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16.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91" r:id="rId1"/>
    <p:sldMasterId id="2147484806" r:id="rId2"/>
  </p:sldMasterIdLst>
  <p:notesMasterIdLst>
    <p:notesMasterId r:id="rId14"/>
  </p:notesMasterIdLst>
  <p:handoutMasterIdLst>
    <p:handoutMasterId r:id="rId15"/>
  </p:handoutMasterIdLst>
  <p:sldIdLst>
    <p:sldId id="528" r:id="rId3"/>
    <p:sldId id="529" r:id="rId4"/>
    <p:sldId id="484" r:id="rId5"/>
    <p:sldId id="485" r:id="rId6"/>
    <p:sldId id="486" r:id="rId7"/>
    <p:sldId id="497" r:id="rId8"/>
    <p:sldId id="494" r:id="rId9"/>
    <p:sldId id="487" r:id="rId10"/>
    <p:sldId id="488" r:id="rId11"/>
    <p:sldId id="489" r:id="rId12"/>
    <p:sldId id="495" r:id="rId13"/>
  </p:sldIdLst>
  <p:sldSz cx="9144000" cy="6858000" type="screen4x3"/>
  <p:notesSz cx="6858000" cy="9296400"/>
  <p:embeddedFontLst>
    <p:embeddedFont>
      <p:font typeface="Wingdings 2" panose="05020102010507070707" pitchFamily="18" charset="2"/>
      <p:regular r:id="rId16"/>
    </p:embeddedFont>
  </p:embeddedFontLst>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61" userDrawn="1">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010066"/>
    <a:srgbClr val="FF6600"/>
    <a:srgbClr val="FFCC99"/>
    <a:srgbClr val="FFC197"/>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482"/>
        <p:guide orient="horz" pos="3861"/>
        <p:guide pos="5375"/>
        <p:guide pos="204"/>
      </p:guideLst>
    </p:cSldViewPr>
  </p:slideViewPr>
  <p:outlineViewPr>
    <p:cViewPr>
      <p:scale>
        <a:sx n="33" d="100"/>
        <a:sy n="33" d="100"/>
      </p:scale>
      <p:origin x="0" y="0"/>
    </p:cViewPr>
  </p:outlineViewPr>
  <p:notesTextViewPr>
    <p:cViewPr>
      <p:scale>
        <a:sx n="150" d="100"/>
        <a:sy n="150" d="100"/>
      </p:scale>
      <p:origin x="0" y="-1548"/>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54"/>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122A84C-9609-4CE6-A9CA-E525A427994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DB721342-2D00-4BA0-8CBF-8CAD26C357C9}" type="slidenum">
              <a:rPr lang="en-GB" altLang="en-US"/>
              <a:pPr/>
              <a:t>‹#›</a:t>
            </a:fld>
            <a:endParaRPr lang="en-GB" altLang="en-US"/>
          </a:p>
        </p:txBody>
      </p:sp>
      <p:sp>
        <p:nvSpPr>
          <p:cNvPr id="5" name="Rectangle 7">
            <a:extLst>
              <a:ext uri="{FF2B5EF4-FFF2-40B4-BE49-F238E27FC236}">
                <a16:creationId xmlns:a16="http://schemas.microsoft.com/office/drawing/2014/main" id="{7AA7F382-E75C-42BE-8EF9-8E525FBD709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4A5070A-5514-466F-AA93-83BBE9281ED6}"/>
              </a:ext>
            </a:extLst>
          </p:cNvPr>
          <p:cNvSpPr>
            <a:spLocks noChangeArrowheads="1"/>
          </p:cNvSpPr>
          <p:nvPr/>
        </p:nvSpPr>
        <p:spPr bwMode="auto">
          <a:xfrm>
            <a:off x="1345883"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908850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36ABB3CA-EA40-4E0E-B9E7-E34F7289FAE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FB76719-B593-4782-A96C-D78C8F03299E}"/>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C0C095B-0935-4C62-8933-32888E0361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236EA35D-4D8E-4DF3-93E8-61ECE68811A2}" type="slidenum">
              <a:rPr lang="en-US" altLang="en-US"/>
              <a:pPr/>
              <a:t>‹#›</a:t>
            </a:fld>
            <a:endParaRPr lang="en-US" altLang="en-US"/>
          </a:p>
        </p:txBody>
      </p:sp>
      <p:sp>
        <p:nvSpPr>
          <p:cNvPr id="7" name="Rectangle 7">
            <a:extLst>
              <a:ext uri="{FF2B5EF4-FFF2-40B4-BE49-F238E27FC236}">
                <a16:creationId xmlns:a16="http://schemas.microsoft.com/office/drawing/2014/main" id="{C930E0FB-44ED-4092-B44D-4A852962733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6A8E8F21-FF23-41BB-B9DC-A93B6202408C}"/>
              </a:ext>
            </a:extLst>
          </p:cNvPr>
          <p:cNvSpPr>
            <a:spLocks noChangeArrowheads="1"/>
          </p:cNvSpPr>
          <p:nvPr/>
        </p:nvSpPr>
        <p:spPr bwMode="auto">
          <a:xfrm>
            <a:off x="1345883"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11808137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28299">
              <a:defRPr/>
            </a:pPr>
            <a:fld id="{0E9860F0-39BC-46C8-B23F-9FD38BFA22D0}" type="slidenum">
              <a:rPr lang="en-US">
                <a:solidFill>
                  <a:srgbClr val="000000"/>
                </a:solidFill>
                <a:latin typeface="Arial" charset="0"/>
              </a:rPr>
              <a:pPr defTabSz="928299">
                <a:defRPr/>
              </a:pPr>
              <a:t>1</a:t>
            </a:fld>
            <a:endParaRPr lang="en-US">
              <a:solidFill>
                <a:srgbClr val="000000"/>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C80235A3-0ECE-427A-BE49-E85C0CB4482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9A9B1BE-AC99-4C4F-BE76-7C290E4287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extracting metals by electrolysis please refer to the </a:t>
            </a:r>
            <a:r>
              <a:rPr lang="en-GB" altLang="en-US" i="1" dirty="0">
                <a:latin typeface="Arial" panose="020B0604020202020204" pitchFamily="34" charset="0"/>
              </a:rPr>
              <a:t>Physical Science:</a:t>
            </a:r>
            <a:r>
              <a:rPr lang="en-GB" altLang="en-US" dirty="0">
                <a:latin typeface="Arial" panose="020B0604020202020204" pitchFamily="34" charset="0"/>
              </a:rPr>
              <a:t> </a:t>
            </a:r>
            <a:r>
              <a:rPr lang="en-GB" altLang="en-US" i="1" dirty="0">
                <a:latin typeface="Arial" panose="020B0604020202020204" pitchFamily="34" charset="0"/>
              </a:rPr>
              <a:t>Electrolysis </a:t>
            </a:r>
            <a:r>
              <a:rPr lang="en-GB" altLang="en-US" i="0" dirty="0">
                <a:latin typeface="Arial" panose="020B0604020202020204" pitchFamily="34" charset="0"/>
              </a:rPr>
              <a:t>and</a:t>
            </a:r>
            <a:r>
              <a:rPr lang="en-GB" altLang="en-US" dirty="0">
                <a:latin typeface="Arial" panose="020B0604020202020204" pitchFamily="34" charset="0"/>
              </a:rPr>
              <a:t> </a:t>
            </a:r>
            <a:r>
              <a:rPr lang="en-GB" altLang="en-US" i="1" dirty="0">
                <a:latin typeface="Arial" panose="020B0604020202020204" pitchFamily="34" charset="0"/>
              </a:rPr>
              <a:t>Extracting Metals </a:t>
            </a:r>
            <a:r>
              <a:rPr lang="en-GB" altLang="en-US" dirty="0">
                <a:latin typeface="Arial" panose="020B0604020202020204" pitchFamily="34" charset="0"/>
              </a:rPr>
              <a:t>presentations.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7B8F4E1-91D9-42C9-AC4F-ADB46FBCB1C6}"/>
              </a:ext>
            </a:extLst>
          </p:cNvPr>
          <p:cNvSpPr>
            <a:spLocks noGrp="1"/>
          </p:cNvSpPr>
          <p:nvPr>
            <p:ph type="sldNum" sz="quarter" idx="10"/>
          </p:nvPr>
        </p:nvSpPr>
        <p:spPr/>
        <p:txBody>
          <a:bodyPr/>
          <a:lstStyle/>
          <a:p>
            <a:fld id="{236EA35D-4D8E-4DF3-93E8-61ECE68811A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3B5F890-3F1E-42F8-814F-B01A6309DFD8}"/>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F7F88E7-2818-450F-B619-CF691AEBE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discuss as a class which method they think is better. </a:t>
            </a:r>
          </a:p>
          <a:p>
            <a:r>
              <a:rPr lang="en-GB" altLang="en-US" dirty="0">
                <a:latin typeface="Arial" panose="020B0604020202020204" pitchFamily="34" charset="0"/>
              </a:rPr>
              <a:t>The main points are: </a:t>
            </a:r>
          </a:p>
          <a:p>
            <a:pPr marL="174056" indent="-174056">
              <a:buFont typeface="Arial" panose="020B0604020202020204" pitchFamily="34" charset="0"/>
              <a:buChar char="•"/>
            </a:pPr>
            <a:r>
              <a:rPr lang="en-GB" altLang="en-US" dirty="0">
                <a:latin typeface="Arial" panose="020B0604020202020204" pitchFamily="34" charset="0"/>
              </a:rPr>
              <a:t>Phytomining releases CO</a:t>
            </a:r>
            <a:r>
              <a:rPr lang="en-GB" altLang="en-US" baseline="-25000" dirty="0">
                <a:latin typeface="Arial" panose="020B0604020202020204" pitchFamily="34" charset="0"/>
              </a:rPr>
              <a:t>2</a:t>
            </a:r>
            <a:r>
              <a:rPr lang="en-GB" altLang="en-US" dirty="0">
                <a:latin typeface="Arial" panose="020B0604020202020204" pitchFamily="34" charset="0"/>
              </a:rPr>
              <a:t> and therefore contributes to global climate change, however this may be balanced out by the CO</a:t>
            </a:r>
            <a:r>
              <a:rPr lang="en-GB" altLang="en-US" baseline="-25000" dirty="0">
                <a:latin typeface="Arial" panose="020B0604020202020204" pitchFamily="34" charset="0"/>
              </a:rPr>
              <a:t>2</a:t>
            </a:r>
            <a:r>
              <a:rPr lang="en-GB" altLang="en-US" dirty="0">
                <a:latin typeface="Arial" panose="020B0604020202020204" pitchFamily="34" charset="0"/>
              </a:rPr>
              <a:t> the plants use when they grow.</a:t>
            </a:r>
          </a:p>
          <a:p>
            <a:pPr marL="174056" indent="-174056">
              <a:buFont typeface="Arial" panose="020B0604020202020204" pitchFamily="34" charset="0"/>
              <a:buChar char="•"/>
            </a:pPr>
            <a:r>
              <a:rPr lang="en-GB" altLang="en-US" dirty="0">
                <a:latin typeface="Arial" panose="020B0604020202020204" pitchFamily="34" charset="0"/>
              </a:rPr>
              <a:t>Bioleaching takes a longer time to extract the metal.</a:t>
            </a:r>
          </a:p>
          <a:p>
            <a:pPr marL="174056" indent="-174056">
              <a:buFont typeface="Arial" panose="020B0604020202020204" pitchFamily="34" charset="0"/>
              <a:buChar char="•"/>
            </a:pPr>
            <a:r>
              <a:rPr lang="en-GB" altLang="en-US" dirty="0">
                <a:latin typeface="Arial" panose="020B0604020202020204" pitchFamily="34" charset="0"/>
              </a:rPr>
              <a:t>Bioleaching can extract up to 90% of the metal in the ore, compared to traditional methods that extract around 60%. </a:t>
            </a:r>
          </a:p>
          <a:p>
            <a:pPr marL="174056" indent="-174056">
              <a:buFont typeface="Arial" panose="020B0604020202020204" pitchFamily="34" charset="0"/>
              <a:buChar char="•"/>
            </a:pPr>
            <a:r>
              <a:rPr lang="en-GB" altLang="en-US" dirty="0">
                <a:latin typeface="Arial" panose="020B0604020202020204" pitchFamily="34" charset="0"/>
              </a:rPr>
              <a:t>Both methods will require energy to extract the copper using electrolysis.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Engaging in Argument from Evidence: </a:t>
            </a:r>
            <a:r>
              <a:rPr lang="en-GB" dirty="0"/>
              <a:t>Evaluate competing design solutions to a real-world problem based on scientific ideas and principles, empirical evidence, and logical arguments regarding relevant factors (e.g. economic, societal, environmental, ethical considerations).</a:t>
            </a:r>
            <a:endParaRPr lang="en-GB" dirty="0">
              <a:effectLst/>
            </a:endParaRPr>
          </a:p>
        </p:txBody>
      </p:sp>
      <p:sp>
        <p:nvSpPr>
          <p:cNvPr id="2" name="Slide Number Placeholder 1">
            <a:extLst>
              <a:ext uri="{FF2B5EF4-FFF2-40B4-BE49-F238E27FC236}">
                <a16:creationId xmlns:a16="http://schemas.microsoft.com/office/drawing/2014/main" id="{6BD1444D-153F-4BE1-A173-CA494125F1B1}"/>
              </a:ext>
            </a:extLst>
          </p:cNvPr>
          <p:cNvSpPr>
            <a:spLocks noGrp="1"/>
          </p:cNvSpPr>
          <p:nvPr>
            <p:ph type="sldNum" sz="quarter" idx="10"/>
          </p:nvPr>
        </p:nvSpPr>
        <p:spPr/>
        <p:txBody>
          <a:bodyPr/>
          <a:lstStyle/>
          <a:p>
            <a:fld id="{236EA35D-4D8E-4DF3-93E8-61ECE68811A2}" type="slidenum">
              <a:rPr lang="en-US" altLang="en-US" smtClean="0"/>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8299">
              <a:defRPr/>
            </a:pPr>
            <a:fld id="{3D2491E0-F370-47E7-B5E7-001C97B7B8ED}" type="slidenum">
              <a:rPr lang="en-US">
                <a:solidFill>
                  <a:srgbClr val="000000"/>
                </a:solidFill>
                <a:latin typeface="Arial" charset="0"/>
              </a:rPr>
              <a:pPr defTabSz="928299">
                <a:defRPr/>
              </a:pPr>
              <a:t>2</a:t>
            </a:fld>
            <a:endParaRPr lang="en-US">
              <a:solidFill>
                <a:srgbClr val="000000"/>
              </a:solidFill>
              <a:latin typeface="Arial" charset="0"/>
            </a:endParaRPr>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F75B079-D333-4B9D-99D0-66749340C01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02B9AB6-5970-4EF1-8FF5-BC3CA533B5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bornite</a:t>
            </a:r>
            <a:r>
              <a:rPr lang="en-GB" altLang="en-US" b="1" dirty="0">
                <a:latin typeface="Arial" panose="020B0604020202020204" pitchFamily="34" charset="0"/>
              </a:rPr>
              <a:t> </a:t>
            </a:r>
            <a:r>
              <a:rPr lang="en-GB" altLang="en-US" dirty="0">
                <a:latin typeface="Arial" panose="020B0604020202020204" pitchFamily="34" charset="0"/>
              </a:rPr>
              <a:t>(peacock copper) © </a:t>
            </a:r>
            <a:r>
              <a:rPr lang="en-GB" altLang="en-US" dirty="0" err="1">
                <a:latin typeface="Arial" panose="020B0604020202020204" pitchFamily="34" charset="0"/>
              </a:rPr>
              <a:t>vvoe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8FE643F-FE1E-42AD-89FA-53C5B8E86E2E}"/>
              </a:ext>
            </a:extLst>
          </p:cNvPr>
          <p:cNvSpPr>
            <a:spLocks noGrp="1"/>
          </p:cNvSpPr>
          <p:nvPr>
            <p:ph type="sldNum" sz="quarter" idx="10"/>
          </p:nvPr>
        </p:nvSpPr>
        <p:spPr/>
        <p:txBody>
          <a:bodyPr/>
          <a:lstStyle/>
          <a:p>
            <a:fld id="{236EA35D-4D8E-4DF3-93E8-61ECE68811A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E699D49B-BB5D-4D16-BBE6-A310621F3C1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8EC48BC-2F3E-4B67-B216-3E51E15A0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click-and-reveal activity could be used to introduce the main social, economic and environmental impacts of metal extraction. The activity could be extended by asking students to think of other impacts, for example, mine workers may be exposed to health and safety risks.</a:t>
            </a:r>
          </a:p>
        </p:txBody>
      </p:sp>
      <p:sp>
        <p:nvSpPr>
          <p:cNvPr id="2" name="Slide Number Placeholder 1">
            <a:extLst>
              <a:ext uri="{FF2B5EF4-FFF2-40B4-BE49-F238E27FC236}">
                <a16:creationId xmlns:a16="http://schemas.microsoft.com/office/drawing/2014/main" id="{F5F21A1C-84C4-425A-9307-54BFEEFC23F6}"/>
              </a:ext>
            </a:extLst>
          </p:cNvPr>
          <p:cNvSpPr>
            <a:spLocks noGrp="1"/>
          </p:cNvSpPr>
          <p:nvPr>
            <p:ph type="sldNum" sz="quarter" idx="10"/>
          </p:nvPr>
        </p:nvSpPr>
        <p:spPr/>
        <p:txBody>
          <a:bodyPr/>
          <a:lstStyle/>
          <a:p>
            <a:fld id="{236EA35D-4D8E-4DF3-93E8-61ECE68811A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66F5B8A-B5FF-4BDE-B17D-67212A87C6B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8C016C8-80D3-49D7-8F4F-20B2295E9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voting activity enables the individual opinions of the class to be represented graphically. It could be used as a precursor to a debate on the impacts of metal extraction.</a:t>
            </a:r>
          </a:p>
        </p:txBody>
      </p:sp>
      <p:sp>
        <p:nvSpPr>
          <p:cNvPr id="2" name="Slide Number Placeholder 1">
            <a:extLst>
              <a:ext uri="{FF2B5EF4-FFF2-40B4-BE49-F238E27FC236}">
                <a16:creationId xmlns:a16="http://schemas.microsoft.com/office/drawing/2014/main" id="{7D983B2A-4992-4FE1-9D78-3A4A7E9DC714}"/>
              </a:ext>
            </a:extLst>
          </p:cNvPr>
          <p:cNvSpPr>
            <a:spLocks noGrp="1"/>
          </p:cNvSpPr>
          <p:nvPr>
            <p:ph type="sldNum" sz="quarter" idx="10"/>
          </p:nvPr>
        </p:nvSpPr>
        <p:spPr/>
        <p:txBody>
          <a:bodyPr/>
          <a:lstStyle/>
          <a:p>
            <a:fld id="{236EA35D-4D8E-4DF3-93E8-61ECE68811A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6D9547D0-B29C-4359-A637-328414F14A2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BDE5D2C-A4AC-41CE-89B8-72F60BF38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Dmitri </a:t>
            </a:r>
            <a:r>
              <a:rPr lang="en-GB" altLang="en-US" dirty="0" err="1">
                <a:latin typeface="Arial" panose="020B0604020202020204" pitchFamily="34" charset="0"/>
              </a:rPr>
              <a:t>Melnik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0214193-5CD2-4146-9DC8-19D6DCE23149}"/>
              </a:ext>
            </a:extLst>
          </p:cNvPr>
          <p:cNvSpPr>
            <a:spLocks noGrp="1"/>
          </p:cNvSpPr>
          <p:nvPr>
            <p:ph type="sldNum" sz="quarter" idx="10"/>
          </p:nvPr>
        </p:nvSpPr>
        <p:spPr/>
        <p:txBody>
          <a:bodyPr/>
          <a:lstStyle/>
          <a:p>
            <a:fld id="{236EA35D-4D8E-4DF3-93E8-61ECE68811A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8F635D8-D404-4C41-B8AF-35CDAC9F0761}"/>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F09E6201-85FA-449F-ABBE-0651012E84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C82639-26FB-4BC2-8E73-553D4C569333}"/>
              </a:ext>
            </a:extLst>
          </p:cNvPr>
          <p:cNvSpPr>
            <a:spLocks noGrp="1"/>
          </p:cNvSpPr>
          <p:nvPr>
            <p:ph type="sldNum" sz="quarter" idx="10"/>
          </p:nvPr>
        </p:nvSpPr>
        <p:spPr/>
        <p:txBody>
          <a:bodyPr/>
          <a:lstStyle/>
          <a:p>
            <a:fld id="{236EA35D-4D8E-4DF3-93E8-61ECE68811A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380D7C04-CF70-45DF-9692-7F25048E692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3AAA12C-66A7-4F0A-B342-938BBD245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EC0A3518-2861-482C-ABDB-1E2C9E84BC05}"/>
              </a:ext>
            </a:extLst>
          </p:cNvPr>
          <p:cNvSpPr>
            <a:spLocks noGrp="1"/>
          </p:cNvSpPr>
          <p:nvPr>
            <p:ph type="sldNum" sz="quarter" idx="10"/>
          </p:nvPr>
        </p:nvSpPr>
        <p:spPr/>
        <p:txBody>
          <a:bodyPr/>
          <a:lstStyle/>
          <a:p>
            <a:fld id="{236EA35D-4D8E-4DF3-93E8-61ECE68811A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F4794EDD-26AA-415E-9E81-23C818E548E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5BB6C9-F097-4E5C-9110-134BD2508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Phytomining can be recreated in the classroom in the following experiment:</a:t>
            </a:r>
          </a:p>
          <a:p>
            <a:r>
              <a:rPr lang="en-GB" altLang="en-US" dirty="0">
                <a:latin typeface="Arial" panose="020B0604020202020204" pitchFamily="34" charset="0"/>
              </a:rPr>
              <a:t>Plants of the </a:t>
            </a:r>
            <a:r>
              <a:rPr lang="en-GB" altLang="en-US" i="1" dirty="0">
                <a:latin typeface="Arial" panose="020B0604020202020204" pitchFamily="34" charset="0"/>
              </a:rPr>
              <a:t>Brassica</a:t>
            </a:r>
            <a:r>
              <a:rPr lang="en-GB" altLang="en-US" dirty="0">
                <a:latin typeface="Arial" panose="020B0604020202020204" pitchFamily="34" charset="0"/>
              </a:rPr>
              <a:t> genus, such as Indian Mustard, cabbages or broccoli, should be grown in compost which has had copper sulfate added to it (alternatively, the leaves of </a:t>
            </a:r>
            <a:r>
              <a:rPr lang="en-GB" altLang="en-US" i="1" dirty="0">
                <a:latin typeface="Arial" panose="020B0604020202020204" pitchFamily="34" charset="0"/>
              </a:rPr>
              <a:t>Brassica</a:t>
            </a:r>
            <a:r>
              <a:rPr lang="en-GB" altLang="en-US" dirty="0">
                <a:latin typeface="Arial" panose="020B0604020202020204" pitchFamily="34" charset="0"/>
              </a:rPr>
              <a:t> plants can be sprayed with copper sulfate solution). Once grown, the plants should be turned to ash in a fume cupboard and sulfuric acid added to the ash. This can then be filtered and the metal obtained from the solution by displacement or electrolysis.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156C8ED8-284F-4482-BE06-78771DA832F2}"/>
              </a:ext>
            </a:extLst>
          </p:cNvPr>
          <p:cNvSpPr>
            <a:spLocks noGrp="1"/>
          </p:cNvSpPr>
          <p:nvPr>
            <p:ph type="sldNum" sz="quarter" idx="10"/>
          </p:nvPr>
        </p:nvSpPr>
        <p:spPr/>
        <p:txBody>
          <a:bodyPr/>
          <a:lstStyle/>
          <a:p>
            <a:fld id="{236EA35D-4D8E-4DF3-93E8-61ECE68811A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242079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1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040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9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873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7913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5707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757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7574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114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306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79877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9805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44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248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942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08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1348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337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3864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462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47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181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5119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215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001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2289114231"/>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 id="2147484804" r:id="rId13"/>
    <p:sldLayoutId id="214748480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268433465"/>
      </p:ext>
    </p:extLst>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 id="214748481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notesSlide" Target="../notesSlides/notesSlide4.xml"/><Relationship Id="rId10" Type="http://schemas.openxmlformats.org/officeDocument/2006/relationships/image" Target="../media/image9.wmf"/><Relationship Id="rId4" Type="http://schemas.openxmlformats.org/officeDocument/2006/relationships/slideLayout" Target="../slideLayouts/slideLayout7.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notesSlide" Target="../notesSlides/notesSlide5.xml"/><Relationship Id="rId10" Type="http://schemas.openxmlformats.org/officeDocument/2006/relationships/image" Target="../media/image9.wmf"/><Relationship Id="rId4" Type="http://schemas.openxmlformats.org/officeDocument/2006/relationships/slideLayout" Target="../slideLayouts/slideLayout7.xm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image" Target="../media/image9.wmf"/><Relationship Id="rId5" Type="http://schemas.openxmlformats.org/officeDocument/2006/relationships/notesSlide" Target="../notesSlides/notesSlide9.xml"/><Relationship Id="rId10" Type="http://schemas.openxmlformats.org/officeDocument/2006/relationships/image" Target="../media/image12.jpg"/><Relationship Id="rId4" Type="http://schemas.openxmlformats.org/officeDocument/2006/relationships/slideLayout" Target="../slideLayouts/slideLayout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altLang="en-US" dirty="0"/>
              <a:t>Extracting </a:t>
            </a:r>
            <a:br>
              <a:rPr lang="en-GB" altLang="en-US" dirty="0"/>
            </a:br>
            <a:r>
              <a:rPr lang="en-GB" altLang="en-US" dirty="0"/>
              <a:t>Metals by Alternative Methods</a:t>
            </a:r>
            <a:endParaRPr lang="en-GB"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DFE85C-161B-4094-86E7-6F61E173233C}"/>
              </a:ext>
            </a:extLst>
          </p:cNvPr>
          <p:cNvSpPr>
            <a:spLocks noGrp="1" noChangeArrowheads="1"/>
          </p:cNvSpPr>
          <p:nvPr>
            <p:ph type="title"/>
          </p:nvPr>
        </p:nvSpPr>
        <p:spPr/>
        <p:txBody>
          <a:bodyPr/>
          <a:lstStyle/>
          <a:p>
            <a:r>
              <a:rPr lang="en-GB" altLang="en-US"/>
              <a:t>Purifying copper</a:t>
            </a:r>
          </a:p>
        </p:txBody>
      </p:sp>
      <p:sp>
        <p:nvSpPr>
          <p:cNvPr id="19459" name="Text Box 4">
            <a:extLst>
              <a:ext uri="{FF2B5EF4-FFF2-40B4-BE49-F238E27FC236}">
                <a16:creationId xmlns:a16="http://schemas.microsoft.com/office/drawing/2014/main" id="{9AE9D486-0434-41B6-98B0-0C759D2E8620}"/>
              </a:ext>
            </a:extLst>
          </p:cNvPr>
          <p:cNvSpPr txBox="1">
            <a:spLocks noChangeArrowheads="1"/>
          </p:cNvSpPr>
          <p:nvPr/>
        </p:nvSpPr>
        <p:spPr bwMode="auto">
          <a:xfrm>
            <a:off x="342900" y="784225"/>
            <a:ext cx="4603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Copper extracted from its ore by bioleaching or </a:t>
            </a:r>
            <a:r>
              <a:rPr lang="en-GB" altLang="en-US" dirty="0" err="1"/>
              <a:t>phytomining</a:t>
            </a:r>
            <a:r>
              <a:rPr lang="en-GB" altLang="en-US" dirty="0"/>
              <a:t> is impure. In order to purify the copper, it must be dissolved in an acid, such as sulfuric acid, then </a:t>
            </a:r>
            <a:r>
              <a:rPr lang="en-GB" altLang="en-US" b="1" dirty="0">
                <a:solidFill>
                  <a:srgbClr val="B80303"/>
                </a:solidFill>
              </a:rPr>
              <a:t>electrolysis</a:t>
            </a:r>
            <a:r>
              <a:rPr lang="en-GB" altLang="en-US" dirty="0">
                <a:solidFill>
                  <a:srgbClr val="010066"/>
                </a:solidFill>
              </a:rPr>
              <a:t> is carried out.</a:t>
            </a:r>
          </a:p>
        </p:txBody>
      </p:sp>
      <p:pic>
        <p:nvPicPr>
          <p:cNvPr id="19460" name="Picture 5" descr="electofcopper">
            <a:extLst>
              <a:ext uri="{FF2B5EF4-FFF2-40B4-BE49-F238E27FC236}">
                <a16:creationId xmlns:a16="http://schemas.microsoft.com/office/drawing/2014/main" id="{706E3765-A8C8-4591-B48A-700C4675E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850900"/>
            <a:ext cx="3743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9" name="Text Box 7">
            <a:extLst>
              <a:ext uri="{FF2B5EF4-FFF2-40B4-BE49-F238E27FC236}">
                <a16:creationId xmlns:a16="http://schemas.microsoft.com/office/drawing/2014/main" id="{95721A5E-3013-466B-8197-9A89776C7821}"/>
              </a:ext>
            </a:extLst>
          </p:cNvPr>
          <p:cNvSpPr txBox="1">
            <a:spLocks noChangeArrowheads="1"/>
          </p:cNvSpPr>
          <p:nvPr/>
        </p:nvSpPr>
        <p:spPr bwMode="auto">
          <a:xfrm>
            <a:off x="342900" y="3240088"/>
            <a:ext cx="44656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impure copper from the copper sulfate solution is attracted to the pure copper negative electrode. Titanium is used for the positive electrode.</a:t>
            </a:r>
          </a:p>
        </p:txBody>
      </p:sp>
      <p:sp>
        <p:nvSpPr>
          <p:cNvPr id="330760" name="Text Box 8">
            <a:extLst>
              <a:ext uri="{FF2B5EF4-FFF2-40B4-BE49-F238E27FC236}">
                <a16:creationId xmlns:a16="http://schemas.microsoft.com/office/drawing/2014/main" id="{A317B4D3-3735-448E-92A3-DAB5EB87B1EA}"/>
              </a:ext>
            </a:extLst>
          </p:cNvPr>
          <p:cNvSpPr txBox="1">
            <a:spLocks noChangeArrowheads="1"/>
          </p:cNvSpPr>
          <p:nvPr/>
        </p:nvSpPr>
        <p:spPr bwMode="auto">
          <a:xfrm>
            <a:off x="342900" y="5330825"/>
            <a:ext cx="8510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Copper can also be extracted from solutions of copper sulfate by carrying out a </a:t>
            </a:r>
            <a:r>
              <a:rPr lang="en-GB" altLang="en-US">
                <a:solidFill>
                  <a:srgbClr val="010066"/>
                </a:solidFill>
              </a:rPr>
              <a:t>displacement reaction </a:t>
            </a:r>
            <a:r>
              <a:rPr lang="en-GB" altLang="en-US"/>
              <a:t>using scrap iron.</a:t>
            </a:r>
          </a:p>
        </p:txBody>
      </p:sp>
      <p:pic>
        <p:nvPicPr>
          <p:cNvPr id="330768" name="Picture 16" descr="copper2">
            <a:extLst>
              <a:ext uri="{FF2B5EF4-FFF2-40B4-BE49-F238E27FC236}">
                <a16:creationId xmlns:a16="http://schemas.microsoft.com/office/drawing/2014/main" id="{7740B65A-B424-492C-A8A0-163E262A9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2305050"/>
            <a:ext cx="200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E581B90D-6F02-4AFF-938E-E07529081FE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06E59AA9-FC53-45F2-BD61-C62D815A592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0E1C3A2E-CF07-411F-89AB-3310D800C39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7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076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p:bldP spid="3307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2D5A546F-42D2-4FFC-B539-67CF2EC65178}"/>
              </a:ext>
            </a:extLst>
          </p:cNvPr>
          <p:cNvSpPr>
            <a:spLocks noChangeArrowheads="1"/>
          </p:cNvSpPr>
          <p:nvPr/>
        </p:nvSpPr>
        <p:spPr bwMode="auto">
          <a:xfrm>
            <a:off x="342898" y="1355196"/>
            <a:ext cx="8517823" cy="684212"/>
          </a:xfrm>
          <a:prstGeom prst="rect">
            <a:avLst/>
          </a:prstGeom>
          <a:solidFill>
            <a:srgbClr val="B80303"/>
          </a:solidFill>
          <a:ln w="38100" algn="ctr">
            <a:solidFill>
              <a:srgbClr val="B80303"/>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Rectangle 9">
            <a:extLst>
              <a:ext uri="{FF2B5EF4-FFF2-40B4-BE49-F238E27FC236}">
                <a16:creationId xmlns:a16="http://schemas.microsoft.com/office/drawing/2014/main" id="{E68A5BFB-0FCF-488D-AA57-003A41BC3A21}"/>
              </a:ext>
            </a:extLst>
          </p:cNvPr>
          <p:cNvSpPr/>
          <p:nvPr/>
        </p:nvSpPr>
        <p:spPr bwMode="auto">
          <a:xfrm>
            <a:off x="342898" y="1353608"/>
            <a:ext cx="8517823" cy="4568823"/>
          </a:xfrm>
          <a:prstGeom prst="rect">
            <a:avLst/>
          </a:prstGeom>
          <a:noFill/>
          <a:ln w="38100" cap="flat" cmpd="sng" algn="ctr">
            <a:solidFill>
              <a:srgbClr val="B80303"/>
            </a:solidFill>
            <a:prstDash val="solid"/>
            <a:round/>
            <a:headEnd type="none" w="med" len="med"/>
            <a:tailEnd type="none" w="med" len="med"/>
          </a:ln>
          <a:effectLst/>
        </p:spPr>
        <p:txBody>
          <a:bodyPr/>
          <a:lstStyle/>
          <a:p>
            <a:pPr>
              <a:defRPr/>
            </a:pPr>
            <a:endParaRPr lang="en-GB" dirty="0">
              <a:ln w="38100">
                <a:solidFill>
                  <a:srgbClr val="FF6600"/>
                </a:solidFill>
              </a:ln>
              <a:latin typeface="Arial" charset="0"/>
            </a:endParaRPr>
          </a:p>
        </p:txBody>
      </p:sp>
      <p:cxnSp>
        <p:nvCxnSpPr>
          <p:cNvPr id="20484" name="Straight Connector 17">
            <a:extLst>
              <a:ext uri="{FF2B5EF4-FFF2-40B4-BE49-F238E27FC236}">
                <a16:creationId xmlns:a16="http://schemas.microsoft.com/office/drawing/2014/main" id="{3D7017F2-9B9C-4F1E-8DF5-3C2A8D5CB846}"/>
              </a:ext>
            </a:extLst>
          </p:cNvPr>
          <p:cNvCxnSpPr>
            <a:cxnSpLocks noChangeShapeType="1"/>
          </p:cNvCxnSpPr>
          <p:nvPr/>
        </p:nvCxnSpPr>
        <p:spPr bwMode="auto">
          <a:xfrm>
            <a:off x="4597400" y="1355196"/>
            <a:ext cx="0" cy="4567235"/>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sp>
        <p:nvSpPr>
          <p:cNvPr id="20485" name="Title 1">
            <a:extLst>
              <a:ext uri="{FF2B5EF4-FFF2-40B4-BE49-F238E27FC236}">
                <a16:creationId xmlns:a16="http://schemas.microsoft.com/office/drawing/2014/main" id="{2E10CFCD-BF5A-4F64-B579-8A28AFD7C296}"/>
              </a:ext>
            </a:extLst>
          </p:cNvPr>
          <p:cNvSpPr>
            <a:spLocks noGrp="1"/>
          </p:cNvSpPr>
          <p:nvPr>
            <p:ph type="title"/>
          </p:nvPr>
        </p:nvSpPr>
        <p:spPr/>
        <p:txBody>
          <a:bodyPr/>
          <a:lstStyle/>
          <a:p>
            <a:r>
              <a:rPr lang="en-GB" altLang="en-US" dirty="0"/>
              <a:t>Phytomining or bioleaching?</a:t>
            </a:r>
          </a:p>
        </p:txBody>
      </p:sp>
      <p:sp>
        <p:nvSpPr>
          <p:cNvPr id="20486" name="TextBox 3">
            <a:extLst>
              <a:ext uri="{FF2B5EF4-FFF2-40B4-BE49-F238E27FC236}">
                <a16:creationId xmlns:a16="http://schemas.microsoft.com/office/drawing/2014/main" id="{A0182E42-016D-4B67-BC28-842497F69670}"/>
              </a:ext>
            </a:extLst>
          </p:cNvPr>
          <p:cNvSpPr txBox="1">
            <a:spLocks noChangeArrowheads="1"/>
          </p:cNvSpPr>
          <p:nvPr/>
        </p:nvSpPr>
        <p:spPr bwMode="auto">
          <a:xfrm>
            <a:off x="342899" y="1452033"/>
            <a:ext cx="426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chemeClr val="bg1"/>
                </a:solidFill>
              </a:rPr>
              <a:t>phytomining</a:t>
            </a:r>
            <a:endParaRPr lang="en-GB" altLang="en-US" b="1" dirty="0">
              <a:solidFill>
                <a:schemeClr val="bg1"/>
              </a:solidFill>
            </a:endParaRPr>
          </a:p>
        </p:txBody>
      </p:sp>
      <p:sp>
        <p:nvSpPr>
          <p:cNvPr id="20487" name="TextBox 15">
            <a:extLst>
              <a:ext uri="{FF2B5EF4-FFF2-40B4-BE49-F238E27FC236}">
                <a16:creationId xmlns:a16="http://schemas.microsoft.com/office/drawing/2014/main" id="{B5F85F86-8217-4F2F-8152-49A8F698E5FB}"/>
              </a:ext>
            </a:extLst>
          </p:cNvPr>
          <p:cNvSpPr txBox="1">
            <a:spLocks noChangeArrowheads="1"/>
          </p:cNvSpPr>
          <p:nvPr/>
        </p:nvSpPr>
        <p:spPr bwMode="auto">
          <a:xfrm>
            <a:off x="4646614" y="1452033"/>
            <a:ext cx="420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bioleaching</a:t>
            </a:r>
          </a:p>
        </p:txBody>
      </p:sp>
      <p:sp>
        <p:nvSpPr>
          <p:cNvPr id="20488" name="TextBox 21">
            <a:extLst>
              <a:ext uri="{FF2B5EF4-FFF2-40B4-BE49-F238E27FC236}">
                <a16:creationId xmlns:a16="http://schemas.microsoft.com/office/drawing/2014/main" id="{09016195-1323-44DB-B709-14A6A8988890}"/>
              </a:ext>
            </a:extLst>
          </p:cNvPr>
          <p:cNvSpPr txBox="1">
            <a:spLocks noChangeArrowheads="1"/>
          </p:cNvSpPr>
          <p:nvPr/>
        </p:nvSpPr>
        <p:spPr bwMode="auto">
          <a:xfrm>
            <a:off x="342900" y="784225"/>
            <a:ext cx="787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table below compares bioleaching and </a:t>
            </a:r>
            <a:r>
              <a:rPr lang="en-GB" altLang="en-US" dirty="0" err="1"/>
              <a:t>phytomining</a:t>
            </a:r>
            <a:r>
              <a:rPr lang="en-GB" altLang="en-US" dirty="0"/>
              <a:t>.</a:t>
            </a:r>
          </a:p>
        </p:txBody>
      </p:sp>
      <p:sp>
        <p:nvSpPr>
          <p:cNvPr id="17420" name="TextBox 231">
            <a:extLst>
              <a:ext uri="{FF2B5EF4-FFF2-40B4-BE49-F238E27FC236}">
                <a16:creationId xmlns:a16="http://schemas.microsoft.com/office/drawing/2014/main" id="{8FA0831E-4274-41BE-A78C-28032AC5001E}"/>
              </a:ext>
            </a:extLst>
          </p:cNvPr>
          <p:cNvSpPr txBox="1">
            <a:spLocks noChangeArrowheads="1"/>
          </p:cNvSpPr>
          <p:nvPr/>
        </p:nvSpPr>
        <p:spPr bwMode="auto">
          <a:xfrm>
            <a:off x="341311" y="2055283"/>
            <a:ext cx="425132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buClr>
                <a:srgbClr val="FF6600"/>
              </a:buClr>
            </a:pPr>
            <a:r>
              <a:rPr lang="en-GB" altLang="en-US" dirty="0"/>
              <a:t>carbon dioxide is released when the plants are burnt</a:t>
            </a:r>
          </a:p>
        </p:txBody>
      </p:sp>
      <p:sp>
        <p:nvSpPr>
          <p:cNvPr id="17421" name="TextBox 241">
            <a:extLst>
              <a:ext uri="{FF2B5EF4-FFF2-40B4-BE49-F238E27FC236}">
                <a16:creationId xmlns:a16="http://schemas.microsoft.com/office/drawing/2014/main" id="{25222C31-ACAE-48E5-AF06-570472C2C305}"/>
              </a:ext>
            </a:extLst>
          </p:cNvPr>
          <p:cNvSpPr txBox="1">
            <a:spLocks noChangeArrowheads="1"/>
          </p:cNvSpPr>
          <p:nvPr/>
        </p:nvSpPr>
        <p:spPr bwMode="auto">
          <a:xfrm>
            <a:off x="4604633" y="2055283"/>
            <a:ext cx="425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no waste gases are produced</a:t>
            </a:r>
          </a:p>
        </p:txBody>
      </p:sp>
      <p:sp>
        <p:nvSpPr>
          <p:cNvPr id="17422" name="TextBox 25">
            <a:extLst>
              <a:ext uri="{FF2B5EF4-FFF2-40B4-BE49-F238E27FC236}">
                <a16:creationId xmlns:a16="http://schemas.microsoft.com/office/drawing/2014/main" id="{D453B652-9B98-4771-B11D-6E4C462A067C}"/>
              </a:ext>
            </a:extLst>
          </p:cNvPr>
          <p:cNvSpPr txBox="1">
            <a:spLocks noChangeArrowheads="1"/>
          </p:cNvSpPr>
          <p:nvPr/>
        </p:nvSpPr>
        <p:spPr bwMode="auto">
          <a:xfrm>
            <a:off x="4583114" y="3705166"/>
            <a:ext cx="4256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uses less than 50% of the energy of traditional </a:t>
            </a:r>
          </a:p>
          <a:p>
            <a:pPr algn="ctr"/>
            <a:r>
              <a:rPr lang="en-GB" altLang="en-US" dirty="0"/>
              <a:t>extraction methods</a:t>
            </a:r>
          </a:p>
        </p:txBody>
      </p:sp>
      <p:sp>
        <p:nvSpPr>
          <p:cNvPr id="17423" name="TextBox 26">
            <a:extLst>
              <a:ext uri="{FF2B5EF4-FFF2-40B4-BE49-F238E27FC236}">
                <a16:creationId xmlns:a16="http://schemas.microsoft.com/office/drawing/2014/main" id="{3D9593EA-59C0-4F63-9D3D-006D219DA6EC}"/>
              </a:ext>
            </a:extLst>
          </p:cNvPr>
          <p:cNvSpPr txBox="1">
            <a:spLocks noChangeArrowheads="1"/>
          </p:cNvSpPr>
          <p:nvPr/>
        </p:nvSpPr>
        <p:spPr bwMode="auto">
          <a:xfrm>
            <a:off x="4592638" y="5083350"/>
            <a:ext cx="426808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a very slow process that can take years</a:t>
            </a:r>
          </a:p>
        </p:txBody>
      </p:sp>
      <p:sp>
        <p:nvSpPr>
          <p:cNvPr id="23" name="TextBox 22">
            <a:extLst>
              <a:ext uri="{FF2B5EF4-FFF2-40B4-BE49-F238E27FC236}">
                <a16:creationId xmlns:a16="http://schemas.microsoft.com/office/drawing/2014/main" id="{2594F21E-B434-48BA-99ED-860EBE71D4B6}"/>
              </a:ext>
            </a:extLst>
          </p:cNvPr>
          <p:cNvSpPr txBox="1">
            <a:spLocks noChangeArrowheads="1"/>
          </p:cNvSpPr>
          <p:nvPr/>
        </p:nvSpPr>
        <p:spPr bwMode="auto">
          <a:xfrm>
            <a:off x="342900" y="3388782"/>
            <a:ext cx="425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plants take up land and may alter the ecology</a:t>
            </a:r>
          </a:p>
        </p:txBody>
      </p:sp>
      <p:sp>
        <p:nvSpPr>
          <p:cNvPr id="24" name="TextBox 23">
            <a:extLst>
              <a:ext uri="{FF2B5EF4-FFF2-40B4-BE49-F238E27FC236}">
                <a16:creationId xmlns:a16="http://schemas.microsoft.com/office/drawing/2014/main" id="{68E4D7B8-FAB4-4359-9E7B-59819C96CC55}"/>
              </a:ext>
            </a:extLst>
          </p:cNvPr>
          <p:cNvSpPr txBox="1">
            <a:spLocks noChangeArrowheads="1"/>
          </p:cNvSpPr>
          <p:nvPr/>
        </p:nvSpPr>
        <p:spPr bwMode="auto">
          <a:xfrm>
            <a:off x="4605866" y="2695281"/>
            <a:ext cx="426914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90% of metal in the low-grade ore is extracted </a:t>
            </a:r>
          </a:p>
        </p:txBody>
      </p:sp>
      <p:sp>
        <p:nvSpPr>
          <p:cNvPr id="25" name="TextBox 24">
            <a:extLst>
              <a:ext uri="{FF2B5EF4-FFF2-40B4-BE49-F238E27FC236}">
                <a16:creationId xmlns:a16="http://schemas.microsoft.com/office/drawing/2014/main" id="{99DE2EA3-6F98-4E32-AD85-F3A25377F06E}"/>
              </a:ext>
            </a:extLst>
          </p:cNvPr>
          <p:cNvSpPr txBox="1">
            <a:spLocks noChangeArrowheads="1"/>
          </p:cNvSpPr>
          <p:nvPr/>
        </p:nvSpPr>
        <p:spPr bwMode="auto">
          <a:xfrm>
            <a:off x="342900" y="4722281"/>
            <a:ext cx="424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non-continuous process as it requires a long time for plants to grow and be harvested</a:t>
            </a:r>
          </a:p>
        </p:txBody>
      </p:sp>
      <p:sp>
        <p:nvSpPr>
          <p:cNvPr id="36" name="TextBox 35">
            <a:extLst>
              <a:ext uri="{FF2B5EF4-FFF2-40B4-BE49-F238E27FC236}">
                <a16:creationId xmlns:a16="http://schemas.microsoft.com/office/drawing/2014/main" id="{EF2D431F-EDC7-42FE-AD87-AEB70554A3ED}"/>
              </a:ext>
            </a:extLst>
          </p:cNvPr>
          <p:cNvSpPr txBox="1">
            <a:spLocks noChangeArrowheads="1"/>
          </p:cNvSpPr>
          <p:nvPr/>
        </p:nvSpPr>
        <p:spPr bwMode="auto">
          <a:xfrm>
            <a:off x="2355850" y="6121576"/>
            <a:ext cx="4379913" cy="461962"/>
          </a:xfrm>
          <a:prstGeom prst="rect">
            <a:avLst/>
          </a:prstGeom>
          <a:solidFill>
            <a:srgbClr val="FDD9D9"/>
          </a:solidFill>
          <a:ln>
            <a:noFill/>
          </a:ln>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Which method would you use?</a:t>
            </a:r>
          </a:p>
        </p:txBody>
      </p:sp>
      <p:pic>
        <p:nvPicPr>
          <p:cNvPr id="19" name="Picture 9" descr="notes_icon">
            <a:extLst>
              <a:ext uri="{FF2B5EF4-FFF2-40B4-BE49-F238E27FC236}">
                <a16:creationId xmlns:a16="http://schemas.microsoft.com/office/drawing/2014/main" id="{629ACB67-6E16-41CF-9C7B-7ABA754F6622}"/>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19">
            <a:extLst>
              <a:ext uri="{FF2B5EF4-FFF2-40B4-BE49-F238E27FC236}">
                <a16:creationId xmlns:a16="http://schemas.microsoft.com/office/drawing/2014/main" id="{6648E55E-9086-4809-AA7E-446E189B22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22" grpId="0"/>
      <p:bldP spid="17423" grpId="0"/>
      <p:bldP spid="23" grpId="0"/>
      <p:bldP spid="24" grpId="0"/>
      <p:bldP spid="25"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SVRSTR01\Users\Charlotte.Pritchard\My Documents\Downloads\bornite(peacock copper)_vvoe_shutterstock.jpg">
            <a:extLst>
              <a:ext uri="{FF2B5EF4-FFF2-40B4-BE49-F238E27FC236}">
                <a16:creationId xmlns:a16="http://schemas.microsoft.com/office/drawing/2014/main" id="{2E3E592B-A1FF-4244-B0F7-EE660E841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831"/>
          <a:stretch>
            <a:fillRect/>
          </a:stretch>
        </p:blipFill>
        <p:spPr bwMode="auto">
          <a:xfrm>
            <a:off x="4663636" y="3525838"/>
            <a:ext cx="37433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DE1A78B0-9E6C-4BFE-83CC-3C752FA2ADFD}"/>
              </a:ext>
            </a:extLst>
          </p:cNvPr>
          <p:cNvSpPr>
            <a:spLocks noGrp="1" noChangeArrowheads="1"/>
          </p:cNvSpPr>
          <p:nvPr>
            <p:ph type="title"/>
          </p:nvPr>
        </p:nvSpPr>
        <p:spPr>
          <a:noFill/>
        </p:spPr>
        <p:txBody>
          <a:bodyPr/>
          <a:lstStyle/>
          <a:p>
            <a:r>
              <a:rPr lang="en-GB" altLang="en-US"/>
              <a:t>Extracting metals</a:t>
            </a:r>
          </a:p>
        </p:txBody>
      </p:sp>
      <p:sp>
        <p:nvSpPr>
          <p:cNvPr id="14340" name="Rectangle 5">
            <a:extLst>
              <a:ext uri="{FF2B5EF4-FFF2-40B4-BE49-F238E27FC236}">
                <a16:creationId xmlns:a16="http://schemas.microsoft.com/office/drawing/2014/main" id="{C646AE61-B0B7-41AF-9B51-E6E075B38024}"/>
              </a:ext>
            </a:extLst>
          </p:cNvPr>
          <p:cNvSpPr>
            <a:spLocks noChangeArrowheads="1"/>
          </p:cNvSpPr>
          <p:nvPr/>
        </p:nvSpPr>
        <p:spPr bwMode="auto">
          <a:xfrm>
            <a:off x="342900" y="784225"/>
            <a:ext cx="779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Some unreactive metals, like gold and silver, are found in the Earth’s crust as pure substances.</a:t>
            </a:r>
          </a:p>
        </p:txBody>
      </p:sp>
      <p:sp>
        <p:nvSpPr>
          <p:cNvPr id="317446" name="Text Box 6">
            <a:extLst>
              <a:ext uri="{FF2B5EF4-FFF2-40B4-BE49-F238E27FC236}">
                <a16:creationId xmlns:a16="http://schemas.microsoft.com/office/drawing/2014/main" id="{0CF88F21-23F3-4580-A99B-6CF6C77FF118}"/>
              </a:ext>
            </a:extLst>
          </p:cNvPr>
          <p:cNvSpPr txBox="1">
            <a:spLocks noChangeArrowheads="1"/>
          </p:cNvSpPr>
          <p:nvPr/>
        </p:nvSpPr>
        <p:spPr bwMode="auto">
          <a:xfrm>
            <a:off x="342900" y="21050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metals are actually found combined with other elements, as </a:t>
            </a:r>
            <a:r>
              <a:rPr lang="en-GB" altLang="en-US" b="1" dirty="0">
                <a:solidFill>
                  <a:srgbClr val="B80303"/>
                </a:solidFill>
              </a:rPr>
              <a:t>compounds</a:t>
            </a:r>
            <a:r>
              <a:rPr lang="en-GB" altLang="en-US" dirty="0"/>
              <a:t> in </a:t>
            </a:r>
            <a:r>
              <a:rPr lang="en-GB" altLang="en-US" b="1" dirty="0">
                <a:solidFill>
                  <a:srgbClr val="B80303"/>
                </a:solidFill>
              </a:rPr>
              <a:t>ores</a:t>
            </a:r>
            <a:r>
              <a:rPr lang="en-GB" altLang="en-US" dirty="0"/>
              <a:t>. These metals must be </a:t>
            </a:r>
            <a:r>
              <a:rPr lang="en-GB" altLang="en-US" b="1" dirty="0">
                <a:solidFill>
                  <a:srgbClr val="B80303"/>
                </a:solidFill>
              </a:rPr>
              <a:t>extracted</a:t>
            </a:r>
            <a:r>
              <a:rPr lang="en-GB" altLang="en-US" b="1" dirty="0">
                <a:solidFill>
                  <a:srgbClr val="FF6600"/>
                </a:solidFill>
              </a:rPr>
              <a:t> </a:t>
            </a:r>
            <a:r>
              <a:rPr lang="en-GB" altLang="en-US" dirty="0"/>
              <a:t>from their ores before they can be made useful.</a:t>
            </a:r>
          </a:p>
        </p:txBody>
      </p:sp>
      <p:sp>
        <p:nvSpPr>
          <p:cNvPr id="394243" name="Text Box 3">
            <a:extLst>
              <a:ext uri="{FF2B5EF4-FFF2-40B4-BE49-F238E27FC236}">
                <a16:creationId xmlns:a16="http://schemas.microsoft.com/office/drawing/2014/main" id="{D9673E5A-E6DB-4F31-B858-D3678CC3CC5A}"/>
              </a:ext>
            </a:extLst>
          </p:cNvPr>
          <p:cNvSpPr txBox="1">
            <a:spLocks noChangeArrowheads="1"/>
          </p:cNvSpPr>
          <p:nvPr/>
        </p:nvSpPr>
        <p:spPr bwMode="auto">
          <a:xfrm>
            <a:off x="342900" y="3802063"/>
            <a:ext cx="4041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extraction of metals and   minerals is the fifth-largest        industry in the world, but mining for ores is expensive and can cause damage to the environment.</a:t>
            </a:r>
          </a:p>
        </p:txBody>
      </p:sp>
      <p:pic>
        <p:nvPicPr>
          <p:cNvPr id="8" name="Picture 8">
            <a:hlinkClick r:id="" action="ppaction://hlinkshowjump?jump=nextslide"/>
            <a:extLst>
              <a:ext uri="{FF2B5EF4-FFF2-40B4-BE49-F238E27FC236}">
                <a16:creationId xmlns:a16="http://schemas.microsoft.com/office/drawing/2014/main" id="{221FEB15-0BFB-495B-B826-5B042EE73E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6" grpId="0"/>
      <p:bldP spid="3942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345A868-6368-44CD-9C1A-040FB2362CA9}"/>
              </a:ext>
            </a:extLst>
          </p:cNvPr>
          <p:cNvSpPr>
            <a:spLocks noGrp="1" noChangeArrowheads="1"/>
          </p:cNvSpPr>
          <p:nvPr>
            <p:ph type="title"/>
          </p:nvPr>
        </p:nvSpPr>
        <p:spPr/>
        <p:txBody>
          <a:bodyPr/>
          <a:lstStyle/>
          <a:p>
            <a:r>
              <a:rPr lang="en-GB" altLang="en-US" dirty="0"/>
              <a:t>Impacts of extraction</a:t>
            </a:r>
          </a:p>
        </p:txBody>
      </p:sp>
      <p:pic>
        <p:nvPicPr>
          <p:cNvPr id="7" name="Picture 5" descr="flash_icon">
            <a:extLst>
              <a:ext uri="{FF2B5EF4-FFF2-40B4-BE49-F238E27FC236}">
                <a16:creationId xmlns:a16="http://schemas.microsoft.com/office/drawing/2014/main" id="{38601FF0-32C8-481B-A919-70849E86DF8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7F0EA2C9-447D-49BE-95FC-400E8549E6B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84F6492C-7209-45F7-9806-30F15D9CBC7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5DE4D70-1E22-49A0-B914-922EACA7AB9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3213A30-D2AE-4B00-9D5E-F4D94E54436C}"/>
              </a:ext>
            </a:extLst>
          </p:cNvPr>
          <p:cNvSpPr>
            <a:spLocks noGrp="1" noChangeArrowheads="1"/>
          </p:cNvSpPr>
          <p:nvPr>
            <p:ph type="title"/>
          </p:nvPr>
        </p:nvSpPr>
        <p:spPr/>
        <p:txBody>
          <a:bodyPr/>
          <a:lstStyle/>
          <a:p>
            <a:r>
              <a:rPr lang="en-GB" altLang="en-US" dirty="0"/>
              <a:t>Cast your vote</a:t>
            </a:r>
          </a:p>
        </p:txBody>
      </p:sp>
      <p:pic>
        <p:nvPicPr>
          <p:cNvPr id="7" name="Picture 5" descr="flash_icon">
            <a:extLst>
              <a:ext uri="{FF2B5EF4-FFF2-40B4-BE49-F238E27FC236}">
                <a16:creationId xmlns:a16="http://schemas.microsoft.com/office/drawing/2014/main" id="{36E2B13D-0AAD-4851-B6B8-248C04573B6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8E3B07E9-4206-4C13-ABBE-EE855E6F9A3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DCCFDFED-9D76-4CD4-9F43-6CCCE6383F7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9063E02-09E1-433F-B391-5581C62D59A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Dmitri_Melnik_shutterstock_50647513_MODv3">
            <a:extLst>
              <a:ext uri="{FF2B5EF4-FFF2-40B4-BE49-F238E27FC236}">
                <a16:creationId xmlns:a16="http://schemas.microsoft.com/office/drawing/2014/main" id="{F79368F5-4BA0-4D01-9000-DAB2CE2B7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84225"/>
            <a:ext cx="319881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8FAC9329-F2FF-4DCD-BD86-36C677AE725D}"/>
              </a:ext>
            </a:extLst>
          </p:cNvPr>
          <p:cNvSpPr>
            <a:spLocks noGrp="1" noChangeArrowheads="1"/>
          </p:cNvSpPr>
          <p:nvPr>
            <p:ph type="title"/>
          </p:nvPr>
        </p:nvSpPr>
        <p:spPr/>
        <p:txBody>
          <a:bodyPr/>
          <a:lstStyle/>
          <a:p>
            <a:r>
              <a:rPr lang="en-GB" altLang="en-US"/>
              <a:t>Mining for ores</a:t>
            </a:r>
          </a:p>
        </p:txBody>
      </p:sp>
      <p:sp>
        <p:nvSpPr>
          <p:cNvPr id="15364" name="Text Box 33">
            <a:extLst>
              <a:ext uri="{FF2B5EF4-FFF2-40B4-BE49-F238E27FC236}">
                <a16:creationId xmlns:a16="http://schemas.microsoft.com/office/drawing/2014/main" id="{B9C0F46F-43A4-41B6-B27A-1066EA4043DF}"/>
              </a:ext>
            </a:extLst>
          </p:cNvPr>
          <p:cNvSpPr txBox="1">
            <a:spLocks noChangeArrowheads="1"/>
          </p:cNvSpPr>
          <p:nvPr/>
        </p:nvSpPr>
        <p:spPr bwMode="auto">
          <a:xfrm>
            <a:off x="342900" y="784225"/>
            <a:ext cx="4710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As mining for ores is expensive, it is only carried out where minerals are abundant enough for this to be profitable.</a:t>
            </a:r>
          </a:p>
        </p:txBody>
      </p:sp>
      <p:sp>
        <p:nvSpPr>
          <p:cNvPr id="2" name="Text Box 32">
            <a:extLst>
              <a:ext uri="{FF2B5EF4-FFF2-40B4-BE49-F238E27FC236}">
                <a16:creationId xmlns:a16="http://schemas.microsoft.com/office/drawing/2014/main" id="{C15CBB40-1240-4FB4-A6C2-A0720E05014B}"/>
              </a:ext>
            </a:extLst>
          </p:cNvPr>
          <p:cNvSpPr txBox="1">
            <a:spLocks noChangeArrowheads="1"/>
          </p:cNvSpPr>
          <p:nvPr/>
        </p:nvSpPr>
        <p:spPr bwMode="auto">
          <a:xfrm>
            <a:off x="342900" y="3946525"/>
            <a:ext cx="498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value of ores changes over time due to society and technology. </a:t>
            </a:r>
          </a:p>
        </p:txBody>
      </p:sp>
      <p:sp>
        <p:nvSpPr>
          <p:cNvPr id="3" name="Text Box 31">
            <a:extLst>
              <a:ext uri="{FF2B5EF4-FFF2-40B4-BE49-F238E27FC236}">
                <a16:creationId xmlns:a16="http://schemas.microsoft.com/office/drawing/2014/main" id="{3A7BDEBA-762D-43A2-95BC-25E8C54CBE4D}"/>
              </a:ext>
            </a:extLst>
          </p:cNvPr>
          <p:cNvSpPr txBox="1">
            <a:spLocks noChangeArrowheads="1"/>
          </p:cNvSpPr>
          <p:nvPr/>
        </p:nvSpPr>
        <p:spPr bwMode="auto">
          <a:xfrm>
            <a:off x="342900" y="4979988"/>
            <a:ext cx="8566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For example, rocks containing only 5% copper would have been considered unprofitable in the 19</a:t>
            </a:r>
            <a:r>
              <a:rPr lang="en-GB" altLang="en-US" baseline="30000" dirty="0"/>
              <a:t>th</a:t>
            </a:r>
            <a:r>
              <a:rPr lang="en-GB" altLang="en-US" dirty="0"/>
              <a:t> century, but today, most copper comes from ores containing 0.4 to 1% copper. </a:t>
            </a:r>
          </a:p>
        </p:txBody>
      </p:sp>
      <p:sp>
        <p:nvSpPr>
          <p:cNvPr id="207881" name="Text Box 9">
            <a:extLst>
              <a:ext uri="{FF2B5EF4-FFF2-40B4-BE49-F238E27FC236}">
                <a16:creationId xmlns:a16="http://schemas.microsoft.com/office/drawing/2014/main" id="{CFCB1A87-41CF-4E45-A6C3-E6AB57244D98}"/>
              </a:ext>
            </a:extLst>
          </p:cNvPr>
          <p:cNvSpPr txBox="1">
            <a:spLocks noChangeArrowheads="1"/>
          </p:cNvSpPr>
          <p:nvPr/>
        </p:nvSpPr>
        <p:spPr bwMode="auto">
          <a:xfrm>
            <a:off x="342900" y="2547938"/>
            <a:ext cx="501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In industry, an ore must contain enough metal to make mining and extraction </a:t>
            </a:r>
            <a:r>
              <a:rPr lang="en-GB" altLang="en-US" b="1" dirty="0">
                <a:solidFill>
                  <a:srgbClr val="B80303"/>
                </a:solidFill>
              </a:rPr>
              <a:t>economical</a:t>
            </a:r>
            <a:r>
              <a:rPr lang="en-GB" altLang="en-US" dirty="0"/>
              <a:t>.</a:t>
            </a:r>
          </a:p>
        </p:txBody>
      </p:sp>
      <p:pic>
        <p:nvPicPr>
          <p:cNvPr id="9" name="Picture 8">
            <a:hlinkClick r:id="" action="ppaction://hlinkshowjump?jump=nextslide"/>
            <a:extLst>
              <a:ext uri="{FF2B5EF4-FFF2-40B4-BE49-F238E27FC236}">
                <a16:creationId xmlns:a16="http://schemas.microsoft.com/office/drawing/2014/main" id="{760FC573-BE4B-42EC-B9B7-6739486C1C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78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gger">
            <a:extLst>
              <a:ext uri="{FF2B5EF4-FFF2-40B4-BE49-F238E27FC236}">
                <a16:creationId xmlns:a16="http://schemas.microsoft.com/office/drawing/2014/main" id="{85A3E15A-92F6-4330-8BAE-CF17EFFD0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643" y="2832719"/>
            <a:ext cx="4607103" cy="323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id="{4BF57794-263A-4F97-9180-E2534CD6FFF9}"/>
              </a:ext>
            </a:extLst>
          </p:cNvPr>
          <p:cNvSpPr>
            <a:spLocks noGrp="1"/>
          </p:cNvSpPr>
          <p:nvPr>
            <p:ph type="title"/>
          </p:nvPr>
        </p:nvSpPr>
        <p:spPr/>
        <p:txBody>
          <a:bodyPr/>
          <a:lstStyle/>
          <a:p>
            <a:r>
              <a:rPr lang="en-GB" altLang="en-US"/>
              <a:t>Finding alternatives</a:t>
            </a:r>
          </a:p>
        </p:txBody>
      </p:sp>
      <p:sp>
        <p:nvSpPr>
          <p:cNvPr id="16389" name="Rectangle 8">
            <a:extLst>
              <a:ext uri="{FF2B5EF4-FFF2-40B4-BE49-F238E27FC236}">
                <a16:creationId xmlns:a16="http://schemas.microsoft.com/office/drawing/2014/main" id="{272F5F58-8BA3-4566-9209-963ED06DF180}"/>
              </a:ext>
            </a:extLst>
          </p:cNvPr>
          <p:cNvSpPr>
            <a:spLocks noChangeArrowheads="1"/>
          </p:cNvSpPr>
          <p:nvPr/>
        </p:nvSpPr>
        <p:spPr bwMode="auto">
          <a:xfrm>
            <a:off x="342900" y="78422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Earth’s natural sources of ore are becoming scarce, and so new ways of extracting metals from </a:t>
            </a:r>
            <a:r>
              <a:rPr lang="en-GB" altLang="en-US" b="1" dirty="0">
                <a:solidFill>
                  <a:srgbClr val="B80303"/>
                </a:solidFill>
              </a:rPr>
              <a:t>low-grade ores </a:t>
            </a:r>
            <a:r>
              <a:rPr lang="en-GB" altLang="en-US" dirty="0"/>
              <a:t>are being developed.</a:t>
            </a:r>
          </a:p>
        </p:txBody>
      </p:sp>
      <p:sp>
        <p:nvSpPr>
          <p:cNvPr id="14341" name="TextBox 8">
            <a:extLst>
              <a:ext uri="{FF2B5EF4-FFF2-40B4-BE49-F238E27FC236}">
                <a16:creationId xmlns:a16="http://schemas.microsoft.com/office/drawing/2014/main" id="{A41F5789-9349-4294-87B2-16810234EF15}"/>
              </a:ext>
            </a:extLst>
          </p:cNvPr>
          <p:cNvSpPr txBox="1">
            <a:spLocks noChangeArrowheads="1"/>
          </p:cNvSpPr>
          <p:nvPr/>
        </p:nvSpPr>
        <p:spPr bwMode="auto">
          <a:xfrm>
            <a:off x="342900" y="21732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low grade ore has a low concentration of metal.</a:t>
            </a:r>
          </a:p>
        </p:txBody>
      </p:sp>
      <p:sp>
        <p:nvSpPr>
          <p:cNvPr id="14342" name="TextBox 9">
            <a:extLst>
              <a:ext uri="{FF2B5EF4-FFF2-40B4-BE49-F238E27FC236}">
                <a16:creationId xmlns:a16="http://schemas.microsoft.com/office/drawing/2014/main" id="{88E3DBB7-C1E8-4AA6-949C-D4F4FFAF0FE7}"/>
              </a:ext>
            </a:extLst>
          </p:cNvPr>
          <p:cNvSpPr txBox="1">
            <a:spLocks noChangeArrowheads="1"/>
          </p:cNvSpPr>
          <p:nvPr/>
        </p:nvSpPr>
        <p:spPr bwMode="auto">
          <a:xfrm>
            <a:off x="342900" y="2824163"/>
            <a:ext cx="378766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Phytomining</a:t>
            </a:r>
            <a:r>
              <a:rPr lang="en-GB" altLang="en-US" dirty="0"/>
              <a:t> and </a:t>
            </a:r>
            <a:r>
              <a:rPr lang="en-GB" altLang="en-US" b="1" dirty="0">
                <a:solidFill>
                  <a:srgbClr val="B80303"/>
                </a:solidFill>
              </a:rPr>
              <a:t>bioleaching</a:t>
            </a:r>
            <a:r>
              <a:rPr lang="en-GB" altLang="en-US" dirty="0"/>
              <a:t> are used to extract copper from metal-contaminated land and low grade ores. </a:t>
            </a:r>
          </a:p>
        </p:txBody>
      </p:sp>
      <p:sp>
        <p:nvSpPr>
          <p:cNvPr id="8" name="Rectangle 7">
            <a:extLst>
              <a:ext uri="{FF2B5EF4-FFF2-40B4-BE49-F238E27FC236}">
                <a16:creationId xmlns:a16="http://schemas.microsoft.com/office/drawing/2014/main" id="{10BD8B09-0D18-4B3A-8670-EBBDA7905045}"/>
              </a:ext>
            </a:extLst>
          </p:cNvPr>
          <p:cNvSpPr>
            <a:spLocks noChangeArrowheads="1"/>
          </p:cNvSpPr>
          <p:nvPr/>
        </p:nvSpPr>
        <p:spPr bwMode="auto">
          <a:xfrm>
            <a:off x="342900" y="4953000"/>
            <a:ext cx="54595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avoid the more traditional method of digging, moving and disposing of large amounts of rock.</a:t>
            </a:r>
          </a:p>
        </p:txBody>
      </p:sp>
      <p:pic>
        <p:nvPicPr>
          <p:cNvPr id="9" name="Picture 8">
            <a:hlinkClick r:id="" action="ppaction://hlinkshowjump?jump=nextslide"/>
            <a:extLst>
              <a:ext uri="{FF2B5EF4-FFF2-40B4-BE49-F238E27FC236}">
                <a16:creationId xmlns:a16="http://schemas.microsoft.com/office/drawing/2014/main" id="{A06738F5-B56A-4665-87FB-A164FED6B8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40D0E8-8120-40B7-B040-692FFF6FE968}"/>
              </a:ext>
            </a:extLst>
          </p:cNvPr>
          <p:cNvSpPr>
            <a:spLocks noGrp="1" noChangeArrowheads="1"/>
          </p:cNvSpPr>
          <p:nvPr>
            <p:ph type="title"/>
          </p:nvPr>
        </p:nvSpPr>
        <p:spPr/>
        <p:txBody>
          <a:bodyPr/>
          <a:lstStyle/>
          <a:p>
            <a:r>
              <a:rPr lang="en-GB" altLang="en-US"/>
              <a:t>Bioleaching</a:t>
            </a:r>
          </a:p>
        </p:txBody>
      </p:sp>
      <p:sp>
        <p:nvSpPr>
          <p:cNvPr id="18435" name="Text Box 4">
            <a:extLst>
              <a:ext uri="{FF2B5EF4-FFF2-40B4-BE49-F238E27FC236}">
                <a16:creationId xmlns:a16="http://schemas.microsoft.com/office/drawing/2014/main" id="{02BDE54C-239F-4A8E-AAA3-AABDF6CC00AA}"/>
              </a:ext>
            </a:extLst>
          </p:cNvPr>
          <p:cNvSpPr txBox="1">
            <a:spLocks noChangeArrowheads="1"/>
          </p:cNvSpPr>
          <p:nvPr/>
        </p:nvSpPr>
        <p:spPr bwMode="auto">
          <a:xfrm>
            <a:off x="342900" y="784225"/>
            <a:ext cx="8401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New mining techniques can decrease the impact of metal extraction on the environment. </a:t>
            </a:r>
          </a:p>
        </p:txBody>
      </p:sp>
      <p:sp>
        <p:nvSpPr>
          <p:cNvPr id="326662" name="Rectangle 6">
            <a:extLst>
              <a:ext uri="{FF2B5EF4-FFF2-40B4-BE49-F238E27FC236}">
                <a16:creationId xmlns:a16="http://schemas.microsoft.com/office/drawing/2014/main" id="{15666E1F-01FF-42B2-A220-ED642B8DBEDC}"/>
              </a:ext>
            </a:extLst>
          </p:cNvPr>
          <p:cNvSpPr>
            <a:spLocks noChangeArrowheads="1"/>
          </p:cNvSpPr>
          <p:nvPr/>
        </p:nvSpPr>
        <p:spPr bwMode="auto">
          <a:xfrm>
            <a:off x="342900" y="1779588"/>
            <a:ext cx="45624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t>
            </a:r>
            <a:r>
              <a:rPr lang="en-GB" altLang="en-US" b="1" dirty="0">
                <a:solidFill>
                  <a:srgbClr val="B80303"/>
                </a:solidFill>
              </a:rPr>
              <a:t>bioleaching</a:t>
            </a:r>
            <a:r>
              <a:rPr lang="en-GB" altLang="en-US" dirty="0"/>
              <a:t>, metal ores are dissolved in a solution then mixed with certain </a:t>
            </a:r>
            <a:r>
              <a:rPr lang="en-GB" altLang="en-US" b="1" dirty="0">
                <a:solidFill>
                  <a:srgbClr val="B80303"/>
                </a:solidFill>
              </a:rPr>
              <a:t>bacteria</a:t>
            </a:r>
            <a:r>
              <a:rPr lang="en-GB" altLang="en-US" dirty="0"/>
              <a:t>. Depending on the type of bacteria, different metals will be “leached” from the ores into the solution, ready for electrolysis or a </a:t>
            </a:r>
            <a:r>
              <a:rPr lang="en-GB" altLang="en-US" b="1" dirty="0">
                <a:solidFill>
                  <a:srgbClr val="B80303"/>
                </a:solidFill>
              </a:rPr>
              <a:t>displacement reaction</a:t>
            </a:r>
            <a:r>
              <a:rPr lang="en-GB" altLang="en-US" dirty="0"/>
              <a:t>.</a:t>
            </a:r>
          </a:p>
        </p:txBody>
      </p:sp>
      <p:sp>
        <p:nvSpPr>
          <p:cNvPr id="326664" name="Rectangle 8">
            <a:extLst>
              <a:ext uri="{FF2B5EF4-FFF2-40B4-BE49-F238E27FC236}">
                <a16:creationId xmlns:a16="http://schemas.microsoft.com/office/drawing/2014/main" id="{6D45D9DA-3901-4FB6-AB45-47A0B6D99861}"/>
              </a:ext>
            </a:extLst>
          </p:cNvPr>
          <p:cNvSpPr>
            <a:spLocks noChangeArrowheads="1"/>
          </p:cNvSpPr>
          <p:nvPr/>
        </p:nvSpPr>
        <p:spPr bwMode="auto">
          <a:xfrm>
            <a:off x="342900" y="4965700"/>
            <a:ext cx="467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Bioleaching</a:t>
            </a:r>
            <a:r>
              <a:rPr lang="en-GB" altLang="en-US"/>
              <a:t> uses less fuel than traditional extraction, and does not produce waste gases.</a:t>
            </a:r>
          </a:p>
        </p:txBody>
      </p:sp>
      <p:pic>
        <p:nvPicPr>
          <p:cNvPr id="326666" name="Picture 10" descr="curved_rob_bacteria">
            <a:extLst>
              <a:ext uri="{FF2B5EF4-FFF2-40B4-BE49-F238E27FC236}">
                <a16:creationId xmlns:a16="http://schemas.microsoft.com/office/drawing/2014/main" id="{558AD428-0239-4086-953A-2F98968F8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049" y="1471261"/>
            <a:ext cx="20843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7" name="Picture 11" descr="spherical_bacteria">
            <a:extLst>
              <a:ext uri="{FF2B5EF4-FFF2-40B4-BE49-F238E27FC236}">
                <a16:creationId xmlns:a16="http://schemas.microsoft.com/office/drawing/2014/main" id="{34318CF5-8659-4AF8-8233-97D169BFA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412" y="2453923"/>
            <a:ext cx="17367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9" name="Picture 13" descr="rod_bacteria">
            <a:extLst>
              <a:ext uri="{FF2B5EF4-FFF2-40B4-BE49-F238E27FC236}">
                <a16:creationId xmlns:a16="http://schemas.microsoft.com/office/drawing/2014/main" id="{3E872534-D9C0-41B5-B15C-C9937C81D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4974" y="3827111"/>
            <a:ext cx="293846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805BD9F8-3BF1-4A6F-8E56-CCB13AFCE0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21444488-3910-4C78-9313-33DFAE2D7F1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6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6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66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666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p:bldP spid="3266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1840554-9238-4980-9E0D-FF6FCC6F4284}"/>
              </a:ext>
            </a:extLst>
          </p:cNvPr>
          <p:cNvSpPr>
            <a:spLocks noGrp="1" noChangeArrowheads="1"/>
          </p:cNvSpPr>
          <p:nvPr>
            <p:ph type="title"/>
          </p:nvPr>
        </p:nvSpPr>
        <p:spPr/>
        <p:txBody>
          <a:bodyPr/>
          <a:lstStyle/>
          <a:p>
            <a:r>
              <a:rPr lang="en-GB" altLang="en-US" dirty="0"/>
              <a:t>Phytomining</a:t>
            </a:r>
          </a:p>
        </p:txBody>
      </p:sp>
      <p:pic>
        <p:nvPicPr>
          <p:cNvPr id="7" name="Picture 5" descr="flash_icon">
            <a:extLst>
              <a:ext uri="{FF2B5EF4-FFF2-40B4-BE49-F238E27FC236}">
                <a16:creationId xmlns:a16="http://schemas.microsoft.com/office/drawing/2014/main" id="{966211F6-438C-4054-90DE-5E01DF682E1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FC1C3FAD-8051-43D4-98C1-B6C4873DB3D9}"/>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83C797B1-04B7-4F08-ACF9-CF01EDB78B9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8323847-2B5E-493E-84E3-573D43581A3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596"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8F63432-F1CE-451C-80A5-E8341394D2E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ZvZumSjM"/>
  <p:tag name="ARTICULATE_DESIGN_ID_5_DEFAULT DESIGN" val="Y56iX1wP"/>
  <p:tag name="ARTICULATE_DESIGN_ID_1_DEFAULT DESIGN" val="MpwUrdsv"/>
  <p:tag name="ARTICULATE_DESIGN_ID_6_DEFAULT DESIGN" val="XHCTAMBz"/>
  <p:tag name="ARTICULATE_DESIGN_ID_3_DEFAULT DESIGN" val="TGOx63BJ"/>
  <p:tag name="ARTICULATE_DESIGN_ID_2_DEFAULT DESIGN" val="SsJPZhf6"/>
  <p:tag name="ARTICULATE_DESIGN_ID_4_DEFAULT DESIGN" val="q8mgCuCR"/>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14268</TotalTime>
  <Words>1041</Words>
  <Application>Microsoft Office PowerPoint</Application>
  <PresentationFormat>On-screen Show (4:3)</PresentationFormat>
  <Paragraphs>83</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Extracting  Metals by Alternative Methods</vt:lpstr>
      <vt:lpstr>Information</vt:lpstr>
      <vt:lpstr>Extracting metals</vt:lpstr>
      <vt:lpstr>Impacts of extraction</vt:lpstr>
      <vt:lpstr>Cast your vote</vt:lpstr>
      <vt:lpstr>Mining for ores</vt:lpstr>
      <vt:lpstr>Finding alternatives</vt:lpstr>
      <vt:lpstr>Bioleaching</vt:lpstr>
      <vt:lpstr>Phytomining</vt:lpstr>
      <vt:lpstr>Purifying copper</vt:lpstr>
      <vt:lpstr>Phytomining or bioleaching?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Metals by Alternative Methods</dc:title>
  <dc:subject>Boardworks High School Earth and Space Sciences</dc:subject>
  <dc:creator>Boardworks</dc:creator>
  <cp:lastModifiedBy>Tim Crilly</cp:lastModifiedBy>
  <cp:revision>538</cp:revision>
  <dcterms:created xsi:type="dcterms:W3CDTF">2003-10-06T13:07:42Z</dcterms:created>
  <dcterms:modified xsi:type="dcterms:W3CDTF">2019-01-31T15:23:01Z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ABAFDE8E-E088-4290-BAAA-7A728D091729</vt:lpwstr>
  </property>
  <property fmtid="{D5CDD505-2E9C-101B-9397-08002B2CF9AE}" pid="3" name="ArticulatePath">
    <vt:lpwstr>Extracting Metals by Alternative Methods</vt:lpwstr>
  </property>
</Properties>
</file>