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3.xml" ContentType="application/vnd.openxmlformats-officedocument.presentationml.tags+xml"/>
  <Override PartName="/ppt/activeX/activeX1.xml" ContentType="application/vnd.ms-office.activeX+xml"/>
  <Override PartName="/ppt/notesSlides/notesSlide14.xml" ContentType="application/vnd.openxmlformats-officedocument.presentationml.notesSlide+xml"/>
  <Override PartName="/ppt/tags/tag34.xml" ContentType="application/vnd.openxmlformats-officedocument.presentationml.tags+xml"/>
  <Override PartName="/ppt/activeX/activeX2.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5.xml" ContentType="application/vnd.openxmlformats-officedocument.presentationml.tags+xml"/>
  <Override PartName="/ppt/activeX/activeX3.xml" ContentType="application/vnd.ms-office.activeX+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99" r:id="rId1"/>
    <p:sldMasterId id="2147483714" r:id="rId2"/>
  </p:sldMasterIdLst>
  <p:notesMasterIdLst>
    <p:notesMasterId r:id="rId29"/>
  </p:notesMasterIdLst>
  <p:handoutMasterIdLst>
    <p:handoutMasterId r:id="rId30"/>
  </p:handoutMasterIdLst>
  <p:sldIdLst>
    <p:sldId id="267" r:id="rId3"/>
    <p:sldId id="488" r:id="rId4"/>
    <p:sldId id="490" r:id="rId5"/>
    <p:sldId id="491" r:id="rId6"/>
    <p:sldId id="504" r:id="rId7"/>
    <p:sldId id="505" r:id="rId8"/>
    <p:sldId id="492" r:id="rId9"/>
    <p:sldId id="506" r:id="rId10"/>
    <p:sldId id="493" r:id="rId11"/>
    <p:sldId id="507" r:id="rId12"/>
    <p:sldId id="508" r:id="rId13"/>
    <p:sldId id="495" r:id="rId14"/>
    <p:sldId id="494" r:id="rId15"/>
    <p:sldId id="343" r:id="rId16"/>
    <p:sldId id="345" r:id="rId17"/>
    <p:sldId id="496" r:id="rId18"/>
    <p:sldId id="497" r:id="rId19"/>
    <p:sldId id="489" r:id="rId20"/>
    <p:sldId id="498" r:id="rId21"/>
    <p:sldId id="509" r:id="rId22"/>
    <p:sldId id="499" r:id="rId23"/>
    <p:sldId id="511" r:id="rId24"/>
    <p:sldId id="500" r:id="rId25"/>
    <p:sldId id="501" r:id="rId26"/>
    <p:sldId id="502" r:id="rId27"/>
    <p:sldId id="503" r:id="rId28"/>
  </p:sldIdLst>
  <p:sldSz cx="9144000" cy="6858000" type="screen4x3"/>
  <p:notesSz cx="6858000" cy="9296400"/>
  <p:embeddedFontLst>
    <p:embeddedFont>
      <p:font typeface="Wingdings 2" panose="05020102010507070707" pitchFamily="18" charset="2"/>
      <p:regular r:id="rId31"/>
    </p:embeddedFont>
  </p:embeddedFontLst>
  <p:custDataLst>
    <p:tags r:id="rId32"/>
  </p:custDataLst>
  <p:defaultTextStyle>
    <a:defPPr>
      <a:defRPr lang="en-US"/>
    </a:defPPr>
    <a:lvl1pPr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1pPr>
    <a:lvl2pPr marL="4572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2pPr>
    <a:lvl3pPr marL="9144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3pPr>
    <a:lvl4pPr marL="13716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4pPr>
    <a:lvl5pPr marL="1828800" algn="l" rtl="0" eaLnBrk="0" fontAlgn="base" hangingPunct="0">
      <a:spcBef>
        <a:spcPct val="50000"/>
      </a:spcBef>
      <a:spcAft>
        <a:spcPct val="0"/>
      </a:spcAft>
      <a:defRPr sz="2400" b="1" kern="1200">
        <a:solidFill>
          <a:srgbClr val="010066"/>
        </a:solidFill>
        <a:latin typeface="Arial" panose="020B0604020202020204" pitchFamily="34" charset="0"/>
        <a:ea typeface="+mn-ea"/>
        <a:cs typeface="+mn-cs"/>
      </a:defRPr>
    </a:lvl5pPr>
    <a:lvl6pPr marL="2286000" algn="l" defTabSz="914400" rtl="0" eaLnBrk="1" latinLnBrk="0" hangingPunct="1">
      <a:defRPr sz="2400" b="1" kern="1200">
        <a:solidFill>
          <a:srgbClr val="010066"/>
        </a:solidFill>
        <a:latin typeface="Arial" panose="020B0604020202020204" pitchFamily="34" charset="0"/>
        <a:ea typeface="+mn-ea"/>
        <a:cs typeface="+mn-cs"/>
      </a:defRPr>
    </a:lvl6pPr>
    <a:lvl7pPr marL="2743200" algn="l" defTabSz="914400" rtl="0" eaLnBrk="1" latinLnBrk="0" hangingPunct="1">
      <a:defRPr sz="2400" b="1" kern="1200">
        <a:solidFill>
          <a:srgbClr val="010066"/>
        </a:solidFill>
        <a:latin typeface="Arial" panose="020B0604020202020204" pitchFamily="34" charset="0"/>
        <a:ea typeface="+mn-ea"/>
        <a:cs typeface="+mn-cs"/>
      </a:defRPr>
    </a:lvl7pPr>
    <a:lvl8pPr marL="3200400" algn="l" defTabSz="914400" rtl="0" eaLnBrk="1" latinLnBrk="0" hangingPunct="1">
      <a:defRPr sz="2400" b="1" kern="1200">
        <a:solidFill>
          <a:srgbClr val="010066"/>
        </a:solidFill>
        <a:latin typeface="Arial" panose="020B0604020202020204" pitchFamily="34" charset="0"/>
        <a:ea typeface="+mn-ea"/>
        <a:cs typeface="+mn-cs"/>
      </a:defRPr>
    </a:lvl8pPr>
    <a:lvl9pPr marL="3657600" algn="l" defTabSz="914400" rtl="0" eaLnBrk="1" latinLnBrk="0" hangingPunct="1">
      <a:defRPr sz="2400" b="1"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orient="horz" pos="504">
          <p15:clr>
            <a:srgbClr val="A4A3A4"/>
          </p15:clr>
        </p15:guide>
        <p15:guide id="3" pos="226">
          <p15:clr>
            <a:srgbClr val="A4A3A4"/>
          </p15:clr>
        </p15:guide>
        <p15:guide id="4" pos="555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303"/>
    <a:srgbClr val="FDD9D9"/>
    <a:srgbClr val="CC0099"/>
    <a:srgbClr val="990099"/>
    <a:srgbClr val="FFCC99"/>
    <a:srgbClr val="008000"/>
    <a:srgbClr val="FFFFCC"/>
    <a:srgbClr val="CC0000"/>
    <a:srgbClr val="00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4944" autoAdjust="0"/>
  </p:normalViewPr>
  <p:slideViewPr>
    <p:cSldViewPr showGuides="1">
      <p:cViewPr>
        <p:scale>
          <a:sx n="85" d="100"/>
          <a:sy n="85" d="100"/>
        </p:scale>
        <p:origin x="540" y="132"/>
      </p:cViewPr>
      <p:guideLst>
        <p:guide orient="horz" pos="3838"/>
        <p:guide orient="horz" pos="504"/>
        <p:guide pos="226"/>
        <p:guide pos="5556"/>
      </p:guideLst>
    </p:cSldViewPr>
  </p:slideViewPr>
  <p:outlineViewPr>
    <p:cViewPr>
      <p:scale>
        <a:sx n="33" d="100"/>
        <a:sy n="33" d="100"/>
      </p:scale>
      <p:origin x="0" y="-90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60" name="Rectangle 8">
            <a:extLst>
              <a:ext uri="{FF2B5EF4-FFF2-40B4-BE49-F238E27FC236}">
                <a16:creationId xmlns:a16="http://schemas.microsoft.com/office/drawing/2014/main" id="{49E568FE-90BA-42F9-B6AB-FD6116000FB0}"/>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defRPr>
            </a:lvl1pPr>
          </a:lstStyle>
          <a:p>
            <a:fld id="{5AF69E34-4108-4F2F-AF85-0313F0E71BD8}" type="slidenum">
              <a:rPr lang="en-GB" altLang="en-US"/>
              <a:pPr/>
              <a:t>‹#›</a:t>
            </a:fld>
            <a:endParaRPr lang="en-GB" altLang="en-US"/>
          </a:p>
        </p:txBody>
      </p:sp>
      <p:sp>
        <p:nvSpPr>
          <p:cNvPr id="4" name="Rectangle 7">
            <a:extLst>
              <a:ext uri="{FF2B5EF4-FFF2-40B4-BE49-F238E27FC236}">
                <a16:creationId xmlns:a16="http://schemas.microsoft.com/office/drawing/2014/main" id="{B780864A-98CB-4A28-9BA2-35F4D5453A59}"/>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29E33320-F3ED-4894-AA0F-C10A6CCA5BC8}"/>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21580975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EAD81620-F077-4EB1-8B89-54B65A6227D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7F49C2B-F5E6-4A93-8A51-B42731FCA15C}"/>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Rectangle 7">
            <a:extLst>
              <a:ext uri="{FF2B5EF4-FFF2-40B4-BE49-F238E27FC236}">
                <a16:creationId xmlns:a16="http://schemas.microsoft.com/office/drawing/2014/main" id="{10A6B0B7-889C-4364-A0CF-19D3C8FF7CDC}"/>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8F8A8C2C-DE98-4203-BA0E-AED67FC7FBB1}"/>
              </a:ext>
            </a:extLst>
          </p:cNvPr>
          <p:cNvSpPr>
            <a:spLocks noChangeArrowheads="1"/>
          </p:cNvSpPr>
          <p:nvPr/>
        </p:nvSpPr>
        <p:spPr bwMode="auto">
          <a:xfrm>
            <a:off x="1345885" y="116205"/>
            <a:ext cx="4166235" cy="464820"/>
          </a:xfrm>
          <a:prstGeom prst="rect">
            <a:avLst/>
          </a:prstGeom>
          <a:noFill/>
          <a:ln w="9525">
            <a:noFill/>
            <a:miter lim="800000"/>
            <a:headEnd/>
            <a:tailEnd/>
          </a:ln>
        </p:spPr>
        <p:txBody>
          <a:bodyPr anchor="b"/>
          <a:lstStyle/>
          <a:p>
            <a:pPr algn="ctr"/>
            <a:r>
              <a:rPr lang="en-GB" sz="1200" b="1" dirty="0">
                <a:solidFill>
                  <a:schemeClr val="tx1"/>
                </a:solidFill>
              </a:rPr>
              <a:t>Boardworks High School Earth and Space Sciences</a:t>
            </a:r>
          </a:p>
        </p:txBody>
      </p:sp>
      <p:sp>
        <p:nvSpPr>
          <p:cNvPr id="2" name="Slide Number Placeholder 1">
            <a:extLst>
              <a:ext uri="{FF2B5EF4-FFF2-40B4-BE49-F238E27FC236}">
                <a16:creationId xmlns:a16="http://schemas.microsoft.com/office/drawing/2014/main" id="{46185326-F90C-4E5A-B718-CD2288FA9E96}"/>
              </a:ext>
            </a:extLst>
          </p:cNvPr>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solidFill>
                  <a:schemeClr val="tx1"/>
                </a:solidFill>
              </a:defRPr>
            </a:lvl1pPr>
          </a:lstStyle>
          <a:p>
            <a:fld id="{36E4BC96-0EBF-4A52-B302-C1A74FCEC238}" type="slidenum">
              <a:rPr lang="en-GB" smtClean="0"/>
              <a:pPr/>
              <a:t>‹#›</a:t>
            </a:fld>
            <a:endParaRPr lang="en-GB"/>
          </a:p>
        </p:txBody>
      </p:sp>
    </p:spTree>
    <p:extLst>
      <p:ext uri="{BB962C8B-B14F-4D97-AF65-F5344CB8AC3E}">
        <p14:creationId xmlns:p14="http://schemas.microsoft.com/office/powerpoint/2010/main" val="419318270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3FA55EBE-5BF5-4414-A652-52699E02E7B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79F18C59-0997-470D-B974-DB73BBA69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A0C0FA0-8A78-45FE-A62F-E982BC921468}"/>
              </a:ext>
            </a:extLst>
          </p:cNvPr>
          <p:cNvSpPr>
            <a:spLocks noGrp="1"/>
          </p:cNvSpPr>
          <p:nvPr>
            <p:ph type="sldNum" sz="quarter" idx="10"/>
          </p:nvPr>
        </p:nvSpPr>
        <p:spPr/>
        <p:txBody>
          <a:bodyPr/>
          <a:lstStyle/>
          <a:p>
            <a:fld id="{36E4BC96-0EBF-4A52-B302-C1A74FCEC238}"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p:txBody>
      </p:sp>
      <p:sp>
        <p:nvSpPr>
          <p:cNvPr id="4" name="Slide Number Placeholder 3">
            <a:extLst>
              <a:ext uri="{FF2B5EF4-FFF2-40B4-BE49-F238E27FC236}">
                <a16:creationId xmlns:a16="http://schemas.microsoft.com/office/drawing/2014/main" id="{8BFE957F-0922-4FA4-8028-02D29CB637CD}"/>
              </a:ext>
            </a:extLst>
          </p:cNvPr>
          <p:cNvSpPr>
            <a:spLocks noGrp="1"/>
          </p:cNvSpPr>
          <p:nvPr>
            <p:ph type="sldNum" sz="quarter" idx="10"/>
          </p:nvPr>
        </p:nvSpPr>
        <p:spPr/>
        <p:txBody>
          <a:bodyPr/>
          <a:lstStyle/>
          <a:p>
            <a:fld id="{36E4BC96-0EBF-4A52-B302-C1A74FCEC238}" type="slidenum">
              <a:rPr lang="en-GB" smtClean="0"/>
              <a:pPr/>
              <a:t>10</a:t>
            </a:fld>
            <a:endParaRPr lang="en-GB"/>
          </a:p>
        </p:txBody>
      </p:sp>
    </p:spTree>
    <p:extLst>
      <p:ext uri="{BB962C8B-B14F-4D97-AF65-F5344CB8AC3E}">
        <p14:creationId xmlns:p14="http://schemas.microsoft.com/office/powerpoint/2010/main" val="79162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39B40CF-C701-4B27-A52E-5725ACD82FF8}"/>
              </a:ext>
            </a:extLst>
          </p:cNvPr>
          <p:cNvSpPr>
            <a:spLocks noGrp="1"/>
          </p:cNvSpPr>
          <p:nvPr>
            <p:ph type="sldNum" sz="quarter" idx="10"/>
          </p:nvPr>
        </p:nvSpPr>
        <p:spPr/>
        <p:txBody>
          <a:bodyPr/>
          <a:lstStyle/>
          <a:p>
            <a:fld id="{36E4BC96-0EBF-4A52-B302-C1A74FCEC238}" type="slidenum">
              <a:rPr lang="en-GB" smtClean="0"/>
              <a:pPr/>
              <a:t>11</a:t>
            </a:fld>
            <a:endParaRPr lang="en-GB"/>
          </a:p>
        </p:txBody>
      </p:sp>
    </p:spTree>
    <p:extLst>
      <p:ext uri="{BB962C8B-B14F-4D97-AF65-F5344CB8AC3E}">
        <p14:creationId xmlns:p14="http://schemas.microsoft.com/office/powerpoint/2010/main" val="415369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pPr marL="0" marR="0" lvl="0" indent="0" algn="l" defTabSz="914400" rtl="0" eaLnBrk="0" fontAlgn="base" latinLnBrk="0" hangingPunct="0">
              <a:lnSpc>
                <a:spcPct val="100000"/>
              </a:lnSpc>
              <a:spcAft>
                <a:spcPct val="0"/>
              </a:spcAft>
              <a:buClrTx/>
              <a:buSzTx/>
              <a:buFontTx/>
              <a:buNone/>
              <a:tabLst/>
              <a:defRPr/>
            </a:pPr>
            <a:endParaRPr lang="en-GB" altLang="en-US" b="1" dirty="0">
              <a:latin typeface="Arial" panose="020B0604020202020204" pitchFamily="34" charset="0"/>
            </a:endParaRPr>
          </a:p>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credits:</a:t>
            </a:r>
            <a:r>
              <a:rPr lang="en-GB" altLang="en-US" dirty="0">
                <a:latin typeface="Arial" panose="020B0604020202020204" pitchFamily="34" charset="0"/>
              </a:rPr>
              <a:t> Mer de Glace glacier, France © Theo </a:t>
            </a:r>
            <a:r>
              <a:rPr lang="en-GB" altLang="en-US" dirty="0" err="1">
                <a:latin typeface="Arial" panose="020B0604020202020204" pitchFamily="34" charset="0"/>
              </a:rPr>
              <a:t>Snijder</a:t>
            </a:r>
            <a:r>
              <a:rPr lang="en-GB" altLang="en-US" dirty="0">
                <a:latin typeface="Arial" panose="020B0604020202020204" pitchFamily="34" charset="0"/>
              </a:rPr>
              <a:t>; </a:t>
            </a:r>
            <a:r>
              <a:rPr lang="en-GB" dirty="0" err="1"/>
              <a:t>Durdle</a:t>
            </a:r>
            <a:r>
              <a:rPr lang="en-GB" dirty="0"/>
              <a:t> Door, UK © </a:t>
            </a:r>
            <a:r>
              <a:rPr lang="en-GB" dirty="0" err="1"/>
              <a:t>ian</a:t>
            </a:r>
            <a:r>
              <a:rPr lang="en-GB" dirty="0"/>
              <a:t> </a:t>
            </a:r>
            <a:r>
              <a:rPr lang="en-GB" dirty="0" err="1"/>
              <a:t>woolcock</a:t>
            </a:r>
            <a:r>
              <a:rPr lang="en-GB" dirty="0"/>
              <a:t>, both at Shutterstock.com 2018</a:t>
            </a:r>
          </a:p>
        </p:txBody>
      </p:sp>
      <p:sp>
        <p:nvSpPr>
          <p:cNvPr id="4" name="Slide Number Placeholder 3">
            <a:extLst>
              <a:ext uri="{FF2B5EF4-FFF2-40B4-BE49-F238E27FC236}">
                <a16:creationId xmlns:a16="http://schemas.microsoft.com/office/drawing/2014/main" id="{CDEA25CE-1595-45E2-A9E8-3917502950EC}"/>
              </a:ext>
            </a:extLst>
          </p:cNvPr>
          <p:cNvSpPr>
            <a:spLocks noGrp="1"/>
          </p:cNvSpPr>
          <p:nvPr>
            <p:ph type="sldNum" sz="quarter" idx="10"/>
          </p:nvPr>
        </p:nvSpPr>
        <p:spPr/>
        <p:txBody>
          <a:bodyPr/>
          <a:lstStyle/>
          <a:p>
            <a:fld id="{36E4BC96-0EBF-4A52-B302-C1A74FCEC238}" type="slidenum">
              <a:rPr lang="en-GB" smtClean="0"/>
              <a:pPr/>
              <a:t>12</a:t>
            </a:fld>
            <a:endParaRPr lang="en-GB"/>
          </a:p>
        </p:txBody>
      </p:sp>
    </p:spTree>
    <p:extLst>
      <p:ext uri="{BB962C8B-B14F-4D97-AF65-F5344CB8AC3E}">
        <p14:creationId xmlns:p14="http://schemas.microsoft.com/office/powerpoint/2010/main" val="770619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Encourage students to think about the effect of the local climate. Exfoliation requires high temperatures, so it occurs in places with hot climates. Freeze-thaw weathering occurs in places where the temperature is above freezing during the day but drops below freezing overnight.</a:t>
            </a:r>
          </a:p>
          <a:p>
            <a:endParaRPr lang="en-GB" b="0" dirty="0"/>
          </a:p>
          <a:p>
            <a:r>
              <a:rPr lang="en-GB" b="0" dirty="0"/>
              <a:t>The next two slides contain animations of both exfoliation and freeze-thaw weathering, but for more information on the different types of weathering, including biological and chemical, please refer to the </a:t>
            </a:r>
            <a:r>
              <a:rPr lang="en-GB" b="0" i="1" dirty="0"/>
              <a:t>Weathering </a:t>
            </a:r>
            <a:r>
              <a:rPr lang="en-GB" b="0" i="0" dirty="0"/>
              <a:t>presentation.</a:t>
            </a:r>
            <a:endParaRPr lang="en-GB" b="0" dirty="0"/>
          </a:p>
        </p:txBody>
      </p:sp>
      <p:sp>
        <p:nvSpPr>
          <p:cNvPr id="4" name="Slide Number Placeholder 3">
            <a:extLst>
              <a:ext uri="{FF2B5EF4-FFF2-40B4-BE49-F238E27FC236}">
                <a16:creationId xmlns:a16="http://schemas.microsoft.com/office/drawing/2014/main" id="{A47CADAE-D997-4983-9A75-30A835861DFB}"/>
              </a:ext>
            </a:extLst>
          </p:cNvPr>
          <p:cNvSpPr>
            <a:spLocks noGrp="1"/>
          </p:cNvSpPr>
          <p:nvPr>
            <p:ph type="sldNum" sz="quarter" idx="10"/>
          </p:nvPr>
        </p:nvSpPr>
        <p:spPr/>
        <p:txBody>
          <a:bodyPr/>
          <a:lstStyle/>
          <a:p>
            <a:fld id="{36E4BC96-0EBF-4A52-B302-C1A74FCEC238}" type="slidenum">
              <a:rPr lang="en-GB" smtClean="0"/>
              <a:pPr/>
              <a:t>13</a:t>
            </a:fld>
            <a:endParaRPr lang="en-GB"/>
          </a:p>
        </p:txBody>
      </p:sp>
    </p:spTree>
    <p:extLst>
      <p:ext uri="{BB962C8B-B14F-4D97-AF65-F5344CB8AC3E}">
        <p14:creationId xmlns:p14="http://schemas.microsoft.com/office/powerpoint/2010/main" val="3482907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04A1844E-5045-45B3-A7CF-DF762B2E22B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E2945E2C-B4D6-493C-86CB-E24A359F8A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98D965D9-B345-4499-8FF0-E8251A5F8546}"/>
              </a:ext>
            </a:extLst>
          </p:cNvPr>
          <p:cNvSpPr>
            <a:spLocks noGrp="1"/>
          </p:cNvSpPr>
          <p:nvPr>
            <p:ph type="sldNum" sz="quarter" idx="10"/>
          </p:nvPr>
        </p:nvSpPr>
        <p:spPr/>
        <p:txBody>
          <a:bodyPr/>
          <a:lstStyle/>
          <a:p>
            <a:fld id="{36E4BC96-0EBF-4A52-B302-C1A74FCEC238}"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06CB94D3-D58C-42BB-AFC1-FBFEB8F71F4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1407BF4B-1104-4DB8-8963-FAB686D911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3FBEBB20-342A-4850-85A5-70C95CD55E5C}"/>
              </a:ext>
            </a:extLst>
          </p:cNvPr>
          <p:cNvSpPr>
            <a:spLocks noGrp="1"/>
          </p:cNvSpPr>
          <p:nvPr>
            <p:ph type="sldNum" sz="quarter" idx="10"/>
          </p:nvPr>
        </p:nvSpPr>
        <p:spPr/>
        <p:txBody>
          <a:bodyPr/>
          <a:lstStyle/>
          <a:p>
            <a:fld id="{36E4BC96-0EBF-4A52-B302-C1A74FCEC238}"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Other examples of mass wasting include:</a:t>
            </a:r>
          </a:p>
          <a:p>
            <a:pPr marL="171450" indent="-171450">
              <a:buFont typeface="Arial" panose="020B0604020202020204" pitchFamily="34" charset="0"/>
              <a:buChar char="•"/>
            </a:pPr>
            <a:r>
              <a:rPr lang="en-GB" b="0" dirty="0"/>
              <a:t>rockfalls</a:t>
            </a:r>
          </a:p>
          <a:p>
            <a:pPr marL="171450" indent="-171450">
              <a:buFont typeface="Arial" panose="020B0604020202020204" pitchFamily="34" charset="0"/>
              <a:buChar char="•"/>
            </a:pPr>
            <a:r>
              <a:rPr lang="en-GB" b="0" dirty="0"/>
              <a:t>landslides</a:t>
            </a:r>
          </a:p>
          <a:p>
            <a:pPr marL="171450" indent="-171450">
              <a:buFont typeface="Arial" panose="020B0604020202020204" pitchFamily="34" charset="0"/>
              <a:buChar char="•"/>
            </a:pPr>
            <a:r>
              <a:rPr lang="en-GB" b="0" dirty="0"/>
              <a:t>mudslides</a:t>
            </a:r>
          </a:p>
          <a:p>
            <a:pPr marL="171450" indent="-171450">
              <a:buFont typeface="Arial" panose="020B0604020202020204" pitchFamily="34" charset="0"/>
              <a:buChar char="•"/>
            </a:pPr>
            <a:r>
              <a:rPr lang="en-GB" b="0" dirty="0"/>
              <a:t>avalanches.</a:t>
            </a:r>
          </a:p>
          <a:p>
            <a:pPr marL="0" indent="0">
              <a:buFont typeface="Arial" panose="020B0604020202020204" pitchFamily="34" charset="0"/>
              <a:buNone/>
            </a:pPr>
            <a:endParaRPr lang="en-GB" b="0" dirty="0"/>
          </a:p>
          <a:p>
            <a:pPr marL="0" indent="0">
              <a:buFont typeface="Arial" panose="020B0604020202020204" pitchFamily="34" charset="0"/>
              <a:buNone/>
            </a:pPr>
            <a:r>
              <a:rPr lang="en-GB" b="0" dirty="0"/>
              <a:t>Factors affecting the rate of mass wasting include:</a:t>
            </a:r>
          </a:p>
          <a:p>
            <a:pPr marL="171450" indent="-171450">
              <a:buFont typeface="Arial" panose="020B0604020202020204" pitchFamily="34" charset="0"/>
              <a:buChar char="•"/>
            </a:pPr>
            <a:r>
              <a:rPr lang="en-GB" b="0" dirty="0"/>
              <a:t>severe weather, e.g. rain or wind</a:t>
            </a:r>
          </a:p>
          <a:p>
            <a:pPr marL="171450" indent="-171450">
              <a:buFont typeface="Arial" panose="020B0604020202020204" pitchFamily="34" charset="0"/>
              <a:buChar char="•"/>
            </a:pPr>
            <a:r>
              <a:rPr lang="en-GB" b="0" dirty="0"/>
              <a:t>tectonic activity, e.g. earthquakes</a:t>
            </a:r>
          </a:p>
          <a:p>
            <a:pPr marL="171450" indent="-171450">
              <a:buFont typeface="Arial" panose="020B0604020202020204" pitchFamily="34" charset="0"/>
              <a:buChar char="•"/>
            </a:pPr>
            <a:r>
              <a:rPr lang="en-GB" b="0" dirty="0"/>
              <a:t>changes in plants and vegetation, e.g. deforestation.</a:t>
            </a:r>
          </a:p>
        </p:txBody>
      </p:sp>
      <p:sp>
        <p:nvSpPr>
          <p:cNvPr id="4" name="Slide Number Placeholder 3">
            <a:extLst>
              <a:ext uri="{FF2B5EF4-FFF2-40B4-BE49-F238E27FC236}">
                <a16:creationId xmlns:a16="http://schemas.microsoft.com/office/drawing/2014/main" id="{C0B76A35-7644-4E13-B891-3740B88AE9BE}"/>
              </a:ext>
            </a:extLst>
          </p:cNvPr>
          <p:cNvSpPr>
            <a:spLocks noGrp="1"/>
          </p:cNvSpPr>
          <p:nvPr>
            <p:ph type="sldNum" sz="quarter" idx="10"/>
          </p:nvPr>
        </p:nvSpPr>
        <p:spPr/>
        <p:txBody>
          <a:bodyPr/>
          <a:lstStyle/>
          <a:p>
            <a:fld id="{36E4BC96-0EBF-4A52-B302-C1A74FCEC238}" type="slidenum">
              <a:rPr lang="en-GB" smtClean="0"/>
              <a:pPr/>
              <a:t>16</a:t>
            </a:fld>
            <a:endParaRPr lang="en-GB"/>
          </a:p>
        </p:txBody>
      </p:sp>
    </p:spTree>
    <p:extLst>
      <p:ext uri="{BB962C8B-B14F-4D97-AF65-F5344CB8AC3E}">
        <p14:creationId xmlns:p14="http://schemas.microsoft.com/office/powerpoint/2010/main" val="170011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Encourage students to examine the shape of the rocks. How were the holes and crevasses made? What can they tell about the hardness or softness of the rocks?</a:t>
            </a:r>
          </a:p>
          <a:p>
            <a:endParaRPr lang="en-GB" b="0" dirty="0"/>
          </a:p>
          <a:p>
            <a:r>
              <a:rPr lang="en-GB" b="0" dirty="0"/>
              <a:t>Dangers of coastal erosion include:</a:t>
            </a:r>
          </a:p>
          <a:p>
            <a:pPr marL="171450" indent="-171450">
              <a:buFont typeface="Arial" panose="020B0604020202020204" pitchFamily="34" charset="0"/>
              <a:buChar char="•"/>
            </a:pPr>
            <a:r>
              <a:rPr lang="en-GB" b="0" dirty="0"/>
              <a:t>falling rocks and landslides</a:t>
            </a:r>
          </a:p>
          <a:p>
            <a:pPr marL="171450" indent="-171450">
              <a:buFont typeface="Arial" panose="020B0604020202020204" pitchFamily="34" charset="0"/>
              <a:buChar char="•"/>
            </a:pPr>
            <a:r>
              <a:rPr lang="en-GB" b="0" dirty="0"/>
              <a:t>houses and paths collapsing.</a:t>
            </a:r>
          </a:p>
          <a:p>
            <a:endParaRPr lang="en-GB" b="0" dirty="0"/>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endParaRPr lang="en-GB" b="1" dirty="0"/>
          </a:p>
          <a:p>
            <a:r>
              <a:rPr lang="en-GB" b="1" dirty="0"/>
              <a:t>Photo credit: </a:t>
            </a:r>
            <a:r>
              <a:rPr lang="en-GB" b="0" dirty="0"/>
              <a:t>Cliff erosion image has been released into the public domain by its author, Athene </a:t>
            </a:r>
            <a:r>
              <a:rPr lang="en-GB" b="0" dirty="0" err="1"/>
              <a:t>cunicularia</a:t>
            </a:r>
            <a:r>
              <a:rPr lang="en-GB" b="0" dirty="0"/>
              <a:t>, and is reproduced free from any known copyright restrictions.</a:t>
            </a:r>
            <a:endParaRPr lang="en-GB" b="1" dirty="0"/>
          </a:p>
        </p:txBody>
      </p:sp>
      <p:sp>
        <p:nvSpPr>
          <p:cNvPr id="4" name="Slide Number Placeholder 3">
            <a:extLst>
              <a:ext uri="{FF2B5EF4-FFF2-40B4-BE49-F238E27FC236}">
                <a16:creationId xmlns:a16="http://schemas.microsoft.com/office/drawing/2014/main" id="{63C96563-982D-4B9B-9ED8-55AA93AEE058}"/>
              </a:ext>
            </a:extLst>
          </p:cNvPr>
          <p:cNvSpPr>
            <a:spLocks noGrp="1"/>
          </p:cNvSpPr>
          <p:nvPr>
            <p:ph type="sldNum" sz="quarter" idx="10"/>
          </p:nvPr>
        </p:nvSpPr>
        <p:spPr/>
        <p:txBody>
          <a:bodyPr/>
          <a:lstStyle/>
          <a:p>
            <a:fld id="{36E4BC96-0EBF-4A52-B302-C1A74FCEC238}" type="slidenum">
              <a:rPr lang="en-GB" smtClean="0"/>
              <a:pPr/>
              <a:t>17</a:t>
            </a:fld>
            <a:endParaRPr lang="en-GB"/>
          </a:p>
        </p:txBody>
      </p:sp>
    </p:spTree>
    <p:extLst>
      <p:ext uri="{BB962C8B-B14F-4D97-AF65-F5344CB8AC3E}">
        <p14:creationId xmlns:p14="http://schemas.microsoft.com/office/powerpoint/2010/main" val="3361673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Students are perhaps most likely to think of the global warming phenomenon and the various ways in which a warmer planet brings about further changes.</a:t>
            </a:r>
          </a:p>
        </p:txBody>
      </p:sp>
      <p:sp>
        <p:nvSpPr>
          <p:cNvPr id="4" name="Slide Number Placeholder 3">
            <a:extLst>
              <a:ext uri="{FF2B5EF4-FFF2-40B4-BE49-F238E27FC236}">
                <a16:creationId xmlns:a16="http://schemas.microsoft.com/office/drawing/2014/main" id="{4483D3D2-939B-465E-80D0-E11ED88922CF}"/>
              </a:ext>
            </a:extLst>
          </p:cNvPr>
          <p:cNvSpPr>
            <a:spLocks noGrp="1"/>
          </p:cNvSpPr>
          <p:nvPr>
            <p:ph type="sldNum" sz="quarter" idx="10"/>
          </p:nvPr>
        </p:nvSpPr>
        <p:spPr/>
        <p:txBody>
          <a:bodyPr/>
          <a:lstStyle/>
          <a:p>
            <a:fld id="{36E4BC96-0EBF-4A52-B302-C1A74FCEC238}" type="slidenum">
              <a:rPr lang="en-GB" smtClean="0"/>
              <a:pPr/>
              <a:t>18</a:t>
            </a:fld>
            <a:endParaRPr lang="en-GB"/>
          </a:p>
        </p:txBody>
      </p:sp>
    </p:spTree>
    <p:extLst>
      <p:ext uri="{BB962C8B-B14F-4D97-AF65-F5344CB8AC3E}">
        <p14:creationId xmlns:p14="http://schemas.microsoft.com/office/powerpoint/2010/main" val="2929679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The next slide contains an animation of the greenhouse effect.</a:t>
            </a:r>
          </a:p>
        </p:txBody>
      </p:sp>
      <p:sp>
        <p:nvSpPr>
          <p:cNvPr id="4" name="Slide Number Placeholder 3">
            <a:extLst>
              <a:ext uri="{FF2B5EF4-FFF2-40B4-BE49-F238E27FC236}">
                <a16:creationId xmlns:a16="http://schemas.microsoft.com/office/drawing/2014/main" id="{144C6519-40E0-494F-8FFE-6C02A7841BD6}"/>
              </a:ext>
            </a:extLst>
          </p:cNvPr>
          <p:cNvSpPr>
            <a:spLocks noGrp="1"/>
          </p:cNvSpPr>
          <p:nvPr>
            <p:ph type="sldNum" sz="quarter" idx="10"/>
          </p:nvPr>
        </p:nvSpPr>
        <p:spPr/>
        <p:txBody>
          <a:bodyPr/>
          <a:lstStyle/>
          <a:p>
            <a:fld id="{36E4BC96-0EBF-4A52-B302-C1A74FCEC238}" type="slidenum">
              <a:rPr lang="en-GB" smtClean="0"/>
              <a:pPr/>
              <a:t>19</a:t>
            </a:fld>
            <a:endParaRPr lang="en-GB"/>
          </a:p>
        </p:txBody>
      </p:sp>
    </p:spTree>
    <p:extLst>
      <p:ext uri="{BB962C8B-B14F-4D97-AF65-F5344CB8AC3E}">
        <p14:creationId xmlns:p14="http://schemas.microsoft.com/office/powerpoint/2010/main" val="179202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F34B94BD-B857-4718-8AB0-88FA409990AC}"/>
              </a:ext>
            </a:extLst>
          </p:cNvPr>
          <p:cNvSpPr>
            <a:spLocks noGrp="1"/>
          </p:cNvSpPr>
          <p:nvPr>
            <p:ph type="sldNum" sz="quarter" idx="10"/>
          </p:nvPr>
        </p:nvSpPr>
        <p:spPr/>
        <p:txBody>
          <a:bodyPr/>
          <a:lstStyle/>
          <a:p>
            <a:fld id="{36E4BC96-0EBF-4A52-B302-C1A74FCEC238}" type="slidenum">
              <a:rPr lang="en-GB" smtClean="0"/>
              <a:pPr/>
              <a:t>2</a:t>
            </a:fld>
            <a:endParaRPr lang="en-GB"/>
          </a:p>
        </p:txBody>
      </p:sp>
    </p:spTree>
    <p:extLst>
      <p:ext uri="{BB962C8B-B14F-4D97-AF65-F5344CB8AC3E}">
        <p14:creationId xmlns:p14="http://schemas.microsoft.com/office/powerpoint/2010/main" val="5101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5E019E5-F4F9-43C9-BF95-351175F6030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1797502-C73C-46E4-9CD9-ADF0708788DB}"/>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animation can be used to illustrate the principles of the greenhouse effect. Students could be asked to consider the impact of rising greenhouse gases on the natural phenomenon of the greenhouse effect. How does this form a feedback loop? What would need to happen before the feedback loop was broken?</a:t>
            </a:r>
          </a:p>
          <a:p>
            <a:endParaRPr lang="en-GB" altLang="en-US" dirty="0">
              <a:latin typeface="Arial" panose="020B0604020202020204" pitchFamily="34" charset="0"/>
            </a:endParaRPr>
          </a:p>
          <a:p>
            <a:r>
              <a:rPr lang="en-GB" altLang="en-US" dirty="0">
                <a:latin typeface="Arial" panose="020B0604020202020204" pitchFamily="34" charset="0"/>
              </a:rPr>
              <a:t>For more information on the greenhouse effect, please refer to the </a:t>
            </a:r>
            <a:r>
              <a:rPr lang="en-GB" altLang="en-US" i="1" dirty="0">
                <a:latin typeface="Arial" panose="020B0604020202020204" pitchFamily="34" charset="0"/>
              </a:rPr>
              <a:t>Climate Systems</a:t>
            </a:r>
            <a:r>
              <a:rPr lang="en-GB" altLang="en-US" i="0" dirty="0">
                <a:latin typeface="Arial" panose="020B0604020202020204" pitchFamily="34" charset="0"/>
              </a:rPr>
              <a:t> presentation.</a:t>
            </a:r>
          </a:p>
          <a:p>
            <a:endParaRPr lang="en-GB" altLang="en-US" i="0"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FBFCDB93-D02C-4628-B8DD-896789AC7F86}"/>
              </a:ext>
            </a:extLst>
          </p:cNvPr>
          <p:cNvSpPr>
            <a:spLocks noGrp="1"/>
          </p:cNvSpPr>
          <p:nvPr>
            <p:ph type="sldNum" sz="quarter" idx="10"/>
          </p:nvPr>
        </p:nvSpPr>
        <p:spPr/>
        <p:txBody>
          <a:bodyPr/>
          <a:lstStyle/>
          <a:p>
            <a:fld id="{36E4BC96-0EBF-4A52-B302-C1A74FCEC238}" type="slidenum">
              <a:rPr lang="en-GB" smtClean="0"/>
              <a:pPr/>
              <a:t>20</a:t>
            </a:fld>
            <a:endParaRPr lang="en-GB"/>
          </a:p>
        </p:txBody>
      </p:sp>
    </p:spTree>
    <p:extLst>
      <p:ext uri="{BB962C8B-B14F-4D97-AF65-F5344CB8AC3E}">
        <p14:creationId xmlns:p14="http://schemas.microsoft.com/office/powerpoint/2010/main" val="438087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Encourage students to consider:</a:t>
            </a:r>
          </a:p>
          <a:p>
            <a:pPr marL="171450" indent="-171450">
              <a:buFont typeface="Arial" panose="020B0604020202020204" pitchFamily="34" charset="0"/>
              <a:buChar char="•"/>
            </a:pPr>
            <a:r>
              <a:rPr lang="en-GB" b="0" dirty="0"/>
              <a:t>the effect of rising temperatures on global biomes</a:t>
            </a:r>
          </a:p>
          <a:p>
            <a:pPr marL="171450" indent="-171450">
              <a:buFont typeface="Arial" panose="020B0604020202020204" pitchFamily="34" charset="0"/>
              <a:buChar char="•"/>
            </a:pPr>
            <a:r>
              <a:rPr lang="en-GB" b="0" dirty="0"/>
              <a:t>the impact of severe weather on human settlements</a:t>
            </a:r>
          </a:p>
          <a:p>
            <a:pPr marL="171450" indent="-171450">
              <a:buFont typeface="Arial" panose="020B0604020202020204" pitchFamily="34" charset="0"/>
              <a:buChar char="•"/>
            </a:pPr>
            <a:r>
              <a:rPr lang="en-GB" b="0" dirty="0"/>
              <a:t>the impact of melting ice caps on global sea levels.</a:t>
            </a:r>
          </a:p>
        </p:txBody>
      </p:sp>
      <p:sp>
        <p:nvSpPr>
          <p:cNvPr id="4" name="Slide Number Placeholder 3">
            <a:extLst>
              <a:ext uri="{FF2B5EF4-FFF2-40B4-BE49-F238E27FC236}">
                <a16:creationId xmlns:a16="http://schemas.microsoft.com/office/drawing/2014/main" id="{6F33EF0E-E6F0-4631-ACAB-746707C6B997}"/>
              </a:ext>
            </a:extLst>
          </p:cNvPr>
          <p:cNvSpPr>
            <a:spLocks noGrp="1"/>
          </p:cNvSpPr>
          <p:nvPr>
            <p:ph type="sldNum" sz="quarter" idx="10"/>
          </p:nvPr>
        </p:nvSpPr>
        <p:spPr/>
        <p:txBody>
          <a:bodyPr/>
          <a:lstStyle/>
          <a:p>
            <a:fld id="{36E4BC96-0EBF-4A52-B302-C1A74FCEC238}" type="slidenum">
              <a:rPr lang="en-GB" smtClean="0"/>
              <a:pPr/>
              <a:t>21</a:t>
            </a:fld>
            <a:endParaRPr lang="en-GB"/>
          </a:p>
        </p:txBody>
      </p:sp>
    </p:spTree>
    <p:extLst>
      <p:ext uri="{BB962C8B-B14F-4D97-AF65-F5344CB8AC3E}">
        <p14:creationId xmlns:p14="http://schemas.microsoft.com/office/powerpoint/2010/main" val="2222206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Encourage students to consider albedo as part of a wider feedback loop. Likely consequences of polar ice melt include:</a:t>
            </a:r>
          </a:p>
          <a:p>
            <a:pPr marL="171450" indent="-171450">
              <a:buFont typeface="Arial" panose="020B0604020202020204" pitchFamily="34" charset="0"/>
              <a:buChar char="•"/>
            </a:pPr>
            <a:r>
              <a:rPr lang="en-GB" b="0" dirty="0"/>
              <a:t>further reduction of the albedo effect</a:t>
            </a:r>
          </a:p>
          <a:p>
            <a:pPr marL="171450" indent="-171450">
              <a:buFont typeface="Arial" panose="020B0604020202020204" pitchFamily="34" charset="0"/>
              <a:buChar char="•"/>
            </a:pPr>
            <a:r>
              <a:rPr lang="en-GB" b="0" dirty="0"/>
              <a:t>resulting temperature increases, leading to further ice melt</a:t>
            </a:r>
          </a:p>
          <a:p>
            <a:pPr marL="171450" indent="-171450">
              <a:buFont typeface="Arial" panose="020B0604020202020204" pitchFamily="34" charset="0"/>
              <a:buChar char="•"/>
            </a:pPr>
            <a:r>
              <a:rPr lang="en-GB" b="0" dirty="0"/>
              <a:t>sea level rise.</a:t>
            </a:r>
          </a:p>
          <a:p>
            <a:endParaRPr lang="en-GB" b="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a:p>
            <a:endParaRPr lang="en-GB" b="0" dirty="0"/>
          </a:p>
          <a:p>
            <a:r>
              <a:rPr lang="en-GB" b="1" dirty="0"/>
              <a:t>Photo credit: </a:t>
            </a:r>
            <a:r>
              <a:rPr lang="en-GB" b="0" dirty="0"/>
              <a:t>Sea ice at the North Pole © Christopher Michel, 2015, reproduced under the terms of the Creative Commons Attribution 2.0 Generic license.</a:t>
            </a:r>
            <a:endParaRPr lang="en-GB" b="1" dirty="0"/>
          </a:p>
        </p:txBody>
      </p:sp>
      <p:sp>
        <p:nvSpPr>
          <p:cNvPr id="4" name="Slide Number Placeholder 3">
            <a:extLst>
              <a:ext uri="{FF2B5EF4-FFF2-40B4-BE49-F238E27FC236}">
                <a16:creationId xmlns:a16="http://schemas.microsoft.com/office/drawing/2014/main" id="{4A249DB3-864E-43B0-A50B-8ED655DA5B3A}"/>
              </a:ext>
            </a:extLst>
          </p:cNvPr>
          <p:cNvSpPr>
            <a:spLocks noGrp="1"/>
          </p:cNvSpPr>
          <p:nvPr>
            <p:ph type="sldNum" sz="quarter" idx="10"/>
          </p:nvPr>
        </p:nvSpPr>
        <p:spPr/>
        <p:txBody>
          <a:bodyPr/>
          <a:lstStyle/>
          <a:p>
            <a:fld id="{36E4BC96-0EBF-4A52-B302-C1A74FCEC238}" type="slidenum">
              <a:rPr lang="en-GB" smtClean="0"/>
              <a:pPr/>
              <a:t>22</a:t>
            </a:fld>
            <a:endParaRPr lang="en-GB"/>
          </a:p>
        </p:txBody>
      </p:sp>
    </p:spTree>
    <p:extLst>
      <p:ext uri="{BB962C8B-B14F-4D97-AF65-F5344CB8AC3E}">
        <p14:creationId xmlns:p14="http://schemas.microsoft.com/office/powerpoint/2010/main" val="476321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GB" b="0" dirty="0"/>
              <a:t>Deforestation in the Amazon © </a:t>
            </a:r>
            <a:r>
              <a:rPr lang="en-GB" b="0" dirty="0" err="1"/>
              <a:t>Ibama</a:t>
            </a:r>
            <a:r>
              <a:rPr lang="en-GB" b="0" dirty="0"/>
              <a:t>, 2016, reproduced under the terms of the Creative Commons Attribution 2.0 Generic license.</a:t>
            </a:r>
            <a:endParaRPr lang="en-GB" b="1" dirty="0"/>
          </a:p>
        </p:txBody>
      </p:sp>
      <p:sp>
        <p:nvSpPr>
          <p:cNvPr id="4" name="Slide Number Placeholder 3">
            <a:extLst>
              <a:ext uri="{FF2B5EF4-FFF2-40B4-BE49-F238E27FC236}">
                <a16:creationId xmlns:a16="http://schemas.microsoft.com/office/drawing/2014/main" id="{6E8D8204-4F10-409A-9122-53B85A7B1B63}"/>
              </a:ext>
            </a:extLst>
          </p:cNvPr>
          <p:cNvSpPr>
            <a:spLocks noGrp="1"/>
          </p:cNvSpPr>
          <p:nvPr>
            <p:ph type="sldNum" sz="quarter" idx="10"/>
          </p:nvPr>
        </p:nvSpPr>
        <p:spPr/>
        <p:txBody>
          <a:bodyPr/>
          <a:lstStyle/>
          <a:p>
            <a:fld id="{36E4BC96-0EBF-4A52-B302-C1A74FCEC238}" type="slidenum">
              <a:rPr lang="en-GB" smtClean="0"/>
              <a:pPr/>
              <a:t>23</a:t>
            </a:fld>
            <a:endParaRPr lang="en-GB"/>
          </a:p>
        </p:txBody>
      </p:sp>
    </p:spTree>
    <p:extLst>
      <p:ext uri="{BB962C8B-B14F-4D97-AF65-F5344CB8AC3E}">
        <p14:creationId xmlns:p14="http://schemas.microsoft.com/office/powerpoint/2010/main" val="508076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b="1" dirty="0"/>
              <a:t>Teacher notes</a:t>
            </a:r>
          </a:p>
          <a:p>
            <a:pPr marL="0" marR="0" lvl="0" indent="0" algn="l" defTabSz="914400" rtl="0" eaLnBrk="0" fontAlgn="base" latinLnBrk="0" hangingPunct="0">
              <a:lnSpc>
                <a:spcPct val="100000"/>
              </a:lnSpc>
              <a:spcAft>
                <a:spcPct val="0"/>
              </a:spcAft>
              <a:buClrTx/>
              <a:buSzTx/>
              <a:buFontTx/>
              <a:buNone/>
              <a:tabLst/>
              <a:defRPr/>
            </a:pPr>
            <a:r>
              <a:rPr lang="en-GB" b="0" dirty="0"/>
              <a:t>Where water builds up behind a dam, groundwater recharge increases in that area. However, it dramatically decreases downstream of the river due to the restriction of the water flow. The higher water levels behind the dam can lead to increasing amounts of soil erosion, and can prevent rivers from reaching the ocean. This can lead to further impacts at a coastal level, including coastal erosion.</a:t>
            </a:r>
          </a:p>
          <a:p>
            <a:pPr marL="0" marR="0" lvl="0" indent="0" algn="l" defTabSz="914400" rtl="0" eaLnBrk="0" fontAlgn="base" latinLnBrk="0" hangingPunct="0">
              <a:lnSpc>
                <a:spcPct val="100000"/>
              </a:lnSpc>
              <a:spcAft>
                <a:spcPct val="0"/>
              </a:spcAft>
              <a:buClrTx/>
              <a:buSzTx/>
              <a:buFontTx/>
              <a:buNone/>
              <a:tabLst/>
              <a:defRPr/>
            </a:pPr>
            <a:endParaRPr lang="en-GB" b="1" dirty="0"/>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a:p>
            <a:pPr marL="0" marR="0" lvl="0" indent="0" algn="l" defTabSz="914400" rtl="0" eaLnBrk="0" fontAlgn="base" latinLnBrk="0" hangingPunct="0">
              <a:lnSpc>
                <a:spcPct val="100000"/>
              </a:lnSpc>
              <a:spcAft>
                <a:spcPct val="0"/>
              </a:spcAft>
              <a:buClrTx/>
              <a:buSzTx/>
              <a:buFontTx/>
              <a:buNone/>
              <a:tabLst/>
              <a:defRPr/>
            </a:pPr>
            <a:endParaRPr lang="en-GB" b="1" dirty="0"/>
          </a:p>
          <a:p>
            <a:pPr marL="0" marR="0" lvl="0" indent="0" algn="l" defTabSz="914400" rtl="0" eaLnBrk="0" fontAlgn="base" latinLnBrk="0" hangingPunct="0">
              <a:lnSpc>
                <a:spcPct val="100000"/>
              </a:lnSpc>
              <a:spcAft>
                <a:spcPct val="0"/>
              </a:spcAft>
              <a:buClrTx/>
              <a:buSzTx/>
              <a:buFontTx/>
              <a:buNone/>
              <a:tabLst/>
              <a:defRPr/>
            </a:pPr>
            <a:r>
              <a:rPr lang="en-GB" b="1" dirty="0"/>
              <a:t>Photo credit: </a:t>
            </a:r>
            <a:r>
              <a:rPr lang="en-GB" b="0" dirty="0"/>
              <a:t>Hoover Dam © Ralph </a:t>
            </a:r>
            <a:r>
              <a:rPr lang="en-GB" b="0" dirty="0" err="1"/>
              <a:t>Arvesen</a:t>
            </a:r>
            <a:r>
              <a:rPr lang="en-GB" b="0" dirty="0"/>
              <a:t>, 2011, reproduced under the terms of the Creative Commons Attribution 2.0 Generic license.</a:t>
            </a:r>
            <a:endParaRPr lang="en-GB" b="1" dirty="0"/>
          </a:p>
        </p:txBody>
      </p:sp>
      <p:sp>
        <p:nvSpPr>
          <p:cNvPr id="4" name="Slide Number Placeholder 3">
            <a:extLst>
              <a:ext uri="{FF2B5EF4-FFF2-40B4-BE49-F238E27FC236}">
                <a16:creationId xmlns:a16="http://schemas.microsoft.com/office/drawing/2014/main" id="{566A4592-45A3-4850-B3F9-FFDCA8464678}"/>
              </a:ext>
            </a:extLst>
          </p:cNvPr>
          <p:cNvSpPr>
            <a:spLocks noGrp="1"/>
          </p:cNvSpPr>
          <p:nvPr>
            <p:ph type="sldNum" sz="quarter" idx="10"/>
          </p:nvPr>
        </p:nvSpPr>
        <p:spPr/>
        <p:txBody>
          <a:bodyPr/>
          <a:lstStyle/>
          <a:p>
            <a:fld id="{36E4BC96-0EBF-4A52-B302-C1A74FCEC238}" type="slidenum">
              <a:rPr lang="en-GB" smtClean="0"/>
              <a:pPr/>
              <a:t>24</a:t>
            </a:fld>
            <a:endParaRPr lang="en-GB"/>
          </a:p>
        </p:txBody>
      </p:sp>
    </p:spTree>
    <p:extLst>
      <p:ext uri="{BB962C8B-B14F-4D97-AF65-F5344CB8AC3E}">
        <p14:creationId xmlns:p14="http://schemas.microsoft.com/office/powerpoint/2010/main" val="2840380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b="1" dirty="0"/>
              <a:t>Photo credit: </a:t>
            </a:r>
            <a:r>
              <a:rPr lang="en-GB" b="0" dirty="0"/>
              <a:t>Mangrove wetlands in Florida image has been released into the public domain by its author, Moni3, and is reproduced free from any known copyright restrictions.</a:t>
            </a:r>
            <a:endParaRPr lang="en-GB" b="1" dirty="0"/>
          </a:p>
        </p:txBody>
      </p:sp>
      <p:sp>
        <p:nvSpPr>
          <p:cNvPr id="4" name="Slide Number Placeholder 3">
            <a:extLst>
              <a:ext uri="{FF2B5EF4-FFF2-40B4-BE49-F238E27FC236}">
                <a16:creationId xmlns:a16="http://schemas.microsoft.com/office/drawing/2014/main" id="{59F732C3-FE6D-48C0-8F98-5D5C75C6AF3B}"/>
              </a:ext>
            </a:extLst>
          </p:cNvPr>
          <p:cNvSpPr>
            <a:spLocks noGrp="1"/>
          </p:cNvSpPr>
          <p:nvPr>
            <p:ph type="sldNum" sz="quarter" idx="10"/>
          </p:nvPr>
        </p:nvSpPr>
        <p:spPr/>
        <p:txBody>
          <a:bodyPr/>
          <a:lstStyle/>
          <a:p>
            <a:fld id="{36E4BC96-0EBF-4A52-B302-C1A74FCEC238}" type="slidenum">
              <a:rPr lang="en-GB" smtClean="0"/>
              <a:pPr/>
              <a:t>25</a:t>
            </a:fld>
            <a:endParaRPr lang="en-GB"/>
          </a:p>
        </p:txBody>
      </p:sp>
    </p:spTree>
    <p:extLst>
      <p:ext uri="{BB962C8B-B14F-4D97-AF65-F5344CB8AC3E}">
        <p14:creationId xmlns:p14="http://schemas.microsoft.com/office/powerpoint/2010/main" val="2331990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4" name="Slide Number Placeholder 3">
            <a:extLst>
              <a:ext uri="{FF2B5EF4-FFF2-40B4-BE49-F238E27FC236}">
                <a16:creationId xmlns:a16="http://schemas.microsoft.com/office/drawing/2014/main" id="{08989F26-2B46-490D-84EC-41A271AFD7B1}"/>
              </a:ext>
            </a:extLst>
          </p:cNvPr>
          <p:cNvSpPr>
            <a:spLocks noGrp="1"/>
          </p:cNvSpPr>
          <p:nvPr>
            <p:ph type="sldNum" sz="quarter" idx="10"/>
          </p:nvPr>
        </p:nvSpPr>
        <p:spPr/>
        <p:txBody>
          <a:bodyPr/>
          <a:lstStyle/>
          <a:p>
            <a:fld id="{36E4BC96-0EBF-4A52-B302-C1A74FCEC238}" type="slidenum">
              <a:rPr lang="en-GB" smtClean="0"/>
              <a:pPr/>
              <a:t>26</a:t>
            </a:fld>
            <a:endParaRPr lang="en-GB"/>
          </a:p>
        </p:txBody>
      </p:sp>
    </p:spTree>
    <p:extLst>
      <p:ext uri="{BB962C8B-B14F-4D97-AF65-F5344CB8AC3E}">
        <p14:creationId xmlns:p14="http://schemas.microsoft.com/office/powerpoint/2010/main" val="424314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pPr marL="0" marR="0" lvl="0" indent="0" algn="l" defTabSz="914400" rtl="0" eaLnBrk="1" fontAlgn="base" latinLnBrk="0" hangingPunct="1">
              <a:lnSpc>
                <a:spcPct val="100000"/>
              </a:lnSpc>
              <a:spcAft>
                <a:spcPct val="0"/>
              </a:spcAft>
              <a:buClrTx/>
              <a:buSzTx/>
              <a:buFontTx/>
              <a:buNone/>
              <a:tabLst/>
              <a:defRPr/>
            </a:pPr>
            <a:endParaRPr lang="en-GB" altLang="en-US" b="1" dirty="0">
              <a:latin typeface="Arial" panose="020B0604020202020204" pitchFamily="34" charset="0"/>
            </a:endParaRPr>
          </a:p>
          <a:p>
            <a:pPr marL="0" marR="0" lvl="0" indent="0" algn="l" defTabSz="914400" rtl="0" eaLnBrk="1" fontAlgn="base" latinLnBrk="0" hangingPunct="1">
              <a:lnSpc>
                <a:spcPct val="100000"/>
              </a:lnSpc>
              <a:spcAft>
                <a:spcPct val="0"/>
              </a:spcAft>
              <a:buClrTx/>
              <a:buSzTx/>
              <a:buFontTx/>
              <a:buNone/>
              <a:tabLst/>
              <a:defRPr/>
            </a:pPr>
            <a:r>
              <a:rPr lang="en-GB" altLang="en-US" b="1" dirty="0">
                <a:latin typeface="Arial" panose="020B0604020202020204" pitchFamily="34" charset="0"/>
              </a:rPr>
              <a:t>Photo credits:</a:t>
            </a:r>
            <a:r>
              <a:rPr lang="en-GB" altLang="en-US" dirty="0">
                <a:latin typeface="Arial" panose="020B0604020202020204" pitchFamily="34" charset="0"/>
              </a:rPr>
              <a:t> valley © Josh Anon, Shutterstock.com 2018; image of the Zagros Mountains, Iran was solely created by NASA and is reproduced free from any known copyright restrictions.</a:t>
            </a:r>
          </a:p>
        </p:txBody>
      </p:sp>
      <p:sp>
        <p:nvSpPr>
          <p:cNvPr id="4" name="Slide Number Placeholder 3">
            <a:extLst>
              <a:ext uri="{FF2B5EF4-FFF2-40B4-BE49-F238E27FC236}">
                <a16:creationId xmlns:a16="http://schemas.microsoft.com/office/drawing/2014/main" id="{D0AD5F00-144B-4078-92E7-0D5507E2C53D}"/>
              </a:ext>
            </a:extLst>
          </p:cNvPr>
          <p:cNvSpPr>
            <a:spLocks noGrp="1"/>
          </p:cNvSpPr>
          <p:nvPr>
            <p:ph type="sldNum" sz="quarter" idx="10"/>
          </p:nvPr>
        </p:nvSpPr>
        <p:spPr/>
        <p:txBody>
          <a:bodyPr/>
          <a:lstStyle/>
          <a:p>
            <a:fld id="{36E4BC96-0EBF-4A52-B302-C1A74FCEC238}" type="slidenum">
              <a:rPr lang="en-GB" smtClean="0"/>
              <a:pPr/>
              <a:t>3</a:t>
            </a:fld>
            <a:endParaRPr lang="en-GB"/>
          </a:p>
        </p:txBody>
      </p:sp>
    </p:spTree>
    <p:extLst>
      <p:ext uri="{BB962C8B-B14F-4D97-AF65-F5344CB8AC3E}">
        <p14:creationId xmlns:p14="http://schemas.microsoft.com/office/powerpoint/2010/main" val="249423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b="0" dirty="0"/>
              <a:t>Encourage students to consider:</a:t>
            </a:r>
          </a:p>
          <a:p>
            <a:pPr marL="171450" indent="-171450">
              <a:buFont typeface="Arial" panose="020B0604020202020204" pitchFamily="34" charset="0"/>
              <a:buChar char="•"/>
            </a:pPr>
            <a:r>
              <a:rPr lang="en-GB" b="0" dirty="0"/>
              <a:t>the height of the peak (Kilimanjaro’s peak is 5,895 m above sea level)</a:t>
            </a:r>
          </a:p>
          <a:p>
            <a:pPr marL="171450" indent="-171450">
              <a:buFont typeface="Arial" panose="020B0604020202020204" pitchFamily="34" charset="0"/>
              <a:buChar char="•"/>
            </a:pPr>
            <a:r>
              <a:rPr lang="en-GB" b="0" dirty="0"/>
              <a:t>the steepness of the sides (fast- or slow-flowing lava?)</a:t>
            </a:r>
          </a:p>
          <a:p>
            <a:pPr marL="171450" indent="-171450">
              <a:buFont typeface="Arial" panose="020B0604020202020204" pitchFamily="34" charset="0"/>
              <a:buChar char="•"/>
            </a:pPr>
            <a:r>
              <a:rPr lang="en-GB" b="0" dirty="0"/>
              <a:t>the fact that lava erupts due to a build-up of pressure under the crust.</a:t>
            </a:r>
          </a:p>
          <a:p>
            <a:endParaRPr lang="en-GB" b="1" dirty="0"/>
          </a:p>
          <a:p>
            <a:r>
              <a:rPr lang="en-GB" b="1" dirty="0"/>
              <a:t>Photo credit: </a:t>
            </a:r>
            <a:r>
              <a:rPr lang="en-GB" b="0" dirty="0"/>
              <a:t>Mount Kilimanjaro, Tanzania © </a:t>
            </a:r>
            <a:r>
              <a:rPr lang="en-GB" b="0" dirty="0" err="1"/>
              <a:t>Ninara</a:t>
            </a:r>
            <a:r>
              <a:rPr lang="en-GB" b="0" dirty="0"/>
              <a:t>, 2012, reproduced under the terms of the Creative Commons Attribution 2.0 Generic license.</a:t>
            </a:r>
          </a:p>
        </p:txBody>
      </p:sp>
      <p:sp>
        <p:nvSpPr>
          <p:cNvPr id="4" name="Slide Number Placeholder 3">
            <a:extLst>
              <a:ext uri="{FF2B5EF4-FFF2-40B4-BE49-F238E27FC236}">
                <a16:creationId xmlns:a16="http://schemas.microsoft.com/office/drawing/2014/main" id="{7A21F6D0-E4B0-405D-AA2B-25B2681880CD}"/>
              </a:ext>
            </a:extLst>
          </p:cNvPr>
          <p:cNvSpPr>
            <a:spLocks noGrp="1"/>
          </p:cNvSpPr>
          <p:nvPr>
            <p:ph type="sldNum" sz="quarter" idx="10"/>
          </p:nvPr>
        </p:nvSpPr>
        <p:spPr/>
        <p:txBody>
          <a:bodyPr/>
          <a:lstStyle/>
          <a:p>
            <a:fld id="{36E4BC96-0EBF-4A52-B302-C1A74FCEC238}" type="slidenum">
              <a:rPr lang="en-GB" smtClean="0"/>
              <a:pPr/>
              <a:t>4</a:t>
            </a:fld>
            <a:endParaRPr lang="en-GB"/>
          </a:p>
        </p:txBody>
      </p:sp>
    </p:spTree>
    <p:extLst>
      <p:ext uri="{BB962C8B-B14F-4D97-AF65-F5344CB8AC3E}">
        <p14:creationId xmlns:p14="http://schemas.microsoft.com/office/powerpoint/2010/main" val="278370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p:txBody>
      </p:sp>
      <p:sp>
        <p:nvSpPr>
          <p:cNvPr id="4" name="Slide Number Placeholder 3">
            <a:extLst>
              <a:ext uri="{FF2B5EF4-FFF2-40B4-BE49-F238E27FC236}">
                <a16:creationId xmlns:a16="http://schemas.microsoft.com/office/drawing/2014/main" id="{E1944F83-EA76-4BBB-9067-197E472F5E11}"/>
              </a:ext>
            </a:extLst>
          </p:cNvPr>
          <p:cNvSpPr>
            <a:spLocks noGrp="1"/>
          </p:cNvSpPr>
          <p:nvPr>
            <p:ph type="sldNum" sz="quarter" idx="10"/>
          </p:nvPr>
        </p:nvSpPr>
        <p:spPr/>
        <p:txBody>
          <a:bodyPr/>
          <a:lstStyle/>
          <a:p>
            <a:fld id="{36E4BC96-0EBF-4A52-B302-C1A74FCEC238}" type="slidenum">
              <a:rPr lang="en-GB" smtClean="0"/>
              <a:pPr/>
              <a:t>5</a:t>
            </a:fld>
            <a:endParaRPr lang="en-GB"/>
          </a:p>
        </p:txBody>
      </p:sp>
    </p:spTree>
    <p:extLst>
      <p:ext uri="{BB962C8B-B14F-4D97-AF65-F5344CB8AC3E}">
        <p14:creationId xmlns:p14="http://schemas.microsoft.com/office/powerpoint/2010/main" val="96434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FA7FD0-EC80-42A2-AD64-EE7A58618D6E}"/>
              </a:ext>
            </a:extLst>
          </p:cNvPr>
          <p:cNvSpPr>
            <a:spLocks noGrp="1"/>
          </p:cNvSpPr>
          <p:nvPr>
            <p:ph type="sldNum" sz="quarter" idx="10"/>
          </p:nvPr>
        </p:nvSpPr>
        <p:spPr/>
        <p:txBody>
          <a:bodyPr/>
          <a:lstStyle/>
          <a:p>
            <a:fld id="{36E4BC96-0EBF-4A52-B302-C1A74FCEC238}" type="slidenum">
              <a:rPr lang="en-GB" smtClean="0"/>
              <a:pPr/>
              <a:t>6</a:t>
            </a:fld>
            <a:endParaRPr lang="en-GB"/>
          </a:p>
        </p:txBody>
      </p:sp>
    </p:spTree>
    <p:extLst>
      <p:ext uri="{BB962C8B-B14F-4D97-AF65-F5344CB8AC3E}">
        <p14:creationId xmlns:p14="http://schemas.microsoft.com/office/powerpoint/2010/main" val="3257548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b="1" dirty="0"/>
              <a:t>Teacher notes</a:t>
            </a:r>
          </a:p>
          <a:p>
            <a:pPr marL="0" marR="0" lvl="0" indent="0" algn="l" defTabSz="914400" rtl="0" eaLnBrk="0" fontAlgn="base" latinLnBrk="0" hangingPunct="0">
              <a:lnSpc>
                <a:spcPct val="100000"/>
              </a:lnSpc>
              <a:spcAft>
                <a:spcPct val="0"/>
              </a:spcAft>
              <a:buClrTx/>
              <a:buSzTx/>
              <a:buFontTx/>
              <a:buNone/>
              <a:tabLst/>
              <a:defRPr/>
            </a:pPr>
            <a:r>
              <a:rPr lang="en-GB" b="0" dirty="0"/>
              <a:t>This could be used as a discussion activity to introduce the idea of uplift. Ask students to draw arrows to represent the direction of the forces that have resulted in the land feature shown here.</a:t>
            </a:r>
          </a:p>
          <a:p>
            <a:pPr marL="0" marR="0" lvl="0" indent="0" algn="l" defTabSz="914400" rtl="0" eaLnBrk="0" fontAlgn="base" latinLnBrk="0" hangingPunct="0">
              <a:lnSpc>
                <a:spcPct val="100000"/>
              </a:lnSpc>
              <a:spcAft>
                <a:spcPct val="0"/>
              </a:spcAft>
              <a:buClrTx/>
              <a:buSzTx/>
              <a:buFontTx/>
              <a:buNone/>
              <a:tabLst/>
              <a:defRPr/>
            </a:pPr>
            <a:endParaRPr lang="en-GB" b="0" dirty="0"/>
          </a:p>
          <a:p>
            <a:pPr marL="0" marR="0" lvl="0" indent="0" algn="l" defTabSz="914400" rtl="0" eaLnBrk="0" fontAlgn="base" latinLnBrk="0" hangingPunct="0">
              <a:lnSpc>
                <a:spcPct val="100000"/>
              </a:lnSpc>
              <a:spcAft>
                <a:spcPct val="0"/>
              </a:spcAft>
              <a:buClrTx/>
              <a:buSzTx/>
              <a:buFontTx/>
              <a:buNone/>
              <a:tabLst/>
              <a:defRPr/>
            </a:pPr>
            <a:r>
              <a:rPr lang="en-GB" b="0" dirty="0"/>
              <a:t>For more information about tectonic plates, please refer to the </a:t>
            </a:r>
            <a:r>
              <a:rPr lang="en-GB" b="0" i="1" dirty="0"/>
              <a:t>Plate Tectonics </a:t>
            </a:r>
            <a:r>
              <a:rPr lang="en-GB" b="0" i="0" dirty="0"/>
              <a:t>presentation.</a:t>
            </a:r>
            <a:endParaRPr lang="en-GB" b="0" dirty="0"/>
          </a:p>
          <a:p>
            <a:pPr marL="0" marR="0" lvl="0" indent="0" algn="l" defTabSz="914400" rtl="0" eaLnBrk="0" fontAlgn="base" latinLnBrk="0" hangingPunct="0">
              <a:lnSpc>
                <a:spcPct val="100000"/>
              </a:lnSpc>
              <a:spcAft>
                <a:spcPct val="0"/>
              </a:spcAft>
              <a:buClrTx/>
              <a:buSzTx/>
              <a:buFontTx/>
              <a:buNone/>
              <a:tabLst/>
              <a:defRPr/>
            </a:pPr>
            <a:endParaRPr lang="en-GB" b="1" dirty="0"/>
          </a:p>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pPr marL="0" marR="0" lvl="0" indent="0" algn="l" defTabSz="914400" rtl="0" eaLnBrk="0" fontAlgn="base" latinLnBrk="0" hangingPunct="0">
              <a:lnSpc>
                <a:spcPct val="100000"/>
              </a:lnSpc>
              <a:spcAft>
                <a:spcPct val="0"/>
              </a:spcAft>
              <a:buClrTx/>
              <a:buSzTx/>
              <a:buFontTx/>
              <a:buNone/>
              <a:tabLst/>
              <a:defRPr/>
            </a:pPr>
            <a:endParaRPr lang="en-GB" b="1" dirty="0"/>
          </a:p>
          <a:p>
            <a:pPr marL="0" marR="0" lvl="0" indent="0" algn="l" defTabSz="914400" rtl="0" eaLnBrk="0" fontAlgn="base" latinLnBrk="0" hangingPunct="0">
              <a:lnSpc>
                <a:spcPct val="100000"/>
              </a:lnSpc>
              <a:spcAft>
                <a:spcPct val="0"/>
              </a:spcAft>
              <a:buClrTx/>
              <a:buSzTx/>
              <a:buFontTx/>
              <a:buNone/>
              <a:tabLst/>
              <a:defRPr/>
            </a:pPr>
            <a:r>
              <a:rPr lang="en-GB" b="1" dirty="0"/>
              <a:t>Photo credit: </a:t>
            </a:r>
            <a:r>
              <a:rPr lang="en-GB" sz="1200" b="0" i="0" kern="1200" dirty="0">
                <a:solidFill>
                  <a:schemeClr val="tx1"/>
                </a:solidFill>
                <a:effectLst/>
                <a:latin typeface="Arial" charset="0"/>
                <a:ea typeface="+mn-ea"/>
                <a:cs typeface="+mn-cs"/>
              </a:rPr>
              <a:t>Kupe's Sail, New Zealand image has been released into the public domain by its author, </a:t>
            </a:r>
            <a:r>
              <a:rPr lang="en-GB" sz="1200" b="0" i="0" kern="1200" dirty="0" err="1">
                <a:solidFill>
                  <a:schemeClr val="tx1"/>
                </a:solidFill>
                <a:effectLst/>
                <a:latin typeface="Arial" charset="0"/>
                <a:ea typeface="+mn-ea"/>
                <a:cs typeface="+mn-cs"/>
              </a:rPr>
              <a:t>Karora</a:t>
            </a:r>
            <a:r>
              <a:rPr lang="en-GB" sz="1200" b="0" i="0" kern="1200" dirty="0">
                <a:solidFill>
                  <a:schemeClr val="tx1"/>
                </a:solidFill>
                <a:effectLst/>
                <a:latin typeface="Arial" charset="0"/>
                <a:ea typeface="+mn-ea"/>
                <a:cs typeface="+mn-cs"/>
              </a:rPr>
              <a:t>, and is reproduced free from any known copyright restrictions.</a:t>
            </a:r>
            <a:endParaRPr lang="en-GB" b="1" dirty="0"/>
          </a:p>
        </p:txBody>
      </p:sp>
      <p:sp>
        <p:nvSpPr>
          <p:cNvPr id="4" name="Slide Number Placeholder 3">
            <a:extLst>
              <a:ext uri="{FF2B5EF4-FFF2-40B4-BE49-F238E27FC236}">
                <a16:creationId xmlns:a16="http://schemas.microsoft.com/office/drawing/2014/main" id="{770FBF95-2BC5-4150-A203-58F95A5E19E5}"/>
              </a:ext>
            </a:extLst>
          </p:cNvPr>
          <p:cNvSpPr>
            <a:spLocks noGrp="1"/>
          </p:cNvSpPr>
          <p:nvPr>
            <p:ph type="sldNum" sz="quarter" idx="10"/>
          </p:nvPr>
        </p:nvSpPr>
        <p:spPr/>
        <p:txBody>
          <a:bodyPr/>
          <a:lstStyle/>
          <a:p>
            <a:fld id="{36E4BC96-0EBF-4A52-B302-C1A74FCEC238}" type="slidenum">
              <a:rPr lang="en-GB" smtClean="0"/>
              <a:pPr/>
              <a:t>7</a:t>
            </a:fld>
            <a:endParaRPr lang="en-GB"/>
          </a:p>
        </p:txBody>
      </p:sp>
    </p:spTree>
    <p:extLst>
      <p:ext uri="{BB962C8B-B14F-4D97-AF65-F5344CB8AC3E}">
        <p14:creationId xmlns:p14="http://schemas.microsoft.com/office/powerpoint/2010/main" val="210301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b="1" dirty="0"/>
              <a:t>Photo credit: </a:t>
            </a:r>
            <a:r>
              <a:rPr lang="en-GB" b="0" dirty="0"/>
              <a:t>Columbia River Plateau, Washington © Doc </a:t>
            </a:r>
            <a:r>
              <a:rPr lang="en-GB" b="0" dirty="0" err="1"/>
              <a:t>Searls</a:t>
            </a:r>
            <a:r>
              <a:rPr lang="en-GB" b="0" dirty="0"/>
              <a:t>, 2010, reproduced under the terms of the Creative Commons Attribution 2.0 Generic license.</a:t>
            </a:r>
          </a:p>
        </p:txBody>
      </p:sp>
      <p:sp>
        <p:nvSpPr>
          <p:cNvPr id="4" name="Slide Number Placeholder 3">
            <a:extLst>
              <a:ext uri="{FF2B5EF4-FFF2-40B4-BE49-F238E27FC236}">
                <a16:creationId xmlns:a16="http://schemas.microsoft.com/office/drawing/2014/main" id="{FC1429EC-6966-4B55-BAAB-476C4351D90B}"/>
              </a:ext>
            </a:extLst>
          </p:cNvPr>
          <p:cNvSpPr>
            <a:spLocks noGrp="1"/>
          </p:cNvSpPr>
          <p:nvPr>
            <p:ph type="sldNum" sz="quarter" idx="10"/>
          </p:nvPr>
        </p:nvSpPr>
        <p:spPr/>
        <p:txBody>
          <a:bodyPr/>
          <a:lstStyle/>
          <a:p>
            <a:fld id="{36E4BC96-0EBF-4A52-B302-C1A74FCEC238}" type="slidenum">
              <a:rPr lang="en-GB" smtClean="0"/>
              <a:pPr/>
              <a:t>8</a:t>
            </a:fld>
            <a:endParaRPr lang="en-GB"/>
          </a:p>
        </p:txBody>
      </p:sp>
    </p:spTree>
    <p:extLst>
      <p:ext uri="{BB962C8B-B14F-4D97-AF65-F5344CB8AC3E}">
        <p14:creationId xmlns:p14="http://schemas.microsoft.com/office/powerpoint/2010/main" val="242327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b="1" dirty="0"/>
              <a:t>Teacher notes</a:t>
            </a:r>
          </a:p>
          <a:p>
            <a:pPr marL="0" marR="0" lvl="0" indent="0" algn="l" defTabSz="914400" rtl="0" eaLnBrk="0" fontAlgn="base" latinLnBrk="0" hangingPunct="0">
              <a:lnSpc>
                <a:spcPct val="100000"/>
              </a:lnSpc>
              <a:spcAft>
                <a:spcPct val="0"/>
              </a:spcAft>
              <a:buClrTx/>
              <a:buSzTx/>
              <a:buFontTx/>
              <a:buNone/>
              <a:tabLst/>
              <a:defRPr/>
            </a:pPr>
            <a:r>
              <a:rPr lang="en-GB" b="0" dirty="0"/>
              <a:t>Point out the valleys between the mountain peaks, which were also formed through the process of tectonic uplift.</a:t>
            </a:r>
          </a:p>
          <a:p>
            <a:pPr marL="0" marR="0" lvl="0" indent="0" algn="l" defTabSz="914400" rtl="0" eaLnBrk="0" fontAlgn="base" latinLnBrk="0" hangingPunct="0">
              <a:lnSpc>
                <a:spcPct val="100000"/>
              </a:lnSpc>
              <a:spcAft>
                <a:spcPct val="0"/>
              </a:spcAft>
              <a:buClrTx/>
              <a:buSzTx/>
              <a:buFontTx/>
              <a:buNone/>
              <a:tabLst/>
              <a:defRPr/>
            </a:pPr>
            <a:endParaRPr lang="en-GB" b="1" dirty="0"/>
          </a:p>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careful observation of phenomena, or unexpected results, to clarify and/or seek additional information.</a:t>
            </a:r>
          </a:p>
          <a:p>
            <a:pPr marL="0" marR="0" lvl="0" indent="0" algn="l" defTabSz="914400" rtl="0" eaLnBrk="0" fontAlgn="base" latinLnBrk="0" hangingPunct="0">
              <a:lnSpc>
                <a:spcPct val="100000"/>
              </a:lnSpc>
              <a:spcAft>
                <a:spcPct val="0"/>
              </a:spcAft>
              <a:buClrTx/>
              <a:buSzTx/>
              <a:buFontTx/>
              <a:buNone/>
              <a:tabLst/>
              <a:defRPr/>
            </a:pPr>
            <a:endParaRPr lang="en-GB" b="1" dirty="0"/>
          </a:p>
          <a:p>
            <a:pPr marL="0" marR="0" lvl="0" indent="0" algn="l" defTabSz="914400" rtl="0" eaLnBrk="0" fontAlgn="base" latinLnBrk="0" hangingPunct="0">
              <a:lnSpc>
                <a:spcPct val="100000"/>
              </a:lnSpc>
              <a:spcAft>
                <a:spcPct val="0"/>
              </a:spcAft>
              <a:buClrTx/>
              <a:buSzTx/>
              <a:buFontTx/>
              <a:buNone/>
              <a:tabLst/>
              <a:defRPr/>
            </a:pPr>
            <a:r>
              <a:rPr lang="en-GB" b="1" dirty="0"/>
              <a:t>Photo credit: </a:t>
            </a:r>
            <a:r>
              <a:rPr lang="en-GB" b="0" dirty="0"/>
              <a:t>Mount Everest © Ralf </a:t>
            </a:r>
            <a:r>
              <a:rPr lang="en-GB" b="0" dirty="0" err="1"/>
              <a:t>Kayser</a:t>
            </a:r>
            <a:r>
              <a:rPr lang="en-GB" b="0" dirty="0"/>
              <a:t>, 2012, reproduced under the terms of the Creative Commons Attribution 2.0 Generic license.</a:t>
            </a:r>
          </a:p>
        </p:txBody>
      </p:sp>
      <p:sp>
        <p:nvSpPr>
          <p:cNvPr id="4" name="Slide Number Placeholder 3">
            <a:extLst>
              <a:ext uri="{FF2B5EF4-FFF2-40B4-BE49-F238E27FC236}">
                <a16:creationId xmlns:a16="http://schemas.microsoft.com/office/drawing/2014/main" id="{20BD9FAF-7D13-4860-A11C-098CD985B7DF}"/>
              </a:ext>
            </a:extLst>
          </p:cNvPr>
          <p:cNvSpPr>
            <a:spLocks noGrp="1"/>
          </p:cNvSpPr>
          <p:nvPr>
            <p:ph type="sldNum" sz="quarter" idx="10"/>
          </p:nvPr>
        </p:nvSpPr>
        <p:spPr/>
        <p:txBody>
          <a:bodyPr/>
          <a:lstStyle/>
          <a:p>
            <a:fld id="{36E4BC96-0EBF-4A52-B302-C1A74FCEC238}" type="slidenum">
              <a:rPr lang="en-GB" smtClean="0"/>
              <a:pPr/>
              <a:t>9</a:t>
            </a:fld>
            <a:endParaRPr lang="en-GB"/>
          </a:p>
        </p:txBody>
      </p:sp>
    </p:spTree>
    <p:extLst>
      <p:ext uri="{BB962C8B-B14F-4D97-AF65-F5344CB8AC3E}">
        <p14:creationId xmlns:p14="http://schemas.microsoft.com/office/powerpoint/2010/main" val="2528528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26</a:t>
            </a:r>
          </a:p>
        </p:txBody>
      </p:sp>
    </p:spTree>
    <p:custDataLst>
      <p:tags r:id="rId1"/>
    </p:custDataLst>
    <p:extLst>
      <p:ext uri="{BB962C8B-B14F-4D97-AF65-F5344CB8AC3E}">
        <p14:creationId xmlns:p14="http://schemas.microsoft.com/office/powerpoint/2010/main" val="179672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2434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3586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02291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18743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151356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997041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06951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97985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51088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409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26</a:t>
            </a:r>
          </a:p>
        </p:txBody>
      </p:sp>
    </p:spTree>
    <p:custDataLst>
      <p:tags r:id="rId1"/>
    </p:custDataLst>
    <p:extLst>
      <p:ext uri="{BB962C8B-B14F-4D97-AF65-F5344CB8AC3E}">
        <p14:creationId xmlns:p14="http://schemas.microsoft.com/office/powerpoint/2010/main" val="13691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88406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979921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856765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752116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01563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27249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219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7946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02466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6055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453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11133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3523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17481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26</a:t>
            </a:r>
          </a:p>
        </p:txBody>
      </p:sp>
    </p:spTree>
    <p:custDataLst>
      <p:tags r:id="rId16"/>
    </p:custDataLst>
    <p:extLst>
      <p:ext uri="{BB962C8B-B14F-4D97-AF65-F5344CB8AC3E}">
        <p14:creationId xmlns:p14="http://schemas.microsoft.com/office/powerpoint/2010/main" val="22376993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b="0">
                <a:solidFill>
                  <a:srgbClr val="5B0091"/>
                </a:solidFill>
                <a:cs typeface="Arial" charset="0"/>
              </a:rPr>
              <a:pPr algn="ctr" eaLnBrk="1" hangingPunct="1">
                <a:spcBef>
                  <a:spcPct val="50000"/>
                </a:spcBef>
              </a:pPr>
              <a:t>‹#›</a:t>
            </a:fld>
            <a:r>
              <a:rPr lang="en-GB" altLang="en-US" sz="1000" b="0" dirty="0">
                <a:solidFill>
                  <a:srgbClr val="5B0091"/>
                </a:solidFill>
                <a:cs typeface="Arial" charset="0"/>
              </a:rPr>
              <a:t> of 26</a:t>
            </a:r>
          </a:p>
        </p:txBody>
      </p:sp>
    </p:spTree>
    <p:custDataLst>
      <p:tags r:id="rId14"/>
    </p:custDataLst>
    <p:extLst>
      <p:ext uri="{BB962C8B-B14F-4D97-AF65-F5344CB8AC3E}">
        <p14:creationId xmlns:p14="http://schemas.microsoft.com/office/powerpoint/2010/main" val="290068136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6.png"/><Relationship Id="rId2" Type="http://schemas.openxmlformats.org/officeDocument/2006/relationships/tags" Target="../tags/tag33.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notesSlide" Target="../notesSlides/notesSlide14.xml"/><Relationship Id="rId10" Type="http://schemas.openxmlformats.org/officeDocument/2006/relationships/image" Target="../media/image24.wmf"/><Relationship Id="rId4" Type="http://schemas.openxmlformats.org/officeDocument/2006/relationships/slideLayout" Target="../slideLayouts/slideLayout7.xml"/><Relationship Id="rId9" Type="http://schemas.openxmlformats.org/officeDocument/2006/relationships/image" Target="../media/image26.jp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notesSlide" Target="../notesSlides/notesSlide15.xml"/><Relationship Id="rId10" Type="http://schemas.openxmlformats.org/officeDocument/2006/relationships/image" Target="../media/image24.wmf"/><Relationship Id="rId4" Type="http://schemas.openxmlformats.org/officeDocument/2006/relationships/slideLayout" Target="../slideLayouts/slideLayout7.xml"/><Relationship Id="rId9"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3.xml"/><Relationship Id="rId7" Type="http://schemas.openxmlformats.org/officeDocument/2006/relationships/image" Target="../media/image25.png"/><Relationship Id="rId2" Type="http://schemas.openxmlformats.org/officeDocument/2006/relationships/tags" Target="../tags/tag35.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24.wmf"/><Relationship Id="rId5" Type="http://schemas.openxmlformats.org/officeDocument/2006/relationships/notesSlide" Target="../notesSlides/notesSlide20.xml"/><Relationship Id="rId10" Type="http://schemas.openxmlformats.org/officeDocument/2006/relationships/image" Target="../media/image26.jpg"/><Relationship Id="rId4" Type="http://schemas.openxmlformats.org/officeDocument/2006/relationships/slideLayout" Target="../slideLayouts/slideLayout7.xml"/><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CB76-B5AC-45F5-B862-B6AEAEE6AF99}"/>
              </a:ext>
            </a:extLst>
          </p:cNvPr>
          <p:cNvSpPr>
            <a:spLocks noGrp="1"/>
          </p:cNvSpPr>
          <p:nvPr>
            <p:ph type="title"/>
          </p:nvPr>
        </p:nvSpPr>
        <p:spPr/>
        <p:txBody>
          <a:bodyPr/>
          <a:lstStyle/>
          <a:p>
            <a:r>
              <a:rPr lang="en-GB" dirty="0"/>
              <a:t>Feedback Systems</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B10B-BBC8-498B-BBDC-1E95898C6EC9}"/>
              </a:ext>
            </a:extLst>
          </p:cNvPr>
          <p:cNvSpPr>
            <a:spLocks noGrp="1"/>
          </p:cNvSpPr>
          <p:nvPr>
            <p:ph type="title"/>
          </p:nvPr>
        </p:nvSpPr>
        <p:spPr/>
        <p:txBody>
          <a:bodyPr/>
          <a:lstStyle/>
          <a:p>
            <a:r>
              <a:rPr lang="en-GB" dirty="0"/>
              <a:t>Submarine features</a:t>
            </a:r>
          </a:p>
        </p:txBody>
      </p:sp>
      <p:sp>
        <p:nvSpPr>
          <p:cNvPr id="3" name="Text Box 4">
            <a:extLst>
              <a:ext uri="{FF2B5EF4-FFF2-40B4-BE49-F238E27FC236}">
                <a16:creationId xmlns:a16="http://schemas.microsoft.com/office/drawing/2014/main" id="{85FB7653-4404-4CE9-80B4-4B5C6DC46C65}"/>
              </a:ext>
            </a:extLst>
          </p:cNvPr>
          <p:cNvSpPr txBox="1">
            <a:spLocks noChangeArrowheads="1"/>
          </p:cNvSpPr>
          <p:nvPr/>
        </p:nvSpPr>
        <p:spPr bwMode="auto">
          <a:xfrm>
            <a:off x="358774" y="800100"/>
            <a:ext cx="846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The ocean floor is not flat. It includes underwater mountains, valleys and tectonic features. These </a:t>
            </a:r>
            <a:r>
              <a:rPr lang="en-GB" altLang="en-US" dirty="0">
                <a:solidFill>
                  <a:srgbClr val="B80303"/>
                </a:solidFill>
              </a:rPr>
              <a:t>submarine</a:t>
            </a:r>
            <a:r>
              <a:rPr lang="en-GB" altLang="en-US" b="0" dirty="0">
                <a:solidFill>
                  <a:srgbClr val="010067"/>
                </a:solidFill>
              </a:rPr>
              <a:t> features exist at the bottom of the ocean. </a:t>
            </a:r>
          </a:p>
        </p:txBody>
      </p:sp>
      <p:sp>
        <p:nvSpPr>
          <p:cNvPr id="4" name="Text Box 4">
            <a:extLst>
              <a:ext uri="{FF2B5EF4-FFF2-40B4-BE49-F238E27FC236}">
                <a16:creationId xmlns:a16="http://schemas.microsoft.com/office/drawing/2014/main" id="{DC24AC92-718B-4A06-B8E6-452A045F8637}"/>
              </a:ext>
            </a:extLst>
          </p:cNvPr>
          <p:cNvSpPr txBox="1">
            <a:spLocks noChangeArrowheads="1"/>
          </p:cNvSpPr>
          <p:nvPr/>
        </p:nvSpPr>
        <p:spPr bwMode="auto">
          <a:xfrm>
            <a:off x="361495" y="2040220"/>
            <a:ext cx="846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Ocean trenches are formed when one tectonic plate is </a:t>
            </a:r>
            <a:r>
              <a:rPr lang="en-GB" altLang="en-US" dirty="0">
                <a:solidFill>
                  <a:srgbClr val="B80303"/>
                </a:solidFill>
              </a:rPr>
              <a:t>subducted</a:t>
            </a:r>
            <a:r>
              <a:rPr lang="en-GB" altLang="en-US" b="0" dirty="0">
                <a:solidFill>
                  <a:srgbClr val="010067"/>
                </a:solidFill>
              </a:rPr>
              <a:t> (pushed down) under another. </a:t>
            </a:r>
          </a:p>
        </p:txBody>
      </p:sp>
      <p:sp>
        <p:nvSpPr>
          <p:cNvPr id="9" name="Text Box 4">
            <a:extLst>
              <a:ext uri="{FF2B5EF4-FFF2-40B4-BE49-F238E27FC236}">
                <a16:creationId xmlns:a16="http://schemas.microsoft.com/office/drawing/2014/main" id="{0BE4BECB-ED1F-47AD-959B-8C375B5A1163}"/>
              </a:ext>
            </a:extLst>
          </p:cNvPr>
          <p:cNvSpPr txBox="1">
            <a:spLocks noChangeArrowheads="1"/>
          </p:cNvSpPr>
          <p:nvPr/>
        </p:nvSpPr>
        <p:spPr bwMode="auto">
          <a:xfrm>
            <a:off x="348794" y="2911008"/>
            <a:ext cx="49532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 good example of an ocean trench is the </a:t>
            </a:r>
            <a:r>
              <a:rPr lang="en-GB" altLang="en-US" dirty="0">
                <a:solidFill>
                  <a:srgbClr val="B80303"/>
                </a:solidFill>
              </a:rPr>
              <a:t>Mariana Trench </a:t>
            </a:r>
            <a:r>
              <a:rPr lang="en-GB" altLang="en-US" b="0" dirty="0">
                <a:solidFill>
                  <a:srgbClr val="010067"/>
                </a:solidFill>
              </a:rPr>
              <a:t>in the Pacific Ocean. This trench has a known depth of almost 11,000</a:t>
            </a:r>
            <a:r>
              <a:rPr lang="en-GB" altLang="en-US" sz="1000" b="0" dirty="0">
                <a:solidFill>
                  <a:srgbClr val="010067"/>
                </a:solidFill>
              </a:rPr>
              <a:t> </a:t>
            </a:r>
            <a:r>
              <a:rPr lang="en-GB" altLang="en-US" b="0" dirty="0">
                <a:solidFill>
                  <a:srgbClr val="010067"/>
                </a:solidFill>
              </a:rPr>
              <a:t>m!</a:t>
            </a:r>
          </a:p>
        </p:txBody>
      </p:sp>
      <p:sp>
        <p:nvSpPr>
          <p:cNvPr id="10" name="Text Box 4">
            <a:extLst>
              <a:ext uri="{FF2B5EF4-FFF2-40B4-BE49-F238E27FC236}">
                <a16:creationId xmlns:a16="http://schemas.microsoft.com/office/drawing/2014/main" id="{EE2ECA0A-B9CA-4250-AA65-816E2396A82D}"/>
              </a:ext>
            </a:extLst>
          </p:cNvPr>
          <p:cNvSpPr txBox="1">
            <a:spLocks noChangeArrowheads="1"/>
          </p:cNvSpPr>
          <p:nvPr/>
        </p:nvSpPr>
        <p:spPr bwMode="auto">
          <a:xfrm>
            <a:off x="358775" y="4520458"/>
            <a:ext cx="4357475" cy="1569660"/>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Which plate is being subducted in this diagram? What other destructive forces are at work?</a:t>
            </a:r>
          </a:p>
        </p:txBody>
      </p:sp>
      <p:pic>
        <p:nvPicPr>
          <p:cNvPr id="6" name="Picture 5">
            <a:extLst>
              <a:ext uri="{FF2B5EF4-FFF2-40B4-BE49-F238E27FC236}">
                <a16:creationId xmlns:a16="http://schemas.microsoft.com/office/drawing/2014/main" id="{9BFF793E-9663-4CF3-A9F7-BC49BEE8E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948092"/>
            <a:ext cx="3312046" cy="3144733"/>
          </a:xfrm>
          <a:prstGeom prst="rect">
            <a:avLst/>
          </a:prstGeom>
        </p:spPr>
      </p:pic>
      <p:sp>
        <p:nvSpPr>
          <p:cNvPr id="8" name="Line 10">
            <a:extLst>
              <a:ext uri="{FF2B5EF4-FFF2-40B4-BE49-F238E27FC236}">
                <a16:creationId xmlns:a16="http://schemas.microsoft.com/office/drawing/2014/main" id="{74676BF4-B20F-4290-A5BB-70A5049D8C38}"/>
              </a:ext>
            </a:extLst>
          </p:cNvPr>
          <p:cNvSpPr>
            <a:spLocks noChangeShapeType="1"/>
          </p:cNvSpPr>
          <p:nvPr/>
        </p:nvSpPr>
        <p:spPr bwMode="auto">
          <a:xfrm>
            <a:off x="6093912" y="3386609"/>
            <a:ext cx="422303" cy="1158514"/>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7" name="Text Box 9">
            <a:extLst>
              <a:ext uri="{FF2B5EF4-FFF2-40B4-BE49-F238E27FC236}">
                <a16:creationId xmlns:a16="http://schemas.microsoft.com/office/drawing/2014/main" id="{F67EDF96-A864-43C2-B80A-21837358275E}"/>
              </a:ext>
            </a:extLst>
          </p:cNvPr>
          <p:cNvSpPr txBox="1">
            <a:spLocks noChangeArrowheads="1"/>
          </p:cNvSpPr>
          <p:nvPr/>
        </p:nvSpPr>
        <p:spPr bwMode="auto">
          <a:xfrm>
            <a:off x="5492059" y="2924944"/>
            <a:ext cx="12041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dirty="0"/>
              <a:t>trench</a:t>
            </a:r>
          </a:p>
        </p:txBody>
      </p:sp>
      <p:pic>
        <p:nvPicPr>
          <p:cNvPr id="11" name="Picture 19">
            <a:hlinkClick r:id="" action="ppaction://hlinkshowjump?jump=nextslide"/>
            <a:extLst>
              <a:ext uri="{FF2B5EF4-FFF2-40B4-BE49-F238E27FC236}">
                <a16:creationId xmlns:a16="http://schemas.microsoft.com/office/drawing/2014/main" id="{F15E7DD0-E095-4CF9-89E0-DD37DF1123C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A0CB0FB0-7530-4849-A734-6B390345849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0444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2142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P spid="8"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5AB6-8ADA-4E33-8047-AEFF32AD5FF9}"/>
              </a:ext>
            </a:extLst>
          </p:cNvPr>
          <p:cNvSpPr>
            <a:spLocks noGrp="1"/>
          </p:cNvSpPr>
          <p:nvPr>
            <p:ph type="title"/>
          </p:nvPr>
        </p:nvSpPr>
        <p:spPr/>
        <p:txBody>
          <a:bodyPr/>
          <a:lstStyle/>
          <a:p>
            <a:r>
              <a:rPr lang="en-GB" dirty="0"/>
              <a:t>Ridges and seamounts</a:t>
            </a:r>
          </a:p>
        </p:txBody>
      </p:sp>
      <p:sp>
        <p:nvSpPr>
          <p:cNvPr id="3" name="Text Box 4">
            <a:extLst>
              <a:ext uri="{FF2B5EF4-FFF2-40B4-BE49-F238E27FC236}">
                <a16:creationId xmlns:a16="http://schemas.microsoft.com/office/drawing/2014/main" id="{76B8E25F-07C6-42EA-BF80-5FC4BC0C4452}"/>
              </a:ext>
            </a:extLst>
          </p:cNvPr>
          <p:cNvSpPr txBox="1">
            <a:spLocks noChangeArrowheads="1"/>
          </p:cNvSpPr>
          <p:nvPr/>
        </p:nvSpPr>
        <p:spPr bwMode="auto">
          <a:xfrm>
            <a:off x="358774" y="800100"/>
            <a:ext cx="846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Where two oceanic plates move away from each other, lava rises to the surface, creating new crust. This process is known as </a:t>
            </a:r>
            <a:r>
              <a:rPr lang="en-GB" altLang="en-US" dirty="0">
                <a:solidFill>
                  <a:srgbClr val="B80303"/>
                </a:solidFill>
              </a:rPr>
              <a:t>seafloor spreading</a:t>
            </a:r>
            <a:r>
              <a:rPr lang="en-GB" altLang="en-US" b="0" dirty="0">
                <a:solidFill>
                  <a:srgbClr val="010067"/>
                </a:solidFill>
              </a:rPr>
              <a:t>.</a:t>
            </a:r>
          </a:p>
        </p:txBody>
      </p:sp>
      <p:sp>
        <p:nvSpPr>
          <p:cNvPr id="7" name="Text Box 4">
            <a:extLst>
              <a:ext uri="{FF2B5EF4-FFF2-40B4-BE49-F238E27FC236}">
                <a16:creationId xmlns:a16="http://schemas.microsoft.com/office/drawing/2014/main" id="{4DA555E1-A889-4AA6-A397-BFE12F33AA21}"/>
              </a:ext>
            </a:extLst>
          </p:cNvPr>
          <p:cNvSpPr txBox="1">
            <a:spLocks noChangeArrowheads="1"/>
          </p:cNvSpPr>
          <p:nvPr/>
        </p:nvSpPr>
        <p:spPr bwMode="auto">
          <a:xfrm>
            <a:off x="365439" y="2111225"/>
            <a:ext cx="43145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 </a:t>
            </a:r>
            <a:r>
              <a:rPr lang="en-GB" altLang="en-US" dirty="0">
                <a:solidFill>
                  <a:srgbClr val="B80303"/>
                </a:solidFill>
              </a:rPr>
              <a:t>mid-ocean ridge </a:t>
            </a:r>
            <a:r>
              <a:rPr lang="en-GB" altLang="en-US" b="0" dirty="0">
                <a:solidFill>
                  <a:srgbClr val="010067"/>
                </a:solidFill>
              </a:rPr>
              <a:t>is an underwater mountain range created by seafloor spreading.</a:t>
            </a:r>
          </a:p>
        </p:txBody>
      </p:sp>
      <p:pic>
        <p:nvPicPr>
          <p:cNvPr id="9" name="Picture 8">
            <a:extLst>
              <a:ext uri="{FF2B5EF4-FFF2-40B4-BE49-F238E27FC236}">
                <a16:creationId xmlns:a16="http://schemas.microsoft.com/office/drawing/2014/main" id="{DDF93373-DB6F-447F-B701-37801D324EE0}"/>
              </a:ext>
            </a:extLst>
          </p:cNvPr>
          <p:cNvPicPr>
            <a:picLocks noChangeAspect="1"/>
          </p:cNvPicPr>
          <p:nvPr/>
        </p:nvPicPr>
        <p:blipFill rotWithShape="1">
          <a:blip r:embed="rId3">
            <a:extLst>
              <a:ext uri="{28A0092B-C50C-407E-A947-70E740481C1C}">
                <a14:useLocalDpi xmlns:a14="http://schemas.microsoft.com/office/drawing/2010/main" val="0"/>
              </a:ext>
            </a:extLst>
          </a:blip>
          <a:srcRect t="8716" b="11277"/>
          <a:stretch/>
        </p:blipFill>
        <p:spPr>
          <a:xfrm>
            <a:off x="4798404" y="2620040"/>
            <a:ext cx="4021746" cy="3217656"/>
          </a:xfrm>
          <a:prstGeom prst="rect">
            <a:avLst/>
          </a:prstGeom>
        </p:spPr>
      </p:pic>
      <p:sp>
        <p:nvSpPr>
          <p:cNvPr id="10" name="Line 10">
            <a:extLst>
              <a:ext uri="{FF2B5EF4-FFF2-40B4-BE49-F238E27FC236}">
                <a16:creationId xmlns:a16="http://schemas.microsoft.com/office/drawing/2014/main" id="{8A0C5101-CEE2-47F9-BB75-753B432924A8}"/>
              </a:ext>
            </a:extLst>
          </p:cNvPr>
          <p:cNvSpPr>
            <a:spLocks noChangeShapeType="1"/>
          </p:cNvSpPr>
          <p:nvPr/>
        </p:nvSpPr>
        <p:spPr bwMode="auto">
          <a:xfrm flipH="1">
            <a:off x="6802709" y="2620041"/>
            <a:ext cx="1538" cy="1096322"/>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GB"/>
          </a:p>
        </p:txBody>
      </p:sp>
      <p:sp>
        <p:nvSpPr>
          <p:cNvPr id="11" name="Text Box 9">
            <a:extLst>
              <a:ext uri="{FF2B5EF4-FFF2-40B4-BE49-F238E27FC236}">
                <a16:creationId xmlns:a16="http://schemas.microsoft.com/office/drawing/2014/main" id="{ED012854-8230-4986-BEE4-87652045E37A}"/>
              </a:ext>
            </a:extLst>
          </p:cNvPr>
          <p:cNvSpPr txBox="1">
            <a:spLocks noChangeArrowheads="1"/>
          </p:cNvSpPr>
          <p:nvPr/>
        </p:nvSpPr>
        <p:spPr bwMode="auto">
          <a:xfrm>
            <a:off x="5913668" y="1736812"/>
            <a:ext cx="17780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eaLnBrk="0" hangingPunct="0">
              <a:defRPr sz="2400">
                <a:solidFill>
                  <a:srgbClr val="000066"/>
                </a:solidFill>
                <a:latin typeface="Arial" panose="020B0604020202020204" pitchFamily="34" charset="0"/>
                <a:cs typeface="Arial" panose="020B0604020202020204" pitchFamily="34" charset="0"/>
              </a:defRPr>
            </a:lvl1pPr>
            <a:lvl2pPr marL="742950" indent="-285750" eaLnBrk="0" hangingPunct="0">
              <a:defRPr sz="2400">
                <a:solidFill>
                  <a:srgbClr val="000066"/>
                </a:solidFill>
                <a:latin typeface="Arial" panose="020B0604020202020204" pitchFamily="34" charset="0"/>
                <a:cs typeface="Arial" panose="020B0604020202020204" pitchFamily="34" charset="0"/>
              </a:defRPr>
            </a:lvl2pPr>
            <a:lvl3pPr marL="1143000" indent="-228600" eaLnBrk="0" hangingPunct="0">
              <a:defRPr sz="2400">
                <a:solidFill>
                  <a:srgbClr val="000066"/>
                </a:solidFill>
                <a:latin typeface="Arial" panose="020B0604020202020204" pitchFamily="34" charset="0"/>
                <a:cs typeface="Arial" panose="020B0604020202020204" pitchFamily="34" charset="0"/>
              </a:defRPr>
            </a:lvl3pPr>
            <a:lvl4pPr marL="1600200" indent="-228600" eaLnBrk="0" hangingPunct="0">
              <a:defRPr sz="2400">
                <a:solidFill>
                  <a:srgbClr val="000066"/>
                </a:solidFill>
                <a:latin typeface="Arial" panose="020B0604020202020204" pitchFamily="34" charset="0"/>
                <a:cs typeface="Arial" panose="020B0604020202020204" pitchFamily="34" charset="0"/>
              </a:defRPr>
            </a:lvl4pPr>
            <a:lvl5pPr marL="2057400" indent="-228600" eaLnBrk="0" hangingPunct="0">
              <a:defRPr sz="24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cs typeface="Arial" panose="020B0604020202020204" pitchFamily="34" charset="0"/>
              </a:defRPr>
            </a:lvl9pPr>
          </a:lstStyle>
          <a:p>
            <a:pPr algn="ctr" eaLnBrk="1" hangingPunct="1"/>
            <a:r>
              <a:rPr lang="en-GB" altLang="en-US" b="1" dirty="0"/>
              <a:t>mid-ocean ridge</a:t>
            </a:r>
          </a:p>
        </p:txBody>
      </p:sp>
      <p:sp>
        <p:nvSpPr>
          <p:cNvPr id="12" name="Text Box 4">
            <a:extLst>
              <a:ext uri="{FF2B5EF4-FFF2-40B4-BE49-F238E27FC236}">
                <a16:creationId xmlns:a16="http://schemas.microsoft.com/office/drawing/2014/main" id="{8779F8E5-BF27-45EF-AB9A-458439195BFE}"/>
              </a:ext>
            </a:extLst>
          </p:cNvPr>
          <p:cNvSpPr txBox="1">
            <a:spLocks noChangeArrowheads="1"/>
          </p:cNvSpPr>
          <p:nvPr/>
        </p:nvSpPr>
        <p:spPr bwMode="auto">
          <a:xfrm>
            <a:off x="380537" y="3422350"/>
            <a:ext cx="430110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Some mid-ocean ridges form underwater volcanoes, called </a:t>
            </a:r>
            <a:r>
              <a:rPr lang="en-GB" altLang="en-US" dirty="0">
                <a:solidFill>
                  <a:srgbClr val="B80303"/>
                </a:solidFill>
              </a:rPr>
              <a:t>seamounts</a:t>
            </a:r>
            <a:r>
              <a:rPr lang="en-GB" altLang="en-US" b="0" dirty="0">
                <a:solidFill>
                  <a:srgbClr val="010067"/>
                </a:solidFill>
              </a:rPr>
              <a:t>. After thousands of years, these volcanoes stop erupting and become </a:t>
            </a:r>
            <a:r>
              <a:rPr lang="en-GB" altLang="en-US" dirty="0">
                <a:solidFill>
                  <a:srgbClr val="B80303"/>
                </a:solidFill>
              </a:rPr>
              <a:t>extinct</a:t>
            </a:r>
            <a:r>
              <a:rPr lang="en-GB" altLang="en-US" b="0" dirty="0">
                <a:solidFill>
                  <a:srgbClr val="010067"/>
                </a:solidFill>
              </a:rPr>
              <a:t>, leaving behind an isolated underwater mountain.</a:t>
            </a:r>
          </a:p>
        </p:txBody>
      </p:sp>
      <p:pic>
        <p:nvPicPr>
          <p:cNvPr id="13" name="Picture 19">
            <a:hlinkClick r:id="" action="ppaction://hlinkshowjump?jump=nextslide"/>
            <a:extLst>
              <a:ext uri="{FF2B5EF4-FFF2-40B4-BE49-F238E27FC236}">
                <a16:creationId xmlns:a16="http://schemas.microsoft.com/office/drawing/2014/main" id="{49A2A77B-DE8E-4D4F-A8A8-211AE04B5AE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6263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2F67-F2C7-4FA6-855F-D79A7A796A91}"/>
              </a:ext>
            </a:extLst>
          </p:cNvPr>
          <p:cNvSpPr>
            <a:spLocks noGrp="1"/>
          </p:cNvSpPr>
          <p:nvPr>
            <p:ph type="title"/>
          </p:nvPr>
        </p:nvSpPr>
        <p:spPr/>
        <p:txBody>
          <a:bodyPr/>
          <a:lstStyle/>
          <a:p>
            <a:r>
              <a:rPr lang="en-GB" dirty="0"/>
              <a:t>Destructive forces</a:t>
            </a:r>
          </a:p>
        </p:txBody>
      </p:sp>
      <p:sp>
        <p:nvSpPr>
          <p:cNvPr id="10" name="Text Box 4">
            <a:extLst>
              <a:ext uri="{FF2B5EF4-FFF2-40B4-BE49-F238E27FC236}">
                <a16:creationId xmlns:a16="http://schemas.microsoft.com/office/drawing/2014/main" id="{4D16540C-F290-4371-9C9E-50FF1FDADFF6}"/>
              </a:ext>
            </a:extLst>
          </p:cNvPr>
          <p:cNvSpPr txBox="1">
            <a:spLocks noChangeArrowheads="1"/>
          </p:cNvSpPr>
          <p:nvPr/>
        </p:nvSpPr>
        <p:spPr bwMode="auto">
          <a:xfrm>
            <a:off x="351825" y="5691103"/>
            <a:ext cx="8324631"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What destructive forces are at work in these images?</a:t>
            </a:r>
          </a:p>
        </p:txBody>
      </p:sp>
      <p:sp>
        <p:nvSpPr>
          <p:cNvPr id="8" name="Text Box 4">
            <a:extLst>
              <a:ext uri="{FF2B5EF4-FFF2-40B4-BE49-F238E27FC236}">
                <a16:creationId xmlns:a16="http://schemas.microsoft.com/office/drawing/2014/main" id="{F251B07D-2458-43A6-AA90-7B4D9E3AAA8B}"/>
              </a:ext>
            </a:extLst>
          </p:cNvPr>
          <p:cNvSpPr txBox="1">
            <a:spLocks noChangeArrowheads="1"/>
          </p:cNvSpPr>
          <p:nvPr/>
        </p:nvSpPr>
        <p:spPr bwMode="auto">
          <a:xfrm>
            <a:off x="358775" y="800100"/>
            <a:ext cx="846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dirty="0">
                <a:solidFill>
                  <a:srgbClr val="B80303"/>
                </a:solidFill>
              </a:rPr>
              <a:t>Destructive forces </a:t>
            </a:r>
            <a:r>
              <a:rPr lang="en-GB" altLang="en-US" b="0" dirty="0">
                <a:solidFill>
                  <a:srgbClr val="010067"/>
                </a:solidFill>
              </a:rPr>
              <a:t>also create features, but they do so through processes that destroy or </a:t>
            </a:r>
            <a:r>
              <a:rPr lang="en-GB" altLang="en-US" dirty="0">
                <a:solidFill>
                  <a:srgbClr val="B80303"/>
                </a:solidFill>
              </a:rPr>
              <a:t>erode</a:t>
            </a:r>
            <a:r>
              <a:rPr lang="en-GB" altLang="en-US" b="0" dirty="0">
                <a:solidFill>
                  <a:srgbClr val="010067"/>
                </a:solidFill>
              </a:rPr>
              <a:t> rocks.</a:t>
            </a:r>
          </a:p>
        </p:txBody>
      </p:sp>
      <p:pic>
        <p:nvPicPr>
          <p:cNvPr id="6" name="Picture 5">
            <a:extLst>
              <a:ext uri="{FF2B5EF4-FFF2-40B4-BE49-F238E27FC236}">
                <a16:creationId xmlns:a16="http://schemas.microsoft.com/office/drawing/2014/main" id="{C21000C0-E0D1-4C28-B56B-D5B13C86E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75" y="1696956"/>
            <a:ext cx="4365898" cy="3856280"/>
          </a:xfrm>
          <a:prstGeom prst="rect">
            <a:avLst/>
          </a:prstGeom>
        </p:spPr>
      </p:pic>
      <p:pic>
        <p:nvPicPr>
          <p:cNvPr id="11" name="Picture 10">
            <a:extLst>
              <a:ext uri="{FF2B5EF4-FFF2-40B4-BE49-F238E27FC236}">
                <a16:creationId xmlns:a16="http://schemas.microsoft.com/office/drawing/2014/main" id="{63DDA9E1-7980-46B7-9322-00740F51E3DD}"/>
              </a:ext>
            </a:extLst>
          </p:cNvPr>
          <p:cNvPicPr>
            <a:picLocks noChangeAspect="1"/>
          </p:cNvPicPr>
          <p:nvPr/>
        </p:nvPicPr>
        <p:blipFill rotWithShape="1">
          <a:blip r:embed="rId4">
            <a:extLst>
              <a:ext uri="{28A0092B-C50C-407E-A947-70E740481C1C}">
                <a14:useLocalDpi xmlns:a14="http://schemas.microsoft.com/office/drawing/2010/main" val="0"/>
              </a:ext>
            </a:extLst>
          </a:blip>
          <a:srcRect l="3590"/>
          <a:stretch/>
        </p:blipFill>
        <p:spPr>
          <a:xfrm>
            <a:off x="4958562" y="1700808"/>
            <a:ext cx="3717894" cy="3856280"/>
          </a:xfrm>
          <a:prstGeom prst="rect">
            <a:avLst/>
          </a:prstGeom>
        </p:spPr>
      </p:pic>
      <p:pic>
        <p:nvPicPr>
          <p:cNvPr id="12" name="Picture 19">
            <a:hlinkClick r:id="" action="ppaction://hlinkshowjump?jump=nextslide"/>
            <a:extLst>
              <a:ext uri="{FF2B5EF4-FFF2-40B4-BE49-F238E27FC236}">
                <a16:creationId xmlns:a16="http://schemas.microsoft.com/office/drawing/2014/main" id="{884EF7C9-3B16-4834-9F14-203C917E611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8">
            <a:extLst>
              <a:ext uri="{FF2B5EF4-FFF2-40B4-BE49-F238E27FC236}">
                <a16:creationId xmlns:a16="http://schemas.microsoft.com/office/drawing/2014/main" id="{7E5D027B-2C15-4DB8-BA27-EE39772A97E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0444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8392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B523-2D31-47E4-8538-1767AB15DA72}"/>
              </a:ext>
            </a:extLst>
          </p:cNvPr>
          <p:cNvSpPr>
            <a:spLocks noGrp="1"/>
          </p:cNvSpPr>
          <p:nvPr>
            <p:ph type="title"/>
          </p:nvPr>
        </p:nvSpPr>
        <p:spPr/>
        <p:txBody>
          <a:bodyPr/>
          <a:lstStyle/>
          <a:p>
            <a:r>
              <a:rPr lang="en-GB" dirty="0"/>
              <a:t>Weathering</a:t>
            </a:r>
          </a:p>
        </p:txBody>
      </p:sp>
      <p:sp>
        <p:nvSpPr>
          <p:cNvPr id="3" name="Text Box 5">
            <a:extLst>
              <a:ext uri="{FF2B5EF4-FFF2-40B4-BE49-F238E27FC236}">
                <a16:creationId xmlns:a16="http://schemas.microsoft.com/office/drawing/2014/main" id="{B0F3CD36-3EA1-45D7-8DD4-A5FA255779C0}"/>
              </a:ext>
            </a:extLst>
          </p:cNvPr>
          <p:cNvSpPr txBox="1">
            <a:spLocks noChangeArrowheads="1"/>
          </p:cNvSpPr>
          <p:nvPr/>
        </p:nvSpPr>
        <p:spPr bwMode="auto">
          <a:xfrm>
            <a:off x="380516" y="816668"/>
            <a:ext cx="8456056"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dirty="0">
                <a:solidFill>
                  <a:srgbClr val="B80303"/>
                </a:solidFill>
              </a:rPr>
              <a:t>Weathering</a:t>
            </a:r>
            <a:r>
              <a:rPr lang="en-GB" altLang="en-US" b="0" dirty="0">
                <a:solidFill>
                  <a:srgbClr val="010067"/>
                </a:solidFill>
              </a:rPr>
              <a:t> is the breakdown of rocks into smaller fragments due to processes taking place in the environment.</a:t>
            </a:r>
          </a:p>
          <a:p>
            <a:pPr eaLnBrk="1" hangingPunct="1">
              <a:spcBef>
                <a:spcPts val="0"/>
              </a:spcBef>
            </a:pPr>
            <a:r>
              <a:rPr lang="en-GB" altLang="en-US" b="0" dirty="0">
                <a:solidFill>
                  <a:srgbClr val="010067"/>
                </a:solidFill>
              </a:rPr>
              <a:t>Eventually the fragments of rock</a:t>
            </a:r>
            <a:r>
              <a:rPr lang="en-GB" altLang="en-US" b="0" dirty="0"/>
              <a:t> become soil or sand.</a:t>
            </a:r>
            <a:endParaRPr lang="en-GB" altLang="en-US" dirty="0"/>
          </a:p>
        </p:txBody>
      </p:sp>
      <p:pic>
        <p:nvPicPr>
          <p:cNvPr id="5" name="Picture 19">
            <a:hlinkClick r:id="" action="ppaction://hlinkshowjump?jump=nextslide"/>
            <a:extLst>
              <a:ext uri="{FF2B5EF4-FFF2-40B4-BE49-F238E27FC236}">
                <a16:creationId xmlns:a16="http://schemas.microsoft.com/office/drawing/2014/main" id="{96A29468-006B-410D-ACE8-76846A7CB7F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ext Box 5">
            <a:extLst>
              <a:ext uri="{FF2B5EF4-FFF2-40B4-BE49-F238E27FC236}">
                <a16:creationId xmlns:a16="http://schemas.microsoft.com/office/drawing/2014/main" id="{E1327560-3EAE-4C32-AD75-45E1B724DBC7}"/>
              </a:ext>
            </a:extLst>
          </p:cNvPr>
          <p:cNvSpPr txBox="1">
            <a:spLocks noChangeArrowheads="1"/>
          </p:cNvSpPr>
          <p:nvPr/>
        </p:nvSpPr>
        <p:spPr bwMode="auto">
          <a:xfrm>
            <a:off x="380515" y="2155966"/>
            <a:ext cx="846137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Physical weathering processes include:</a:t>
            </a:r>
            <a:endParaRPr lang="en-GB" altLang="en-US" dirty="0"/>
          </a:p>
        </p:txBody>
      </p:sp>
      <p:sp>
        <p:nvSpPr>
          <p:cNvPr id="7" name="Text Box 14">
            <a:extLst>
              <a:ext uri="{FF2B5EF4-FFF2-40B4-BE49-F238E27FC236}">
                <a16:creationId xmlns:a16="http://schemas.microsoft.com/office/drawing/2014/main" id="{1696BB47-0CC7-417F-B7CB-E4773D14C313}"/>
              </a:ext>
            </a:extLst>
          </p:cNvPr>
          <p:cNvSpPr txBox="1">
            <a:spLocks noChangeArrowheads="1"/>
          </p:cNvSpPr>
          <p:nvPr/>
        </p:nvSpPr>
        <p:spPr bwMode="auto">
          <a:xfrm>
            <a:off x="375197" y="2756600"/>
            <a:ext cx="66810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dirty="0">
                <a:solidFill>
                  <a:srgbClr val="B80303"/>
                </a:solidFill>
              </a:rPr>
              <a:t>exfoliation</a:t>
            </a:r>
            <a:r>
              <a:rPr lang="en-GB" altLang="en-US" b="0" dirty="0">
                <a:solidFill>
                  <a:srgbClr val="000066"/>
                </a:solidFill>
              </a:rPr>
              <a:t>, sometimes called “onion-skin” weathering, caused by very hot temperatures</a:t>
            </a:r>
            <a:endParaRPr lang="en-GB" altLang="en-US" dirty="0"/>
          </a:p>
        </p:txBody>
      </p:sp>
      <p:sp>
        <p:nvSpPr>
          <p:cNvPr id="8" name="Text Box 14">
            <a:extLst>
              <a:ext uri="{FF2B5EF4-FFF2-40B4-BE49-F238E27FC236}">
                <a16:creationId xmlns:a16="http://schemas.microsoft.com/office/drawing/2014/main" id="{6DB32D7B-19BB-4696-90CE-A8F4B89CF551}"/>
              </a:ext>
            </a:extLst>
          </p:cNvPr>
          <p:cNvSpPr txBox="1">
            <a:spLocks noChangeArrowheads="1"/>
          </p:cNvSpPr>
          <p:nvPr/>
        </p:nvSpPr>
        <p:spPr bwMode="auto">
          <a:xfrm>
            <a:off x="375197" y="3724385"/>
            <a:ext cx="610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dirty="0">
                <a:solidFill>
                  <a:srgbClr val="B80303"/>
                </a:solidFill>
              </a:rPr>
              <a:t>freeze-thaw weathering</a:t>
            </a:r>
            <a:r>
              <a:rPr lang="en-GB" altLang="en-US" b="0" dirty="0">
                <a:solidFill>
                  <a:srgbClr val="000066"/>
                </a:solidFill>
              </a:rPr>
              <a:t>, caused by water repeatedly freezing and melting.</a:t>
            </a:r>
            <a:endParaRPr lang="en-GB" altLang="en-US" dirty="0"/>
          </a:p>
        </p:txBody>
      </p:sp>
      <p:sp>
        <p:nvSpPr>
          <p:cNvPr id="10" name="Text Box 9">
            <a:extLst>
              <a:ext uri="{FF2B5EF4-FFF2-40B4-BE49-F238E27FC236}">
                <a16:creationId xmlns:a16="http://schemas.microsoft.com/office/drawing/2014/main" id="{D5441BBE-4248-4170-BDB2-03A35DFAED11}"/>
              </a:ext>
            </a:extLst>
          </p:cNvPr>
          <p:cNvSpPr txBox="1">
            <a:spLocks noChangeArrowheads="1"/>
          </p:cNvSpPr>
          <p:nvPr/>
        </p:nvSpPr>
        <p:spPr bwMode="auto">
          <a:xfrm>
            <a:off x="358776" y="4692170"/>
            <a:ext cx="6373464"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solidFill>
                  <a:srgbClr val="000066"/>
                </a:solidFill>
              </a:rPr>
              <a:t>Exfoliation and freeze-thaw weathering tend to occur in very different types of landscapes.</a:t>
            </a:r>
          </a:p>
        </p:txBody>
      </p:sp>
      <p:pic>
        <p:nvPicPr>
          <p:cNvPr id="13" name="Picture 5" descr="notes_icon">
            <a:extLst>
              <a:ext uri="{FF2B5EF4-FFF2-40B4-BE49-F238E27FC236}">
                <a16:creationId xmlns:a16="http://schemas.microsoft.com/office/drawing/2014/main" id="{9E69FDCC-D917-420D-A40E-5684CA2FC600}"/>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sp>
        <p:nvSpPr>
          <p:cNvPr id="14" name="Text Box 4">
            <a:extLst>
              <a:ext uri="{FF2B5EF4-FFF2-40B4-BE49-F238E27FC236}">
                <a16:creationId xmlns:a16="http://schemas.microsoft.com/office/drawing/2014/main" id="{575D4994-6413-4CFB-B041-0612B74247DA}"/>
              </a:ext>
            </a:extLst>
          </p:cNvPr>
          <p:cNvSpPr txBox="1">
            <a:spLocks noChangeArrowheads="1"/>
          </p:cNvSpPr>
          <p:nvPr/>
        </p:nvSpPr>
        <p:spPr bwMode="auto">
          <a:xfrm>
            <a:off x="389407" y="5662138"/>
            <a:ext cx="6342833"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Where might each type of weathering occur?</a:t>
            </a:r>
          </a:p>
        </p:txBody>
      </p:sp>
      <p:pic>
        <p:nvPicPr>
          <p:cNvPr id="16" name="Picture 15">
            <a:extLst>
              <a:ext uri="{FF2B5EF4-FFF2-40B4-BE49-F238E27FC236}">
                <a16:creationId xmlns:a16="http://schemas.microsoft.com/office/drawing/2014/main" id="{6E754C23-3B8F-4C39-9B21-AD87E7F84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2199370"/>
            <a:ext cx="2993157" cy="3965933"/>
          </a:xfrm>
          <a:prstGeom prst="rect">
            <a:avLst/>
          </a:prstGeom>
        </p:spPr>
      </p:pic>
    </p:spTree>
    <p:extLst>
      <p:ext uri="{BB962C8B-B14F-4D97-AF65-F5344CB8AC3E}">
        <p14:creationId xmlns:p14="http://schemas.microsoft.com/office/powerpoint/2010/main" val="263723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F4B71475-B3A0-4374-BE5F-B118E7AD0D1C}"/>
              </a:ext>
            </a:extLst>
          </p:cNvPr>
          <p:cNvSpPr>
            <a:spLocks noGrp="1" noChangeArrowheads="1"/>
          </p:cNvSpPr>
          <p:nvPr>
            <p:ph type="title"/>
          </p:nvPr>
        </p:nvSpPr>
        <p:spPr/>
        <p:txBody>
          <a:bodyPr/>
          <a:lstStyle/>
          <a:p>
            <a:pPr eaLnBrk="1" hangingPunct="1"/>
            <a:r>
              <a:rPr lang="en-GB" altLang="en-US" dirty="0"/>
              <a:t>Exfoliation in action</a:t>
            </a:r>
          </a:p>
        </p:txBody>
      </p:sp>
      <p:pic>
        <p:nvPicPr>
          <p:cNvPr id="6" name="Picture 5" descr="flash_icon">
            <a:extLst>
              <a:ext uri="{FF2B5EF4-FFF2-40B4-BE49-F238E27FC236}">
                <a16:creationId xmlns:a16="http://schemas.microsoft.com/office/drawing/2014/main" id="{B6EFFF71-3F00-4878-9B79-486E3CBEDCA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66B11EB9-8C29-4C0B-90DC-5DABEE8094E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9">
            <a:extLst>
              <a:ext uri="{FF2B5EF4-FFF2-40B4-BE49-F238E27FC236}">
                <a16:creationId xmlns:a16="http://schemas.microsoft.com/office/drawing/2014/main" id="{F32F3747-28CF-43E9-8B46-5EC3689BAC5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7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1969EA0-C7C9-4C73-BDE1-A8053445B90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948440D9-16BC-4A8B-A7CC-7D0462A882A3}"/>
              </a:ext>
            </a:extLst>
          </p:cNvPr>
          <p:cNvSpPr>
            <a:spLocks noGrp="1" noChangeArrowheads="1"/>
          </p:cNvSpPr>
          <p:nvPr>
            <p:ph type="title"/>
          </p:nvPr>
        </p:nvSpPr>
        <p:spPr/>
        <p:txBody>
          <a:bodyPr/>
          <a:lstStyle/>
          <a:p>
            <a:pPr eaLnBrk="1" hangingPunct="1"/>
            <a:r>
              <a:rPr lang="en-GB" altLang="en-US" dirty="0"/>
              <a:t>Freeze-thaw weathering in action</a:t>
            </a:r>
          </a:p>
        </p:txBody>
      </p:sp>
      <p:pic>
        <p:nvPicPr>
          <p:cNvPr id="6" name="Picture 5" descr="flash_icon">
            <a:extLst>
              <a:ext uri="{FF2B5EF4-FFF2-40B4-BE49-F238E27FC236}">
                <a16:creationId xmlns:a16="http://schemas.microsoft.com/office/drawing/2014/main" id="{F55C9BCE-09C5-4FAD-8599-F3F9C1A1F5C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F16CB238-667E-48A8-AAAB-2170515C522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9">
            <a:extLst>
              <a:ext uri="{FF2B5EF4-FFF2-40B4-BE49-F238E27FC236}">
                <a16:creationId xmlns:a16="http://schemas.microsoft.com/office/drawing/2014/main" id="{A250D2DB-6459-41D7-BC81-9AB2A9364E5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10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8523E7B-94A8-48BE-A436-61B1AFE37C4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C09B-FF41-4170-92EE-164BF31ED97C}"/>
              </a:ext>
            </a:extLst>
          </p:cNvPr>
          <p:cNvSpPr>
            <a:spLocks noGrp="1"/>
          </p:cNvSpPr>
          <p:nvPr>
            <p:ph type="title"/>
          </p:nvPr>
        </p:nvSpPr>
        <p:spPr/>
        <p:txBody>
          <a:bodyPr/>
          <a:lstStyle/>
          <a:p>
            <a:r>
              <a:rPr lang="en-GB" dirty="0"/>
              <a:t>Mass wasting</a:t>
            </a:r>
          </a:p>
        </p:txBody>
      </p:sp>
      <p:sp>
        <p:nvSpPr>
          <p:cNvPr id="3" name="Text Box 4">
            <a:extLst>
              <a:ext uri="{FF2B5EF4-FFF2-40B4-BE49-F238E27FC236}">
                <a16:creationId xmlns:a16="http://schemas.microsoft.com/office/drawing/2014/main" id="{C3D74453-2889-453F-AA0D-09CDC0ABCBDD}"/>
              </a:ext>
            </a:extLst>
          </p:cNvPr>
          <p:cNvSpPr txBox="1">
            <a:spLocks noChangeArrowheads="1"/>
          </p:cNvSpPr>
          <p:nvPr/>
        </p:nvSpPr>
        <p:spPr bwMode="auto">
          <a:xfrm>
            <a:off x="358774" y="800100"/>
            <a:ext cx="50413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As a stratovolcano forms, it builds up layers of ash and rock around it.</a:t>
            </a:r>
          </a:p>
        </p:txBody>
      </p:sp>
      <p:pic>
        <p:nvPicPr>
          <p:cNvPr id="4" name="Picture 3">
            <a:extLst>
              <a:ext uri="{FF2B5EF4-FFF2-40B4-BE49-F238E27FC236}">
                <a16:creationId xmlns:a16="http://schemas.microsoft.com/office/drawing/2014/main" id="{D8A6ADA9-3692-43DD-8DC9-03D2F74CC6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943" y="1232756"/>
            <a:ext cx="3276525" cy="3240360"/>
          </a:xfrm>
          <a:prstGeom prst="rect">
            <a:avLst/>
          </a:prstGeom>
        </p:spPr>
      </p:pic>
      <p:sp>
        <p:nvSpPr>
          <p:cNvPr id="5" name="Text Box 4">
            <a:extLst>
              <a:ext uri="{FF2B5EF4-FFF2-40B4-BE49-F238E27FC236}">
                <a16:creationId xmlns:a16="http://schemas.microsoft.com/office/drawing/2014/main" id="{B786ED4A-5D31-44F4-A3F3-363F8A1D8C4A}"/>
              </a:ext>
            </a:extLst>
          </p:cNvPr>
          <p:cNvSpPr txBox="1">
            <a:spLocks noChangeArrowheads="1"/>
          </p:cNvSpPr>
          <p:nvPr/>
        </p:nvSpPr>
        <p:spPr bwMode="auto">
          <a:xfrm>
            <a:off x="358773" y="1819166"/>
            <a:ext cx="50413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Eventually, its sides become too steep to support: they collapse and slide down the mountain. This process is called </a:t>
            </a:r>
            <a:r>
              <a:rPr lang="en-GB" altLang="en-US" dirty="0">
                <a:solidFill>
                  <a:srgbClr val="B80303"/>
                </a:solidFill>
              </a:rPr>
              <a:t>mass wasting</a:t>
            </a:r>
            <a:r>
              <a:rPr lang="en-GB" altLang="en-US" b="0" dirty="0">
                <a:solidFill>
                  <a:srgbClr val="010067"/>
                </a:solidFill>
              </a:rPr>
              <a:t>.</a:t>
            </a:r>
          </a:p>
        </p:txBody>
      </p:sp>
      <p:sp>
        <p:nvSpPr>
          <p:cNvPr id="6" name="Text Box 4">
            <a:extLst>
              <a:ext uri="{FF2B5EF4-FFF2-40B4-BE49-F238E27FC236}">
                <a16:creationId xmlns:a16="http://schemas.microsoft.com/office/drawing/2014/main" id="{A9EFA5CA-7E00-48DC-B1E2-552E4631EBD5}"/>
              </a:ext>
            </a:extLst>
          </p:cNvPr>
          <p:cNvSpPr txBox="1">
            <a:spLocks noChangeArrowheads="1"/>
          </p:cNvSpPr>
          <p:nvPr/>
        </p:nvSpPr>
        <p:spPr bwMode="auto">
          <a:xfrm>
            <a:off x="357508" y="3576895"/>
            <a:ext cx="50413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Mass wasting does not only happen at volcanoes. It can happen anywhere there are steep slopes.</a:t>
            </a:r>
          </a:p>
        </p:txBody>
      </p:sp>
      <p:sp>
        <p:nvSpPr>
          <p:cNvPr id="7" name="Text Box 4">
            <a:extLst>
              <a:ext uri="{FF2B5EF4-FFF2-40B4-BE49-F238E27FC236}">
                <a16:creationId xmlns:a16="http://schemas.microsoft.com/office/drawing/2014/main" id="{A622E26F-04A8-412F-9D66-D8B90BA507C9}"/>
              </a:ext>
            </a:extLst>
          </p:cNvPr>
          <p:cNvSpPr txBox="1">
            <a:spLocks noChangeArrowheads="1"/>
          </p:cNvSpPr>
          <p:nvPr/>
        </p:nvSpPr>
        <p:spPr bwMode="auto">
          <a:xfrm>
            <a:off x="375134" y="4965293"/>
            <a:ext cx="8445015"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Can you think of any other examples of mass wasting?</a:t>
            </a:r>
          </a:p>
        </p:txBody>
      </p:sp>
      <p:sp>
        <p:nvSpPr>
          <p:cNvPr id="8" name="Text Box 4">
            <a:extLst>
              <a:ext uri="{FF2B5EF4-FFF2-40B4-BE49-F238E27FC236}">
                <a16:creationId xmlns:a16="http://schemas.microsoft.com/office/drawing/2014/main" id="{4F1229D7-D8FA-4237-9E1C-BE87B9480385}"/>
              </a:ext>
            </a:extLst>
          </p:cNvPr>
          <p:cNvSpPr txBox="1">
            <a:spLocks noChangeArrowheads="1"/>
          </p:cNvSpPr>
          <p:nvPr/>
        </p:nvSpPr>
        <p:spPr bwMode="auto">
          <a:xfrm>
            <a:off x="375133" y="5615028"/>
            <a:ext cx="8445015"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What might trigger a large amount of mass wasting?</a:t>
            </a:r>
          </a:p>
        </p:txBody>
      </p:sp>
      <p:pic>
        <p:nvPicPr>
          <p:cNvPr id="9" name="Picture 5" descr="notes_icon">
            <a:extLst>
              <a:ext uri="{FF2B5EF4-FFF2-40B4-BE49-F238E27FC236}">
                <a16:creationId xmlns:a16="http://schemas.microsoft.com/office/drawing/2014/main" id="{C8EBF7EE-8691-4335-9169-7B5B3BBF63AD}"/>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10" name="Picture 19">
            <a:hlinkClick r:id="" action="ppaction://hlinkshowjump?jump=nextslide"/>
            <a:extLst>
              <a:ext uri="{FF2B5EF4-FFF2-40B4-BE49-F238E27FC236}">
                <a16:creationId xmlns:a16="http://schemas.microsoft.com/office/drawing/2014/main" id="{1F913980-94DA-4FA4-9961-BE79D8DF0E4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3185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E818-EEA6-430D-AD5B-B84FE7DDCA8E}"/>
              </a:ext>
            </a:extLst>
          </p:cNvPr>
          <p:cNvSpPr>
            <a:spLocks noGrp="1"/>
          </p:cNvSpPr>
          <p:nvPr>
            <p:ph type="title"/>
          </p:nvPr>
        </p:nvSpPr>
        <p:spPr/>
        <p:txBody>
          <a:bodyPr/>
          <a:lstStyle/>
          <a:p>
            <a:r>
              <a:rPr lang="en-GB" dirty="0"/>
              <a:t>Coastal erosion</a:t>
            </a:r>
          </a:p>
        </p:txBody>
      </p:sp>
      <p:sp>
        <p:nvSpPr>
          <p:cNvPr id="3" name="Text Box 4">
            <a:extLst>
              <a:ext uri="{FF2B5EF4-FFF2-40B4-BE49-F238E27FC236}">
                <a16:creationId xmlns:a16="http://schemas.microsoft.com/office/drawing/2014/main" id="{C0B02F69-AF87-485C-903C-82C4A0B8B888}"/>
              </a:ext>
            </a:extLst>
          </p:cNvPr>
          <p:cNvSpPr txBox="1">
            <a:spLocks noChangeArrowheads="1"/>
          </p:cNvSpPr>
          <p:nvPr/>
        </p:nvSpPr>
        <p:spPr bwMode="auto">
          <a:xfrm>
            <a:off x="358774" y="800100"/>
            <a:ext cx="84613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Another destructive force that shapes Earth’s land features is </a:t>
            </a:r>
            <a:r>
              <a:rPr lang="en-GB" altLang="en-US" dirty="0">
                <a:solidFill>
                  <a:srgbClr val="B80303"/>
                </a:solidFill>
              </a:rPr>
              <a:t>erosion</a:t>
            </a:r>
            <a:r>
              <a:rPr lang="en-GB" altLang="en-US" b="0" dirty="0">
                <a:solidFill>
                  <a:srgbClr val="010067"/>
                </a:solidFill>
              </a:rPr>
              <a:t>. This is the wearing away of rock and other material due to other processes.</a:t>
            </a:r>
          </a:p>
        </p:txBody>
      </p:sp>
      <p:sp>
        <p:nvSpPr>
          <p:cNvPr id="6" name="Text Box 4">
            <a:extLst>
              <a:ext uri="{FF2B5EF4-FFF2-40B4-BE49-F238E27FC236}">
                <a16:creationId xmlns:a16="http://schemas.microsoft.com/office/drawing/2014/main" id="{56E63466-8E9C-4054-9354-06E749AB744B}"/>
              </a:ext>
            </a:extLst>
          </p:cNvPr>
          <p:cNvSpPr txBox="1">
            <a:spLocks noChangeArrowheads="1"/>
          </p:cNvSpPr>
          <p:nvPr/>
        </p:nvSpPr>
        <p:spPr bwMode="auto">
          <a:xfrm>
            <a:off x="358775" y="2165358"/>
            <a:ext cx="4537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One of the key contributors to erosion is the tide. Waves can break on the shore with a large amount of force, resulting in damage and </a:t>
            </a:r>
            <a:r>
              <a:rPr lang="en-GB" altLang="en-US" dirty="0">
                <a:solidFill>
                  <a:srgbClr val="B80303"/>
                </a:solidFill>
              </a:rPr>
              <a:t>coastal erosion</a:t>
            </a:r>
            <a:r>
              <a:rPr lang="en-GB" altLang="en-US" b="0" dirty="0">
                <a:solidFill>
                  <a:srgbClr val="010067"/>
                </a:solidFill>
              </a:rPr>
              <a:t>.</a:t>
            </a:r>
          </a:p>
        </p:txBody>
      </p:sp>
      <p:sp>
        <p:nvSpPr>
          <p:cNvPr id="7" name="Text Box 4">
            <a:extLst>
              <a:ext uri="{FF2B5EF4-FFF2-40B4-BE49-F238E27FC236}">
                <a16:creationId xmlns:a16="http://schemas.microsoft.com/office/drawing/2014/main" id="{E9D041BB-9C53-4026-AAF1-C53A39A31A4A}"/>
              </a:ext>
            </a:extLst>
          </p:cNvPr>
          <p:cNvSpPr txBox="1">
            <a:spLocks noChangeArrowheads="1"/>
          </p:cNvSpPr>
          <p:nvPr/>
        </p:nvSpPr>
        <p:spPr bwMode="auto">
          <a:xfrm>
            <a:off x="380103" y="5265204"/>
            <a:ext cx="4519344"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Can you think of any problems or dangers of coastal erosion?</a:t>
            </a:r>
          </a:p>
        </p:txBody>
      </p:sp>
      <p:sp>
        <p:nvSpPr>
          <p:cNvPr id="10" name="Text Box 4">
            <a:extLst>
              <a:ext uri="{FF2B5EF4-FFF2-40B4-BE49-F238E27FC236}">
                <a16:creationId xmlns:a16="http://schemas.microsoft.com/office/drawing/2014/main" id="{32FE26C0-2DD7-4529-AE10-2E3B4172AC25}"/>
              </a:ext>
            </a:extLst>
          </p:cNvPr>
          <p:cNvSpPr txBox="1">
            <a:spLocks noChangeArrowheads="1"/>
          </p:cNvSpPr>
          <p:nvPr/>
        </p:nvSpPr>
        <p:spPr bwMode="auto">
          <a:xfrm>
            <a:off x="380103" y="4269279"/>
            <a:ext cx="4519344"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How has coastal erosion affected the cliffs in this photo?</a:t>
            </a:r>
          </a:p>
        </p:txBody>
      </p:sp>
      <p:pic>
        <p:nvPicPr>
          <p:cNvPr id="9" name="Picture 8">
            <a:extLst>
              <a:ext uri="{FF2B5EF4-FFF2-40B4-BE49-F238E27FC236}">
                <a16:creationId xmlns:a16="http://schemas.microsoft.com/office/drawing/2014/main" id="{B2A8006F-003F-4FE5-8576-516133B1B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7282" y="1844824"/>
            <a:ext cx="3792867" cy="4244250"/>
          </a:xfrm>
          <a:prstGeom prst="rect">
            <a:avLst/>
          </a:prstGeom>
        </p:spPr>
      </p:pic>
      <p:pic>
        <p:nvPicPr>
          <p:cNvPr id="11" name="Picture 19">
            <a:hlinkClick r:id="" action="ppaction://hlinkshowjump?jump=nextslide"/>
            <a:extLst>
              <a:ext uri="{FF2B5EF4-FFF2-40B4-BE49-F238E27FC236}">
                <a16:creationId xmlns:a16="http://schemas.microsoft.com/office/drawing/2014/main" id="{A1C9917C-4C28-4CB2-A04C-29EFD19AFC7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5" descr="notes_icon">
            <a:extLst>
              <a:ext uri="{FF2B5EF4-FFF2-40B4-BE49-F238E27FC236}">
                <a16:creationId xmlns:a16="http://schemas.microsoft.com/office/drawing/2014/main" id="{B9BE126A-C964-407E-9436-1223D0034527}"/>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DC339940-545C-4E1B-87CA-D90CBC3429C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438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61127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A3700D-BBCE-4241-BE76-7C1FB0B0D1CF}"/>
              </a:ext>
            </a:extLst>
          </p:cNvPr>
          <p:cNvSpPr>
            <a:spLocks noGrp="1"/>
          </p:cNvSpPr>
          <p:nvPr>
            <p:ph type="title"/>
          </p:nvPr>
        </p:nvSpPr>
        <p:spPr/>
        <p:txBody>
          <a:bodyPr/>
          <a:lstStyle/>
          <a:p>
            <a:r>
              <a:rPr lang="en-GB" dirty="0"/>
              <a:t>What are feedback loops?</a:t>
            </a:r>
          </a:p>
        </p:txBody>
      </p:sp>
      <p:sp>
        <p:nvSpPr>
          <p:cNvPr id="7" name="Text Box 4">
            <a:extLst>
              <a:ext uri="{FF2B5EF4-FFF2-40B4-BE49-F238E27FC236}">
                <a16:creationId xmlns:a16="http://schemas.microsoft.com/office/drawing/2014/main" id="{203EEDCF-3E4F-416E-A0C5-C9DA116EC430}"/>
              </a:ext>
            </a:extLst>
          </p:cNvPr>
          <p:cNvSpPr txBox="1">
            <a:spLocks noChangeArrowheads="1"/>
          </p:cNvSpPr>
          <p:nvPr/>
        </p:nvSpPr>
        <p:spPr bwMode="auto">
          <a:xfrm>
            <a:off x="358775" y="800100"/>
            <a:ext cx="846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Over thousands – or even millions – of years, Earth has developed different feedback systems. These systems are:</a:t>
            </a:r>
          </a:p>
        </p:txBody>
      </p:sp>
      <p:sp>
        <p:nvSpPr>
          <p:cNvPr id="8" name="Text Box 14">
            <a:extLst>
              <a:ext uri="{FF2B5EF4-FFF2-40B4-BE49-F238E27FC236}">
                <a16:creationId xmlns:a16="http://schemas.microsoft.com/office/drawing/2014/main" id="{DC23D5A2-3040-4578-A481-DF1B8E0B0CA7}"/>
              </a:ext>
            </a:extLst>
          </p:cNvPr>
          <p:cNvSpPr txBox="1">
            <a:spLocks noChangeArrowheads="1"/>
          </p:cNvSpPr>
          <p:nvPr/>
        </p:nvSpPr>
        <p:spPr bwMode="auto">
          <a:xfrm>
            <a:off x="358775" y="1700246"/>
            <a:ext cx="846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dirty="0">
                <a:solidFill>
                  <a:srgbClr val="B80303"/>
                </a:solidFill>
              </a:rPr>
              <a:t>dynamic</a:t>
            </a:r>
            <a:r>
              <a:rPr lang="en-GB" altLang="en-US" b="0" dirty="0">
                <a:solidFill>
                  <a:srgbClr val="000066"/>
                </a:solidFill>
              </a:rPr>
              <a:t>: they change or adapt over long periods of time</a:t>
            </a:r>
            <a:endParaRPr lang="en-GB" altLang="en-US" dirty="0"/>
          </a:p>
        </p:txBody>
      </p:sp>
      <p:sp>
        <p:nvSpPr>
          <p:cNvPr id="9" name="Text Box 14">
            <a:extLst>
              <a:ext uri="{FF2B5EF4-FFF2-40B4-BE49-F238E27FC236}">
                <a16:creationId xmlns:a16="http://schemas.microsoft.com/office/drawing/2014/main" id="{CEC80C8F-2E98-4128-8442-FF7DC11EB085}"/>
              </a:ext>
            </a:extLst>
          </p:cNvPr>
          <p:cNvSpPr txBox="1">
            <a:spLocks noChangeArrowheads="1"/>
          </p:cNvSpPr>
          <p:nvPr/>
        </p:nvSpPr>
        <p:spPr bwMode="auto">
          <a:xfrm>
            <a:off x="358774" y="2231060"/>
            <a:ext cx="67695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dirty="0">
                <a:solidFill>
                  <a:srgbClr val="B80303"/>
                </a:solidFill>
              </a:rPr>
              <a:t>interacting</a:t>
            </a:r>
            <a:r>
              <a:rPr lang="en-GB" altLang="en-US" b="0" dirty="0">
                <a:solidFill>
                  <a:srgbClr val="000066"/>
                </a:solidFill>
              </a:rPr>
              <a:t>: they are part of a larger network of connected systems.</a:t>
            </a:r>
            <a:endParaRPr lang="en-GB" altLang="en-US" dirty="0"/>
          </a:p>
        </p:txBody>
      </p:sp>
      <p:sp>
        <p:nvSpPr>
          <p:cNvPr id="10" name="Text Box 4">
            <a:extLst>
              <a:ext uri="{FF2B5EF4-FFF2-40B4-BE49-F238E27FC236}">
                <a16:creationId xmlns:a16="http://schemas.microsoft.com/office/drawing/2014/main" id="{1E0B88EC-FB30-4C0F-9A97-7A16C88D8690}"/>
              </a:ext>
            </a:extLst>
          </p:cNvPr>
          <p:cNvSpPr txBox="1">
            <a:spLocks noChangeArrowheads="1"/>
          </p:cNvSpPr>
          <p:nvPr/>
        </p:nvSpPr>
        <p:spPr bwMode="auto">
          <a:xfrm>
            <a:off x="348921" y="3131206"/>
            <a:ext cx="60568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Sometimes, external changes can have </a:t>
            </a:r>
            <a:br>
              <a:rPr lang="en-GB" altLang="en-US" b="0" dirty="0">
                <a:solidFill>
                  <a:srgbClr val="010067"/>
                </a:solidFill>
              </a:rPr>
            </a:br>
            <a:r>
              <a:rPr lang="en-GB" altLang="en-US" b="0" dirty="0">
                <a:solidFill>
                  <a:srgbClr val="010067"/>
                </a:solidFill>
              </a:rPr>
              <a:t>an impact on these feedback systems.</a:t>
            </a:r>
          </a:p>
          <a:p>
            <a:pPr eaLnBrk="1" hangingPunct="1">
              <a:spcBef>
                <a:spcPts val="0"/>
              </a:spcBef>
            </a:pPr>
            <a:r>
              <a:rPr lang="en-GB" altLang="en-US" b="0" dirty="0">
                <a:solidFill>
                  <a:srgbClr val="010067"/>
                </a:solidFill>
              </a:rPr>
              <a:t>When one change causes further changes, this is known as a </a:t>
            </a:r>
            <a:r>
              <a:rPr lang="en-GB" altLang="en-US" dirty="0">
                <a:solidFill>
                  <a:srgbClr val="B80303"/>
                </a:solidFill>
              </a:rPr>
              <a:t>feedback loop</a:t>
            </a:r>
            <a:r>
              <a:rPr lang="en-GB" altLang="en-US" b="0" dirty="0">
                <a:solidFill>
                  <a:srgbClr val="010067"/>
                </a:solidFill>
              </a:rPr>
              <a:t>.</a:t>
            </a:r>
          </a:p>
        </p:txBody>
      </p:sp>
      <p:sp>
        <p:nvSpPr>
          <p:cNvPr id="11" name="Text Box 4">
            <a:extLst>
              <a:ext uri="{FF2B5EF4-FFF2-40B4-BE49-F238E27FC236}">
                <a16:creationId xmlns:a16="http://schemas.microsoft.com/office/drawing/2014/main" id="{2D02C5CF-E0AC-4596-A391-21F856142D3E}"/>
              </a:ext>
            </a:extLst>
          </p:cNvPr>
          <p:cNvSpPr txBox="1">
            <a:spLocks noChangeArrowheads="1"/>
          </p:cNvSpPr>
          <p:nvPr/>
        </p:nvSpPr>
        <p:spPr bwMode="auto">
          <a:xfrm>
            <a:off x="358775" y="4770015"/>
            <a:ext cx="62654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Feedback loops can be positive or negative.</a:t>
            </a:r>
          </a:p>
        </p:txBody>
      </p:sp>
      <p:pic>
        <p:nvPicPr>
          <p:cNvPr id="14" name="Picture 19">
            <a:hlinkClick r:id="" action="ppaction://hlinkshowjump?jump=nextslide"/>
            <a:extLst>
              <a:ext uri="{FF2B5EF4-FFF2-40B4-BE49-F238E27FC236}">
                <a16:creationId xmlns:a16="http://schemas.microsoft.com/office/drawing/2014/main" id="{71470E5D-D5FC-46EE-9096-BDF4B62ACB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5" name="Text Box 4">
            <a:extLst>
              <a:ext uri="{FF2B5EF4-FFF2-40B4-BE49-F238E27FC236}">
                <a16:creationId xmlns:a16="http://schemas.microsoft.com/office/drawing/2014/main" id="{21D3A71C-7F96-4BB9-9EAB-C95C36FA8E90}"/>
              </a:ext>
            </a:extLst>
          </p:cNvPr>
          <p:cNvSpPr txBox="1">
            <a:spLocks noChangeArrowheads="1"/>
          </p:cNvSpPr>
          <p:nvPr/>
        </p:nvSpPr>
        <p:spPr bwMode="auto">
          <a:xfrm>
            <a:off x="358774" y="5300828"/>
            <a:ext cx="5221338"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Can you think of any examples of positive or negative feedback loops?</a:t>
            </a:r>
          </a:p>
        </p:txBody>
      </p:sp>
      <p:pic>
        <p:nvPicPr>
          <p:cNvPr id="13" name="Picture 12">
            <a:extLst>
              <a:ext uri="{FF2B5EF4-FFF2-40B4-BE49-F238E27FC236}">
                <a16:creationId xmlns:a16="http://schemas.microsoft.com/office/drawing/2014/main" id="{52451156-C76A-4E28-BDBA-C9E6C0BE10FF}"/>
              </a:ext>
            </a:extLst>
          </p:cNvPr>
          <p:cNvPicPr>
            <a:picLocks noChangeAspect="1"/>
          </p:cNvPicPr>
          <p:nvPr/>
        </p:nvPicPr>
        <p:blipFill rotWithShape="1">
          <a:blip r:embed="rId4">
            <a:extLst>
              <a:ext uri="{28A0092B-C50C-407E-A947-70E740481C1C}">
                <a14:useLocalDpi xmlns:a14="http://schemas.microsoft.com/office/drawing/2010/main" val="0"/>
              </a:ext>
            </a:extLst>
          </a:blip>
          <a:srcRect r="2884"/>
          <a:stretch/>
        </p:blipFill>
        <p:spPr>
          <a:xfrm>
            <a:off x="5688124" y="3057748"/>
            <a:ext cx="3312368" cy="3071590"/>
          </a:xfrm>
          <a:prstGeom prst="rect">
            <a:avLst/>
          </a:prstGeom>
        </p:spPr>
      </p:pic>
      <p:pic>
        <p:nvPicPr>
          <p:cNvPr id="16" name="Picture 5" descr="notes_icon">
            <a:extLst>
              <a:ext uri="{FF2B5EF4-FFF2-40B4-BE49-F238E27FC236}">
                <a16:creationId xmlns:a16="http://schemas.microsoft.com/office/drawing/2014/main" id="{C347A681-B4B1-4C2B-8B1A-E77929263530}"/>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384696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ABB6-4D99-440A-87D9-534C4300A1AB}"/>
              </a:ext>
            </a:extLst>
          </p:cNvPr>
          <p:cNvSpPr>
            <a:spLocks noGrp="1"/>
          </p:cNvSpPr>
          <p:nvPr>
            <p:ph type="title"/>
          </p:nvPr>
        </p:nvSpPr>
        <p:spPr/>
        <p:txBody>
          <a:bodyPr/>
          <a:lstStyle/>
          <a:p>
            <a:r>
              <a:rPr lang="en-GB" dirty="0"/>
              <a:t>What is climate feedback?</a:t>
            </a:r>
          </a:p>
        </p:txBody>
      </p:sp>
      <p:sp>
        <p:nvSpPr>
          <p:cNvPr id="3" name="Text Box 4">
            <a:extLst>
              <a:ext uri="{FF2B5EF4-FFF2-40B4-BE49-F238E27FC236}">
                <a16:creationId xmlns:a16="http://schemas.microsoft.com/office/drawing/2014/main" id="{8E7A5CB0-E2C4-4F38-8D5E-D7492E8E7D3E}"/>
              </a:ext>
            </a:extLst>
          </p:cNvPr>
          <p:cNvSpPr txBox="1">
            <a:spLocks noChangeArrowheads="1"/>
          </p:cNvSpPr>
          <p:nvPr/>
        </p:nvSpPr>
        <p:spPr bwMode="auto">
          <a:xfrm>
            <a:off x="358775" y="800100"/>
            <a:ext cx="84613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Feedback loops often take place in </a:t>
            </a:r>
            <a:r>
              <a:rPr lang="en-GB" altLang="en-US" dirty="0">
                <a:solidFill>
                  <a:srgbClr val="B80303"/>
                </a:solidFill>
              </a:rPr>
              <a:t>climate</a:t>
            </a:r>
            <a:r>
              <a:rPr lang="en-GB" altLang="en-US" b="0" dirty="0">
                <a:solidFill>
                  <a:srgbClr val="010067"/>
                </a:solidFill>
              </a:rPr>
              <a:t> </a:t>
            </a:r>
            <a:r>
              <a:rPr lang="en-GB" altLang="en-US" dirty="0">
                <a:solidFill>
                  <a:srgbClr val="B80303"/>
                </a:solidFill>
              </a:rPr>
              <a:t>systems</a:t>
            </a:r>
            <a:r>
              <a:rPr lang="en-GB" altLang="en-US" b="0" dirty="0">
                <a:solidFill>
                  <a:srgbClr val="010067"/>
                </a:solidFill>
              </a:rPr>
              <a:t>. Climate refers to the average temperature and rainfall of a specific area. It is different to </a:t>
            </a:r>
            <a:r>
              <a:rPr lang="en-GB" altLang="en-US" dirty="0">
                <a:solidFill>
                  <a:srgbClr val="B80303"/>
                </a:solidFill>
              </a:rPr>
              <a:t>weather</a:t>
            </a:r>
            <a:r>
              <a:rPr lang="en-GB" altLang="en-US" b="0" dirty="0">
                <a:solidFill>
                  <a:srgbClr val="010067"/>
                </a:solidFill>
              </a:rPr>
              <a:t>, which refers to the conditions on a particular day.</a:t>
            </a:r>
          </a:p>
        </p:txBody>
      </p:sp>
      <p:sp>
        <p:nvSpPr>
          <p:cNvPr id="4" name="Text Box 14">
            <a:extLst>
              <a:ext uri="{FF2B5EF4-FFF2-40B4-BE49-F238E27FC236}">
                <a16:creationId xmlns:a16="http://schemas.microsoft.com/office/drawing/2014/main" id="{589B24E6-A4C0-434D-A785-C1132F313140}"/>
              </a:ext>
            </a:extLst>
          </p:cNvPr>
          <p:cNvSpPr txBox="1">
            <a:spLocks noChangeArrowheads="1"/>
          </p:cNvSpPr>
          <p:nvPr/>
        </p:nvSpPr>
        <p:spPr bwMode="auto">
          <a:xfrm>
            <a:off x="358775" y="4058135"/>
            <a:ext cx="59414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January tends to be colder than March.</a:t>
            </a:r>
            <a:endParaRPr lang="en-GB" altLang="en-US" dirty="0"/>
          </a:p>
        </p:txBody>
      </p:sp>
      <p:sp>
        <p:nvSpPr>
          <p:cNvPr id="5" name="Text Box 14">
            <a:extLst>
              <a:ext uri="{FF2B5EF4-FFF2-40B4-BE49-F238E27FC236}">
                <a16:creationId xmlns:a16="http://schemas.microsoft.com/office/drawing/2014/main" id="{B1439726-A8EC-4AD6-8711-63C9F860A7FC}"/>
              </a:ext>
            </a:extLst>
          </p:cNvPr>
          <p:cNvSpPr txBox="1">
            <a:spLocks noChangeArrowheads="1"/>
          </p:cNvSpPr>
          <p:nvPr/>
        </p:nvSpPr>
        <p:spPr bwMode="auto">
          <a:xfrm>
            <a:off x="358775" y="2983115"/>
            <a:ext cx="6769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It is going to rain this afternoon.</a:t>
            </a:r>
            <a:endParaRPr lang="en-GB" altLang="en-US" dirty="0"/>
          </a:p>
        </p:txBody>
      </p:sp>
      <p:sp>
        <p:nvSpPr>
          <p:cNvPr id="6" name="Text Box 4">
            <a:extLst>
              <a:ext uri="{FF2B5EF4-FFF2-40B4-BE49-F238E27FC236}">
                <a16:creationId xmlns:a16="http://schemas.microsoft.com/office/drawing/2014/main" id="{6091F8CB-2581-43C7-8A60-E79A9EADDD1A}"/>
              </a:ext>
            </a:extLst>
          </p:cNvPr>
          <p:cNvSpPr txBox="1">
            <a:spLocks noChangeArrowheads="1"/>
          </p:cNvSpPr>
          <p:nvPr/>
        </p:nvSpPr>
        <p:spPr bwMode="auto">
          <a:xfrm>
            <a:off x="358775" y="2445605"/>
            <a:ext cx="6769509"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Do these sentences refer to weather or climate?</a:t>
            </a:r>
          </a:p>
        </p:txBody>
      </p:sp>
      <p:sp>
        <p:nvSpPr>
          <p:cNvPr id="7" name="Text Box 14">
            <a:extLst>
              <a:ext uri="{FF2B5EF4-FFF2-40B4-BE49-F238E27FC236}">
                <a16:creationId xmlns:a16="http://schemas.microsoft.com/office/drawing/2014/main" id="{C660BC60-18FC-4FB9-AF80-0C395EAF63F0}"/>
              </a:ext>
            </a:extLst>
          </p:cNvPr>
          <p:cNvSpPr txBox="1">
            <a:spLocks noChangeArrowheads="1"/>
          </p:cNvSpPr>
          <p:nvPr/>
        </p:nvSpPr>
        <p:spPr bwMode="auto">
          <a:xfrm>
            <a:off x="358775" y="3520625"/>
            <a:ext cx="7364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Oregon receives more rain per year than Texas.</a:t>
            </a:r>
          </a:p>
        </p:txBody>
      </p:sp>
      <p:sp>
        <p:nvSpPr>
          <p:cNvPr id="8" name="Text Box 4">
            <a:extLst>
              <a:ext uri="{FF2B5EF4-FFF2-40B4-BE49-F238E27FC236}">
                <a16:creationId xmlns:a16="http://schemas.microsoft.com/office/drawing/2014/main" id="{0337DE01-77A4-4A48-9C1D-FC4695E05538}"/>
              </a:ext>
            </a:extLst>
          </p:cNvPr>
          <p:cNvSpPr txBox="1">
            <a:spLocks noChangeArrowheads="1"/>
          </p:cNvSpPr>
          <p:nvPr/>
        </p:nvSpPr>
        <p:spPr bwMode="auto">
          <a:xfrm>
            <a:off x="375917" y="4595644"/>
            <a:ext cx="63203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When climates change, they can create a feedback loop that results in further change. One example of this is the </a:t>
            </a:r>
            <a:r>
              <a:rPr lang="en-GB" altLang="en-US" dirty="0">
                <a:solidFill>
                  <a:srgbClr val="B80303"/>
                </a:solidFill>
              </a:rPr>
              <a:t>enhanced greenhouse effect</a:t>
            </a:r>
            <a:r>
              <a:rPr lang="en-GB" altLang="en-US" b="0" dirty="0">
                <a:solidFill>
                  <a:srgbClr val="010067"/>
                </a:solidFill>
              </a:rPr>
              <a:t>.</a:t>
            </a:r>
          </a:p>
        </p:txBody>
      </p:sp>
      <p:pic>
        <p:nvPicPr>
          <p:cNvPr id="9" name="Picture 19">
            <a:hlinkClick r:id="" action="ppaction://hlinkshowjump?jump=nextslide"/>
            <a:extLst>
              <a:ext uri="{FF2B5EF4-FFF2-40B4-BE49-F238E27FC236}">
                <a16:creationId xmlns:a16="http://schemas.microsoft.com/office/drawing/2014/main" id="{CBCBC38E-479B-439A-AE08-D27E31336D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31003E94-1046-40BE-A19D-47F14F84B8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70" r="2583"/>
          <a:stretch/>
        </p:blipFill>
        <p:spPr>
          <a:xfrm>
            <a:off x="6641100" y="2431203"/>
            <a:ext cx="2436226" cy="3661622"/>
          </a:xfrm>
          <a:prstGeom prst="rect">
            <a:avLst/>
          </a:prstGeom>
        </p:spPr>
      </p:pic>
      <p:pic>
        <p:nvPicPr>
          <p:cNvPr id="12" name="Picture 5" descr="notes_icon">
            <a:extLst>
              <a:ext uri="{FF2B5EF4-FFF2-40B4-BE49-F238E27FC236}">
                <a16:creationId xmlns:a16="http://schemas.microsoft.com/office/drawing/2014/main" id="{77008677-A590-4311-85F6-371971F8C8A5}"/>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305389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8">
            <a:extLst>
              <a:ext uri="{FF2B5EF4-FFF2-40B4-BE49-F238E27FC236}">
                <a16:creationId xmlns:a16="http://schemas.microsoft.com/office/drawing/2014/main" id="{951BA521-404A-4D3D-BEA7-5043D65BC40E}"/>
              </a:ext>
            </a:extLst>
          </p:cNvPr>
          <p:cNvSpPr txBox="1">
            <a:spLocks/>
          </p:cNvSpPr>
          <p:nvPr/>
        </p:nvSpPr>
        <p:spPr>
          <a:xfrm>
            <a:off x="3148552" y="4271392"/>
            <a:ext cx="5712644" cy="2359165"/>
          </a:xfrm>
          <a:prstGeom prst="rect">
            <a:avLst/>
          </a:prstGeom>
        </p:spPr>
        <p:txBody>
          <a:bodyPr/>
          <a:lstStyle>
            <a:lvl1pPr marL="0" indent="0" algn="l" rtl="0" eaLnBrk="0" fontAlgn="base" hangingPunct="0">
              <a:spcBef>
                <a:spcPct val="20000"/>
              </a:spcBef>
              <a:spcAft>
                <a:spcPct val="0"/>
              </a:spcAft>
              <a:buFontTx/>
              <a:buNone/>
              <a:defRPr sz="1800">
                <a:solidFill>
                  <a:srgbClr val="444444"/>
                </a:solidFill>
                <a:latin typeface="+mn-lt"/>
                <a:ea typeface="+mn-ea"/>
                <a:cs typeface="+mn-cs"/>
              </a:defRPr>
            </a:lvl1pPr>
            <a:lvl2pPr marL="457200" indent="0" algn="l" rtl="0" eaLnBrk="0" fontAlgn="base" hangingPunct="0">
              <a:spcBef>
                <a:spcPct val="20000"/>
              </a:spcBef>
              <a:spcAft>
                <a:spcPct val="0"/>
              </a:spcAft>
              <a:buFontTx/>
              <a:buNone/>
              <a:defRPr sz="2800">
                <a:solidFill>
                  <a:schemeClr val="tx1"/>
                </a:solidFill>
                <a:latin typeface="+mn-lt"/>
              </a:defRPr>
            </a:lvl2pPr>
            <a:lvl3pPr marL="914400" indent="0" algn="l" rtl="0" eaLnBrk="0" fontAlgn="base" hangingPunct="0">
              <a:spcBef>
                <a:spcPct val="20000"/>
              </a:spcBef>
              <a:spcAft>
                <a:spcPct val="0"/>
              </a:spcAft>
              <a:buFontTx/>
              <a:buNone/>
              <a:defRPr sz="2400">
                <a:solidFill>
                  <a:schemeClr val="tx1"/>
                </a:solidFill>
                <a:latin typeface="+mn-lt"/>
              </a:defRPr>
            </a:lvl3pPr>
            <a:lvl4pPr marL="1371600" indent="0" algn="l" rtl="0" eaLnBrk="0" fontAlgn="base" hangingPunct="0">
              <a:spcBef>
                <a:spcPct val="20000"/>
              </a:spcBef>
              <a:spcAft>
                <a:spcPct val="0"/>
              </a:spcAft>
              <a:buFontTx/>
              <a:buNone/>
              <a:defRPr sz="2000">
                <a:solidFill>
                  <a:schemeClr val="tx1"/>
                </a:solidFill>
                <a:latin typeface="+mn-lt"/>
              </a:defRPr>
            </a:lvl4pPr>
            <a:lvl5pPr marL="1828800" indent="0" algn="l" rtl="0" eaLnBrk="0" fontAlgn="base" hangingPunct="0">
              <a:spcBef>
                <a:spcPct val="20000"/>
              </a:spcBef>
              <a:spcAft>
                <a:spcPct val="0"/>
              </a:spcAft>
              <a:buFontTx/>
              <a:buNone/>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1600" b="0" kern="0" dirty="0"/>
              <a:t>1. Patterns </a:t>
            </a:r>
          </a:p>
          <a:p>
            <a:r>
              <a:rPr lang="en-GB" sz="1600" b="0" kern="0" dirty="0"/>
              <a:t>2. Cause and Effect</a:t>
            </a:r>
          </a:p>
          <a:p>
            <a:r>
              <a:rPr lang="en-GB" sz="1600" b="0" kern="0" dirty="0"/>
              <a:t>4. Systems and System Models</a:t>
            </a:r>
          </a:p>
          <a:p>
            <a:r>
              <a:rPr lang="en-GB" sz="1600" b="0" kern="0" dirty="0"/>
              <a:t>7. Stability and Change</a:t>
            </a:r>
            <a:endParaRPr lang="en-US" sz="1600" b="0" kern="0" dirty="0"/>
          </a:p>
          <a:p>
            <a:endParaRPr lang="en-GB" sz="1600" b="0" kern="0" dirty="0"/>
          </a:p>
        </p:txBody>
      </p:sp>
      <p:sp>
        <p:nvSpPr>
          <p:cNvPr id="7" name="Content Placeholder 6">
            <a:extLst>
              <a:ext uri="{FF2B5EF4-FFF2-40B4-BE49-F238E27FC236}">
                <a16:creationId xmlns:a16="http://schemas.microsoft.com/office/drawing/2014/main" id="{199FBAE1-9B82-451B-BA2D-9A7080BBAD0E}"/>
              </a:ext>
            </a:extLst>
          </p:cNvPr>
          <p:cNvSpPr txBox="1">
            <a:spLocks/>
          </p:cNvSpPr>
          <p:nvPr/>
        </p:nvSpPr>
        <p:spPr>
          <a:xfrm>
            <a:off x="3148552" y="1300901"/>
            <a:ext cx="5712644" cy="2375555"/>
          </a:xfrm>
          <a:prstGeom prst="rect">
            <a:avLst/>
          </a:prstGeom>
        </p:spPr>
        <p:txBody>
          <a:bodyPr/>
          <a:lstStyle>
            <a:lvl1pPr marL="0" indent="0" algn="l" rtl="0" eaLnBrk="0" fontAlgn="base" hangingPunct="0">
              <a:spcBef>
                <a:spcPct val="20000"/>
              </a:spcBef>
              <a:spcAft>
                <a:spcPct val="0"/>
              </a:spcAft>
              <a:buFontTx/>
              <a:buNone/>
              <a:defRPr sz="1800">
                <a:solidFill>
                  <a:srgbClr val="444444"/>
                </a:solidFill>
                <a:latin typeface="+mn-lt"/>
                <a:ea typeface="+mn-ea"/>
                <a:cs typeface="+mn-cs"/>
              </a:defRPr>
            </a:lvl1pPr>
            <a:lvl2pPr marL="457200" indent="0" algn="l" rtl="0" eaLnBrk="0" fontAlgn="base" hangingPunct="0">
              <a:spcBef>
                <a:spcPct val="20000"/>
              </a:spcBef>
              <a:spcAft>
                <a:spcPct val="0"/>
              </a:spcAft>
              <a:buFontTx/>
              <a:buNone/>
              <a:defRPr sz="2800">
                <a:solidFill>
                  <a:schemeClr val="tx1"/>
                </a:solidFill>
                <a:latin typeface="+mn-lt"/>
              </a:defRPr>
            </a:lvl2pPr>
            <a:lvl3pPr marL="914400" indent="0" algn="l" rtl="0" eaLnBrk="0" fontAlgn="base" hangingPunct="0">
              <a:spcBef>
                <a:spcPct val="20000"/>
              </a:spcBef>
              <a:spcAft>
                <a:spcPct val="0"/>
              </a:spcAft>
              <a:buFontTx/>
              <a:buNone/>
              <a:defRPr sz="2400">
                <a:solidFill>
                  <a:schemeClr val="tx1"/>
                </a:solidFill>
                <a:latin typeface="+mn-lt"/>
              </a:defRPr>
            </a:lvl3pPr>
            <a:lvl4pPr marL="1371600" indent="0" algn="l" rtl="0" eaLnBrk="0" fontAlgn="base" hangingPunct="0">
              <a:spcBef>
                <a:spcPct val="20000"/>
              </a:spcBef>
              <a:spcAft>
                <a:spcPct val="0"/>
              </a:spcAft>
              <a:buFontTx/>
              <a:buNone/>
              <a:defRPr sz="2000">
                <a:solidFill>
                  <a:schemeClr val="tx1"/>
                </a:solidFill>
                <a:latin typeface="+mn-lt"/>
              </a:defRPr>
            </a:lvl4pPr>
            <a:lvl5pPr marL="1828800" indent="0" algn="l" rtl="0" eaLnBrk="0" fontAlgn="base" hangingPunct="0">
              <a:spcBef>
                <a:spcPct val="20000"/>
              </a:spcBef>
              <a:spcAft>
                <a:spcPct val="0"/>
              </a:spcAft>
              <a:buFontTx/>
              <a:buNone/>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16000" indent="-216000">
              <a:buSzPct val="100000"/>
              <a:buFont typeface="Wingdings 2" panose="05020102010507070707" pitchFamily="18" charset="2"/>
              <a:buChar char=""/>
            </a:pPr>
            <a:r>
              <a:rPr lang="en-GB" sz="1600" b="0" kern="0" dirty="0"/>
              <a:t>Asking Questions and Defining Problems</a:t>
            </a:r>
          </a:p>
          <a:p>
            <a:pPr marL="216000" indent="-216000">
              <a:buSzPct val="100000"/>
              <a:buFont typeface="Wingdings 2" panose="05020102010507070707" pitchFamily="18" charset="2"/>
              <a:buChar char=""/>
            </a:pPr>
            <a:r>
              <a:rPr lang="en-GB" sz="1600" b="0" kern="0" dirty="0"/>
              <a:t>Developing and Using Models</a:t>
            </a:r>
          </a:p>
          <a:p>
            <a:pPr marL="216000" indent="-216000">
              <a:buSzPct val="100000"/>
              <a:buFont typeface="Wingdings 2" panose="05020102010507070707" pitchFamily="18" charset="2"/>
              <a:buChar char=""/>
            </a:pPr>
            <a:r>
              <a:rPr lang="en-GB" sz="1600" b="0" kern="0" dirty="0"/>
              <a:t>Constructing Explanations and Designing Solutions</a:t>
            </a:r>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a:extLst>
              <a:ext uri="{FF2B5EF4-FFF2-40B4-BE49-F238E27FC236}">
                <a16:creationId xmlns:a16="http://schemas.microsoft.com/office/drawing/2014/main" id="{2DC91FAA-8644-453A-B3BF-5B9F5DBC157B}"/>
              </a:ext>
            </a:extLst>
          </p:cNvPr>
          <p:cNvSpPr>
            <a:spLocks noGrp="1" noChangeArrowheads="1"/>
          </p:cNvSpPr>
          <p:nvPr>
            <p:ph type="title"/>
          </p:nvPr>
        </p:nvSpPr>
        <p:spPr/>
        <p:txBody>
          <a:bodyPr/>
          <a:lstStyle/>
          <a:p>
            <a:r>
              <a:rPr lang="en-GB" altLang="en-US" dirty="0"/>
              <a:t>What is the greenhouse effect?</a:t>
            </a:r>
          </a:p>
        </p:txBody>
      </p:sp>
      <p:pic>
        <p:nvPicPr>
          <p:cNvPr id="7" name="Picture 19">
            <a:hlinkClick r:id="" action="ppaction://hlinkshowjump?jump=nextslide"/>
            <a:extLst>
              <a:ext uri="{FF2B5EF4-FFF2-40B4-BE49-F238E27FC236}">
                <a16:creationId xmlns:a16="http://schemas.microsoft.com/office/drawing/2014/main" id="{2B9A09CD-DCC7-40B0-BD83-755D5662C60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0B46EA2C-054C-4712-96EB-DF67A33708D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197AA5B8-F6BE-4E17-87EA-8BD3A8E02B68}"/>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DCE5D8A3-24C7-4EE0-8399-D019435F84C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219CF93-40CB-4A49-812A-10565F23D890}"/>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0250227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1DE5-ECF2-4020-A3EE-325BBF9BE4FD}"/>
              </a:ext>
            </a:extLst>
          </p:cNvPr>
          <p:cNvSpPr>
            <a:spLocks noGrp="1"/>
          </p:cNvSpPr>
          <p:nvPr>
            <p:ph type="title"/>
          </p:nvPr>
        </p:nvSpPr>
        <p:spPr/>
        <p:txBody>
          <a:bodyPr/>
          <a:lstStyle/>
          <a:p>
            <a:r>
              <a:rPr lang="en-GB" dirty="0"/>
              <a:t>The greenhouse effect</a:t>
            </a:r>
          </a:p>
        </p:txBody>
      </p:sp>
      <p:sp>
        <p:nvSpPr>
          <p:cNvPr id="3" name="Text Box 4">
            <a:extLst>
              <a:ext uri="{FF2B5EF4-FFF2-40B4-BE49-F238E27FC236}">
                <a16:creationId xmlns:a16="http://schemas.microsoft.com/office/drawing/2014/main" id="{5D6B4C01-C528-43FF-AF15-6E4C90F16B59}"/>
              </a:ext>
            </a:extLst>
          </p:cNvPr>
          <p:cNvSpPr txBox="1">
            <a:spLocks noChangeArrowheads="1"/>
          </p:cNvSpPr>
          <p:nvPr/>
        </p:nvSpPr>
        <p:spPr bwMode="auto">
          <a:xfrm>
            <a:off x="358985" y="5264922"/>
            <a:ext cx="5329139"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Can you think of any feedback loops</a:t>
            </a:r>
          </a:p>
          <a:p>
            <a:pPr eaLnBrk="1" hangingPunct="1">
              <a:spcBef>
                <a:spcPts val="0"/>
              </a:spcBef>
            </a:pPr>
            <a:r>
              <a:rPr lang="en-GB" altLang="en-US" b="0" dirty="0">
                <a:solidFill>
                  <a:srgbClr val="010067"/>
                </a:solidFill>
              </a:rPr>
              <a:t>that could be affected?</a:t>
            </a:r>
          </a:p>
        </p:txBody>
      </p:sp>
      <p:sp>
        <p:nvSpPr>
          <p:cNvPr id="4" name="Text Box 4">
            <a:extLst>
              <a:ext uri="{FF2B5EF4-FFF2-40B4-BE49-F238E27FC236}">
                <a16:creationId xmlns:a16="http://schemas.microsoft.com/office/drawing/2014/main" id="{FB804B44-DA21-4AEB-A11A-01BBB45D51A6}"/>
              </a:ext>
            </a:extLst>
          </p:cNvPr>
          <p:cNvSpPr txBox="1">
            <a:spLocks noChangeArrowheads="1"/>
          </p:cNvSpPr>
          <p:nvPr/>
        </p:nvSpPr>
        <p:spPr bwMode="auto">
          <a:xfrm>
            <a:off x="358775" y="800100"/>
            <a:ext cx="846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The greenhouse effect is an important reason why life is able to survive on Earth. However, as more greenhouse gases are released into the atmosphere, the process has sped up.</a:t>
            </a:r>
          </a:p>
        </p:txBody>
      </p:sp>
      <p:sp>
        <p:nvSpPr>
          <p:cNvPr id="8" name="Text Box 4">
            <a:extLst>
              <a:ext uri="{FF2B5EF4-FFF2-40B4-BE49-F238E27FC236}">
                <a16:creationId xmlns:a16="http://schemas.microsoft.com/office/drawing/2014/main" id="{41954C12-DC64-4CE0-AC79-940CC121CE51}"/>
              </a:ext>
            </a:extLst>
          </p:cNvPr>
          <p:cNvSpPr txBox="1">
            <a:spLocks noChangeArrowheads="1"/>
          </p:cNvSpPr>
          <p:nvPr/>
        </p:nvSpPr>
        <p:spPr bwMode="auto">
          <a:xfrm>
            <a:off x="358774" y="2098235"/>
            <a:ext cx="846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The enhanced greenhouse effect is linked to:</a:t>
            </a:r>
          </a:p>
        </p:txBody>
      </p:sp>
      <p:sp>
        <p:nvSpPr>
          <p:cNvPr id="9" name="Text Box 14">
            <a:extLst>
              <a:ext uri="{FF2B5EF4-FFF2-40B4-BE49-F238E27FC236}">
                <a16:creationId xmlns:a16="http://schemas.microsoft.com/office/drawing/2014/main" id="{FF077F5F-E23A-4EEE-85C5-91A948473E90}"/>
              </a:ext>
            </a:extLst>
          </p:cNvPr>
          <p:cNvSpPr txBox="1">
            <a:spLocks noChangeArrowheads="1"/>
          </p:cNvSpPr>
          <p:nvPr/>
        </p:nvSpPr>
        <p:spPr bwMode="auto">
          <a:xfrm>
            <a:off x="398607" y="3776648"/>
            <a:ext cx="6369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the loss of polar ice caps.</a:t>
            </a:r>
            <a:endParaRPr lang="en-GB" altLang="en-US" dirty="0"/>
          </a:p>
        </p:txBody>
      </p:sp>
      <p:sp>
        <p:nvSpPr>
          <p:cNvPr id="10" name="Text Box 14">
            <a:extLst>
              <a:ext uri="{FF2B5EF4-FFF2-40B4-BE49-F238E27FC236}">
                <a16:creationId xmlns:a16="http://schemas.microsoft.com/office/drawing/2014/main" id="{7501C70D-4977-4250-9172-9E3A5BE75A7A}"/>
              </a:ext>
            </a:extLst>
          </p:cNvPr>
          <p:cNvSpPr txBox="1">
            <a:spLocks noChangeArrowheads="1"/>
          </p:cNvSpPr>
          <p:nvPr/>
        </p:nvSpPr>
        <p:spPr bwMode="auto">
          <a:xfrm>
            <a:off x="400956" y="2657706"/>
            <a:ext cx="6259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rising average surface temperatures</a:t>
            </a:r>
          </a:p>
        </p:txBody>
      </p:sp>
      <p:sp>
        <p:nvSpPr>
          <p:cNvPr id="11" name="Text Box 14">
            <a:extLst>
              <a:ext uri="{FF2B5EF4-FFF2-40B4-BE49-F238E27FC236}">
                <a16:creationId xmlns:a16="http://schemas.microsoft.com/office/drawing/2014/main" id="{D3754DD0-AEC5-449F-B4E9-8264C7709942}"/>
              </a:ext>
            </a:extLst>
          </p:cNvPr>
          <p:cNvSpPr txBox="1">
            <a:spLocks noChangeArrowheads="1"/>
          </p:cNvSpPr>
          <p:nvPr/>
        </p:nvSpPr>
        <p:spPr bwMode="auto">
          <a:xfrm>
            <a:off x="385957" y="3217177"/>
            <a:ext cx="62742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unpredictable or severe weather patterns</a:t>
            </a:r>
          </a:p>
        </p:txBody>
      </p:sp>
      <p:sp>
        <p:nvSpPr>
          <p:cNvPr id="15" name="Text Box 4">
            <a:extLst>
              <a:ext uri="{FF2B5EF4-FFF2-40B4-BE49-F238E27FC236}">
                <a16:creationId xmlns:a16="http://schemas.microsoft.com/office/drawing/2014/main" id="{94031534-92DF-4159-ACB4-A41F15728E7E}"/>
              </a:ext>
            </a:extLst>
          </p:cNvPr>
          <p:cNvSpPr txBox="1">
            <a:spLocks noChangeArrowheads="1"/>
          </p:cNvSpPr>
          <p:nvPr/>
        </p:nvSpPr>
        <p:spPr bwMode="auto">
          <a:xfrm>
            <a:off x="353075" y="4336119"/>
            <a:ext cx="68173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Each of these effects has the potential to impact other systems and create a feedback loop.</a:t>
            </a:r>
          </a:p>
        </p:txBody>
      </p:sp>
      <p:pic>
        <p:nvPicPr>
          <p:cNvPr id="17" name="Picture 16">
            <a:extLst>
              <a:ext uri="{FF2B5EF4-FFF2-40B4-BE49-F238E27FC236}">
                <a16:creationId xmlns:a16="http://schemas.microsoft.com/office/drawing/2014/main" id="{74171BC1-C8E0-49A1-9B1F-7192A27B56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9436" y="2420888"/>
            <a:ext cx="2001056" cy="3671936"/>
          </a:xfrm>
          <a:prstGeom prst="rect">
            <a:avLst/>
          </a:prstGeom>
        </p:spPr>
      </p:pic>
      <p:pic>
        <p:nvPicPr>
          <p:cNvPr id="18" name="Picture 19">
            <a:hlinkClick r:id="" action="ppaction://hlinkshowjump?jump=nextslide"/>
            <a:extLst>
              <a:ext uri="{FF2B5EF4-FFF2-40B4-BE49-F238E27FC236}">
                <a16:creationId xmlns:a16="http://schemas.microsoft.com/office/drawing/2014/main" id="{BE2CAF1B-E09D-4573-BFC0-FC9598D9DB8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9" name="Picture 5" descr="notes_icon">
            <a:extLst>
              <a:ext uri="{FF2B5EF4-FFF2-40B4-BE49-F238E27FC236}">
                <a16:creationId xmlns:a16="http://schemas.microsoft.com/office/drawing/2014/main" id="{3F7806C3-5554-45C9-A67D-1ED93FA0210A}"/>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242093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P spid="11"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81DE5-ECF2-4020-A3EE-325BBF9BE4FD}"/>
              </a:ext>
            </a:extLst>
          </p:cNvPr>
          <p:cNvSpPr>
            <a:spLocks noGrp="1"/>
          </p:cNvSpPr>
          <p:nvPr>
            <p:ph type="title"/>
          </p:nvPr>
        </p:nvSpPr>
        <p:spPr/>
        <p:txBody>
          <a:bodyPr/>
          <a:lstStyle/>
          <a:p>
            <a:r>
              <a:rPr lang="en-GB" dirty="0"/>
              <a:t>The albedo feedback loop</a:t>
            </a:r>
          </a:p>
        </p:txBody>
      </p:sp>
      <p:sp>
        <p:nvSpPr>
          <p:cNvPr id="5" name="Text Box 4">
            <a:extLst>
              <a:ext uri="{FF2B5EF4-FFF2-40B4-BE49-F238E27FC236}">
                <a16:creationId xmlns:a16="http://schemas.microsoft.com/office/drawing/2014/main" id="{162B57D2-CCB0-47B9-BE00-3BB6674C1DB1}"/>
              </a:ext>
            </a:extLst>
          </p:cNvPr>
          <p:cNvSpPr txBox="1">
            <a:spLocks noChangeArrowheads="1"/>
          </p:cNvSpPr>
          <p:nvPr/>
        </p:nvSpPr>
        <p:spPr bwMode="auto">
          <a:xfrm>
            <a:off x="372648" y="816260"/>
            <a:ext cx="846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One of the consequences of the Earth heating up is a reduction of ice </a:t>
            </a:r>
            <a:r>
              <a:rPr lang="en-GB" altLang="en-US" dirty="0">
                <a:solidFill>
                  <a:srgbClr val="B80303"/>
                </a:solidFill>
              </a:rPr>
              <a:t>albedo</a:t>
            </a:r>
            <a:r>
              <a:rPr lang="en-GB" altLang="en-US" b="0" dirty="0">
                <a:solidFill>
                  <a:srgbClr val="010067"/>
                </a:solidFill>
              </a:rPr>
              <a:t> due to melting polar ice caps. Albedo is the amount of solar radiation reflected by a surface.</a:t>
            </a:r>
            <a:endParaRPr lang="en-GB" dirty="0"/>
          </a:p>
        </p:txBody>
      </p:sp>
      <p:sp>
        <p:nvSpPr>
          <p:cNvPr id="7" name="Rectangle 6">
            <a:extLst>
              <a:ext uri="{FF2B5EF4-FFF2-40B4-BE49-F238E27FC236}">
                <a16:creationId xmlns:a16="http://schemas.microsoft.com/office/drawing/2014/main" id="{D03EB70F-9075-4CCD-A6DB-A9D54A653DF7}"/>
              </a:ext>
            </a:extLst>
          </p:cNvPr>
          <p:cNvSpPr/>
          <p:nvPr/>
        </p:nvSpPr>
        <p:spPr>
          <a:xfrm>
            <a:off x="3312236" y="2052052"/>
            <a:ext cx="5486159" cy="1569660"/>
          </a:xfrm>
          <a:prstGeom prst="rect">
            <a:avLst/>
          </a:prstGeom>
        </p:spPr>
        <p:txBody>
          <a:bodyPr wrap="square">
            <a:spAutoFit/>
          </a:bodyPr>
          <a:lstStyle/>
          <a:p>
            <a:pPr>
              <a:spcBef>
                <a:spcPts val="0"/>
              </a:spcBef>
            </a:pPr>
            <a:r>
              <a:rPr lang="en-GB" altLang="en-US" b="0" dirty="0">
                <a:solidFill>
                  <a:srgbClr val="010067"/>
                </a:solidFill>
              </a:rPr>
              <a:t>Ice caps are huge pieces of ice at the North and South poles. The Earth’s rising temperatures mean that more ice is melting each year.</a:t>
            </a:r>
            <a:endParaRPr lang="en-GB" dirty="0"/>
          </a:p>
        </p:txBody>
      </p:sp>
      <p:sp>
        <p:nvSpPr>
          <p:cNvPr id="8" name="Rectangle 7">
            <a:extLst>
              <a:ext uri="{FF2B5EF4-FFF2-40B4-BE49-F238E27FC236}">
                <a16:creationId xmlns:a16="http://schemas.microsoft.com/office/drawing/2014/main" id="{16A97CB9-32AF-4D4F-88EE-182E6BFB69D8}"/>
              </a:ext>
            </a:extLst>
          </p:cNvPr>
          <p:cNvSpPr/>
          <p:nvPr/>
        </p:nvSpPr>
        <p:spPr>
          <a:xfrm>
            <a:off x="3312236" y="3657175"/>
            <a:ext cx="5492009" cy="1569660"/>
          </a:xfrm>
          <a:prstGeom prst="rect">
            <a:avLst/>
          </a:prstGeom>
        </p:spPr>
        <p:txBody>
          <a:bodyPr wrap="square">
            <a:spAutoFit/>
          </a:bodyPr>
          <a:lstStyle/>
          <a:p>
            <a:pPr>
              <a:spcBef>
                <a:spcPts val="0"/>
              </a:spcBef>
            </a:pPr>
            <a:r>
              <a:rPr lang="en-GB" altLang="en-US" b="0" dirty="0">
                <a:solidFill>
                  <a:srgbClr val="010067"/>
                </a:solidFill>
              </a:rPr>
              <a:t>The ocean surface has a low albedo, as it only reflects about 6% of the solar radiation it receives. In contrast, ice reflects 50–70%: it has a high albedo.</a:t>
            </a:r>
            <a:endParaRPr lang="en-GB" dirty="0"/>
          </a:p>
        </p:txBody>
      </p:sp>
      <p:pic>
        <p:nvPicPr>
          <p:cNvPr id="11" name="Picture 19">
            <a:hlinkClick r:id="" action="ppaction://hlinkshowjump?jump=nextslide"/>
            <a:extLst>
              <a:ext uri="{FF2B5EF4-FFF2-40B4-BE49-F238E27FC236}">
                <a16:creationId xmlns:a16="http://schemas.microsoft.com/office/drawing/2014/main" id="{D3D3824D-41BB-4DBD-A9BB-3C0E1DA841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2" name="Rectangle 11">
            <a:extLst>
              <a:ext uri="{FF2B5EF4-FFF2-40B4-BE49-F238E27FC236}">
                <a16:creationId xmlns:a16="http://schemas.microsoft.com/office/drawing/2014/main" id="{1DCF0863-8033-45FA-8FF9-22F9D9CAEF51}"/>
              </a:ext>
            </a:extLst>
          </p:cNvPr>
          <p:cNvSpPr/>
          <p:nvPr/>
        </p:nvSpPr>
        <p:spPr>
          <a:xfrm>
            <a:off x="3312236" y="5262299"/>
            <a:ext cx="5521787" cy="830997"/>
          </a:xfrm>
          <a:prstGeom prst="rect">
            <a:avLst/>
          </a:prstGeom>
          <a:solidFill>
            <a:srgbClr val="FDD9D9"/>
          </a:solidFill>
        </p:spPr>
        <p:txBody>
          <a:bodyPr wrap="square">
            <a:spAutoFit/>
          </a:bodyPr>
          <a:lstStyle/>
          <a:p>
            <a:pPr>
              <a:spcBef>
                <a:spcPts val="0"/>
              </a:spcBef>
            </a:pPr>
            <a:r>
              <a:rPr lang="en-GB" altLang="en-US" b="0" dirty="0">
                <a:solidFill>
                  <a:srgbClr val="010067"/>
                </a:solidFill>
              </a:rPr>
              <a:t>What do you think will happen as more</a:t>
            </a:r>
          </a:p>
          <a:p>
            <a:pPr>
              <a:spcBef>
                <a:spcPts val="0"/>
              </a:spcBef>
            </a:pPr>
            <a:r>
              <a:rPr lang="en-GB" altLang="en-US" b="0" dirty="0">
                <a:solidFill>
                  <a:srgbClr val="010067"/>
                </a:solidFill>
              </a:rPr>
              <a:t>and more ice melts into the ocean?</a:t>
            </a:r>
            <a:endParaRPr lang="en-GB" dirty="0"/>
          </a:p>
        </p:txBody>
      </p:sp>
      <p:pic>
        <p:nvPicPr>
          <p:cNvPr id="10" name="Picture 9">
            <a:extLst>
              <a:ext uri="{FF2B5EF4-FFF2-40B4-BE49-F238E27FC236}">
                <a16:creationId xmlns:a16="http://schemas.microsoft.com/office/drawing/2014/main" id="{5A130A7A-9779-4DAF-9F21-5A8E6198FB65}"/>
              </a:ext>
            </a:extLst>
          </p:cNvPr>
          <p:cNvPicPr>
            <a:picLocks noChangeAspect="1"/>
          </p:cNvPicPr>
          <p:nvPr/>
        </p:nvPicPr>
        <p:blipFill rotWithShape="1">
          <a:blip r:embed="rId4">
            <a:extLst>
              <a:ext uri="{28A0092B-C50C-407E-A947-70E740481C1C}">
                <a14:useLocalDpi xmlns:a14="http://schemas.microsoft.com/office/drawing/2010/main" val="0"/>
              </a:ext>
            </a:extLst>
          </a:blip>
          <a:srcRect l="21037" r="7225"/>
          <a:stretch/>
        </p:blipFill>
        <p:spPr>
          <a:xfrm>
            <a:off x="375982" y="2132855"/>
            <a:ext cx="2819803" cy="3964617"/>
          </a:xfrm>
          <a:prstGeom prst="rect">
            <a:avLst/>
          </a:prstGeom>
        </p:spPr>
      </p:pic>
      <p:pic>
        <p:nvPicPr>
          <p:cNvPr id="13" name="Picture 5" descr="notes_icon">
            <a:extLst>
              <a:ext uri="{FF2B5EF4-FFF2-40B4-BE49-F238E27FC236}">
                <a16:creationId xmlns:a16="http://schemas.microsoft.com/office/drawing/2014/main" id="{29C000BB-C319-4F72-B8E5-5050BB6E2477}"/>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pic>
        <p:nvPicPr>
          <p:cNvPr id="14" name="Picture 9">
            <a:extLst>
              <a:ext uri="{FF2B5EF4-FFF2-40B4-BE49-F238E27FC236}">
                <a16:creationId xmlns:a16="http://schemas.microsoft.com/office/drawing/2014/main" id="{F643F0EA-EE9A-4C98-B091-06019113E8F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438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3865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24A2-8CB1-4A18-BE7D-E290A24AF28C}"/>
              </a:ext>
            </a:extLst>
          </p:cNvPr>
          <p:cNvSpPr>
            <a:spLocks noGrp="1"/>
          </p:cNvSpPr>
          <p:nvPr>
            <p:ph type="title"/>
          </p:nvPr>
        </p:nvSpPr>
        <p:spPr/>
        <p:txBody>
          <a:bodyPr/>
          <a:lstStyle/>
          <a:p>
            <a:r>
              <a:rPr lang="en-GB" dirty="0"/>
              <a:t>The deforestation feedback loop</a:t>
            </a:r>
          </a:p>
        </p:txBody>
      </p:sp>
      <p:sp>
        <p:nvSpPr>
          <p:cNvPr id="3" name="Text Box 4">
            <a:extLst>
              <a:ext uri="{FF2B5EF4-FFF2-40B4-BE49-F238E27FC236}">
                <a16:creationId xmlns:a16="http://schemas.microsoft.com/office/drawing/2014/main" id="{1B4DD34F-B58C-4B03-A108-54B224FAC6AE}"/>
              </a:ext>
            </a:extLst>
          </p:cNvPr>
          <p:cNvSpPr txBox="1">
            <a:spLocks noChangeArrowheads="1"/>
          </p:cNvSpPr>
          <p:nvPr/>
        </p:nvSpPr>
        <p:spPr bwMode="auto">
          <a:xfrm>
            <a:off x="372648" y="816260"/>
            <a:ext cx="846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Human activities can also create or impact feedback loops. </a:t>
            </a:r>
            <a:endParaRPr lang="en-GB" dirty="0"/>
          </a:p>
        </p:txBody>
      </p:sp>
      <p:sp>
        <p:nvSpPr>
          <p:cNvPr id="4" name="Text Box 4">
            <a:extLst>
              <a:ext uri="{FF2B5EF4-FFF2-40B4-BE49-F238E27FC236}">
                <a16:creationId xmlns:a16="http://schemas.microsoft.com/office/drawing/2014/main" id="{AA563D46-91E4-4D6D-B5D7-88E5DB76160C}"/>
              </a:ext>
            </a:extLst>
          </p:cNvPr>
          <p:cNvSpPr txBox="1">
            <a:spLocks noChangeArrowheads="1"/>
          </p:cNvSpPr>
          <p:nvPr/>
        </p:nvSpPr>
        <p:spPr bwMode="auto">
          <a:xfrm>
            <a:off x="374475" y="1433776"/>
            <a:ext cx="84613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For example, in the Amazon rainforest, large-scale </a:t>
            </a:r>
            <a:r>
              <a:rPr lang="en-GB" altLang="en-US" dirty="0">
                <a:solidFill>
                  <a:srgbClr val="B80303"/>
                </a:solidFill>
              </a:rPr>
              <a:t>deforestation </a:t>
            </a:r>
            <a:r>
              <a:rPr lang="en-GB" altLang="en-US" b="0" dirty="0">
                <a:solidFill>
                  <a:srgbClr val="010067"/>
                </a:solidFill>
              </a:rPr>
              <a:t>is taking place. This is the cutting down of trees, either to acquire the wood or</a:t>
            </a:r>
          </a:p>
          <a:p>
            <a:pPr eaLnBrk="1" hangingPunct="1">
              <a:spcBef>
                <a:spcPts val="0"/>
              </a:spcBef>
            </a:pPr>
            <a:r>
              <a:rPr lang="en-GB" altLang="en-US" b="0" dirty="0">
                <a:solidFill>
                  <a:srgbClr val="010067"/>
                </a:solidFill>
              </a:rPr>
              <a:t>to </a:t>
            </a:r>
            <a:r>
              <a:rPr lang="en-GB" b="0" dirty="0">
                <a:solidFill>
                  <a:srgbClr val="010067"/>
                </a:solidFill>
              </a:rPr>
              <a:t>clear the land for other uses.</a:t>
            </a:r>
            <a:endParaRPr lang="en-GB" dirty="0"/>
          </a:p>
        </p:txBody>
      </p:sp>
      <p:pic>
        <p:nvPicPr>
          <p:cNvPr id="6" name="Picture 5">
            <a:extLst>
              <a:ext uri="{FF2B5EF4-FFF2-40B4-BE49-F238E27FC236}">
                <a16:creationId xmlns:a16="http://schemas.microsoft.com/office/drawing/2014/main" id="{EA92CD1F-66A6-4783-B760-957EC56F3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955" y="2348880"/>
            <a:ext cx="3219001" cy="3743945"/>
          </a:xfrm>
          <a:prstGeom prst="rect">
            <a:avLst/>
          </a:prstGeom>
        </p:spPr>
      </p:pic>
      <p:sp>
        <p:nvSpPr>
          <p:cNvPr id="7" name="Text Box 4">
            <a:extLst>
              <a:ext uri="{FF2B5EF4-FFF2-40B4-BE49-F238E27FC236}">
                <a16:creationId xmlns:a16="http://schemas.microsoft.com/office/drawing/2014/main" id="{002A9C2E-818C-485B-8158-6A95DE645ABE}"/>
              </a:ext>
            </a:extLst>
          </p:cNvPr>
          <p:cNvSpPr txBox="1">
            <a:spLocks noChangeArrowheads="1"/>
          </p:cNvSpPr>
          <p:nvPr/>
        </p:nvSpPr>
        <p:spPr bwMode="auto">
          <a:xfrm>
            <a:off x="398336" y="3159287"/>
            <a:ext cx="51397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b="0" dirty="0"/>
              <a:t>In the Amazon, soil quality is poor and nutrients wash away quickly unless they are protected by trees.</a:t>
            </a:r>
          </a:p>
        </p:txBody>
      </p:sp>
      <p:sp>
        <p:nvSpPr>
          <p:cNvPr id="8" name="Text Box 4">
            <a:extLst>
              <a:ext uri="{FF2B5EF4-FFF2-40B4-BE49-F238E27FC236}">
                <a16:creationId xmlns:a16="http://schemas.microsoft.com/office/drawing/2014/main" id="{B65D4D44-4190-454F-8628-258ACC27B023}"/>
              </a:ext>
            </a:extLst>
          </p:cNvPr>
          <p:cNvSpPr txBox="1">
            <a:spLocks noChangeArrowheads="1"/>
          </p:cNvSpPr>
          <p:nvPr/>
        </p:nvSpPr>
        <p:spPr bwMode="auto">
          <a:xfrm>
            <a:off x="372648" y="4515467"/>
            <a:ext cx="51397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b="0" dirty="0"/>
              <a:t>When trees are cut down, rainfall can result in high </a:t>
            </a:r>
            <a:r>
              <a:rPr lang="en-GB" dirty="0">
                <a:solidFill>
                  <a:srgbClr val="B80303"/>
                </a:solidFill>
              </a:rPr>
              <a:t>surface runoff</a:t>
            </a:r>
            <a:r>
              <a:rPr lang="en-GB" b="0" dirty="0"/>
              <a:t> (water flowing over land) and </a:t>
            </a:r>
            <a:r>
              <a:rPr lang="en-GB" dirty="0">
                <a:solidFill>
                  <a:srgbClr val="B80303"/>
                </a:solidFill>
              </a:rPr>
              <a:t>soil erosion</a:t>
            </a:r>
            <a:r>
              <a:rPr lang="en-GB" b="0" dirty="0"/>
              <a:t> (soil being washed away.)</a:t>
            </a:r>
          </a:p>
        </p:txBody>
      </p:sp>
      <p:pic>
        <p:nvPicPr>
          <p:cNvPr id="9" name="Picture 19">
            <a:hlinkClick r:id="" action="ppaction://hlinkshowjump?jump=nextslide"/>
            <a:extLst>
              <a:ext uri="{FF2B5EF4-FFF2-40B4-BE49-F238E27FC236}">
                <a16:creationId xmlns:a16="http://schemas.microsoft.com/office/drawing/2014/main" id="{569074BF-496E-4ADF-A66A-779B6D0710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4586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5976-77F9-4F5D-86D6-E7E8400078DC}"/>
              </a:ext>
            </a:extLst>
          </p:cNvPr>
          <p:cNvSpPr>
            <a:spLocks noGrp="1"/>
          </p:cNvSpPr>
          <p:nvPr>
            <p:ph type="title"/>
          </p:nvPr>
        </p:nvSpPr>
        <p:spPr/>
        <p:txBody>
          <a:bodyPr/>
          <a:lstStyle/>
          <a:p>
            <a:r>
              <a:rPr lang="en-GB" dirty="0"/>
              <a:t>River damming</a:t>
            </a:r>
          </a:p>
        </p:txBody>
      </p:sp>
      <p:sp>
        <p:nvSpPr>
          <p:cNvPr id="3" name="Text Box 4">
            <a:extLst>
              <a:ext uri="{FF2B5EF4-FFF2-40B4-BE49-F238E27FC236}">
                <a16:creationId xmlns:a16="http://schemas.microsoft.com/office/drawing/2014/main" id="{5FE88F52-CB1C-4288-8A8E-F8D118FDA7CD}"/>
              </a:ext>
            </a:extLst>
          </p:cNvPr>
          <p:cNvSpPr txBox="1">
            <a:spLocks noChangeArrowheads="1"/>
          </p:cNvSpPr>
          <p:nvPr/>
        </p:nvSpPr>
        <p:spPr bwMode="auto">
          <a:xfrm>
            <a:off x="380195" y="5631160"/>
            <a:ext cx="8461374"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What impact do you think dams have on these processes?</a:t>
            </a:r>
          </a:p>
        </p:txBody>
      </p:sp>
      <p:sp>
        <p:nvSpPr>
          <p:cNvPr id="4" name="Text Box 4">
            <a:extLst>
              <a:ext uri="{FF2B5EF4-FFF2-40B4-BE49-F238E27FC236}">
                <a16:creationId xmlns:a16="http://schemas.microsoft.com/office/drawing/2014/main" id="{B53C120E-5C15-420A-BFB8-18F9E7777532}"/>
              </a:ext>
            </a:extLst>
          </p:cNvPr>
          <p:cNvSpPr txBox="1">
            <a:spLocks noChangeArrowheads="1"/>
          </p:cNvSpPr>
          <p:nvPr/>
        </p:nvSpPr>
        <p:spPr bwMode="auto">
          <a:xfrm>
            <a:off x="372648" y="816260"/>
            <a:ext cx="846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 </a:t>
            </a:r>
            <a:r>
              <a:rPr lang="en-GB" altLang="en-US" dirty="0">
                <a:solidFill>
                  <a:srgbClr val="B80303"/>
                </a:solidFill>
              </a:rPr>
              <a:t>dam</a:t>
            </a:r>
            <a:r>
              <a:rPr lang="en-GB" altLang="en-US" b="0" dirty="0">
                <a:solidFill>
                  <a:srgbClr val="010067"/>
                </a:solidFill>
              </a:rPr>
              <a:t> is an artificial barrier that prevents water from flowing along a river the way it would naturally. There are around 84,000 dams in the United States. </a:t>
            </a:r>
            <a:endParaRPr lang="en-GB" dirty="0"/>
          </a:p>
        </p:txBody>
      </p:sp>
      <p:pic>
        <p:nvPicPr>
          <p:cNvPr id="8" name="Picture 7">
            <a:extLst>
              <a:ext uri="{FF2B5EF4-FFF2-40B4-BE49-F238E27FC236}">
                <a16:creationId xmlns:a16="http://schemas.microsoft.com/office/drawing/2014/main" id="{BB93A649-C06A-4E50-9808-C0FF5D291498}"/>
              </a:ext>
            </a:extLst>
          </p:cNvPr>
          <p:cNvPicPr>
            <a:picLocks noChangeAspect="1"/>
          </p:cNvPicPr>
          <p:nvPr/>
        </p:nvPicPr>
        <p:blipFill rotWithShape="1">
          <a:blip r:embed="rId3">
            <a:extLst>
              <a:ext uri="{28A0092B-C50C-407E-A947-70E740481C1C}">
                <a14:useLocalDpi xmlns:a14="http://schemas.microsoft.com/office/drawing/2010/main" val="0"/>
              </a:ext>
            </a:extLst>
          </a:blip>
          <a:srcRect l="2577" r="4785"/>
          <a:stretch/>
        </p:blipFill>
        <p:spPr>
          <a:xfrm>
            <a:off x="5965409" y="1700808"/>
            <a:ext cx="2853517" cy="3845706"/>
          </a:xfrm>
          <a:prstGeom prst="rect">
            <a:avLst/>
          </a:prstGeom>
        </p:spPr>
      </p:pic>
      <p:sp>
        <p:nvSpPr>
          <p:cNvPr id="9" name="Text Box 4">
            <a:extLst>
              <a:ext uri="{FF2B5EF4-FFF2-40B4-BE49-F238E27FC236}">
                <a16:creationId xmlns:a16="http://schemas.microsoft.com/office/drawing/2014/main" id="{AEDF519A-804F-42BE-99DA-21AE043E6CAC}"/>
              </a:ext>
            </a:extLst>
          </p:cNvPr>
          <p:cNvSpPr txBox="1">
            <a:spLocks noChangeArrowheads="1"/>
          </p:cNvSpPr>
          <p:nvPr/>
        </p:nvSpPr>
        <p:spPr bwMode="auto">
          <a:xfrm>
            <a:off x="372647" y="2051895"/>
            <a:ext cx="552995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Rivers play an important part of a process called </a:t>
            </a:r>
            <a:r>
              <a:rPr lang="en-GB" altLang="en-US" dirty="0">
                <a:solidFill>
                  <a:srgbClr val="B80303"/>
                </a:solidFill>
              </a:rPr>
              <a:t>groundwater recharge</a:t>
            </a:r>
            <a:r>
              <a:rPr lang="en-GB" altLang="en-US" b="0" dirty="0">
                <a:solidFill>
                  <a:srgbClr val="010067"/>
                </a:solidFill>
              </a:rPr>
              <a:t>, which is when surface water (such as rainfall) drains underground.</a:t>
            </a:r>
            <a:endParaRPr lang="en-GB" dirty="0"/>
          </a:p>
        </p:txBody>
      </p:sp>
      <p:sp>
        <p:nvSpPr>
          <p:cNvPr id="10" name="Text Box 4">
            <a:extLst>
              <a:ext uri="{FF2B5EF4-FFF2-40B4-BE49-F238E27FC236}">
                <a16:creationId xmlns:a16="http://schemas.microsoft.com/office/drawing/2014/main" id="{5AE09A83-AC2C-43C9-A922-8A22237479B3}"/>
              </a:ext>
            </a:extLst>
          </p:cNvPr>
          <p:cNvSpPr txBox="1">
            <a:spLocks noChangeArrowheads="1"/>
          </p:cNvSpPr>
          <p:nvPr/>
        </p:nvSpPr>
        <p:spPr bwMode="auto">
          <a:xfrm>
            <a:off x="380195" y="3656861"/>
            <a:ext cx="552995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Rivers also transport </a:t>
            </a:r>
            <a:r>
              <a:rPr lang="en-GB" altLang="en-US" dirty="0">
                <a:solidFill>
                  <a:srgbClr val="B80303"/>
                </a:solidFill>
              </a:rPr>
              <a:t>sediment</a:t>
            </a:r>
            <a:r>
              <a:rPr lang="en-GB" altLang="en-US" b="0" dirty="0">
                <a:solidFill>
                  <a:srgbClr val="010067"/>
                </a:solidFill>
              </a:rPr>
              <a:t> (tiny pieces of rock and silt) downstream. Over time, sediment is deposited at the river mouth, providing the coast with some protection from erosion.</a:t>
            </a:r>
            <a:endParaRPr lang="en-GB" dirty="0"/>
          </a:p>
        </p:txBody>
      </p:sp>
      <p:pic>
        <p:nvPicPr>
          <p:cNvPr id="11" name="Picture 19">
            <a:hlinkClick r:id="" action="ppaction://hlinkshowjump?jump=nextslide"/>
            <a:extLst>
              <a:ext uri="{FF2B5EF4-FFF2-40B4-BE49-F238E27FC236}">
                <a16:creationId xmlns:a16="http://schemas.microsoft.com/office/drawing/2014/main" id="{A77ADFC4-8DFB-47F9-9FCC-0E9719E16E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11">
            <a:extLst>
              <a:ext uri="{FF2B5EF4-FFF2-40B4-BE49-F238E27FC236}">
                <a16:creationId xmlns:a16="http://schemas.microsoft.com/office/drawing/2014/main" id="{125FEAA7-6124-4DDD-819C-EFE06D3A5FE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0444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05386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0F59-CC52-49D2-A2C2-6750E9145782}"/>
              </a:ext>
            </a:extLst>
          </p:cNvPr>
          <p:cNvSpPr>
            <a:spLocks noGrp="1"/>
          </p:cNvSpPr>
          <p:nvPr>
            <p:ph type="title"/>
          </p:nvPr>
        </p:nvSpPr>
        <p:spPr/>
        <p:txBody>
          <a:bodyPr/>
          <a:lstStyle/>
          <a:p>
            <a:r>
              <a:rPr lang="en-GB" dirty="0"/>
              <a:t>Wetlands</a:t>
            </a:r>
          </a:p>
        </p:txBody>
      </p:sp>
      <p:sp>
        <p:nvSpPr>
          <p:cNvPr id="3" name="Text Box 4">
            <a:extLst>
              <a:ext uri="{FF2B5EF4-FFF2-40B4-BE49-F238E27FC236}">
                <a16:creationId xmlns:a16="http://schemas.microsoft.com/office/drawing/2014/main" id="{358DEE89-5673-43B5-8B11-0A5634DC47C0}"/>
              </a:ext>
            </a:extLst>
          </p:cNvPr>
          <p:cNvSpPr txBox="1">
            <a:spLocks noChangeArrowheads="1"/>
          </p:cNvSpPr>
          <p:nvPr/>
        </p:nvSpPr>
        <p:spPr bwMode="auto">
          <a:xfrm>
            <a:off x="372648" y="816260"/>
            <a:ext cx="84613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dirty="0">
                <a:solidFill>
                  <a:srgbClr val="B80303"/>
                </a:solidFill>
              </a:rPr>
              <a:t>Wetlands</a:t>
            </a:r>
            <a:r>
              <a:rPr lang="en-GB" altLang="en-US" b="0" dirty="0">
                <a:solidFill>
                  <a:srgbClr val="010067"/>
                </a:solidFill>
              </a:rPr>
              <a:t> are areas where the ground is usually </a:t>
            </a:r>
            <a:r>
              <a:rPr lang="en-GB" altLang="en-US" dirty="0">
                <a:solidFill>
                  <a:srgbClr val="B80303"/>
                </a:solidFill>
              </a:rPr>
              <a:t>saturated</a:t>
            </a:r>
            <a:r>
              <a:rPr lang="en-GB" altLang="en-US" b="0" dirty="0">
                <a:solidFill>
                  <a:srgbClr val="010067"/>
                </a:solidFill>
              </a:rPr>
              <a:t> (soaked) with water. Types of wetland include mangroves, marshes and swamps, and they are home to animals such as frogs, fish, alligators and turtles.</a:t>
            </a:r>
            <a:endParaRPr lang="en-GB" dirty="0"/>
          </a:p>
        </p:txBody>
      </p:sp>
      <p:pic>
        <p:nvPicPr>
          <p:cNvPr id="5" name="Picture 19">
            <a:hlinkClick r:id="" action="ppaction://hlinkshowjump?jump=nextslide"/>
            <a:extLst>
              <a:ext uri="{FF2B5EF4-FFF2-40B4-BE49-F238E27FC236}">
                <a16:creationId xmlns:a16="http://schemas.microsoft.com/office/drawing/2014/main" id="{7CD24242-E4A7-4273-811A-A48B52528C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ext Box 4">
            <a:extLst>
              <a:ext uri="{FF2B5EF4-FFF2-40B4-BE49-F238E27FC236}">
                <a16:creationId xmlns:a16="http://schemas.microsoft.com/office/drawing/2014/main" id="{59CB5E5B-A5F9-42E7-8BCB-878152591BCB}"/>
              </a:ext>
            </a:extLst>
          </p:cNvPr>
          <p:cNvSpPr txBox="1">
            <a:spLocks noChangeArrowheads="1"/>
          </p:cNvSpPr>
          <p:nvPr/>
        </p:nvSpPr>
        <p:spPr bwMode="auto">
          <a:xfrm>
            <a:off x="372648" y="2485046"/>
            <a:ext cx="49055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Areas near wetlands tend to have higher </a:t>
            </a:r>
            <a:r>
              <a:rPr lang="en-GB" altLang="en-US" dirty="0">
                <a:solidFill>
                  <a:srgbClr val="B80303"/>
                </a:solidFill>
              </a:rPr>
              <a:t>humidity</a:t>
            </a:r>
            <a:r>
              <a:rPr lang="en-GB" altLang="en-US" b="0" dirty="0">
                <a:solidFill>
                  <a:srgbClr val="010067"/>
                </a:solidFill>
              </a:rPr>
              <a:t>, which is the amount of water vapor in the air. </a:t>
            </a:r>
            <a:endParaRPr lang="en-GB" dirty="0"/>
          </a:p>
        </p:txBody>
      </p:sp>
      <p:sp>
        <p:nvSpPr>
          <p:cNvPr id="8" name="Text Box 4">
            <a:extLst>
              <a:ext uri="{FF2B5EF4-FFF2-40B4-BE49-F238E27FC236}">
                <a16:creationId xmlns:a16="http://schemas.microsoft.com/office/drawing/2014/main" id="{3EC2C234-CE2D-4A29-AC6F-096AA1C63AAA}"/>
              </a:ext>
            </a:extLst>
          </p:cNvPr>
          <p:cNvSpPr txBox="1">
            <a:spLocks noChangeArrowheads="1"/>
          </p:cNvSpPr>
          <p:nvPr/>
        </p:nvSpPr>
        <p:spPr bwMode="auto">
          <a:xfrm>
            <a:off x="372648" y="3784501"/>
            <a:ext cx="490555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When wetlands are cleared or drained by humans, local humidity decreases. Wetlands depend on humid conditions for their survival, so the decreasing humidity leads to further loss of wetland areas.</a:t>
            </a:r>
            <a:endParaRPr lang="en-GB" dirty="0"/>
          </a:p>
        </p:txBody>
      </p:sp>
      <p:pic>
        <p:nvPicPr>
          <p:cNvPr id="10" name="Picture 9">
            <a:extLst>
              <a:ext uri="{FF2B5EF4-FFF2-40B4-BE49-F238E27FC236}">
                <a16:creationId xmlns:a16="http://schemas.microsoft.com/office/drawing/2014/main" id="{2BFFAFBE-C58B-4A11-A816-0B0CD4BCE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2146630"/>
            <a:ext cx="3456062" cy="3946195"/>
          </a:xfrm>
          <a:prstGeom prst="rect">
            <a:avLst/>
          </a:prstGeom>
        </p:spPr>
      </p:pic>
    </p:spTree>
    <p:extLst>
      <p:ext uri="{BB962C8B-B14F-4D97-AF65-F5344CB8AC3E}">
        <p14:creationId xmlns:p14="http://schemas.microsoft.com/office/powerpoint/2010/main" val="188150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FDD5-4B58-411D-8979-768E3C8E8A7F}"/>
              </a:ext>
            </a:extLst>
          </p:cNvPr>
          <p:cNvSpPr>
            <a:spLocks noGrp="1"/>
          </p:cNvSpPr>
          <p:nvPr>
            <p:ph type="title"/>
          </p:nvPr>
        </p:nvSpPr>
        <p:spPr/>
        <p:txBody>
          <a:bodyPr/>
          <a:lstStyle/>
          <a:p>
            <a:r>
              <a:rPr lang="en-GB" dirty="0"/>
              <a:t>Summary</a:t>
            </a:r>
          </a:p>
        </p:txBody>
      </p:sp>
      <p:sp>
        <p:nvSpPr>
          <p:cNvPr id="4" name="Text Box 4">
            <a:extLst>
              <a:ext uri="{FF2B5EF4-FFF2-40B4-BE49-F238E27FC236}">
                <a16:creationId xmlns:a16="http://schemas.microsoft.com/office/drawing/2014/main" id="{67010243-B02D-49C8-A17D-ACC94136EF32}"/>
              </a:ext>
            </a:extLst>
          </p:cNvPr>
          <p:cNvSpPr txBox="1">
            <a:spLocks noChangeArrowheads="1"/>
          </p:cNvSpPr>
          <p:nvPr/>
        </p:nvSpPr>
        <p:spPr bwMode="auto">
          <a:xfrm>
            <a:off x="372648" y="816260"/>
            <a:ext cx="846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In this presentation, you have studied how one change to the Earth’s surface can create a feedback loop that can cause further changes.</a:t>
            </a:r>
            <a:endParaRPr lang="en-GB" dirty="0"/>
          </a:p>
        </p:txBody>
      </p:sp>
      <p:sp>
        <p:nvSpPr>
          <p:cNvPr id="5" name="Text Box 14">
            <a:extLst>
              <a:ext uri="{FF2B5EF4-FFF2-40B4-BE49-F238E27FC236}">
                <a16:creationId xmlns:a16="http://schemas.microsoft.com/office/drawing/2014/main" id="{9036D349-FC1E-47D1-A1F7-A99675B748F9}"/>
              </a:ext>
            </a:extLst>
          </p:cNvPr>
          <p:cNvSpPr txBox="1">
            <a:spLocks noChangeArrowheads="1"/>
          </p:cNvSpPr>
          <p:nvPr/>
        </p:nvSpPr>
        <p:spPr bwMode="auto">
          <a:xfrm>
            <a:off x="370781" y="4968772"/>
            <a:ext cx="4345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solidFill>
                  <a:srgbClr val="000066"/>
                </a:solidFill>
              </a:rPr>
              <a:t>river groundwater recharge</a:t>
            </a:r>
            <a:endParaRPr lang="en-GB" altLang="en-US" b="0" dirty="0"/>
          </a:p>
        </p:txBody>
      </p:sp>
      <p:sp>
        <p:nvSpPr>
          <p:cNvPr id="6" name="Text Box 14">
            <a:extLst>
              <a:ext uri="{FF2B5EF4-FFF2-40B4-BE49-F238E27FC236}">
                <a16:creationId xmlns:a16="http://schemas.microsoft.com/office/drawing/2014/main" id="{3111DFB8-B461-4AF4-A674-3B9C011F31E8}"/>
              </a:ext>
            </a:extLst>
          </p:cNvPr>
          <p:cNvSpPr txBox="1">
            <a:spLocks noChangeArrowheads="1"/>
          </p:cNvSpPr>
          <p:nvPr/>
        </p:nvSpPr>
        <p:spPr bwMode="auto">
          <a:xfrm>
            <a:off x="370782" y="3631180"/>
            <a:ext cx="43452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the greenhouse effect</a:t>
            </a:r>
          </a:p>
        </p:txBody>
      </p:sp>
      <p:sp>
        <p:nvSpPr>
          <p:cNvPr id="7" name="Text Box 14">
            <a:extLst>
              <a:ext uri="{FF2B5EF4-FFF2-40B4-BE49-F238E27FC236}">
                <a16:creationId xmlns:a16="http://schemas.microsoft.com/office/drawing/2014/main" id="{02E6D8C4-312D-4E7E-A59A-D7371F1374A5}"/>
              </a:ext>
            </a:extLst>
          </p:cNvPr>
          <p:cNvSpPr txBox="1">
            <a:spLocks noChangeArrowheads="1"/>
          </p:cNvSpPr>
          <p:nvPr/>
        </p:nvSpPr>
        <p:spPr bwMode="auto">
          <a:xfrm>
            <a:off x="370781" y="4299976"/>
            <a:ext cx="4345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soil surface runoff</a:t>
            </a:r>
          </a:p>
        </p:txBody>
      </p:sp>
      <p:sp>
        <p:nvSpPr>
          <p:cNvPr id="8" name="Text Box 4">
            <a:extLst>
              <a:ext uri="{FF2B5EF4-FFF2-40B4-BE49-F238E27FC236}">
                <a16:creationId xmlns:a16="http://schemas.microsoft.com/office/drawing/2014/main" id="{78E62E78-4D5D-423A-A2BE-A0BB972D926A}"/>
              </a:ext>
            </a:extLst>
          </p:cNvPr>
          <p:cNvSpPr txBox="1">
            <a:spLocks noChangeArrowheads="1"/>
          </p:cNvSpPr>
          <p:nvPr/>
        </p:nvSpPr>
        <p:spPr bwMode="auto">
          <a:xfrm>
            <a:off x="370781" y="2223720"/>
            <a:ext cx="5569371" cy="1200329"/>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As a summary activity, can you explain how human activities cause changes</a:t>
            </a:r>
          </a:p>
          <a:p>
            <a:pPr eaLnBrk="1" hangingPunct="1">
              <a:spcBef>
                <a:spcPts val="0"/>
              </a:spcBef>
            </a:pPr>
            <a:r>
              <a:rPr lang="en-GB" altLang="en-US" b="0" dirty="0">
                <a:solidFill>
                  <a:srgbClr val="010067"/>
                </a:solidFill>
              </a:rPr>
              <a:t>to the following feedback loops:</a:t>
            </a:r>
            <a:endParaRPr lang="en-GB" dirty="0"/>
          </a:p>
        </p:txBody>
      </p:sp>
      <p:sp>
        <p:nvSpPr>
          <p:cNvPr id="9" name="Text Box 14">
            <a:extLst>
              <a:ext uri="{FF2B5EF4-FFF2-40B4-BE49-F238E27FC236}">
                <a16:creationId xmlns:a16="http://schemas.microsoft.com/office/drawing/2014/main" id="{42D39BF2-6632-45E9-BFE9-77E6371A5CA5}"/>
              </a:ext>
            </a:extLst>
          </p:cNvPr>
          <p:cNvSpPr txBox="1">
            <a:spLocks noChangeArrowheads="1"/>
          </p:cNvSpPr>
          <p:nvPr/>
        </p:nvSpPr>
        <p:spPr bwMode="auto">
          <a:xfrm>
            <a:off x="370781" y="5637568"/>
            <a:ext cx="43452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loss of wetlands?</a:t>
            </a:r>
          </a:p>
        </p:txBody>
      </p:sp>
      <p:pic>
        <p:nvPicPr>
          <p:cNvPr id="11" name="Picture 10">
            <a:extLst>
              <a:ext uri="{FF2B5EF4-FFF2-40B4-BE49-F238E27FC236}">
                <a16:creationId xmlns:a16="http://schemas.microsoft.com/office/drawing/2014/main" id="{62177530-17B1-44B6-A27A-153115C93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715443"/>
            <a:ext cx="2537917" cy="4400748"/>
          </a:xfrm>
          <a:prstGeom prst="rect">
            <a:avLst/>
          </a:prstGeom>
        </p:spPr>
      </p:pic>
      <p:pic>
        <p:nvPicPr>
          <p:cNvPr id="10" name="Picture 9">
            <a:extLst>
              <a:ext uri="{FF2B5EF4-FFF2-40B4-BE49-F238E27FC236}">
                <a16:creationId xmlns:a16="http://schemas.microsoft.com/office/drawing/2014/main" id="{C675718D-70A7-4870-A779-643A2DF7F31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0444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7451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2F67-F2C7-4FA6-855F-D79A7A796A91}"/>
              </a:ext>
            </a:extLst>
          </p:cNvPr>
          <p:cNvSpPr>
            <a:spLocks noGrp="1"/>
          </p:cNvSpPr>
          <p:nvPr>
            <p:ph type="title"/>
          </p:nvPr>
        </p:nvSpPr>
        <p:spPr/>
        <p:txBody>
          <a:bodyPr/>
          <a:lstStyle/>
          <a:p>
            <a:r>
              <a:rPr lang="en-GB" dirty="0"/>
              <a:t>Constructive forces</a:t>
            </a:r>
          </a:p>
        </p:txBody>
      </p:sp>
      <p:sp>
        <p:nvSpPr>
          <p:cNvPr id="3" name="Text Box 4">
            <a:extLst>
              <a:ext uri="{FF2B5EF4-FFF2-40B4-BE49-F238E27FC236}">
                <a16:creationId xmlns:a16="http://schemas.microsoft.com/office/drawing/2014/main" id="{9ECC1F2E-9461-42C8-9C5C-D8E6E79BE9F4}"/>
              </a:ext>
            </a:extLst>
          </p:cNvPr>
          <p:cNvSpPr txBox="1">
            <a:spLocks noChangeArrowheads="1"/>
          </p:cNvSpPr>
          <p:nvPr/>
        </p:nvSpPr>
        <p:spPr bwMode="auto">
          <a:xfrm>
            <a:off x="358775" y="800100"/>
            <a:ext cx="846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dirty="0">
                <a:solidFill>
                  <a:srgbClr val="B80303"/>
                </a:solidFill>
              </a:rPr>
              <a:t>Constructive forces </a:t>
            </a:r>
            <a:r>
              <a:rPr lang="en-GB" altLang="en-US" b="0" dirty="0">
                <a:solidFill>
                  <a:srgbClr val="010067"/>
                </a:solidFill>
              </a:rPr>
              <a:t>can lead to the creation of recognizable features on Earth such as mountains and valleys.</a:t>
            </a:r>
          </a:p>
        </p:txBody>
      </p:sp>
      <p:pic>
        <p:nvPicPr>
          <p:cNvPr id="5" name="Picture 4">
            <a:extLst>
              <a:ext uri="{FF2B5EF4-FFF2-40B4-BE49-F238E27FC236}">
                <a16:creationId xmlns:a16="http://schemas.microsoft.com/office/drawing/2014/main" id="{91C2A413-ADA2-46C4-BDC4-1639D89913FA}"/>
              </a:ext>
            </a:extLst>
          </p:cNvPr>
          <p:cNvPicPr>
            <a:picLocks noChangeAspect="1"/>
          </p:cNvPicPr>
          <p:nvPr/>
        </p:nvPicPr>
        <p:blipFill rotWithShape="1">
          <a:blip r:embed="rId3">
            <a:extLst>
              <a:ext uri="{28A0092B-C50C-407E-A947-70E740481C1C}">
                <a14:useLocalDpi xmlns:a14="http://schemas.microsoft.com/office/drawing/2010/main" val="0"/>
              </a:ext>
            </a:extLst>
          </a:blip>
          <a:srcRect l="6887" t="202" r="8578" b="-202"/>
          <a:stretch/>
        </p:blipFill>
        <p:spPr>
          <a:xfrm>
            <a:off x="4752020" y="1731585"/>
            <a:ext cx="4075079" cy="3855025"/>
          </a:xfrm>
          <a:prstGeom prst="rect">
            <a:avLst/>
          </a:prstGeom>
        </p:spPr>
      </p:pic>
      <p:pic>
        <p:nvPicPr>
          <p:cNvPr id="7" name="Picture 6">
            <a:extLst>
              <a:ext uri="{FF2B5EF4-FFF2-40B4-BE49-F238E27FC236}">
                <a16:creationId xmlns:a16="http://schemas.microsoft.com/office/drawing/2014/main" id="{A851C8F6-D706-4BFA-8D43-8FB01BEC6C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75" y="1733424"/>
            <a:ext cx="3853186" cy="3853186"/>
          </a:xfrm>
          <a:prstGeom prst="rect">
            <a:avLst/>
          </a:prstGeom>
        </p:spPr>
      </p:pic>
      <p:sp>
        <p:nvSpPr>
          <p:cNvPr id="10" name="Text Box 4">
            <a:extLst>
              <a:ext uri="{FF2B5EF4-FFF2-40B4-BE49-F238E27FC236}">
                <a16:creationId xmlns:a16="http://schemas.microsoft.com/office/drawing/2014/main" id="{4D16540C-F290-4371-9C9E-50FF1FDADFF6}"/>
              </a:ext>
            </a:extLst>
          </p:cNvPr>
          <p:cNvSpPr txBox="1">
            <a:spLocks noChangeArrowheads="1"/>
          </p:cNvSpPr>
          <p:nvPr/>
        </p:nvSpPr>
        <p:spPr bwMode="auto">
          <a:xfrm>
            <a:off x="351825" y="5691103"/>
            <a:ext cx="8468325"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What constructive forces made these land features?</a:t>
            </a:r>
          </a:p>
        </p:txBody>
      </p:sp>
      <p:pic>
        <p:nvPicPr>
          <p:cNvPr id="11" name="Picture 19">
            <a:hlinkClick r:id="" action="ppaction://hlinkshowjump?jump=nextslide"/>
            <a:extLst>
              <a:ext uri="{FF2B5EF4-FFF2-40B4-BE49-F238E27FC236}">
                <a16:creationId xmlns:a16="http://schemas.microsoft.com/office/drawing/2014/main" id="{96B553D3-7235-4ADB-86CE-E06C93F44F7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97879EB0-B70D-432C-A820-841E869903A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0444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4562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0AD5-C060-43AD-A152-9C29702FCBA2}"/>
              </a:ext>
            </a:extLst>
          </p:cNvPr>
          <p:cNvSpPr>
            <a:spLocks noGrp="1"/>
          </p:cNvSpPr>
          <p:nvPr>
            <p:ph type="title"/>
          </p:nvPr>
        </p:nvSpPr>
        <p:spPr/>
        <p:txBody>
          <a:bodyPr/>
          <a:lstStyle/>
          <a:p>
            <a:r>
              <a:rPr lang="en-GB" dirty="0"/>
              <a:t>Volcanism</a:t>
            </a:r>
          </a:p>
        </p:txBody>
      </p:sp>
      <p:sp>
        <p:nvSpPr>
          <p:cNvPr id="5" name="Text Box 4">
            <a:extLst>
              <a:ext uri="{FF2B5EF4-FFF2-40B4-BE49-F238E27FC236}">
                <a16:creationId xmlns:a16="http://schemas.microsoft.com/office/drawing/2014/main" id="{7014CAE8-C7AE-4228-B431-28879E99EF74}"/>
              </a:ext>
            </a:extLst>
          </p:cNvPr>
          <p:cNvSpPr txBox="1">
            <a:spLocks noChangeArrowheads="1"/>
          </p:cNvSpPr>
          <p:nvPr/>
        </p:nvSpPr>
        <p:spPr bwMode="auto">
          <a:xfrm>
            <a:off x="358775" y="800100"/>
            <a:ext cx="846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dirty="0">
                <a:solidFill>
                  <a:srgbClr val="B80303"/>
                </a:solidFill>
              </a:rPr>
              <a:t>Volcanism</a:t>
            </a:r>
            <a:r>
              <a:rPr lang="en-GB" altLang="en-US" b="0" dirty="0">
                <a:solidFill>
                  <a:srgbClr val="010067"/>
                </a:solidFill>
              </a:rPr>
              <a:t> is when </a:t>
            </a:r>
            <a:r>
              <a:rPr lang="en-GB" altLang="en-US" dirty="0">
                <a:solidFill>
                  <a:srgbClr val="B80303"/>
                </a:solidFill>
              </a:rPr>
              <a:t>lava</a:t>
            </a:r>
            <a:r>
              <a:rPr lang="en-GB" altLang="en-US" b="0" dirty="0">
                <a:solidFill>
                  <a:srgbClr val="010067"/>
                </a:solidFill>
              </a:rPr>
              <a:t> erupts from the mantle onto the Earth’s surface. This process creates distinct land features.</a:t>
            </a:r>
          </a:p>
        </p:txBody>
      </p:sp>
      <p:sp>
        <p:nvSpPr>
          <p:cNvPr id="6" name="Text Box 4">
            <a:extLst>
              <a:ext uri="{FF2B5EF4-FFF2-40B4-BE49-F238E27FC236}">
                <a16:creationId xmlns:a16="http://schemas.microsoft.com/office/drawing/2014/main" id="{9A9598DF-189C-4A04-84A2-40D8CC6F1BC6}"/>
              </a:ext>
            </a:extLst>
          </p:cNvPr>
          <p:cNvSpPr txBox="1">
            <a:spLocks noChangeArrowheads="1"/>
          </p:cNvSpPr>
          <p:nvPr/>
        </p:nvSpPr>
        <p:spPr bwMode="auto">
          <a:xfrm>
            <a:off x="358774" y="1807071"/>
            <a:ext cx="846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Lava is molten rock that has reached the Earth’s surface through a gap in the crust, called a </a:t>
            </a:r>
            <a:r>
              <a:rPr lang="en-GB" altLang="en-US" dirty="0">
                <a:solidFill>
                  <a:srgbClr val="B80303"/>
                </a:solidFill>
              </a:rPr>
              <a:t>vent</a:t>
            </a:r>
            <a:r>
              <a:rPr lang="en-GB" altLang="en-US" b="0" dirty="0">
                <a:solidFill>
                  <a:srgbClr val="010067"/>
                </a:solidFill>
              </a:rPr>
              <a:t>. When it cools, it solidifies back into rock.</a:t>
            </a:r>
          </a:p>
        </p:txBody>
      </p:sp>
      <p:sp>
        <p:nvSpPr>
          <p:cNvPr id="8" name="Text Box 4">
            <a:extLst>
              <a:ext uri="{FF2B5EF4-FFF2-40B4-BE49-F238E27FC236}">
                <a16:creationId xmlns:a16="http://schemas.microsoft.com/office/drawing/2014/main" id="{F5EFAE77-6944-4277-92EE-E36312FF7FEC}"/>
              </a:ext>
            </a:extLst>
          </p:cNvPr>
          <p:cNvSpPr txBox="1">
            <a:spLocks noChangeArrowheads="1"/>
          </p:cNvSpPr>
          <p:nvPr/>
        </p:nvSpPr>
        <p:spPr bwMode="auto">
          <a:xfrm>
            <a:off x="358773" y="3183374"/>
            <a:ext cx="4212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 notable example of volcanism is the creation</a:t>
            </a:r>
          </a:p>
          <a:p>
            <a:pPr eaLnBrk="1" hangingPunct="1">
              <a:spcBef>
                <a:spcPts val="0"/>
              </a:spcBef>
            </a:pPr>
            <a:r>
              <a:rPr lang="en-GB" altLang="en-US" b="0" dirty="0">
                <a:solidFill>
                  <a:srgbClr val="010067"/>
                </a:solidFill>
              </a:rPr>
              <a:t>of </a:t>
            </a:r>
            <a:r>
              <a:rPr lang="en-GB" altLang="en-US" dirty="0">
                <a:solidFill>
                  <a:srgbClr val="B80303"/>
                </a:solidFill>
              </a:rPr>
              <a:t>volcanoes</a:t>
            </a:r>
            <a:r>
              <a:rPr lang="en-GB" altLang="en-US" b="0" dirty="0">
                <a:solidFill>
                  <a:srgbClr val="010067"/>
                </a:solidFill>
              </a:rPr>
              <a:t>.</a:t>
            </a:r>
          </a:p>
        </p:txBody>
      </p:sp>
      <p:pic>
        <p:nvPicPr>
          <p:cNvPr id="11" name="Picture 10">
            <a:extLst>
              <a:ext uri="{FF2B5EF4-FFF2-40B4-BE49-F238E27FC236}">
                <a16:creationId xmlns:a16="http://schemas.microsoft.com/office/drawing/2014/main" id="{12B367F6-0520-484F-9A0D-6AC0A80DE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330" y="2878636"/>
            <a:ext cx="3996122" cy="3250702"/>
          </a:xfrm>
          <a:prstGeom prst="rect">
            <a:avLst/>
          </a:prstGeom>
        </p:spPr>
      </p:pic>
      <p:pic>
        <p:nvPicPr>
          <p:cNvPr id="12" name="Picture 19">
            <a:hlinkClick r:id="" action="ppaction://hlinkshowjump?jump=nextslide"/>
            <a:extLst>
              <a:ext uri="{FF2B5EF4-FFF2-40B4-BE49-F238E27FC236}">
                <a16:creationId xmlns:a16="http://schemas.microsoft.com/office/drawing/2014/main" id="{691342BC-96D4-48CA-A8E9-95B6234926E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3" name="Text Box 4">
            <a:extLst>
              <a:ext uri="{FF2B5EF4-FFF2-40B4-BE49-F238E27FC236}">
                <a16:creationId xmlns:a16="http://schemas.microsoft.com/office/drawing/2014/main" id="{48B112E3-DF26-459C-9060-CDA54760885D}"/>
              </a:ext>
            </a:extLst>
          </p:cNvPr>
          <p:cNvSpPr txBox="1">
            <a:spLocks noChangeArrowheads="1"/>
          </p:cNvSpPr>
          <p:nvPr/>
        </p:nvSpPr>
        <p:spPr bwMode="auto">
          <a:xfrm>
            <a:off x="358775" y="4559678"/>
            <a:ext cx="3745173" cy="1569660"/>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This image shows Mount Kilimanjaro in Tanzania.</a:t>
            </a:r>
          </a:p>
          <a:p>
            <a:pPr eaLnBrk="1" hangingPunct="1">
              <a:spcBef>
                <a:spcPts val="0"/>
              </a:spcBef>
            </a:pPr>
            <a:r>
              <a:rPr lang="en-GB" altLang="en-US" b="0" dirty="0">
                <a:solidFill>
                  <a:srgbClr val="010067"/>
                </a:solidFill>
              </a:rPr>
              <a:t>What volcanic processes took place to form it?</a:t>
            </a:r>
          </a:p>
        </p:txBody>
      </p:sp>
      <p:pic>
        <p:nvPicPr>
          <p:cNvPr id="14" name="Picture 5" descr="notes_icon">
            <a:extLst>
              <a:ext uri="{FF2B5EF4-FFF2-40B4-BE49-F238E27FC236}">
                <a16:creationId xmlns:a16="http://schemas.microsoft.com/office/drawing/2014/main" id="{332125D6-C69C-4601-9F7A-B5E728E888DA}"/>
              </a:ext>
            </a:extLst>
          </p:cNvPr>
          <p:cNvPicPr>
            <a:picLocks noChangeAspect="1" noChangeArrowheads="1"/>
          </p:cNvPicPr>
          <p:nvPr/>
        </p:nvPicPr>
        <p:blipFill>
          <a:blip r:embed="rId5" cstate="print"/>
          <a:srcRect/>
          <a:stretch>
            <a:fillRect/>
          </a:stretch>
        </p:blipFill>
        <p:spPr bwMode="auto">
          <a:xfrm>
            <a:off x="8532815" y="134937"/>
            <a:ext cx="442913" cy="387350"/>
          </a:xfrm>
          <a:prstGeom prst="rect">
            <a:avLst/>
          </a:prstGeom>
          <a:noFill/>
          <a:ln w="9525">
            <a:noFill/>
            <a:miter lim="800000"/>
            <a:headEnd/>
            <a:tailEnd/>
          </a:ln>
        </p:spPr>
      </p:pic>
    </p:spTree>
    <p:extLst>
      <p:ext uri="{BB962C8B-B14F-4D97-AF65-F5344CB8AC3E}">
        <p14:creationId xmlns:p14="http://schemas.microsoft.com/office/powerpoint/2010/main" val="130259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4BCD-ACCB-4F5B-8FD5-87E88E830020}"/>
              </a:ext>
            </a:extLst>
          </p:cNvPr>
          <p:cNvSpPr>
            <a:spLocks noGrp="1"/>
          </p:cNvSpPr>
          <p:nvPr>
            <p:ph type="title"/>
          </p:nvPr>
        </p:nvSpPr>
        <p:spPr/>
        <p:txBody>
          <a:bodyPr/>
          <a:lstStyle/>
          <a:p>
            <a:r>
              <a:rPr lang="en-GB" dirty="0"/>
              <a:t>Volcanoes</a:t>
            </a:r>
          </a:p>
        </p:txBody>
      </p:sp>
      <p:pic>
        <p:nvPicPr>
          <p:cNvPr id="3" name="Picture 2">
            <a:extLst>
              <a:ext uri="{FF2B5EF4-FFF2-40B4-BE49-F238E27FC236}">
                <a16:creationId xmlns:a16="http://schemas.microsoft.com/office/drawing/2014/main" id="{49E169F5-FA6C-4157-98B9-12A8DC2DB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840" y="2780928"/>
            <a:ext cx="4921310" cy="3348410"/>
          </a:xfrm>
          <a:prstGeom prst="rect">
            <a:avLst/>
          </a:prstGeom>
        </p:spPr>
      </p:pic>
      <p:sp>
        <p:nvSpPr>
          <p:cNvPr id="4"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63724" y="800100"/>
            <a:ext cx="84564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When volcanoes stop erupting frequently, they are </a:t>
            </a:r>
            <a:r>
              <a:rPr lang="en-GB" altLang="en-US" dirty="0">
                <a:solidFill>
                  <a:srgbClr val="B80303"/>
                </a:solidFill>
              </a:rPr>
              <a:t>dormant</a:t>
            </a:r>
            <a:r>
              <a:rPr lang="en-GB" altLang="en-US" b="0" dirty="0">
                <a:solidFill>
                  <a:srgbClr val="010067"/>
                </a:solidFill>
              </a:rPr>
              <a:t>. Volcanoes that no longer contain molten rock are </a:t>
            </a:r>
            <a:r>
              <a:rPr lang="en-GB" altLang="en-US" dirty="0">
                <a:solidFill>
                  <a:srgbClr val="B80303"/>
                </a:solidFill>
              </a:rPr>
              <a:t>extinct</a:t>
            </a:r>
            <a:r>
              <a:rPr lang="en-GB" altLang="en-US" b="0" dirty="0">
                <a:solidFill>
                  <a:srgbClr val="010067"/>
                </a:solidFill>
              </a:rPr>
              <a:t>. Extinct volcanoes can form mountainous land features.</a:t>
            </a:r>
          </a:p>
        </p:txBody>
      </p:sp>
      <p:pic>
        <p:nvPicPr>
          <p:cNvPr id="6" name="Picture 5">
            <a:extLst>
              <a:ext uri="{FF2B5EF4-FFF2-40B4-BE49-F238E27FC236}">
                <a16:creationId xmlns:a16="http://schemas.microsoft.com/office/drawing/2014/main" id="{ACFE6623-969E-401D-B2DF-36C47D7E9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723" y="2780929"/>
            <a:ext cx="3385781" cy="3348410"/>
          </a:xfrm>
          <a:prstGeom prst="rect">
            <a:avLst/>
          </a:prstGeom>
        </p:spPr>
      </p:pic>
      <p:sp>
        <p:nvSpPr>
          <p:cNvPr id="7" name="Text Box 4">
            <a:extLst>
              <a:ext uri="{FF2B5EF4-FFF2-40B4-BE49-F238E27FC236}">
                <a16:creationId xmlns:a16="http://schemas.microsoft.com/office/drawing/2014/main" id="{90FDA45D-7186-4284-8EAD-17DC97B27959}"/>
              </a:ext>
            </a:extLst>
          </p:cNvPr>
          <p:cNvSpPr txBox="1">
            <a:spLocks noChangeArrowheads="1"/>
          </p:cNvSpPr>
          <p:nvPr/>
        </p:nvSpPr>
        <p:spPr bwMode="auto">
          <a:xfrm>
            <a:off x="379578" y="2096852"/>
            <a:ext cx="8456426"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What are the differences between these two volcanoes?</a:t>
            </a:r>
          </a:p>
        </p:txBody>
      </p:sp>
      <p:pic>
        <p:nvPicPr>
          <p:cNvPr id="11" name="Picture 19">
            <a:hlinkClick r:id="" action="ppaction://hlinkshowjump?jump=nextslide"/>
            <a:extLst>
              <a:ext uri="{FF2B5EF4-FFF2-40B4-BE49-F238E27FC236}">
                <a16:creationId xmlns:a16="http://schemas.microsoft.com/office/drawing/2014/main" id="{CC31818F-BEEF-43CB-B1C3-36955E65148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94F66F6C-8275-449B-BA7E-AB28E5085D4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0444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35337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4BCD-ACCB-4F5B-8FD5-87E88E830020}"/>
              </a:ext>
            </a:extLst>
          </p:cNvPr>
          <p:cNvSpPr>
            <a:spLocks noGrp="1"/>
          </p:cNvSpPr>
          <p:nvPr>
            <p:ph type="title"/>
          </p:nvPr>
        </p:nvSpPr>
        <p:spPr/>
        <p:txBody>
          <a:bodyPr/>
          <a:lstStyle/>
          <a:p>
            <a:r>
              <a:rPr lang="en-GB" dirty="0"/>
              <a:t>How do volcanoes form mountains?</a:t>
            </a:r>
          </a:p>
        </p:txBody>
      </p:sp>
      <p:pic>
        <p:nvPicPr>
          <p:cNvPr id="3" name="Picture 2">
            <a:extLst>
              <a:ext uri="{FF2B5EF4-FFF2-40B4-BE49-F238E27FC236}">
                <a16:creationId xmlns:a16="http://schemas.microsoft.com/office/drawing/2014/main" id="{49E169F5-FA6C-4157-98B9-12A8DC2DBB93}"/>
              </a:ext>
            </a:extLst>
          </p:cNvPr>
          <p:cNvPicPr>
            <a:picLocks noChangeAspect="1"/>
          </p:cNvPicPr>
          <p:nvPr/>
        </p:nvPicPr>
        <p:blipFill rotWithShape="1">
          <a:blip r:embed="rId3">
            <a:extLst>
              <a:ext uri="{28A0092B-C50C-407E-A947-70E740481C1C}">
                <a14:useLocalDpi xmlns:a14="http://schemas.microsoft.com/office/drawing/2010/main" val="0"/>
              </a:ext>
            </a:extLst>
          </a:blip>
          <a:srcRect l="7095" t="12682" r="8772"/>
          <a:stretch/>
        </p:blipFill>
        <p:spPr>
          <a:xfrm>
            <a:off x="4644010" y="3174762"/>
            <a:ext cx="4184088" cy="2954576"/>
          </a:xfrm>
          <a:prstGeom prst="rect">
            <a:avLst/>
          </a:prstGeom>
        </p:spPr>
      </p:pic>
      <p:sp>
        <p:nvSpPr>
          <p:cNvPr id="4" name="Text Box 4">
            <a:extLst>
              <a:ext uri="{FF2B5EF4-FFF2-40B4-BE49-F238E27FC236}">
                <a16:creationId xmlns:a16="http://schemas.microsoft.com/office/drawing/2014/main" id="{1E571594-7079-45AB-9DE6-34F044466BA6}"/>
              </a:ext>
            </a:extLst>
          </p:cNvPr>
          <p:cNvSpPr txBox="1">
            <a:spLocks noChangeArrowheads="1"/>
          </p:cNvSpPr>
          <p:nvPr/>
        </p:nvSpPr>
        <p:spPr bwMode="auto">
          <a:xfrm>
            <a:off x="3995936" y="800100"/>
            <a:ext cx="48321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Volcanoes that erupt due to high</a:t>
            </a:r>
          </a:p>
          <a:p>
            <a:pPr eaLnBrk="1" hangingPunct="1">
              <a:spcBef>
                <a:spcPts val="0"/>
              </a:spcBef>
            </a:pPr>
            <a:r>
              <a:rPr lang="en-GB" altLang="en-US" b="0" dirty="0">
                <a:solidFill>
                  <a:srgbClr val="010067"/>
                </a:solidFill>
              </a:rPr>
              <a:t>pressure form tall mountains</a:t>
            </a:r>
          </a:p>
          <a:p>
            <a:pPr eaLnBrk="1" hangingPunct="1">
              <a:spcBef>
                <a:spcPts val="0"/>
              </a:spcBef>
            </a:pPr>
            <a:r>
              <a:rPr lang="en-GB" altLang="en-US" b="0" dirty="0">
                <a:solidFill>
                  <a:srgbClr val="010067"/>
                </a:solidFill>
              </a:rPr>
              <a:t>with steep sides. These are</a:t>
            </a:r>
          </a:p>
          <a:p>
            <a:pPr eaLnBrk="1" hangingPunct="1">
              <a:spcBef>
                <a:spcPts val="0"/>
              </a:spcBef>
            </a:pPr>
            <a:r>
              <a:rPr lang="en-GB" altLang="en-US" b="0" dirty="0">
                <a:solidFill>
                  <a:srgbClr val="010067"/>
                </a:solidFill>
              </a:rPr>
              <a:t>known as </a:t>
            </a:r>
            <a:r>
              <a:rPr lang="en-GB" altLang="en-US" dirty="0">
                <a:solidFill>
                  <a:srgbClr val="B80303"/>
                </a:solidFill>
              </a:rPr>
              <a:t>stratovolcanoes</a:t>
            </a:r>
            <a:r>
              <a:rPr lang="en-GB" altLang="en-US" b="0" dirty="0">
                <a:solidFill>
                  <a:srgbClr val="010067"/>
                </a:solidFill>
              </a:rPr>
              <a:t>.</a:t>
            </a:r>
          </a:p>
          <a:p>
            <a:pPr eaLnBrk="1" hangingPunct="1">
              <a:spcBef>
                <a:spcPts val="0"/>
              </a:spcBef>
            </a:pPr>
            <a:r>
              <a:rPr lang="en-GB" altLang="en-US" b="0" dirty="0">
                <a:solidFill>
                  <a:srgbClr val="010067"/>
                </a:solidFill>
              </a:rPr>
              <a:t>Mount Kilimanjaro is made up of three stratovolcanoes.</a:t>
            </a:r>
          </a:p>
        </p:txBody>
      </p:sp>
      <p:pic>
        <p:nvPicPr>
          <p:cNvPr id="6" name="Picture 5">
            <a:extLst>
              <a:ext uri="{FF2B5EF4-FFF2-40B4-BE49-F238E27FC236}">
                <a16:creationId xmlns:a16="http://schemas.microsoft.com/office/drawing/2014/main" id="{ACFE6623-969E-401D-B2DF-36C47D7E9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980" y="800100"/>
            <a:ext cx="3428084" cy="3390246"/>
          </a:xfrm>
          <a:prstGeom prst="rect">
            <a:avLst/>
          </a:prstGeom>
        </p:spPr>
      </p:pic>
      <p:sp>
        <p:nvSpPr>
          <p:cNvPr id="8" name="Text Box 4">
            <a:extLst>
              <a:ext uri="{FF2B5EF4-FFF2-40B4-BE49-F238E27FC236}">
                <a16:creationId xmlns:a16="http://schemas.microsoft.com/office/drawing/2014/main" id="{D0A89163-093A-49EF-90A6-2597E805424D}"/>
              </a:ext>
            </a:extLst>
          </p:cNvPr>
          <p:cNvSpPr txBox="1">
            <a:spLocks noChangeArrowheads="1"/>
          </p:cNvSpPr>
          <p:nvPr/>
        </p:nvSpPr>
        <p:spPr bwMode="auto">
          <a:xfrm>
            <a:off x="375979" y="4190346"/>
            <a:ext cx="41240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Volcanoes that erupt more frequently and with less pressure form mountains with gentle sides. These are known as </a:t>
            </a:r>
            <a:r>
              <a:rPr lang="en-GB" altLang="en-US" dirty="0">
                <a:solidFill>
                  <a:srgbClr val="B80303"/>
                </a:solidFill>
              </a:rPr>
              <a:t>shield volcanoes</a:t>
            </a:r>
            <a:r>
              <a:rPr lang="en-GB" altLang="en-US" b="0" dirty="0">
                <a:solidFill>
                  <a:srgbClr val="010067"/>
                </a:solidFill>
              </a:rPr>
              <a:t>.</a:t>
            </a:r>
          </a:p>
        </p:txBody>
      </p:sp>
      <p:pic>
        <p:nvPicPr>
          <p:cNvPr id="9" name="Picture 19">
            <a:hlinkClick r:id="" action="ppaction://hlinkshowjump?jump=nextslide"/>
            <a:extLst>
              <a:ext uri="{FF2B5EF4-FFF2-40B4-BE49-F238E27FC236}">
                <a16:creationId xmlns:a16="http://schemas.microsoft.com/office/drawing/2014/main" id="{66F9F76A-015A-40A9-B875-7EDA8272F0D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35353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0102C-E8AA-4FE3-A177-84298D8D90F1}"/>
              </a:ext>
            </a:extLst>
          </p:cNvPr>
          <p:cNvSpPr>
            <a:spLocks noGrp="1"/>
          </p:cNvSpPr>
          <p:nvPr>
            <p:ph type="title"/>
          </p:nvPr>
        </p:nvSpPr>
        <p:spPr/>
        <p:txBody>
          <a:bodyPr/>
          <a:lstStyle/>
          <a:p>
            <a:r>
              <a:rPr lang="en-GB" dirty="0"/>
              <a:t>Tectonic uplift</a:t>
            </a:r>
          </a:p>
        </p:txBody>
      </p:sp>
      <p:sp>
        <p:nvSpPr>
          <p:cNvPr id="3" name="Text Box 4">
            <a:extLst>
              <a:ext uri="{FF2B5EF4-FFF2-40B4-BE49-F238E27FC236}">
                <a16:creationId xmlns:a16="http://schemas.microsoft.com/office/drawing/2014/main" id="{027BD30C-8AC2-4C53-9C5B-4B6A210863B9}"/>
              </a:ext>
            </a:extLst>
          </p:cNvPr>
          <p:cNvSpPr txBox="1">
            <a:spLocks noChangeArrowheads="1"/>
          </p:cNvSpPr>
          <p:nvPr/>
        </p:nvSpPr>
        <p:spPr bwMode="auto">
          <a:xfrm>
            <a:off x="363724" y="800100"/>
            <a:ext cx="84564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dirty="0">
                <a:solidFill>
                  <a:srgbClr val="B80303"/>
                </a:solidFill>
              </a:rPr>
              <a:t>Tectonic uplift </a:t>
            </a:r>
            <a:r>
              <a:rPr lang="en-GB" altLang="en-US" b="0" dirty="0">
                <a:solidFill>
                  <a:srgbClr val="010067"/>
                </a:solidFill>
              </a:rPr>
              <a:t>occurs when tectonic plate movement forces rocks upwards, creating land features. It occurs in different ways, but usually involves two tectonic plates </a:t>
            </a:r>
            <a:r>
              <a:rPr lang="en-GB" altLang="en-US" dirty="0">
                <a:solidFill>
                  <a:srgbClr val="B80303"/>
                </a:solidFill>
              </a:rPr>
              <a:t>colliding</a:t>
            </a:r>
            <a:r>
              <a:rPr lang="en-GB" altLang="en-US" b="0" dirty="0">
                <a:solidFill>
                  <a:srgbClr val="010067"/>
                </a:solidFill>
              </a:rPr>
              <a:t>.</a:t>
            </a:r>
          </a:p>
        </p:txBody>
      </p:sp>
      <p:pic>
        <p:nvPicPr>
          <p:cNvPr id="9" name="Picture 19">
            <a:hlinkClick r:id="" action="ppaction://hlinkshowjump?jump=nextslide"/>
            <a:extLst>
              <a:ext uri="{FF2B5EF4-FFF2-40B4-BE49-F238E27FC236}">
                <a16:creationId xmlns:a16="http://schemas.microsoft.com/office/drawing/2014/main" id="{4F1252F6-BC9E-4187-B6E5-D5347E2B44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notes_icon">
            <a:extLst>
              <a:ext uri="{FF2B5EF4-FFF2-40B4-BE49-F238E27FC236}">
                <a16:creationId xmlns:a16="http://schemas.microsoft.com/office/drawing/2014/main" id="{31B2C0D4-AA38-4FD2-81C3-36B9D9ED8AD6}"/>
              </a:ext>
            </a:extLst>
          </p:cNvPr>
          <p:cNvPicPr>
            <a:picLocks noChangeAspect="1" noChangeArrowheads="1"/>
          </p:cNvPicPr>
          <p:nvPr/>
        </p:nvPicPr>
        <p:blipFill>
          <a:blip r:embed="rId4" cstate="print"/>
          <a:srcRect/>
          <a:stretch>
            <a:fillRect/>
          </a:stretch>
        </p:blipFill>
        <p:spPr bwMode="auto">
          <a:xfrm>
            <a:off x="8532815" y="134937"/>
            <a:ext cx="442913"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65B71C41-71DB-4863-88DC-393BD3087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836" y="2164232"/>
            <a:ext cx="4540920" cy="3928593"/>
          </a:xfrm>
          <a:prstGeom prst="rect">
            <a:avLst/>
          </a:prstGeom>
        </p:spPr>
      </p:pic>
      <p:sp>
        <p:nvSpPr>
          <p:cNvPr id="16" name="Text Box 4">
            <a:extLst>
              <a:ext uri="{FF2B5EF4-FFF2-40B4-BE49-F238E27FC236}">
                <a16:creationId xmlns:a16="http://schemas.microsoft.com/office/drawing/2014/main" id="{FCA98563-525C-49EE-982A-F85A897210FB}"/>
              </a:ext>
            </a:extLst>
          </p:cNvPr>
          <p:cNvSpPr txBox="1">
            <a:spLocks noChangeArrowheads="1"/>
          </p:cNvSpPr>
          <p:nvPr/>
        </p:nvSpPr>
        <p:spPr bwMode="auto">
          <a:xfrm>
            <a:off x="5020030" y="2164232"/>
            <a:ext cx="3620422" cy="1200329"/>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What has happened to create the land feature in this photo?</a:t>
            </a:r>
          </a:p>
        </p:txBody>
      </p:sp>
      <p:sp>
        <p:nvSpPr>
          <p:cNvPr id="17" name="Text Box 4">
            <a:extLst>
              <a:ext uri="{FF2B5EF4-FFF2-40B4-BE49-F238E27FC236}">
                <a16:creationId xmlns:a16="http://schemas.microsoft.com/office/drawing/2014/main" id="{B988709D-1D7D-43F9-9A83-4B770FD5D62E}"/>
              </a:ext>
            </a:extLst>
          </p:cNvPr>
          <p:cNvSpPr txBox="1">
            <a:spLocks noChangeArrowheads="1"/>
          </p:cNvSpPr>
          <p:nvPr/>
        </p:nvSpPr>
        <p:spPr bwMode="auto">
          <a:xfrm>
            <a:off x="5020030" y="3528364"/>
            <a:ext cx="3805656" cy="1569660"/>
          </a:xfrm>
          <a:prstGeom prst="rect">
            <a:avLst/>
          </a:prstGeom>
          <a:no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Think about the direction of the forces, and what has happened to the flat part of the land.</a:t>
            </a:r>
          </a:p>
        </p:txBody>
      </p:sp>
      <p:sp>
        <p:nvSpPr>
          <p:cNvPr id="18" name="Text Box 4">
            <a:extLst>
              <a:ext uri="{FF2B5EF4-FFF2-40B4-BE49-F238E27FC236}">
                <a16:creationId xmlns:a16="http://schemas.microsoft.com/office/drawing/2014/main" id="{D8DF0D5D-0D3A-4966-BDB1-D8F65D51E3BA}"/>
              </a:ext>
            </a:extLst>
          </p:cNvPr>
          <p:cNvSpPr txBox="1">
            <a:spLocks noChangeArrowheads="1"/>
          </p:cNvSpPr>
          <p:nvPr/>
        </p:nvSpPr>
        <p:spPr bwMode="auto">
          <a:xfrm>
            <a:off x="5020030" y="5265204"/>
            <a:ext cx="3620422" cy="830997"/>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Can you explain it using the tectonic uplift theory?</a:t>
            </a:r>
          </a:p>
        </p:txBody>
      </p:sp>
      <p:pic>
        <p:nvPicPr>
          <p:cNvPr id="12" name="Picture 9">
            <a:extLst>
              <a:ext uri="{FF2B5EF4-FFF2-40B4-BE49-F238E27FC236}">
                <a16:creationId xmlns:a16="http://schemas.microsoft.com/office/drawing/2014/main" id="{548690EB-EB9B-406A-A3D0-5F41272AE4A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438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25724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5BB9-D384-492E-A183-72617CC7272C}"/>
              </a:ext>
            </a:extLst>
          </p:cNvPr>
          <p:cNvSpPr>
            <a:spLocks noGrp="1"/>
          </p:cNvSpPr>
          <p:nvPr>
            <p:ph type="title"/>
          </p:nvPr>
        </p:nvSpPr>
        <p:spPr/>
        <p:txBody>
          <a:bodyPr/>
          <a:lstStyle/>
          <a:p>
            <a:r>
              <a:rPr lang="en-GB" dirty="0"/>
              <a:t>How can tectonic uplift create plateaus?</a:t>
            </a:r>
          </a:p>
        </p:txBody>
      </p:sp>
      <p:sp>
        <p:nvSpPr>
          <p:cNvPr id="3" name="Text Box 4">
            <a:extLst>
              <a:ext uri="{FF2B5EF4-FFF2-40B4-BE49-F238E27FC236}">
                <a16:creationId xmlns:a16="http://schemas.microsoft.com/office/drawing/2014/main" id="{0A95FAA7-9706-4109-8D2C-52A224366564}"/>
              </a:ext>
            </a:extLst>
          </p:cNvPr>
          <p:cNvSpPr txBox="1">
            <a:spLocks noChangeArrowheads="1"/>
          </p:cNvSpPr>
          <p:nvPr/>
        </p:nvSpPr>
        <p:spPr bwMode="auto">
          <a:xfrm>
            <a:off x="363724" y="800100"/>
            <a:ext cx="84564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A </a:t>
            </a:r>
            <a:r>
              <a:rPr lang="en-GB" altLang="en-US" dirty="0">
                <a:solidFill>
                  <a:srgbClr val="B80303"/>
                </a:solidFill>
              </a:rPr>
              <a:t>plateau</a:t>
            </a:r>
            <a:r>
              <a:rPr lang="en-GB" altLang="en-US" b="0" dirty="0">
                <a:solidFill>
                  <a:srgbClr val="010067"/>
                </a:solidFill>
              </a:rPr>
              <a:t> is like a mountain. However, unlike mountains, plateaus have flat tops. They can form in two ways:</a:t>
            </a:r>
          </a:p>
        </p:txBody>
      </p:sp>
      <p:pic>
        <p:nvPicPr>
          <p:cNvPr id="5" name="Picture 4">
            <a:extLst>
              <a:ext uri="{FF2B5EF4-FFF2-40B4-BE49-F238E27FC236}">
                <a16:creationId xmlns:a16="http://schemas.microsoft.com/office/drawing/2014/main" id="{A4995CC4-A6F3-4BF4-B338-943FEB50F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556" y="2708920"/>
            <a:ext cx="3383904" cy="3383904"/>
          </a:xfrm>
          <a:prstGeom prst="rect">
            <a:avLst/>
          </a:prstGeom>
        </p:spPr>
      </p:pic>
      <p:sp>
        <p:nvSpPr>
          <p:cNvPr id="7" name="Text Box 14">
            <a:extLst>
              <a:ext uri="{FF2B5EF4-FFF2-40B4-BE49-F238E27FC236}">
                <a16:creationId xmlns:a16="http://schemas.microsoft.com/office/drawing/2014/main" id="{E79DDC5A-C578-4BBC-8027-B44992937EB0}"/>
              </a:ext>
            </a:extLst>
          </p:cNvPr>
          <p:cNvSpPr txBox="1">
            <a:spLocks noChangeArrowheads="1"/>
          </p:cNvSpPr>
          <p:nvPr/>
        </p:nvSpPr>
        <p:spPr bwMode="auto">
          <a:xfrm>
            <a:off x="369168" y="1667386"/>
            <a:ext cx="84509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through </a:t>
            </a:r>
            <a:r>
              <a:rPr lang="en-GB" altLang="en-US" dirty="0">
                <a:solidFill>
                  <a:srgbClr val="B80303"/>
                </a:solidFill>
              </a:rPr>
              <a:t>upwelling magma</a:t>
            </a:r>
            <a:r>
              <a:rPr lang="en-GB" altLang="en-US" b="0" dirty="0"/>
              <a:t>, when molten rock underneath the crust cannot break through and pushes land upwards</a:t>
            </a:r>
          </a:p>
        </p:txBody>
      </p:sp>
      <p:sp>
        <p:nvSpPr>
          <p:cNvPr id="8" name="Text Box 14">
            <a:extLst>
              <a:ext uri="{FF2B5EF4-FFF2-40B4-BE49-F238E27FC236}">
                <a16:creationId xmlns:a16="http://schemas.microsoft.com/office/drawing/2014/main" id="{17DD19C2-F06F-4940-8223-4396EA32217C}"/>
              </a:ext>
            </a:extLst>
          </p:cNvPr>
          <p:cNvSpPr txBox="1">
            <a:spLocks noChangeArrowheads="1"/>
          </p:cNvSpPr>
          <p:nvPr/>
        </p:nvSpPr>
        <p:spPr bwMode="auto">
          <a:xfrm>
            <a:off x="364813" y="2534672"/>
            <a:ext cx="49095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buClr>
                <a:srgbClr val="B80303"/>
              </a:buClr>
              <a:buSzPct val="100000"/>
              <a:buFont typeface="Wingdings" panose="05000000000000000000" pitchFamily="2" charset="2"/>
              <a:buChar char="l"/>
            </a:pPr>
            <a:r>
              <a:rPr lang="en-GB" altLang="en-US" b="0" dirty="0"/>
              <a:t>through </a:t>
            </a:r>
            <a:r>
              <a:rPr lang="en-GB" altLang="en-US" dirty="0">
                <a:solidFill>
                  <a:srgbClr val="B80303"/>
                </a:solidFill>
              </a:rPr>
              <a:t>erosion</a:t>
            </a:r>
            <a:r>
              <a:rPr lang="en-GB" altLang="en-US" b="0" dirty="0"/>
              <a:t>, when an existing mountain peak is worn down by a </a:t>
            </a:r>
            <a:r>
              <a:rPr lang="en-GB" altLang="en-US" dirty="0">
                <a:solidFill>
                  <a:srgbClr val="B80303"/>
                </a:solidFill>
              </a:rPr>
              <a:t>glacier</a:t>
            </a:r>
            <a:r>
              <a:rPr lang="en-GB" altLang="en-US" b="0" dirty="0"/>
              <a:t>.</a:t>
            </a:r>
          </a:p>
        </p:txBody>
      </p:sp>
      <p:sp>
        <p:nvSpPr>
          <p:cNvPr id="9" name="Text Box 4">
            <a:extLst>
              <a:ext uri="{FF2B5EF4-FFF2-40B4-BE49-F238E27FC236}">
                <a16:creationId xmlns:a16="http://schemas.microsoft.com/office/drawing/2014/main" id="{77163B03-45C6-4D78-A03D-5F1DC92498E0}"/>
              </a:ext>
            </a:extLst>
          </p:cNvPr>
          <p:cNvSpPr txBox="1">
            <a:spLocks noChangeArrowheads="1"/>
          </p:cNvSpPr>
          <p:nvPr/>
        </p:nvSpPr>
        <p:spPr bwMode="auto">
          <a:xfrm>
            <a:off x="363271" y="3771289"/>
            <a:ext cx="490958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Glaciers are huge pieces of ice that form on mountains and slide down over thousands of years. The glaciers that created plateaus melted long ago but they have left distinct land features behind.</a:t>
            </a:r>
          </a:p>
        </p:txBody>
      </p:sp>
      <p:pic>
        <p:nvPicPr>
          <p:cNvPr id="10" name="Picture 19">
            <a:hlinkClick r:id="" action="ppaction://hlinkshowjump?jump=nextslide"/>
            <a:extLst>
              <a:ext uri="{FF2B5EF4-FFF2-40B4-BE49-F238E27FC236}">
                <a16:creationId xmlns:a16="http://schemas.microsoft.com/office/drawing/2014/main" id="{06D7511E-7770-4D44-BAEF-FBDA9E312AB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371785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84ED-882C-4FFB-985C-1C87ACA8EA4E}"/>
              </a:ext>
            </a:extLst>
          </p:cNvPr>
          <p:cNvSpPr>
            <a:spLocks noGrp="1"/>
          </p:cNvSpPr>
          <p:nvPr>
            <p:ph type="title"/>
          </p:nvPr>
        </p:nvSpPr>
        <p:spPr/>
        <p:txBody>
          <a:bodyPr/>
          <a:lstStyle/>
          <a:p>
            <a:r>
              <a:rPr lang="en-GB" dirty="0"/>
              <a:t>Orogeny</a:t>
            </a:r>
          </a:p>
        </p:txBody>
      </p:sp>
      <p:sp>
        <p:nvSpPr>
          <p:cNvPr id="4" name="Text Box 4">
            <a:extLst>
              <a:ext uri="{FF2B5EF4-FFF2-40B4-BE49-F238E27FC236}">
                <a16:creationId xmlns:a16="http://schemas.microsoft.com/office/drawing/2014/main" id="{B0642F73-1525-4733-BD33-F4FDBDF9D33F}"/>
              </a:ext>
            </a:extLst>
          </p:cNvPr>
          <p:cNvSpPr txBox="1">
            <a:spLocks noChangeArrowheads="1"/>
          </p:cNvSpPr>
          <p:nvPr/>
        </p:nvSpPr>
        <p:spPr bwMode="auto">
          <a:xfrm>
            <a:off x="358775" y="1918011"/>
            <a:ext cx="45732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b="0" dirty="0">
                <a:solidFill>
                  <a:srgbClr val="010067"/>
                </a:solidFill>
              </a:rPr>
              <a:t>The </a:t>
            </a:r>
            <a:r>
              <a:rPr lang="en-GB" altLang="en-US" dirty="0">
                <a:solidFill>
                  <a:srgbClr val="B80303"/>
                </a:solidFill>
              </a:rPr>
              <a:t>Himalayan </a:t>
            </a:r>
            <a:r>
              <a:rPr lang="en-GB" altLang="en-US" b="0" dirty="0">
                <a:solidFill>
                  <a:srgbClr val="010067"/>
                </a:solidFill>
              </a:rPr>
              <a:t>mountains in Asia are fold mountains, formed by the Indian and Eurasian tectonic plates coming together.</a:t>
            </a:r>
          </a:p>
        </p:txBody>
      </p:sp>
      <p:sp>
        <p:nvSpPr>
          <p:cNvPr id="5" name="Text Box 4">
            <a:extLst>
              <a:ext uri="{FF2B5EF4-FFF2-40B4-BE49-F238E27FC236}">
                <a16:creationId xmlns:a16="http://schemas.microsoft.com/office/drawing/2014/main" id="{07E47CFA-4570-466D-B4E9-D06E8A64B317}"/>
              </a:ext>
            </a:extLst>
          </p:cNvPr>
          <p:cNvSpPr txBox="1">
            <a:spLocks noChangeArrowheads="1"/>
          </p:cNvSpPr>
          <p:nvPr/>
        </p:nvSpPr>
        <p:spPr bwMode="auto">
          <a:xfrm>
            <a:off x="391009" y="5631160"/>
            <a:ext cx="8454641" cy="461665"/>
          </a:xfrm>
          <a:prstGeom prst="rect">
            <a:avLst/>
          </a:prstGeom>
          <a:solidFill>
            <a:srgbClr val="FDD9D9"/>
          </a:solidFill>
          <a:ln>
            <a:noFill/>
          </a:ln>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r>
              <a:rPr lang="en-GB" altLang="en-US" b="0" dirty="0">
                <a:solidFill>
                  <a:srgbClr val="010067"/>
                </a:solidFill>
              </a:rPr>
              <a:t>What other land feature can you see in this photo?</a:t>
            </a:r>
          </a:p>
        </p:txBody>
      </p:sp>
      <p:sp>
        <p:nvSpPr>
          <p:cNvPr id="7" name="Text Box 4">
            <a:extLst>
              <a:ext uri="{FF2B5EF4-FFF2-40B4-BE49-F238E27FC236}">
                <a16:creationId xmlns:a16="http://schemas.microsoft.com/office/drawing/2014/main" id="{8C200C8A-0432-4742-90ED-AAB0829A1104}"/>
              </a:ext>
            </a:extLst>
          </p:cNvPr>
          <p:cNvSpPr txBox="1">
            <a:spLocks noChangeArrowheads="1"/>
          </p:cNvSpPr>
          <p:nvPr/>
        </p:nvSpPr>
        <p:spPr bwMode="auto">
          <a:xfrm>
            <a:off x="358774" y="800100"/>
            <a:ext cx="8461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pPr eaLnBrk="1" hangingPunct="1">
              <a:spcBef>
                <a:spcPts val="0"/>
              </a:spcBef>
            </a:pPr>
            <a:r>
              <a:rPr lang="en-GB" altLang="en-US" dirty="0">
                <a:solidFill>
                  <a:srgbClr val="B80303"/>
                </a:solidFill>
              </a:rPr>
              <a:t>Orogeny</a:t>
            </a:r>
            <a:r>
              <a:rPr lang="en-GB" altLang="en-US" b="0" dirty="0">
                <a:solidFill>
                  <a:srgbClr val="010067"/>
                </a:solidFill>
              </a:rPr>
              <a:t> is when two sections of crust are pushed together, forcing the rocks to crumple into </a:t>
            </a:r>
            <a:r>
              <a:rPr lang="en-GB" altLang="en-US" dirty="0">
                <a:solidFill>
                  <a:srgbClr val="B80303"/>
                </a:solidFill>
              </a:rPr>
              <a:t>fold mountains</a:t>
            </a:r>
            <a:r>
              <a:rPr lang="en-GB" altLang="en-US" b="0" dirty="0">
                <a:solidFill>
                  <a:srgbClr val="010067"/>
                </a:solidFill>
              </a:rPr>
              <a:t>.</a:t>
            </a:r>
          </a:p>
        </p:txBody>
      </p:sp>
      <p:sp>
        <p:nvSpPr>
          <p:cNvPr id="8" name="Rectangle 7">
            <a:extLst>
              <a:ext uri="{FF2B5EF4-FFF2-40B4-BE49-F238E27FC236}">
                <a16:creationId xmlns:a16="http://schemas.microsoft.com/office/drawing/2014/main" id="{DCE7211F-B4CF-48D0-83C4-8AEE9DA81A1D}"/>
              </a:ext>
            </a:extLst>
          </p:cNvPr>
          <p:cNvSpPr/>
          <p:nvPr/>
        </p:nvSpPr>
        <p:spPr>
          <a:xfrm>
            <a:off x="391009" y="3774585"/>
            <a:ext cx="4573265" cy="1569660"/>
          </a:xfrm>
          <a:prstGeom prst="rect">
            <a:avLst/>
          </a:prstGeom>
          <a:solidFill>
            <a:srgbClr val="FDD9D9"/>
          </a:solidFill>
        </p:spPr>
        <p:txBody>
          <a:bodyPr wrap="square">
            <a:spAutoFit/>
          </a:bodyPr>
          <a:lstStyle/>
          <a:p>
            <a:pPr>
              <a:spcBef>
                <a:spcPts val="0"/>
              </a:spcBef>
            </a:pPr>
            <a:r>
              <a:rPr lang="en-GB" altLang="en-US" b="0" dirty="0">
                <a:solidFill>
                  <a:srgbClr val="010067"/>
                </a:solidFill>
              </a:rPr>
              <a:t>The Himalayas are still growing at around 6</a:t>
            </a:r>
            <a:r>
              <a:rPr lang="en-GB" altLang="en-US" sz="1000" b="0" dirty="0">
                <a:solidFill>
                  <a:srgbClr val="010067"/>
                </a:solidFill>
              </a:rPr>
              <a:t> </a:t>
            </a:r>
            <a:r>
              <a:rPr lang="en-GB" altLang="en-US" b="0" dirty="0">
                <a:solidFill>
                  <a:srgbClr val="010067"/>
                </a:solidFill>
              </a:rPr>
              <a:t>cm per year! </a:t>
            </a:r>
            <a:br>
              <a:rPr lang="en-GB" altLang="en-US" b="0" dirty="0">
                <a:solidFill>
                  <a:srgbClr val="010067"/>
                </a:solidFill>
              </a:rPr>
            </a:br>
            <a:r>
              <a:rPr lang="en-GB" altLang="en-US" b="0" dirty="0">
                <a:solidFill>
                  <a:srgbClr val="010067"/>
                </a:solidFill>
              </a:rPr>
              <a:t>What does this tell us about the tectonic plates below them?</a:t>
            </a:r>
            <a:endParaRPr lang="en-GB" dirty="0"/>
          </a:p>
        </p:txBody>
      </p:sp>
      <p:pic>
        <p:nvPicPr>
          <p:cNvPr id="9" name="Picture 19">
            <a:hlinkClick r:id="" action="ppaction://hlinkshowjump?jump=nextslide"/>
            <a:extLst>
              <a:ext uri="{FF2B5EF4-FFF2-40B4-BE49-F238E27FC236}">
                <a16:creationId xmlns:a16="http://schemas.microsoft.com/office/drawing/2014/main" id="{957772AB-6CD7-4BCC-B884-3926149DB0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3F5C64BE-D183-410F-B2EC-6D3195347C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7149" y="1715744"/>
            <a:ext cx="3628502" cy="3628502"/>
          </a:xfrm>
          <a:prstGeom prst="rect">
            <a:avLst/>
          </a:prstGeom>
        </p:spPr>
      </p:pic>
      <p:pic>
        <p:nvPicPr>
          <p:cNvPr id="11" name="Picture 10">
            <a:extLst>
              <a:ext uri="{FF2B5EF4-FFF2-40B4-BE49-F238E27FC236}">
                <a16:creationId xmlns:a16="http://schemas.microsoft.com/office/drawing/2014/main" id="{0B6F0434-3C37-4AFC-AAE6-9664F237B22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04448"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65736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MhAoSjVo"/>
  <p:tag name="ARTICULATE_DESIGN_ID_1_DEFAULT DESIGN" val="ShvnA0ov"/>
  <p:tag name="ARTICULATE_DESIGN_ID_2_DEFAULT DESIGN" val="6ONO8UmB"/>
  <p:tag name="ARTICULATE_DESIGN_ID_3_DEFAULT DESIGN" val="XKOJsCRS"/>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13319</TotalTime>
  <Words>3049</Words>
  <Application>Microsoft Office PowerPoint</Application>
  <PresentationFormat>On-screen Show (4:3)</PresentationFormat>
  <Paragraphs>263</Paragraphs>
  <Slides>26</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Wingdings</vt:lpstr>
      <vt:lpstr>Arial</vt:lpstr>
      <vt:lpstr>Wingdings 2</vt:lpstr>
      <vt:lpstr>2_Default Design</vt:lpstr>
      <vt:lpstr>3_Default Design</vt:lpstr>
      <vt:lpstr>Feedback Systems</vt:lpstr>
      <vt:lpstr>Information</vt:lpstr>
      <vt:lpstr>Constructive forces</vt:lpstr>
      <vt:lpstr>Volcanism</vt:lpstr>
      <vt:lpstr>Volcanoes</vt:lpstr>
      <vt:lpstr>How do volcanoes form mountains?</vt:lpstr>
      <vt:lpstr>Tectonic uplift</vt:lpstr>
      <vt:lpstr>How can tectonic uplift create plateaus?</vt:lpstr>
      <vt:lpstr>Orogeny</vt:lpstr>
      <vt:lpstr>Submarine features</vt:lpstr>
      <vt:lpstr>Ridges and seamounts</vt:lpstr>
      <vt:lpstr>Destructive forces</vt:lpstr>
      <vt:lpstr>Weathering</vt:lpstr>
      <vt:lpstr>Exfoliation in action</vt:lpstr>
      <vt:lpstr>Freeze-thaw weathering in action</vt:lpstr>
      <vt:lpstr>Mass wasting</vt:lpstr>
      <vt:lpstr>Coastal erosion</vt:lpstr>
      <vt:lpstr>What are feedback loops?</vt:lpstr>
      <vt:lpstr>What is climate feedback?</vt:lpstr>
      <vt:lpstr>What is the greenhouse effect?</vt:lpstr>
      <vt:lpstr>The greenhouse effect</vt:lpstr>
      <vt:lpstr>The albedo feedback loop</vt:lpstr>
      <vt:lpstr>The deforestation feedback loop</vt:lpstr>
      <vt:lpstr>River damming</vt:lpstr>
      <vt:lpstr>Wetlands</vt:lpstr>
      <vt:lpstr>Summary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 Systems</dc:title>
  <dc:subject>Boardworks High School Earth and Space Sciences</dc:subject>
  <dc:creator>Boardworks</dc:creator>
  <cp:lastModifiedBy>Tim Crilly</cp:lastModifiedBy>
  <cp:revision>457</cp:revision>
  <dcterms:created xsi:type="dcterms:W3CDTF">2003-10-06T13:07:42Z</dcterms:created>
  <dcterms:modified xsi:type="dcterms:W3CDTF">2019-01-31T15:23:03Z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C564B7FA-7C34-45CD-A02F-68FFDA34ACF9</vt:lpwstr>
  </property>
  <property fmtid="{D5CDD505-2E9C-101B-9397-08002B2CF9AE}" pid="3" name="ArticulatePath">
    <vt:lpwstr>Weathering</vt:lpwstr>
  </property>
</Properties>
</file>