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activeX/activeX1.xml" ContentType="application/vnd.ms-office.activeX+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activeX/activeX2.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activeX/activeX3.xml" ContentType="application/vnd.ms-office.activeX+xml"/>
  <Override PartName="/ppt/notesSlides/notesSlide13.xml" ContentType="application/vnd.openxmlformats-officedocument.presentationml.notesSlide+xml"/>
  <Override PartName="/ppt/tags/tag44.xml" ContentType="application/vnd.openxmlformats-officedocument.presentationml.tags+xml"/>
  <Override PartName="/ppt/activeX/activeX4.xml" ContentType="application/vnd.ms-office.activeX+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906" r:id="rId1"/>
    <p:sldMasterId id="2147484921" r:id="rId2"/>
  </p:sldMasterIdLst>
  <p:notesMasterIdLst>
    <p:notesMasterId r:id="rId18"/>
  </p:notesMasterIdLst>
  <p:handoutMasterIdLst>
    <p:handoutMasterId r:id="rId19"/>
  </p:handoutMasterIdLst>
  <p:sldIdLst>
    <p:sldId id="430" r:id="rId3"/>
    <p:sldId id="504" r:id="rId4"/>
    <p:sldId id="488" r:id="rId5"/>
    <p:sldId id="502" r:id="rId6"/>
    <p:sldId id="494" r:id="rId7"/>
    <p:sldId id="493" r:id="rId8"/>
    <p:sldId id="495" r:id="rId9"/>
    <p:sldId id="490" r:id="rId10"/>
    <p:sldId id="491" r:id="rId11"/>
    <p:sldId id="492" r:id="rId12"/>
    <p:sldId id="501" r:id="rId13"/>
    <p:sldId id="484" r:id="rId14"/>
    <p:sldId id="485" r:id="rId15"/>
    <p:sldId id="486" r:id="rId16"/>
    <p:sldId id="503" r:id="rId17"/>
  </p:sldIdLst>
  <p:sldSz cx="9144000" cy="6858000" type="screen4x3"/>
  <p:notesSz cx="6858000" cy="9296400"/>
  <p:embeddedFontLst>
    <p:embeddedFont>
      <p:font typeface="Wingdings 2" panose="05020102010507070707" pitchFamily="18" charset="2"/>
      <p:regular r:id="rId20"/>
    </p:embeddedFont>
  </p:embeddedFontLst>
  <p:custDataLst>
    <p:tags r:id="rId21"/>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orient="horz" pos="3876">
          <p15:clr>
            <a:srgbClr val="A4A3A4"/>
          </p15:clr>
        </p15:guide>
        <p15:guide id="3" pos="5375">
          <p15:clr>
            <a:srgbClr val="A4A3A4"/>
          </p15:clr>
        </p15:guide>
        <p15:guide id="4" pos="226"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303"/>
    <a:srgbClr val="FDD9D9"/>
    <a:srgbClr val="010066"/>
    <a:srgbClr val="10BC45"/>
    <a:srgbClr val="33CC33"/>
    <a:srgbClr val="CC0099"/>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54" autoAdjust="0"/>
  </p:normalViewPr>
  <p:slideViewPr>
    <p:cSldViewPr snapToGrid="0" showGuides="1">
      <p:cViewPr varScale="1">
        <p:scale>
          <a:sx n="85" d="100"/>
          <a:sy n="85" d="100"/>
        </p:scale>
        <p:origin x="540" y="84"/>
      </p:cViewPr>
      <p:guideLst>
        <p:guide orient="horz" pos="504"/>
        <p:guide orient="horz" pos="3876"/>
        <p:guide pos="5375"/>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31"/>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6EB25DDF-7008-4400-8695-C747D30BB2BD}"/>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A3B08E92-D799-48B9-B081-1515F9197D3C}" type="slidenum">
              <a:rPr lang="en-GB" altLang="en-US"/>
              <a:pPr/>
              <a:t>‹#›</a:t>
            </a:fld>
            <a:endParaRPr lang="en-GB" altLang="en-US"/>
          </a:p>
        </p:txBody>
      </p:sp>
      <p:sp>
        <p:nvSpPr>
          <p:cNvPr id="6" name="Rectangle 7">
            <a:extLst>
              <a:ext uri="{FF2B5EF4-FFF2-40B4-BE49-F238E27FC236}">
                <a16:creationId xmlns:a16="http://schemas.microsoft.com/office/drawing/2014/main" id="{2CA80094-7425-4C6E-B491-BB7D0D9B2462}"/>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131E6861-D32F-4EDB-8378-DAF9AE89F01E}"/>
              </a:ext>
            </a:extLst>
          </p:cNvPr>
          <p:cNvSpPr>
            <a:spLocks noChangeArrowheads="1"/>
          </p:cNvSpPr>
          <p:nvPr/>
        </p:nvSpPr>
        <p:spPr bwMode="auto">
          <a:xfrm>
            <a:off x="1345885"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custDataLst>
      <p:tags r:id="rId2"/>
    </p:custDataLst>
    <p:extLst>
      <p:ext uri="{BB962C8B-B14F-4D97-AF65-F5344CB8AC3E}">
        <p14:creationId xmlns:p14="http://schemas.microsoft.com/office/powerpoint/2010/main" val="33410364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1" name="Rectangle 4">
            <a:extLst>
              <a:ext uri="{FF2B5EF4-FFF2-40B4-BE49-F238E27FC236}">
                <a16:creationId xmlns:a16="http://schemas.microsoft.com/office/drawing/2014/main" id="{C425D4C6-3739-4A8E-BF3A-74502CD4C5F4}"/>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71D4D3FF-123D-4532-9A09-926855F6E0CA}"/>
              </a:ext>
            </a:extLst>
          </p:cNvPr>
          <p:cNvSpPr>
            <a:spLocks noGrp="1" noChangeArrowheads="1"/>
          </p:cNvSpPr>
          <p:nvPr>
            <p:ph type="body" sz="quarter" idx="3"/>
          </p:nvPr>
        </p:nvSpPr>
        <p:spPr bwMode="auto">
          <a:xfrm>
            <a:off x="914401" y="4415791"/>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D3FF82A9-5DCC-49F9-B464-E3BF3AE71A78}"/>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73B3CD0E-7336-4EA3-A23D-E369BF27FA6E}" type="slidenum">
              <a:rPr lang="en-US" altLang="en-US"/>
              <a:pPr/>
              <a:t>‹#›</a:t>
            </a:fld>
            <a:endParaRPr lang="en-US" altLang="en-US"/>
          </a:p>
        </p:txBody>
      </p:sp>
      <p:sp>
        <p:nvSpPr>
          <p:cNvPr id="8" name="Rectangle 7">
            <a:extLst>
              <a:ext uri="{FF2B5EF4-FFF2-40B4-BE49-F238E27FC236}">
                <a16:creationId xmlns:a16="http://schemas.microsoft.com/office/drawing/2014/main" id="{4DF41E6C-4112-4D51-9C9A-D931EADC314F}"/>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9" name="Rectangle 9">
            <a:extLst>
              <a:ext uri="{FF2B5EF4-FFF2-40B4-BE49-F238E27FC236}">
                <a16:creationId xmlns:a16="http://schemas.microsoft.com/office/drawing/2014/main" id="{F4F40ED4-02BA-4198-9E81-87DF996F5A4D}"/>
              </a:ext>
            </a:extLst>
          </p:cNvPr>
          <p:cNvSpPr>
            <a:spLocks noChangeArrowheads="1"/>
          </p:cNvSpPr>
          <p:nvPr/>
        </p:nvSpPr>
        <p:spPr bwMode="auto">
          <a:xfrm>
            <a:off x="1345885"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1705856958"/>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D8E368E9-0600-492D-BDE6-0F4C4C9E26C2}"/>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85A01999-EDDB-4FB3-A1B4-26559D1512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7498A44-B819-457D-A56C-5447F4806108}"/>
              </a:ext>
            </a:extLst>
          </p:cNvPr>
          <p:cNvSpPr>
            <a:spLocks noGrp="1"/>
          </p:cNvSpPr>
          <p:nvPr>
            <p:ph type="sldNum" sz="quarter" idx="10"/>
          </p:nvPr>
        </p:nvSpPr>
        <p:spPr/>
        <p:txBody>
          <a:bodyPr/>
          <a:lstStyle/>
          <a:p>
            <a:fld id="{73B3CD0E-7336-4EA3-A23D-E369BF27FA6E}"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a:extLst>
              <a:ext uri="{FF2B5EF4-FFF2-40B4-BE49-F238E27FC236}">
                <a16:creationId xmlns:a16="http://schemas.microsoft.com/office/drawing/2014/main" id="{68C3B3F2-01A0-429C-B13C-D0A8D11437F2}"/>
              </a:ext>
            </a:extLst>
          </p:cNvPr>
          <p:cNvSpPr>
            <a:spLocks noGrp="1" noRot="1" noChangeAspect="1" noChangeArrowheads="1" noTextEdit="1"/>
          </p:cNvSpPr>
          <p:nvPr>
            <p:ph type="sldImg"/>
          </p:nvPr>
        </p:nvSpPr>
        <p:spPr>
          <a:ln/>
        </p:spPr>
      </p:sp>
      <p:sp>
        <p:nvSpPr>
          <p:cNvPr id="38918" name="Rectangle 3">
            <a:extLst>
              <a:ext uri="{FF2B5EF4-FFF2-40B4-BE49-F238E27FC236}">
                <a16:creationId xmlns:a16="http://schemas.microsoft.com/office/drawing/2014/main" id="{4CFCAE14-7E05-4E1A-AD60-DFA0DA15D7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timeline can be used to introduce work on the evolution of the horse as an example of the usefulness of the fossil record. Students could be asked about how changes in the size of horses, the structure of their feet and teeth provide evidence for their changing habitat and diet.</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F79B9899-6ED3-491E-B758-F7E64955C700}"/>
              </a:ext>
            </a:extLst>
          </p:cNvPr>
          <p:cNvSpPr>
            <a:spLocks noGrp="1"/>
          </p:cNvSpPr>
          <p:nvPr>
            <p:ph type="sldNum" sz="quarter" idx="10"/>
          </p:nvPr>
        </p:nvSpPr>
        <p:spPr/>
        <p:txBody>
          <a:bodyPr/>
          <a:lstStyle/>
          <a:p>
            <a:fld id="{73B3CD0E-7336-4EA3-A23D-E369BF27FA6E}"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a:extLst>
              <a:ext uri="{FF2B5EF4-FFF2-40B4-BE49-F238E27FC236}">
                <a16:creationId xmlns:a16="http://schemas.microsoft.com/office/drawing/2014/main" id="{B22F0A1A-62D4-4855-A02F-C08270C24C70}"/>
              </a:ext>
            </a:extLst>
          </p:cNvPr>
          <p:cNvSpPr>
            <a:spLocks noGrp="1" noRot="1" noChangeAspect="1" noChangeArrowheads="1" noTextEdit="1"/>
          </p:cNvSpPr>
          <p:nvPr>
            <p:ph type="sldImg"/>
          </p:nvPr>
        </p:nvSpPr>
        <p:spPr>
          <a:ln/>
        </p:spPr>
      </p:sp>
      <p:sp>
        <p:nvSpPr>
          <p:cNvPr id="39941" name="Rectangle 3">
            <a:extLst>
              <a:ext uri="{FF2B5EF4-FFF2-40B4-BE49-F238E27FC236}">
                <a16:creationId xmlns:a16="http://schemas.microsoft.com/office/drawing/2014/main" id="{3025865E-CFDE-40B0-BA7E-02E0BD3498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skull of </a:t>
            </a:r>
            <a:r>
              <a:rPr lang="en-GB" altLang="en-US" i="1" dirty="0">
                <a:latin typeface="Arial" panose="020B0604020202020204" pitchFamily="34" charset="0"/>
              </a:rPr>
              <a:t>Australopithecus boisei </a:t>
            </a:r>
            <a:r>
              <a:rPr lang="en-GB" altLang="en-US" dirty="0">
                <a:latin typeface="Arial" panose="020B0604020202020204" pitchFamily="34" charset="0"/>
              </a:rPr>
              <a:t>© </a:t>
            </a:r>
            <a:r>
              <a:rPr lang="en-GB" altLang="en-US" dirty="0" err="1">
                <a:latin typeface="Arial" panose="020B0604020202020204" pitchFamily="34" charset="0"/>
              </a:rPr>
              <a:t>Dinoton</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C1E92907-3A0F-495A-8F90-64E80B6402E3}"/>
              </a:ext>
            </a:extLst>
          </p:cNvPr>
          <p:cNvSpPr>
            <a:spLocks noGrp="1"/>
          </p:cNvSpPr>
          <p:nvPr>
            <p:ph type="sldNum" sz="quarter" idx="10"/>
          </p:nvPr>
        </p:nvSpPr>
        <p:spPr/>
        <p:txBody>
          <a:bodyPr/>
          <a:lstStyle/>
          <a:p>
            <a:fld id="{73B3CD0E-7336-4EA3-A23D-E369BF27FA6E}"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48528453-6A5D-472B-8A8B-1BD387EB91AF}"/>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FA8270F3-D4DF-4D8C-A97C-6B89895E85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 cla78, Shutterstock.com 2018</a:t>
            </a:r>
          </a:p>
        </p:txBody>
      </p:sp>
      <p:sp>
        <p:nvSpPr>
          <p:cNvPr id="2" name="Slide Number Placeholder 1">
            <a:extLst>
              <a:ext uri="{FF2B5EF4-FFF2-40B4-BE49-F238E27FC236}">
                <a16:creationId xmlns:a16="http://schemas.microsoft.com/office/drawing/2014/main" id="{3E9F7D3E-E7C1-465C-B096-9508ACE1C58E}"/>
              </a:ext>
            </a:extLst>
          </p:cNvPr>
          <p:cNvSpPr>
            <a:spLocks noGrp="1"/>
          </p:cNvSpPr>
          <p:nvPr>
            <p:ph type="sldNum" sz="quarter" idx="10"/>
          </p:nvPr>
        </p:nvSpPr>
        <p:spPr/>
        <p:txBody>
          <a:bodyPr/>
          <a:lstStyle/>
          <a:p>
            <a:fld id="{73B3CD0E-7336-4EA3-A23D-E369BF27FA6E}"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a:extLst>
              <a:ext uri="{FF2B5EF4-FFF2-40B4-BE49-F238E27FC236}">
                <a16:creationId xmlns:a16="http://schemas.microsoft.com/office/drawing/2014/main" id="{1B16C916-95EB-47D4-8048-B296FBF87F8C}"/>
              </a:ext>
            </a:extLst>
          </p:cNvPr>
          <p:cNvSpPr>
            <a:spLocks noGrp="1" noRot="1" noChangeAspect="1" noChangeArrowheads="1" noTextEdit="1"/>
          </p:cNvSpPr>
          <p:nvPr>
            <p:ph type="sldImg"/>
          </p:nvPr>
        </p:nvSpPr>
        <p:spPr>
          <a:ln/>
        </p:spPr>
      </p:sp>
      <p:sp>
        <p:nvSpPr>
          <p:cNvPr id="41989" name="Rectangle 3">
            <a:extLst>
              <a:ext uri="{FF2B5EF4-FFF2-40B4-BE49-F238E27FC236}">
                <a16:creationId xmlns:a16="http://schemas.microsoft.com/office/drawing/2014/main" id="{8C005F94-98C0-40F3-80BC-C95CA549BF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credits</a:t>
            </a:r>
            <a:r>
              <a:rPr lang="en-GB" altLang="en-US" dirty="0">
                <a:latin typeface="Arial" panose="020B0604020202020204" pitchFamily="34" charset="0"/>
              </a:rPr>
              <a:t>: fossil of Lucy © </a:t>
            </a:r>
            <a:r>
              <a:rPr lang="en-GB" altLang="en-US" dirty="0" err="1">
                <a:latin typeface="Arial" panose="020B0604020202020204" pitchFamily="34" charset="0"/>
              </a:rPr>
              <a:t>Wellcome</a:t>
            </a:r>
            <a:r>
              <a:rPr lang="en-GB" altLang="en-US" dirty="0">
                <a:latin typeface="Arial" panose="020B0604020202020204" pitchFamily="34" charset="0"/>
              </a:rPr>
              <a:t> Trust; skeleton © </a:t>
            </a:r>
            <a:r>
              <a:rPr lang="en-GB" altLang="en-US" dirty="0" err="1">
                <a:latin typeface="Arial" panose="020B0604020202020204" pitchFamily="34" charset="0"/>
              </a:rPr>
              <a:t>topal</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A2C65FFF-AC35-44A0-B7DB-37341CF41F63}"/>
              </a:ext>
            </a:extLst>
          </p:cNvPr>
          <p:cNvSpPr>
            <a:spLocks noGrp="1"/>
          </p:cNvSpPr>
          <p:nvPr>
            <p:ph type="sldNum" sz="quarter" idx="10"/>
          </p:nvPr>
        </p:nvSpPr>
        <p:spPr/>
        <p:txBody>
          <a:bodyPr/>
          <a:lstStyle/>
          <a:p>
            <a:fld id="{73B3CD0E-7336-4EA3-A23D-E369BF27FA6E}"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a:extLst>
              <a:ext uri="{FF2B5EF4-FFF2-40B4-BE49-F238E27FC236}">
                <a16:creationId xmlns:a16="http://schemas.microsoft.com/office/drawing/2014/main" id="{0197C42F-9EC9-47AD-BDE2-E04F8DE9B1D5}"/>
              </a:ext>
            </a:extLst>
          </p:cNvPr>
          <p:cNvSpPr>
            <a:spLocks noGrp="1" noRot="1" noChangeAspect="1" noChangeArrowheads="1" noTextEdit="1"/>
          </p:cNvSpPr>
          <p:nvPr>
            <p:ph type="sldImg"/>
          </p:nvPr>
        </p:nvSpPr>
        <p:spPr>
          <a:ln/>
        </p:spPr>
      </p:sp>
      <p:sp>
        <p:nvSpPr>
          <p:cNvPr id="43013" name="Rectangle 3">
            <a:extLst>
              <a:ext uri="{FF2B5EF4-FFF2-40B4-BE49-F238E27FC236}">
                <a16:creationId xmlns:a16="http://schemas.microsoft.com/office/drawing/2014/main" id="{882A8D17-64E9-4453-9C0F-82DA94F51D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err="1">
                <a:latin typeface="Arial" panose="020B0604020202020204" pitchFamily="34" charset="0"/>
              </a:rPr>
              <a:t>Ardi’s</a:t>
            </a:r>
            <a:r>
              <a:rPr lang="en-GB" altLang="en-US" dirty="0">
                <a:latin typeface="Arial" panose="020B0604020202020204" pitchFamily="34" charset="0"/>
              </a:rPr>
              <a:t> pelvis was constructed from crushed remains, so can the hypothesis of her really being bipedal be supported? Some scientists argue not.</a:t>
            </a:r>
          </a:p>
        </p:txBody>
      </p:sp>
      <p:sp>
        <p:nvSpPr>
          <p:cNvPr id="2" name="Slide Number Placeholder 1">
            <a:extLst>
              <a:ext uri="{FF2B5EF4-FFF2-40B4-BE49-F238E27FC236}">
                <a16:creationId xmlns:a16="http://schemas.microsoft.com/office/drawing/2014/main" id="{15C758F8-B9CA-4B4A-ABAF-5EE92AE005FC}"/>
              </a:ext>
            </a:extLst>
          </p:cNvPr>
          <p:cNvSpPr>
            <a:spLocks noGrp="1"/>
          </p:cNvSpPr>
          <p:nvPr>
            <p:ph type="sldNum" sz="quarter" idx="10"/>
          </p:nvPr>
        </p:nvSpPr>
        <p:spPr/>
        <p:txBody>
          <a:bodyPr/>
          <a:lstStyle/>
          <a:p>
            <a:fld id="{73B3CD0E-7336-4EA3-A23D-E369BF27FA6E}"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A5266AFA-6449-403F-9044-1E627EC6A4D9}"/>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FCA1D015-406F-4F90-9DE3-721A32CFEE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Where branches join indicates the existence of a common ancestor.</a:t>
            </a:r>
          </a:p>
          <a:p>
            <a:endParaRPr lang="en-GB" altLang="en-US" dirty="0">
              <a:latin typeface="Arial" panose="020B0604020202020204" pitchFamily="34" charset="0"/>
            </a:endParaRPr>
          </a:p>
          <a:p>
            <a:r>
              <a:rPr lang="en-GB" altLang="en-US" dirty="0">
                <a:latin typeface="Arial" panose="020B0604020202020204" pitchFamily="34" charset="0"/>
              </a:rPr>
              <a:t>Answers to questions:</a:t>
            </a:r>
          </a:p>
          <a:p>
            <a:pPr marL="171450" indent="-171450">
              <a:buFont typeface="Arial" panose="020B0604020202020204" pitchFamily="34" charset="0"/>
              <a:buChar char="•"/>
            </a:pPr>
            <a:r>
              <a:rPr lang="en-GB" altLang="en-US" dirty="0">
                <a:latin typeface="Arial" panose="020B0604020202020204" pitchFamily="34" charset="0"/>
              </a:rPr>
              <a:t>The most recent relative to modern humans shown on this tree is </a:t>
            </a:r>
            <a:r>
              <a:rPr lang="en-GB" altLang="en-US" i="1" dirty="0">
                <a:latin typeface="Arial" panose="020B0604020202020204" pitchFamily="34" charset="0"/>
              </a:rPr>
              <a:t>Homo habilis</a:t>
            </a:r>
            <a:r>
              <a:rPr lang="en-GB" altLang="en-US" dirty="0">
                <a:latin typeface="Arial" panose="020B0604020202020204" pitchFamily="34" charset="0"/>
              </a:rPr>
              <a:t>. This is the early human with which modern humans most recently shared a common ancestor.</a:t>
            </a:r>
          </a:p>
          <a:p>
            <a:pPr marL="171450" indent="-171450">
              <a:buFont typeface="Arial" panose="020B0604020202020204" pitchFamily="34" charset="0"/>
              <a:buChar char="•"/>
            </a:pPr>
            <a:r>
              <a:rPr lang="en-GB" altLang="en-US" dirty="0">
                <a:latin typeface="Arial" panose="020B0604020202020204" pitchFamily="34" charset="0"/>
              </a:rPr>
              <a:t>All humans (modern and early forms) shared a common ancestor with chimpanzee over 4 million years ago. There is huge variation in estimates of when this common ancestor existed, ranging from 4.4 to 13 million years ago.</a:t>
            </a:r>
          </a:p>
          <a:p>
            <a:pPr marL="0" indent="0">
              <a:buFont typeface="Arial" panose="020B0604020202020204" pitchFamily="34" charset="0"/>
              <a:buNone/>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797B25C2-524C-472A-99B1-C4EBF170B825}"/>
              </a:ext>
            </a:extLst>
          </p:cNvPr>
          <p:cNvSpPr>
            <a:spLocks noGrp="1"/>
          </p:cNvSpPr>
          <p:nvPr>
            <p:ph type="sldNum" sz="quarter" idx="10"/>
          </p:nvPr>
        </p:nvSpPr>
        <p:spPr/>
        <p:txBody>
          <a:bodyPr/>
          <a:lstStyle/>
          <a:p>
            <a:fld id="{73B3CD0E-7336-4EA3-A23D-E369BF27FA6E}" type="slidenum">
              <a:rPr lang="en-US" altLang="en-US" smtClean="0"/>
              <a:pPr/>
              <a:t>15</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0970BDA7-A51D-4339-9932-3E1BF01E048C}"/>
              </a:ext>
            </a:extLst>
          </p:cNvPr>
          <p:cNvSpPr>
            <a:spLocks noGrp="1"/>
          </p:cNvSpPr>
          <p:nvPr>
            <p:ph type="sldNum" sz="quarter" idx="10"/>
          </p:nvPr>
        </p:nvSpPr>
        <p:spPr/>
        <p:txBody>
          <a:bodyPr/>
          <a:lstStyle/>
          <a:p>
            <a:fld id="{73B3CD0E-7336-4EA3-A23D-E369BF27FA6E}" type="slidenum">
              <a:rPr lang="en-US" altLang="en-US" smtClean="0"/>
              <a:pPr/>
              <a:t>2</a:t>
            </a:fld>
            <a:endParaRPr lang="en-US" altLang="en-US"/>
          </a:p>
        </p:txBody>
      </p:sp>
    </p:spTree>
    <p:extLst>
      <p:ext uri="{BB962C8B-B14F-4D97-AF65-F5344CB8AC3E}">
        <p14:creationId xmlns:p14="http://schemas.microsoft.com/office/powerpoint/2010/main" val="149329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lide Image Placeholder 1">
            <a:extLst>
              <a:ext uri="{FF2B5EF4-FFF2-40B4-BE49-F238E27FC236}">
                <a16:creationId xmlns:a16="http://schemas.microsoft.com/office/drawing/2014/main" id="{EBE0C3C1-D0DF-4745-880F-D3C9AE86CAAD}"/>
              </a:ext>
            </a:extLst>
          </p:cNvPr>
          <p:cNvSpPr>
            <a:spLocks noGrp="1" noRot="1" noChangeAspect="1" noTextEdit="1"/>
          </p:cNvSpPr>
          <p:nvPr>
            <p:ph type="sldImg"/>
          </p:nvPr>
        </p:nvSpPr>
        <p:spPr>
          <a:ln/>
        </p:spPr>
      </p:sp>
      <p:sp>
        <p:nvSpPr>
          <p:cNvPr id="30725" name="Notes Placeholder 2">
            <a:extLst>
              <a:ext uri="{FF2B5EF4-FFF2-40B4-BE49-F238E27FC236}">
                <a16:creationId xmlns:a16="http://schemas.microsoft.com/office/drawing/2014/main" id="{C9F5D620-2A70-4F99-BA08-24E245699A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Trilobite fossils</a:t>
            </a:r>
            <a:r>
              <a:rPr lang="en-GB" altLang="en-US" b="1" dirty="0">
                <a:latin typeface="Arial" panose="020B0604020202020204" pitchFamily="34" charset="0"/>
              </a:rPr>
              <a:t> </a:t>
            </a:r>
            <a:r>
              <a:rPr lang="en-GB" altLang="en-US" dirty="0">
                <a:latin typeface="Arial" panose="020B0604020202020204" pitchFamily="34" charset="0"/>
                <a:cs typeface="Arial" panose="020B0604020202020204" pitchFamily="34" charset="0"/>
              </a:rPr>
              <a:t>© Merlin74, Shutterstock.com 2018</a:t>
            </a:r>
          </a:p>
        </p:txBody>
      </p:sp>
      <p:sp>
        <p:nvSpPr>
          <p:cNvPr id="2" name="Slide Number Placeholder 1">
            <a:extLst>
              <a:ext uri="{FF2B5EF4-FFF2-40B4-BE49-F238E27FC236}">
                <a16:creationId xmlns:a16="http://schemas.microsoft.com/office/drawing/2014/main" id="{D15777F5-08E7-40CE-A40A-2947E465717F}"/>
              </a:ext>
            </a:extLst>
          </p:cNvPr>
          <p:cNvSpPr>
            <a:spLocks noGrp="1"/>
          </p:cNvSpPr>
          <p:nvPr>
            <p:ph type="sldNum" sz="quarter" idx="10"/>
          </p:nvPr>
        </p:nvSpPr>
        <p:spPr/>
        <p:txBody>
          <a:bodyPr/>
          <a:lstStyle/>
          <a:p>
            <a:fld id="{73B3CD0E-7336-4EA3-A23D-E369BF27FA6E}"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a:extLst>
              <a:ext uri="{FF2B5EF4-FFF2-40B4-BE49-F238E27FC236}">
                <a16:creationId xmlns:a16="http://schemas.microsoft.com/office/drawing/2014/main" id="{018C8994-81F6-4853-8310-57C0696F678A}"/>
              </a:ext>
            </a:extLst>
          </p:cNvPr>
          <p:cNvSpPr>
            <a:spLocks noGrp="1" noRot="1" noChangeAspect="1" noChangeArrowheads="1" noTextEdit="1"/>
          </p:cNvSpPr>
          <p:nvPr>
            <p:ph type="sldImg"/>
          </p:nvPr>
        </p:nvSpPr>
        <p:spPr>
          <a:ln/>
        </p:spPr>
      </p:sp>
      <p:sp>
        <p:nvSpPr>
          <p:cNvPr id="31749" name="Rectangle 3">
            <a:extLst>
              <a:ext uri="{FF2B5EF4-FFF2-40B4-BE49-F238E27FC236}">
                <a16:creationId xmlns:a16="http://schemas.microsoft.com/office/drawing/2014/main" id="{2CB142CA-061E-429C-8135-3689E37C82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Environments that may be unable to support the process of decay include:</a:t>
            </a:r>
          </a:p>
          <a:p>
            <a:pPr marL="171450" indent="-171450">
              <a:buFont typeface="Arial" panose="020B0604020202020204" pitchFamily="34" charset="0"/>
              <a:buChar char="•"/>
            </a:pPr>
            <a:r>
              <a:rPr lang="en-GB" altLang="en-US" dirty="0">
                <a:latin typeface="Arial" panose="020B0604020202020204" pitchFamily="34" charset="0"/>
              </a:rPr>
              <a:t>deserts – lack of water</a:t>
            </a:r>
          </a:p>
          <a:p>
            <a:pPr marL="171450" indent="-171450">
              <a:buFont typeface="Arial" panose="020B0604020202020204" pitchFamily="34" charset="0"/>
              <a:buChar char="•"/>
            </a:pPr>
            <a:r>
              <a:rPr lang="en-GB" altLang="en-US" dirty="0">
                <a:latin typeface="Arial" panose="020B0604020202020204" pitchFamily="34" charset="0"/>
              </a:rPr>
              <a:t>polar regions – lack of warmth</a:t>
            </a:r>
          </a:p>
          <a:p>
            <a:pPr marL="171450" indent="-171450">
              <a:buFont typeface="Arial" panose="020B0604020202020204" pitchFamily="34" charset="0"/>
              <a:buChar char="•"/>
            </a:pPr>
            <a:r>
              <a:rPr lang="en-GB" altLang="en-US" dirty="0">
                <a:latin typeface="Arial" panose="020B0604020202020204" pitchFamily="34" charset="0"/>
              </a:rPr>
              <a:t>peat bogs – lack of oxygen.</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rPr>
              <a:t>Marcio</a:t>
            </a:r>
            <a:r>
              <a:rPr lang="en-GB" altLang="en-US" dirty="0">
                <a:latin typeface="Arial" panose="020B0604020202020204" pitchFamily="34" charset="0"/>
              </a:rPr>
              <a:t> Jose Bastos Silva, Shutterstock.com 2018</a:t>
            </a:r>
          </a:p>
        </p:txBody>
      </p:sp>
      <p:sp>
        <p:nvSpPr>
          <p:cNvPr id="2" name="Slide Number Placeholder 1">
            <a:extLst>
              <a:ext uri="{FF2B5EF4-FFF2-40B4-BE49-F238E27FC236}">
                <a16:creationId xmlns:a16="http://schemas.microsoft.com/office/drawing/2014/main" id="{5A33A425-B4FE-478E-8EEC-80729585A87C}"/>
              </a:ext>
            </a:extLst>
          </p:cNvPr>
          <p:cNvSpPr>
            <a:spLocks noGrp="1"/>
          </p:cNvSpPr>
          <p:nvPr>
            <p:ph type="sldNum" sz="quarter" idx="10"/>
          </p:nvPr>
        </p:nvSpPr>
        <p:spPr/>
        <p:txBody>
          <a:bodyPr/>
          <a:lstStyle/>
          <a:p>
            <a:fld id="{73B3CD0E-7336-4EA3-A23D-E369BF27FA6E}"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a:extLst>
              <a:ext uri="{FF2B5EF4-FFF2-40B4-BE49-F238E27FC236}">
                <a16:creationId xmlns:a16="http://schemas.microsoft.com/office/drawing/2014/main" id="{99F44A10-87E0-4736-8FB8-309C01F2B43F}"/>
              </a:ext>
            </a:extLst>
          </p:cNvPr>
          <p:cNvSpPr>
            <a:spLocks noGrp="1" noRot="1" noChangeAspect="1" noChangeArrowheads="1" noTextEdit="1"/>
          </p:cNvSpPr>
          <p:nvPr>
            <p:ph type="sldImg"/>
          </p:nvPr>
        </p:nvSpPr>
        <p:spPr>
          <a:ln/>
        </p:spPr>
      </p:sp>
      <p:sp>
        <p:nvSpPr>
          <p:cNvPr id="32773" name="Rectangle 3">
            <a:extLst>
              <a:ext uri="{FF2B5EF4-FFF2-40B4-BE49-F238E27FC236}">
                <a16:creationId xmlns:a16="http://schemas.microsoft.com/office/drawing/2014/main" id="{223FB5A0-2C79-47DB-9E59-3C4153E9D0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Rootlet traces are the preserved pattern of roots from plants that lived in the distant past. </a:t>
            </a: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rPr>
              <a:t>Rattana</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2D0709AF-C2A0-4E2F-9E2A-1539936C7847}"/>
              </a:ext>
            </a:extLst>
          </p:cNvPr>
          <p:cNvSpPr>
            <a:spLocks noGrp="1"/>
          </p:cNvSpPr>
          <p:nvPr>
            <p:ph type="sldNum" sz="quarter" idx="10"/>
          </p:nvPr>
        </p:nvSpPr>
        <p:spPr/>
        <p:txBody>
          <a:bodyPr/>
          <a:lstStyle/>
          <a:p>
            <a:fld id="{73B3CD0E-7336-4EA3-A23D-E369BF27FA6E}"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7BD8110A-A342-4ECC-A4E0-565F2297B034}"/>
              </a:ext>
            </a:extLst>
          </p:cNvPr>
          <p:cNvSpPr>
            <a:spLocks noGrp="1" noRot="1" noChangeAspect="1" noChangeArrowheads="1" noTextEdit="1"/>
          </p:cNvSpPr>
          <p:nvPr>
            <p:ph type="sldImg"/>
          </p:nvPr>
        </p:nvSpPr>
        <p:spPr>
          <a:ln/>
        </p:spPr>
      </p:sp>
      <p:sp>
        <p:nvSpPr>
          <p:cNvPr id="33797" name="Rectangle 3">
            <a:extLst>
              <a:ext uri="{FF2B5EF4-FFF2-40B4-BE49-F238E27FC236}">
                <a16:creationId xmlns:a16="http://schemas.microsoft.com/office/drawing/2014/main" id="{326579AB-16BA-4566-85AA-301868171A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six-stage interactive animation shows how animal fossils can be formed at sea, and how they are found within sedimentary rock formations on land. Suitable prompts could include:</a:t>
            </a:r>
          </a:p>
          <a:p>
            <a:pPr marL="171450" indent="-171450">
              <a:buFont typeface="Arial" panose="020B0604020202020204" pitchFamily="34" charset="0"/>
              <a:buChar char="•"/>
            </a:pPr>
            <a:r>
              <a:rPr lang="en-GB" altLang="en-US" dirty="0">
                <a:latin typeface="Arial" panose="020B0604020202020204" pitchFamily="34" charset="0"/>
              </a:rPr>
              <a:t>Fossils are only found in sedimentary rocks. How do these form?</a:t>
            </a:r>
          </a:p>
          <a:p>
            <a:pPr marL="171450" indent="-171450">
              <a:buFont typeface="Arial" panose="020B0604020202020204" pitchFamily="34" charset="0"/>
              <a:buChar char="•"/>
            </a:pPr>
            <a:r>
              <a:rPr lang="en-GB" altLang="en-US" dirty="0">
                <a:latin typeface="Arial" panose="020B0604020202020204" pitchFamily="34" charset="0"/>
              </a:rPr>
              <a:t>Could a whole fish get fossilized?</a:t>
            </a:r>
          </a:p>
          <a:p>
            <a:pPr marL="171450" indent="-171450">
              <a:buFont typeface="Arial" panose="020B0604020202020204" pitchFamily="34" charset="0"/>
              <a:buChar char="•"/>
            </a:pPr>
            <a:r>
              <a:rPr lang="en-GB" altLang="en-US" dirty="0">
                <a:latin typeface="Arial" panose="020B0604020202020204" pitchFamily="34" charset="0"/>
              </a:rPr>
              <a:t>Are fossils made from bone?</a:t>
            </a:r>
          </a:p>
          <a:p>
            <a:pPr marL="171450" indent="-171450">
              <a:buFont typeface="Arial" panose="020B0604020202020204" pitchFamily="34" charset="0"/>
              <a:buChar char="•"/>
            </a:pPr>
            <a:r>
              <a:rPr lang="en-GB" altLang="en-US" dirty="0">
                <a:latin typeface="Arial" panose="020B0604020202020204" pitchFamily="34" charset="0"/>
              </a:rPr>
              <a:t>How can you tell that some fossils are older than others?</a:t>
            </a:r>
          </a:p>
          <a:p>
            <a:pPr marL="171450" indent="-171450">
              <a:buFont typeface="Arial" panose="020B0604020202020204" pitchFamily="34" charset="0"/>
              <a:buChar char="•"/>
            </a:pPr>
            <a:r>
              <a:rPr lang="en-GB" altLang="en-US" dirty="0">
                <a:latin typeface="Arial" panose="020B0604020202020204" pitchFamily="34" charset="0"/>
              </a:rPr>
              <a:t>How do fossils formed deep under water end up on the side of cliffs?</a:t>
            </a:r>
          </a:p>
          <a:p>
            <a:pPr marL="171450" indent="-171450">
              <a:buFont typeface="Arial" panose="020B0604020202020204" pitchFamily="34" charset="0"/>
              <a:buChar char="•"/>
            </a:pPr>
            <a:r>
              <a:rPr lang="en-GB" altLang="en-US" dirty="0">
                <a:latin typeface="Arial" panose="020B0604020202020204" pitchFamily="34" charset="0"/>
              </a:rPr>
              <a:t>Why are new fossils still being discovered?</a:t>
            </a:r>
          </a:p>
          <a:p>
            <a:pPr marL="0" indent="0">
              <a:buFont typeface="Arial" panose="020B0604020202020204" pitchFamily="34" charset="0"/>
              <a:buNone/>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33468174-1840-4971-B186-A46EE0CF50AF}"/>
              </a:ext>
            </a:extLst>
          </p:cNvPr>
          <p:cNvSpPr>
            <a:spLocks noGrp="1"/>
          </p:cNvSpPr>
          <p:nvPr>
            <p:ph type="sldNum" sz="quarter" idx="10"/>
          </p:nvPr>
        </p:nvSpPr>
        <p:spPr/>
        <p:txBody>
          <a:bodyPr/>
          <a:lstStyle/>
          <a:p>
            <a:fld id="{73B3CD0E-7336-4EA3-A23D-E369BF27FA6E}"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a:extLst>
              <a:ext uri="{FF2B5EF4-FFF2-40B4-BE49-F238E27FC236}">
                <a16:creationId xmlns:a16="http://schemas.microsoft.com/office/drawing/2014/main" id="{48830BAD-17D1-4671-B9C7-C2846E717400}"/>
              </a:ext>
            </a:extLst>
          </p:cNvPr>
          <p:cNvSpPr>
            <a:spLocks noGrp="1" noRot="1" noChangeAspect="1" noChangeArrowheads="1" noTextEdit="1"/>
          </p:cNvSpPr>
          <p:nvPr>
            <p:ph type="sldImg"/>
          </p:nvPr>
        </p:nvSpPr>
        <p:spPr>
          <a:ln/>
        </p:spPr>
      </p:sp>
      <p:sp>
        <p:nvSpPr>
          <p:cNvPr id="34821" name="Rectangle 3">
            <a:extLst>
              <a:ext uri="{FF2B5EF4-FFF2-40B4-BE49-F238E27FC236}">
                <a16:creationId xmlns:a16="http://schemas.microsoft.com/office/drawing/2014/main" id="{ADCEE1F4-48B5-4E9F-912C-DCC2EDDC16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21A7B74-4A28-4F4D-8138-DA8A419B0683}"/>
              </a:ext>
            </a:extLst>
          </p:cNvPr>
          <p:cNvSpPr>
            <a:spLocks noGrp="1"/>
          </p:cNvSpPr>
          <p:nvPr>
            <p:ph type="sldNum" sz="quarter" idx="10"/>
          </p:nvPr>
        </p:nvSpPr>
        <p:spPr/>
        <p:txBody>
          <a:bodyPr/>
          <a:lstStyle/>
          <a:p>
            <a:fld id="{73B3CD0E-7336-4EA3-A23D-E369BF27FA6E}"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a:extLst>
              <a:ext uri="{FF2B5EF4-FFF2-40B4-BE49-F238E27FC236}">
                <a16:creationId xmlns:a16="http://schemas.microsoft.com/office/drawing/2014/main" id="{8750DB89-362A-4BA3-9C89-14EB3BC6CCE0}"/>
              </a:ext>
            </a:extLst>
          </p:cNvPr>
          <p:cNvSpPr>
            <a:spLocks noGrp="1" noRot="1" noChangeAspect="1" noChangeArrowheads="1" noTextEdit="1"/>
          </p:cNvSpPr>
          <p:nvPr>
            <p:ph type="sldImg"/>
          </p:nvPr>
        </p:nvSpPr>
        <p:spPr>
          <a:ln/>
        </p:spPr>
      </p:sp>
      <p:sp>
        <p:nvSpPr>
          <p:cNvPr id="36870" name="Rectangle 3">
            <a:extLst>
              <a:ext uri="{FF2B5EF4-FFF2-40B4-BE49-F238E27FC236}">
                <a16:creationId xmlns:a16="http://schemas.microsoft.com/office/drawing/2014/main" id="{7B62313E-D1EC-4595-ACCD-1AE876DC52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example, modern humans and chimpanzees both evolved from a common ancestor that existed millions of years ago. </a:t>
            </a: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Ancient lizard, </a:t>
            </a:r>
            <a:r>
              <a:rPr lang="en-GB" altLang="en-US" i="1" dirty="0" err="1">
                <a:latin typeface="Arial" panose="020B0604020202020204" pitchFamily="34" charset="0"/>
              </a:rPr>
              <a:t>Seymouria</a:t>
            </a:r>
            <a:r>
              <a:rPr lang="en-GB" altLang="en-US" i="1" dirty="0">
                <a:latin typeface="Arial" panose="020B0604020202020204" pitchFamily="34" charset="0"/>
              </a:rPr>
              <a:t> </a:t>
            </a:r>
            <a:r>
              <a:rPr lang="en-GB" altLang="en-US" dirty="0">
                <a:latin typeface="Arial" panose="020B0604020202020204" pitchFamily="34" charset="0"/>
              </a:rPr>
              <a:t>© </a:t>
            </a:r>
            <a:r>
              <a:rPr lang="en-GB" altLang="en-US" dirty="0" err="1">
                <a:latin typeface="Arial" panose="020B0604020202020204" pitchFamily="34" charset="0"/>
              </a:rPr>
              <a:t>cosma</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AE39FE1D-29C5-43BA-A1D4-FC56428CD348}"/>
              </a:ext>
            </a:extLst>
          </p:cNvPr>
          <p:cNvSpPr>
            <a:spLocks noGrp="1"/>
          </p:cNvSpPr>
          <p:nvPr>
            <p:ph type="sldNum" sz="quarter" idx="10"/>
          </p:nvPr>
        </p:nvSpPr>
        <p:spPr/>
        <p:txBody>
          <a:bodyPr/>
          <a:lstStyle/>
          <a:p>
            <a:fld id="{73B3CD0E-7336-4EA3-A23D-E369BF27FA6E}"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a:extLst>
              <a:ext uri="{FF2B5EF4-FFF2-40B4-BE49-F238E27FC236}">
                <a16:creationId xmlns:a16="http://schemas.microsoft.com/office/drawing/2014/main" id="{92DDDBE3-ED6A-4379-BA2A-E8EE8AB4582F}"/>
              </a:ext>
            </a:extLst>
          </p:cNvPr>
          <p:cNvSpPr>
            <a:spLocks noGrp="1" noRot="1" noChangeAspect="1" noChangeArrowheads="1" noTextEdit="1"/>
          </p:cNvSpPr>
          <p:nvPr>
            <p:ph type="sldImg"/>
          </p:nvPr>
        </p:nvSpPr>
        <p:spPr>
          <a:ln/>
        </p:spPr>
      </p:sp>
      <p:sp>
        <p:nvSpPr>
          <p:cNvPr id="37893" name="Rectangle 3">
            <a:extLst>
              <a:ext uri="{FF2B5EF4-FFF2-40B4-BE49-F238E27FC236}">
                <a16:creationId xmlns:a16="http://schemas.microsoft.com/office/drawing/2014/main" id="{B2F33471-B077-48B3-9EA4-B2AA7AAB5B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modern bird only has a pentadactyl limb with only three digits. This is because the pentadactyl limb of some vertebrates has evolved to have fewer than five digits.</a:t>
            </a:r>
          </a:p>
        </p:txBody>
      </p:sp>
      <p:sp>
        <p:nvSpPr>
          <p:cNvPr id="2" name="Slide Number Placeholder 1">
            <a:extLst>
              <a:ext uri="{FF2B5EF4-FFF2-40B4-BE49-F238E27FC236}">
                <a16:creationId xmlns:a16="http://schemas.microsoft.com/office/drawing/2014/main" id="{26ABD072-AC6C-4FC4-9B8B-6C71AB2AF2A0}"/>
              </a:ext>
            </a:extLst>
          </p:cNvPr>
          <p:cNvSpPr>
            <a:spLocks noGrp="1"/>
          </p:cNvSpPr>
          <p:nvPr>
            <p:ph type="sldNum" sz="quarter" idx="10"/>
          </p:nvPr>
        </p:nvSpPr>
        <p:spPr/>
        <p:txBody>
          <a:bodyPr/>
          <a:lstStyle/>
          <a:p>
            <a:fld id="{73B3CD0E-7336-4EA3-A23D-E369BF27FA6E}"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152219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545955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9602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07216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91516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653470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723750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84673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269950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26386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0391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709155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536317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009936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959051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110446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30978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37458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8401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4517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080081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7947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4503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910256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44956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82794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6"/>
    </p:custDataLst>
    <p:extLst>
      <p:ext uri="{BB962C8B-B14F-4D97-AF65-F5344CB8AC3E}">
        <p14:creationId xmlns:p14="http://schemas.microsoft.com/office/powerpoint/2010/main" val="2855888116"/>
      </p:ext>
    </p:extLst>
  </p:cSld>
  <p:clrMap bg1="lt1" tx1="dk1" bg2="lt2" tx2="dk2" accent1="accent1" accent2="accent2" accent3="accent3" accent4="accent4" accent5="accent5" accent6="accent6" hlink="hlink" folHlink="folHlink"/>
  <p:sldLayoutIdLst>
    <p:sldLayoutId id="2147484907" r:id="rId1"/>
    <p:sldLayoutId id="2147484908" r:id="rId2"/>
    <p:sldLayoutId id="2147484909" r:id="rId3"/>
    <p:sldLayoutId id="2147484910" r:id="rId4"/>
    <p:sldLayoutId id="2147484911" r:id="rId5"/>
    <p:sldLayoutId id="2147484912" r:id="rId6"/>
    <p:sldLayoutId id="2147484913" r:id="rId7"/>
    <p:sldLayoutId id="2147484914" r:id="rId8"/>
    <p:sldLayoutId id="2147484915" r:id="rId9"/>
    <p:sldLayoutId id="2147484916" r:id="rId10"/>
    <p:sldLayoutId id="2147484917" r:id="rId11"/>
    <p:sldLayoutId id="2147484918" r:id="rId12"/>
    <p:sldLayoutId id="2147484919" r:id="rId13"/>
    <p:sldLayoutId id="2147484920"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4"/>
    </p:custDataLst>
    <p:extLst>
      <p:ext uri="{BB962C8B-B14F-4D97-AF65-F5344CB8AC3E}">
        <p14:creationId xmlns:p14="http://schemas.microsoft.com/office/powerpoint/2010/main" val="849403320"/>
      </p:ext>
    </p:extLst>
  </p:cSld>
  <p:clrMap bg1="lt1" tx1="dk1" bg2="lt2" tx2="dk2" accent1="accent1" accent2="accent2" accent3="accent3" accent4="accent4" accent5="accent5" accent6="accent6" hlink="hlink" folHlink="folHlink"/>
  <p:sldLayoutIdLst>
    <p:sldLayoutId id="2147484922" r:id="rId1"/>
    <p:sldLayoutId id="2147484923" r:id="rId2"/>
    <p:sldLayoutId id="2147484924" r:id="rId3"/>
    <p:sldLayoutId id="2147484925" r:id="rId4"/>
    <p:sldLayoutId id="2147484926" r:id="rId5"/>
    <p:sldLayoutId id="2147484927" r:id="rId6"/>
    <p:sldLayoutId id="2147484928" r:id="rId7"/>
    <p:sldLayoutId id="2147484929" r:id="rId8"/>
    <p:sldLayoutId id="2147484930" r:id="rId9"/>
    <p:sldLayoutId id="2147484931" r:id="rId10"/>
    <p:sldLayoutId id="2147484932" r:id="rId11"/>
    <p:sldLayoutId id="2147484933"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2.xml"/><Relationship Id="rId7" Type="http://schemas.openxmlformats.org/officeDocument/2006/relationships/image" Target="../media/image13.png"/><Relationship Id="rId2" Type="http://schemas.openxmlformats.org/officeDocument/2006/relationships/tags" Target="../tags/tag40.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2.wmf"/><Relationship Id="rId5" Type="http://schemas.openxmlformats.org/officeDocument/2006/relationships/notesSlide" Target="../notesSlides/notesSlide10.xml"/><Relationship Id="rId10" Type="http://schemas.openxmlformats.org/officeDocument/2006/relationships/image" Target="../media/image15.jpg"/><Relationship Id="rId4" Type="http://schemas.openxmlformats.org/officeDocument/2006/relationships/slideLayout" Target="../slideLayouts/slideLayout7.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1.xml"/><Relationship Id="rId5" Type="http://schemas.openxmlformats.org/officeDocument/2006/relationships/image" Target="../media/image6.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42.xml"/><Relationship Id="rId5" Type="http://schemas.openxmlformats.org/officeDocument/2006/relationships/image" Target="../media/image6.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control" Target="../activeX/activeX3.xml"/><Relationship Id="rId7" Type="http://schemas.openxmlformats.org/officeDocument/2006/relationships/image" Target="../media/image13.png"/><Relationship Id="rId2" Type="http://schemas.openxmlformats.org/officeDocument/2006/relationships/tags" Target="../tags/tag43.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3.xml"/><Relationship Id="rId4" Type="http://schemas.openxmlformats.org/officeDocument/2006/relationships/slideLayout" Target="../slideLayouts/slideLayout7.xml"/><Relationship Id="rId9" Type="http://schemas.openxmlformats.org/officeDocument/2006/relationships/image" Target="../media/image12.wmf"/></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4.xml"/><Relationship Id="rId7" Type="http://schemas.openxmlformats.org/officeDocument/2006/relationships/image" Target="../media/image13.png"/><Relationship Id="rId2" Type="http://schemas.openxmlformats.org/officeDocument/2006/relationships/tags" Target="../tags/tag44.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4.xml"/><Relationship Id="rId10" Type="http://schemas.openxmlformats.org/officeDocument/2006/relationships/image" Target="../media/image12.wmf"/><Relationship Id="rId4" Type="http://schemas.openxmlformats.org/officeDocument/2006/relationships/slideLayout" Target="../slideLayouts/slideLayout7.xml"/><Relationship Id="rId9"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45.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1.xml"/><Relationship Id="rId7" Type="http://schemas.openxmlformats.org/officeDocument/2006/relationships/image" Target="../media/image13.png"/><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2.wmf"/><Relationship Id="rId5" Type="http://schemas.openxmlformats.org/officeDocument/2006/relationships/notesSlide" Target="../notesSlides/notesSlide6.xml"/><Relationship Id="rId10" Type="http://schemas.openxmlformats.org/officeDocument/2006/relationships/image" Target="../media/image15.jpg"/><Relationship Id="rId4" Type="http://schemas.openxmlformats.org/officeDocument/2006/relationships/slideLayout" Target="../slideLayouts/slideLayout7.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1C5912F1-C87F-450A-AEAC-897E9C76DFC5}"/>
              </a:ext>
            </a:extLst>
          </p:cNvPr>
          <p:cNvSpPr>
            <a:spLocks noGrp="1"/>
          </p:cNvSpPr>
          <p:nvPr>
            <p:ph type="title"/>
          </p:nvPr>
        </p:nvSpPr>
        <p:spPr/>
        <p:txBody>
          <a:bodyPr/>
          <a:lstStyle/>
          <a:p>
            <a:r>
              <a:rPr lang="en-GB" altLang="en-US" dirty="0"/>
              <a:t>Fossils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
            <a:extLst>
              <a:ext uri="{FF2B5EF4-FFF2-40B4-BE49-F238E27FC236}">
                <a16:creationId xmlns:a16="http://schemas.microsoft.com/office/drawing/2014/main" id="{0BE4818E-8264-43A8-BB2D-CA75F14D0818}"/>
              </a:ext>
            </a:extLst>
          </p:cNvPr>
          <p:cNvSpPr>
            <a:spLocks noGrp="1" noChangeArrowheads="1"/>
          </p:cNvSpPr>
          <p:nvPr>
            <p:ph type="title"/>
          </p:nvPr>
        </p:nvSpPr>
        <p:spPr/>
        <p:txBody>
          <a:bodyPr/>
          <a:lstStyle/>
          <a:p>
            <a:pPr eaLnBrk="1" hangingPunct="1"/>
            <a:r>
              <a:rPr lang="en-GB" altLang="en-US" dirty="0"/>
              <a:t>Fossil record: horse</a:t>
            </a:r>
          </a:p>
        </p:txBody>
      </p:sp>
      <p:pic>
        <p:nvPicPr>
          <p:cNvPr id="7" name="Picture 19">
            <a:hlinkClick r:id="" action="ppaction://hlinkshowjump?jump=nextslide"/>
            <a:extLst>
              <a:ext uri="{FF2B5EF4-FFF2-40B4-BE49-F238E27FC236}">
                <a16:creationId xmlns:a16="http://schemas.microsoft.com/office/drawing/2014/main" id="{BEAF67AE-0D46-4850-B8E8-0C1CDE6F9AC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1370802A-D869-4468-BBC9-5DA8A3E21196}"/>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A6E9B7DC-CF95-420C-8353-2E34A5578CB5}"/>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A7FDF61F-8B09-4F5B-AE36-C2A02A3E10B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77D91F1-3EF4-41E9-A78B-664762FB9F3B}"/>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5" descr="Dinoton_117328102.jpg">
            <a:extLst>
              <a:ext uri="{FF2B5EF4-FFF2-40B4-BE49-F238E27FC236}">
                <a16:creationId xmlns:a16="http://schemas.microsoft.com/office/drawing/2014/main" id="{41A9A5C5-367D-439C-B148-D21335C7C20A}"/>
              </a:ext>
            </a:extLst>
          </p:cNvPr>
          <p:cNvPicPr>
            <a:picLocks noChangeAspect="1"/>
          </p:cNvPicPr>
          <p:nvPr/>
        </p:nvPicPr>
        <p:blipFill>
          <a:blip r:embed="rId4">
            <a:extLst>
              <a:ext uri="{28A0092B-C50C-407E-A947-70E740481C1C}">
                <a14:useLocalDpi xmlns:a14="http://schemas.microsoft.com/office/drawing/2010/main" val="0"/>
              </a:ext>
            </a:extLst>
          </a:blip>
          <a:srcRect l="15031" r="10548" b="8884"/>
          <a:stretch>
            <a:fillRect/>
          </a:stretch>
        </p:blipFill>
        <p:spPr bwMode="auto">
          <a:xfrm>
            <a:off x="5424664" y="3951101"/>
            <a:ext cx="2932112"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a:extLst>
              <a:ext uri="{FF2B5EF4-FFF2-40B4-BE49-F238E27FC236}">
                <a16:creationId xmlns:a16="http://schemas.microsoft.com/office/drawing/2014/main" id="{C9F9368F-84B2-4251-ABF5-0502E5BAB720}"/>
              </a:ext>
            </a:extLst>
          </p:cNvPr>
          <p:cNvSpPr>
            <a:spLocks noGrp="1" noChangeArrowheads="1"/>
          </p:cNvSpPr>
          <p:nvPr>
            <p:ph type="title"/>
          </p:nvPr>
        </p:nvSpPr>
        <p:spPr/>
        <p:txBody>
          <a:bodyPr/>
          <a:lstStyle/>
          <a:p>
            <a:r>
              <a:rPr lang="en-GB" altLang="en-US"/>
              <a:t>Fossils and human evolution</a:t>
            </a:r>
          </a:p>
        </p:txBody>
      </p:sp>
      <p:sp>
        <p:nvSpPr>
          <p:cNvPr id="23556" name="Text Box 43">
            <a:extLst>
              <a:ext uri="{FF2B5EF4-FFF2-40B4-BE49-F238E27FC236}">
                <a16:creationId xmlns:a16="http://schemas.microsoft.com/office/drawing/2014/main" id="{AEC20CA2-F9E1-4267-B3FD-186C7208B32B}"/>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Fossils have provided information on how modern humans have evolved. </a:t>
            </a:r>
          </a:p>
        </p:txBody>
      </p:sp>
      <p:sp>
        <p:nvSpPr>
          <p:cNvPr id="13" name="Text Box 42">
            <a:extLst>
              <a:ext uri="{FF2B5EF4-FFF2-40B4-BE49-F238E27FC236}">
                <a16:creationId xmlns:a16="http://schemas.microsoft.com/office/drawing/2014/main" id="{9AFE9ED9-5E61-48CB-B8A3-B9FC9CB638FC}"/>
              </a:ext>
            </a:extLst>
          </p:cNvPr>
          <p:cNvSpPr txBox="1">
            <a:spLocks noChangeArrowheads="1"/>
          </p:cNvSpPr>
          <p:nvPr/>
        </p:nvSpPr>
        <p:spPr bwMode="auto">
          <a:xfrm>
            <a:off x="342901" y="4511677"/>
            <a:ext cx="471452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fossils can be used to show how humans evolved to adapt to changing environmental conditions and food supplies. </a:t>
            </a:r>
          </a:p>
        </p:txBody>
      </p:sp>
      <p:sp>
        <p:nvSpPr>
          <p:cNvPr id="14" name="Text Box 41">
            <a:extLst>
              <a:ext uri="{FF2B5EF4-FFF2-40B4-BE49-F238E27FC236}">
                <a16:creationId xmlns:a16="http://schemas.microsoft.com/office/drawing/2014/main" id="{9BA35560-4B49-4373-88AB-F1AF36F71684}"/>
              </a:ext>
            </a:extLst>
          </p:cNvPr>
          <p:cNvSpPr txBox="1">
            <a:spLocks noChangeArrowheads="1"/>
          </p:cNvSpPr>
          <p:nvPr/>
        </p:nvSpPr>
        <p:spPr bwMode="auto">
          <a:xfrm>
            <a:off x="342900" y="302313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Looking at these fossils enables us to learn about the similarities and differences between ourselves and our evolutionary ancestors. </a:t>
            </a:r>
          </a:p>
        </p:txBody>
      </p:sp>
      <p:sp>
        <p:nvSpPr>
          <p:cNvPr id="15" name="Rectangle 14">
            <a:extLst>
              <a:ext uri="{FF2B5EF4-FFF2-40B4-BE49-F238E27FC236}">
                <a16:creationId xmlns:a16="http://schemas.microsoft.com/office/drawing/2014/main" id="{8973D977-6553-481A-985B-E3031460272E}"/>
              </a:ext>
            </a:extLst>
          </p:cNvPr>
          <p:cNvSpPr>
            <a:spLocks noChangeArrowheads="1"/>
          </p:cNvSpPr>
          <p:nvPr/>
        </p:nvSpPr>
        <p:spPr bwMode="auto">
          <a:xfrm>
            <a:off x="342900" y="1902884"/>
            <a:ext cx="84566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Early humans are called </a:t>
            </a:r>
            <a:r>
              <a:rPr lang="en-GB" altLang="en-US" b="1" dirty="0">
                <a:solidFill>
                  <a:srgbClr val="B80303"/>
                </a:solidFill>
              </a:rPr>
              <a:t>hominids</a:t>
            </a:r>
            <a:r>
              <a:rPr lang="en-GB" altLang="en-US" dirty="0"/>
              <a:t>. F</a:t>
            </a:r>
            <a:r>
              <a:rPr lang="en-GB" altLang="en-US" dirty="0">
                <a:solidFill>
                  <a:srgbClr val="010066"/>
                </a:solidFill>
              </a:rPr>
              <a:t>ossilized remains of our ancestors have been dated back to over 4 million years ago.</a:t>
            </a:r>
            <a:endParaRPr lang="en-GB" altLang="en-US" dirty="0"/>
          </a:p>
        </p:txBody>
      </p:sp>
      <p:pic>
        <p:nvPicPr>
          <p:cNvPr id="9" name="Picture 19">
            <a:hlinkClick r:id="" action="ppaction://hlinkshowjump?jump=nextslide"/>
            <a:extLst>
              <a:ext uri="{FF2B5EF4-FFF2-40B4-BE49-F238E27FC236}">
                <a16:creationId xmlns:a16="http://schemas.microsoft.com/office/drawing/2014/main" id="{7B17FE14-11E8-4D32-BE25-EC696A8AF17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3A36560-C8FA-4C1A-AC3D-A79006F9B5E8}"/>
              </a:ext>
            </a:extLst>
          </p:cNvPr>
          <p:cNvSpPr>
            <a:spLocks noGrp="1" noChangeArrowheads="1"/>
          </p:cNvSpPr>
          <p:nvPr>
            <p:ph type="title"/>
          </p:nvPr>
        </p:nvSpPr>
        <p:spPr/>
        <p:txBody>
          <a:bodyPr/>
          <a:lstStyle/>
          <a:p>
            <a:r>
              <a:rPr lang="en-GB" altLang="en-US" dirty="0"/>
              <a:t>Using fossils to learn about our past</a:t>
            </a:r>
          </a:p>
        </p:txBody>
      </p:sp>
      <p:sp>
        <p:nvSpPr>
          <p:cNvPr id="24579" name="Text Box 5">
            <a:extLst>
              <a:ext uri="{FF2B5EF4-FFF2-40B4-BE49-F238E27FC236}">
                <a16:creationId xmlns:a16="http://schemas.microsoft.com/office/drawing/2014/main" id="{08CB2B7F-245F-462C-AE7E-90C797291345}"/>
              </a:ext>
            </a:extLst>
          </p:cNvPr>
          <p:cNvSpPr txBox="1">
            <a:spLocks noChangeArrowheads="1"/>
          </p:cNvSpPr>
          <p:nvPr/>
        </p:nvSpPr>
        <p:spPr bwMode="auto">
          <a:xfrm>
            <a:off x="342900" y="784225"/>
            <a:ext cx="81899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90000"/>
              </a:lnSpc>
              <a:spcBef>
                <a:spcPct val="20000"/>
              </a:spcBef>
            </a:pPr>
            <a:r>
              <a:rPr lang="en-GB" altLang="en-US" dirty="0">
                <a:solidFill>
                  <a:srgbClr val="010066"/>
                </a:solidFill>
              </a:rPr>
              <a:t>By comparing features found in fossils of different ages, scientists can follow the course of human evolution. </a:t>
            </a:r>
            <a:endParaRPr lang="en-GB" altLang="en-US" dirty="0"/>
          </a:p>
        </p:txBody>
      </p:sp>
      <p:sp>
        <p:nvSpPr>
          <p:cNvPr id="194566" name="Rectangle 6">
            <a:extLst>
              <a:ext uri="{FF2B5EF4-FFF2-40B4-BE49-F238E27FC236}">
                <a16:creationId xmlns:a16="http://schemas.microsoft.com/office/drawing/2014/main" id="{075745A6-C692-4757-8347-2C555437C601}"/>
              </a:ext>
            </a:extLst>
          </p:cNvPr>
          <p:cNvSpPr>
            <a:spLocks noChangeArrowheads="1"/>
          </p:cNvSpPr>
          <p:nvPr/>
        </p:nvSpPr>
        <p:spPr bwMode="auto">
          <a:xfrm>
            <a:off x="342900" y="1903413"/>
            <a:ext cx="8586611"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90000"/>
              </a:lnSpc>
              <a:spcBef>
                <a:spcPct val="20000"/>
              </a:spcBef>
            </a:pPr>
            <a:r>
              <a:rPr lang="en-GB" altLang="en-US" dirty="0">
                <a:solidFill>
                  <a:srgbClr val="010066"/>
                </a:solidFill>
              </a:rPr>
              <a:t>Fossils can suggest when certain features developed, </a:t>
            </a:r>
            <a:br>
              <a:rPr lang="en-GB" altLang="en-US" dirty="0">
                <a:solidFill>
                  <a:srgbClr val="010066"/>
                </a:solidFill>
              </a:rPr>
            </a:br>
            <a:r>
              <a:rPr lang="en-GB" altLang="en-US" dirty="0">
                <a:solidFill>
                  <a:srgbClr val="010066"/>
                </a:solidFill>
              </a:rPr>
              <a:t>and provide information about the lifestyles of our ancestors.</a:t>
            </a:r>
          </a:p>
        </p:txBody>
      </p:sp>
      <p:pic>
        <p:nvPicPr>
          <p:cNvPr id="194567" name="Picture 7" descr="HumEvo_teeth_jaw_cla78_shut">
            <a:extLst>
              <a:ext uri="{FF2B5EF4-FFF2-40B4-BE49-F238E27FC236}">
                <a16:creationId xmlns:a16="http://schemas.microsoft.com/office/drawing/2014/main" id="{614C2CDB-15C2-4A6F-9DD6-FFF9302BC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718" r="23232"/>
          <a:stretch>
            <a:fillRect/>
          </a:stretch>
        </p:blipFill>
        <p:spPr bwMode="auto">
          <a:xfrm>
            <a:off x="5106988" y="3241675"/>
            <a:ext cx="36195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647239A-59C2-4969-B413-05C393B498C3}"/>
              </a:ext>
            </a:extLst>
          </p:cNvPr>
          <p:cNvSpPr>
            <a:spLocks noChangeArrowheads="1"/>
          </p:cNvSpPr>
          <p:nvPr/>
        </p:nvSpPr>
        <p:spPr bwMode="auto">
          <a:xfrm>
            <a:off x="342900" y="3021013"/>
            <a:ext cx="4572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They can also be used to see how the evolution of structural features may be linked to changes in habitat or </a:t>
            </a:r>
            <a:r>
              <a:rPr lang="en-GB" altLang="en-US" dirty="0" err="1"/>
              <a:t>behavior</a:t>
            </a:r>
            <a:r>
              <a:rPr lang="en-GB" altLang="en-US" dirty="0"/>
              <a:t>. </a:t>
            </a:r>
          </a:p>
        </p:txBody>
      </p:sp>
      <p:sp>
        <p:nvSpPr>
          <p:cNvPr id="9" name="Rectangle 8">
            <a:extLst>
              <a:ext uri="{FF2B5EF4-FFF2-40B4-BE49-F238E27FC236}">
                <a16:creationId xmlns:a16="http://schemas.microsoft.com/office/drawing/2014/main" id="{0B3FE90E-99A7-485A-A9FB-8F49C7B48976}"/>
              </a:ext>
            </a:extLst>
          </p:cNvPr>
          <p:cNvSpPr>
            <a:spLocks noChangeArrowheads="1"/>
          </p:cNvSpPr>
          <p:nvPr/>
        </p:nvSpPr>
        <p:spPr bwMode="auto">
          <a:xfrm>
            <a:off x="342900" y="4953000"/>
            <a:ext cx="4751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changes in the jaw and teeth of our ancestors might be linked to a change in diet. </a:t>
            </a:r>
          </a:p>
        </p:txBody>
      </p:sp>
      <p:pic>
        <p:nvPicPr>
          <p:cNvPr id="10" name="Picture 19">
            <a:hlinkClick r:id="" action="ppaction://hlinkshowjump?jump=nextslide"/>
            <a:extLst>
              <a:ext uri="{FF2B5EF4-FFF2-40B4-BE49-F238E27FC236}">
                <a16:creationId xmlns:a16="http://schemas.microsoft.com/office/drawing/2014/main" id="{FF8D103A-B8AE-490A-A4AD-DEE56282E65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6"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D122B960-A1BA-4982-A688-E3C3A89030D4}"/>
              </a:ext>
            </a:extLst>
          </p:cNvPr>
          <p:cNvSpPr>
            <a:spLocks noGrp="1" noChangeArrowheads="1"/>
          </p:cNvSpPr>
          <p:nvPr>
            <p:ph type="title"/>
          </p:nvPr>
        </p:nvSpPr>
        <p:spPr/>
        <p:txBody>
          <a:bodyPr/>
          <a:lstStyle/>
          <a:p>
            <a:r>
              <a:rPr lang="en-GB" altLang="en-US" dirty="0"/>
              <a:t>Fossil evidence for human evolution</a:t>
            </a:r>
          </a:p>
        </p:txBody>
      </p:sp>
      <p:pic>
        <p:nvPicPr>
          <p:cNvPr id="6" name="Picture 19">
            <a:hlinkClick r:id="" action="ppaction://hlinkshowjump?jump=nextslide"/>
            <a:extLst>
              <a:ext uri="{FF2B5EF4-FFF2-40B4-BE49-F238E27FC236}">
                <a16:creationId xmlns:a16="http://schemas.microsoft.com/office/drawing/2014/main" id="{CABE44B7-7BCD-4B29-96D0-68BACC72043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53CE2D1D-47F8-4521-8C07-63D06F7F874F}"/>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50D5D26-5E27-405A-BA1C-A301BBDC9DF2}"/>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E42BD351-9746-41A0-95A2-5242FF807410}"/>
              </a:ext>
            </a:extLst>
          </p:cNvPr>
          <p:cNvSpPr>
            <a:spLocks noGrp="1" noChangeArrowheads="1"/>
          </p:cNvSpPr>
          <p:nvPr>
            <p:ph type="title"/>
          </p:nvPr>
        </p:nvSpPr>
        <p:spPr/>
        <p:txBody>
          <a:bodyPr/>
          <a:lstStyle/>
          <a:p>
            <a:r>
              <a:rPr lang="en-GB" altLang="en-US" dirty="0" err="1"/>
              <a:t>Ardi</a:t>
            </a:r>
            <a:r>
              <a:rPr lang="en-GB" altLang="en-US" dirty="0"/>
              <a:t>: evidence for human evolution</a:t>
            </a:r>
          </a:p>
        </p:txBody>
      </p:sp>
      <p:pic>
        <p:nvPicPr>
          <p:cNvPr id="7" name="Picture 19">
            <a:hlinkClick r:id="" action="ppaction://hlinkshowjump?jump=nextslide"/>
            <a:extLst>
              <a:ext uri="{FF2B5EF4-FFF2-40B4-BE49-F238E27FC236}">
                <a16:creationId xmlns:a16="http://schemas.microsoft.com/office/drawing/2014/main" id="{E60E3463-B79C-4A83-9EBB-F3EA5C0F759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84F3E87B-3E43-483F-9D38-5E2EFC6FA5BE}"/>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838438D3-B654-4E0D-8CDA-FCFDA28ADC63}"/>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F9F814A9-11C1-41F5-A95D-6D2041346333}"/>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597C8EC-95F6-40D9-82A0-135B60545A9C}"/>
              </a:ext>
            </a:extLst>
          </p:cNvPr>
          <p:cNvSpPr>
            <a:spLocks noGrp="1"/>
          </p:cNvSpPr>
          <p:nvPr>
            <p:ph type="title"/>
          </p:nvPr>
        </p:nvSpPr>
        <p:spPr/>
        <p:txBody>
          <a:bodyPr/>
          <a:lstStyle/>
          <a:p>
            <a:r>
              <a:rPr lang="en-GB" altLang="en-US"/>
              <a:t>Evolutionary trees</a:t>
            </a:r>
          </a:p>
        </p:txBody>
      </p:sp>
      <p:sp>
        <p:nvSpPr>
          <p:cNvPr id="25604" name="Rectangle 5">
            <a:extLst>
              <a:ext uri="{FF2B5EF4-FFF2-40B4-BE49-F238E27FC236}">
                <a16:creationId xmlns:a16="http://schemas.microsoft.com/office/drawing/2014/main" id="{D9D6CD78-430E-4329-BCE9-09F2EB555B03}"/>
              </a:ext>
            </a:extLst>
          </p:cNvPr>
          <p:cNvSpPr>
            <a:spLocks noChangeArrowheads="1"/>
          </p:cNvSpPr>
          <p:nvPr/>
        </p:nvSpPr>
        <p:spPr bwMode="auto">
          <a:xfrm>
            <a:off x="342900" y="784225"/>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Fossils can be used to work out the relationship between different types of organisms. This information can be shown using a diagram called an </a:t>
            </a:r>
            <a:r>
              <a:rPr lang="en-GB" altLang="en-US" b="1" dirty="0">
                <a:solidFill>
                  <a:srgbClr val="B80303"/>
                </a:solidFill>
              </a:rPr>
              <a:t>evolutionary tree</a:t>
            </a:r>
            <a:r>
              <a:rPr lang="en-GB" altLang="en-US" dirty="0">
                <a:solidFill>
                  <a:srgbClr val="010066"/>
                </a:solidFill>
              </a:rPr>
              <a:t>. </a:t>
            </a:r>
            <a:endParaRPr lang="en-GB" altLang="en-US" dirty="0"/>
          </a:p>
        </p:txBody>
      </p:sp>
      <p:pic>
        <p:nvPicPr>
          <p:cNvPr id="7" name="Picture 6" descr="Fossils_humans_evolutionarytree_SJ.png">
            <a:extLst>
              <a:ext uri="{FF2B5EF4-FFF2-40B4-BE49-F238E27FC236}">
                <a16:creationId xmlns:a16="http://schemas.microsoft.com/office/drawing/2014/main" id="{7792D1D1-800E-43BD-A275-02CBBA201F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 y="2133600"/>
            <a:ext cx="515461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a:extLst>
              <a:ext uri="{FF2B5EF4-FFF2-40B4-BE49-F238E27FC236}">
                <a16:creationId xmlns:a16="http://schemas.microsoft.com/office/drawing/2014/main" id="{F689614E-73CE-43BF-8C05-1646BE99C5BF}"/>
              </a:ext>
            </a:extLst>
          </p:cNvPr>
          <p:cNvSpPr>
            <a:spLocks noChangeArrowheads="1"/>
          </p:cNvSpPr>
          <p:nvPr/>
        </p:nvSpPr>
        <p:spPr bwMode="auto">
          <a:xfrm>
            <a:off x="5688013" y="2136775"/>
            <a:ext cx="3013200" cy="1900238"/>
          </a:xfrm>
          <a:prstGeom prst="rect">
            <a:avLst/>
          </a:prstGeom>
          <a:solidFill>
            <a:srgbClr val="FDD9D9"/>
          </a:solidFill>
          <a:ln>
            <a:noFill/>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ea typeface="Calibri" panose="020F0502020204030204" pitchFamily="34" charset="0"/>
                <a:cs typeface="Arial" panose="020B0604020202020204" pitchFamily="34" charset="0"/>
              </a:rPr>
              <a:t>With which early human do modern humans most </a:t>
            </a:r>
            <a:br>
              <a:rPr lang="en-US" altLang="en-US" dirty="0">
                <a:ea typeface="Calibri" panose="020F0502020204030204" pitchFamily="34" charset="0"/>
                <a:cs typeface="Arial" panose="020B0604020202020204" pitchFamily="34" charset="0"/>
              </a:rPr>
            </a:br>
            <a:r>
              <a:rPr lang="en-US" altLang="en-US" dirty="0">
                <a:ea typeface="Calibri" panose="020F0502020204030204" pitchFamily="34" charset="0"/>
                <a:cs typeface="Arial" panose="020B0604020202020204" pitchFamily="34" charset="0"/>
              </a:rPr>
              <a:t>recently share a common ancestor?</a:t>
            </a:r>
          </a:p>
        </p:txBody>
      </p:sp>
      <p:sp>
        <p:nvSpPr>
          <p:cNvPr id="9" name="Rectangle 1">
            <a:extLst>
              <a:ext uri="{FF2B5EF4-FFF2-40B4-BE49-F238E27FC236}">
                <a16:creationId xmlns:a16="http://schemas.microsoft.com/office/drawing/2014/main" id="{18DAC0A3-73BD-4B17-9035-FE068F641E19}"/>
              </a:ext>
            </a:extLst>
          </p:cNvPr>
          <p:cNvSpPr>
            <a:spLocks noChangeArrowheads="1"/>
          </p:cNvSpPr>
          <p:nvPr/>
        </p:nvSpPr>
        <p:spPr bwMode="auto">
          <a:xfrm>
            <a:off x="5688013" y="4252913"/>
            <a:ext cx="3011487" cy="1900237"/>
          </a:xfrm>
          <a:prstGeom prst="rect">
            <a:avLst/>
          </a:prstGeom>
          <a:solidFill>
            <a:srgbClr val="FDD9D9"/>
          </a:solidFill>
          <a:ln>
            <a:noFill/>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ea typeface="Calibri" panose="020F0502020204030204" pitchFamily="34" charset="0"/>
                <a:cs typeface="Arial" panose="020B0604020202020204" pitchFamily="34" charset="0"/>
              </a:rPr>
              <a:t>What does the tree </a:t>
            </a:r>
            <a:br>
              <a:rPr lang="en-US" altLang="en-US" dirty="0">
                <a:ea typeface="Calibri" panose="020F0502020204030204" pitchFamily="34" charset="0"/>
                <a:cs typeface="Arial" panose="020B0604020202020204" pitchFamily="34" charset="0"/>
              </a:rPr>
            </a:br>
            <a:r>
              <a:rPr lang="en-US" altLang="en-US" dirty="0">
                <a:ea typeface="Calibri" panose="020F0502020204030204" pitchFamily="34" charset="0"/>
                <a:cs typeface="Arial" panose="020B0604020202020204" pitchFamily="34" charset="0"/>
              </a:rPr>
              <a:t>tell you about the relationship between humans and chimpanzees?</a:t>
            </a:r>
          </a:p>
        </p:txBody>
      </p:sp>
      <p:pic>
        <p:nvPicPr>
          <p:cNvPr id="10" name="Picture 5" descr="notes_icon">
            <a:extLst>
              <a:ext uri="{FF2B5EF4-FFF2-40B4-BE49-F238E27FC236}">
                <a16:creationId xmlns:a16="http://schemas.microsoft.com/office/drawing/2014/main" id="{78AAD900-978E-4703-BE37-9565660A59A9}"/>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pic>
        <p:nvPicPr>
          <p:cNvPr id="11" name="Picture 9">
            <a:extLst>
              <a:ext uri="{FF2B5EF4-FFF2-40B4-BE49-F238E27FC236}">
                <a16:creationId xmlns:a16="http://schemas.microsoft.com/office/drawing/2014/main" id="{7D5CEF70-38F9-4312-ABAD-0CBACEA67C5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Developing and Using Models</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7. Stability and Change</a:t>
            </a:r>
            <a:endParaRPr lang="en-US" sz="1600"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6821821-F949-44C7-A19D-DB51874DA8A5}"/>
              </a:ext>
            </a:extLst>
          </p:cNvPr>
          <p:cNvSpPr>
            <a:spLocks noGrp="1"/>
          </p:cNvSpPr>
          <p:nvPr>
            <p:ph type="title"/>
          </p:nvPr>
        </p:nvSpPr>
        <p:spPr/>
        <p:txBody>
          <a:bodyPr/>
          <a:lstStyle/>
          <a:p>
            <a:r>
              <a:rPr lang="en-GB" altLang="en-US"/>
              <a:t>What are fossils?</a:t>
            </a:r>
          </a:p>
        </p:txBody>
      </p:sp>
      <p:sp>
        <p:nvSpPr>
          <p:cNvPr id="16387" name="Text Box 2">
            <a:extLst>
              <a:ext uri="{FF2B5EF4-FFF2-40B4-BE49-F238E27FC236}">
                <a16:creationId xmlns:a16="http://schemas.microsoft.com/office/drawing/2014/main" id="{1521F6D5-61B7-48E8-A26F-457031EBC8B4}"/>
              </a:ext>
            </a:extLst>
          </p:cNvPr>
          <p:cNvSpPr txBox="1">
            <a:spLocks noChangeArrowheads="1"/>
          </p:cNvSpPr>
          <p:nvPr/>
        </p:nvSpPr>
        <p:spPr bwMode="auto">
          <a:xfrm>
            <a:off x="342900" y="784225"/>
            <a:ext cx="8580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Simple life forms first appeared on Earth approximately </a:t>
            </a:r>
            <a:br>
              <a:rPr lang="en-GB" altLang="en-US"/>
            </a:br>
            <a:r>
              <a:rPr lang="en-GB" altLang="en-US"/>
              <a:t>3 billion years ago.</a:t>
            </a:r>
          </a:p>
        </p:txBody>
      </p:sp>
      <p:sp>
        <p:nvSpPr>
          <p:cNvPr id="8" name="Rectangle 7">
            <a:extLst>
              <a:ext uri="{FF2B5EF4-FFF2-40B4-BE49-F238E27FC236}">
                <a16:creationId xmlns:a16="http://schemas.microsoft.com/office/drawing/2014/main" id="{6513FA90-13A8-40BC-A3D3-C7A41B232B32}"/>
              </a:ext>
            </a:extLst>
          </p:cNvPr>
          <p:cNvSpPr>
            <a:spLocks noChangeArrowheads="1"/>
          </p:cNvSpPr>
          <p:nvPr/>
        </p:nvSpPr>
        <p:spPr bwMode="auto">
          <a:xfrm>
            <a:off x="342900" y="1784350"/>
            <a:ext cx="8801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All life we see on Earth today has evolved from these </a:t>
            </a:r>
            <a:br>
              <a:rPr lang="en-GB" altLang="en-US"/>
            </a:br>
            <a:r>
              <a:rPr lang="en-GB" altLang="en-US"/>
              <a:t>early organisms.  </a:t>
            </a:r>
          </a:p>
        </p:txBody>
      </p:sp>
      <p:sp>
        <p:nvSpPr>
          <p:cNvPr id="11" name="Content Placeholder 2">
            <a:extLst>
              <a:ext uri="{FF2B5EF4-FFF2-40B4-BE49-F238E27FC236}">
                <a16:creationId xmlns:a16="http://schemas.microsoft.com/office/drawing/2014/main" id="{1360C2AF-3A96-4C32-8BDA-22CA3D676871}"/>
              </a:ext>
            </a:extLst>
          </p:cNvPr>
          <p:cNvSpPr txBox="1">
            <a:spLocks/>
          </p:cNvSpPr>
          <p:nvPr/>
        </p:nvSpPr>
        <p:spPr bwMode="auto">
          <a:xfrm>
            <a:off x="342900" y="4156075"/>
            <a:ext cx="41687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Fossils</a:t>
            </a:r>
            <a:r>
              <a:rPr lang="en-GB" altLang="en-US"/>
              <a:t> are the preserved remains of animals, plants and other organisms that lived in the past – up to millions of years ago.</a:t>
            </a:r>
          </a:p>
        </p:txBody>
      </p:sp>
      <p:pic>
        <p:nvPicPr>
          <p:cNvPr id="12" name="Picture 11" descr="Merlin74_244788457.jpg">
            <a:extLst>
              <a:ext uri="{FF2B5EF4-FFF2-40B4-BE49-F238E27FC236}">
                <a16:creationId xmlns:a16="http://schemas.microsoft.com/office/drawing/2014/main" id="{8CD986D7-2BD4-4E35-819B-02BC5C97C91E}"/>
              </a:ext>
            </a:extLst>
          </p:cNvPr>
          <p:cNvPicPr>
            <a:picLocks noChangeAspect="1"/>
          </p:cNvPicPr>
          <p:nvPr/>
        </p:nvPicPr>
        <p:blipFill>
          <a:blip r:embed="rId4">
            <a:extLst>
              <a:ext uri="{28A0092B-C50C-407E-A947-70E740481C1C}">
                <a14:useLocalDpi xmlns:a14="http://schemas.microsoft.com/office/drawing/2010/main" val="0"/>
              </a:ext>
            </a:extLst>
          </a:blip>
          <a:srcRect l="2048" r="14079"/>
          <a:stretch>
            <a:fillRect/>
          </a:stretch>
        </p:blipFill>
        <p:spPr bwMode="auto">
          <a:xfrm>
            <a:off x="4737100" y="2835275"/>
            <a:ext cx="39497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DF3BC12C-F23A-4223-94B7-8100BB3B41C0}"/>
              </a:ext>
            </a:extLst>
          </p:cNvPr>
          <p:cNvSpPr>
            <a:spLocks noChangeArrowheads="1"/>
          </p:cNvSpPr>
          <p:nvPr/>
        </p:nvSpPr>
        <p:spPr bwMode="auto">
          <a:xfrm>
            <a:off x="342900" y="2786063"/>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We can learn about how life </a:t>
            </a:r>
            <a:br>
              <a:rPr lang="en-GB" altLang="en-US" dirty="0"/>
            </a:br>
            <a:r>
              <a:rPr lang="en-GB" altLang="en-US" dirty="0"/>
              <a:t>on Earth has changed over</a:t>
            </a:r>
            <a:br>
              <a:rPr lang="en-GB" altLang="en-US" dirty="0"/>
            </a:br>
            <a:r>
              <a:rPr lang="en-GB" altLang="en-US" dirty="0"/>
              <a:t>time by studying </a:t>
            </a:r>
            <a:r>
              <a:rPr lang="en-GB" altLang="en-US" b="1" dirty="0">
                <a:solidFill>
                  <a:srgbClr val="B80303"/>
                </a:solidFill>
              </a:rPr>
              <a:t>fossils</a:t>
            </a:r>
            <a:r>
              <a:rPr lang="en-GB" altLang="en-US" dirty="0"/>
              <a:t>.</a:t>
            </a:r>
          </a:p>
        </p:txBody>
      </p:sp>
      <p:pic>
        <p:nvPicPr>
          <p:cNvPr id="9" name="Picture 19">
            <a:hlinkClick r:id="" action="ppaction://hlinkshowjump?jump=nextslide"/>
            <a:extLst>
              <a:ext uri="{FF2B5EF4-FFF2-40B4-BE49-F238E27FC236}">
                <a16:creationId xmlns:a16="http://schemas.microsoft.com/office/drawing/2014/main" id="{7757089D-D5E4-4451-93E3-44AC7E106B8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63" name="Rectangle 7">
            <a:extLst>
              <a:ext uri="{FF2B5EF4-FFF2-40B4-BE49-F238E27FC236}">
                <a16:creationId xmlns:a16="http://schemas.microsoft.com/office/drawing/2014/main" id="{862006A5-BDA0-4066-8A1C-B8BE1AF0005B}"/>
              </a:ext>
            </a:extLst>
          </p:cNvPr>
          <p:cNvSpPr>
            <a:spLocks noChangeArrowheads="1"/>
          </p:cNvSpPr>
          <p:nvPr/>
        </p:nvSpPr>
        <p:spPr bwMode="auto">
          <a:xfrm>
            <a:off x="342900" y="1557338"/>
            <a:ext cx="4751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Microbes require a source of </a:t>
            </a:r>
            <a:r>
              <a:rPr lang="en-GB" altLang="en-US" dirty="0">
                <a:solidFill>
                  <a:srgbClr val="010066"/>
                </a:solidFill>
              </a:rPr>
              <a:t>food, oxygen, water and warmth to carry out </a:t>
            </a:r>
            <a:r>
              <a:rPr lang="en-GB" altLang="en-US" dirty="0"/>
              <a:t>the process of decay</a:t>
            </a:r>
            <a:r>
              <a:rPr lang="en-GB" altLang="en-US" dirty="0">
                <a:solidFill>
                  <a:srgbClr val="010066"/>
                </a:solidFill>
              </a:rPr>
              <a:t>.</a:t>
            </a:r>
            <a:endParaRPr lang="en-US" altLang="en-US" dirty="0"/>
          </a:p>
        </p:txBody>
      </p:sp>
      <p:sp>
        <p:nvSpPr>
          <p:cNvPr id="17411" name="Rectangle 8">
            <a:extLst>
              <a:ext uri="{FF2B5EF4-FFF2-40B4-BE49-F238E27FC236}">
                <a16:creationId xmlns:a16="http://schemas.microsoft.com/office/drawing/2014/main" id="{3253C84D-2E8D-42EC-956A-28C022E9F943}"/>
              </a:ext>
            </a:extLst>
          </p:cNvPr>
          <p:cNvSpPr>
            <a:spLocks noGrp="1" noChangeArrowheads="1"/>
          </p:cNvSpPr>
          <p:nvPr>
            <p:ph type="title"/>
          </p:nvPr>
        </p:nvSpPr>
        <p:spPr/>
        <p:txBody>
          <a:bodyPr/>
          <a:lstStyle/>
          <a:p>
            <a:r>
              <a:rPr lang="en-GB" altLang="en-US"/>
              <a:t>How do fossils form? (1)</a:t>
            </a:r>
          </a:p>
        </p:txBody>
      </p:sp>
      <p:sp>
        <p:nvSpPr>
          <p:cNvPr id="17413" name="Text Box 162">
            <a:extLst>
              <a:ext uri="{FF2B5EF4-FFF2-40B4-BE49-F238E27FC236}">
                <a16:creationId xmlns:a16="http://schemas.microsoft.com/office/drawing/2014/main" id="{A9E6481E-9EC2-4072-AE8B-99CFF11E1FA2}"/>
              </a:ext>
            </a:extLst>
          </p:cNvPr>
          <p:cNvSpPr txBox="1">
            <a:spLocks noChangeArrowheads="1"/>
          </p:cNvSpPr>
          <p:nvPr/>
        </p:nvSpPr>
        <p:spPr bwMode="auto">
          <a:xfrm>
            <a:off x="342900" y="784225"/>
            <a:ext cx="8943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Fossils are found in </a:t>
            </a:r>
            <a:r>
              <a:rPr lang="en-GB" altLang="en-US" b="1"/>
              <a:t>rocks</a:t>
            </a:r>
            <a:r>
              <a:rPr lang="en-GB" altLang="en-US"/>
              <a:t> and can be formed in several ways. </a:t>
            </a:r>
          </a:p>
        </p:txBody>
      </p:sp>
      <p:sp>
        <p:nvSpPr>
          <p:cNvPr id="10" name="Text Box 161">
            <a:extLst>
              <a:ext uri="{FF2B5EF4-FFF2-40B4-BE49-F238E27FC236}">
                <a16:creationId xmlns:a16="http://schemas.microsoft.com/office/drawing/2014/main" id="{68952F60-E0A3-40AD-8180-CC2FA7621186}"/>
              </a:ext>
            </a:extLst>
          </p:cNvPr>
          <p:cNvSpPr txBox="1">
            <a:spLocks noChangeArrowheads="1"/>
          </p:cNvSpPr>
          <p:nvPr/>
        </p:nvSpPr>
        <p:spPr bwMode="auto">
          <a:xfrm>
            <a:off x="342900" y="3068638"/>
            <a:ext cx="4714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Some fossils are formed from parts of an organism that have not decayed. This can happen if one or more conditions needed for </a:t>
            </a:r>
            <a:r>
              <a:rPr lang="en-GB" altLang="en-US">
                <a:solidFill>
                  <a:srgbClr val="010066"/>
                </a:solidFill>
              </a:rPr>
              <a:t>decay</a:t>
            </a:r>
            <a:r>
              <a:rPr lang="en-GB" altLang="en-US"/>
              <a:t> to occur are absent. </a:t>
            </a:r>
          </a:p>
        </p:txBody>
      </p:sp>
      <p:sp>
        <p:nvSpPr>
          <p:cNvPr id="17415" name="Rectangle 2">
            <a:extLst>
              <a:ext uri="{FF2B5EF4-FFF2-40B4-BE49-F238E27FC236}">
                <a16:creationId xmlns:a16="http://schemas.microsoft.com/office/drawing/2014/main" id="{A414BBE5-D794-4D77-864C-63B57DF78C0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58369" name="Rectangle 1">
            <a:extLst>
              <a:ext uri="{FF2B5EF4-FFF2-40B4-BE49-F238E27FC236}">
                <a16:creationId xmlns:a16="http://schemas.microsoft.com/office/drawing/2014/main" id="{9B38F693-D581-40E1-9E30-342F5C1060A7}"/>
              </a:ext>
            </a:extLst>
          </p:cNvPr>
          <p:cNvSpPr>
            <a:spLocks noChangeArrowheads="1"/>
          </p:cNvSpPr>
          <p:nvPr/>
        </p:nvSpPr>
        <p:spPr bwMode="auto">
          <a:xfrm>
            <a:off x="342900" y="5274557"/>
            <a:ext cx="8189913" cy="833437"/>
          </a:xfrm>
          <a:prstGeom prst="rect">
            <a:avLst/>
          </a:prstGeom>
          <a:solidFill>
            <a:srgbClr val="FDD9D9"/>
          </a:solidFill>
          <a:ln>
            <a:noFill/>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ea typeface="Calibri" panose="020F0502020204030204" pitchFamily="34" charset="0"/>
                <a:cs typeface="Arial" panose="020B0604020202020204" pitchFamily="34" charset="0"/>
              </a:rPr>
              <a:t>Can you think of some environments where decay might </a:t>
            </a:r>
            <a:br>
              <a:rPr lang="en-US" altLang="en-US">
                <a:ea typeface="Calibri" panose="020F0502020204030204" pitchFamily="34" charset="0"/>
                <a:cs typeface="Arial" panose="020B0604020202020204" pitchFamily="34" charset="0"/>
              </a:rPr>
            </a:br>
            <a:r>
              <a:rPr lang="en-US" altLang="en-US">
                <a:ea typeface="Calibri" panose="020F0502020204030204" pitchFamily="34" charset="0"/>
                <a:cs typeface="Arial" panose="020B0604020202020204" pitchFamily="34" charset="0"/>
              </a:rPr>
              <a:t>be prevented?</a:t>
            </a:r>
          </a:p>
        </p:txBody>
      </p:sp>
      <p:pic>
        <p:nvPicPr>
          <p:cNvPr id="17417" name="Picture 12" descr="Marcio Jose Bastos Silva_97483406.jpg">
            <a:extLst>
              <a:ext uri="{FF2B5EF4-FFF2-40B4-BE49-F238E27FC236}">
                <a16:creationId xmlns:a16="http://schemas.microsoft.com/office/drawing/2014/main" id="{096ADF4C-562B-421E-910D-83496642BFF3}"/>
              </a:ext>
            </a:extLst>
          </p:cNvPr>
          <p:cNvPicPr>
            <a:picLocks noChangeAspect="1"/>
          </p:cNvPicPr>
          <p:nvPr/>
        </p:nvPicPr>
        <p:blipFill>
          <a:blip r:embed="rId4">
            <a:extLst>
              <a:ext uri="{28A0092B-C50C-407E-A947-70E740481C1C}">
                <a14:useLocalDpi xmlns:a14="http://schemas.microsoft.com/office/drawing/2010/main" val="0"/>
              </a:ext>
            </a:extLst>
          </a:blip>
          <a:srcRect l="13319" r="9651"/>
          <a:stretch>
            <a:fillRect/>
          </a:stretch>
        </p:blipFill>
        <p:spPr bwMode="auto">
          <a:xfrm>
            <a:off x="5118100" y="1762125"/>
            <a:ext cx="3414713"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83A5F51D-969D-45CA-9703-EA8EBAAC299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5" descr="notes_icon">
            <a:extLst>
              <a:ext uri="{FF2B5EF4-FFF2-40B4-BE49-F238E27FC236}">
                <a16:creationId xmlns:a16="http://schemas.microsoft.com/office/drawing/2014/main" id="{8CDA3BDE-166B-436A-887F-A5B949B33708}"/>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50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6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3" grpId="0"/>
      <p:bldP spid="10" grpId="0"/>
      <p:bldP spid="583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a:extLst>
              <a:ext uri="{FF2B5EF4-FFF2-40B4-BE49-F238E27FC236}">
                <a16:creationId xmlns:a16="http://schemas.microsoft.com/office/drawing/2014/main" id="{011C517A-348C-4E7D-84B6-9B0801CE8DFD}"/>
              </a:ext>
            </a:extLst>
          </p:cNvPr>
          <p:cNvSpPr>
            <a:spLocks noGrp="1" noChangeArrowheads="1"/>
          </p:cNvSpPr>
          <p:nvPr>
            <p:ph type="title"/>
          </p:nvPr>
        </p:nvSpPr>
        <p:spPr/>
        <p:txBody>
          <a:bodyPr/>
          <a:lstStyle/>
          <a:p>
            <a:r>
              <a:rPr lang="en-GB" altLang="en-US"/>
              <a:t>How do fossils form? (2)</a:t>
            </a:r>
          </a:p>
        </p:txBody>
      </p:sp>
      <p:sp>
        <p:nvSpPr>
          <p:cNvPr id="685072" name="Text Box 16">
            <a:extLst>
              <a:ext uri="{FF2B5EF4-FFF2-40B4-BE49-F238E27FC236}">
                <a16:creationId xmlns:a16="http://schemas.microsoft.com/office/drawing/2014/main" id="{C18D5D73-1A84-4B8B-BB9E-33F49B7ACA46}"/>
              </a:ext>
            </a:extLst>
          </p:cNvPr>
          <p:cNvSpPr txBox="1">
            <a:spLocks noChangeArrowheads="1"/>
          </p:cNvSpPr>
          <p:nvPr/>
        </p:nvSpPr>
        <p:spPr bwMode="auto">
          <a:xfrm>
            <a:off x="342900" y="4157663"/>
            <a:ext cx="4714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Other fossils are only </a:t>
            </a:r>
            <a:br>
              <a:rPr lang="en-GB" altLang="en-US"/>
            </a:br>
            <a:r>
              <a:rPr lang="en-GB" altLang="en-US"/>
              <a:t>the preserved traces </a:t>
            </a:r>
            <a:br>
              <a:rPr lang="en-GB" altLang="en-US" b="1"/>
            </a:br>
            <a:r>
              <a:rPr lang="en-GB" altLang="en-US"/>
              <a:t>of organisms, such as </a:t>
            </a:r>
            <a:br>
              <a:rPr lang="en-GB" altLang="en-US"/>
            </a:br>
            <a:r>
              <a:rPr lang="en-GB" altLang="en-US"/>
              <a:t>footprints, rootlet traces </a:t>
            </a:r>
            <a:br>
              <a:rPr lang="en-GB" altLang="en-US"/>
            </a:br>
            <a:r>
              <a:rPr lang="en-GB" altLang="en-US"/>
              <a:t>and burrows. </a:t>
            </a:r>
          </a:p>
        </p:txBody>
      </p:sp>
      <p:sp>
        <p:nvSpPr>
          <p:cNvPr id="18437" name="Text Box 16">
            <a:extLst>
              <a:ext uri="{FF2B5EF4-FFF2-40B4-BE49-F238E27FC236}">
                <a16:creationId xmlns:a16="http://schemas.microsoft.com/office/drawing/2014/main" id="{F9040C1C-9EE9-4A04-BEE3-3D13D8B804E6}"/>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Fossils can also be formed when parts of the organism are replaced by other materials as they decay. </a:t>
            </a:r>
          </a:p>
        </p:txBody>
      </p:sp>
      <p:sp>
        <p:nvSpPr>
          <p:cNvPr id="12" name="Rectangle 11">
            <a:extLst>
              <a:ext uri="{FF2B5EF4-FFF2-40B4-BE49-F238E27FC236}">
                <a16:creationId xmlns:a16="http://schemas.microsoft.com/office/drawing/2014/main" id="{3E35E404-41AD-4BE8-892C-ECE2378E0FB6}"/>
              </a:ext>
            </a:extLst>
          </p:cNvPr>
          <p:cNvSpPr>
            <a:spLocks noChangeArrowheads="1"/>
          </p:cNvSpPr>
          <p:nvPr/>
        </p:nvSpPr>
        <p:spPr bwMode="auto">
          <a:xfrm>
            <a:off x="342900" y="2101850"/>
            <a:ext cx="81899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Sometimes hard body parts of organisms, such as bone and shell, can become covered by layers of sediments. Over time they are slowly replaced by minerals to form a cast of the original organism.</a:t>
            </a:r>
          </a:p>
        </p:txBody>
      </p:sp>
      <p:pic>
        <p:nvPicPr>
          <p:cNvPr id="13" name="Picture 12" descr="Rattana_269483837.jpg">
            <a:extLst>
              <a:ext uri="{FF2B5EF4-FFF2-40B4-BE49-F238E27FC236}">
                <a16:creationId xmlns:a16="http://schemas.microsoft.com/office/drawing/2014/main" id="{8117AA48-C54D-4393-8AA5-A9DDB173A676}"/>
              </a:ext>
            </a:extLst>
          </p:cNvPr>
          <p:cNvPicPr>
            <a:picLocks noChangeAspect="1"/>
          </p:cNvPicPr>
          <p:nvPr/>
        </p:nvPicPr>
        <p:blipFill>
          <a:blip r:embed="rId4">
            <a:extLst>
              <a:ext uri="{28A0092B-C50C-407E-A947-70E740481C1C}">
                <a14:useLocalDpi xmlns:a14="http://schemas.microsoft.com/office/drawing/2010/main" val="0"/>
              </a:ext>
            </a:extLst>
          </a:blip>
          <a:srcRect l="8350" t="6029" r="4277" b="6097"/>
          <a:stretch>
            <a:fillRect/>
          </a:stretch>
        </p:blipFill>
        <p:spPr bwMode="auto">
          <a:xfrm>
            <a:off x="4513263" y="3759200"/>
            <a:ext cx="356235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6173EBBD-B1FB-459F-86D8-F546A7F83CE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notes_icon">
            <a:extLst>
              <a:ext uri="{FF2B5EF4-FFF2-40B4-BE49-F238E27FC236}">
                <a16:creationId xmlns:a16="http://schemas.microsoft.com/office/drawing/2014/main" id="{8594D79B-A8BA-4E78-B690-FD79E2B5A696}"/>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50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7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16B5697F-9CA5-4F8B-943A-A505DFE24F8E}"/>
              </a:ext>
            </a:extLst>
          </p:cNvPr>
          <p:cNvSpPr>
            <a:spLocks noGrp="1" noChangeArrowheads="1"/>
          </p:cNvSpPr>
          <p:nvPr>
            <p:ph type="title"/>
          </p:nvPr>
        </p:nvSpPr>
        <p:spPr/>
        <p:txBody>
          <a:bodyPr/>
          <a:lstStyle/>
          <a:p>
            <a:r>
              <a:rPr lang="en-GB" altLang="en-US" dirty="0"/>
              <a:t>How are animal fossils formed?</a:t>
            </a:r>
          </a:p>
        </p:txBody>
      </p:sp>
      <p:pic>
        <p:nvPicPr>
          <p:cNvPr id="7" name="Picture 19">
            <a:hlinkClick r:id="" action="ppaction://hlinkshowjump?jump=nextslide"/>
            <a:extLst>
              <a:ext uri="{FF2B5EF4-FFF2-40B4-BE49-F238E27FC236}">
                <a16:creationId xmlns:a16="http://schemas.microsoft.com/office/drawing/2014/main" id="{23F0779C-A08F-4B96-92FD-79D85235E2B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55D1B547-3B8C-4E0D-AE23-AD87686EE1B5}"/>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5CFBCFD1-DC23-4620-871D-FFDBF1230AD6}"/>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1B55E81F-5121-4509-8959-6C37D4186A8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4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F7B09A36-1BD8-4707-A641-D698D044E9AC}"/>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B9246F2-5CB6-4B9D-8D2B-1E79D3F89D2E}"/>
              </a:ext>
            </a:extLst>
          </p:cNvPr>
          <p:cNvSpPr>
            <a:spLocks noGrp="1" noChangeArrowheads="1"/>
          </p:cNvSpPr>
          <p:nvPr>
            <p:ph type="title"/>
          </p:nvPr>
        </p:nvSpPr>
        <p:spPr/>
        <p:txBody>
          <a:bodyPr/>
          <a:lstStyle/>
          <a:p>
            <a:r>
              <a:rPr lang="en-GB" altLang="en-US"/>
              <a:t>Why are fossils rare?</a:t>
            </a:r>
          </a:p>
        </p:txBody>
      </p:sp>
      <p:sp>
        <p:nvSpPr>
          <p:cNvPr id="19459" name="Text Box 5">
            <a:extLst>
              <a:ext uri="{FF2B5EF4-FFF2-40B4-BE49-F238E27FC236}">
                <a16:creationId xmlns:a16="http://schemas.microsoft.com/office/drawing/2014/main" id="{8B8091C2-7CEE-4767-A6A2-BB1C96DB1DB5}"/>
              </a:ext>
            </a:extLst>
          </p:cNvPr>
          <p:cNvSpPr txBox="1">
            <a:spLocks noChangeArrowheads="1"/>
          </p:cNvSpPr>
          <p:nvPr/>
        </p:nvSpPr>
        <p:spPr bwMode="auto">
          <a:xfrm>
            <a:off x="342900" y="784225"/>
            <a:ext cx="8293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Because the conditions for fossilization are so specific, fossils are relatively rare. However, there are other reasons that explain why fossils are so uncommon:</a:t>
            </a:r>
          </a:p>
        </p:txBody>
      </p:sp>
      <p:sp>
        <p:nvSpPr>
          <p:cNvPr id="59406" name="Rectangle 14">
            <a:extLst>
              <a:ext uri="{FF2B5EF4-FFF2-40B4-BE49-F238E27FC236}">
                <a16:creationId xmlns:a16="http://schemas.microsoft.com/office/drawing/2014/main" id="{E7BD7E75-BC7E-48C0-9DF6-C909641DFC2D}"/>
              </a:ext>
            </a:extLst>
          </p:cNvPr>
          <p:cNvSpPr>
            <a:spLocks noChangeArrowheads="1"/>
          </p:cNvSpPr>
          <p:nvPr/>
        </p:nvSpPr>
        <p:spPr bwMode="auto">
          <a:xfrm>
            <a:off x="342900" y="2195513"/>
            <a:ext cx="4918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US" altLang="en-US">
                <a:solidFill>
                  <a:srgbClr val="010066"/>
                </a:solidFill>
              </a:rPr>
              <a:t>Many early life forms were </a:t>
            </a:r>
            <a:br>
              <a:rPr lang="en-US" altLang="en-US">
                <a:solidFill>
                  <a:srgbClr val="010066"/>
                </a:solidFill>
              </a:rPr>
            </a:br>
            <a:r>
              <a:rPr lang="en-US" altLang="en-US">
                <a:solidFill>
                  <a:srgbClr val="010066"/>
                </a:solidFill>
              </a:rPr>
              <a:t>soft-bodied and decayed to leave no trace.</a:t>
            </a:r>
          </a:p>
        </p:txBody>
      </p:sp>
      <p:sp>
        <p:nvSpPr>
          <p:cNvPr id="59407" name="Rectangle 15">
            <a:extLst>
              <a:ext uri="{FF2B5EF4-FFF2-40B4-BE49-F238E27FC236}">
                <a16:creationId xmlns:a16="http://schemas.microsoft.com/office/drawing/2014/main" id="{12FC124C-2057-45ED-AEEE-27BAE084E422}"/>
              </a:ext>
            </a:extLst>
          </p:cNvPr>
          <p:cNvSpPr>
            <a:spLocks noChangeArrowheads="1"/>
          </p:cNvSpPr>
          <p:nvPr/>
        </p:nvSpPr>
        <p:spPr bwMode="auto">
          <a:xfrm>
            <a:off x="342900" y="4649788"/>
            <a:ext cx="5999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US" altLang="en-US">
                <a:solidFill>
                  <a:srgbClr val="010066"/>
                </a:solidFill>
              </a:rPr>
              <a:t>Some fossils have yet to be found.</a:t>
            </a:r>
          </a:p>
        </p:txBody>
      </p:sp>
      <p:sp>
        <p:nvSpPr>
          <p:cNvPr id="2" name="Rectangle 141">
            <a:extLst>
              <a:ext uri="{FF2B5EF4-FFF2-40B4-BE49-F238E27FC236}">
                <a16:creationId xmlns:a16="http://schemas.microsoft.com/office/drawing/2014/main" id="{9EB46D2D-5B70-49B2-9FA4-6D32452F6820}"/>
              </a:ext>
            </a:extLst>
          </p:cNvPr>
          <p:cNvSpPr>
            <a:spLocks noChangeArrowheads="1"/>
          </p:cNvSpPr>
          <p:nvPr/>
        </p:nvSpPr>
        <p:spPr bwMode="auto">
          <a:xfrm>
            <a:off x="342900" y="3606800"/>
            <a:ext cx="5321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US" altLang="en-US" dirty="0">
                <a:solidFill>
                  <a:srgbClr val="010066"/>
                </a:solidFill>
              </a:rPr>
              <a:t>Most fossils have likely been destroyed by </a:t>
            </a:r>
            <a:r>
              <a:rPr lang="en-US" altLang="en-US" b="1" dirty="0">
                <a:solidFill>
                  <a:srgbClr val="B80303"/>
                </a:solidFill>
              </a:rPr>
              <a:t>geological activity</a:t>
            </a:r>
            <a:r>
              <a:rPr lang="en-US" altLang="en-US" dirty="0">
                <a:solidFill>
                  <a:srgbClr val="010066"/>
                </a:solidFill>
              </a:rPr>
              <a:t>.</a:t>
            </a:r>
          </a:p>
        </p:txBody>
      </p:sp>
      <p:pic>
        <p:nvPicPr>
          <p:cNvPr id="19464" name="Picture 4" descr="trilobite">
            <a:extLst>
              <a:ext uri="{FF2B5EF4-FFF2-40B4-BE49-F238E27FC236}">
                <a16:creationId xmlns:a16="http://schemas.microsoft.com/office/drawing/2014/main" id="{D549E406-7D33-4980-8C5B-F2A4CECED4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3866" y="2084699"/>
            <a:ext cx="1568097" cy="176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5" descr="footprints">
            <a:extLst>
              <a:ext uri="{FF2B5EF4-FFF2-40B4-BE49-F238E27FC236}">
                <a16:creationId xmlns:a16="http://schemas.microsoft.com/office/drawing/2014/main" id="{FF2779B0-FEA9-43EC-80F9-76C85C7534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7263" y="3668713"/>
            <a:ext cx="284480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5F1D523B-3A94-4245-8A0C-6E01F79F0534}"/>
              </a:ext>
            </a:extLst>
          </p:cNvPr>
          <p:cNvSpPr>
            <a:spLocks noChangeArrowheads="1"/>
          </p:cNvSpPr>
          <p:nvPr/>
        </p:nvSpPr>
        <p:spPr bwMode="auto">
          <a:xfrm>
            <a:off x="342900" y="5322888"/>
            <a:ext cx="84804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rarity of fossils is one reason why scientists cannot be certain about how life began on Earth. </a:t>
            </a:r>
          </a:p>
        </p:txBody>
      </p:sp>
      <p:pic>
        <p:nvPicPr>
          <p:cNvPr id="11" name="Picture 19">
            <a:hlinkClick r:id="" action="ppaction://hlinkshowjump?jump=nextslide"/>
            <a:extLst>
              <a:ext uri="{FF2B5EF4-FFF2-40B4-BE49-F238E27FC236}">
                <a16:creationId xmlns:a16="http://schemas.microsoft.com/office/drawing/2014/main" id="{37FA409E-FBDB-43D1-8CA5-3ADC16858AF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4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6" grpId="0"/>
      <p:bldP spid="59407" grpId="0"/>
      <p:bldP spid="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9E65BC44-AE40-4332-A759-CF7C29E04406}"/>
              </a:ext>
            </a:extLst>
          </p:cNvPr>
          <p:cNvSpPr txBox="1">
            <a:spLocks noChangeArrowheads="1"/>
          </p:cNvSpPr>
          <p:nvPr/>
        </p:nvSpPr>
        <p:spPr bwMode="auto">
          <a:xfrm>
            <a:off x="342900" y="784225"/>
            <a:ext cx="8580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history of life on Earth shown by fossils is called the </a:t>
            </a:r>
            <a:r>
              <a:rPr lang="en-GB" altLang="en-US" b="1" dirty="0">
                <a:solidFill>
                  <a:srgbClr val="B80303"/>
                </a:solidFill>
              </a:rPr>
              <a:t>fossil record</a:t>
            </a:r>
            <a:r>
              <a:rPr lang="en-GB" altLang="en-US" dirty="0"/>
              <a:t>. Fossils can help us learn about how much, </a:t>
            </a:r>
            <a:br>
              <a:rPr lang="en-GB" altLang="en-US" dirty="0"/>
            </a:br>
            <a:r>
              <a:rPr lang="en-GB" altLang="en-US" dirty="0"/>
              <a:t>or how little, organisms changed as life developed on Earth. </a:t>
            </a:r>
          </a:p>
        </p:txBody>
      </p:sp>
      <p:sp>
        <p:nvSpPr>
          <p:cNvPr id="21507" name="Rectangle 3">
            <a:extLst>
              <a:ext uri="{FF2B5EF4-FFF2-40B4-BE49-F238E27FC236}">
                <a16:creationId xmlns:a16="http://schemas.microsoft.com/office/drawing/2014/main" id="{6F56803A-17DD-4168-905D-540C21865998}"/>
              </a:ext>
            </a:extLst>
          </p:cNvPr>
          <p:cNvSpPr>
            <a:spLocks noGrp="1" noChangeArrowheads="1"/>
          </p:cNvSpPr>
          <p:nvPr>
            <p:ph type="title"/>
          </p:nvPr>
        </p:nvSpPr>
        <p:spPr/>
        <p:txBody>
          <a:bodyPr/>
          <a:lstStyle/>
          <a:p>
            <a:pPr eaLnBrk="1" hangingPunct="1"/>
            <a:r>
              <a:rPr lang="en-GB" altLang="en-US"/>
              <a:t>Fossils show change</a:t>
            </a:r>
          </a:p>
        </p:txBody>
      </p:sp>
      <p:sp>
        <p:nvSpPr>
          <p:cNvPr id="316423" name="Text Box 7">
            <a:extLst>
              <a:ext uri="{FF2B5EF4-FFF2-40B4-BE49-F238E27FC236}">
                <a16:creationId xmlns:a16="http://schemas.microsoft.com/office/drawing/2014/main" id="{C8F1A576-9785-437F-8F2B-613C59E1762A}"/>
              </a:ext>
            </a:extLst>
          </p:cNvPr>
          <p:cNvSpPr txBox="1">
            <a:spLocks noChangeArrowheads="1"/>
          </p:cNvSpPr>
          <p:nvPr/>
        </p:nvSpPr>
        <p:spPr bwMode="auto">
          <a:xfrm>
            <a:off x="342900" y="4953000"/>
            <a:ext cx="5132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fossil record can also show </a:t>
            </a:r>
            <a:br>
              <a:rPr lang="en-GB" altLang="en-US" dirty="0"/>
            </a:br>
            <a:r>
              <a:rPr lang="en-GB" altLang="en-US" dirty="0"/>
              <a:t>how different species evolved </a:t>
            </a:r>
            <a:br>
              <a:rPr lang="en-GB" altLang="en-US" dirty="0"/>
            </a:br>
            <a:r>
              <a:rPr lang="en-GB" altLang="en-US" dirty="0"/>
              <a:t>from </a:t>
            </a:r>
            <a:r>
              <a:rPr lang="en-GB" altLang="en-US" b="1" dirty="0">
                <a:solidFill>
                  <a:srgbClr val="B80303"/>
                </a:solidFill>
              </a:rPr>
              <a:t>common ancestors</a:t>
            </a:r>
            <a:r>
              <a:rPr lang="en-GB" altLang="en-US" dirty="0"/>
              <a:t>.</a:t>
            </a:r>
          </a:p>
        </p:txBody>
      </p:sp>
      <p:sp>
        <p:nvSpPr>
          <p:cNvPr id="316424" name="Text Box 8">
            <a:extLst>
              <a:ext uri="{FF2B5EF4-FFF2-40B4-BE49-F238E27FC236}">
                <a16:creationId xmlns:a16="http://schemas.microsoft.com/office/drawing/2014/main" id="{37B4B4F5-7581-425B-B8E5-06A5D375F8BD}"/>
              </a:ext>
            </a:extLst>
          </p:cNvPr>
          <p:cNvSpPr txBox="1">
            <a:spLocks noChangeArrowheads="1"/>
          </p:cNvSpPr>
          <p:nvPr/>
        </p:nvSpPr>
        <p:spPr bwMode="auto">
          <a:xfrm>
            <a:off x="342900" y="2173288"/>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Although there are gaps in the fossil record, it can be used to provide evidence about how organisms have changed gradually over time. </a:t>
            </a:r>
          </a:p>
        </p:txBody>
      </p:sp>
      <p:pic>
        <p:nvPicPr>
          <p:cNvPr id="21511" name="Picture 9" descr="cosma_110263886.jpg">
            <a:extLst>
              <a:ext uri="{FF2B5EF4-FFF2-40B4-BE49-F238E27FC236}">
                <a16:creationId xmlns:a16="http://schemas.microsoft.com/office/drawing/2014/main" id="{C35537A6-B609-4186-B40C-21094DF967B7}"/>
              </a:ext>
            </a:extLst>
          </p:cNvPr>
          <p:cNvPicPr>
            <a:picLocks noChangeAspect="1"/>
          </p:cNvPicPr>
          <p:nvPr/>
        </p:nvPicPr>
        <p:blipFill>
          <a:blip r:embed="rId4">
            <a:extLst>
              <a:ext uri="{28A0092B-C50C-407E-A947-70E740481C1C}">
                <a14:useLocalDpi xmlns:a14="http://schemas.microsoft.com/office/drawing/2010/main" val="0"/>
              </a:ext>
            </a:extLst>
          </a:blip>
          <a:srcRect t="10275" r="3854" b="15894"/>
          <a:stretch>
            <a:fillRect/>
          </a:stretch>
        </p:blipFill>
        <p:spPr bwMode="auto">
          <a:xfrm>
            <a:off x="5465939" y="3269899"/>
            <a:ext cx="26622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7B5F8DA3-3A9D-4298-8FF0-AB3D4376ED82}"/>
              </a:ext>
            </a:extLst>
          </p:cNvPr>
          <p:cNvSpPr>
            <a:spLocks noChangeArrowheads="1"/>
          </p:cNvSpPr>
          <p:nvPr/>
        </p:nvSpPr>
        <p:spPr bwMode="auto">
          <a:xfrm>
            <a:off x="342900" y="3563938"/>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a result, the fossil record can be used to show the process </a:t>
            </a:r>
            <a:br>
              <a:rPr lang="en-GB" altLang="en-US" dirty="0"/>
            </a:br>
            <a:r>
              <a:rPr lang="en-GB" altLang="en-US" dirty="0"/>
              <a:t>of </a:t>
            </a:r>
            <a:r>
              <a:rPr lang="en-GB" altLang="en-US" b="1" dirty="0">
                <a:solidFill>
                  <a:srgbClr val="B80303"/>
                </a:solidFill>
              </a:rPr>
              <a:t>evolution</a:t>
            </a:r>
            <a:r>
              <a:rPr lang="en-GB" altLang="en-US" dirty="0"/>
              <a:t>. </a:t>
            </a:r>
          </a:p>
        </p:txBody>
      </p:sp>
      <p:pic>
        <p:nvPicPr>
          <p:cNvPr id="11" name="Picture 19">
            <a:hlinkClick r:id="" action="ppaction://hlinkshowjump?jump=nextslide"/>
            <a:extLst>
              <a:ext uri="{FF2B5EF4-FFF2-40B4-BE49-F238E27FC236}">
                <a16:creationId xmlns:a16="http://schemas.microsoft.com/office/drawing/2014/main" id="{4C41F0AD-25FD-4AD3-AF50-7BBB53B98D4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5" descr="notes_icon">
            <a:extLst>
              <a:ext uri="{FF2B5EF4-FFF2-40B4-BE49-F238E27FC236}">
                <a16:creationId xmlns:a16="http://schemas.microsoft.com/office/drawing/2014/main" id="{9C9273C0-5972-4816-83D4-262D4BEE3023}"/>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64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64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3" grpId="0"/>
      <p:bldP spid="316424"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31FE287-2708-4CEF-A5A0-10C52BD0B5C7}"/>
              </a:ext>
            </a:extLst>
          </p:cNvPr>
          <p:cNvSpPr>
            <a:spLocks noGrp="1" noChangeArrowheads="1"/>
          </p:cNvSpPr>
          <p:nvPr>
            <p:ph type="title"/>
          </p:nvPr>
        </p:nvSpPr>
        <p:spPr/>
        <p:txBody>
          <a:bodyPr/>
          <a:lstStyle/>
          <a:p>
            <a:r>
              <a:rPr lang="en-GB" altLang="en-US"/>
              <a:t>Pentadactyl limb</a:t>
            </a:r>
          </a:p>
        </p:txBody>
      </p:sp>
      <p:sp>
        <p:nvSpPr>
          <p:cNvPr id="22531" name="Text Box 4">
            <a:extLst>
              <a:ext uri="{FF2B5EF4-FFF2-40B4-BE49-F238E27FC236}">
                <a16:creationId xmlns:a16="http://schemas.microsoft.com/office/drawing/2014/main" id="{3B0D3B5F-90FF-45E3-AF6E-875A720CE243}"/>
              </a:ext>
            </a:extLst>
          </p:cNvPr>
          <p:cNvSpPr txBox="1">
            <a:spLocks noChangeArrowheads="1"/>
          </p:cNvSpPr>
          <p:nvPr/>
        </p:nvSpPr>
        <p:spPr bwMode="auto">
          <a:xfrm>
            <a:off x="342900" y="784225"/>
            <a:ext cx="818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Fossils have revealed many structural similarities between living and extinct organisms.</a:t>
            </a:r>
          </a:p>
        </p:txBody>
      </p:sp>
      <p:sp>
        <p:nvSpPr>
          <p:cNvPr id="774149" name="Text Box 5">
            <a:extLst>
              <a:ext uri="{FF2B5EF4-FFF2-40B4-BE49-F238E27FC236}">
                <a16:creationId xmlns:a16="http://schemas.microsoft.com/office/drawing/2014/main" id="{A2517C03-FD98-4F7C-A217-66488DE85605}"/>
              </a:ext>
            </a:extLst>
          </p:cNvPr>
          <p:cNvSpPr txBox="1">
            <a:spLocks noChangeArrowheads="1"/>
          </p:cNvSpPr>
          <p:nvPr/>
        </p:nvSpPr>
        <p:spPr bwMode="auto">
          <a:xfrm>
            <a:off x="342900" y="1920875"/>
            <a:ext cx="5689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As a result, fossils can be </a:t>
            </a:r>
            <a:br>
              <a:rPr lang="en-GB" altLang="en-US"/>
            </a:br>
            <a:r>
              <a:rPr lang="en-GB" altLang="en-US"/>
              <a:t>used to indicate whether </a:t>
            </a:r>
            <a:br>
              <a:rPr lang="en-GB" altLang="en-US"/>
            </a:br>
            <a:r>
              <a:rPr lang="en-GB" altLang="en-US"/>
              <a:t>certain organisms could </a:t>
            </a:r>
            <a:br>
              <a:rPr lang="en-GB" altLang="en-US"/>
            </a:br>
            <a:r>
              <a:rPr lang="en-GB" altLang="en-US"/>
              <a:t>share a common ancestor.</a:t>
            </a:r>
          </a:p>
        </p:txBody>
      </p:sp>
      <p:sp>
        <p:nvSpPr>
          <p:cNvPr id="774150" name="Text Box 6">
            <a:extLst>
              <a:ext uri="{FF2B5EF4-FFF2-40B4-BE49-F238E27FC236}">
                <a16:creationId xmlns:a16="http://schemas.microsoft.com/office/drawing/2014/main" id="{F71C4EC2-0484-4951-AE57-ABD5E43A6A63}"/>
              </a:ext>
            </a:extLst>
          </p:cNvPr>
          <p:cNvSpPr txBox="1">
            <a:spLocks noChangeArrowheads="1"/>
          </p:cNvSpPr>
          <p:nvPr/>
        </p:nvSpPr>
        <p:spPr bwMode="auto">
          <a:xfrm>
            <a:off x="342900" y="3705225"/>
            <a:ext cx="44323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many vertebrates share a </a:t>
            </a:r>
            <a:r>
              <a:rPr lang="en-GB" altLang="en-US" b="1" dirty="0">
                <a:solidFill>
                  <a:srgbClr val="B80303"/>
                </a:solidFill>
              </a:rPr>
              <a:t>pentadactyl limb</a:t>
            </a:r>
            <a:r>
              <a:rPr lang="en-GB" altLang="en-US" dirty="0"/>
              <a:t>: </a:t>
            </a:r>
          </a:p>
          <a:p>
            <a:r>
              <a:rPr lang="en-GB" altLang="en-US" dirty="0"/>
              <a:t>a limb with five digits, a lower section containing two bones, and an upper section containing one bone.</a:t>
            </a:r>
          </a:p>
        </p:txBody>
      </p:sp>
      <p:pic>
        <p:nvPicPr>
          <p:cNvPr id="774153" name="Picture 9" descr="pendactyl limb key">
            <a:extLst>
              <a:ext uri="{FF2B5EF4-FFF2-40B4-BE49-F238E27FC236}">
                <a16:creationId xmlns:a16="http://schemas.microsoft.com/office/drawing/2014/main" id="{44402063-4EF2-41BC-B0A0-70193E2CE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8926"/>
          <a:stretch>
            <a:fillRect/>
          </a:stretch>
        </p:blipFill>
        <p:spPr bwMode="auto">
          <a:xfrm>
            <a:off x="5568950" y="1560513"/>
            <a:ext cx="1890713" cy="45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4155" name="Text Box 11">
            <a:extLst>
              <a:ext uri="{FF2B5EF4-FFF2-40B4-BE49-F238E27FC236}">
                <a16:creationId xmlns:a16="http://schemas.microsoft.com/office/drawing/2014/main" id="{72E2335F-9E8C-4A01-A40B-B43D1F2A0F29}"/>
              </a:ext>
            </a:extLst>
          </p:cNvPr>
          <p:cNvSpPr txBox="1">
            <a:spLocks noChangeArrowheads="1"/>
          </p:cNvSpPr>
          <p:nvPr/>
        </p:nvSpPr>
        <p:spPr bwMode="auto">
          <a:xfrm>
            <a:off x="5165725" y="5387975"/>
            <a:ext cx="1182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human</a:t>
            </a:r>
          </a:p>
        </p:txBody>
      </p:sp>
      <p:sp>
        <p:nvSpPr>
          <p:cNvPr id="774156" name="Text Box 12">
            <a:extLst>
              <a:ext uri="{FF2B5EF4-FFF2-40B4-BE49-F238E27FC236}">
                <a16:creationId xmlns:a16="http://schemas.microsoft.com/office/drawing/2014/main" id="{71CC6678-6ECC-4D67-881E-49C7D3C4A6D0}"/>
              </a:ext>
            </a:extLst>
          </p:cNvPr>
          <p:cNvSpPr txBox="1">
            <a:spLocks noChangeArrowheads="1"/>
          </p:cNvSpPr>
          <p:nvPr/>
        </p:nvSpPr>
        <p:spPr bwMode="auto">
          <a:xfrm>
            <a:off x="7304088" y="2384425"/>
            <a:ext cx="97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lizard</a:t>
            </a:r>
          </a:p>
        </p:txBody>
      </p:sp>
      <p:pic>
        <p:nvPicPr>
          <p:cNvPr id="11" name="Picture 19">
            <a:hlinkClick r:id="" action="ppaction://hlinkshowjump?jump=nextslide"/>
            <a:extLst>
              <a:ext uri="{FF2B5EF4-FFF2-40B4-BE49-F238E27FC236}">
                <a16:creationId xmlns:a16="http://schemas.microsoft.com/office/drawing/2014/main" id="{E6218355-1264-4B91-93FF-3AD3F170D4B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5" descr="notes_icon">
            <a:extLst>
              <a:ext uri="{FF2B5EF4-FFF2-40B4-BE49-F238E27FC236}">
                <a16:creationId xmlns:a16="http://schemas.microsoft.com/office/drawing/2014/main" id="{51CFB359-956F-40C4-BA60-7B601CD37095}"/>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41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41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41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41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41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9" grpId="0"/>
      <p:bldP spid="774150" grpId="0"/>
      <p:bldP spid="774155" grpId="0"/>
      <p:bldP spid="77415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6c4B3j2T"/>
  <p:tag name="ARTICULATE_DESIGN_ID_4_DEFAULT DESIGN" val="2H5WO83L"/>
  <p:tag name="ARTICULATE_DESIGN_ID_1_DEFAULT DESIGN" val="A4kwM66s"/>
  <p:tag name="ARTICULATE_DESIGN_ID_6_DEFAULT DESIGN" val="6vgCrCQT"/>
  <p:tag name="ARTICULATE_DESIGN_ID_3_DEFAULT DESIGN" val="qIIlbGqq"/>
  <p:tag name="ARTICULATE_DESIGN_ID_2_DEFAULT DESIGN" val="Aw1wSzJ5"/>
  <p:tag name="ARTICULATE_DESIGN_ID_5_DEFAULT DESIGN" val="mopr87xU"/>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14463</TotalTime>
  <Words>1228</Words>
  <Application>Microsoft Office PowerPoint</Application>
  <PresentationFormat>On-screen Show (4:3)</PresentationFormat>
  <Paragraphs>117</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Wingdings</vt:lpstr>
      <vt:lpstr>Arial</vt:lpstr>
      <vt:lpstr>Wingdings 2</vt:lpstr>
      <vt:lpstr>1_Default Design</vt:lpstr>
      <vt:lpstr>6_Default Design</vt:lpstr>
      <vt:lpstr>Fossils</vt:lpstr>
      <vt:lpstr>Information</vt:lpstr>
      <vt:lpstr>What are fossils?</vt:lpstr>
      <vt:lpstr>How do fossils form? (1)</vt:lpstr>
      <vt:lpstr>How do fossils form? (2)</vt:lpstr>
      <vt:lpstr>How are animal fossils formed?</vt:lpstr>
      <vt:lpstr>Why are fossils rare?</vt:lpstr>
      <vt:lpstr>Fossils show change</vt:lpstr>
      <vt:lpstr>Pentadactyl limb</vt:lpstr>
      <vt:lpstr>Fossil record: horse</vt:lpstr>
      <vt:lpstr>Fossils and human evolution</vt:lpstr>
      <vt:lpstr>Using fossils to learn about our past</vt:lpstr>
      <vt:lpstr>Fossil evidence for human evolution</vt:lpstr>
      <vt:lpstr>Ardi: evidence for human evolution</vt:lpstr>
      <vt:lpstr>Evolutionary trees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Fossils</dc:title>
  <dc:subject>Boardworks High School Earth and Space Sciences</dc:subject>
  <dc:creator>Boardworks</dc:creator>
  <cp:lastModifiedBy>Tim Crilly</cp:lastModifiedBy>
  <cp:revision>539</cp:revision>
  <dcterms:created xsi:type="dcterms:W3CDTF">2003-10-06T13:07:42Z</dcterms:created>
  <dcterms:modified xsi:type="dcterms:W3CDTF">2019-01-31T15:23:05Z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716C321B-CAAA-4486-B8CA-B37BB314BE44</vt:lpwstr>
  </property>
  <property fmtid="{D5CDD505-2E9C-101B-9397-08002B2CF9AE}" pid="3" name="ArticulatePath">
    <vt:lpwstr>Fossils</vt:lpwstr>
  </property>
</Properties>
</file>