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2.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18"/>
  </p:notesMasterIdLst>
  <p:handoutMasterIdLst>
    <p:handoutMasterId r:id="rId19"/>
  </p:handoutMasterIdLst>
  <p:sldIdLst>
    <p:sldId id="430" r:id="rId3"/>
    <p:sldId id="490" r:id="rId4"/>
    <p:sldId id="488" r:id="rId5"/>
    <p:sldId id="497" r:id="rId6"/>
    <p:sldId id="498" r:id="rId7"/>
    <p:sldId id="499" r:id="rId8"/>
    <p:sldId id="432" r:id="rId9"/>
    <p:sldId id="500" r:id="rId10"/>
    <p:sldId id="501" r:id="rId11"/>
    <p:sldId id="492" r:id="rId12"/>
    <p:sldId id="493" r:id="rId13"/>
    <p:sldId id="491" r:id="rId14"/>
    <p:sldId id="494" r:id="rId15"/>
    <p:sldId id="496" r:id="rId16"/>
    <p:sldId id="423" r:id="rId17"/>
  </p:sldIdLst>
  <p:sldSz cx="9144000" cy="6858000" type="screen4x3"/>
  <p:notesSz cx="6858000" cy="9296400"/>
  <p:embeddedFontLst>
    <p:embeddedFont>
      <p:font typeface="Wingdings 2" panose="05020102010507070707" pitchFamily="18" charset="2"/>
      <p:regular r:id="rId20"/>
    </p:embeddedFont>
  </p:embeddedFontLst>
  <p:custDataLst>
    <p:tags r:id="rId21"/>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884" userDrawn="1">
          <p15:clr>
            <a:srgbClr val="A4A3A4"/>
          </p15:clr>
        </p15:guide>
        <p15:guide id="3" pos="5375">
          <p15:clr>
            <a:srgbClr val="A4A3A4"/>
          </p15:clr>
        </p15:guide>
        <p15:guide id="4"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FF6600"/>
    <a:srgbClr val="FFCC99"/>
    <a:srgbClr val="010066"/>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varScale="1">
        <p:scale>
          <a:sx n="85" d="100"/>
          <a:sy n="85" d="100"/>
        </p:scale>
        <p:origin x="540" y="66"/>
      </p:cViewPr>
      <p:guideLst>
        <p:guide orient="horz" pos="504"/>
        <p:guide orient="horz" pos="3884"/>
        <p:guide pos="5375"/>
        <p:guide pos="20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351893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32E6A5E7-62A0-4629-8352-CD771A205F8F}"/>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16921277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Students may point out the Moon’s pockmarked, cratered surface. A useful starting point for discussion could be the differences in atmosphere and surface conditions between the Earth and the Moon, developing into a more in-depth explanation of why Earth’s tectonic and atmospheric processes have resulted in the destruction over time of many of the Earth’s older craters and rock record.</a:t>
            </a:r>
          </a:p>
          <a:p>
            <a:endParaRPr lang="en-GB" b="0" dirty="0"/>
          </a:p>
          <a:p>
            <a:r>
              <a:rPr lang="en-GB" b="0" dirty="0"/>
              <a:t>More detail on this can be found on the following slide.</a:t>
            </a:r>
          </a:p>
          <a:p>
            <a:endParaRPr lang="en-GB" b="1"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endParaRPr lang="en-GB" b="1" dirty="0"/>
          </a:p>
          <a:p>
            <a:r>
              <a:rPr lang="en-GB" b="1" dirty="0"/>
              <a:t>Photo credit: </a:t>
            </a:r>
            <a:r>
              <a:rPr lang="en-GB" b="0" dirty="0"/>
              <a:t>Moon image from Apollo 11 © NASA</a:t>
            </a:r>
            <a:endParaRPr lang="en-GB" b="1"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213529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336336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For more information about radioactive decay, please refer to the </a:t>
            </a:r>
            <a:r>
              <a:rPr lang="en-GB" b="0" i="1" dirty="0"/>
              <a:t>Physical Science: Half-life </a:t>
            </a:r>
            <a:r>
              <a:rPr lang="en-GB" b="0" i="0" dirty="0"/>
              <a:t>presentation.</a:t>
            </a:r>
            <a:endParaRPr lang="en-GB" b="0"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109025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331285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The image here is the Willamette Meteorite, photographed in 1911. The visible crevasses are there for two reasons:</a:t>
            </a:r>
          </a:p>
          <a:p>
            <a:pPr marL="171450" indent="-171450">
              <a:buFont typeface="Arial" panose="020B0604020202020204" pitchFamily="34" charset="0"/>
              <a:buChar char="•"/>
            </a:pPr>
            <a:r>
              <a:rPr lang="en-GB" b="0" dirty="0"/>
              <a:t>the combination of speed, heat and pressure when the meteorite entered the Earth’s atmosphere</a:t>
            </a:r>
          </a:p>
          <a:p>
            <a:pPr marL="171450" indent="-171450">
              <a:buFont typeface="Arial" panose="020B0604020202020204" pitchFamily="34" charset="0"/>
              <a:buChar char="•"/>
            </a:pPr>
            <a:r>
              <a:rPr lang="en-GB" b="0" dirty="0"/>
              <a:t>thousands of years of weathering.</a:t>
            </a:r>
          </a:p>
          <a:p>
            <a:pPr marL="0" indent="0">
              <a:buFont typeface="Arial" panose="020B0604020202020204" pitchFamily="34" charset="0"/>
              <a:buNone/>
            </a:pPr>
            <a:r>
              <a:rPr lang="en-GB" b="0" dirty="0"/>
              <a:t>Rainwater reacted with minerals in the rock, producing sulfuric acid. The acid then dissolved the softer parts of the meteorite.</a:t>
            </a:r>
          </a:p>
          <a:p>
            <a:pPr marL="0" indent="0">
              <a:buFont typeface="Arial" panose="020B0604020202020204" pitchFamily="34" charset="0"/>
              <a:buNone/>
            </a:pPr>
            <a:endParaRPr lang="en-GB" b="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pPr marL="0" indent="0">
              <a:buFont typeface="Arial" panose="020B0604020202020204" pitchFamily="34" charset="0"/>
              <a:buNone/>
            </a:pPr>
            <a:endParaRPr lang="en-GB" b="0" dirty="0"/>
          </a:p>
          <a:p>
            <a:pPr marL="0" indent="0">
              <a:buFont typeface="Arial" panose="020B0604020202020204" pitchFamily="34" charset="0"/>
              <a:buNone/>
            </a:pPr>
            <a:r>
              <a:rPr lang="en-GB" b="1" dirty="0"/>
              <a:t>Photo credit: </a:t>
            </a:r>
            <a:r>
              <a:rPr lang="en-GB" b="0" dirty="0"/>
              <a:t>This image is in the public domain in the USA.</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1682189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6B4A2EF-F868-4345-9A0C-055977702E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fld id="{AC4253D4-B3F3-4E99-946D-C48A0602E1F3}" type="slidenum">
              <a:rPr lang="en-GB" altLang="en-US" sz="1200">
                <a:solidFill>
                  <a:schemeClr val="tx1"/>
                </a:solidFill>
              </a:rPr>
              <a:pPr eaLnBrk="1" hangingPunct="1"/>
              <a:t>15</a:t>
            </a:fld>
            <a:endParaRPr lang="en-GB" altLang="en-US" sz="1200">
              <a:solidFill>
                <a:schemeClr val="tx1"/>
              </a:solidFill>
            </a:endParaRPr>
          </a:p>
        </p:txBody>
      </p:sp>
      <p:sp>
        <p:nvSpPr>
          <p:cNvPr id="29700" name="Rectangle 2">
            <a:extLst>
              <a:ext uri="{FF2B5EF4-FFF2-40B4-BE49-F238E27FC236}">
                <a16:creationId xmlns:a16="http://schemas.microsoft.com/office/drawing/2014/main" id="{718E6588-B741-4C9F-947E-A3706F434BA1}"/>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46E02C8D-4C88-4836-90D1-C2FFB70F8C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This true-or-false activity could be used as a review of Earth’s history, or at the start of class to gauge students’ existing knowledge of the subject matter. </a:t>
            </a:r>
            <a:r>
              <a:rPr lang="en-GB" altLang="en-US" dirty="0" err="1"/>
              <a:t>Colored</a:t>
            </a:r>
            <a:r>
              <a:rPr lang="en-GB" altLang="en-US" dirty="0"/>
              <a:t> traffic light cards (red = false, yellow = don’t know, green = true) could be used to make this a whole-class exercise.</a:t>
            </a:r>
          </a:p>
        </p:txBody>
      </p:sp>
    </p:spTree>
    <p:extLst>
      <p:ext uri="{BB962C8B-B14F-4D97-AF65-F5344CB8AC3E}">
        <p14:creationId xmlns:p14="http://schemas.microsoft.com/office/powerpoint/2010/main" val="231685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4395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E6F315C-7911-4896-9314-0913EC5BA9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fld id="{94156E8C-0500-49FD-A029-26FC4ED8958F}" type="slidenum">
              <a:rPr lang="en-GB" altLang="en-US" sz="1200">
                <a:solidFill>
                  <a:schemeClr val="tx1"/>
                </a:solidFill>
              </a:rPr>
              <a:pPr eaLnBrk="1" hangingPunct="1"/>
              <a:t>3</a:t>
            </a:fld>
            <a:endParaRPr lang="en-GB" altLang="en-US" sz="1200">
              <a:solidFill>
                <a:schemeClr val="tx1"/>
              </a:solidFill>
            </a:endParaRPr>
          </a:p>
        </p:txBody>
      </p:sp>
      <p:sp>
        <p:nvSpPr>
          <p:cNvPr id="24580" name="Rectangle 2">
            <a:extLst>
              <a:ext uri="{FF2B5EF4-FFF2-40B4-BE49-F238E27FC236}">
                <a16:creationId xmlns:a16="http://schemas.microsoft.com/office/drawing/2014/main" id="{F3EAEAD6-9FB6-4B6C-AE8C-3E3ACA4BB1E3}"/>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AE63F772-8684-4D56-A99C-75F466DA3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Teacher notes</a:t>
            </a:r>
          </a:p>
          <a:p>
            <a:pPr eaLnBrk="1" hangingPunct="1"/>
            <a:r>
              <a:rPr lang="en-US" altLang="en-US" b="0" dirty="0"/>
              <a:t>This question is answered in more depth on the next two slides. For more information on plate tectonics, seafloor spreading and mantle convection, please refer to the </a:t>
            </a:r>
            <a:r>
              <a:rPr lang="en-US" altLang="en-US" b="0" i="1" dirty="0"/>
              <a:t>Plate Tectonics </a:t>
            </a:r>
            <a:r>
              <a:rPr lang="en-US" altLang="en-US" b="0" i="0" dirty="0"/>
              <a:t>presentation.</a:t>
            </a:r>
            <a:endParaRPr lang="en-US" altLang="en-US" b="0" dirty="0"/>
          </a:p>
        </p:txBody>
      </p:sp>
    </p:spTree>
    <p:extLst>
      <p:ext uri="{BB962C8B-B14F-4D97-AF65-F5344CB8AC3E}">
        <p14:creationId xmlns:p14="http://schemas.microsoft.com/office/powerpoint/2010/main" val="1836976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Since continental rocks are older, they are more useful to study in this context. An explanation of this can be found on the next slide.</a:t>
            </a:r>
          </a:p>
          <a:p>
            <a:endParaRPr lang="en-GB" i="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clarify and refine a model, an explanation, or an engineering problem.</a:t>
            </a:r>
            <a:endParaRPr lang="en-GB" dirty="0">
              <a:effectLst/>
            </a:endParaRPr>
          </a:p>
          <a:p>
            <a:endParaRPr lang="en-GB" i="0" dirty="0"/>
          </a:p>
          <a:p>
            <a:r>
              <a:rPr lang="en-GB" b="1" i="0" dirty="0"/>
              <a:t>Photo credit: </a:t>
            </a:r>
            <a:r>
              <a:rPr lang="en-GB" b="0" i="0" dirty="0"/>
              <a:t>Rock containing zircon © James St. John, 2014, reproduced under the terms of the Creative Commons Attribution 2.0 Generic licence, https://creativecommons.org/licenses/by/2.0/</a:t>
            </a:r>
            <a:endParaRPr lang="en-GB" b="1"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70995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Aft>
                <a:spcPct val="0"/>
              </a:spcAft>
              <a:buClrTx/>
              <a:buSzTx/>
              <a:buFontTx/>
              <a:buNone/>
              <a:tabLst/>
              <a:defRPr/>
            </a:pPr>
            <a:r>
              <a:rPr lang="en-GB" b="1" dirty="0"/>
              <a:t>Teacher notes</a:t>
            </a:r>
          </a:p>
          <a:p>
            <a:pPr marL="0" marR="0" lvl="0" indent="0" algn="l" defTabSz="914400" rtl="0" eaLnBrk="0" fontAlgn="base" latinLnBrk="0" hangingPunct="0">
              <a:spcAft>
                <a:spcPct val="0"/>
              </a:spcAft>
              <a:buClrTx/>
              <a:buSzTx/>
              <a:buFontTx/>
              <a:buNone/>
              <a:tabLst/>
              <a:defRPr/>
            </a:pPr>
            <a:r>
              <a:rPr lang="en-GB" dirty="0"/>
              <a:t>For more information about plate tectonics, please refer to the </a:t>
            </a:r>
            <a:r>
              <a:rPr lang="en-GB" i="1" dirty="0"/>
              <a:t>Plate Tectonics </a:t>
            </a:r>
            <a:r>
              <a:rPr lang="en-GB" i="0" dirty="0"/>
              <a:t>presentation.</a:t>
            </a:r>
          </a:p>
          <a:p>
            <a:endParaRPr lang="en-GB" b="1" dirty="0"/>
          </a:p>
          <a:p>
            <a:r>
              <a:rPr lang="en-GB" b="1" dirty="0"/>
              <a:t>Photo credit: </a:t>
            </a:r>
            <a:r>
              <a:rPr lang="en-GB" b="0" dirty="0" err="1"/>
              <a:t>Citrine</a:t>
            </a:r>
            <a:r>
              <a:rPr lang="en-GB" b="0" dirty="0"/>
              <a:t> quartz crystal image has been released into the public domain by its author, Parent </a:t>
            </a:r>
            <a:r>
              <a:rPr lang="en-GB" b="0" dirty="0" err="1"/>
              <a:t>Géry</a:t>
            </a:r>
            <a:r>
              <a:rPr lang="en-GB" b="0" dirty="0"/>
              <a:t>, and is reproduced free from any known copyright restrictions.</a:t>
            </a:r>
            <a:endParaRPr lang="en-GB" b="1"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200296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Teacher notes</a:t>
            </a:r>
          </a:p>
          <a:p>
            <a:pPr marL="0" marR="0" lvl="0" indent="0" algn="l" defTabSz="914400" rtl="0" eaLnBrk="0" fontAlgn="base" latinLnBrk="0" hangingPunct="0">
              <a:spcAft>
                <a:spcPct val="0"/>
              </a:spcAft>
              <a:buClrTx/>
              <a:buSzTx/>
              <a:buFontTx/>
              <a:buNone/>
              <a:tabLst/>
              <a:defRPr/>
            </a:pPr>
            <a:r>
              <a:rPr lang="en-GB" b="0" i="0" dirty="0"/>
              <a:t>Students may be interested to know that the rock pictured is approximately 3 billion years old.</a:t>
            </a:r>
            <a:r>
              <a:rPr lang="en-GB" altLang="en-US" dirty="0"/>
              <a:t> The oldest zircon crystals are known as </a:t>
            </a:r>
            <a:r>
              <a:rPr lang="en-GB" altLang="en-US" dirty="0" err="1"/>
              <a:t>Hadean</a:t>
            </a:r>
            <a:r>
              <a:rPr lang="en-GB" altLang="en-US" dirty="0"/>
              <a:t> zircon, named after the eon during which they formed. These are very rare and have only been found in a handful of places worldwide.</a:t>
            </a:r>
            <a:endParaRPr lang="en-GB" dirty="0"/>
          </a:p>
          <a:p>
            <a:endParaRPr lang="en-GB" b="1" i="0" dirty="0"/>
          </a:p>
          <a:p>
            <a:r>
              <a:rPr lang="en-GB" b="1" i="0" dirty="0"/>
              <a:t>Photo credit: </a:t>
            </a:r>
            <a:r>
              <a:rPr lang="en-GB" b="0" i="0" dirty="0"/>
              <a:t>Zircon and quartz rock © James St. John, 2016, reproduced under the terms of the Creative Commons Attribution 2.0 Generic licence, https://creativecommons.org/licenses/by/2.0/</a:t>
            </a:r>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70708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74BAA31-5FF4-41B5-A12A-A9D9BFF97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fld id="{EE5A1AC5-F14B-4BA3-BC4E-2F1B1AF7E8AC}" type="slidenum">
              <a:rPr lang="en-GB" altLang="en-US" sz="1200">
                <a:solidFill>
                  <a:schemeClr val="tx1"/>
                </a:solidFill>
              </a:rPr>
              <a:pPr eaLnBrk="1" hangingPunct="1"/>
              <a:t>7</a:t>
            </a:fld>
            <a:endParaRPr lang="en-GB" altLang="en-US" sz="1200" dirty="0">
              <a:solidFill>
                <a:schemeClr val="tx1"/>
              </a:solidFill>
            </a:endParaRPr>
          </a:p>
        </p:txBody>
      </p:sp>
      <p:sp>
        <p:nvSpPr>
          <p:cNvPr id="18436" name="Rectangle 2">
            <a:extLst>
              <a:ext uri="{FF2B5EF4-FFF2-40B4-BE49-F238E27FC236}">
                <a16:creationId xmlns:a16="http://schemas.microsoft.com/office/drawing/2014/main" id="{414377BA-58B5-408A-AF93-2743E5FE9DB3}"/>
              </a:ext>
            </a:extLst>
          </p:cNvPr>
          <p:cNvSpPr>
            <a:spLocks noGrp="1" noRot="1" noChangeAspect="1" noChangeArrowheads="1" noTextEdit="1"/>
          </p:cNvSpPr>
          <p:nvPr>
            <p:ph type="sldImg"/>
          </p:nvPr>
        </p:nvSpPr>
        <p:spPr>
          <a:ln/>
        </p:spPr>
      </p:sp>
      <p:sp>
        <p:nvSpPr>
          <p:cNvPr id="18437" name="Rectangle 3">
            <a:extLst>
              <a:ext uri="{FF2B5EF4-FFF2-40B4-BE49-F238E27FC236}">
                <a16:creationId xmlns:a16="http://schemas.microsoft.com/office/drawing/2014/main" id="{02AD3BBC-958D-47CC-B39B-2A043A05D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Teacher notes</a:t>
            </a:r>
          </a:p>
          <a:p>
            <a:pPr eaLnBrk="1" hangingPunct="1"/>
            <a:r>
              <a:rPr lang="en-US" altLang="en-US" b="0" dirty="0"/>
              <a:t>Encourage students to explore what might happen when a meteorite hit the early Earth. Considerations might include:</a:t>
            </a:r>
          </a:p>
          <a:p>
            <a:pPr marL="171450" indent="-171450" eaLnBrk="1" hangingPunct="1">
              <a:buFont typeface="Arial" panose="020B0604020202020204" pitchFamily="34" charset="0"/>
              <a:buChar char="•"/>
            </a:pPr>
            <a:r>
              <a:rPr lang="en-US" altLang="en-US" b="0" dirty="0"/>
              <a:t>the molten surface of the Earth</a:t>
            </a:r>
          </a:p>
          <a:p>
            <a:pPr marL="171450" indent="-171450" eaLnBrk="1" hangingPunct="1">
              <a:buFont typeface="Arial" panose="020B0604020202020204" pitchFamily="34" charset="0"/>
              <a:buChar char="•"/>
            </a:pPr>
            <a:r>
              <a:rPr lang="en-US" altLang="en-US" b="0" dirty="0"/>
              <a:t>the density of elements in meteorites</a:t>
            </a:r>
          </a:p>
          <a:p>
            <a:pPr marL="171450" indent="-171450" eaLnBrk="1" hangingPunct="1">
              <a:buFont typeface="Arial" panose="020B0604020202020204" pitchFamily="34" charset="0"/>
              <a:buChar char="•"/>
            </a:pPr>
            <a:r>
              <a:rPr lang="en-US" altLang="en-US" b="0" dirty="0"/>
              <a:t>subsequent tectonic formations and movement.</a:t>
            </a:r>
          </a:p>
          <a:p>
            <a:pPr marL="0" indent="0" eaLnBrk="1" hangingPunct="1">
              <a:buFont typeface="Arial" panose="020B0604020202020204" pitchFamily="34" charset="0"/>
              <a:buNone/>
            </a:pPr>
            <a:endParaRPr lang="en-US" altLang="en-US" b="0" dirty="0"/>
          </a:p>
          <a:p>
            <a:pPr marL="0" marR="0" lvl="0" indent="0" algn="l" defTabSz="914400" rtl="0" eaLnBrk="1" fontAlgn="base" latinLnBrk="0" hangingPunct="1">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p:txBody>
      </p:sp>
    </p:spTree>
    <p:extLst>
      <p:ext uri="{BB962C8B-B14F-4D97-AF65-F5344CB8AC3E}">
        <p14:creationId xmlns:p14="http://schemas.microsoft.com/office/powerpoint/2010/main" val="320411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645392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2096670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3" y="53975"/>
            <a:ext cx="6516687" cy="54927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627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8.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6"/>
    </p:custDataLst>
  </p:cSld>
  <p:clrMap bg1="lt1" tx1="dk1" bg2="lt2" tx2="dk2" accent1="accent1" accent2="accent2" accent3="accent3" accent4="accent4" accent5="accent5" accent6="accent6" hlink="hlink" folHlink="folHlink"/>
  <p:sldLayoutIdLst>
    <p:sldLayoutId id="2147485175"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5"/>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77" r:id="rId13"/>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slideLayout" Target="../slideLayouts/slideLayout16.xml"/><Relationship Id="rId7" Type="http://schemas.openxmlformats.org/officeDocument/2006/relationships/image" Target="../media/image17.jp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646169" y="1187864"/>
            <a:ext cx="4080511" cy="3127761"/>
          </a:xfrm>
        </p:spPr>
        <p:txBody>
          <a:bodyPr/>
          <a:lstStyle/>
          <a:p>
            <a:r>
              <a:rPr lang="en-GB" dirty="0"/>
              <a:t>History </a:t>
            </a:r>
            <a:br>
              <a:rPr lang="en-GB" dirty="0"/>
            </a:br>
            <a:r>
              <a:rPr lang="en-GB" dirty="0"/>
              <a:t>of Earth</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E87-500B-47E8-A826-FFE06E006949}"/>
              </a:ext>
            </a:extLst>
          </p:cNvPr>
          <p:cNvSpPr>
            <a:spLocks noGrp="1"/>
          </p:cNvSpPr>
          <p:nvPr>
            <p:ph type="title"/>
          </p:nvPr>
        </p:nvSpPr>
        <p:spPr/>
        <p:txBody>
          <a:bodyPr/>
          <a:lstStyle/>
          <a:p>
            <a:r>
              <a:rPr lang="en-GB" dirty="0"/>
              <a:t>The Moon</a:t>
            </a:r>
          </a:p>
        </p:txBody>
      </p:sp>
      <p:sp>
        <p:nvSpPr>
          <p:cNvPr id="6" name="Text Box 7">
            <a:extLst>
              <a:ext uri="{FF2B5EF4-FFF2-40B4-BE49-F238E27FC236}">
                <a16:creationId xmlns:a16="http://schemas.microsoft.com/office/drawing/2014/main" id="{A950075E-ECCB-4D64-AE52-C91B62A2CE39}"/>
              </a:ext>
            </a:extLst>
          </p:cNvPr>
          <p:cNvSpPr txBox="1">
            <a:spLocks noChangeArrowheads="1"/>
          </p:cNvSpPr>
          <p:nvPr/>
        </p:nvSpPr>
        <p:spPr bwMode="auto">
          <a:xfrm>
            <a:off x="350837" y="784225"/>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This is a photograph of the Moon, taken by NASA.</a:t>
            </a:r>
          </a:p>
        </p:txBody>
      </p:sp>
      <p:sp>
        <p:nvSpPr>
          <p:cNvPr id="7" name="Text Box 10">
            <a:extLst>
              <a:ext uri="{FF2B5EF4-FFF2-40B4-BE49-F238E27FC236}">
                <a16:creationId xmlns:a16="http://schemas.microsoft.com/office/drawing/2014/main" id="{44303227-8EB8-43A1-9589-112D2DE07F62}"/>
              </a:ext>
            </a:extLst>
          </p:cNvPr>
          <p:cNvSpPr txBox="1">
            <a:spLocks noChangeArrowheads="1"/>
          </p:cNvSpPr>
          <p:nvPr/>
        </p:nvSpPr>
        <p:spPr bwMode="auto">
          <a:xfrm>
            <a:off x="350838" y="1709079"/>
            <a:ext cx="3013251" cy="832087"/>
          </a:xfrm>
          <a:prstGeom prst="rect">
            <a:avLst/>
          </a:prstGeom>
          <a:solidFill>
            <a:srgbClr val="FDD9D9"/>
          </a:solidFill>
          <a:ln>
            <a:noFill/>
          </a:ln>
        </p:spPr>
        <p:txBody>
          <a:bodyPr wrap="square" rIns="90000" bIns="4680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ts val="0"/>
              </a:spcBef>
            </a:pPr>
            <a:r>
              <a:rPr lang="en-GB" altLang="en-US" dirty="0"/>
              <a:t>What do you notice about its surface?</a:t>
            </a:r>
          </a:p>
        </p:txBody>
      </p:sp>
      <p:sp>
        <p:nvSpPr>
          <p:cNvPr id="8" name="Text Box 10">
            <a:extLst>
              <a:ext uri="{FF2B5EF4-FFF2-40B4-BE49-F238E27FC236}">
                <a16:creationId xmlns:a16="http://schemas.microsoft.com/office/drawing/2014/main" id="{2666E10E-6CE2-4937-AE5F-913BF9EAFE2C}"/>
              </a:ext>
            </a:extLst>
          </p:cNvPr>
          <p:cNvSpPr txBox="1">
            <a:spLocks noChangeArrowheads="1"/>
          </p:cNvSpPr>
          <p:nvPr/>
        </p:nvSpPr>
        <p:spPr bwMode="auto">
          <a:xfrm>
            <a:off x="358775" y="2957098"/>
            <a:ext cx="3005314" cy="1190514"/>
          </a:xfrm>
          <a:prstGeom prst="rect">
            <a:avLst/>
          </a:prstGeom>
          <a:solidFill>
            <a:srgbClr val="FDD9D9"/>
          </a:solidFill>
          <a:ln>
            <a:noFill/>
          </a:ln>
        </p:spPr>
        <p:txBody>
          <a:bodyPr wrap="square" rIns="90000" bIns="4680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ts val="0"/>
              </a:spcBef>
            </a:pPr>
            <a:r>
              <a:rPr lang="en-GB" altLang="en-US" dirty="0"/>
              <a:t>What might these marks tell us about the Moon’s history?</a:t>
            </a:r>
          </a:p>
        </p:txBody>
      </p:sp>
      <p:sp>
        <p:nvSpPr>
          <p:cNvPr id="9" name="Text Box 10">
            <a:extLst>
              <a:ext uri="{FF2B5EF4-FFF2-40B4-BE49-F238E27FC236}">
                <a16:creationId xmlns:a16="http://schemas.microsoft.com/office/drawing/2014/main" id="{D91E5FC4-0717-4356-8FBD-739DCE69DC35}"/>
              </a:ext>
            </a:extLst>
          </p:cNvPr>
          <p:cNvSpPr txBox="1">
            <a:spLocks noChangeArrowheads="1"/>
          </p:cNvSpPr>
          <p:nvPr/>
        </p:nvSpPr>
        <p:spPr bwMode="auto">
          <a:xfrm>
            <a:off x="358775" y="4574450"/>
            <a:ext cx="3005314" cy="1190514"/>
          </a:xfrm>
          <a:prstGeom prst="rect">
            <a:avLst/>
          </a:prstGeom>
          <a:solidFill>
            <a:srgbClr val="FDD9D9"/>
          </a:solidFill>
          <a:ln>
            <a:noFill/>
          </a:ln>
        </p:spPr>
        <p:txBody>
          <a:bodyPr wrap="square" rIns="90000" bIns="4680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ts val="0"/>
              </a:spcBef>
            </a:pPr>
            <a:r>
              <a:rPr lang="en-GB" altLang="en-US" dirty="0"/>
              <a:t>Why can’t we see similar craters on the Earth’s surface?</a:t>
            </a:r>
          </a:p>
        </p:txBody>
      </p:sp>
      <p:pic>
        <p:nvPicPr>
          <p:cNvPr id="5" name="Picture 4">
            <a:extLst>
              <a:ext uri="{FF2B5EF4-FFF2-40B4-BE49-F238E27FC236}">
                <a16:creationId xmlns:a16="http://schemas.microsoft.com/office/drawing/2014/main" id="{6D35A416-98CB-422A-8D8D-7BB01F869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693" y="1347415"/>
            <a:ext cx="4830056" cy="4830056"/>
          </a:xfrm>
          <a:prstGeom prst="rect">
            <a:avLst/>
          </a:prstGeom>
          <a:ln w="38100">
            <a:noFill/>
          </a:ln>
        </p:spPr>
      </p:pic>
      <p:pic>
        <p:nvPicPr>
          <p:cNvPr id="10" name="Picture 19">
            <a:hlinkClick r:id="" action="ppaction://hlinkshowjump?jump=nextslide"/>
            <a:extLst>
              <a:ext uri="{FF2B5EF4-FFF2-40B4-BE49-F238E27FC236}">
                <a16:creationId xmlns:a16="http://schemas.microsoft.com/office/drawing/2014/main" id="{D47EF814-12AF-4D81-B58A-CF6B96C66B4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2E6EC6FE-EBF6-4444-B0DB-2AEEF29407D0}"/>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D6554EA3-0C48-411D-94A9-5D5FA036415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9043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BD87-AB1C-4C94-BCA4-6BFE17E55C8B}"/>
              </a:ext>
            </a:extLst>
          </p:cNvPr>
          <p:cNvSpPr>
            <a:spLocks noGrp="1"/>
          </p:cNvSpPr>
          <p:nvPr>
            <p:ph type="title"/>
          </p:nvPr>
        </p:nvSpPr>
        <p:spPr/>
        <p:txBody>
          <a:bodyPr/>
          <a:lstStyle/>
          <a:p>
            <a:r>
              <a:rPr lang="en-GB" dirty="0"/>
              <a:t>What can the Moon tell us about Earth?</a:t>
            </a:r>
          </a:p>
        </p:txBody>
      </p:sp>
      <p:sp>
        <p:nvSpPr>
          <p:cNvPr id="4" name="Text Box 7">
            <a:extLst>
              <a:ext uri="{FF2B5EF4-FFF2-40B4-BE49-F238E27FC236}">
                <a16:creationId xmlns:a16="http://schemas.microsoft.com/office/drawing/2014/main" id="{67981C03-AE23-4E7F-8016-61631C5D9DA4}"/>
              </a:ext>
            </a:extLst>
          </p:cNvPr>
          <p:cNvSpPr txBox="1">
            <a:spLocks noChangeArrowheads="1"/>
          </p:cNvSpPr>
          <p:nvPr/>
        </p:nvSpPr>
        <p:spPr bwMode="auto">
          <a:xfrm>
            <a:off x="358775" y="2475879"/>
            <a:ext cx="70417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ts val="0"/>
              </a:spcBef>
            </a:pPr>
            <a:r>
              <a:rPr lang="en-GB" altLang="en-US" dirty="0"/>
              <a:t>If the Moon did form from dust and rock fragments from the early Earth, some of these samples could still survive on its surface. These could provide clues about what Earth was like millions of</a:t>
            </a:r>
          </a:p>
          <a:p>
            <a:pPr eaLnBrk="1" hangingPunct="1">
              <a:spcBef>
                <a:spcPts val="0"/>
              </a:spcBef>
            </a:pPr>
            <a:r>
              <a:rPr lang="en-GB" altLang="en-US" dirty="0"/>
              <a:t>years ago.</a:t>
            </a:r>
          </a:p>
        </p:txBody>
      </p:sp>
      <p:sp>
        <p:nvSpPr>
          <p:cNvPr id="5" name="Text Box 7">
            <a:extLst>
              <a:ext uri="{FF2B5EF4-FFF2-40B4-BE49-F238E27FC236}">
                <a16:creationId xmlns:a16="http://schemas.microsoft.com/office/drawing/2014/main" id="{7C8D4519-35B1-424F-A3E9-A27FAC8D0340}"/>
              </a:ext>
            </a:extLst>
          </p:cNvPr>
          <p:cNvSpPr txBox="1">
            <a:spLocks noChangeArrowheads="1"/>
          </p:cNvSpPr>
          <p:nvPr/>
        </p:nvSpPr>
        <p:spPr bwMode="auto">
          <a:xfrm>
            <a:off x="358775" y="784225"/>
            <a:ext cx="81819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Billions of years ago, Earth was also covered in </a:t>
            </a:r>
            <a:r>
              <a:rPr lang="en-GB" altLang="en-US" b="1" dirty="0">
                <a:solidFill>
                  <a:srgbClr val="B80303"/>
                </a:solidFill>
              </a:rPr>
              <a:t>craters</a:t>
            </a:r>
            <a:r>
              <a:rPr lang="en-GB" altLang="en-US" dirty="0"/>
              <a:t>. However, over time, geologic processes such as tectonic activity and rainfall have gradually eroded these craters. This means that Earth’s early </a:t>
            </a:r>
            <a:r>
              <a:rPr lang="en-GB" altLang="en-US" b="1" dirty="0">
                <a:solidFill>
                  <a:srgbClr val="B80303"/>
                </a:solidFill>
              </a:rPr>
              <a:t>rock record </a:t>
            </a:r>
            <a:r>
              <a:rPr lang="en-GB" altLang="en-US" dirty="0"/>
              <a:t>is very sparse.</a:t>
            </a:r>
          </a:p>
        </p:txBody>
      </p:sp>
      <p:sp>
        <p:nvSpPr>
          <p:cNvPr id="6" name="Simplified Text Shape 1">
            <a:extLst>
              <a:ext uri="{FF2B5EF4-FFF2-40B4-BE49-F238E27FC236}">
                <a16:creationId xmlns:a16="http://schemas.microsoft.com/office/drawing/2014/main" id="{F0ACDD33-1D1F-43A9-BBD1-1285820470DA}"/>
              </a:ext>
            </a:extLst>
          </p:cNvPr>
          <p:cNvSpPr txBox="1">
            <a:spLocks noChangeArrowheads="1"/>
          </p:cNvSpPr>
          <p:nvPr/>
        </p:nvSpPr>
        <p:spPr bwMode="auto">
          <a:xfrm>
            <a:off x="358776" y="5120525"/>
            <a:ext cx="68886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the proportions of minerals on the early Earth</a:t>
            </a:r>
          </a:p>
        </p:txBody>
      </p:sp>
      <p:sp>
        <p:nvSpPr>
          <p:cNvPr id="7" name="Simplified Text Shape 1">
            <a:extLst>
              <a:ext uri="{FF2B5EF4-FFF2-40B4-BE49-F238E27FC236}">
                <a16:creationId xmlns:a16="http://schemas.microsoft.com/office/drawing/2014/main" id="{CD8634BC-4B45-4768-9B2A-D0E214FDB789}"/>
              </a:ext>
            </a:extLst>
          </p:cNvPr>
          <p:cNvSpPr txBox="1">
            <a:spLocks noChangeArrowheads="1"/>
          </p:cNvSpPr>
          <p:nvPr/>
        </p:nvSpPr>
        <p:spPr bwMode="auto">
          <a:xfrm>
            <a:off x="358775" y="5704185"/>
            <a:ext cx="6256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evidence of fossilized </a:t>
            </a:r>
            <a:r>
              <a:rPr lang="en-GB" altLang="en-US" b="1" dirty="0">
                <a:solidFill>
                  <a:srgbClr val="B80303"/>
                </a:solidFill>
              </a:rPr>
              <a:t>microorganisms</a:t>
            </a:r>
            <a:r>
              <a:rPr lang="en-GB" altLang="en-US" dirty="0"/>
              <a:t>.</a:t>
            </a:r>
          </a:p>
        </p:txBody>
      </p:sp>
      <p:sp>
        <p:nvSpPr>
          <p:cNvPr id="8" name="Text Box 7">
            <a:extLst>
              <a:ext uri="{FF2B5EF4-FFF2-40B4-BE49-F238E27FC236}">
                <a16:creationId xmlns:a16="http://schemas.microsoft.com/office/drawing/2014/main" id="{488E454C-A258-4CEC-90A7-F4BF528CA12E}"/>
              </a:ext>
            </a:extLst>
          </p:cNvPr>
          <p:cNvSpPr txBox="1">
            <a:spLocks noChangeArrowheads="1"/>
          </p:cNvSpPr>
          <p:nvPr/>
        </p:nvSpPr>
        <p:spPr bwMode="auto">
          <a:xfrm>
            <a:off x="358775" y="4536865"/>
            <a:ext cx="8179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Scientists may look for:</a:t>
            </a:r>
          </a:p>
        </p:txBody>
      </p:sp>
      <p:pic>
        <p:nvPicPr>
          <p:cNvPr id="10" name="Picture 9">
            <a:extLst>
              <a:ext uri="{FF2B5EF4-FFF2-40B4-BE49-F238E27FC236}">
                <a16:creationId xmlns:a16="http://schemas.microsoft.com/office/drawing/2014/main" id="{5DFC2A9C-FC70-44DD-BB88-BF5C60C3E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689" y="2640074"/>
            <a:ext cx="1921404" cy="3525776"/>
          </a:xfrm>
          <a:prstGeom prst="rect">
            <a:avLst/>
          </a:prstGeom>
        </p:spPr>
      </p:pic>
      <p:pic>
        <p:nvPicPr>
          <p:cNvPr id="11" name="Picture 19">
            <a:hlinkClick r:id="" action="ppaction://hlinkshowjump?jump=nextslide"/>
            <a:extLst>
              <a:ext uri="{FF2B5EF4-FFF2-40B4-BE49-F238E27FC236}">
                <a16:creationId xmlns:a16="http://schemas.microsoft.com/office/drawing/2014/main" id="{F35E3427-FE6E-4EDE-BDDB-0D14BDC19F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12089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P spid="7" grpId="0" build="allAtOnce"/>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85F2-3944-4194-8DC6-DE5186746275}"/>
              </a:ext>
            </a:extLst>
          </p:cNvPr>
          <p:cNvSpPr>
            <a:spLocks noGrp="1"/>
          </p:cNvSpPr>
          <p:nvPr>
            <p:ph type="title"/>
          </p:nvPr>
        </p:nvSpPr>
        <p:spPr/>
        <p:txBody>
          <a:bodyPr/>
          <a:lstStyle/>
          <a:p>
            <a:r>
              <a:rPr lang="en-GB" dirty="0"/>
              <a:t>Ages of lunar rocks</a:t>
            </a:r>
          </a:p>
        </p:txBody>
      </p:sp>
      <p:sp>
        <p:nvSpPr>
          <p:cNvPr id="4" name="Text Box 7">
            <a:extLst>
              <a:ext uri="{FF2B5EF4-FFF2-40B4-BE49-F238E27FC236}">
                <a16:creationId xmlns:a16="http://schemas.microsoft.com/office/drawing/2014/main" id="{2861A80E-D74E-4334-8314-16D909F5BA19}"/>
              </a:ext>
            </a:extLst>
          </p:cNvPr>
          <p:cNvSpPr txBox="1">
            <a:spLocks noChangeArrowheads="1"/>
          </p:cNvSpPr>
          <p:nvPr/>
        </p:nvSpPr>
        <p:spPr bwMode="auto">
          <a:xfrm>
            <a:off x="350836" y="800100"/>
            <a:ext cx="84206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To find out the age of the Moon, scientists study lunar rocks that have been brought back to Earth. They date them using a process called </a:t>
            </a:r>
            <a:r>
              <a:rPr lang="en-GB" altLang="en-US" b="1" dirty="0">
                <a:solidFill>
                  <a:srgbClr val="B80303"/>
                </a:solidFill>
              </a:rPr>
              <a:t>radiometric dating</a:t>
            </a:r>
            <a:r>
              <a:rPr lang="en-GB" altLang="en-US" dirty="0"/>
              <a:t>.</a:t>
            </a:r>
          </a:p>
        </p:txBody>
      </p:sp>
      <p:sp>
        <p:nvSpPr>
          <p:cNvPr id="5" name="Text Box 7">
            <a:extLst>
              <a:ext uri="{FF2B5EF4-FFF2-40B4-BE49-F238E27FC236}">
                <a16:creationId xmlns:a16="http://schemas.microsoft.com/office/drawing/2014/main" id="{602E9A48-26DE-4038-B0E3-8779785AE0B2}"/>
              </a:ext>
            </a:extLst>
          </p:cNvPr>
          <p:cNvSpPr txBox="1">
            <a:spLocks noChangeArrowheads="1"/>
          </p:cNvSpPr>
          <p:nvPr/>
        </p:nvSpPr>
        <p:spPr bwMode="auto">
          <a:xfrm>
            <a:off x="3168121" y="2310557"/>
            <a:ext cx="536469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Radiometric dating uses </a:t>
            </a:r>
            <a:r>
              <a:rPr lang="en-GB" altLang="en-US" b="1" dirty="0">
                <a:solidFill>
                  <a:srgbClr val="B80303"/>
                </a:solidFill>
              </a:rPr>
              <a:t>isotopes</a:t>
            </a:r>
            <a:r>
              <a:rPr lang="en-GB" altLang="en-US" dirty="0"/>
              <a:t> (radioactive forms of elements) to determine how long a rock has been in a state of radioactive </a:t>
            </a:r>
            <a:r>
              <a:rPr lang="en-GB" altLang="en-US" b="1" dirty="0">
                <a:solidFill>
                  <a:srgbClr val="B80303"/>
                </a:solidFill>
              </a:rPr>
              <a:t>decay</a:t>
            </a:r>
            <a:r>
              <a:rPr lang="en-GB" altLang="en-US" dirty="0"/>
              <a:t>. This is used to figure out how long ago the rock was formed: its </a:t>
            </a:r>
            <a:r>
              <a:rPr lang="en-GB" altLang="en-US" b="1" dirty="0">
                <a:solidFill>
                  <a:srgbClr val="B80303"/>
                </a:solidFill>
              </a:rPr>
              <a:t>absolute age</a:t>
            </a:r>
            <a:r>
              <a:rPr lang="en-GB" altLang="en-US" dirty="0"/>
              <a:t>.</a:t>
            </a:r>
          </a:p>
        </p:txBody>
      </p:sp>
      <p:sp>
        <p:nvSpPr>
          <p:cNvPr id="7" name="Rectangle 6">
            <a:extLst>
              <a:ext uri="{FF2B5EF4-FFF2-40B4-BE49-F238E27FC236}">
                <a16:creationId xmlns:a16="http://schemas.microsoft.com/office/drawing/2014/main" id="{912C66DC-CE84-452A-A860-A8C5A8A68BDD}"/>
              </a:ext>
            </a:extLst>
          </p:cNvPr>
          <p:cNvSpPr/>
          <p:nvPr/>
        </p:nvSpPr>
        <p:spPr>
          <a:xfrm>
            <a:off x="3168121" y="4929009"/>
            <a:ext cx="5364692" cy="1200329"/>
          </a:xfrm>
          <a:prstGeom prst="rect">
            <a:avLst/>
          </a:prstGeom>
        </p:spPr>
        <p:txBody>
          <a:bodyPr wrap="square">
            <a:spAutoFit/>
          </a:bodyPr>
          <a:lstStyle/>
          <a:p>
            <a:r>
              <a:rPr lang="en-GB" altLang="en-US" dirty="0"/>
              <a:t>By </a:t>
            </a:r>
            <a:r>
              <a:rPr lang="en-GB" altLang="en-US" dirty="0" err="1"/>
              <a:t>analyzing</a:t>
            </a:r>
            <a:r>
              <a:rPr lang="en-GB" altLang="en-US" dirty="0"/>
              <a:t> crustal rocks from the Moon, scientists can come up with a geological timeline for its formation.</a:t>
            </a:r>
          </a:p>
        </p:txBody>
      </p:sp>
      <p:pic>
        <p:nvPicPr>
          <p:cNvPr id="9" name="Picture 19">
            <a:hlinkClick r:id="" action="ppaction://hlinkshowjump?jump=nextslide"/>
            <a:extLst>
              <a:ext uri="{FF2B5EF4-FFF2-40B4-BE49-F238E27FC236}">
                <a16:creationId xmlns:a16="http://schemas.microsoft.com/office/drawing/2014/main" id="{6F8B0C9A-177A-4C50-BA6E-D4F63B579A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15BD3401-9B07-4D70-9B97-2199D82F2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73" y="2139683"/>
            <a:ext cx="3137252" cy="4240658"/>
          </a:xfrm>
          <a:prstGeom prst="rect">
            <a:avLst/>
          </a:prstGeom>
        </p:spPr>
      </p:pic>
      <p:pic>
        <p:nvPicPr>
          <p:cNvPr id="12" name="Picture 5" descr="notes_icon">
            <a:extLst>
              <a:ext uri="{FF2B5EF4-FFF2-40B4-BE49-F238E27FC236}">
                <a16:creationId xmlns:a16="http://schemas.microsoft.com/office/drawing/2014/main" id="{3A970BDA-EB3B-47CA-96A3-132A9A69B4BD}"/>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30010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A950B0-EDF5-445D-B50C-948A47C3D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41563"/>
            <a:ext cx="4222033" cy="3435908"/>
          </a:xfrm>
          <a:prstGeom prst="rect">
            <a:avLst/>
          </a:prstGeom>
        </p:spPr>
      </p:pic>
      <p:sp>
        <p:nvSpPr>
          <p:cNvPr id="2" name="Title 1">
            <a:extLst>
              <a:ext uri="{FF2B5EF4-FFF2-40B4-BE49-F238E27FC236}">
                <a16:creationId xmlns:a16="http://schemas.microsoft.com/office/drawing/2014/main" id="{D70D5261-0856-4378-8E2E-0B84BCB74594}"/>
              </a:ext>
            </a:extLst>
          </p:cNvPr>
          <p:cNvSpPr>
            <a:spLocks noGrp="1"/>
          </p:cNvSpPr>
          <p:nvPr>
            <p:ph type="title"/>
          </p:nvPr>
        </p:nvSpPr>
        <p:spPr/>
        <p:txBody>
          <a:bodyPr/>
          <a:lstStyle/>
          <a:p>
            <a:r>
              <a:rPr lang="en-GB" dirty="0"/>
              <a:t>Meteorites on Earth</a:t>
            </a:r>
          </a:p>
        </p:txBody>
      </p:sp>
      <p:sp>
        <p:nvSpPr>
          <p:cNvPr id="4" name="Text Box 7">
            <a:extLst>
              <a:ext uri="{FF2B5EF4-FFF2-40B4-BE49-F238E27FC236}">
                <a16:creationId xmlns:a16="http://schemas.microsoft.com/office/drawing/2014/main" id="{133DF3CD-FFCB-4F69-8C07-2A901A9F3972}"/>
              </a:ext>
            </a:extLst>
          </p:cNvPr>
          <p:cNvSpPr txBox="1">
            <a:spLocks noChangeArrowheads="1"/>
          </p:cNvSpPr>
          <p:nvPr/>
        </p:nvSpPr>
        <p:spPr bwMode="auto">
          <a:xfrm>
            <a:off x="350837" y="800100"/>
            <a:ext cx="8181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The period from Earth’s formation to about 4 billion years ago is known as the </a:t>
            </a:r>
            <a:r>
              <a:rPr lang="en-GB" altLang="en-US" b="1" dirty="0" err="1">
                <a:solidFill>
                  <a:srgbClr val="B80303"/>
                </a:solidFill>
              </a:rPr>
              <a:t>Hadean</a:t>
            </a:r>
            <a:r>
              <a:rPr lang="en-GB" altLang="en-US" b="1" dirty="0">
                <a:solidFill>
                  <a:srgbClr val="B80303"/>
                </a:solidFill>
              </a:rPr>
              <a:t> eon</a:t>
            </a:r>
            <a:r>
              <a:rPr lang="en-GB" altLang="en-US" dirty="0"/>
              <a:t>. During this period, the planet was hit by many meteorites.</a:t>
            </a:r>
          </a:p>
        </p:txBody>
      </p:sp>
      <p:sp>
        <p:nvSpPr>
          <p:cNvPr id="5" name="Text Box 7">
            <a:extLst>
              <a:ext uri="{FF2B5EF4-FFF2-40B4-BE49-F238E27FC236}">
                <a16:creationId xmlns:a16="http://schemas.microsoft.com/office/drawing/2014/main" id="{A71D276B-F45A-452B-89CF-FB972978A243}"/>
              </a:ext>
            </a:extLst>
          </p:cNvPr>
          <p:cNvSpPr txBox="1">
            <a:spLocks noChangeArrowheads="1"/>
          </p:cNvSpPr>
          <p:nvPr/>
        </p:nvSpPr>
        <p:spPr bwMode="auto">
          <a:xfrm>
            <a:off x="350836" y="2192448"/>
            <a:ext cx="8181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Some of these rocks may have melted and sunk under the surface to form part of the Earth’s inner core.</a:t>
            </a:r>
          </a:p>
        </p:txBody>
      </p:sp>
      <p:pic>
        <p:nvPicPr>
          <p:cNvPr id="7" name="Picture 19">
            <a:hlinkClick r:id="" action="ppaction://hlinkshowjump?jump=nextslide"/>
            <a:extLst>
              <a:ext uri="{FF2B5EF4-FFF2-40B4-BE49-F238E27FC236}">
                <a16:creationId xmlns:a16="http://schemas.microsoft.com/office/drawing/2014/main" id="{CAB06D4C-42F8-4DB6-89D9-FF4AE9D9991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ext Box 7">
            <a:extLst>
              <a:ext uri="{FF2B5EF4-FFF2-40B4-BE49-F238E27FC236}">
                <a16:creationId xmlns:a16="http://schemas.microsoft.com/office/drawing/2014/main" id="{CD25AD9D-18A4-4ED3-9BF7-D106D53C7DED}"/>
              </a:ext>
            </a:extLst>
          </p:cNvPr>
          <p:cNvSpPr txBox="1">
            <a:spLocks noChangeArrowheads="1"/>
          </p:cNvSpPr>
          <p:nvPr/>
        </p:nvSpPr>
        <p:spPr bwMode="auto">
          <a:xfrm>
            <a:off x="358775" y="4607811"/>
            <a:ext cx="49018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Meteorites found in Australia have been dated to 2.7 billion years ago and can provide data about Earth’s early atmosphere.</a:t>
            </a:r>
          </a:p>
        </p:txBody>
      </p:sp>
      <p:sp>
        <p:nvSpPr>
          <p:cNvPr id="9" name="Rectangle 8">
            <a:extLst>
              <a:ext uri="{FF2B5EF4-FFF2-40B4-BE49-F238E27FC236}">
                <a16:creationId xmlns:a16="http://schemas.microsoft.com/office/drawing/2014/main" id="{B817C94F-3915-46B4-B2AA-E60C6B30B523}"/>
              </a:ext>
            </a:extLst>
          </p:cNvPr>
          <p:cNvSpPr/>
          <p:nvPr/>
        </p:nvSpPr>
        <p:spPr>
          <a:xfrm>
            <a:off x="350836" y="3215464"/>
            <a:ext cx="5760032" cy="1200329"/>
          </a:xfrm>
          <a:prstGeom prst="rect">
            <a:avLst/>
          </a:prstGeom>
        </p:spPr>
        <p:txBody>
          <a:bodyPr wrap="square">
            <a:spAutoFit/>
          </a:bodyPr>
          <a:lstStyle/>
          <a:p>
            <a:r>
              <a:rPr lang="en-GB" altLang="en-US" dirty="0"/>
              <a:t>Scientists have also theorized that these meteorite impacts could have helped to create Earth’s </a:t>
            </a:r>
            <a:r>
              <a:rPr lang="en-GB" altLang="en-US" b="1" dirty="0">
                <a:solidFill>
                  <a:srgbClr val="B80303"/>
                </a:solidFill>
              </a:rPr>
              <a:t>tectonic plates</a:t>
            </a:r>
            <a:r>
              <a:rPr lang="en-GB" altLang="en-US" dirty="0"/>
              <a:t>.</a:t>
            </a:r>
            <a:endParaRPr lang="en-GB" dirty="0"/>
          </a:p>
        </p:txBody>
      </p:sp>
    </p:spTree>
    <p:extLst>
      <p:ext uri="{BB962C8B-B14F-4D97-AF65-F5344CB8AC3E}">
        <p14:creationId xmlns:p14="http://schemas.microsoft.com/office/powerpoint/2010/main" val="17902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7333-F832-48F9-8679-13BB91346140}"/>
              </a:ext>
            </a:extLst>
          </p:cNvPr>
          <p:cNvSpPr>
            <a:spLocks noGrp="1"/>
          </p:cNvSpPr>
          <p:nvPr>
            <p:ph type="title"/>
          </p:nvPr>
        </p:nvSpPr>
        <p:spPr/>
        <p:txBody>
          <a:bodyPr/>
          <a:lstStyle/>
          <a:p>
            <a:r>
              <a:rPr lang="en-GB" dirty="0"/>
              <a:t>Meteorite weathering</a:t>
            </a:r>
          </a:p>
        </p:txBody>
      </p:sp>
      <p:sp>
        <p:nvSpPr>
          <p:cNvPr id="4" name="Text Box 7">
            <a:extLst>
              <a:ext uri="{FF2B5EF4-FFF2-40B4-BE49-F238E27FC236}">
                <a16:creationId xmlns:a16="http://schemas.microsoft.com/office/drawing/2014/main" id="{67B85B2A-7296-4A41-AC07-08E14414E4C7}"/>
              </a:ext>
            </a:extLst>
          </p:cNvPr>
          <p:cNvSpPr txBox="1">
            <a:spLocks noChangeArrowheads="1"/>
          </p:cNvSpPr>
          <p:nvPr/>
        </p:nvSpPr>
        <p:spPr bwMode="auto">
          <a:xfrm>
            <a:off x="350837" y="800100"/>
            <a:ext cx="8181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Meteorites in space or on planets without </a:t>
            </a:r>
            <a:r>
              <a:rPr lang="en-GB" altLang="en-US" b="1" dirty="0">
                <a:solidFill>
                  <a:srgbClr val="B80303"/>
                </a:solidFill>
              </a:rPr>
              <a:t>oxygenated</a:t>
            </a:r>
            <a:r>
              <a:rPr lang="en-GB" altLang="en-US" dirty="0"/>
              <a:t> atmospheres can remain unchanged for millions of years.</a:t>
            </a:r>
          </a:p>
        </p:txBody>
      </p:sp>
      <p:sp>
        <p:nvSpPr>
          <p:cNvPr id="5" name="Text Box 7">
            <a:extLst>
              <a:ext uri="{FF2B5EF4-FFF2-40B4-BE49-F238E27FC236}">
                <a16:creationId xmlns:a16="http://schemas.microsoft.com/office/drawing/2014/main" id="{EA6282B4-933E-45DD-A0C6-A37E9757894C}"/>
              </a:ext>
            </a:extLst>
          </p:cNvPr>
          <p:cNvSpPr txBox="1">
            <a:spLocks noChangeArrowheads="1"/>
          </p:cNvSpPr>
          <p:nvPr/>
        </p:nvSpPr>
        <p:spPr bwMode="auto">
          <a:xfrm>
            <a:off x="358774" y="1737486"/>
            <a:ext cx="8181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Meteorites that land on Earth are subject to:</a:t>
            </a:r>
          </a:p>
        </p:txBody>
      </p:sp>
      <p:sp>
        <p:nvSpPr>
          <p:cNvPr id="6" name="Simplified Text Shape 1">
            <a:extLst>
              <a:ext uri="{FF2B5EF4-FFF2-40B4-BE49-F238E27FC236}">
                <a16:creationId xmlns:a16="http://schemas.microsoft.com/office/drawing/2014/main" id="{D7C19D26-DDEC-4B41-8682-2CB95659FBE9}"/>
              </a:ext>
            </a:extLst>
          </p:cNvPr>
          <p:cNvSpPr txBox="1">
            <a:spLocks noChangeArrowheads="1"/>
          </p:cNvSpPr>
          <p:nvPr/>
        </p:nvSpPr>
        <p:spPr bwMode="auto">
          <a:xfrm>
            <a:off x="323850" y="3441648"/>
            <a:ext cx="818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rain and wind.</a:t>
            </a:r>
          </a:p>
        </p:txBody>
      </p:sp>
      <p:sp>
        <p:nvSpPr>
          <p:cNvPr id="7" name="Simplified Text Shape 1">
            <a:extLst>
              <a:ext uri="{FF2B5EF4-FFF2-40B4-BE49-F238E27FC236}">
                <a16:creationId xmlns:a16="http://schemas.microsoft.com/office/drawing/2014/main" id="{B644A912-AED1-4CE5-B739-B3573FCA9190}"/>
              </a:ext>
            </a:extLst>
          </p:cNvPr>
          <p:cNvSpPr txBox="1">
            <a:spLocks noChangeArrowheads="1"/>
          </p:cNvSpPr>
          <p:nvPr/>
        </p:nvSpPr>
        <p:spPr bwMode="auto">
          <a:xfrm>
            <a:off x="323850" y="2873594"/>
            <a:ext cx="818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chemical </a:t>
            </a:r>
            <a:r>
              <a:rPr lang="en-GB" altLang="en-US" b="1" dirty="0">
                <a:solidFill>
                  <a:srgbClr val="B80303"/>
                </a:solidFill>
              </a:rPr>
              <a:t>erosion</a:t>
            </a:r>
            <a:endParaRPr lang="en-GB" altLang="en-US" dirty="0"/>
          </a:p>
        </p:txBody>
      </p:sp>
      <p:sp>
        <p:nvSpPr>
          <p:cNvPr id="8" name="Simplified Text Shape 1">
            <a:extLst>
              <a:ext uri="{FF2B5EF4-FFF2-40B4-BE49-F238E27FC236}">
                <a16:creationId xmlns:a16="http://schemas.microsoft.com/office/drawing/2014/main" id="{6BE44228-68B6-4DB3-90DB-4EBF19316FCB}"/>
              </a:ext>
            </a:extLst>
          </p:cNvPr>
          <p:cNvSpPr txBox="1">
            <a:spLocks noChangeArrowheads="1"/>
          </p:cNvSpPr>
          <p:nvPr/>
        </p:nvSpPr>
        <p:spPr bwMode="auto">
          <a:xfrm>
            <a:off x="323850" y="2305540"/>
            <a:ext cx="818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b="1" dirty="0">
                <a:solidFill>
                  <a:srgbClr val="B80303"/>
                </a:solidFill>
              </a:rPr>
              <a:t>oxidation</a:t>
            </a:r>
            <a:r>
              <a:rPr lang="en-GB" altLang="en-US" dirty="0"/>
              <a:t> from the atmosphere</a:t>
            </a:r>
          </a:p>
        </p:txBody>
      </p:sp>
      <p:sp>
        <p:nvSpPr>
          <p:cNvPr id="9" name="Text Box 7">
            <a:extLst>
              <a:ext uri="{FF2B5EF4-FFF2-40B4-BE49-F238E27FC236}">
                <a16:creationId xmlns:a16="http://schemas.microsoft.com/office/drawing/2014/main" id="{E0D6E4C3-6D8C-4DFE-909E-17E218373C44}"/>
              </a:ext>
            </a:extLst>
          </p:cNvPr>
          <p:cNvSpPr txBox="1">
            <a:spLocks noChangeArrowheads="1"/>
          </p:cNvSpPr>
          <p:nvPr/>
        </p:nvSpPr>
        <p:spPr bwMode="auto">
          <a:xfrm>
            <a:off x="337344" y="4009702"/>
            <a:ext cx="3514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These are all forms </a:t>
            </a:r>
            <a:br>
              <a:rPr lang="en-GB" altLang="en-US" dirty="0"/>
            </a:br>
            <a:r>
              <a:rPr lang="en-GB" altLang="en-US" dirty="0"/>
              <a:t>of </a:t>
            </a:r>
            <a:r>
              <a:rPr lang="en-GB" altLang="en-US" b="1" dirty="0">
                <a:solidFill>
                  <a:srgbClr val="B80303"/>
                </a:solidFill>
              </a:rPr>
              <a:t>weathering</a:t>
            </a:r>
            <a:r>
              <a:rPr lang="en-GB" altLang="en-US" dirty="0"/>
              <a:t>.</a:t>
            </a:r>
          </a:p>
        </p:txBody>
      </p:sp>
      <p:sp>
        <p:nvSpPr>
          <p:cNvPr id="12" name="Text Box 10">
            <a:extLst>
              <a:ext uri="{FF2B5EF4-FFF2-40B4-BE49-F238E27FC236}">
                <a16:creationId xmlns:a16="http://schemas.microsoft.com/office/drawing/2014/main" id="{BABC8D6F-E102-4020-AF53-2DB1FFFDC858}"/>
              </a:ext>
            </a:extLst>
          </p:cNvPr>
          <p:cNvSpPr txBox="1">
            <a:spLocks noChangeArrowheads="1"/>
          </p:cNvSpPr>
          <p:nvPr/>
        </p:nvSpPr>
        <p:spPr bwMode="auto">
          <a:xfrm>
            <a:off x="358774" y="4924510"/>
            <a:ext cx="3638550" cy="1205054"/>
          </a:xfrm>
          <a:prstGeom prst="rect">
            <a:avLst/>
          </a:prstGeom>
          <a:solidFill>
            <a:srgbClr val="FDD9D9"/>
          </a:solidFill>
          <a:ln>
            <a:noFill/>
          </a:ln>
        </p:spPr>
        <p:txBody>
          <a:bodyPr wrap="square" rIns="90000" bIns="4680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ts val="0"/>
              </a:spcBef>
            </a:pPr>
            <a:r>
              <a:rPr lang="en-GB" altLang="en-US" dirty="0"/>
              <a:t>Why does the meteorite on the right look the way</a:t>
            </a:r>
          </a:p>
          <a:p>
            <a:pPr eaLnBrk="1" hangingPunct="1">
              <a:spcBef>
                <a:spcPts val="0"/>
              </a:spcBef>
            </a:pPr>
            <a:r>
              <a:rPr lang="en-GB" altLang="en-US" dirty="0"/>
              <a:t>it does?</a:t>
            </a:r>
          </a:p>
        </p:txBody>
      </p:sp>
      <p:pic>
        <p:nvPicPr>
          <p:cNvPr id="11" name="Picture 10">
            <a:extLst>
              <a:ext uri="{FF2B5EF4-FFF2-40B4-BE49-F238E27FC236}">
                <a16:creationId xmlns:a16="http://schemas.microsoft.com/office/drawing/2014/main" id="{E2B8F0B7-17BE-4A39-B0F6-9226A45B8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177" y="3155212"/>
            <a:ext cx="4339079" cy="2988392"/>
          </a:xfrm>
          <a:prstGeom prst="rect">
            <a:avLst/>
          </a:prstGeom>
        </p:spPr>
      </p:pic>
      <p:pic>
        <p:nvPicPr>
          <p:cNvPr id="13" name="Picture 5" descr="notes_icon">
            <a:extLst>
              <a:ext uri="{FF2B5EF4-FFF2-40B4-BE49-F238E27FC236}">
                <a16:creationId xmlns:a16="http://schemas.microsoft.com/office/drawing/2014/main" id="{FB5EE7CC-142B-4733-9868-82904280989C}"/>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551D6896-094F-432E-A4F0-C65D30971A2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20C8349C-F40D-409C-BD6C-7EA852BE51A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99364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7" grpId="0" build="allAtOnce"/>
      <p:bldP spid="8" grpId="0" build="allAtOnce"/>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4A32721A-43B4-4083-811A-FFA160E1B427}"/>
              </a:ext>
            </a:extLst>
          </p:cNvPr>
          <p:cNvSpPr>
            <a:spLocks noGrp="1" noChangeArrowheads="1"/>
          </p:cNvSpPr>
          <p:nvPr>
            <p:ph type="title"/>
          </p:nvPr>
        </p:nvSpPr>
        <p:spPr/>
        <p:txBody>
          <a:bodyPr/>
          <a:lstStyle/>
          <a:p>
            <a:pPr eaLnBrk="1" hangingPunct="1"/>
            <a:r>
              <a:rPr lang="en-GB" altLang="en-US" dirty="0"/>
              <a:t>Earth’s history – true or false?</a:t>
            </a:r>
          </a:p>
        </p:txBody>
      </p:sp>
      <p:pic>
        <p:nvPicPr>
          <p:cNvPr id="7" name="Picture 3" descr="flash_icon">
            <a:extLst>
              <a:ext uri="{FF2B5EF4-FFF2-40B4-BE49-F238E27FC236}">
                <a16:creationId xmlns:a16="http://schemas.microsoft.com/office/drawing/2014/main" id="{BD65A8A2-F0D0-4DC5-8AA6-55185236B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notes_icon">
            <a:extLst>
              <a:ext uri="{FF2B5EF4-FFF2-40B4-BE49-F238E27FC236}">
                <a16:creationId xmlns:a16="http://schemas.microsoft.com/office/drawing/2014/main" id="{50AC62E3-B057-4026-B609-A6DCC68196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4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D5E7514-0F43-42CA-BD49-581155EBBE8D}"/>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99185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02DA104-5ED2-4274-8DF5-C855ABA8DA7F}"/>
              </a:ext>
            </a:extLst>
          </p:cNvPr>
          <p:cNvSpPr>
            <a:spLocks noGrp="1"/>
          </p:cNvSpPr>
          <p:nvPr>
            <p:ph idx="10"/>
          </p:nvPr>
        </p:nvSpPr>
        <p:spPr/>
        <p:txBody>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
        <p:nvSpPr>
          <p:cNvPr id="3" name="Title 2">
            <a:extLst>
              <a:ext uri="{FF2B5EF4-FFF2-40B4-BE49-F238E27FC236}">
                <a16:creationId xmlns:a16="http://schemas.microsoft.com/office/drawing/2014/main" id="{CB0C7A4E-9D2D-4DED-8855-52D3BB253639}"/>
              </a:ext>
            </a:extLst>
          </p:cNvPr>
          <p:cNvSpPr>
            <a:spLocks noGrp="1"/>
          </p:cNvSpPr>
          <p:nvPr>
            <p:ph type="title"/>
          </p:nvPr>
        </p:nvSpPr>
        <p:spPr/>
        <p:txBody>
          <a:bodyPr/>
          <a:lstStyle/>
          <a:p>
            <a:r>
              <a:rPr lang="en-GB" dirty="0"/>
              <a:t>Information</a:t>
            </a:r>
          </a:p>
        </p:txBody>
      </p:sp>
      <p:sp>
        <p:nvSpPr>
          <p:cNvPr id="12" name="Content Placeholder 3">
            <a:extLst>
              <a:ext uri="{FF2B5EF4-FFF2-40B4-BE49-F238E27FC236}">
                <a16:creationId xmlns:a16="http://schemas.microsoft.com/office/drawing/2014/main" id="{FA4ABE34-7415-49D3-BEDF-B4936BDCAE32}"/>
              </a:ext>
            </a:extLst>
          </p:cNvPr>
          <p:cNvSpPr>
            <a:spLocks noGrp="1"/>
          </p:cNvSpPr>
          <p:nvPr>
            <p:ph idx="1"/>
          </p:nvPr>
        </p:nvSpPr>
        <p:spPr>
          <a:prstGeom prst="rect">
            <a:avLst/>
          </a:prstGeom>
        </p:spPr>
        <p:txBody>
          <a:bodyPr>
            <a:noAutofit/>
          </a:bodyPr>
          <a:lstStyle>
            <a:lvl1pPr marL="0" indent="0" algn="l" rtl="0" eaLnBrk="0" fontAlgn="base" hangingPunct="0">
              <a:spcBef>
                <a:spcPct val="20000"/>
              </a:spcBef>
              <a:spcAft>
                <a:spcPct val="0"/>
              </a:spcAft>
              <a:buFontTx/>
              <a:buNone/>
              <a:defRPr sz="1800">
                <a:solidFill>
                  <a:srgbClr val="444444"/>
                </a:solidFill>
                <a:latin typeface="+mn-lt"/>
                <a:ea typeface="+mn-ea"/>
                <a:cs typeface="+mn-cs"/>
              </a:defRPr>
            </a:lvl1pPr>
            <a:lvl2pPr marL="457200" indent="0" algn="l" rtl="0" eaLnBrk="0" fontAlgn="base" hangingPunct="0">
              <a:spcBef>
                <a:spcPct val="20000"/>
              </a:spcBef>
              <a:spcAft>
                <a:spcPct val="0"/>
              </a:spcAft>
              <a:buFontTx/>
              <a:buNone/>
              <a:defRPr sz="2800">
                <a:solidFill>
                  <a:schemeClr val="tx1"/>
                </a:solidFill>
                <a:latin typeface="+mn-lt"/>
              </a:defRPr>
            </a:lvl2pPr>
            <a:lvl3pPr marL="914400" indent="0" algn="l" rtl="0" eaLnBrk="0" fontAlgn="base" hangingPunct="0">
              <a:spcBef>
                <a:spcPct val="20000"/>
              </a:spcBef>
              <a:spcAft>
                <a:spcPct val="0"/>
              </a:spcAft>
              <a:buFontTx/>
              <a:buNone/>
              <a:defRPr sz="2400">
                <a:solidFill>
                  <a:schemeClr val="tx1"/>
                </a:solidFill>
                <a:latin typeface="+mn-lt"/>
              </a:defRPr>
            </a:lvl3pPr>
            <a:lvl4pPr marL="1371600" indent="0" algn="l" rtl="0" eaLnBrk="0" fontAlgn="base" hangingPunct="0">
              <a:spcBef>
                <a:spcPct val="20000"/>
              </a:spcBef>
              <a:spcAft>
                <a:spcPct val="0"/>
              </a:spcAft>
              <a:buFontTx/>
              <a:buNone/>
              <a:defRPr sz="2000">
                <a:solidFill>
                  <a:schemeClr val="tx1"/>
                </a:solidFill>
                <a:latin typeface="+mn-lt"/>
              </a:defRPr>
            </a:lvl4pPr>
            <a:lvl5pPr marL="1828800" indent="0" algn="l" rtl="0" eaLnBrk="0" fontAlgn="base" hangingPunct="0">
              <a:spcBef>
                <a:spcPct val="20000"/>
              </a:spcBef>
              <a:spcAft>
                <a:spcPct val="0"/>
              </a:spcAft>
              <a:buFontTx/>
              <a:buNone/>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p:txBody>
      </p:sp>
    </p:spTree>
    <p:extLst>
      <p:ext uri="{BB962C8B-B14F-4D97-AF65-F5344CB8AC3E}">
        <p14:creationId xmlns:p14="http://schemas.microsoft.com/office/powerpoint/2010/main" val="329045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81C87C4-9956-403B-99DB-BCA23CA26778}"/>
              </a:ext>
            </a:extLst>
          </p:cNvPr>
          <p:cNvSpPr>
            <a:spLocks noGrp="1" noChangeArrowheads="1"/>
          </p:cNvSpPr>
          <p:nvPr>
            <p:ph type="title"/>
          </p:nvPr>
        </p:nvSpPr>
        <p:spPr>
          <a:noFill/>
        </p:spPr>
        <p:txBody>
          <a:bodyPr/>
          <a:lstStyle/>
          <a:p>
            <a:pPr eaLnBrk="1" hangingPunct="1"/>
            <a:r>
              <a:rPr lang="en-GB" altLang="en-US" dirty="0"/>
              <a:t>Old and new rocks</a:t>
            </a:r>
          </a:p>
        </p:txBody>
      </p:sp>
      <p:sp>
        <p:nvSpPr>
          <p:cNvPr id="14339" name="Text Box 5">
            <a:extLst>
              <a:ext uri="{FF2B5EF4-FFF2-40B4-BE49-F238E27FC236}">
                <a16:creationId xmlns:a16="http://schemas.microsoft.com/office/drawing/2014/main" id="{EC6D7961-0FD9-4ED1-A4EC-2988EB67E0F6}"/>
              </a:ext>
            </a:extLst>
          </p:cNvPr>
          <p:cNvSpPr txBox="1">
            <a:spLocks noChangeArrowheads="1"/>
          </p:cNvSpPr>
          <p:nvPr/>
        </p:nvSpPr>
        <p:spPr bwMode="auto">
          <a:xfrm>
            <a:off x="358775" y="815349"/>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b="1" dirty="0">
                <a:solidFill>
                  <a:srgbClr val="B80303"/>
                </a:solidFill>
              </a:rPr>
              <a:t>Tectonic plate theory </a:t>
            </a:r>
            <a:r>
              <a:rPr lang="en-GB" altLang="en-US" dirty="0"/>
              <a:t>hypothesizes that new oceanic crust is constantly being created due to seafloor spreading.</a:t>
            </a:r>
          </a:p>
        </p:txBody>
      </p:sp>
      <p:pic>
        <p:nvPicPr>
          <p:cNvPr id="641057" name="Picture 33" descr="CC9_physical and tectonic map flat_RC">
            <a:extLst>
              <a:ext uri="{FF2B5EF4-FFF2-40B4-BE49-F238E27FC236}">
                <a16:creationId xmlns:a16="http://schemas.microsoft.com/office/drawing/2014/main" id="{01FB1ADD-49D4-4B42-A03C-5B52913EF2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10" r="48081"/>
          <a:stretch/>
        </p:blipFill>
        <p:spPr bwMode="auto">
          <a:xfrm>
            <a:off x="6757664" y="1770525"/>
            <a:ext cx="1775148" cy="374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C1947763-33D6-4A74-8435-0BD6C8A5E6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0" name="Text Box 5">
            <a:extLst>
              <a:ext uri="{FF2B5EF4-FFF2-40B4-BE49-F238E27FC236}">
                <a16:creationId xmlns:a16="http://schemas.microsoft.com/office/drawing/2014/main" id="{EF5A0DDA-FCE2-4244-8A36-75408D77B239}"/>
              </a:ext>
            </a:extLst>
          </p:cNvPr>
          <p:cNvSpPr txBox="1">
            <a:spLocks noChangeArrowheads="1"/>
          </p:cNvSpPr>
          <p:nvPr/>
        </p:nvSpPr>
        <p:spPr bwMode="auto">
          <a:xfrm>
            <a:off x="358774" y="1694127"/>
            <a:ext cx="6270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At divergent plate boundaries like the </a:t>
            </a:r>
            <a:r>
              <a:rPr lang="en-GB" altLang="en-US" b="1" dirty="0">
                <a:solidFill>
                  <a:srgbClr val="B80303"/>
                </a:solidFill>
              </a:rPr>
              <a:t>Mid-Atlantic Ridge</a:t>
            </a:r>
            <a:r>
              <a:rPr lang="en-GB" altLang="en-US" dirty="0"/>
              <a:t>, the oceanic crust is much younger than it is in the middle of the plate, because it has been created more recently.</a:t>
            </a:r>
          </a:p>
        </p:txBody>
      </p:sp>
      <p:sp>
        <p:nvSpPr>
          <p:cNvPr id="11" name="Text Box 13">
            <a:extLst>
              <a:ext uri="{FF2B5EF4-FFF2-40B4-BE49-F238E27FC236}">
                <a16:creationId xmlns:a16="http://schemas.microsoft.com/office/drawing/2014/main" id="{10F72C48-87BC-41ED-ADFA-30C737C5E0EE}"/>
              </a:ext>
            </a:extLst>
          </p:cNvPr>
          <p:cNvSpPr txBox="1">
            <a:spLocks noChangeArrowheads="1"/>
          </p:cNvSpPr>
          <p:nvPr/>
        </p:nvSpPr>
        <p:spPr bwMode="auto">
          <a:xfrm>
            <a:off x="6744353" y="5570514"/>
            <a:ext cx="19982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dirty="0"/>
              <a:t>Mid-Atlantic Ridge</a:t>
            </a:r>
          </a:p>
        </p:txBody>
      </p:sp>
      <p:sp>
        <p:nvSpPr>
          <p:cNvPr id="12" name="Line 16">
            <a:extLst>
              <a:ext uri="{FF2B5EF4-FFF2-40B4-BE49-F238E27FC236}">
                <a16:creationId xmlns:a16="http://schemas.microsoft.com/office/drawing/2014/main" id="{E4265353-238B-468D-AE5B-DD1C926379B7}"/>
              </a:ext>
            </a:extLst>
          </p:cNvPr>
          <p:cNvSpPr>
            <a:spLocks noChangeShapeType="1"/>
          </p:cNvSpPr>
          <p:nvPr/>
        </p:nvSpPr>
        <p:spPr bwMode="auto">
          <a:xfrm flipV="1">
            <a:off x="7666144" y="4810478"/>
            <a:ext cx="209126" cy="685972"/>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13" name="Text Box 5">
            <a:extLst>
              <a:ext uri="{FF2B5EF4-FFF2-40B4-BE49-F238E27FC236}">
                <a16:creationId xmlns:a16="http://schemas.microsoft.com/office/drawing/2014/main" id="{29FC3807-D8FF-47EA-8258-CD6406D939E8}"/>
              </a:ext>
            </a:extLst>
          </p:cNvPr>
          <p:cNvSpPr txBox="1">
            <a:spLocks noChangeArrowheads="1"/>
          </p:cNvSpPr>
          <p:nvPr/>
        </p:nvSpPr>
        <p:spPr bwMode="auto">
          <a:xfrm>
            <a:off x="358774" y="3311568"/>
            <a:ext cx="62706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Similarly, the </a:t>
            </a:r>
            <a:r>
              <a:rPr lang="en-GB" altLang="en-US" b="1" dirty="0">
                <a:solidFill>
                  <a:srgbClr val="B80303"/>
                </a:solidFill>
              </a:rPr>
              <a:t>North American plate</a:t>
            </a:r>
            <a:r>
              <a:rPr lang="en-GB" altLang="en-US" dirty="0"/>
              <a:t> (an example of continental crust) has an older central core. It is younger towards the edges, where it has interacted with other plates to create convergent or transform boundaries.</a:t>
            </a:r>
          </a:p>
        </p:txBody>
      </p:sp>
      <p:sp>
        <p:nvSpPr>
          <p:cNvPr id="14" name="Text Box 5">
            <a:extLst>
              <a:ext uri="{FF2B5EF4-FFF2-40B4-BE49-F238E27FC236}">
                <a16:creationId xmlns:a16="http://schemas.microsoft.com/office/drawing/2014/main" id="{19ECCBE7-C75B-4948-889C-28952DDA9FEB}"/>
              </a:ext>
            </a:extLst>
          </p:cNvPr>
          <p:cNvSpPr txBox="1">
            <a:spLocks noChangeArrowheads="1"/>
          </p:cNvSpPr>
          <p:nvPr/>
        </p:nvSpPr>
        <p:spPr bwMode="auto">
          <a:xfrm>
            <a:off x="323850" y="5298341"/>
            <a:ext cx="5941483" cy="830997"/>
          </a:xfrm>
          <a:prstGeom prst="rect">
            <a:avLst/>
          </a:prstGeom>
          <a:solidFill>
            <a:srgbClr val="FDD9D9"/>
          </a:solidFill>
          <a:ln>
            <a:noFill/>
          </a:ln>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Why might scientists study ancient Earth rocks to find out more about early Earth?</a:t>
            </a:r>
          </a:p>
        </p:txBody>
      </p:sp>
      <p:pic>
        <p:nvPicPr>
          <p:cNvPr id="15" name="Picture 5" descr="notes_icon">
            <a:extLst>
              <a:ext uri="{FF2B5EF4-FFF2-40B4-BE49-F238E27FC236}">
                <a16:creationId xmlns:a16="http://schemas.microsoft.com/office/drawing/2014/main" id="{1CA62435-B8F3-47B6-A636-041DEA235B1E}"/>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841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10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83B1-2EC5-44BA-93F2-2EC73FE3D74D}"/>
              </a:ext>
            </a:extLst>
          </p:cNvPr>
          <p:cNvSpPr>
            <a:spLocks noGrp="1"/>
          </p:cNvSpPr>
          <p:nvPr>
            <p:ph type="title"/>
          </p:nvPr>
        </p:nvSpPr>
        <p:spPr/>
        <p:txBody>
          <a:bodyPr/>
          <a:lstStyle/>
          <a:p>
            <a:r>
              <a:rPr lang="en-GB" dirty="0"/>
              <a:t>Rocks on Earth</a:t>
            </a:r>
          </a:p>
        </p:txBody>
      </p:sp>
      <p:sp>
        <p:nvSpPr>
          <p:cNvPr id="4" name="Text Box 7">
            <a:extLst>
              <a:ext uri="{FF2B5EF4-FFF2-40B4-BE49-F238E27FC236}">
                <a16:creationId xmlns:a16="http://schemas.microsoft.com/office/drawing/2014/main" id="{1B787B96-2152-48A8-BDA5-13E7ED3DA29E}"/>
              </a:ext>
            </a:extLst>
          </p:cNvPr>
          <p:cNvSpPr txBox="1">
            <a:spLocks noChangeArrowheads="1"/>
          </p:cNvSpPr>
          <p:nvPr/>
        </p:nvSpPr>
        <p:spPr bwMode="auto">
          <a:xfrm>
            <a:off x="350837" y="800100"/>
            <a:ext cx="8181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Scientists can study rocks on Earth to find out more about its formation and early history. They are broadly divided into two types:</a:t>
            </a:r>
          </a:p>
        </p:txBody>
      </p:sp>
      <p:sp>
        <p:nvSpPr>
          <p:cNvPr id="6" name="Simplified Text Shape 1">
            <a:extLst>
              <a:ext uri="{FF2B5EF4-FFF2-40B4-BE49-F238E27FC236}">
                <a16:creationId xmlns:a16="http://schemas.microsoft.com/office/drawing/2014/main" id="{FD1CC057-87B9-4575-9A7B-634E313BC8B6}"/>
              </a:ext>
            </a:extLst>
          </p:cNvPr>
          <p:cNvSpPr txBox="1">
            <a:spLocks noChangeArrowheads="1"/>
          </p:cNvSpPr>
          <p:nvPr/>
        </p:nvSpPr>
        <p:spPr bwMode="auto">
          <a:xfrm>
            <a:off x="4473163" y="2301335"/>
            <a:ext cx="4059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5600" indent="-355600" eaLnBrk="1" hangingPunct="1">
              <a:spcBef>
                <a:spcPts val="0"/>
              </a:spcBef>
              <a:buClr>
                <a:srgbClr val="B80303"/>
              </a:buClr>
              <a:buFont typeface="Wingdings" panose="05000000000000000000" pitchFamily="2" charset="2"/>
              <a:buChar char="l"/>
            </a:pPr>
            <a:r>
              <a:rPr lang="en-GB" altLang="en-US" b="1" dirty="0">
                <a:solidFill>
                  <a:srgbClr val="B80303"/>
                </a:solidFill>
              </a:rPr>
              <a:t>continental rocks</a:t>
            </a:r>
            <a:r>
              <a:rPr lang="en-GB" altLang="en-US" dirty="0"/>
              <a:t> are less dense and make up major land masses like North America and Asia</a:t>
            </a:r>
          </a:p>
        </p:txBody>
      </p:sp>
      <p:sp>
        <p:nvSpPr>
          <p:cNvPr id="5" name="Text Box 10">
            <a:extLst>
              <a:ext uri="{FF2B5EF4-FFF2-40B4-BE49-F238E27FC236}">
                <a16:creationId xmlns:a16="http://schemas.microsoft.com/office/drawing/2014/main" id="{E4CB9D39-EAEF-4994-B8C7-A070421683C0}"/>
              </a:ext>
            </a:extLst>
          </p:cNvPr>
          <p:cNvSpPr txBox="1">
            <a:spLocks noChangeArrowheads="1"/>
          </p:cNvSpPr>
          <p:nvPr/>
        </p:nvSpPr>
        <p:spPr bwMode="auto">
          <a:xfrm>
            <a:off x="1072798" y="5673136"/>
            <a:ext cx="6998405" cy="833178"/>
          </a:xfrm>
          <a:prstGeom prst="rect">
            <a:avLst/>
          </a:prstGeom>
          <a:solidFill>
            <a:srgbClr val="FDD9D9"/>
          </a:solidFill>
          <a:ln>
            <a:noFill/>
          </a:ln>
        </p:spPr>
        <p:txBody>
          <a:bodyPr wrap="square" lIns="90000" tIns="46800" rIns="90000" bIns="4680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spcBef>
                <a:spcPts val="0"/>
              </a:spcBef>
            </a:pPr>
            <a:r>
              <a:rPr lang="en-GB" altLang="en-US" dirty="0"/>
              <a:t>Which of these two would be more useful to study </a:t>
            </a:r>
            <a:br>
              <a:rPr lang="en-GB" altLang="en-US" dirty="0"/>
            </a:br>
            <a:r>
              <a:rPr lang="en-GB" altLang="en-US" dirty="0"/>
              <a:t>to find out about the early history of Earth?</a:t>
            </a:r>
          </a:p>
        </p:txBody>
      </p:sp>
      <p:sp>
        <p:nvSpPr>
          <p:cNvPr id="7" name="Simplified Text Shape 1">
            <a:extLst>
              <a:ext uri="{FF2B5EF4-FFF2-40B4-BE49-F238E27FC236}">
                <a16:creationId xmlns:a16="http://schemas.microsoft.com/office/drawing/2014/main" id="{5D1B196C-7D1E-4946-B4D8-1C389A913D5D}"/>
              </a:ext>
            </a:extLst>
          </p:cNvPr>
          <p:cNvSpPr txBox="1">
            <a:spLocks noChangeArrowheads="1"/>
          </p:cNvSpPr>
          <p:nvPr/>
        </p:nvSpPr>
        <p:spPr bwMode="auto">
          <a:xfrm>
            <a:off x="4473163" y="4171901"/>
            <a:ext cx="4059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b="1" dirty="0">
                <a:solidFill>
                  <a:srgbClr val="B80303"/>
                </a:solidFill>
              </a:rPr>
              <a:t>oceanic rocks</a:t>
            </a:r>
            <a:r>
              <a:rPr lang="en-GB" altLang="en-US" dirty="0"/>
              <a:t> are more dense and lie under the Earth’s oceans.</a:t>
            </a:r>
          </a:p>
        </p:txBody>
      </p:sp>
      <p:pic>
        <p:nvPicPr>
          <p:cNvPr id="10" name="Picture 19">
            <a:hlinkClick r:id="" action="ppaction://hlinkshowjump?jump=nextslide"/>
            <a:extLst>
              <a:ext uri="{FF2B5EF4-FFF2-40B4-BE49-F238E27FC236}">
                <a16:creationId xmlns:a16="http://schemas.microsoft.com/office/drawing/2014/main" id="{A34882CD-CB8B-47B8-871A-C53DF12B78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DDC3BAE2-081C-4312-BEFF-0D2657354C61}"/>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7" name="Picture 16">
            <a:extLst>
              <a:ext uri="{FF2B5EF4-FFF2-40B4-BE49-F238E27FC236}">
                <a16:creationId xmlns:a16="http://schemas.microsoft.com/office/drawing/2014/main" id="{2CAB9D94-2AC7-4E7E-B1AD-ABFDD1107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261" y="2132001"/>
            <a:ext cx="3984865" cy="3272310"/>
          </a:xfrm>
          <a:prstGeom prst="rect">
            <a:avLst/>
          </a:prstGeom>
        </p:spPr>
      </p:pic>
      <p:pic>
        <p:nvPicPr>
          <p:cNvPr id="12" name="Picture 9">
            <a:extLst>
              <a:ext uri="{FF2B5EF4-FFF2-40B4-BE49-F238E27FC236}">
                <a16:creationId xmlns:a16="http://schemas.microsoft.com/office/drawing/2014/main" id="{E5857958-D310-4169-AEE8-D646B64147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0796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9A24-AA99-4224-819C-FB603FB0629A}"/>
              </a:ext>
            </a:extLst>
          </p:cNvPr>
          <p:cNvSpPr>
            <a:spLocks noGrp="1"/>
          </p:cNvSpPr>
          <p:nvPr>
            <p:ph type="title"/>
          </p:nvPr>
        </p:nvSpPr>
        <p:spPr/>
        <p:txBody>
          <a:bodyPr/>
          <a:lstStyle/>
          <a:p>
            <a:r>
              <a:rPr lang="en-GB" dirty="0"/>
              <a:t>Ancient rocks</a:t>
            </a:r>
          </a:p>
        </p:txBody>
      </p:sp>
      <p:sp>
        <p:nvSpPr>
          <p:cNvPr id="4" name="Text Box 7">
            <a:extLst>
              <a:ext uri="{FF2B5EF4-FFF2-40B4-BE49-F238E27FC236}">
                <a16:creationId xmlns:a16="http://schemas.microsoft.com/office/drawing/2014/main" id="{EDCA25D7-01D4-4064-BD59-0B207EEA108A}"/>
              </a:ext>
            </a:extLst>
          </p:cNvPr>
          <p:cNvSpPr txBox="1">
            <a:spLocks noChangeArrowheads="1"/>
          </p:cNvSpPr>
          <p:nvPr/>
        </p:nvSpPr>
        <p:spPr bwMode="auto">
          <a:xfrm>
            <a:off x="323849" y="800100"/>
            <a:ext cx="85492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The theory of plate tectonics explains how Earth’s tectonic plates float on the mantle’s surface. Oceanic rocks are denser and can be </a:t>
            </a:r>
            <a:r>
              <a:rPr lang="en-GB" altLang="en-US" b="1" dirty="0">
                <a:solidFill>
                  <a:srgbClr val="B80303"/>
                </a:solidFill>
              </a:rPr>
              <a:t>subducted</a:t>
            </a:r>
            <a:r>
              <a:rPr lang="en-GB" altLang="en-US" dirty="0"/>
              <a:t> under the lighter continental plates. They are then recycled in the mantle.</a:t>
            </a:r>
          </a:p>
        </p:txBody>
      </p:sp>
      <p:sp>
        <p:nvSpPr>
          <p:cNvPr id="5" name="Text Box 7">
            <a:extLst>
              <a:ext uri="{FF2B5EF4-FFF2-40B4-BE49-F238E27FC236}">
                <a16:creationId xmlns:a16="http://schemas.microsoft.com/office/drawing/2014/main" id="{A8BAB71E-0683-44BF-A152-4A09C37EFEC4}"/>
              </a:ext>
            </a:extLst>
          </p:cNvPr>
          <p:cNvSpPr txBox="1">
            <a:spLocks noChangeArrowheads="1"/>
          </p:cNvSpPr>
          <p:nvPr/>
        </p:nvSpPr>
        <p:spPr bwMode="auto">
          <a:xfrm>
            <a:off x="323850" y="2532292"/>
            <a:ext cx="532059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Since continental rocks are less likely to be subducted, they are generally older. Continental rocks can therefore contain information about what the Earth was like millions, or even billions, of years ago.</a:t>
            </a:r>
          </a:p>
        </p:txBody>
      </p:sp>
      <p:pic>
        <p:nvPicPr>
          <p:cNvPr id="6" name="Picture 19">
            <a:hlinkClick r:id="" action="ppaction://hlinkshowjump?jump=nextslide"/>
            <a:extLst>
              <a:ext uri="{FF2B5EF4-FFF2-40B4-BE49-F238E27FC236}">
                <a16:creationId xmlns:a16="http://schemas.microsoft.com/office/drawing/2014/main" id="{9AE83AC1-5AFC-405B-ABB0-EA6E97660B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 Box 7">
            <a:extLst>
              <a:ext uri="{FF2B5EF4-FFF2-40B4-BE49-F238E27FC236}">
                <a16:creationId xmlns:a16="http://schemas.microsoft.com/office/drawing/2014/main" id="{1947A73C-540A-4B2C-967E-ADFB14D105A9}"/>
              </a:ext>
            </a:extLst>
          </p:cNvPr>
          <p:cNvSpPr txBox="1">
            <a:spLocks noChangeArrowheads="1"/>
          </p:cNvSpPr>
          <p:nvPr/>
        </p:nvSpPr>
        <p:spPr bwMode="auto">
          <a:xfrm>
            <a:off x="323849" y="5003147"/>
            <a:ext cx="8208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The Earth’s crust is largely made up of silicon compounds, called </a:t>
            </a:r>
            <a:r>
              <a:rPr lang="en-GB" altLang="en-US" b="1" dirty="0">
                <a:solidFill>
                  <a:srgbClr val="B80303"/>
                </a:solidFill>
              </a:rPr>
              <a:t>silicates</a:t>
            </a:r>
            <a:r>
              <a:rPr lang="en-GB" altLang="en-US" dirty="0"/>
              <a:t>. Pure silicon oxide forms a clear mineral called </a:t>
            </a:r>
            <a:r>
              <a:rPr lang="en-GB" altLang="en-US" b="1" dirty="0">
                <a:solidFill>
                  <a:srgbClr val="B80303"/>
                </a:solidFill>
              </a:rPr>
              <a:t>quartz</a:t>
            </a:r>
            <a:r>
              <a:rPr lang="en-GB" altLang="en-US" dirty="0"/>
              <a:t>, which makes up about 12% of the crust.</a:t>
            </a:r>
          </a:p>
        </p:txBody>
      </p:sp>
      <p:pic>
        <p:nvPicPr>
          <p:cNvPr id="13" name="Picture 12">
            <a:extLst>
              <a:ext uri="{FF2B5EF4-FFF2-40B4-BE49-F238E27FC236}">
                <a16:creationId xmlns:a16="http://schemas.microsoft.com/office/drawing/2014/main" id="{C4B8C3AB-518E-4196-9B3C-B417A4219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7333" y="2388885"/>
            <a:ext cx="2942241" cy="2427434"/>
          </a:xfrm>
          <a:prstGeom prst="rect">
            <a:avLst/>
          </a:prstGeom>
        </p:spPr>
      </p:pic>
      <p:pic>
        <p:nvPicPr>
          <p:cNvPr id="8" name="Picture 5" descr="notes_icon">
            <a:extLst>
              <a:ext uri="{FF2B5EF4-FFF2-40B4-BE49-F238E27FC236}">
                <a16:creationId xmlns:a16="http://schemas.microsoft.com/office/drawing/2014/main" id="{26A1500B-69C9-468F-A1E0-BBAF0E7E2243}"/>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9042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5598-40F8-494F-9BB2-F9F7877B978A}"/>
              </a:ext>
            </a:extLst>
          </p:cNvPr>
          <p:cNvSpPr>
            <a:spLocks noGrp="1"/>
          </p:cNvSpPr>
          <p:nvPr>
            <p:ph type="title"/>
          </p:nvPr>
        </p:nvSpPr>
        <p:spPr/>
        <p:txBody>
          <a:bodyPr/>
          <a:lstStyle/>
          <a:p>
            <a:r>
              <a:rPr lang="en-GB" dirty="0"/>
              <a:t>What is zircon?</a:t>
            </a:r>
          </a:p>
        </p:txBody>
      </p:sp>
      <p:sp>
        <p:nvSpPr>
          <p:cNvPr id="4" name="Rectangle 3">
            <a:extLst>
              <a:ext uri="{FF2B5EF4-FFF2-40B4-BE49-F238E27FC236}">
                <a16:creationId xmlns:a16="http://schemas.microsoft.com/office/drawing/2014/main" id="{B882DC50-A725-4F06-B2DE-53E48960E334}"/>
              </a:ext>
            </a:extLst>
          </p:cNvPr>
          <p:cNvSpPr/>
          <p:nvPr/>
        </p:nvSpPr>
        <p:spPr>
          <a:xfrm>
            <a:off x="323849" y="3962875"/>
            <a:ext cx="3784855" cy="1938992"/>
          </a:xfrm>
          <a:prstGeom prst="rect">
            <a:avLst/>
          </a:prstGeom>
        </p:spPr>
        <p:txBody>
          <a:bodyPr wrap="square">
            <a:spAutoFit/>
          </a:bodyPr>
          <a:lstStyle/>
          <a:p>
            <a:r>
              <a:rPr lang="en-GB" altLang="en-US" dirty="0"/>
              <a:t>Some zircon crystals found in the Jack Hills in Australia are 4.39 billion years old: almost as old as the Earth itself.</a:t>
            </a:r>
            <a:endParaRPr lang="en-GB" dirty="0"/>
          </a:p>
        </p:txBody>
      </p:sp>
      <p:sp>
        <p:nvSpPr>
          <p:cNvPr id="5" name="Rectangle 4">
            <a:extLst>
              <a:ext uri="{FF2B5EF4-FFF2-40B4-BE49-F238E27FC236}">
                <a16:creationId xmlns:a16="http://schemas.microsoft.com/office/drawing/2014/main" id="{62A462CA-EBAC-4974-976D-2CD3240DE63B}"/>
              </a:ext>
            </a:extLst>
          </p:cNvPr>
          <p:cNvSpPr/>
          <p:nvPr/>
        </p:nvSpPr>
        <p:spPr>
          <a:xfrm>
            <a:off x="323849" y="800100"/>
            <a:ext cx="8208963" cy="830997"/>
          </a:xfrm>
          <a:prstGeom prst="rect">
            <a:avLst/>
          </a:prstGeom>
        </p:spPr>
        <p:txBody>
          <a:bodyPr wrap="square">
            <a:spAutoFit/>
          </a:bodyPr>
          <a:lstStyle/>
          <a:p>
            <a:r>
              <a:rPr lang="en-GB" altLang="en-US" dirty="0"/>
              <a:t>Some of the Earth’s crust contains a type of rock called </a:t>
            </a:r>
            <a:r>
              <a:rPr lang="en-GB" altLang="en-US" b="1" dirty="0">
                <a:solidFill>
                  <a:srgbClr val="B80303"/>
                </a:solidFill>
              </a:rPr>
              <a:t>zircon</a:t>
            </a:r>
            <a:r>
              <a:rPr lang="en-GB" altLang="en-US" dirty="0"/>
              <a:t>, which is among the oldest minerals found on Earth.</a:t>
            </a:r>
            <a:endParaRPr lang="en-GB" dirty="0"/>
          </a:p>
        </p:txBody>
      </p:sp>
      <p:sp>
        <p:nvSpPr>
          <p:cNvPr id="6" name="Rectangle 5">
            <a:extLst>
              <a:ext uri="{FF2B5EF4-FFF2-40B4-BE49-F238E27FC236}">
                <a16:creationId xmlns:a16="http://schemas.microsoft.com/office/drawing/2014/main" id="{23403100-9240-4B52-B4EA-FA14533697AC}"/>
              </a:ext>
            </a:extLst>
          </p:cNvPr>
          <p:cNvSpPr/>
          <p:nvPr/>
        </p:nvSpPr>
        <p:spPr>
          <a:xfrm>
            <a:off x="324077" y="2012156"/>
            <a:ext cx="7792634" cy="1569660"/>
          </a:xfrm>
          <a:prstGeom prst="rect">
            <a:avLst/>
          </a:prstGeom>
        </p:spPr>
        <p:txBody>
          <a:bodyPr wrap="square">
            <a:spAutoFit/>
          </a:bodyPr>
          <a:lstStyle/>
          <a:p>
            <a:r>
              <a:rPr lang="en-GB" altLang="en-US" dirty="0"/>
              <a:t>Zircon is found in ancient continental rocks, and can be over 4 billion years old. Compare this to oceanic rocks, which are much younger in geological terms: less than 200 million years old.</a:t>
            </a:r>
            <a:endParaRPr lang="en-GB" dirty="0"/>
          </a:p>
        </p:txBody>
      </p:sp>
      <p:pic>
        <p:nvPicPr>
          <p:cNvPr id="7" name="Picture 19">
            <a:hlinkClick r:id="" action="ppaction://hlinkshowjump?jump=nextslide"/>
            <a:extLst>
              <a:ext uri="{FF2B5EF4-FFF2-40B4-BE49-F238E27FC236}">
                <a16:creationId xmlns:a16="http://schemas.microsoft.com/office/drawing/2014/main" id="{5D1F0833-D71B-4BE2-9CFC-1665E660C9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258CDF46-E583-49AC-8A78-4CA79F48A7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516380"/>
            <a:ext cx="3960813" cy="2831982"/>
          </a:xfrm>
          <a:prstGeom prst="rect">
            <a:avLst/>
          </a:prstGeom>
        </p:spPr>
      </p:pic>
      <p:pic>
        <p:nvPicPr>
          <p:cNvPr id="8" name="Picture 5" descr="notes_icon">
            <a:extLst>
              <a:ext uri="{FF2B5EF4-FFF2-40B4-BE49-F238E27FC236}">
                <a16:creationId xmlns:a16="http://schemas.microsoft.com/office/drawing/2014/main" id="{70CB595E-B24E-4AE0-B741-4E36036701CF}"/>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14384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8428469-C4CA-4884-B289-5A182C39E6BC}"/>
              </a:ext>
            </a:extLst>
          </p:cNvPr>
          <p:cNvSpPr>
            <a:spLocks noGrp="1" noChangeArrowheads="1"/>
          </p:cNvSpPr>
          <p:nvPr>
            <p:ph type="title"/>
          </p:nvPr>
        </p:nvSpPr>
        <p:spPr>
          <a:xfrm>
            <a:off x="234000" y="53975"/>
            <a:ext cx="7618414" cy="549275"/>
          </a:xfrm>
          <a:noFill/>
        </p:spPr>
        <p:txBody>
          <a:bodyPr/>
          <a:lstStyle/>
          <a:p>
            <a:pPr eaLnBrk="1" hangingPunct="1"/>
            <a:r>
              <a:rPr lang="en-GB" altLang="en-US" dirty="0"/>
              <a:t>How was the Earth formed?</a:t>
            </a:r>
          </a:p>
        </p:txBody>
      </p:sp>
      <p:sp>
        <p:nvSpPr>
          <p:cNvPr id="12293" name="Text Box 7">
            <a:extLst>
              <a:ext uri="{FF2B5EF4-FFF2-40B4-BE49-F238E27FC236}">
                <a16:creationId xmlns:a16="http://schemas.microsoft.com/office/drawing/2014/main" id="{25954009-F80E-4571-A0B5-F93DB9A0742D}"/>
              </a:ext>
            </a:extLst>
          </p:cNvPr>
          <p:cNvSpPr txBox="1">
            <a:spLocks noChangeArrowheads="1"/>
          </p:cNvSpPr>
          <p:nvPr/>
        </p:nvSpPr>
        <p:spPr bwMode="auto">
          <a:xfrm>
            <a:off x="350837" y="800100"/>
            <a:ext cx="8181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About 4.6 billion years ago, a cloud of dust and gas accumulated enough mass to stick together and form the early Earth. This is known as </a:t>
            </a:r>
            <a:r>
              <a:rPr lang="en-GB" altLang="en-US" b="1" dirty="0">
                <a:solidFill>
                  <a:srgbClr val="B80303"/>
                </a:solidFill>
              </a:rPr>
              <a:t>accretion</a:t>
            </a:r>
            <a:r>
              <a:rPr lang="en-GB" altLang="en-US" dirty="0"/>
              <a:t> theory.</a:t>
            </a:r>
          </a:p>
        </p:txBody>
      </p:sp>
      <p:sp>
        <p:nvSpPr>
          <p:cNvPr id="746506" name="Text Box 10">
            <a:extLst>
              <a:ext uri="{FF2B5EF4-FFF2-40B4-BE49-F238E27FC236}">
                <a16:creationId xmlns:a16="http://schemas.microsoft.com/office/drawing/2014/main" id="{FF7F3AB3-A83F-4FCB-BA72-4C63FF5BB214}"/>
              </a:ext>
            </a:extLst>
          </p:cNvPr>
          <p:cNvSpPr txBox="1">
            <a:spLocks noChangeArrowheads="1"/>
          </p:cNvSpPr>
          <p:nvPr/>
        </p:nvSpPr>
        <p:spPr bwMode="auto">
          <a:xfrm>
            <a:off x="350837" y="4718506"/>
            <a:ext cx="5925785" cy="1190514"/>
          </a:xfrm>
          <a:prstGeom prst="rect">
            <a:avLst/>
          </a:prstGeom>
          <a:solidFill>
            <a:srgbClr val="FDD9D9"/>
          </a:solidFill>
          <a:ln>
            <a:noFill/>
          </a:ln>
        </p:spPr>
        <p:txBody>
          <a:bodyPr wrap="square" rIns="90000" bIns="46800">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ts val="0"/>
              </a:spcBef>
            </a:pPr>
            <a:r>
              <a:rPr lang="en-GB" altLang="en-US" dirty="0"/>
              <a:t>Today, very little evidence still exists on Earth to show how the planet was formed. Why do you think this is?</a:t>
            </a:r>
          </a:p>
        </p:txBody>
      </p:sp>
      <p:pic>
        <p:nvPicPr>
          <p:cNvPr id="11" name="Picture 19">
            <a:hlinkClick r:id="" action="ppaction://hlinkshowjump?jump=nextslide"/>
            <a:extLst>
              <a:ext uri="{FF2B5EF4-FFF2-40B4-BE49-F238E27FC236}">
                <a16:creationId xmlns:a16="http://schemas.microsoft.com/office/drawing/2014/main" id="{74B113E2-1110-43E8-9964-BFE6045150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9" name="Text Box 7">
            <a:extLst>
              <a:ext uri="{FF2B5EF4-FFF2-40B4-BE49-F238E27FC236}">
                <a16:creationId xmlns:a16="http://schemas.microsoft.com/office/drawing/2014/main" id="{D8FBC2F4-7A97-41F7-82C7-5080A24E8C0C}"/>
              </a:ext>
            </a:extLst>
          </p:cNvPr>
          <p:cNvSpPr txBox="1">
            <a:spLocks noChangeArrowheads="1"/>
          </p:cNvSpPr>
          <p:nvPr/>
        </p:nvSpPr>
        <p:spPr bwMode="auto">
          <a:xfrm>
            <a:off x="350837" y="2574637"/>
            <a:ext cx="62938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45000"/>
              </a:spcBef>
            </a:pPr>
            <a:r>
              <a:rPr lang="en-GB" altLang="en-US" dirty="0"/>
              <a:t>At this point, there were many rocks and other debris orbiting the Sun. Some of these </a:t>
            </a:r>
            <a:r>
              <a:rPr lang="en-GB" altLang="en-US" b="1" dirty="0">
                <a:solidFill>
                  <a:srgbClr val="B80303"/>
                </a:solidFill>
              </a:rPr>
              <a:t>meteorites</a:t>
            </a:r>
            <a:r>
              <a:rPr lang="en-GB" altLang="en-US" dirty="0"/>
              <a:t> hit the Earth, which gradually heated until its surface was molten.</a:t>
            </a:r>
          </a:p>
        </p:txBody>
      </p:sp>
      <p:pic>
        <p:nvPicPr>
          <p:cNvPr id="13" name="Picture 12">
            <a:extLst>
              <a:ext uri="{FF2B5EF4-FFF2-40B4-BE49-F238E27FC236}">
                <a16:creationId xmlns:a16="http://schemas.microsoft.com/office/drawing/2014/main" id="{1F7D7524-4D43-4F8D-B365-0E4C1CD11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535" y="1991827"/>
            <a:ext cx="2228362" cy="4174023"/>
          </a:xfrm>
          <a:prstGeom prst="rect">
            <a:avLst/>
          </a:prstGeom>
        </p:spPr>
      </p:pic>
      <p:pic>
        <p:nvPicPr>
          <p:cNvPr id="17" name="Picture 5" descr="notes_icon">
            <a:extLst>
              <a:ext uri="{FF2B5EF4-FFF2-40B4-BE49-F238E27FC236}">
                <a16:creationId xmlns:a16="http://schemas.microsoft.com/office/drawing/2014/main" id="{CB16E4BA-D8F4-4E59-8493-9476DDA9A1F7}"/>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92E60F12-FAA5-4559-8B2B-9B84AB804F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42081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65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4D3B-3662-4DA5-8C4C-37D7D4243B6C}"/>
              </a:ext>
            </a:extLst>
          </p:cNvPr>
          <p:cNvSpPr>
            <a:spLocks noGrp="1"/>
          </p:cNvSpPr>
          <p:nvPr>
            <p:ph type="title"/>
          </p:nvPr>
        </p:nvSpPr>
        <p:spPr/>
        <p:txBody>
          <a:bodyPr/>
          <a:lstStyle/>
          <a:p>
            <a:r>
              <a:rPr lang="en-GB" dirty="0"/>
              <a:t>Formation of the Earth</a:t>
            </a:r>
          </a:p>
        </p:txBody>
      </p:sp>
      <p:pic>
        <p:nvPicPr>
          <p:cNvPr id="5" name="Picture 19">
            <a:hlinkClick r:id="" action="ppaction://hlinkshowjump?jump=nextslide"/>
            <a:extLst>
              <a:ext uri="{FF2B5EF4-FFF2-40B4-BE49-F238E27FC236}">
                <a16:creationId xmlns:a16="http://schemas.microsoft.com/office/drawing/2014/main" id="{65426EAF-9374-406F-89CA-BBDA42978B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3" descr="flash_icon">
            <a:extLst>
              <a:ext uri="{FF2B5EF4-FFF2-40B4-BE49-F238E27FC236}">
                <a16:creationId xmlns:a16="http://schemas.microsoft.com/office/drawing/2014/main" id="{05667A47-D86C-418A-8B4F-EE0392A6C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3"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F9F0F2AC-2255-423F-BF01-66AFFC6AEAE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52756" y="86520"/>
            <a:ext cx="442911" cy="516730"/>
          </a:xfrm>
          <a:prstGeom prst="rect">
            <a:avLst/>
          </a:prstGeom>
          <a:noFill/>
          <a:ln w="9525">
            <a:noFill/>
            <a:miter lim="800000"/>
            <a:headEnd/>
            <a:tailEnd/>
          </a:ln>
        </p:spPr>
      </p:pic>
      <p:pic>
        <p:nvPicPr>
          <p:cNvPr id="3" name="Picture 2"/>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65" name="ShockwaveFlash1" r:id="rId2" imgW="8699400" imgH="5308560"/>
        </mc:Choice>
        <mc:Fallback>
          <p:control name="ShockwaveFlash1" r:id="rId2" imgW="8699400" imgH="5308560">
            <p:pic>
              <p:nvPicPr>
                <p:cNvPr id="8" name="ShockwaveFlash1">
                  <a:extLst>
                    <a:ext uri="{FF2B5EF4-FFF2-40B4-BE49-F238E27FC236}">
                      <a16:creationId xmlns:a16="http://schemas.microsoft.com/office/drawing/2014/main" id="{607A408C-5CA0-4DEA-88B3-72421B003A7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69538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85F2-3944-4194-8DC6-DE5186746275}"/>
              </a:ext>
            </a:extLst>
          </p:cNvPr>
          <p:cNvSpPr>
            <a:spLocks noGrp="1"/>
          </p:cNvSpPr>
          <p:nvPr>
            <p:ph type="title"/>
          </p:nvPr>
        </p:nvSpPr>
        <p:spPr/>
        <p:txBody>
          <a:bodyPr/>
          <a:lstStyle/>
          <a:p>
            <a:r>
              <a:rPr lang="en-GB" dirty="0"/>
              <a:t>How was the Moon formed?</a:t>
            </a:r>
          </a:p>
        </p:txBody>
      </p:sp>
      <p:pic>
        <p:nvPicPr>
          <p:cNvPr id="9" name="Picture 19">
            <a:hlinkClick r:id="" action="ppaction://hlinkshowjump?jump=nextslide"/>
            <a:extLst>
              <a:ext uri="{FF2B5EF4-FFF2-40B4-BE49-F238E27FC236}">
                <a16:creationId xmlns:a16="http://schemas.microsoft.com/office/drawing/2014/main" id="{6F8B0C9A-177A-4C50-BA6E-D4F63B579A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3" name="Text Box 7">
            <a:extLst>
              <a:ext uri="{FF2B5EF4-FFF2-40B4-BE49-F238E27FC236}">
                <a16:creationId xmlns:a16="http://schemas.microsoft.com/office/drawing/2014/main" id="{4800FC87-7E80-4AC7-B5A6-F4F249EE61AE}"/>
              </a:ext>
            </a:extLst>
          </p:cNvPr>
          <p:cNvSpPr txBox="1">
            <a:spLocks noChangeArrowheads="1"/>
          </p:cNvSpPr>
          <p:nvPr/>
        </p:nvSpPr>
        <p:spPr bwMode="auto">
          <a:xfrm>
            <a:off x="323850" y="800100"/>
            <a:ext cx="8208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ts val="0"/>
              </a:spcBef>
            </a:pPr>
            <a:r>
              <a:rPr lang="en-GB" altLang="en-US" dirty="0"/>
              <a:t>About 4.51 billion years ago, a Mars-sized mass of rock called </a:t>
            </a:r>
            <a:r>
              <a:rPr lang="en-GB" altLang="en-US" b="1" dirty="0">
                <a:solidFill>
                  <a:srgbClr val="B80303"/>
                </a:solidFill>
              </a:rPr>
              <a:t>Theia</a:t>
            </a:r>
            <a:r>
              <a:rPr lang="en-GB" altLang="en-US" dirty="0"/>
              <a:t> collided with the Earth.</a:t>
            </a:r>
          </a:p>
        </p:txBody>
      </p:sp>
      <p:sp>
        <p:nvSpPr>
          <p:cNvPr id="3" name="Rectangle 2">
            <a:extLst>
              <a:ext uri="{FF2B5EF4-FFF2-40B4-BE49-F238E27FC236}">
                <a16:creationId xmlns:a16="http://schemas.microsoft.com/office/drawing/2014/main" id="{1F622E1C-E374-43CC-8850-9966666E7E2A}"/>
              </a:ext>
            </a:extLst>
          </p:cNvPr>
          <p:cNvSpPr/>
          <p:nvPr/>
        </p:nvSpPr>
        <p:spPr>
          <a:xfrm>
            <a:off x="3710883" y="3857526"/>
            <a:ext cx="4765485" cy="2308324"/>
          </a:xfrm>
          <a:prstGeom prst="rect">
            <a:avLst/>
          </a:prstGeom>
        </p:spPr>
        <p:txBody>
          <a:bodyPr wrap="square">
            <a:spAutoFit/>
          </a:bodyPr>
          <a:lstStyle/>
          <a:p>
            <a:pPr eaLnBrk="1" hangingPunct="1">
              <a:spcBef>
                <a:spcPts val="0"/>
              </a:spcBef>
            </a:pPr>
            <a:r>
              <a:rPr lang="en-GB" altLang="en-US" dirty="0"/>
              <a:t>Dust and rock fragments were thrown out into space. These fragments began to orbit the Earth, pulled in by Earth’s gravity. Eventually they joined together to form the Moon.</a:t>
            </a:r>
          </a:p>
        </p:txBody>
      </p:sp>
      <p:sp>
        <p:nvSpPr>
          <p:cNvPr id="14" name="Rectangle 13">
            <a:extLst>
              <a:ext uri="{FF2B5EF4-FFF2-40B4-BE49-F238E27FC236}">
                <a16:creationId xmlns:a16="http://schemas.microsoft.com/office/drawing/2014/main" id="{6917F293-48B3-4D01-AA2B-D190CD26A0FE}"/>
              </a:ext>
            </a:extLst>
          </p:cNvPr>
          <p:cNvSpPr/>
          <p:nvPr/>
        </p:nvSpPr>
        <p:spPr>
          <a:xfrm>
            <a:off x="3710883" y="1959482"/>
            <a:ext cx="5184761" cy="1569660"/>
          </a:xfrm>
          <a:prstGeom prst="rect">
            <a:avLst/>
          </a:prstGeom>
        </p:spPr>
        <p:txBody>
          <a:bodyPr wrap="square">
            <a:spAutoFit/>
          </a:bodyPr>
          <a:lstStyle/>
          <a:p>
            <a:pPr eaLnBrk="1" hangingPunct="1">
              <a:spcBef>
                <a:spcPts val="0"/>
              </a:spcBef>
            </a:pPr>
            <a:r>
              <a:rPr lang="en-GB" altLang="en-US" dirty="0"/>
              <a:t>The impact partly </a:t>
            </a:r>
            <a:r>
              <a:rPr lang="en-GB" altLang="en-US" b="1" dirty="0">
                <a:solidFill>
                  <a:srgbClr val="B80303"/>
                </a:solidFill>
              </a:rPr>
              <a:t>liquefied</a:t>
            </a:r>
            <a:r>
              <a:rPr lang="en-GB" altLang="en-US" dirty="0"/>
              <a:t> (melted) the Earth’s surface, and scientists believe that Theia’s mantle and core combined with Earth’s.</a:t>
            </a:r>
          </a:p>
        </p:txBody>
      </p:sp>
      <p:pic>
        <p:nvPicPr>
          <p:cNvPr id="16" name="Picture 15">
            <a:extLst>
              <a:ext uri="{FF2B5EF4-FFF2-40B4-BE49-F238E27FC236}">
                <a16:creationId xmlns:a16="http://schemas.microsoft.com/office/drawing/2014/main" id="{7DD5DDB5-3407-4A86-A3D7-4B337CCCD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75" y="1898827"/>
            <a:ext cx="3229165" cy="4278644"/>
          </a:xfrm>
          <a:prstGeom prst="rect">
            <a:avLst/>
          </a:prstGeom>
        </p:spPr>
      </p:pic>
    </p:spTree>
    <p:extLst>
      <p:ext uri="{BB962C8B-B14F-4D97-AF65-F5344CB8AC3E}">
        <p14:creationId xmlns:p14="http://schemas.microsoft.com/office/powerpoint/2010/main" val="346890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SLIDE_COUNT" val="3"/>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17318</TotalTime>
  <Words>1726</Words>
  <Application>Microsoft Office PowerPoint</Application>
  <PresentationFormat>On-screen Show (4:3)</PresentationFormat>
  <Paragraphs>132</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Wingdings</vt:lpstr>
      <vt:lpstr>Arial</vt:lpstr>
      <vt:lpstr>Wingdings 2</vt:lpstr>
      <vt:lpstr>Default Design</vt:lpstr>
      <vt:lpstr>3_Default Design</vt:lpstr>
      <vt:lpstr>History  of Earth</vt:lpstr>
      <vt:lpstr>Information</vt:lpstr>
      <vt:lpstr>Old and new rocks</vt:lpstr>
      <vt:lpstr>Rocks on Earth</vt:lpstr>
      <vt:lpstr>Ancient rocks</vt:lpstr>
      <vt:lpstr>What is zircon?</vt:lpstr>
      <vt:lpstr>How was the Earth formed?</vt:lpstr>
      <vt:lpstr>Formation of the Earth</vt:lpstr>
      <vt:lpstr>How was the Moon formed?</vt:lpstr>
      <vt:lpstr>The Moon</vt:lpstr>
      <vt:lpstr>What can the Moon tell us about Earth?</vt:lpstr>
      <vt:lpstr>Ages of lunar rocks</vt:lpstr>
      <vt:lpstr>Meteorites on Earth</vt:lpstr>
      <vt:lpstr>Meteorite weathering</vt:lpstr>
      <vt:lpstr>Earth’s history – 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Earth</dc:title>
  <dc:subject>Boardworks High School Earth and Space Sciences</dc:subject>
  <dc:creator>Boardworks</dc:creator>
  <cp:lastModifiedBy>Tim Crilly</cp:lastModifiedBy>
  <cp:revision>708</cp:revision>
  <dcterms:created xsi:type="dcterms:W3CDTF">2003-10-06T13:07:42Z</dcterms:created>
  <dcterms:modified xsi:type="dcterms:W3CDTF">2019-01-31T15:23:07Z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