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1.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3.xml" ContentType="application/vnd.openxmlformats-officedocument.presentationml.tags+xml"/>
  <Override PartName="/ppt/activeX/activeX2.xml" ContentType="application/vnd.ms-office.activeX+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ctiveX/activeX3.xml" ContentType="application/vnd.ms-office.activeX+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99" r:id="rId1"/>
    <p:sldMasterId id="2147483714" r:id="rId2"/>
  </p:sldMasterIdLst>
  <p:notesMasterIdLst>
    <p:notesMasterId r:id="rId36"/>
  </p:notesMasterIdLst>
  <p:handoutMasterIdLst>
    <p:handoutMasterId r:id="rId37"/>
  </p:handoutMasterIdLst>
  <p:sldIdLst>
    <p:sldId id="267" r:id="rId3"/>
    <p:sldId id="488" r:id="rId4"/>
    <p:sldId id="510" r:id="rId5"/>
    <p:sldId id="511" r:id="rId6"/>
    <p:sldId id="512" r:id="rId7"/>
    <p:sldId id="513" r:id="rId8"/>
    <p:sldId id="514" r:id="rId9"/>
    <p:sldId id="515" r:id="rId10"/>
    <p:sldId id="504" r:id="rId11"/>
    <p:sldId id="505" r:id="rId12"/>
    <p:sldId id="496" r:id="rId13"/>
    <p:sldId id="497" r:id="rId14"/>
    <p:sldId id="516" r:id="rId15"/>
    <p:sldId id="528" r:id="rId16"/>
    <p:sldId id="529" r:id="rId17"/>
    <p:sldId id="518" r:id="rId18"/>
    <p:sldId id="530" r:id="rId19"/>
    <p:sldId id="519" r:id="rId20"/>
    <p:sldId id="520" r:id="rId21"/>
    <p:sldId id="521" r:id="rId22"/>
    <p:sldId id="522" r:id="rId23"/>
    <p:sldId id="509" r:id="rId24"/>
    <p:sldId id="499" r:id="rId25"/>
    <p:sldId id="616" r:id="rId26"/>
    <p:sldId id="523" r:id="rId27"/>
    <p:sldId id="525" r:id="rId28"/>
    <p:sldId id="526" r:id="rId29"/>
    <p:sldId id="620" r:id="rId30"/>
    <p:sldId id="619" r:id="rId31"/>
    <p:sldId id="524" r:id="rId32"/>
    <p:sldId id="621" r:id="rId33"/>
    <p:sldId id="622" r:id="rId34"/>
    <p:sldId id="503" r:id="rId35"/>
  </p:sldIdLst>
  <p:sldSz cx="9144000" cy="6858000" type="letter"/>
  <p:notesSz cx="6858000" cy="9296400"/>
  <p:embeddedFontLst>
    <p:embeddedFont>
      <p:font typeface="Wingdings 2" panose="05020102010507070707" pitchFamily="18" charset="2"/>
      <p:regular r:id="rId38"/>
    </p:embeddedFont>
  </p:embeddedFontLst>
  <p:custDataLst>
    <p:tags r:id="rId39"/>
  </p:custDataLst>
  <p:defaultTextStyle>
    <a:defPPr>
      <a:defRPr lang="en-US"/>
    </a:defPPr>
    <a:lvl1pPr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1pPr>
    <a:lvl2pPr marL="4572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2pPr>
    <a:lvl3pPr marL="9144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3pPr>
    <a:lvl4pPr marL="13716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4pPr>
    <a:lvl5pPr marL="18288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5pPr>
    <a:lvl6pPr marL="2286000" algn="l" defTabSz="914400" rtl="0" eaLnBrk="1" latinLnBrk="0" hangingPunct="1">
      <a:defRPr sz="2400" b="1" kern="1200">
        <a:solidFill>
          <a:srgbClr val="010066"/>
        </a:solidFill>
        <a:latin typeface="Arial" panose="020B0604020202020204" pitchFamily="34" charset="0"/>
        <a:ea typeface="+mn-ea"/>
        <a:cs typeface="+mn-cs"/>
      </a:defRPr>
    </a:lvl6pPr>
    <a:lvl7pPr marL="2743200" algn="l" defTabSz="914400" rtl="0" eaLnBrk="1" latinLnBrk="0" hangingPunct="1">
      <a:defRPr sz="2400" b="1" kern="1200">
        <a:solidFill>
          <a:srgbClr val="010066"/>
        </a:solidFill>
        <a:latin typeface="Arial" panose="020B0604020202020204" pitchFamily="34" charset="0"/>
        <a:ea typeface="+mn-ea"/>
        <a:cs typeface="+mn-cs"/>
      </a:defRPr>
    </a:lvl7pPr>
    <a:lvl8pPr marL="3200400" algn="l" defTabSz="914400" rtl="0" eaLnBrk="1" latinLnBrk="0" hangingPunct="1">
      <a:defRPr sz="2400" b="1" kern="1200">
        <a:solidFill>
          <a:srgbClr val="010066"/>
        </a:solidFill>
        <a:latin typeface="Arial" panose="020B0604020202020204" pitchFamily="34" charset="0"/>
        <a:ea typeface="+mn-ea"/>
        <a:cs typeface="+mn-cs"/>
      </a:defRPr>
    </a:lvl8pPr>
    <a:lvl9pPr marL="3657600" algn="l" defTabSz="914400" rtl="0" eaLnBrk="1" latinLnBrk="0" hangingPunct="1">
      <a:defRPr sz="2400" b="1"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orient="horz" pos="482" userDrawn="1">
          <p15:clr>
            <a:srgbClr val="A4A3A4"/>
          </p15:clr>
        </p15:guide>
        <p15:guide id="4" pos="5556" userDrawn="1">
          <p15:clr>
            <a:srgbClr val="A4A3A4"/>
          </p15:clr>
        </p15:guide>
        <p15:guide id="6"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CC0099"/>
    <a:srgbClr val="990099"/>
    <a:srgbClr val="FFCC99"/>
    <a:srgbClr val="008000"/>
    <a:srgbClr val="FFFFCC"/>
    <a:srgbClr val="CC0000"/>
    <a:srgbClr val="00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howGuides="1">
      <p:cViewPr varScale="1">
        <p:scale>
          <a:sx n="85" d="100"/>
          <a:sy n="85" d="100"/>
        </p:scale>
        <p:origin x="540" y="84"/>
      </p:cViewPr>
      <p:guideLst>
        <p:guide orient="horz" pos="3838"/>
        <p:guide orient="horz" pos="482"/>
        <p:guide pos="5556"/>
        <p:guide pos="204"/>
      </p:guideLst>
    </p:cSldViewPr>
  </p:slideViewPr>
  <p:outlineViewPr>
    <p:cViewPr>
      <p:scale>
        <a:sx n="33" d="100"/>
        <a:sy n="33" d="100"/>
      </p:scale>
      <p:origin x="0" y="-498"/>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60" name="Rectangle 8">
            <a:extLst>
              <a:ext uri="{FF2B5EF4-FFF2-40B4-BE49-F238E27FC236}">
                <a16:creationId xmlns:a16="http://schemas.microsoft.com/office/drawing/2014/main" id="{49E568FE-90BA-42F9-B6AB-FD6116000FB0}"/>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defRPr>
            </a:lvl1pPr>
          </a:lstStyle>
          <a:p>
            <a:fld id="{5AF69E34-4108-4F2F-AF85-0313F0E71BD8}" type="slidenum">
              <a:rPr lang="en-GB" altLang="en-US"/>
              <a:pPr/>
              <a:t>‹#›</a:t>
            </a:fld>
            <a:endParaRPr lang="en-GB" altLang="en-US"/>
          </a:p>
        </p:txBody>
      </p:sp>
      <p:sp>
        <p:nvSpPr>
          <p:cNvPr id="4" name="Rectangle 7">
            <a:extLst>
              <a:ext uri="{FF2B5EF4-FFF2-40B4-BE49-F238E27FC236}">
                <a16:creationId xmlns:a16="http://schemas.microsoft.com/office/drawing/2014/main" id="{B780864A-98CB-4A28-9BA2-35F4D5453A5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29E33320-F3ED-4894-AA0F-C10A6CCA5BC8}"/>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816260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EAD81620-F077-4EB1-8B89-54B65A6227D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7F49C2B-F5E6-4A93-8A51-B42731FCA15C}"/>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Rectangle 7">
            <a:extLst>
              <a:ext uri="{FF2B5EF4-FFF2-40B4-BE49-F238E27FC236}">
                <a16:creationId xmlns:a16="http://schemas.microsoft.com/office/drawing/2014/main" id="{10A6B0B7-889C-4364-A0CF-19D3C8FF7CD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8F8A8C2C-DE98-4203-BA0E-AED67FC7FBB1}"/>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
        <p:nvSpPr>
          <p:cNvPr id="3" name="Slide Number Placeholder 2">
            <a:extLst>
              <a:ext uri="{FF2B5EF4-FFF2-40B4-BE49-F238E27FC236}">
                <a16:creationId xmlns:a16="http://schemas.microsoft.com/office/drawing/2014/main" id="{7E6E3C0C-6A84-4EE3-85DF-4F4B72DF54A6}"/>
              </a:ext>
            </a:extLst>
          </p:cNvPr>
          <p:cNvSpPr>
            <a:spLocks noGrp="1"/>
          </p:cNvSpPr>
          <p:nvPr>
            <p:ph type="sldNum" sz="quarter" idx="5"/>
          </p:nvPr>
        </p:nvSpPr>
        <p:spPr>
          <a:xfrm>
            <a:off x="3884613" y="8829676"/>
            <a:ext cx="2971800" cy="466725"/>
          </a:xfrm>
          <a:prstGeom prst="rect">
            <a:avLst/>
          </a:prstGeom>
        </p:spPr>
        <p:txBody>
          <a:bodyPr vert="horz" lIns="91440" tIns="45720" rIns="91440" bIns="45720" rtlCol="0" anchor="b"/>
          <a:lstStyle>
            <a:lvl1pPr algn="r">
              <a:defRPr sz="1200">
                <a:solidFill>
                  <a:schemeClr val="tx1"/>
                </a:solidFill>
              </a:defRPr>
            </a:lvl1pPr>
          </a:lstStyle>
          <a:p>
            <a:fld id="{C824A99C-5035-4FD4-9F27-6216E0F26605}" type="slidenum">
              <a:rPr lang="en-GB" smtClean="0"/>
              <a:pPr/>
              <a:t>‹#›</a:t>
            </a:fld>
            <a:endParaRPr lang="en-GB"/>
          </a:p>
        </p:txBody>
      </p:sp>
    </p:spTree>
    <p:extLst>
      <p:ext uri="{BB962C8B-B14F-4D97-AF65-F5344CB8AC3E}">
        <p14:creationId xmlns:p14="http://schemas.microsoft.com/office/powerpoint/2010/main" val="198964955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3FA55EBE-5BF5-4414-A652-52699E02E7B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9F18C59-0997-470D-B974-DB73BBA69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5D746C3-1606-404B-B4DD-FE6D66EC6377}"/>
              </a:ext>
            </a:extLst>
          </p:cNvPr>
          <p:cNvSpPr>
            <a:spLocks noGrp="1"/>
          </p:cNvSpPr>
          <p:nvPr>
            <p:ph type="sldNum" sz="quarter" idx="10"/>
          </p:nvPr>
        </p:nvSpPr>
        <p:spPr/>
        <p:txBody>
          <a:bodyPr/>
          <a:lstStyle/>
          <a:p>
            <a:fld id="{C824A99C-5035-4FD4-9F27-6216E0F2660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E1E944-D2D3-426A-91F4-01678DF4D4F3}"/>
              </a:ext>
            </a:extLst>
          </p:cNvPr>
          <p:cNvSpPr>
            <a:spLocks noGrp="1"/>
          </p:cNvSpPr>
          <p:nvPr>
            <p:ph type="sldNum" sz="quarter" idx="10"/>
          </p:nvPr>
        </p:nvSpPr>
        <p:spPr/>
        <p:txBody>
          <a:bodyPr/>
          <a:lstStyle/>
          <a:p>
            <a:fld id="{C824A99C-5035-4FD4-9F27-6216E0F26605}" type="slidenum">
              <a:rPr lang="en-GB" smtClean="0"/>
              <a:pPr/>
              <a:t>10</a:t>
            </a:fld>
            <a:endParaRPr lang="en-GB"/>
          </a:p>
        </p:txBody>
      </p:sp>
    </p:spTree>
    <p:extLst>
      <p:ext uri="{BB962C8B-B14F-4D97-AF65-F5344CB8AC3E}">
        <p14:creationId xmlns:p14="http://schemas.microsoft.com/office/powerpoint/2010/main" val="207454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Other examples of mass wasting include:</a:t>
            </a:r>
          </a:p>
          <a:p>
            <a:pPr marL="171450" indent="-171450">
              <a:buFont typeface="Arial" panose="020B0604020202020204" pitchFamily="34" charset="0"/>
              <a:buChar char="•"/>
            </a:pPr>
            <a:r>
              <a:rPr lang="en-GB" b="0" dirty="0"/>
              <a:t>rockfalls</a:t>
            </a:r>
          </a:p>
          <a:p>
            <a:pPr marL="171450" indent="-171450">
              <a:buFont typeface="Arial" panose="020B0604020202020204" pitchFamily="34" charset="0"/>
              <a:buChar char="•"/>
            </a:pPr>
            <a:r>
              <a:rPr lang="en-GB" b="0" dirty="0"/>
              <a:t>landslides</a:t>
            </a:r>
          </a:p>
          <a:p>
            <a:pPr marL="171450" indent="-171450">
              <a:buFont typeface="Arial" panose="020B0604020202020204" pitchFamily="34" charset="0"/>
              <a:buChar char="•"/>
            </a:pPr>
            <a:r>
              <a:rPr lang="en-GB" b="0" dirty="0"/>
              <a:t>mudslides</a:t>
            </a:r>
          </a:p>
          <a:p>
            <a:pPr marL="171450" indent="-171450">
              <a:buFont typeface="Arial" panose="020B0604020202020204" pitchFamily="34" charset="0"/>
              <a:buChar char="•"/>
            </a:pPr>
            <a:r>
              <a:rPr lang="en-GB" b="0" dirty="0"/>
              <a:t>avalanches.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Factors affecting the rate of mass wasting include:</a:t>
            </a:r>
          </a:p>
          <a:p>
            <a:pPr marL="171450" indent="-171450">
              <a:buFont typeface="Arial" panose="020B0604020202020204" pitchFamily="34" charset="0"/>
              <a:buChar char="•"/>
            </a:pPr>
            <a:r>
              <a:rPr lang="en-GB" b="0" dirty="0"/>
              <a:t>severe weather, e.g. rain or wind</a:t>
            </a:r>
          </a:p>
          <a:p>
            <a:pPr marL="171450" indent="-171450">
              <a:buFont typeface="Arial" panose="020B0604020202020204" pitchFamily="34" charset="0"/>
              <a:buChar char="•"/>
            </a:pPr>
            <a:r>
              <a:rPr lang="en-GB" b="0" dirty="0"/>
              <a:t>tectonic activity, e.g. earthquakes</a:t>
            </a:r>
          </a:p>
          <a:p>
            <a:pPr marL="171450" indent="-171450">
              <a:buFont typeface="Arial" panose="020B0604020202020204" pitchFamily="34" charset="0"/>
              <a:buChar char="•"/>
            </a:pPr>
            <a:r>
              <a:rPr lang="en-GB" b="0" dirty="0"/>
              <a:t>changes in plants and vegetation, e.g. deforestation.</a:t>
            </a:r>
          </a:p>
        </p:txBody>
      </p:sp>
      <p:sp>
        <p:nvSpPr>
          <p:cNvPr id="4" name="Slide Number Placeholder 3">
            <a:extLst>
              <a:ext uri="{FF2B5EF4-FFF2-40B4-BE49-F238E27FC236}">
                <a16:creationId xmlns:a16="http://schemas.microsoft.com/office/drawing/2014/main" id="{B3257AF2-C119-4DC0-859E-1A9FEF3C35FD}"/>
              </a:ext>
            </a:extLst>
          </p:cNvPr>
          <p:cNvSpPr>
            <a:spLocks noGrp="1"/>
          </p:cNvSpPr>
          <p:nvPr>
            <p:ph type="sldNum" sz="quarter" idx="10"/>
          </p:nvPr>
        </p:nvSpPr>
        <p:spPr/>
        <p:txBody>
          <a:bodyPr/>
          <a:lstStyle/>
          <a:p>
            <a:fld id="{C824A99C-5035-4FD4-9F27-6216E0F26605}" type="slidenum">
              <a:rPr lang="en-GB" smtClean="0"/>
              <a:pPr/>
              <a:t>11</a:t>
            </a:fld>
            <a:endParaRPr lang="en-GB"/>
          </a:p>
        </p:txBody>
      </p:sp>
    </p:spTree>
    <p:extLst>
      <p:ext uri="{BB962C8B-B14F-4D97-AF65-F5344CB8AC3E}">
        <p14:creationId xmlns:p14="http://schemas.microsoft.com/office/powerpoint/2010/main" val="170011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Encourage students to examine the shape of the rocks. How were the holes and crevasses made? What can they tell you about the hardness or softness of the rocks?</a:t>
            </a:r>
          </a:p>
          <a:p>
            <a:endParaRPr lang="en-GB" b="0" dirty="0"/>
          </a:p>
          <a:p>
            <a:r>
              <a:rPr lang="en-GB" b="0" dirty="0"/>
              <a:t>Dangers of coastal erosion include:</a:t>
            </a:r>
          </a:p>
          <a:p>
            <a:pPr marL="171450" indent="-171450">
              <a:buFont typeface="Arial" panose="020B0604020202020204" pitchFamily="34" charset="0"/>
              <a:buChar char="•"/>
            </a:pPr>
            <a:r>
              <a:rPr lang="en-GB" b="0" dirty="0"/>
              <a:t>falling rocks and landslides</a:t>
            </a:r>
          </a:p>
          <a:p>
            <a:pPr marL="171450" indent="-171450">
              <a:buFont typeface="Arial" panose="020B0604020202020204" pitchFamily="34" charset="0"/>
              <a:buChar char="•"/>
            </a:pPr>
            <a:r>
              <a:rPr lang="en-GB" b="0" dirty="0"/>
              <a:t>houses and paths collapsing</a:t>
            </a:r>
          </a:p>
          <a:p>
            <a:endParaRPr lang="en-GB" b="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endParaRPr lang="en-GB" b="0" dirty="0"/>
          </a:p>
          <a:p>
            <a:endParaRPr lang="en-GB" b="0" dirty="0"/>
          </a:p>
          <a:p>
            <a:r>
              <a:rPr lang="en-GB" b="1" dirty="0"/>
              <a:t>Photo credit: </a:t>
            </a:r>
            <a:r>
              <a:rPr lang="en-GB" b="0" dirty="0"/>
              <a:t>Cliff erosion image has been released into the public domain by its author, Athene </a:t>
            </a:r>
            <a:r>
              <a:rPr lang="en-GB" b="0" dirty="0" err="1"/>
              <a:t>cunicularia</a:t>
            </a:r>
            <a:r>
              <a:rPr lang="en-GB" b="0" dirty="0"/>
              <a:t>, and is reproduced free from any known copyright restrictions.</a:t>
            </a:r>
            <a:endParaRPr lang="en-GB" b="1" dirty="0"/>
          </a:p>
        </p:txBody>
      </p:sp>
      <p:sp>
        <p:nvSpPr>
          <p:cNvPr id="4" name="Slide Number Placeholder 3">
            <a:extLst>
              <a:ext uri="{FF2B5EF4-FFF2-40B4-BE49-F238E27FC236}">
                <a16:creationId xmlns:a16="http://schemas.microsoft.com/office/drawing/2014/main" id="{A69C00BF-4B73-4197-9B1D-C3D33E1D7EBB}"/>
              </a:ext>
            </a:extLst>
          </p:cNvPr>
          <p:cNvSpPr>
            <a:spLocks noGrp="1"/>
          </p:cNvSpPr>
          <p:nvPr>
            <p:ph type="sldNum" sz="quarter" idx="10"/>
          </p:nvPr>
        </p:nvSpPr>
        <p:spPr/>
        <p:txBody>
          <a:bodyPr/>
          <a:lstStyle/>
          <a:p>
            <a:fld id="{C824A99C-5035-4FD4-9F27-6216E0F26605}" type="slidenum">
              <a:rPr lang="en-GB" smtClean="0"/>
              <a:pPr/>
              <a:t>12</a:t>
            </a:fld>
            <a:endParaRPr lang="en-GB"/>
          </a:p>
        </p:txBody>
      </p:sp>
    </p:spTree>
    <p:extLst>
      <p:ext uri="{BB962C8B-B14F-4D97-AF65-F5344CB8AC3E}">
        <p14:creationId xmlns:p14="http://schemas.microsoft.com/office/powerpoint/2010/main" val="336167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endParaRPr lang="en-GB" b="0" dirty="0"/>
          </a:p>
          <a:p>
            <a:endParaRPr lang="en-US" b="1" dirty="0"/>
          </a:p>
          <a:p>
            <a:r>
              <a:rPr lang="en-US" b="1" dirty="0"/>
              <a:t>Photo credit: </a:t>
            </a:r>
            <a:r>
              <a:rPr lang="en-US" b="0" dirty="0"/>
              <a:t>Landslide in Peru © </a:t>
            </a:r>
            <a:r>
              <a:rPr lang="en-GB" sz="1200" b="0" i="0" kern="1200" dirty="0" err="1">
                <a:solidFill>
                  <a:schemeClr val="tx1"/>
                </a:solidFill>
                <a:latin typeface="Arial" charset="0"/>
                <a:ea typeface="+mn-ea"/>
                <a:cs typeface="+mn-cs"/>
              </a:rPr>
              <a:t>Galeria</a:t>
            </a:r>
            <a:r>
              <a:rPr lang="en-GB" sz="1200" b="0" i="0" kern="1200" dirty="0">
                <a:solidFill>
                  <a:schemeClr val="tx1"/>
                </a:solidFill>
                <a:latin typeface="Arial" charset="0"/>
                <a:ea typeface="+mn-ea"/>
                <a:cs typeface="+mn-cs"/>
              </a:rPr>
              <a:t> del </a:t>
            </a:r>
            <a:r>
              <a:rPr lang="en-GB" sz="1200" b="0" i="0" kern="1200" dirty="0" err="1">
                <a:solidFill>
                  <a:schemeClr val="tx1"/>
                </a:solidFill>
                <a:latin typeface="Arial" charset="0"/>
                <a:ea typeface="+mn-ea"/>
                <a:cs typeface="+mn-cs"/>
              </a:rPr>
              <a:t>Ministerio</a:t>
            </a:r>
            <a:r>
              <a:rPr lang="en-GB" sz="1200" b="0" i="0" kern="1200" dirty="0">
                <a:solidFill>
                  <a:schemeClr val="tx1"/>
                </a:solidFill>
                <a:latin typeface="Arial" charset="0"/>
                <a:ea typeface="+mn-ea"/>
                <a:cs typeface="+mn-cs"/>
              </a:rPr>
              <a:t> de </a:t>
            </a:r>
            <a:r>
              <a:rPr lang="en-GB" sz="1200" b="0" i="0" kern="1200" dirty="0" err="1">
                <a:solidFill>
                  <a:schemeClr val="tx1"/>
                </a:solidFill>
                <a:latin typeface="Arial" charset="0"/>
                <a:ea typeface="+mn-ea"/>
                <a:cs typeface="+mn-cs"/>
              </a:rPr>
              <a:t>Defensa</a:t>
            </a:r>
            <a:r>
              <a:rPr lang="en-GB" sz="1200" b="0" i="0" kern="1200" dirty="0">
                <a:solidFill>
                  <a:schemeClr val="tx1"/>
                </a:solidFill>
                <a:latin typeface="Arial" charset="0"/>
                <a:ea typeface="+mn-ea"/>
                <a:cs typeface="+mn-cs"/>
              </a:rPr>
              <a:t> del Perú, 2018, reproduced under</a:t>
            </a:r>
            <a:r>
              <a:rPr lang="en-GB" sz="1200" b="0" i="0" kern="1200" baseline="0" dirty="0">
                <a:solidFill>
                  <a:schemeClr val="tx1"/>
                </a:solidFill>
                <a:latin typeface="Arial" charset="0"/>
                <a:ea typeface="+mn-ea"/>
                <a:cs typeface="+mn-cs"/>
              </a:rPr>
              <a:t> the terms of the Creative Commons Attribution 2.0 Generic licence.</a:t>
            </a:r>
            <a:endParaRPr lang="en-GB" sz="1200" b="0" i="0" kern="1200" dirty="0">
              <a:solidFill>
                <a:schemeClr val="tx1"/>
              </a:solidFill>
              <a:latin typeface="Arial" charset="0"/>
              <a:ea typeface="+mn-ea"/>
              <a:cs typeface="+mn-cs"/>
            </a:endParaRPr>
          </a:p>
        </p:txBody>
      </p:sp>
      <p:sp>
        <p:nvSpPr>
          <p:cNvPr id="4" name="Slide Number Placeholder 3">
            <a:extLst>
              <a:ext uri="{FF2B5EF4-FFF2-40B4-BE49-F238E27FC236}">
                <a16:creationId xmlns:a16="http://schemas.microsoft.com/office/drawing/2014/main" id="{022A78DA-9353-4958-9026-4534A7EC3B9C}"/>
              </a:ext>
            </a:extLst>
          </p:cNvPr>
          <p:cNvSpPr>
            <a:spLocks noGrp="1"/>
          </p:cNvSpPr>
          <p:nvPr>
            <p:ph type="sldNum" sz="quarter" idx="10"/>
          </p:nvPr>
        </p:nvSpPr>
        <p:spPr/>
        <p:txBody>
          <a:bodyPr/>
          <a:lstStyle/>
          <a:p>
            <a:fld id="{C824A99C-5035-4FD4-9F27-6216E0F26605}"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4" name="Slide Number Placeholder 3">
            <a:extLst>
              <a:ext uri="{FF2B5EF4-FFF2-40B4-BE49-F238E27FC236}">
                <a16:creationId xmlns:a16="http://schemas.microsoft.com/office/drawing/2014/main" id="{83ACCD22-D5E5-414C-B353-7BD9C870E6B8}"/>
              </a:ext>
            </a:extLst>
          </p:cNvPr>
          <p:cNvSpPr>
            <a:spLocks noGrp="1"/>
          </p:cNvSpPr>
          <p:nvPr>
            <p:ph type="sldNum" sz="quarter" idx="10"/>
          </p:nvPr>
        </p:nvSpPr>
        <p:spPr/>
        <p:txBody>
          <a:bodyPr/>
          <a:lstStyle/>
          <a:p>
            <a:fld id="{C824A99C-5035-4FD4-9F27-6216E0F26605}" type="slidenum">
              <a:rPr lang="en-GB" smtClean="0"/>
              <a:pPr/>
              <a:t>14</a:t>
            </a:fld>
            <a:endParaRPr lang="en-GB"/>
          </a:p>
        </p:txBody>
      </p:sp>
    </p:spTree>
    <p:extLst>
      <p:ext uri="{BB962C8B-B14F-4D97-AF65-F5344CB8AC3E}">
        <p14:creationId xmlns:p14="http://schemas.microsoft.com/office/powerpoint/2010/main" val="2044959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Storm tracks 1985-2005 image has been released into the public domain by its author, </a:t>
            </a:r>
            <a:r>
              <a:rPr lang="en-GB" b="0" dirty="0" err="1"/>
              <a:t>Nilfanion</a:t>
            </a:r>
            <a:r>
              <a:rPr lang="en-GB" b="0" dirty="0"/>
              <a:t>, and is reproduced free from any known copyright restrictions.</a:t>
            </a:r>
            <a:endParaRPr lang="en-GB" b="1" dirty="0"/>
          </a:p>
        </p:txBody>
      </p:sp>
      <p:sp>
        <p:nvSpPr>
          <p:cNvPr id="4" name="Slide Number Placeholder 3">
            <a:extLst>
              <a:ext uri="{FF2B5EF4-FFF2-40B4-BE49-F238E27FC236}">
                <a16:creationId xmlns:a16="http://schemas.microsoft.com/office/drawing/2014/main" id="{3BCB8455-F213-474C-91DD-5860D51014EF}"/>
              </a:ext>
            </a:extLst>
          </p:cNvPr>
          <p:cNvSpPr>
            <a:spLocks noGrp="1"/>
          </p:cNvSpPr>
          <p:nvPr>
            <p:ph type="sldNum" sz="quarter" idx="10"/>
          </p:nvPr>
        </p:nvSpPr>
        <p:spPr/>
        <p:txBody>
          <a:bodyPr/>
          <a:lstStyle/>
          <a:p>
            <a:fld id="{C824A99C-5035-4FD4-9F27-6216E0F26605}" type="slidenum">
              <a:rPr lang="en-GB" smtClean="0"/>
              <a:pPr/>
              <a:t>15</a:t>
            </a:fld>
            <a:endParaRPr lang="en-GB"/>
          </a:p>
        </p:txBody>
      </p:sp>
    </p:spTree>
    <p:extLst>
      <p:ext uri="{BB962C8B-B14F-4D97-AF65-F5344CB8AC3E}">
        <p14:creationId xmlns:p14="http://schemas.microsoft.com/office/powerpoint/2010/main" val="270194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05C261-25C8-4CC0-A38D-C82712C40A61}"/>
              </a:ext>
            </a:extLst>
          </p:cNvPr>
          <p:cNvSpPr>
            <a:spLocks noGrp="1"/>
          </p:cNvSpPr>
          <p:nvPr>
            <p:ph type="sldNum" sz="quarter" idx="10"/>
          </p:nvPr>
        </p:nvSpPr>
        <p:spPr/>
        <p:txBody>
          <a:bodyPr/>
          <a:lstStyle/>
          <a:p>
            <a:fld id="{C824A99C-5035-4FD4-9F27-6216E0F26605}" type="slidenum">
              <a:rPr lang="en-GB" smtClean="0"/>
              <a:pPr/>
              <a:t>16</a:t>
            </a:fld>
            <a:endParaRPr lang="en-GB"/>
          </a:p>
        </p:txBody>
      </p:sp>
    </p:spTree>
    <p:extLst>
      <p:ext uri="{BB962C8B-B14F-4D97-AF65-F5344CB8AC3E}">
        <p14:creationId xmlns:p14="http://schemas.microsoft.com/office/powerpoint/2010/main" val="142160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Students may name any number of recent hurricanes. Some of the largest that have hit the USA include:</a:t>
            </a:r>
          </a:p>
          <a:p>
            <a:pPr marL="171450" indent="-171450">
              <a:buFont typeface="Arial" panose="020B0604020202020204" pitchFamily="34" charset="0"/>
              <a:buChar char="•"/>
            </a:pPr>
            <a:r>
              <a:rPr lang="en-GB" b="0" dirty="0"/>
              <a:t>Hurricane Harvey (2017)</a:t>
            </a:r>
          </a:p>
          <a:p>
            <a:pPr marL="171450" indent="-171450">
              <a:buFont typeface="Arial" panose="020B0604020202020204" pitchFamily="34" charset="0"/>
              <a:buChar char="•"/>
            </a:pPr>
            <a:r>
              <a:rPr lang="en-GB" b="0" dirty="0"/>
              <a:t>Hurricane Matthew (2016)</a:t>
            </a:r>
          </a:p>
          <a:p>
            <a:pPr marL="171450" indent="-171450">
              <a:buFont typeface="Arial" panose="020B0604020202020204" pitchFamily="34" charset="0"/>
              <a:buChar char="•"/>
            </a:pPr>
            <a:r>
              <a:rPr lang="en-GB" b="0" dirty="0"/>
              <a:t>Hurricane Sandy (2012)</a:t>
            </a:r>
          </a:p>
          <a:p>
            <a:pPr marL="171450" indent="-171450">
              <a:buFont typeface="Arial" panose="020B0604020202020204" pitchFamily="34" charset="0"/>
              <a:buChar char="•"/>
            </a:pPr>
            <a:r>
              <a:rPr lang="en-GB" b="0" dirty="0"/>
              <a:t>Hurricane Katrina (2005).</a:t>
            </a:r>
          </a:p>
          <a:p>
            <a:pPr marL="0" indent="0">
              <a:buFont typeface="Arial" panose="020B0604020202020204" pitchFamily="34" charset="0"/>
              <a:buNone/>
            </a:pPr>
            <a:r>
              <a:rPr lang="en-GB" b="0" dirty="0"/>
              <a:t>If a hurricane is likely to hit a populated area, inhabitants can be advised to prepare themselves, stock up on food and warm clothes, or even evacuate in severe cases.</a:t>
            </a:r>
          </a:p>
          <a:p>
            <a:pPr marL="0" indent="0">
              <a:buFont typeface="Arial" panose="020B0604020202020204" pitchFamily="34" charset="0"/>
              <a:buNone/>
            </a:pPr>
            <a:endParaRPr lang="en-GB" b="0" dirty="0"/>
          </a:p>
          <a:p>
            <a:pPr marL="0" indent="0">
              <a:buFont typeface="Arial" panose="020B0604020202020204" pitchFamily="34" charset="0"/>
              <a:buNone/>
            </a:pPr>
            <a:r>
              <a:rPr lang="en-GB" b="1" dirty="0"/>
              <a:t>Photo credit: </a:t>
            </a:r>
            <a:r>
              <a:rPr lang="en-US" b="0" dirty="0"/>
              <a:t>Hurricane Harvey satellite image is in the public domain in the US because it is a work of the NOAA.</a:t>
            </a:r>
            <a:endParaRPr lang="en-GB" b="1" dirty="0"/>
          </a:p>
        </p:txBody>
      </p:sp>
      <p:sp>
        <p:nvSpPr>
          <p:cNvPr id="4" name="Slide Number Placeholder 3">
            <a:extLst>
              <a:ext uri="{FF2B5EF4-FFF2-40B4-BE49-F238E27FC236}">
                <a16:creationId xmlns:a16="http://schemas.microsoft.com/office/drawing/2014/main" id="{E0677A7B-EE31-47DD-BD1C-B68F2B808919}"/>
              </a:ext>
            </a:extLst>
          </p:cNvPr>
          <p:cNvSpPr>
            <a:spLocks noGrp="1"/>
          </p:cNvSpPr>
          <p:nvPr>
            <p:ph type="sldNum" sz="quarter" idx="10"/>
          </p:nvPr>
        </p:nvSpPr>
        <p:spPr/>
        <p:txBody>
          <a:bodyPr/>
          <a:lstStyle/>
          <a:p>
            <a:fld id="{C824A99C-5035-4FD4-9F27-6216E0F26605}" type="slidenum">
              <a:rPr lang="en-GB" smtClean="0"/>
              <a:pPr/>
              <a:t>17</a:t>
            </a:fld>
            <a:endParaRPr lang="en-GB"/>
          </a:p>
        </p:txBody>
      </p:sp>
    </p:spTree>
    <p:extLst>
      <p:ext uri="{BB962C8B-B14F-4D97-AF65-F5344CB8AC3E}">
        <p14:creationId xmlns:p14="http://schemas.microsoft.com/office/powerpoint/2010/main" val="36792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2013 Colorado flooding image is a work of the Environmental Protection Agency and as such is in the public domain.</a:t>
            </a:r>
            <a:endParaRPr lang="en-GB" b="1" dirty="0"/>
          </a:p>
        </p:txBody>
      </p:sp>
      <p:sp>
        <p:nvSpPr>
          <p:cNvPr id="4" name="Slide Number Placeholder 3">
            <a:extLst>
              <a:ext uri="{FF2B5EF4-FFF2-40B4-BE49-F238E27FC236}">
                <a16:creationId xmlns:a16="http://schemas.microsoft.com/office/drawing/2014/main" id="{93B08272-B230-4697-BC25-C6C6E6C7EA12}"/>
              </a:ext>
            </a:extLst>
          </p:cNvPr>
          <p:cNvSpPr>
            <a:spLocks noGrp="1"/>
          </p:cNvSpPr>
          <p:nvPr>
            <p:ph type="sldNum" sz="quarter" idx="10"/>
          </p:nvPr>
        </p:nvSpPr>
        <p:spPr/>
        <p:txBody>
          <a:bodyPr/>
          <a:lstStyle/>
          <a:p>
            <a:fld id="{C824A99C-5035-4FD4-9F27-6216E0F26605}" type="slidenum">
              <a:rPr lang="en-GB" smtClean="0"/>
              <a:pPr/>
              <a:t>18</a:t>
            </a:fld>
            <a:endParaRPr lang="en-GB"/>
          </a:p>
        </p:txBody>
      </p:sp>
    </p:spTree>
    <p:extLst>
      <p:ext uri="{BB962C8B-B14F-4D97-AF65-F5344CB8AC3E}">
        <p14:creationId xmlns:p14="http://schemas.microsoft.com/office/powerpoint/2010/main" val="3084432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08AE4A-2CAC-4917-9AE3-41958344BD57}"/>
              </a:ext>
            </a:extLst>
          </p:cNvPr>
          <p:cNvSpPr>
            <a:spLocks noGrp="1"/>
          </p:cNvSpPr>
          <p:nvPr>
            <p:ph type="sldNum" sz="quarter" idx="10"/>
          </p:nvPr>
        </p:nvSpPr>
        <p:spPr/>
        <p:txBody>
          <a:bodyPr/>
          <a:lstStyle/>
          <a:p>
            <a:fld id="{C824A99C-5035-4FD4-9F27-6216E0F26605}" type="slidenum">
              <a:rPr lang="en-GB" smtClean="0"/>
              <a:pPr/>
              <a:t>19</a:t>
            </a:fld>
            <a:endParaRPr lang="en-GB"/>
          </a:p>
        </p:txBody>
      </p:sp>
    </p:spTree>
    <p:extLst>
      <p:ext uri="{BB962C8B-B14F-4D97-AF65-F5344CB8AC3E}">
        <p14:creationId xmlns:p14="http://schemas.microsoft.com/office/powerpoint/2010/main" val="152165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7D34BEF-DBC2-4CE2-93D2-B312EEBBEB3D}"/>
              </a:ext>
            </a:extLst>
          </p:cNvPr>
          <p:cNvSpPr>
            <a:spLocks noGrp="1"/>
          </p:cNvSpPr>
          <p:nvPr>
            <p:ph type="sldNum" sz="quarter" idx="10"/>
          </p:nvPr>
        </p:nvSpPr>
        <p:spPr/>
        <p:txBody>
          <a:bodyPr/>
          <a:lstStyle/>
          <a:p>
            <a:fld id="{C824A99C-5035-4FD4-9F27-6216E0F26605}" type="slidenum">
              <a:rPr lang="en-GB" smtClean="0"/>
              <a:pPr/>
              <a:t>2</a:t>
            </a:fld>
            <a:endParaRPr lang="en-GB"/>
          </a:p>
        </p:txBody>
      </p:sp>
    </p:spTree>
    <p:extLst>
      <p:ext uri="{BB962C8B-B14F-4D97-AF65-F5344CB8AC3E}">
        <p14:creationId xmlns:p14="http://schemas.microsoft.com/office/powerpoint/2010/main" val="5101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b="1" dirty="0"/>
              <a:t>Teacher notes</a:t>
            </a:r>
          </a:p>
          <a:p>
            <a:pPr marL="0" marR="0" lvl="0" indent="0" algn="l" defTabSz="914400" rtl="0" eaLnBrk="0" fontAlgn="base" latinLnBrk="0" hangingPunct="0">
              <a:lnSpc>
                <a:spcPct val="100000"/>
              </a:lnSpc>
              <a:spcAft>
                <a:spcPct val="0"/>
              </a:spcAft>
              <a:buClrTx/>
              <a:buSzTx/>
              <a:buFontTx/>
              <a:buNone/>
              <a:tabLst/>
              <a:defRPr/>
            </a:pPr>
            <a:r>
              <a:rPr lang="en-GB" b="0" dirty="0"/>
              <a:t>The answer to this question will be covered in more detail on the next slide.</a:t>
            </a:r>
          </a:p>
          <a:p>
            <a:pPr marL="0" marR="0" lvl="0" indent="0" algn="l" defTabSz="914400" rtl="0" eaLnBrk="0" fontAlgn="base" latinLnBrk="0" hangingPunct="0">
              <a:lnSpc>
                <a:spcPct val="100000"/>
              </a:lnSpc>
              <a:spcAft>
                <a:spcPct val="0"/>
              </a:spcAft>
              <a:buClrTx/>
              <a:buSzTx/>
              <a:buFontTx/>
              <a:buNone/>
              <a:tabLst/>
              <a:defRPr/>
            </a:pPr>
            <a:endParaRPr lang="en-GB" b="1" dirty="0"/>
          </a:p>
          <a:p>
            <a:pPr marL="0" marR="0" lvl="0" indent="0" algn="l" defTabSz="914400" rtl="0" eaLnBrk="0" fontAlgn="base" latinLnBrk="0" hangingPunct="0">
              <a:lnSpc>
                <a:spcPct val="100000"/>
              </a:lnSpc>
              <a:spcAft>
                <a:spcPct val="0"/>
              </a:spcAft>
              <a:buClrTx/>
              <a:buSzTx/>
              <a:buFontTx/>
              <a:buNone/>
              <a:tabLst/>
              <a:defRPr/>
            </a:pPr>
            <a:r>
              <a:rPr lang="en-GB" b="1" dirty="0"/>
              <a:t>Photo credit: </a:t>
            </a:r>
            <a:r>
              <a:rPr lang="en-GB" b="0" dirty="0"/>
              <a:t>Dry California riverbed </a:t>
            </a:r>
            <a:r>
              <a:rPr lang="en-US" b="0" dirty="0"/>
              <a:t>image is in the public domain in the US because it is a work of the NOAA.</a:t>
            </a:r>
            <a:endParaRPr lang="en-GB" b="1" dirty="0"/>
          </a:p>
        </p:txBody>
      </p:sp>
      <p:sp>
        <p:nvSpPr>
          <p:cNvPr id="4" name="Slide Number Placeholder 3">
            <a:extLst>
              <a:ext uri="{FF2B5EF4-FFF2-40B4-BE49-F238E27FC236}">
                <a16:creationId xmlns:a16="http://schemas.microsoft.com/office/drawing/2014/main" id="{45051BAA-7097-4A04-9C04-248D52C998D3}"/>
              </a:ext>
            </a:extLst>
          </p:cNvPr>
          <p:cNvSpPr>
            <a:spLocks noGrp="1"/>
          </p:cNvSpPr>
          <p:nvPr>
            <p:ph type="sldNum" sz="quarter" idx="10"/>
          </p:nvPr>
        </p:nvSpPr>
        <p:spPr/>
        <p:txBody>
          <a:bodyPr/>
          <a:lstStyle/>
          <a:p>
            <a:fld id="{C824A99C-5035-4FD4-9F27-6216E0F26605}" type="slidenum">
              <a:rPr lang="en-GB" smtClean="0"/>
              <a:pPr/>
              <a:t>20</a:t>
            </a:fld>
            <a:endParaRPr lang="en-GB"/>
          </a:p>
        </p:txBody>
      </p:sp>
    </p:spTree>
    <p:extLst>
      <p:ext uri="{BB962C8B-B14F-4D97-AF65-F5344CB8AC3E}">
        <p14:creationId xmlns:p14="http://schemas.microsoft.com/office/powerpoint/2010/main" val="719775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7A0426-B6B6-4403-BDCF-5BEE2EFD566C}"/>
              </a:ext>
            </a:extLst>
          </p:cNvPr>
          <p:cNvSpPr>
            <a:spLocks noGrp="1"/>
          </p:cNvSpPr>
          <p:nvPr>
            <p:ph type="sldNum" sz="quarter" idx="10"/>
          </p:nvPr>
        </p:nvSpPr>
        <p:spPr/>
        <p:txBody>
          <a:bodyPr/>
          <a:lstStyle/>
          <a:p>
            <a:fld id="{C824A99C-5035-4FD4-9F27-6216E0F26605}" type="slidenum">
              <a:rPr lang="en-GB" smtClean="0"/>
              <a:pPr/>
              <a:t>21</a:t>
            </a:fld>
            <a:endParaRPr lang="en-GB"/>
          </a:p>
        </p:txBody>
      </p:sp>
    </p:spTree>
    <p:extLst>
      <p:ext uri="{BB962C8B-B14F-4D97-AF65-F5344CB8AC3E}">
        <p14:creationId xmlns:p14="http://schemas.microsoft.com/office/powerpoint/2010/main" val="126524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5E019E5-F4F9-43C9-BF95-351175F6030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1797502-C73C-46E4-9CD9-ADF0708788D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animation can be used to illustrate the principles of the greenhouse effect. Students could be asked to consider the impact of rising greenhouse gases on the natural phenomenon of the greenhouse effect. How does this form a feedback loop? What would need to happen before the feedback loop was broken?</a:t>
            </a:r>
          </a:p>
          <a:p>
            <a:endParaRPr lang="en-GB" altLang="en-US" dirty="0">
              <a:latin typeface="Arial" panose="020B0604020202020204" pitchFamily="34" charset="0"/>
            </a:endParaRPr>
          </a:p>
          <a:p>
            <a:r>
              <a:rPr lang="en-GB" altLang="en-US" dirty="0">
                <a:latin typeface="Arial" panose="020B0604020202020204" pitchFamily="34" charset="0"/>
              </a:rPr>
              <a:t>For more information on the greenhouse effect, please refer to the </a:t>
            </a:r>
            <a:r>
              <a:rPr lang="en-GB" altLang="en-US" i="1" dirty="0">
                <a:latin typeface="Arial" panose="020B0604020202020204" pitchFamily="34" charset="0"/>
              </a:rPr>
              <a:t>Climate Systems</a:t>
            </a:r>
            <a:r>
              <a:rPr lang="en-GB" altLang="en-US" i="0" dirty="0">
                <a:latin typeface="Arial" panose="020B0604020202020204" pitchFamily="34" charset="0"/>
              </a:rPr>
              <a:t> presentation.</a:t>
            </a:r>
          </a:p>
          <a:p>
            <a:endParaRPr lang="en-GB" altLang="en-US" i="0"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C8754E7B-EA6C-4A00-843F-6C1BEE44051E}"/>
              </a:ext>
            </a:extLst>
          </p:cNvPr>
          <p:cNvSpPr>
            <a:spLocks noGrp="1"/>
          </p:cNvSpPr>
          <p:nvPr>
            <p:ph type="sldNum" sz="quarter" idx="10"/>
          </p:nvPr>
        </p:nvSpPr>
        <p:spPr/>
        <p:txBody>
          <a:bodyPr/>
          <a:lstStyle/>
          <a:p>
            <a:fld id="{C824A99C-5035-4FD4-9F27-6216E0F26605}" type="slidenum">
              <a:rPr lang="en-GB" smtClean="0"/>
              <a:pPr/>
              <a:t>22</a:t>
            </a:fld>
            <a:endParaRPr lang="en-GB"/>
          </a:p>
        </p:txBody>
      </p:sp>
    </p:spTree>
    <p:extLst>
      <p:ext uri="{BB962C8B-B14F-4D97-AF65-F5344CB8AC3E}">
        <p14:creationId xmlns:p14="http://schemas.microsoft.com/office/powerpoint/2010/main" val="43808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Encourage students to consider:</a:t>
            </a:r>
          </a:p>
          <a:p>
            <a:pPr marL="171450" indent="-171450">
              <a:buFont typeface="Arial" panose="020B0604020202020204" pitchFamily="34" charset="0"/>
              <a:buChar char="•"/>
            </a:pPr>
            <a:r>
              <a:rPr lang="en-GB" b="0" dirty="0"/>
              <a:t>the effect of rising temperatures on global biomes</a:t>
            </a:r>
          </a:p>
          <a:p>
            <a:pPr marL="171450" indent="-171450">
              <a:buFont typeface="Arial" panose="020B0604020202020204" pitchFamily="34" charset="0"/>
              <a:buChar char="•"/>
            </a:pPr>
            <a:r>
              <a:rPr lang="en-GB" b="0" dirty="0"/>
              <a:t>the impact of severe weather on human settlements</a:t>
            </a:r>
          </a:p>
          <a:p>
            <a:pPr marL="171450" indent="-171450">
              <a:buFont typeface="Arial" panose="020B0604020202020204" pitchFamily="34" charset="0"/>
              <a:buChar char="•"/>
            </a:pPr>
            <a:r>
              <a:rPr lang="en-GB" b="0" dirty="0"/>
              <a:t>the impact of melting ice caps on global sea levels.</a:t>
            </a:r>
          </a:p>
        </p:txBody>
      </p:sp>
      <p:sp>
        <p:nvSpPr>
          <p:cNvPr id="4" name="Slide Number Placeholder 3">
            <a:extLst>
              <a:ext uri="{FF2B5EF4-FFF2-40B4-BE49-F238E27FC236}">
                <a16:creationId xmlns:a16="http://schemas.microsoft.com/office/drawing/2014/main" id="{EC5E6392-09A9-44E3-92C9-B712476B1FBA}"/>
              </a:ext>
            </a:extLst>
          </p:cNvPr>
          <p:cNvSpPr>
            <a:spLocks noGrp="1"/>
          </p:cNvSpPr>
          <p:nvPr>
            <p:ph type="sldNum" sz="quarter" idx="10"/>
          </p:nvPr>
        </p:nvSpPr>
        <p:spPr/>
        <p:txBody>
          <a:bodyPr/>
          <a:lstStyle/>
          <a:p>
            <a:fld id="{C824A99C-5035-4FD4-9F27-6216E0F26605}" type="slidenum">
              <a:rPr lang="en-GB" smtClean="0"/>
              <a:pPr/>
              <a:t>23</a:t>
            </a:fld>
            <a:endParaRPr lang="en-GB"/>
          </a:p>
        </p:txBody>
      </p:sp>
    </p:spTree>
    <p:extLst>
      <p:ext uri="{BB962C8B-B14F-4D97-AF65-F5344CB8AC3E}">
        <p14:creationId xmlns:p14="http://schemas.microsoft.com/office/powerpoint/2010/main" val="2222206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10000"/>
              </a:lnSpc>
            </a:pPr>
            <a:r>
              <a:rPr lang="en-GB" altLang="en-US" b="1" dirty="0">
                <a:latin typeface="Arial" panose="020B0604020202020204" pitchFamily="34" charset="0"/>
              </a:rPr>
              <a:t>Teacher notes</a:t>
            </a:r>
          </a:p>
          <a:p>
            <a:pPr marL="0" marR="0" lvl="0" indent="0" algn="l" defTabSz="914400" rtl="0" eaLnBrk="0" fontAlgn="base" latinLnBrk="0" hangingPunct="0">
              <a:lnSpc>
                <a:spcPct val="110000"/>
              </a:lnSpc>
              <a:spcAft>
                <a:spcPct val="0"/>
              </a:spcAft>
              <a:buClrTx/>
              <a:buSzTx/>
              <a:buFontTx/>
              <a:buNone/>
              <a:tabLst/>
              <a:defRPr/>
            </a:pPr>
            <a:r>
              <a:rPr lang="en-GB" altLang="en-US" dirty="0">
                <a:latin typeface="Arial" panose="020B0604020202020204" pitchFamily="34" charset="0"/>
              </a:rPr>
              <a:t>Students could be asked to hold up a ruler or pen to show the general upward trend of this graph. The most noticeable feature on this graph is the leap in temperatures around 1943, which could correlate with human activities during the Second World War (1939–1945). Encourage students to think about problems they have already learned about in this presentation, such as the shrinking of Lake Chad, and how rising temperatures could affect it.</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For more information about increasing global temperatures and related climate effects, please refer to the </a:t>
            </a:r>
            <a:r>
              <a:rPr lang="en-GB" altLang="en-US" b="0" i="1" dirty="0">
                <a:latin typeface="Arial" panose="020B0604020202020204" pitchFamily="34" charset="0"/>
              </a:rPr>
              <a:t>Climate Change </a:t>
            </a:r>
            <a:r>
              <a:rPr lang="en-GB" altLang="en-US" b="0" i="0" dirty="0">
                <a:latin typeface="Arial" panose="020B0604020202020204" pitchFamily="34" charset="0"/>
              </a:rPr>
              <a:t>and </a:t>
            </a:r>
            <a:r>
              <a:rPr lang="en-GB" altLang="en-US" b="0" i="1" dirty="0">
                <a:latin typeface="Arial" panose="020B0604020202020204" pitchFamily="34" charset="0"/>
              </a:rPr>
              <a:t>Climate Systems </a:t>
            </a:r>
            <a:r>
              <a:rPr lang="en-GB" altLang="en-US" dirty="0">
                <a:latin typeface="Arial" panose="020B0604020202020204" pitchFamily="34" charset="0"/>
              </a:rPr>
              <a:t>presentations.</a:t>
            </a:r>
          </a:p>
          <a:p>
            <a:pPr>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altLang="en-US" dirty="0">
              <a:latin typeface="Arial" panose="020B0604020202020204" pitchFamily="34" charset="0"/>
            </a:endParaRPr>
          </a:p>
          <a:p>
            <a:pPr>
              <a:lnSpc>
                <a:spcPct val="110000"/>
              </a:lnSpc>
            </a:pPr>
            <a:endParaRPr lang="en-GB" altLang="en-US" dirty="0">
              <a:latin typeface="Arial" panose="020B0604020202020204" pitchFamily="34" charset="0"/>
            </a:endParaRPr>
          </a:p>
          <a:p>
            <a:pPr>
              <a:lnSpc>
                <a:spcPct val="110000"/>
              </a:lnSpc>
            </a:pPr>
            <a:r>
              <a:rPr lang="en-GB" altLang="en-US" b="1" dirty="0">
                <a:latin typeface="Arial" panose="020B0604020202020204" pitchFamily="34" charset="0"/>
              </a:rPr>
              <a:t>Data credit: </a:t>
            </a:r>
            <a:r>
              <a:rPr lang="en-GB" altLang="en-US" b="0" dirty="0">
                <a:latin typeface="Arial" panose="020B0604020202020204" pitchFamily="34" charset="0"/>
              </a:rPr>
              <a:t>NASA (Public domain data adapted and reproduced free from any known copyright restrictions.)</a:t>
            </a:r>
          </a:p>
        </p:txBody>
      </p:sp>
      <p:sp>
        <p:nvSpPr>
          <p:cNvPr id="5" name="Slide Number Placeholder 4">
            <a:extLst>
              <a:ext uri="{FF2B5EF4-FFF2-40B4-BE49-F238E27FC236}">
                <a16:creationId xmlns:a16="http://schemas.microsoft.com/office/drawing/2014/main" id="{92502F67-0426-4A93-AEAA-7CD767C48DA0}"/>
              </a:ext>
            </a:extLst>
          </p:cNvPr>
          <p:cNvSpPr>
            <a:spLocks noGrp="1"/>
          </p:cNvSpPr>
          <p:nvPr>
            <p:ph type="sldNum" sz="quarter" idx="10"/>
          </p:nvPr>
        </p:nvSpPr>
        <p:spPr/>
        <p:txBody>
          <a:bodyPr/>
          <a:lstStyle/>
          <a:p>
            <a:fld id="{C824A99C-5035-4FD4-9F27-6216E0F26605}" type="slidenum">
              <a:rPr lang="en-GB" smtClean="0"/>
              <a:pPr/>
              <a:t>24</a:t>
            </a:fld>
            <a:endParaRPr lang="en-GB"/>
          </a:p>
        </p:txBody>
      </p:sp>
    </p:spTree>
    <p:extLst>
      <p:ext uri="{BB962C8B-B14F-4D97-AF65-F5344CB8AC3E}">
        <p14:creationId xmlns:p14="http://schemas.microsoft.com/office/powerpoint/2010/main" val="385254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50D66A-ED60-41FC-8484-6875F5FC0936}"/>
              </a:ext>
            </a:extLst>
          </p:cNvPr>
          <p:cNvSpPr>
            <a:spLocks noGrp="1"/>
          </p:cNvSpPr>
          <p:nvPr>
            <p:ph type="sldNum" sz="quarter" idx="10"/>
          </p:nvPr>
        </p:nvSpPr>
        <p:spPr/>
        <p:txBody>
          <a:bodyPr/>
          <a:lstStyle/>
          <a:p>
            <a:fld id="{C824A99C-5035-4FD4-9F27-6216E0F26605}" type="slidenum">
              <a:rPr lang="en-GB" smtClean="0"/>
              <a:pPr/>
              <a:t>25</a:t>
            </a:fld>
            <a:endParaRPr lang="en-GB"/>
          </a:p>
        </p:txBody>
      </p:sp>
    </p:spTree>
    <p:extLst>
      <p:ext uri="{BB962C8B-B14F-4D97-AF65-F5344CB8AC3E}">
        <p14:creationId xmlns:p14="http://schemas.microsoft.com/office/powerpoint/2010/main" val="2834374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Bear in mind that this graph shows rainfall anomalies: whether the rainfall levels were higher or lower than average, and by how much. Students may note that the period between 1950 and 1970 saw higher than average rainfall, but the period since 1970 has been much lower.</a:t>
            </a:r>
          </a:p>
          <a:p>
            <a:endParaRPr lang="en-GB" b="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EB7285CE-A770-4448-AC78-A0CF587A00CC}"/>
              </a:ext>
            </a:extLst>
          </p:cNvPr>
          <p:cNvSpPr>
            <a:spLocks noGrp="1"/>
          </p:cNvSpPr>
          <p:nvPr>
            <p:ph type="sldNum" sz="quarter" idx="10"/>
          </p:nvPr>
        </p:nvSpPr>
        <p:spPr/>
        <p:txBody>
          <a:bodyPr/>
          <a:lstStyle/>
          <a:p>
            <a:fld id="{C824A99C-5035-4FD4-9F27-6216E0F26605}" type="slidenum">
              <a:rPr lang="en-GB" smtClean="0"/>
              <a:pPr/>
              <a:t>26</a:t>
            </a:fld>
            <a:endParaRPr lang="en-GB"/>
          </a:p>
        </p:txBody>
      </p:sp>
    </p:spTree>
    <p:extLst>
      <p:ext uri="{BB962C8B-B14F-4D97-AF65-F5344CB8AC3E}">
        <p14:creationId xmlns:p14="http://schemas.microsoft.com/office/powerpoint/2010/main" val="2092988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This image shows the border between Egypt, left, and Israel, right. The land on the Egyptian side has been overgrazed.</a:t>
            </a:r>
          </a:p>
          <a:p>
            <a:endParaRPr lang="en-GB" b="0" dirty="0"/>
          </a:p>
          <a:p>
            <a:r>
              <a:rPr lang="en-GB" b="1" dirty="0"/>
              <a:t>Photo credit: </a:t>
            </a:r>
            <a:r>
              <a:rPr lang="en-GB" b="0" dirty="0"/>
              <a:t>Satellite image of the border between Israel and Egypt is in the public domain because it was solely created by NASA.</a:t>
            </a:r>
            <a:endParaRPr lang="en-GB" b="1" dirty="0"/>
          </a:p>
        </p:txBody>
      </p:sp>
      <p:sp>
        <p:nvSpPr>
          <p:cNvPr id="4" name="Slide Number Placeholder 3">
            <a:extLst>
              <a:ext uri="{FF2B5EF4-FFF2-40B4-BE49-F238E27FC236}">
                <a16:creationId xmlns:a16="http://schemas.microsoft.com/office/drawing/2014/main" id="{E877EE0D-7710-4F88-85DE-CD394AE3B664}"/>
              </a:ext>
            </a:extLst>
          </p:cNvPr>
          <p:cNvSpPr>
            <a:spLocks noGrp="1"/>
          </p:cNvSpPr>
          <p:nvPr>
            <p:ph type="sldNum" sz="quarter" idx="10"/>
          </p:nvPr>
        </p:nvSpPr>
        <p:spPr/>
        <p:txBody>
          <a:bodyPr/>
          <a:lstStyle/>
          <a:p>
            <a:fld id="{C824A99C-5035-4FD4-9F27-6216E0F26605}" type="slidenum">
              <a:rPr lang="en-GB" smtClean="0"/>
              <a:pPr/>
              <a:t>27</a:t>
            </a:fld>
            <a:endParaRPr lang="en-GB"/>
          </a:p>
        </p:txBody>
      </p:sp>
    </p:spTree>
    <p:extLst>
      <p:ext uri="{BB962C8B-B14F-4D97-AF65-F5344CB8AC3E}">
        <p14:creationId xmlns:p14="http://schemas.microsoft.com/office/powerpoint/2010/main" val="3696997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Pivot farming in Kansas image is in the public domain because it was solely created by NASA.</a:t>
            </a:r>
            <a:endParaRPr lang="en-GB" b="1" dirty="0"/>
          </a:p>
        </p:txBody>
      </p:sp>
      <p:sp>
        <p:nvSpPr>
          <p:cNvPr id="4" name="Slide Number Placeholder 3">
            <a:extLst>
              <a:ext uri="{FF2B5EF4-FFF2-40B4-BE49-F238E27FC236}">
                <a16:creationId xmlns:a16="http://schemas.microsoft.com/office/drawing/2014/main" id="{67A40C79-4512-49AD-9CA4-41F4DA809305}"/>
              </a:ext>
            </a:extLst>
          </p:cNvPr>
          <p:cNvSpPr>
            <a:spLocks noGrp="1"/>
          </p:cNvSpPr>
          <p:nvPr>
            <p:ph type="sldNum" sz="quarter" idx="10"/>
          </p:nvPr>
        </p:nvSpPr>
        <p:spPr/>
        <p:txBody>
          <a:bodyPr/>
          <a:lstStyle/>
          <a:p>
            <a:fld id="{C824A99C-5035-4FD4-9F27-6216E0F26605}" type="slidenum">
              <a:rPr lang="en-GB" smtClean="0"/>
              <a:pPr/>
              <a:t>28</a:t>
            </a:fld>
            <a:endParaRPr lang="en-GB"/>
          </a:p>
        </p:txBody>
      </p:sp>
    </p:spTree>
    <p:extLst>
      <p:ext uri="{BB962C8B-B14F-4D97-AF65-F5344CB8AC3E}">
        <p14:creationId xmlns:p14="http://schemas.microsoft.com/office/powerpoint/2010/main" val="3401033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be asked to hold up a ruler or pen to show the general downward trend of this graph.</a:t>
            </a:r>
          </a:p>
          <a:p>
            <a:endParaRPr lang="en-GB" altLang="en-US" dirty="0">
              <a:latin typeface="Arial" panose="020B0604020202020204" pitchFamily="34" charset="0"/>
            </a:endParaRPr>
          </a:p>
          <a:p>
            <a:r>
              <a:rPr lang="en-GB" altLang="en-US" dirty="0">
                <a:latin typeface="Arial" panose="020B0604020202020204" pitchFamily="34" charset="0"/>
              </a:rPr>
              <a:t>Problems associated with melting ice and sea level rise include:</a:t>
            </a:r>
          </a:p>
          <a:p>
            <a:pPr marL="171450" indent="-171450">
              <a:buFont typeface="Arial" panose="020B0604020202020204" pitchFamily="34" charset="0"/>
              <a:buChar char="•"/>
            </a:pPr>
            <a:r>
              <a:rPr lang="en-GB" altLang="en-US" dirty="0">
                <a:latin typeface="Arial" panose="020B0604020202020204" pitchFamily="34" charset="0"/>
              </a:rPr>
              <a:t>increased ocean salinity and acidity</a:t>
            </a:r>
          </a:p>
          <a:p>
            <a:pPr marL="171450" indent="-171450">
              <a:buFont typeface="Arial" panose="020B0604020202020204" pitchFamily="34" charset="0"/>
              <a:buChar char="•"/>
            </a:pPr>
            <a:r>
              <a:rPr lang="en-GB" altLang="en-US" dirty="0">
                <a:latin typeface="Arial" panose="020B0604020202020204" pitchFamily="34" charset="0"/>
              </a:rPr>
              <a:t>increased erosion and slumping in coastal areas</a:t>
            </a:r>
          </a:p>
          <a:p>
            <a:pPr marL="171450" indent="-171450">
              <a:buFont typeface="Arial" panose="020B0604020202020204" pitchFamily="34" charset="0"/>
              <a:buChar char="•"/>
            </a:pPr>
            <a:r>
              <a:rPr lang="en-GB" altLang="en-US" dirty="0">
                <a:latin typeface="Arial" panose="020B0604020202020204" pitchFamily="34" charset="0"/>
              </a:rPr>
              <a:t>saltwater encroaching into freshwater reservoirs.</a:t>
            </a:r>
          </a:p>
          <a:p>
            <a:pPr marL="0" indent="0">
              <a:buFont typeface="Arial" panose="020B0604020202020204" pitchFamily="34" charset="0"/>
              <a:buNone/>
            </a:pPr>
            <a:endParaRPr lang="en-GB" altLang="en-US" dirty="0">
              <a:latin typeface="Arial" panose="020B0604020202020204" pitchFamily="34" charset="0"/>
            </a:endParaRPr>
          </a:p>
          <a:p>
            <a:r>
              <a:rPr lang="en-GB" b="0" dirty="0"/>
              <a:t>For more information about how polar ice levels and climate change can lead to feedback loops that cause further change, see the </a:t>
            </a:r>
            <a:r>
              <a:rPr lang="en-GB" b="0" i="1" dirty="0"/>
              <a:t>Feedback Systems </a:t>
            </a:r>
            <a:r>
              <a:rPr lang="en-GB" b="0" i="0" dirty="0"/>
              <a:t>presentation.</a:t>
            </a:r>
            <a:endParaRPr lang="en-GB" altLang="en-US" dirty="0">
              <a:latin typeface="Arial" panose="020B0604020202020204" pitchFamily="34" charset="0"/>
            </a:endParaRP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Data credit: </a:t>
            </a:r>
            <a:r>
              <a:rPr lang="en-GB" altLang="en-US" dirty="0">
                <a:latin typeface="Arial" panose="020B0604020202020204" pitchFamily="34" charset="0"/>
              </a:rPr>
              <a:t>NOAA </a:t>
            </a:r>
            <a:r>
              <a:rPr lang="en-GB" altLang="en-US" b="0" dirty="0">
                <a:latin typeface="Arial" panose="020B0604020202020204" pitchFamily="34" charset="0"/>
              </a:rPr>
              <a:t>(Public domain data adapted and reproduced free from any known copyright restrictions.)</a:t>
            </a:r>
            <a:endParaRPr lang="en-GB" altLang="en-US" b="1" dirty="0">
              <a:latin typeface="Arial" panose="020B0604020202020204" pitchFamily="34" charset="0"/>
            </a:endParaRPr>
          </a:p>
        </p:txBody>
      </p:sp>
      <p:sp>
        <p:nvSpPr>
          <p:cNvPr id="5" name="Slide Number Placeholder 4">
            <a:extLst>
              <a:ext uri="{FF2B5EF4-FFF2-40B4-BE49-F238E27FC236}">
                <a16:creationId xmlns:a16="http://schemas.microsoft.com/office/drawing/2014/main" id="{160074BE-8ABC-4C33-8CCF-10A2413C8924}"/>
              </a:ext>
            </a:extLst>
          </p:cNvPr>
          <p:cNvSpPr>
            <a:spLocks noGrp="1"/>
          </p:cNvSpPr>
          <p:nvPr>
            <p:ph type="sldNum" sz="quarter" idx="10"/>
          </p:nvPr>
        </p:nvSpPr>
        <p:spPr/>
        <p:txBody>
          <a:bodyPr/>
          <a:lstStyle/>
          <a:p>
            <a:fld id="{C824A99C-5035-4FD4-9F27-6216E0F26605}" type="slidenum">
              <a:rPr lang="en-GB" smtClean="0"/>
              <a:pPr/>
              <a:t>29</a:t>
            </a:fld>
            <a:endParaRPr lang="en-GB"/>
          </a:p>
        </p:txBody>
      </p:sp>
    </p:spTree>
    <p:extLst>
      <p:ext uri="{BB962C8B-B14F-4D97-AF65-F5344CB8AC3E}">
        <p14:creationId xmlns:p14="http://schemas.microsoft.com/office/powerpoint/2010/main" val="390369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Teacher notes</a:t>
            </a:r>
          </a:p>
          <a:p>
            <a:r>
              <a:rPr lang="en-GB" b="0" dirty="0"/>
              <a:t>These</a:t>
            </a:r>
            <a:r>
              <a:rPr lang="en-GB" b="0" baseline="0" dirty="0"/>
              <a:t> natural hazard events will be covered in more detail on the next slides, but for clarification: volcanoes and tsunamis are tectonic hazards; floods, hurricanes and droughts are weather hazards; and landslides are surface hazards.</a:t>
            </a:r>
          </a:p>
        </p:txBody>
      </p:sp>
      <p:sp>
        <p:nvSpPr>
          <p:cNvPr id="4" name="Slide Number Placeholder 3">
            <a:extLst>
              <a:ext uri="{FF2B5EF4-FFF2-40B4-BE49-F238E27FC236}">
                <a16:creationId xmlns:a16="http://schemas.microsoft.com/office/drawing/2014/main" id="{559210AC-43E1-42B9-AE6E-DAA9F6A74E79}"/>
              </a:ext>
            </a:extLst>
          </p:cNvPr>
          <p:cNvSpPr>
            <a:spLocks noGrp="1"/>
          </p:cNvSpPr>
          <p:nvPr>
            <p:ph type="sldNum" sz="quarter" idx="10"/>
          </p:nvPr>
        </p:nvSpPr>
        <p:spPr/>
        <p:txBody>
          <a:bodyPr/>
          <a:lstStyle/>
          <a:p>
            <a:fld id="{C824A99C-5035-4FD4-9F27-6216E0F26605}"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Sea level rise image is in the public domain because it was solely created by NASA.</a:t>
            </a:r>
            <a:endParaRPr lang="en-GB" b="1" dirty="0"/>
          </a:p>
        </p:txBody>
      </p:sp>
      <p:sp>
        <p:nvSpPr>
          <p:cNvPr id="4" name="Slide Number Placeholder 3">
            <a:extLst>
              <a:ext uri="{FF2B5EF4-FFF2-40B4-BE49-F238E27FC236}">
                <a16:creationId xmlns:a16="http://schemas.microsoft.com/office/drawing/2014/main" id="{EAF57A41-D7F1-49DC-B27E-9A9AE5CCF67A}"/>
              </a:ext>
            </a:extLst>
          </p:cNvPr>
          <p:cNvSpPr>
            <a:spLocks noGrp="1"/>
          </p:cNvSpPr>
          <p:nvPr>
            <p:ph type="sldNum" sz="quarter" idx="10"/>
          </p:nvPr>
        </p:nvSpPr>
        <p:spPr/>
        <p:txBody>
          <a:bodyPr/>
          <a:lstStyle/>
          <a:p>
            <a:fld id="{C824A99C-5035-4FD4-9F27-6216E0F26605}" type="slidenum">
              <a:rPr lang="en-GB" smtClean="0"/>
              <a:pPr/>
              <a:t>30</a:t>
            </a:fld>
            <a:endParaRPr lang="en-GB"/>
          </a:p>
        </p:txBody>
      </p:sp>
    </p:spTree>
    <p:extLst>
      <p:ext uri="{BB962C8B-B14F-4D97-AF65-F5344CB8AC3E}">
        <p14:creationId xmlns:p14="http://schemas.microsoft.com/office/powerpoint/2010/main" val="2421999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Possible answers include:</a:t>
            </a:r>
          </a:p>
          <a:p>
            <a:pPr marL="171450" indent="-171450">
              <a:buFont typeface="Arial" panose="020B0604020202020204" pitchFamily="34" charset="0"/>
              <a:buChar char="•"/>
            </a:pPr>
            <a:r>
              <a:rPr lang="en-GB" b="0" dirty="0"/>
              <a:t>move away from the area</a:t>
            </a:r>
          </a:p>
          <a:p>
            <a:pPr marL="171450" indent="-171450">
              <a:buFont typeface="Arial" panose="020B0604020202020204" pitchFamily="34" charset="0"/>
              <a:buChar char="•"/>
            </a:pPr>
            <a:r>
              <a:rPr lang="en-GB" b="0" dirty="0"/>
              <a:t>try to protect your home.</a:t>
            </a:r>
          </a:p>
        </p:txBody>
      </p:sp>
      <p:sp>
        <p:nvSpPr>
          <p:cNvPr id="4" name="Slide Number Placeholder 3">
            <a:extLst>
              <a:ext uri="{FF2B5EF4-FFF2-40B4-BE49-F238E27FC236}">
                <a16:creationId xmlns:a16="http://schemas.microsoft.com/office/drawing/2014/main" id="{D0816E0E-56EE-4344-86A2-500CC39489B2}"/>
              </a:ext>
            </a:extLst>
          </p:cNvPr>
          <p:cNvSpPr>
            <a:spLocks noGrp="1"/>
          </p:cNvSpPr>
          <p:nvPr>
            <p:ph type="sldNum" sz="quarter" idx="10"/>
          </p:nvPr>
        </p:nvSpPr>
        <p:spPr/>
        <p:txBody>
          <a:bodyPr/>
          <a:lstStyle/>
          <a:p>
            <a:fld id="{C824A99C-5035-4FD4-9F27-6216E0F26605}" type="slidenum">
              <a:rPr lang="en-GB" smtClean="0"/>
              <a:pPr/>
              <a:t>31</a:t>
            </a:fld>
            <a:endParaRPr lang="en-GB"/>
          </a:p>
        </p:txBody>
      </p:sp>
    </p:spTree>
    <p:extLst>
      <p:ext uri="{BB962C8B-B14F-4D97-AF65-F5344CB8AC3E}">
        <p14:creationId xmlns:p14="http://schemas.microsoft.com/office/powerpoint/2010/main" val="1889369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The impacts could be positive or negative. Positive impacts include:</a:t>
            </a:r>
          </a:p>
          <a:p>
            <a:pPr marL="171450" indent="-171450">
              <a:buFont typeface="Arial" panose="020B0604020202020204" pitchFamily="34" charset="0"/>
              <a:buChar char="•"/>
            </a:pPr>
            <a:r>
              <a:rPr lang="en-GB" b="0" dirty="0"/>
              <a:t>media attention, increased awareness and a subsequent global drive towards green solutions to combat sea level rise</a:t>
            </a:r>
          </a:p>
          <a:p>
            <a:pPr marL="171450" indent="-171450">
              <a:buFont typeface="Arial" panose="020B0604020202020204" pitchFamily="34" charset="0"/>
              <a:buChar char="•"/>
            </a:pPr>
            <a:r>
              <a:rPr lang="en-GB" b="0" dirty="0"/>
              <a:t>rich cultural mix brought to the countries to which Kiribati natives migrate.</a:t>
            </a:r>
          </a:p>
          <a:p>
            <a:pPr marL="0" indent="0">
              <a:buFont typeface="Arial" panose="020B0604020202020204" pitchFamily="34" charset="0"/>
              <a:buNone/>
            </a:pPr>
            <a:r>
              <a:rPr lang="en-GB" b="0" dirty="0"/>
              <a:t>Negative impacts include:</a:t>
            </a:r>
          </a:p>
          <a:p>
            <a:pPr marL="171450" indent="-171450">
              <a:buFont typeface="Arial" panose="020B0604020202020204" pitchFamily="34" charset="0"/>
              <a:buChar char="•"/>
            </a:pPr>
            <a:r>
              <a:rPr lang="en-GB" b="0" dirty="0"/>
              <a:t>loss of culture, land and heritage for Kiribati people</a:t>
            </a:r>
          </a:p>
          <a:p>
            <a:pPr marL="171450" indent="-171450">
              <a:buFont typeface="Arial" panose="020B0604020202020204" pitchFamily="34" charset="0"/>
              <a:buChar char="•"/>
            </a:pPr>
            <a:r>
              <a:rPr lang="en-GB" b="0" dirty="0"/>
              <a:t>cost of rehousing thousands of climate refugees</a:t>
            </a:r>
          </a:p>
          <a:p>
            <a:pPr marL="171450" indent="-171450">
              <a:buFont typeface="Arial" panose="020B0604020202020204" pitchFamily="34" charset="0"/>
              <a:buChar char="•"/>
            </a:pPr>
            <a:r>
              <a:rPr lang="en-GB" b="0" dirty="0"/>
              <a:t>legal issues and disputes due to loss of property and income.</a:t>
            </a:r>
          </a:p>
        </p:txBody>
      </p:sp>
      <p:sp>
        <p:nvSpPr>
          <p:cNvPr id="4" name="Slide Number Placeholder 3">
            <a:extLst>
              <a:ext uri="{FF2B5EF4-FFF2-40B4-BE49-F238E27FC236}">
                <a16:creationId xmlns:a16="http://schemas.microsoft.com/office/drawing/2014/main" id="{E2B014C5-86B8-4649-9D3C-D503B1412183}"/>
              </a:ext>
            </a:extLst>
          </p:cNvPr>
          <p:cNvSpPr>
            <a:spLocks noGrp="1"/>
          </p:cNvSpPr>
          <p:nvPr>
            <p:ph type="sldNum" sz="quarter" idx="10"/>
          </p:nvPr>
        </p:nvSpPr>
        <p:spPr/>
        <p:txBody>
          <a:bodyPr/>
          <a:lstStyle/>
          <a:p>
            <a:fld id="{C824A99C-5035-4FD4-9F27-6216E0F26605}" type="slidenum">
              <a:rPr lang="en-GB" smtClean="0"/>
              <a:pPr/>
              <a:t>32</a:t>
            </a:fld>
            <a:endParaRPr lang="en-GB"/>
          </a:p>
        </p:txBody>
      </p:sp>
    </p:spTree>
    <p:extLst>
      <p:ext uri="{BB962C8B-B14F-4D97-AF65-F5344CB8AC3E}">
        <p14:creationId xmlns:p14="http://schemas.microsoft.com/office/powerpoint/2010/main" val="3276993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t>Teacher notes</a:t>
            </a:r>
          </a:p>
          <a:p>
            <a:pPr eaLnBrk="1" hangingPunct="1"/>
            <a:r>
              <a:rPr lang="en-GB" altLang="en-US" dirty="0"/>
              <a:t>This true-or-false activity could be used as a review, or at the start of class to gauge students’ existing knowledge of the subject matter. </a:t>
            </a:r>
            <a:r>
              <a:rPr lang="en-GB" altLang="en-US" dirty="0" err="1"/>
              <a:t>Colored</a:t>
            </a:r>
            <a:r>
              <a:rPr lang="en-GB" altLang="en-US" dirty="0"/>
              <a:t> traffic light cards (red = false, yellow = don’t know, green = true) could be used to make this a whole-class exercise.</a:t>
            </a:r>
          </a:p>
        </p:txBody>
      </p:sp>
      <p:sp>
        <p:nvSpPr>
          <p:cNvPr id="4" name="Slide Number Placeholder 3">
            <a:extLst>
              <a:ext uri="{FF2B5EF4-FFF2-40B4-BE49-F238E27FC236}">
                <a16:creationId xmlns:a16="http://schemas.microsoft.com/office/drawing/2014/main" id="{F6E5DD3B-DF3F-493F-9562-4B2F2BADDB20}"/>
              </a:ext>
            </a:extLst>
          </p:cNvPr>
          <p:cNvSpPr>
            <a:spLocks noGrp="1"/>
          </p:cNvSpPr>
          <p:nvPr>
            <p:ph type="sldNum" sz="quarter" idx="10"/>
          </p:nvPr>
        </p:nvSpPr>
        <p:spPr/>
        <p:txBody>
          <a:bodyPr/>
          <a:lstStyle/>
          <a:p>
            <a:fld id="{C824A99C-5035-4FD4-9F27-6216E0F26605}" type="slidenum">
              <a:rPr lang="en-GB" smtClean="0"/>
              <a:pPr/>
              <a:t>33</a:t>
            </a:fld>
            <a:endParaRPr lang="en-GB"/>
          </a:p>
        </p:txBody>
      </p:sp>
    </p:spTree>
    <p:extLst>
      <p:ext uri="{BB962C8B-B14F-4D97-AF65-F5344CB8AC3E}">
        <p14:creationId xmlns:p14="http://schemas.microsoft.com/office/powerpoint/2010/main" val="424314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Teacher notes</a:t>
            </a:r>
          </a:p>
          <a:p>
            <a:r>
              <a:rPr lang="en-GB" b="0" dirty="0"/>
              <a:t>For more detail about how tectonic processes cause tectonic events and landforms, please refer to the </a:t>
            </a:r>
            <a:r>
              <a:rPr lang="en-GB" b="0" i="1" dirty="0"/>
              <a:t>Plate</a:t>
            </a:r>
            <a:r>
              <a:rPr lang="en-GB" b="0" i="1" baseline="0" dirty="0"/>
              <a:t> Tectonics</a:t>
            </a:r>
            <a:r>
              <a:rPr lang="en-GB" b="0" i="1" dirty="0"/>
              <a:t> </a:t>
            </a:r>
            <a:r>
              <a:rPr lang="en-GB" b="0" i="0" dirty="0"/>
              <a:t>presentation,</a:t>
            </a:r>
            <a:r>
              <a:rPr lang="en-GB" b="0" i="0" baseline="0" dirty="0"/>
              <a:t> and for more information about earthquake vibrations, please refer to the </a:t>
            </a:r>
            <a:r>
              <a:rPr lang="en-GB" b="0" i="1" baseline="0" dirty="0"/>
              <a:t>Seismic Waves </a:t>
            </a:r>
            <a:r>
              <a:rPr lang="en-GB" b="0" i="0" baseline="0" dirty="0"/>
              <a:t>presentation.</a:t>
            </a:r>
            <a:endParaRPr lang="en-GB" b="0" dirty="0"/>
          </a:p>
        </p:txBody>
      </p:sp>
      <p:sp>
        <p:nvSpPr>
          <p:cNvPr id="4" name="Slide Number Placeholder 3">
            <a:extLst>
              <a:ext uri="{FF2B5EF4-FFF2-40B4-BE49-F238E27FC236}">
                <a16:creationId xmlns:a16="http://schemas.microsoft.com/office/drawing/2014/main" id="{AD638397-E97C-4A3E-A81A-CFD42E4993AD}"/>
              </a:ext>
            </a:extLst>
          </p:cNvPr>
          <p:cNvSpPr>
            <a:spLocks noGrp="1"/>
          </p:cNvSpPr>
          <p:nvPr>
            <p:ph type="sldNum" sz="quarter" idx="10"/>
          </p:nvPr>
        </p:nvSpPr>
        <p:spPr/>
        <p:txBody>
          <a:bodyPr/>
          <a:lstStyle/>
          <a:p>
            <a:fld id="{C824A99C-5035-4FD4-9F27-6216E0F2660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Teacher</a:t>
            </a:r>
            <a:r>
              <a:rPr lang="en-GB" b="1" baseline="0" dirty="0"/>
              <a:t> notes</a:t>
            </a:r>
          </a:p>
          <a:p>
            <a:r>
              <a:rPr lang="en-GB" b="0" baseline="0" dirty="0"/>
              <a:t>Correct answers include:</a:t>
            </a:r>
          </a:p>
          <a:p>
            <a:pPr>
              <a:buFont typeface="Arial" pitchFamily="34" charset="0"/>
              <a:buChar char="•"/>
            </a:pPr>
            <a:r>
              <a:rPr lang="en-GB" b="0" baseline="0" dirty="0"/>
              <a:t> risk of injury due to falling masonry or unsafe structures</a:t>
            </a:r>
          </a:p>
          <a:p>
            <a:pPr>
              <a:buFont typeface="Arial" pitchFamily="34" charset="0"/>
              <a:buChar char="•"/>
            </a:pPr>
            <a:r>
              <a:rPr lang="en-GB" b="0" baseline="0" dirty="0"/>
              <a:t> fire risk due to damaged gas pipes or electricity cables.</a:t>
            </a:r>
            <a:endParaRPr lang="en-GB" b="0" dirty="0"/>
          </a:p>
          <a:p>
            <a:endParaRPr lang="en-GB" b="1" dirty="0"/>
          </a:p>
          <a:p>
            <a:r>
              <a:rPr lang="en-GB" b="1" dirty="0"/>
              <a:t>Photo credit: </a:t>
            </a:r>
            <a:r>
              <a:rPr lang="en-GB" b="0" dirty="0"/>
              <a:t>Damage after the 2015 Nepal earthquake © Zoe Paxton/DFID,</a:t>
            </a:r>
            <a:r>
              <a:rPr lang="en-GB" b="0" baseline="0" dirty="0"/>
              <a:t> 2015, reproduced under the terms of the Creative Commons Attribution 2.0 Generic licence.</a:t>
            </a:r>
            <a:endParaRPr lang="en-GB" b="1" dirty="0"/>
          </a:p>
        </p:txBody>
      </p:sp>
      <p:sp>
        <p:nvSpPr>
          <p:cNvPr id="4" name="Slide Number Placeholder 3">
            <a:extLst>
              <a:ext uri="{FF2B5EF4-FFF2-40B4-BE49-F238E27FC236}">
                <a16:creationId xmlns:a16="http://schemas.microsoft.com/office/drawing/2014/main" id="{A19143FF-2EB0-434F-9B59-5B112897F959}"/>
              </a:ext>
            </a:extLst>
          </p:cNvPr>
          <p:cNvSpPr>
            <a:spLocks noGrp="1"/>
          </p:cNvSpPr>
          <p:nvPr>
            <p:ph type="sldNum" sz="quarter" idx="10"/>
          </p:nvPr>
        </p:nvSpPr>
        <p:spPr/>
        <p:txBody>
          <a:bodyPr/>
          <a:lstStyle/>
          <a:p>
            <a:fld id="{C824A99C-5035-4FD4-9F27-6216E0F26605}"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Photo credit: </a:t>
            </a:r>
            <a:r>
              <a:rPr lang="en-GB" b="0" dirty="0"/>
              <a:t>Sumatra tsunami devastation image</a:t>
            </a:r>
            <a:r>
              <a:rPr lang="en-GB" b="0" baseline="0" dirty="0"/>
              <a:t> is a work of the US federal government and as such is in the public domain.</a:t>
            </a:r>
            <a:endParaRPr lang="en-GB" b="1" dirty="0"/>
          </a:p>
        </p:txBody>
      </p:sp>
      <p:sp>
        <p:nvSpPr>
          <p:cNvPr id="4" name="Slide Number Placeholder 3">
            <a:extLst>
              <a:ext uri="{FF2B5EF4-FFF2-40B4-BE49-F238E27FC236}">
                <a16:creationId xmlns:a16="http://schemas.microsoft.com/office/drawing/2014/main" id="{806B070A-A905-4A2C-ADD4-0C009645E0BC}"/>
              </a:ext>
            </a:extLst>
          </p:cNvPr>
          <p:cNvSpPr>
            <a:spLocks noGrp="1"/>
          </p:cNvSpPr>
          <p:nvPr>
            <p:ph type="sldNum" sz="quarter" idx="10"/>
          </p:nvPr>
        </p:nvSpPr>
        <p:spPr/>
        <p:txBody>
          <a:bodyPr/>
          <a:lstStyle/>
          <a:p>
            <a:fld id="{C824A99C-5035-4FD4-9F27-6216E0F2660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Aft>
                <a:spcPct val="0"/>
              </a:spcAft>
              <a:buClrTx/>
              <a:buSzTx/>
              <a:buFontTx/>
              <a:buNone/>
              <a:tabLst/>
              <a:defRPr/>
            </a:pPr>
            <a:r>
              <a:rPr lang="en-GB" b="1" dirty="0"/>
              <a:t>Teacher</a:t>
            </a:r>
            <a:r>
              <a:rPr lang="en-GB" b="1" baseline="0" dirty="0"/>
              <a:t> notes</a:t>
            </a:r>
          </a:p>
          <a:p>
            <a:pPr marL="0" marR="0" indent="0" algn="l" defTabSz="914400" rtl="0" eaLnBrk="0" fontAlgn="base" latinLnBrk="0" hangingPunct="0">
              <a:lnSpc>
                <a:spcPct val="100000"/>
              </a:lnSpc>
              <a:spcAft>
                <a:spcPct val="0"/>
              </a:spcAft>
              <a:buClrTx/>
              <a:buSzTx/>
              <a:buFontTx/>
              <a:buNone/>
              <a:tabLst/>
              <a:defRPr/>
            </a:pPr>
            <a:r>
              <a:rPr lang="en-GB" b="0" baseline="0" dirty="0"/>
              <a:t>Encourage students to think about potential barriers to this solution, such as:</a:t>
            </a:r>
          </a:p>
          <a:p>
            <a:pPr marL="0" marR="0" indent="0" algn="l" defTabSz="914400" rtl="0" eaLnBrk="0" fontAlgn="base" latinLnBrk="0" hangingPunct="0">
              <a:lnSpc>
                <a:spcPct val="100000"/>
              </a:lnSpc>
              <a:spcAft>
                <a:spcPct val="0"/>
              </a:spcAft>
              <a:buClrTx/>
              <a:buSzTx/>
              <a:buFont typeface="Arial" pitchFamily="34" charset="0"/>
              <a:buChar char="•"/>
              <a:tabLst/>
              <a:defRPr/>
            </a:pPr>
            <a:r>
              <a:rPr lang="en-GB" b="0" baseline="0" dirty="0"/>
              <a:t> earthquake-proofing technology being expensive</a:t>
            </a:r>
          </a:p>
          <a:p>
            <a:pPr marL="0" marR="0" indent="0" algn="l" defTabSz="914400" rtl="0" eaLnBrk="0" fontAlgn="base" latinLnBrk="0" hangingPunct="0">
              <a:lnSpc>
                <a:spcPct val="100000"/>
              </a:lnSpc>
              <a:spcAft>
                <a:spcPct val="0"/>
              </a:spcAft>
              <a:buClrTx/>
              <a:buSzTx/>
              <a:buFont typeface="Arial" pitchFamily="34" charset="0"/>
              <a:buChar char="•"/>
              <a:tabLst/>
              <a:defRPr/>
            </a:pPr>
            <a:r>
              <a:rPr lang="en-GB" b="0" baseline="0" dirty="0"/>
              <a:t> nearby existing buildings still being liable to collapse.</a:t>
            </a:r>
            <a:endParaRPr lang="en-GB" b="0" dirty="0"/>
          </a:p>
          <a:p>
            <a:pPr marL="0" marR="0" indent="0" algn="l" defTabSz="914400" rtl="0" eaLnBrk="0" fontAlgn="base" latinLnBrk="0" hangingPunct="0">
              <a:lnSpc>
                <a:spcPct val="100000"/>
              </a:lnSpc>
              <a:spcAft>
                <a:spcPct val="0"/>
              </a:spcAft>
              <a:buClrTx/>
              <a:buSzTx/>
              <a:buFontTx/>
              <a:buNone/>
              <a:tabLst/>
              <a:defRPr/>
            </a:pPr>
            <a:endParaRPr lang="en-GB" b="1" dirty="0"/>
          </a:p>
          <a:p>
            <a:pPr marL="0" marR="0" indent="0" algn="l" defTabSz="914400" rtl="0" eaLnBrk="0" fontAlgn="base" latinLnBrk="0" hangingPunct="0">
              <a:lnSpc>
                <a:spcPct val="100000"/>
              </a:lnSpc>
              <a:spcAft>
                <a:spcPct val="0"/>
              </a:spcAft>
              <a:buClrTx/>
              <a:buSzTx/>
              <a:buFontTx/>
              <a:buNone/>
              <a:tabLst/>
              <a:defRPr/>
            </a:pPr>
            <a:r>
              <a:rPr lang="en-GB" b="1" dirty="0"/>
              <a:t>Photo credit:</a:t>
            </a:r>
            <a:r>
              <a:rPr lang="en-GB" b="1" baseline="0" dirty="0"/>
              <a:t> </a:t>
            </a:r>
            <a:r>
              <a:rPr lang="en-GB" b="0" baseline="0" dirty="0"/>
              <a:t>Taipei 101, Taiwan © </a:t>
            </a:r>
            <a:r>
              <a:rPr lang="en-GB" b="0" baseline="0" dirty="0" err="1"/>
              <a:t>Daymin</a:t>
            </a:r>
            <a:r>
              <a:rPr lang="en-GB" b="0" baseline="0" dirty="0"/>
              <a:t>, 2008, reproduced under the terms of the Creative Commons Attribution 2.0 Generic licence.</a:t>
            </a:r>
            <a:endParaRPr lang="en-GB" b="1" dirty="0"/>
          </a:p>
        </p:txBody>
      </p:sp>
      <p:sp>
        <p:nvSpPr>
          <p:cNvPr id="4" name="Slide Number Placeholder 3">
            <a:extLst>
              <a:ext uri="{FF2B5EF4-FFF2-40B4-BE49-F238E27FC236}">
                <a16:creationId xmlns:a16="http://schemas.microsoft.com/office/drawing/2014/main" id="{7269AA1E-0709-4C81-9C54-5D22C4BE415A}"/>
              </a:ext>
            </a:extLst>
          </p:cNvPr>
          <p:cNvSpPr>
            <a:spLocks noGrp="1"/>
          </p:cNvSpPr>
          <p:nvPr>
            <p:ph type="sldNum" sz="quarter" idx="10"/>
          </p:nvPr>
        </p:nvSpPr>
        <p:spPr/>
        <p:txBody>
          <a:bodyPr/>
          <a:lstStyle/>
          <a:p>
            <a:fld id="{C824A99C-5035-4FD4-9F27-6216E0F26605}"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Photo credit: </a:t>
            </a:r>
            <a:r>
              <a:rPr lang="en-US" b="0" dirty="0"/>
              <a:t>Mangrove forest image is in the public domain in the US because it is a work of the NOAA.</a:t>
            </a:r>
            <a:endParaRPr lang="en-US" b="1" dirty="0"/>
          </a:p>
        </p:txBody>
      </p:sp>
      <p:sp>
        <p:nvSpPr>
          <p:cNvPr id="4" name="Slide Number Placeholder 3">
            <a:extLst>
              <a:ext uri="{FF2B5EF4-FFF2-40B4-BE49-F238E27FC236}">
                <a16:creationId xmlns:a16="http://schemas.microsoft.com/office/drawing/2014/main" id="{9D57281D-B6CA-48C3-AA46-F66603C3C23D}"/>
              </a:ext>
            </a:extLst>
          </p:cNvPr>
          <p:cNvSpPr>
            <a:spLocks noGrp="1"/>
          </p:cNvSpPr>
          <p:nvPr>
            <p:ph type="sldNum" sz="quarter" idx="10"/>
          </p:nvPr>
        </p:nvSpPr>
        <p:spPr/>
        <p:txBody>
          <a:bodyPr/>
          <a:lstStyle/>
          <a:p>
            <a:fld id="{C824A99C-5035-4FD4-9F27-6216E0F26605}"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D5B0F7-FACC-4628-824E-81EC6F25AC12}"/>
              </a:ext>
            </a:extLst>
          </p:cNvPr>
          <p:cNvSpPr>
            <a:spLocks noGrp="1"/>
          </p:cNvSpPr>
          <p:nvPr>
            <p:ph type="sldNum" sz="quarter" idx="10"/>
          </p:nvPr>
        </p:nvSpPr>
        <p:spPr/>
        <p:txBody>
          <a:bodyPr/>
          <a:lstStyle/>
          <a:p>
            <a:fld id="{C824A99C-5035-4FD4-9F27-6216E0F26605}" type="slidenum">
              <a:rPr lang="en-GB" smtClean="0"/>
              <a:pPr/>
              <a:t>9</a:t>
            </a:fld>
            <a:endParaRPr lang="en-GB"/>
          </a:p>
        </p:txBody>
      </p:sp>
    </p:spTree>
    <p:extLst>
      <p:ext uri="{BB962C8B-B14F-4D97-AF65-F5344CB8AC3E}">
        <p14:creationId xmlns:p14="http://schemas.microsoft.com/office/powerpoint/2010/main" val="24195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33</a:t>
            </a:r>
          </a:p>
        </p:txBody>
      </p:sp>
    </p:spTree>
    <p:custDataLst>
      <p:tags r:id="rId1"/>
    </p:custDataLst>
    <p:extLst>
      <p:ext uri="{BB962C8B-B14F-4D97-AF65-F5344CB8AC3E}">
        <p14:creationId xmlns:p14="http://schemas.microsoft.com/office/powerpoint/2010/main" val="179672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2434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3586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0229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18743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15135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99704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0695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97985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51088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409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33</a:t>
            </a:r>
          </a:p>
        </p:txBody>
      </p:sp>
    </p:spTree>
    <p:custDataLst>
      <p:tags r:id="rId1"/>
    </p:custDataLst>
    <p:extLst>
      <p:ext uri="{BB962C8B-B14F-4D97-AF65-F5344CB8AC3E}">
        <p14:creationId xmlns:p14="http://schemas.microsoft.com/office/powerpoint/2010/main" val="13691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8406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79921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56765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752116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01563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7249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219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7946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2466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6055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453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1133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3523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17481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33</a:t>
            </a:r>
          </a:p>
        </p:txBody>
      </p:sp>
    </p:spTree>
    <p:custDataLst>
      <p:tags r:id="rId16"/>
    </p:custDataLst>
    <p:extLst>
      <p:ext uri="{BB962C8B-B14F-4D97-AF65-F5344CB8AC3E}">
        <p14:creationId xmlns:p14="http://schemas.microsoft.com/office/powerpoint/2010/main" val="2237699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33</a:t>
            </a:r>
          </a:p>
        </p:txBody>
      </p:sp>
    </p:spTree>
    <p:custDataLst>
      <p:tags r:id="rId14"/>
    </p:custDataLst>
    <p:extLst>
      <p:ext uri="{BB962C8B-B14F-4D97-AF65-F5344CB8AC3E}">
        <p14:creationId xmlns:p14="http://schemas.microsoft.com/office/powerpoint/2010/main" val="29006813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notesSlide" Target="../notesSlides/notesSlide14.xml"/><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2.xml"/><Relationship Id="rId7" Type="http://schemas.openxmlformats.org/officeDocument/2006/relationships/image" Target="../media/image23.png"/><Relationship Id="rId2" Type="http://schemas.openxmlformats.org/officeDocument/2006/relationships/tags" Target="../tags/tag33.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22.wmf"/><Relationship Id="rId5" Type="http://schemas.openxmlformats.org/officeDocument/2006/relationships/notesSlide" Target="../notesSlides/notesSlide22.xml"/><Relationship Id="rId10" Type="http://schemas.openxmlformats.org/officeDocument/2006/relationships/image" Target="../media/image24.jp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slideLayout" Target="../slideLayouts/slideLayout20.xml"/><Relationship Id="rId7" Type="http://schemas.openxmlformats.org/officeDocument/2006/relationships/image" Target="../media/image24.jp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CB76-B5AC-45F5-B862-B6AEAEE6AF99}"/>
              </a:ext>
            </a:extLst>
          </p:cNvPr>
          <p:cNvSpPr>
            <a:spLocks noGrp="1"/>
          </p:cNvSpPr>
          <p:nvPr>
            <p:ph type="title"/>
          </p:nvPr>
        </p:nvSpPr>
        <p:spPr>
          <a:xfrm>
            <a:off x="3500430" y="1187864"/>
            <a:ext cx="4429155" cy="3127761"/>
          </a:xfrm>
        </p:spPr>
        <p:txBody>
          <a:bodyPr/>
          <a:lstStyle/>
          <a:p>
            <a:r>
              <a:rPr lang="en-GB" dirty="0"/>
              <a:t>Natural Hazards</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4BCD-ACCB-4F5B-8FD5-87E88E830020}"/>
              </a:ext>
            </a:extLst>
          </p:cNvPr>
          <p:cNvSpPr>
            <a:spLocks noGrp="1"/>
          </p:cNvSpPr>
          <p:nvPr>
            <p:ph type="title"/>
          </p:nvPr>
        </p:nvSpPr>
        <p:spPr/>
        <p:txBody>
          <a:bodyPr/>
          <a:lstStyle/>
          <a:p>
            <a:r>
              <a:rPr lang="en-GB" dirty="0"/>
              <a:t>How do volcanoes form mountains?</a:t>
            </a:r>
          </a:p>
        </p:txBody>
      </p:sp>
      <p:pic>
        <p:nvPicPr>
          <p:cNvPr id="3" name="Picture 2">
            <a:extLst>
              <a:ext uri="{FF2B5EF4-FFF2-40B4-BE49-F238E27FC236}">
                <a16:creationId xmlns:a16="http://schemas.microsoft.com/office/drawing/2014/main" id="{49E169F5-FA6C-4157-98B9-12A8DC2DBB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95" t="12682" r="8772"/>
          <a:stretch/>
        </p:blipFill>
        <p:spPr>
          <a:xfrm>
            <a:off x="4644010" y="3174762"/>
            <a:ext cx="4184088" cy="2954576"/>
          </a:xfrm>
          <a:prstGeom prst="rect">
            <a:avLst/>
          </a:prstGeom>
        </p:spPr>
      </p:pic>
      <p:sp>
        <p:nvSpPr>
          <p:cNvPr id="4"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995936" y="800100"/>
            <a:ext cx="47720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Volcanoes that erupt due to high</a:t>
            </a:r>
          </a:p>
          <a:p>
            <a:pPr eaLnBrk="1" hangingPunct="1">
              <a:spcBef>
                <a:spcPts val="0"/>
              </a:spcBef>
            </a:pPr>
            <a:r>
              <a:rPr lang="en-GB" altLang="en-US" b="0" dirty="0">
                <a:solidFill>
                  <a:srgbClr val="010067"/>
                </a:solidFill>
              </a:rPr>
              <a:t>pressure form tall mountains</a:t>
            </a:r>
          </a:p>
          <a:p>
            <a:pPr eaLnBrk="1" hangingPunct="1">
              <a:spcBef>
                <a:spcPts val="0"/>
              </a:spcBef>
            </a:pPr>
            <a:r>
              <a:rPr lang="en-GB" altLang="en-US" b="0" dirty="0">
                <a:solidFill>
                  <a:srgbClr val="010067"/>
                </a:solidFill>
              </a:rPr>
              <a:t>with steep sides. These are</a:t>
            </a:r>
          </a:p>
          <a:p>
            <a:pPr eaLnBrk="1" hangingPunct="1">
              <a:spcBef>
                <a:spcPts val="0"/>
              </a:spcBef>
            </a:pPr>
            <a:r>
              <a:rPr lang="en-GB" altLang="en-US" b="0" dirty="0">
                <a:solidFill>
                  <a:srgbClr val="010067"/>
                </a:solidFill>
              </a:rPr>
              <a:t>known as </a:t>
            </a:r>
            <a:r>
              <a:rPr lang="en-GB" altLang="en-US" dirty="0">
                <a:solidFill>
                  <a:srgbClr val="B80303"/>
                </a:solidFill>
              </a:rPr>
              <a:t>stratovolcanoes</a:t>
            </a:r>
            <a:r>
              <a:rPr lang="en-GB" altLang="en-US" b="0" dirty="0">
                <a:solidFill>
                  <a:srgbClr val="010067"/>
                </a:solidFill>
              </a:rPr>
              <a:t>.</a:t>
            </a:r>
          </a:p>
          <a:p>
            <a:pPr eaLnBrk="1" hangingPunct="1">
              <a:spcBef>
                <a:spcPts val="0"/>
              </a:spcBef>
            </a:pPr>
            <a:r>
              <a:rPr lang="en-GB" altLang="en-US" b="0" dirty="0">
                <a:solidFill>
                  <a:srgbClr val="010067"/>
                </a:solidFill>
              </a:rPr>
              <a:t>Mount Kilimanjaro is made up </a:t>
            </a:r>
            <a:br>
              <a:rPr lang="en-GB" altLang="en-US" b="0" dirty="0">
                <a:solidFill>
                  <a:srgbClr val="010067"/>
                </a:solidFill>
              </a:rPr>
            </a:br>
            <a:r>
              <a:rPr lang="en-GB" altLang="en-US" b="0" dirty="0">
                <a:solidFill>
                  <a:srgbClr val="010067"/>
                </a:solidFill>
              </a:rPr>
              <a:t>of three stratovolcanoes.</a:t>
            </a:r>
          </a:p>
        </p:txBody>
      </p:sp>
      <p:pic>
        <p:nvPicPr>
          <p:cNvPr id="6" name="Picture 5">
            <a:extLst>
              <a:ext uri="{FF2B5EF4-FFF2-40B4-BE49-F238E27FC236}">
                <a16:creationId xmlns:a16="http://schemas.microsoft.com/office/drawing/2014/main" id="{ACFE6623-969E-401D-B2DF-36C47D7E9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80" y="800100"/>
            <a:ext cx="3428084" cy="3390246"/>
          </a:xfrm>
          <a:prstGeom prst="rect">
            <a:avLst/>
          </a:prstGeom>
        </p:spPr>
      </p:pic>
      <p:sp>
        <p:nvSpPr>
          <p:cNvPr id="8" name="Text Box 4">
            <a:extLst>
              <a:ext uri="{FF2B5EF4-FFF2-40B4-BE49-F238E27FC236}">
                <a16:creationId xmlns:a16="http://schemas.microsoft.com/office/drawing/2014/main" id="{D0A89163-093A-49EF-90A6-2597E805424D}"/>
              </a:ext>
            </a:extLst>
          </p:cNvPr>
          <p:cNvSpPr txBox="1">
            <a:spLocks noChangeArrowheads="1"/>
          </p:cNvSpPr>
          <p:nvPr/>
        </p:nvSpPr>
        <p:spPr bwMode="auto">
          <a:xfrm>
            <a:off x="323528" y="4298320"/>
            <a:ext cx="41240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Volcanoes that erupt more frequently and with less pressure form mountains with gentle sides. These are known as </a:t>
            </a:r>
            <a:r>
              <a:rPr lang="en-GB" altLang="en-US" dirty="0">
                <a:solidFill>
                  <a:srgbClr val="B80303"/>
                </a:solidFill>
              </a:rPr>
              <a:t>shield volcanoes</a:t>
            </a:r>
            <a:r>
              <a:rPr lang="en-GB" altLang="en-US" b="0" dirty="0">
                <a:solidFill>
                  <a:srgbClr val="010067"/>
                </a:solidFill>
              </a:rPr>
              <a:t>.</a:t>
            </a:r>
          </a:p>
        </p:txBody>
      </p:sp>
      <p:pic>
        <p:nvPicPr>
          <p:cNvPr id="9" name="Picture 19">
            <a:hlinkClick r:id="" action="ppaction://hlinkshowjump?jump=nextslide"/>
            <a:extLst>
              <a:ext uri="{FF2B5EF4-FFF2-40B4-BE49-F238E27FC236}">
                <a16:creationId xmlns:a16="http://schemas.microsoft.com/office/drawing/2014/main" id="{66F9F76A-015A-40A9-B875-7EDA8272F0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35353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C09B-FF41-4170-92EE-164BF31ED97C}"/>
              </a:ext>
            </a:extLst>
          </p:cNvPr>
          <p:cNvSpPr>
            <a:spLocks noGrp="1"/>
          </p:cNvSpPr>
          <p:nvPr>
            <p:ph type="title"/>
          </p:nvPr>
        </p:nvSpPr>
        <p:spPr>
          <a:xfrm>
            <a:off x="233363" y="53975"/>
            <a:ext cx="7735887" cy="549275"/>
          </a:xfrm>
        </p:spPr>
        <p:txBody>
          <a:bodyPr/>
          <a:lstStyle/>
          <a:p>
            <a:r>
              <a:rPr lang="en-GB" dirty="0"/>
              <a:t>Mass wasting</a:t>
            </a:r>
          </a:p>
        </p:txBody>
      </p:sp>
      <p:sp>
        <p:nvSpPr>
          <p:cNvPr id="3" name="Text Box 4">
            <a:extLst>
              <a:ext uri="{FF2B5EF4-FFF2-40B4-BE49-F238E27FC236}">
                <a16:creationId xmlns:a16="http://schemas.microsoft.com/office/drawing/2014/main" id="{C3D74453-2889-453F-AA0D-09CDC0ABCBDD}"/>
              </a:ext>
            </a:extLst>
          </p:cNvPr>
          <p:cNvSpPr txBox="1">
            <a:spLocks noChangeArrowheads="1"/>
          </p:cNvSpPr>
          <p:nvPr/>
        </p:nvSpPr>
        <p:spPr bwMode="auto">
          <a:xfrm>
            <a:off x="323850" y="765175"/>
            <a:ext cx="50413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As a stratovolcano forms, it builds up layers of ash and rock around it.</a:t>
            </a:r>
          </a:p>
        </p:txBody>
      </p:sp>
      <p:pic>
        <p:nvPicPr>
          <p:cNvPr id="4" name="Picture 3">
            <a:extLst>
              <a:ext uri="{FF2B5EF4-FFF2-40B4-BE49-F238E27FC236}">
                <a16:creationId xmlns:a16="http://schemas.microsoft.com/office/drawing/2014/main" id="{D8A6ADA9-3692-43DD-8DC9-03D2F74CC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734" y="1124744"/>
            <a:ext cx="3463746" cy="3425515"/>
          </a:xfrm>
          <a:prstGeom prst="rect">
            <a:avLst/>
          </a:prstGeom>
        </p:spPr>
      </p:pic>
      <p:sp>
        <p:nvSpPr>
          <p:cNvPr id="5" name="Text Box 4">
            <a:extLst>
              <a:ext uri="{FF2B5EF4-FFF2-40B4-BE49-F238E27FC236}">
                <a16:creationId xmlns:a16="http://schemas.microsoft.com/office/drawing/2014/main" id="{B786ED4A-5D31-44F4-A3F3-363F8A1D8C4A}"/>
              </a:ext>
            </a:extLst>
          </p:cNvPr>
          <p:cNvSpPr txBox="1">
            <a:spLocks noChangeArrowheads="1"/>
          </p:cNvSpPr>
          <p:nvPr/>
        </p:nvSpPr>
        <p:spPr bwMode="auto">
          <a:xfrm>
            <a:off x="323849" y="1797006"/>
            <a:ext cx="50413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Eventually, its sides become </a:t>
            </a:r>
            <a:br>
              <a:rPr lang="en-GB" altLang="en-US" b="0" dirty="0">
                <a:solidFill>
                  <a:srgbClr val="010067"/>
                </a:solidFill>
              </a:rPr>
            </a:br>
            <a:r>
              <a:rPr lang="en-GB" altLang="en-US" b="0" dirty="0">
                <a:solidFill>
                  <a:srgbClr val="010067"/>
                </a:solidFill>
              </a:rPr>
              <a:t>too steep to support: they collapse and slide down the mountain. This process is called </a:t>
            </a:r>
            <a:r>
              <a:rPr lang="en-GB" altLang="en-US" dirty="0">
                <a:solidFill>
                  <a:srgbClr val="B80303"/>
                </a:solidFill>
              </a:rPr>
              <a:t>mass wasting</a:t>
            </a:r>
            <a:r>
              <a:rPr lang="en-GB" altLang="en-US" b="0" dirty="0">
                <a:solidFill>
                  <a:srgbClr val="010067"/>
                </a:solidFill>
              </a:rPr>
              <a:t>.</a:t>
            </a:r>
          </a:p>
        </p:txBody>
      </p:sp>
      <p:sp>
        <p:nvSpPr>
          <p:cNvPr id="6" name="Text Box 4">
            <a:extLst>
              <a:ext uri="{FF2B5EF4-FFF2-40B4-BE49-F238E27FC236}">
                <a16:creationId xmlns:a16="http://schemas.microsoft.com/office/drawing/2014/main" id="{A9EFA5CA-7E00-48DC-B1E2-552E4631EBD5}"/>
              </a:ext>
            </a:extLst>
          </p:cNvPr>
          <p:cNvSpPr txBox="1">
            <a:spLocks noChangeArrowheads="1"/>
          </p:cNvSpPr>
          <p:nvPr/>
        </p:nvSpPr>
        <p:spPr bwMode="auto">
          <a:xfrm>
            <a:off x="322585" y="3567500"/>
            <a:ext cx="5113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Mass wasting does not only </a:t>
            </a:r>
            <a:br>
              <a:rPr lang="en-GB" altLang="en-US" b="0" dirty="0">
                <a:solidFill>
                  <a:srgbClr val="010067"/>
                </a:solidFill>
              </a:rPr>
            </a:br>
            <a:r>
              <a:rPr lang="en-GB" altLang="en-US" b="0" dirty="0">
                <a:solidFill>
                  <a:srgbClr val="010067"/>
                </a:solidFill>
              </a:rPr>
              <a:t>happen at volcanoes. It can happen anywhere there are steep slopes.</a:t>
            </a:r>
          </a:p>
        </p:txBody>
      </p:sp>
      <p:sp>
        <p:nvSpPr>
          <p:cNvPr id="7" name="Text Box 4">
            <a:extLst>
              <a:ext uri="{FF2B5EF4-FFF2-40B4-BE49-F238E27FC236}">
                <a16:creationId xmlns:a16="http://schemas.microsoft.com/office/drawing/2014/main" id="{A622E26F-04A8-412F-9D66-D8B90BA507C9}"/>
              </a:ext>
            </a:extLst>
          </p:cNvPr>
          <p:cNvSpPr txBox="1">
            <a:spLocks noChangeArrowheads="1"/>
          </p:cNvSpPr>
          <p:nvPr/>
        </p:nvSpPr>
        <p:spPr bwMode="auto">
          <a:xfrm>
            <a:off x="340211" y="4968663"/>
            <a:ext cx="7629039"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Can you think of any other examples of mass wasting?</a:t>
            </a:r>
          </a:p>
        </p:txBody>
      </p:sp>
      <p:sp>
        <p:nvSpPr>
          <p:cNvPr id="8" name="Text Box 4">
            <a:extLst>
              <a:ext uri="{FF2B5EF4-FFF2-40B4-BE49-F238E27FC236}">
                <a16:creationId xmlns:a16="http://schemas.microsoft.com/office/drawing/2014/main" id="{4F1229D7-D8FA-4237-9E1C-BE87B9480385}"/>
              </a:ext>
            </a:extLst>
          </p:cNvPr>
          <p:cNvSpPr txBox="1">
            <a:spLocks noChangeArrowheads="1"/>
          </p:cNvSpPr>
          <p:nvPr/>
        </p:nvSpPr>
        <p:spPr bwMode="auto">
          <a:xfrm>
            <a:off x="323851" y="5631160"/>
            <a:ext cx="7645400"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What might trigger a large amount of mass wasting?</a:t>
            </a:r>
          </a:p>
        </p:txBody>
      </p:sp>
      <p:pic>
        <p:nvPicPr>
          <p:cNvPr id="9" name="Picture 5" descr="notes_icon">
            <a:extLst>
              <a:ext uri="{FF2B5EF4-FFF2-40B4-BE49-F238E27FC236}">
                <a16:creationId xmlns:a16="http://schemas.microsoft.com/office/drawing/2014/main" id="{C8EBF7EE-8691-4335-9169-7B5B3BBF63AD}"/>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1F913980-94DA-4FA4-9961-BE79D8DF0E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3185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E818-EEA6-430D-AD5B-B84FE7DDCA8E}"/>
              </a:ext>
            </a:extLst>
          </p:cNvPr>
          <p:cNvSpPr>
            <a:spLocks noGrp="1"/>
          </p:cNvSpPr>
          <p:nvPr>
            <p:ph type="title"/>
          </p:nvPr>
        </p:nvSpPr>
        <p:spPr/>
        <p:txBody>
          <a:bodyPr/>
          <a:lstStyle/>
          <a:p>
            <a:r>
              <a:rPr lang="en-GB" dirty="0"/>
              <a:t>Coastal erosion</a:t>
            </a:r>
          </a:p>
        </p:txBody>
      </p:sp>
      <p:sp>
        <p:nvSpPr>
          <p:cNvPr id="3" name="Text Box 4">
            <a:extLst>
              <a:ext uri="{FF2B5EF4-FFF2-40B4-BE49-F238E27FC236}">
                <a16:creationId xmlns:a16="http://schemas.microsoft.com/office/drawing/2014/main" id="{C0B02F69-AF87-485C-903C-82C4A0B8B888}"/>
              </a:ext>
            </a:extLst>
          </p:cNvPr>
          <p:cNvSpPr txBox="1">
            <a:spLocks noChangeArrowheads="1"/>
          </p:cNvSpPr>
          <p:nvPr/>
        </p:nvSpPr>
        <p:spPr bwMode="auto">
          <a:xfrm>
            <a:off x="323850" y="797865"/>
            <a:ext cx="84613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Another destructive force that shapes Earth’s land features is </a:t>
            </a:r>
            <a:r>
              <a:rPr lang="en-GB" altLang="en-US" dirty="0">
                <a:solidFill>
                  <a:srgbClr val="B80303"/>
                </a:solidFill>
              </a:rPr>
              <a:t>erosion</a:t>
            </a:r>
            <a:r>
              <a:rPr lang="en-GB" altLang="en-US" b="0" dirty="0">
                <a:solidFill>
                  <a:srgbClr val="010067"/>
                </a:solidFill>
              </a:rPr>
              <a:t>. This is the wearing away of rock and other material due to other processes.</a:t>
            </a:r>
          </a:p>
        </p:txBody>
      </p:sp>
      <p:sp>
        <p:nvSpPr>
          <p:cNvPr id="6" name="Text Box 4">
            <a:extLst>
              <a:ext uri="{FF2B5EF4-FFF2-40B4-BE49-F238E27FC236}">
                <a16:creationId xmlns:a16="http://schemas.microsoft.com/office/drawing/2014/main" id="{56E63466-8E9C-4054-9354-06E749AB744B}"/>
              </a:ext>
            </a:extLst>
          </p:cNvPr>
          <p:cNvSpPr txBox="1">
            <a:spLocks noChangeArrowheads="1"/>
          </p:cNvSpPr>
          <p:nvPr/>
        </p:nvSpPr>
        <p:spPr bwMode="auto">
          <a:xfrm>
            <a:off x="323851" y="2163123"/>
            <a:ext cx="4537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One of the key contributors to erosion is the tide. Waves can break on the shore with a large amount of force, resulting in damage and </a:t>
            </a:r>
            <a:r>
              <a:rPr lang="en-GB" altLang="en-US" dirty="0">
                <a:solidFill>
                  <a:srgbClr val="B80303"/>
                </a:solidFill>
              </a:rPr>
              <a:t>coastal erosion</a:t>
            </a:r>
            <a:r>
              <a:rPr lang="en-GB" altLang="en-US" b="0" dirty="0">
                <a:solidFill>
                  <a:srgbClr val="010067"/>
                </a:solidFill>
              </a:rPr>
              <a:t>.</a:t>
            </a:r>
          </a:p>
        </p:txBody>
      </p:sp>
      <p:sp>
        <p:nvSpPr>
          <p:cNvPr id="7" name="Text Box 4">
            <a:extLst>
              <a:ext uri="{FF2B5EF4-FFF2-40B4-BE49-F238E27FC236}">
                <a16:creationId xmlns:a16="http://schemas.microsoft.com/office/drawing/2014/main" id="{E9D041BB-9C53-4026-AAF1-C53A39A31A4A}"/>
              </a:ext>
            </a:extLst>
          </p:cNvPr>
          <p:cNvSpPr txBox="1">
            <a:spLocks noChangeArrowheads="1"/>
          </p:cNvSpPr>
          <p:nvPr/>
        </p:nvSpPr>
        <p:spPr bwMode="auto">
          <a:xfrm>
            <a:off x="345179" y="5262969"/>
            <a:ext cx="4442846"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Can you think of any problems or dangers of coastal erosion?</a:t>
            </a:r>
          </a:p>
        </p:txBody>
      </p:sp>
      <p:sp>
        <p:nvSpPr>
          <p:cNvPr id="10" name="Text Box 4">
            <a:extLst>
              <a:ext uri="{FF2B5EF4-FFF2-40B4-BE49-F238E27FC236}">
                <a16:creationId xmlns:a16="http://schemas.microsoft.com/office/drawing/2014/main" id="{32FE26C0-2DD7-4529-AE10-2E3B4172AC25}"/>
              </a:ext>
            </a:extLst>
          </p:cNvPr>
          <p:cNvSpPr txBox="1">
            <a:spLocks noChangeArrowheads="1"/>
          </p:cNvSpPr>
          <p:nvPr/>
        </p:nvSpPr>
        <p:spPr bwMode="auto">
          <a:xfrm>
            <a:off x="345179" y="4267044"/>
            <a:ext cx="4442846"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How has coastal erosion affected the cliffs in this photo?</a:t>
            </a:r>
          </a:p>
        </p:txBody>
      </p:sp>
      <p:pic>
        <p:nvPicPr>
          <p:cNvPr id="11" name="Picture 19">
            <a:hlinkClick r:id="" action="ppaction://hlinkshowjump?jump=nextslide"/>
            <a:extLst>
              <a:ext uri="{FF2B5EF4-FFF2-40B4-BE49-F238E27FC236}">
                <a16:creationId xmlns:a16="http://schemas.microsoft.com/office/drawing/2014/main" id="{A1C9917C-4C28-4CB2-A04C-29EFD19AFC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B9BE126A-C964-407E-9436-1223D0034527}"/>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B2A8006F-003F-4FE5-8576-516133B1B1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8366" y="1697958"/>
            <a:ext cx="3924114" cy="4391116"/>
          </a:xfrm>
          <a:prstGeom prst="rect">
            <a:avLst/>
          </a:prstGeom>
        </p:spPr>
      </p:pic>
      <p:pic>
        <p:nvPicPr>
          <p:cNvPr id="13" name="Picture 9">
            <a:extLst>
              <a:ext uri="{FF2B5EF4-FFF2-40B4-BE49-F238E27FC236}">
                <a16:creationId xmlns:a16="http://schemas.microsoft.com/office/drawing/2014/main" id="{0A5F0DEF-0CF2-4CC7-B171-AC6058735F3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61127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wasting, erosion and human activity</a:t>
            </a:r>
          </a:p>
        </p:txBody>
      </p:sp>
      <p:sp>
        <p:nvSpPr>
          <p:cNvPr id="3" name="Text Box 4">
            <a:extLst>
              <a:ext uri="{FF2B5EF4-FFF2-40B4-BE49-F238E27FC236}">
                <a16:creationId xmlns:a16="http://schemas.microsoft.com/office/drawing/2014/main" id="{C0B02F69-AF87-485C-903C-82C4A0B8B888}"/>
              </a:ext>
            </a:extLst>
          </p:cNvPr>
          <p:cNvSpPr txBox="1">
            <a:spLocks noChangeArrowheads="1"/>
          </p:cNvSpPr>
          <p:nvPr/>
        </p:nvSpPr>
        <p:spPr bwMode="auto">
          <a:xfrm>
            <a:off x="358774" y="800100"/>
            <a:ext cx="84613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Erosion and mass wasting can both cause damage to buildings due to </a:t>
            </a:r>
            <a:r>
              <a:rPr lang="en-GB" altLang="en-US" dirty="0">
                <a:solidFill>
                  <a:srgbClr val="B80303"/>
                </a:solidFill>
              </a:rPr>
              <a:t>surface movement</a:t>
            </a:r>
            <a:r>
              <a:rPr lang="en-GB" altLang="en-US" b="0" dirty="0">
                <a:solidFill>
                  <a:srgbClr val="010067"/>
                </a:solidFill>
              </a:rPr>
              <a:t>. Coastal homes are at risk if erosion wears away the ground on which they are built. </a:t>
            </a:r>
          </a:p>
        </p:txBody>
      </p:sp>
      <p:sp>
        <p:nvSpPr>
          <p:cNvPr id="4" name="Rectangle 3"/>
          <p:cNvSpPr/>
          <p:nvPr/>
        </p:nvSpPr>
        <p:spPr>
          <a:xfrm>
            <a:off x="4932040" y="2057346"/>
            <a:ext cx="3816102" cy="1569660"/>
          </a:xfrm>
          <a:prstGeom prst="rect">
            <a:avLst/>
          </a:prstGeom>
        </p:spPr>
        <p:txBody>
          <a:bodyPr wrap="square">
            <a:spAutoFit/>
          </a:bodyPr>
          <a:lstStyle/>
          <a:p>
            <a:r>
              <a:rPr lang="en-GB" altLang="en-US" b="0" dirty="0">
                <a:solidFill>
                  <a:srgbClr val="010067"/>
                </a:solidFill>
              </a:rPr>
              <a:t>Mass wasting events such as landslides can cause huge sections of terrain to move downhill.</a:t>
            </a:r>
            <a:endParaRPr lang="en-US" dirty="0"/>
          </a:p>
        </p:txBody>
      </p:sp>
      <p:pic>
        <p:nvPicPr>
          <p:cNvPr id="55299" name="Picture 3" descr="C:\CVS\production\HSScienceNGSS\src\images\Earth and Space Sciences\NatHaz_LandslideCuscoPeruED.jpg"/>
          <p:cNvPicPr>
            <a:picLocks noChangeAspect="1" noChangeArrowheads="1"/>
          </p:cNvPicPr>
          <p:nvPr/>
        </p:nvPicPr>
        <p:blipFill>
          <a:blip r:embed="rId3" cstate="print"/>
          <a:srcRect/>
          <a:stretch>
            <a:fillRect/>
          </a:stretch>
        </p:blipFill>
        <p:spPr bwMode="auto">
          <a:xfrm>
            <a:off x="323850" y="2197750"/>
            <a:ext cx="4426756" cy="3895546"/>
          </a:xfrm>
          <a:prstGeom prst="rect">
            <a:avLst/>
          </a:prstGeom>
          <a:noFill/>
        </p:spPr>
      </p:pic>
      <p:sp>
        <p:nvSpPr>
          <p:cNvPr id="7" name="Rectangle 6"/>
          <p:cNvSpPr/>
          <p:nvPr/>
        </p:nvSpPr>
        <p:spPr>
          <a:xfrm>
            <a:off x="4932040" y="3683923"/>
            <a:ext cx="3888110" cy="1200329"/>
          </a:xfrm>
          <a:prstGeom prst="rect">
            <a:avLst/>
          </a:prstGeom>
          <a:solidFill>
            <a:srgbClr val="FDD9D9"/>
          </a:solidFill>
        </p:spPr>
        <p:txBody>
          <a:bodyPr wrap="square">
            <a:spAutoFit/>
          </a:bodyPr>
          <a:lstStyle/>
          <a:p>
            <a:pPr>
              <a:spcBef>
                <a:spcPts val="0"/>
              </a:spcBef>
            </a:pPr>
            <a:r>
              <a:rPr lang="en-GB" altLang="en-US" b="0" dirty="0">
                <a:solidFill>
                  <a:srgbClr val="010067"/>
                </a:solidFill>
              </a:rPr>
              <a:t>What do you think might</a:t>
            </a:r>
          </a:p>
          <a:p>
            <a:pPr>
              <a:spcBef>
                <a:spcPts val="0"/>
              </a:spcBef>
            </a:pPr>
            <a:r>
              <a:rPr lang="en-GB" altLang="en-US" b="0" dirty="0">
                <a:solidFill>
                  <a:srgbClr val="010067"/>
                </a:solidFill>
              </a:rPr>
              <a:t>happen to houses on the</a:t>
            </a:r>
          </a:p>
          <a:p>
            <a:pPr>
              <a:spcBef>
                <a:spcPts val="0"/>
              </a:spcBef>
            </a:pPr>
            <a:r>
              <a:rPr lang="en-GB" altLang="en-US" b="0" dirty="0">
                <a:solidFill>
                  <a:srgbClr val="010067"/>
                </a:solidFill>
              </a:rPr>
              <a:t>moving land in this photo?</a:t>
            </a:r>
            <a:endParaRPr lang="en-US" dirty="0"/>
          </a:p>
        </p:txBody>
      </p:sp>
      <p:sp>
        <p:nvSpPr>
          <p:cNvPr id="8" name="Rectangle 7"/>
          <p:cNvSpPr/>
          <p:nvPr/>
        </p:nvSpPr>
        <p:spPr>
          <a:xfrm>
            <a:off x="4932040" y="4941168"/>
            <a:ext cx="3888110" cy="1200329"/>
          </a:xfrm>
          <a:prstGeom prst="rect">
            <a:avLst/>
          </a:prstGeom>
          <a:solidFill>
            <a:srgbClr val="FDD9D9"/>
          </a:solidFill>
        </p:spPr>
        <p:txBody>
          <a:bodyPr wrap="square">
            <a:spAutoFit/>
          </a:bodyPr>
          <a:lstStyle/>
          <a:p>
            <a:pPr>
              <a:spcBef>
                <a:spcPts val="0"/>
              </a:spcBef>
            </a:pPr>
            <a:r>
              <a:rPr lang="en-GB" altLang="en-US" b="0" dirty="0">
                <a:solidFill>
                  <a:srgbClr val="010067"/>
                </a:solidFill>
              </a:rPr>
              <a:t>What are the dangers to nearby buildings or settlements?</a:t>
            </a:r>
            <a:endParaRPr lang="en-US" dirty="0"/>
          </a:p>
        </p:txBody>
      </p:sp>
      <p:pic>
        <p:nvPicPr>
          <p:cNvPr id="9" name="Picture 19">
            <a:hlinkClick r:id="" action="ppaction://hlinkshowjump?jump=nextslide"/>
            <a:extLst>
              <a:ext uri="{FF2B5EF4-FFF2-40B4-BE49-F238E27FC236}">
                <a16:creationId xmlns:a16="http://schemas.microsoft.com/office/drawing/2014/main" id="{A1C9917C-4C28-4CB2-A04C-29EFD19AFC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8844491D-9154-41E2-A4BD-25932C9FA1B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367D-4E35-4FAD-9BA0-A0CCFB36E2AE}"/>
              </a:ext>
            </a:extLst>
          </p:cNvPr>
          <p:cNvSpPr>
            <a:spLocks noGrp="1"/>
          </p:cNvSpPr>
          <p:nvPr>
            <p:ph type="title"/>
          </p:nvPr>
        </p:nvSpPr>
        <p:spPr/>
        <p:txBody>
          <a:bodyPr/>
          <a:lstStyle/>
          <a:p>
            <a:r>
              <a:rPr lang="en-GB" dirty="0"/>
              <a:t>How do hurricanes form?</a:t>
            </a:r>
          </a:p>
        </p:txBody>
      </p:sp>
      <p:pic>
        <p:nvPicPr>
          <p:cNvPr id="4" name="Picture 19">
            <a:hlinkClick r:id="" action="ppaction://hlinkshowjump?jump=nextslide"/>
            <a:extLst>
              <a:ext uri="{FF2B5EF4-FFF2-40B4-BE49-F238E27FC236}">
                <a16:creationId xmlns:a16="http://schemas.microsoft.com/office/drawing/2014/main" id="{6D0EAAA3-7520-44C9-B267-D1FC6E054E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5" descr="flash_icon">
            <a:extLst>
              <a:ext uri="{FF2B5EF4-FFF2-40B4-BE49-F238E27FC236}">
                <a16:creationId xmlns:a16="http://schemas.microsoft.com/office/drawing/2014/main" id="{2B02D15C-1774-43C1-B79A-FF3F399E482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9">
            <a:extLst>
              <a:ext uri="{FF2B5EF4-FFF2-40B4-BE49-F238E27FC236}">
                <a16:creationId xmlns:a16="http://schemas.microsoft.com/office/drawing/2014/main" id="{51860352-6E25-44DD-A28D-4276E20F650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0392" y="86520"/>
            <a:ext cx="442911" cy="516730"/>
          </a:xfrm>
          <a:prstGeom prst="rect">
            <a:avLst/>
          </a:prstGeom>
          <a:noFill/>
          <a:ln w="9525">
            <a:noFill/>
            <a:miter lim="800000"/>
            <a:headEnd/>
            <a:tailEnd/>
          </a:ln>
        </p:spPr>
      </p:pic>
      <p:pic>
        <p:nvPicPr>
          <p:cNvPr id="3" name="Picture 2"/>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3" name="ShockwaveFlash1" r:id="rId2" imgW="8699400" imgH="5308560"/>
        </mc:Choice>
        <mc:Fallback>
          <p:control name="ShockwaveFlash1" r:id="rId2" imgW="8699400" imgH="5308560">
            <p:pic>
              <p:nvPicPr>
                <p:cNvPr id="8" name="ShockwaveFlash1">
                  <a:extLst>
                    <a:ext uri="{FF2B5EF4-FFF2-40B4-BE49-F238E27FC236}">
                      <a16:creationId xmlns:a16="http://schemas.microsoft.com/office/drawing/2014/main" id="{E1F65731-81DF-4C8B-BACE-526ABF95B1B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087752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42CB-01BB-45D5-8A07-4B1119FA372B}"/>
              </a:ext>
            </a:extLst>
          </p:cNvPr>
          <p:cNvSpPr>
            <a:spLocks noGrp="1"/>
          </p:cNvSpPr>
          <p:nvPr>
            <p:ph type="title"/>
          </p:nvPr>
        </p:nvSpPr>
        <p:spPr/>
        <p:txBody>
          <a:bodyPr/>
          <a:lstStyle/>
          <a:p>
            <a:r>
              <a:rPr lang="en-GB" dirty="0"/>
              <a:t>Where do hurricanes form?</a:t>
            </a:r>
          </a:p>
        </p:txBody>
      </p:sp>
      <p:pic>
        <p:nvPicPr>
          <p:cNvPr id="3" name="Picture 2">
            <a:extLst>
              <a:ext uri="{FF2B5EF4-FFF2-40B4-BE49-F238E27FC236}">
                <a16:creationId xmlns:a16="http://schemas.microsoft.com/office/drawing/2014/main" id="{E4C9E7E1-C1A4-439E-AE05-82D2F2886061}"/>
              </a:ext>
            </a:extLst>
          </p:cNvPr>
          <p:cNvPicPr>
            <a:picLocks noChangeAspect="1"/>
          </p:cNvPicPr>
          <p:nvPr/>
        </p:nvPicPr>
        <p:blipFill rotWithShape="1">
          <a:blip r:embed="rId3">
            <a:extLst>
              <a:ext uri="{28A0092B-C50C-407E-A947-70E740481C1C}">
                <a14:useLocalDpi xmlns:a14="http://schemas.microsoft.com/office/drawing/2010/main" val="0"/>
              </a:ext>
            </a:extLst>
          </a:blip>
          <a:srcRect b="3376"/>
          <a:stretch/>
        </p:blipFill>
        <p:spPr>
          <a:xfrm>
            <a:off x="323850" y="1984445"/>
            <a:ext cx="8496300" cy="4108380"/>
          </a:xfrm>
          <a:prstGeom prst="rect">
            <a:avLst/>
          </a:prstGeom>
        </p:spPr>
      </p:pic>
      <p:sp>
        <p:nvSpPr>
          <p:cNvPr id="4" name="Text Box 4">
            <a:extLst>
              <a:ext uri="{FF2B5EF4-FFF2-40B4-BE49-F238E27FC236}">
                <a16:creationId xmlns:a16="http://schemas.microsoft.com/office/drawing/2014/main" id="{13D3E2FA-4FBA-4301-B6D9-EA7AC5791DA1}"/>
              </a:ext>
            </a:extLst>
          </p:cNvPr>
          <p:cNvSpPr txBox="1">
            <a:spLocks noChangeArrowheads="1"/>
          </p:cNvSpPr>
          <p:nvPr/>
        </p:nvSpPr>
        <p:spPr bwMode="auto">
          <a:xfrm>
            <a:off x="323850" y="765175"/>
            <a:ext cx="84613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Hurricanes occur in two distinct bands north and south of the Equator, but not over the Equator itself. This image shows the </a:t>
            </a:r>
            <a:r>
              <a:rPr lang="en-GB" altLang="en-US" dirty="0">
                <a:solidFill>
                  <a:srgbClr val="B80303"/>
                </a:solidFill>
              </a:rPr>
              <a:t>tracks</a:t>
            </a:r>
            <a:r>
              <a:rPr lang="en-GB" altLang="en-US" b="0" dirty="0">
                <a:solidFill>
                  <a:srgbClr val="010067"/>
                </a:solidFill>
              </a:rPr>
              <a:t> (paths) of hurricanes between 1985–2005.</a:t>
            </a:r>
          </a:p>
        </p:txBody>
      </p:sp>
      <p:pic>
        <p:nvPicPr>
          <p:cNvPr id="5" name="Picture 19">
            <a:hlinkClick r:id="" action="ppaction://hlinkshowjump?jump=nextslide"/>
            <a:extLst>
              <a:ext uri="{FF2B5EF4-FFF2-40B4-BE49-F238E27FC236}">
                <a16:creationId xmlns:a16="http://schemas.microsoft.com/office/drawing/2014/main" id="{058C6F60-4DDC-4F2A-97B4-F71AB97C3E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75199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38AEC-1A00-41E8-81D2-E5C3652D1655}"/>
              </a:ext>
            </a:extLst>
          </p:cNvPr>
          <p:cNvSpPr>
            <a:spLocks noGrp="1"/>
          </p:cNvSpPr>
          <p:nvPr>
            <p:ph type="title"/>
          </p:nvPr>
        </p:nvSpPr>
        <p:spPr/>
        <p:txBody>
          <a:bodyPr/>
          <a:lstStyle/>
          <a:p>
            <a:r>
              <a:rPr lang="en-GB" dirty="0"/>
              <a:t>Hurricanes and human activity</a:t>
            </a:r>
          </a:p>
        </p:txBody>
      </p:sp>
      <p:sp>
        <p:nvSpPr>
          <p:cNvPr id="3" name="Text Box 4">
            <a:extLst>
              <a:ext uri="{FF2B5EF4-FFF2-40B4-BE49-F238E27FC236}">
                <a16:creationId xmlns:a16="http://schemas.microsoft.com/office/drawing/2014/main" id="{AA172BC7-8F0C-4CEF-B61B-389DE5707CA9}"/>
              </a:ext>
            </a:extLst>
          </p:cNvPr>
          <p:cNvSpPr txBox="1">
            <a:spLocks noChangeArrowheads="1"/>
          </p:cNvSpPr>
          <p:nvPr/>
        </p:nvSpPr>
        <p:spPr bwMode="auto">
          <a:xfrm>
            <a:off x="323850" y="765175"/>
            <a:ext cx="84613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When hurricanes </a:t>
            </a:r>
            <a:r>
              <a:rPr lang="en-US" altLang="en-US" dirty="0">
                <a:solidFill>
                  <a:srgbClr val="B80303"/>
                </a:solidFill>
              </a:rPr>
              <a:t>make landfall </a:t>
            </a:r>
            <a:r>
              <a:rPr lang="en-US" altLang="en-US" b="0" dirty="0">
                <a:solidFill>
                  <a:srgbClr val="010067"/>
                </a:solidFill>
              </a:rPr>
              <a:t>(reach land), they become a hazard to people living nearby. Hurricanes can damage or destroy buildings and flood low-lying coastal areas.</a:t>
            </a:r>
          </a:p>
        </p:txBody>
      </p:sp>
      <p:sp>
        <p:nvSpPr>
          <p:cNvPr id="4" name="Text Box 4">
            <a:extLst>
              <a:ext uri="{FF2B5EF4-FFF2-40B4-BE49-F238E27FC236}">
                <a16:creationId xmlns:a16="http://schemas.microsoft.com/office/drawing/2014/main" id="{E7B989FB-D8B8-402E-9ECB-8E39495B2CB9}"/>
              </a:ext>
            </a:extLst>
          </p:cNvPr>
          <p:cNvSpPr txBox="1">
            <a:spLocks noChangeArrowheads="1"/>
          </p:cNvSpPr>
          <p:nvPr/>
        </p:nvSpPr>
        <p:spPr bwMode="auto">
          <a:xfrm>
            <a:off x="2411759" y="2274838"/>
            <a:ext cx="64223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People living in vulnerable places might prepare for a hurricane by reinforcing their homes against strong winds and installing backup generators in case of a power outage.</a:t>
            </a:r>
          </a:p>
        </p:txBody>
      </p:sp>
      <p:sp>
        <p:nvSpPr>
          <p:cNvPr id="9" name="Text Box 4">
            <a:extLst>
              <a:ext uri="{FF2B5EF4-FFF2-40B4-BE49-F238E27FC236}">
                <a16:creationId xmlns:a16="http://schemas.microsoft.com/office/drawing/2014/main" id="{6399CA66-0916-4B57-9788-349181B84E81}"/>
              </a:ext>
            </a:extLst>
          </p:cNvPr>
          <p:cNvSpPr txBox="1">
            <a:spLocks noChangeArrowheads="1"/>
          </p:cNvSpPr>
          <p:nvPr/>
        </p:nvSpPr>
        <p:spPr bwMode="auto">
          <a:xfrm>
            <a:off x="3106793" y="4153833"/>
            <a:ext cx="52816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In the US, the </a:t>
            </a:r>
            <a:r>
              <a:rPr lang="en-US" altLang="en-US" dirty="0">
                <a:solidFill>
                  <a:srgbClr val="B80303"/>
                </a:solidFill>
              </a:rPr>
              <a:t>National Hurricane Center </a:t>
            </a:r>
            <a:r>
              <a:rPr lang="en-US" altLang="en-US" b="0" dirty="0">
                <a:solidFill>
                  <a:srgbClr val="010067"/>
                </a:solidFill>
              </a:rPr>
              <a:t>issues warnings and recommendations when necessary. Flights may be canceled and some people may </a:t>
            </a:r>
            <a:r>
              <a:rPr lang="en-US" altLang="en-US" dirty="0">
                <a:solidFill>
                  <a:srgbClr val="B80303"/>
                </a:solidFill>
              </a:rPr>
              <a:t>evacuate</a:t>
            </a:r>
            <a:r>
              <a:rPr lang="en-US" altLang="en-US" b="0" dirty="0">
                <a:solidFill>
                  <a:srgbClr val="010067"/>
                </a:solidFill>
              </a:rPr>
              <a:t> (leave town).</a:t>
            </a:r>
          </a:p>
        </p:txBody>
      </p:sp>
      <p:pic>
        <p:nvPicPr>
          <p:cNvPr id="11" name="Picture 10">
            <a:extLst>
              <a:ext uri="{FF2B5EF4-FFF2-40B4-BE49-F238E27FC236}">
                <a16:creationId xmlns:a16="http://schemas.microsoft.com/office/drawing/2014/main" id="{5BB9EF93-79E2-4EE5-AA6E-9CD552261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27" y="2194004"/>
            <a:ext cx="2391673" cy="3913647"/>
          </a:xfrm>
          <a:prstGeom prst="rect">
            <a:avLst/>
          </a:prstGeom>
        </p:spPr>
      </p:pic>
      <p:pic>
        <p:nvPicPr>
          <p:cNvPr id="12" name="Picture 19">
            <a:hlinkClick r:id="" action="ppaction://hlinkshowjump?jump=nextslide"/>
            <a:extLst>
              <a:ext uri="{FF2B5EF4-FFF2-40B4-BE49-F238E27FC236}">
                <a16:creationId xmlns:a16="http://schemas.microsoft.com/office/drawing/2014/main" id="{CB23EF84-B75A-4ABE-B930-5B4AFC3C41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2949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39CA-79DC-4855-AEFE-C36E8A38541E}"/>
              </a:ext>
            </a:extLst>
          </p:cNvPr>
          <p:cNvSpPr>
            <a:spLocks noGrp="1"/>
          </p:cNvSpPr>
          <p:nvPr>
            <p:ph type="title"/>
          </p:nvPr>
        </p:nvSpPr>
        <p:spPr/>
        <p:txBody>
          <a:bodyPr/>
          <a:lstStyle/>
          <a:p>
            <a:r>
              <a:rPr lang="en-GB" dirty="0"/>
              <a:t>Preparing for a hurricane</a:t>
            </a:r>
          </a:p>
        </p:txBody>
      </p:sp>
      <p:sp>
        <p:nvSpPr>
          <p:cNvPr id="3" name="Text Box 14">
            <a:extLst>
              <a:ext uri="{FF2B5EF4-FFF2-40B4-BE49-F238E27FC236}">
                <a16:creationId xmlns:a16="http://schemas.microsoft.com/office/drawing/2014/main" id="{CEE0CED4-E750-45BF-B3DA-DF2C8B25E13F}"/>
              </a:ext>
            </a:extLst>
          </p:cNvPr>
          <p:cNvSpPr txBox="1">
            <a:spLocks noChangeArrowheads="1"/>
          </p:cNvSpPr>
          <p:nvPr/>
        </p:nvSpPr>
        <p:spPr bwMode="auto">
          <a:xfrm>
            <a:off x="323850" y="1833491"/>
            <a:ext cx="5351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using past storm data to </a:t>
            </a:r>
            <a:r>
              <a:rPr lang="en-GB" altLang="en-US" dirty="0">
                <a:solidFill>
                  <a:srgbClr val="B80303"/>
                </a:solidFill>
              </a:rPr>
              <a:t>predict</a:t>
            </a:r>
            <a:r>
              <a:rPr lang="en-GB" altLang="en-US" b="0" dirty="0"/>
              <a:t> likely paths of current storms as they develop.</a:t>
            </a:r>
          </a:p>
        </p:txBody>
      </p:sp>
      <p:sp>
        <p:nvSpPr>
          <p:cNvPr id="4" name="Text Box 14">
            <a:extLst>
              <a:ext uri="{FF2B5EF4-FFF2-40B4-BE49-F238E27FC236}">
                <a16:creationId xmlns:a16="http://schemas.microsoft.com/office/drawing/2014/main" id="{525D205C-CFA2-414A-9FD8-2426E6E46E76}"/>
              </a:ext>
            </a:extLst>
          </p:cNvPr>
          <p:cNvSpPr txBox="1">
            <a:spLocks noChangeArrowheads="1"/>
          </p:cNvSpPr>
          <p:nvPr/>
        </p:nvSpPr>
        <p:spPr bwMode="auto">
          <a:xfrm>
            <a:off x="323850" y="1299333"/>
            <a:ext cx="849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solidFill>
                  <a:srgbClr val="B80303"/>
                </a:solidFill>
              </a:rPr>
              <a:t>monitoring</a:t>
            </a:r>
            <a:r>
              <a:rPr lang="en-GB" altLang="en-US" b="0" dirty="0"/>
              <a:t> cloud patterns to spot developing storms</a:t>
            </a:r>
          </a:p>
        </p:txBody>
      </p:sp>
      <p:sp>
        <p:nvSpPr>
          <p:cNvPr id="5" name="Text Box 4">
            <a:extLst>
              <a:ext uri="{FF2B5EF4-FFF2-40B4-BE49-F238E27FC236}">
                <a16:creationId xmlns:a16="http://schemas.microsoft.com/office/drawing/2014/main" id="{1B29A478-5F65-4A01-A179-65220B046AEA}"/>
              </a:ext>
            </a:extLst>
          </p:cNvPr>
          <p:cNvSpPr txBox="1">
            <a:spLocks noChangeArrowheads="1"/>
          </p:cNvSpPr>
          <p:nvPr/>
        </p:nvSpPr>
        <p:spPr bwMode="auto">
          <a:xfrm>
            <a:off x="358774" y="765175"/>
            <a:ext cx="8461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Governments and scientists might prepare for hurricanes by:</a:t>
            </a:r>
          </a:p>
        </p:txBody>
      </p:sp>
      <p:sp>
        <p:nvSpPr>
          <p:cNvPr id="8" name="Text Box 4">
            <a:extLst>
              <a:ext uri="{FF2B5EF4-FFF2-40B4-BE49-F238E27FC236}">
                <a16:creationId xmlns:a16="http://schemas.microsoft.com/office/drawing/2014/main" id="{C0FC6E95-28F3-4896-9D11-0CFF786F1492}"/>
              </a:ext>
            </a:extLst>
          </p:cNvPr>
          <p:cNvSpPr txBox="1">
            <a:spLocks noChangeArrowheads="1"/>
          </p:cNvSpPr>
          <p:nvPr/>
        </p:nvSpPr>
        <p:spPr bwMode="auto">
          <a:xfrm>
            <a:off x="308626" y="3106313"/>
            <a:ext cx="5351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Once a storm has been identified, its development is monitored. If it is large enough, it might be given a name.</a:t>
            </a:r>
          </a:p>
        </p:txBody>
      </p:sp>
      <p:sp>
        <p:nvSpPr>
          <p:cNvPr id="9" name="Text Box 4">
            <a:extLst>
              <a:ext uri="{FF2B5EF4-FFF2-40B4-BE49-F238E27FC236}">
                <a16:creationId xmlns:a16="http://schemas.microsoft.com/office/drawing/2014/main" id="{DE5DC98C-5498-474B-A9CB-B70B9A0D6DB2}"/>
              </a:ext>
            </a:extLst>
          </p:cNvPr>
          <p:cNvSpPr txBox="1">
            <a:spLocks noChangeArrowheads="1"/>
          </p:cNvSpPr>
          <p:nvPr/>
        </p:nvSpPr>
        <p:spPr bwMode="auto">
          <a:xfrm>
            <a:off x="308626" y="4379135"/>
            <a:ext cx="5199478"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Have you ever heard about a named hurricane on the news?</a:t>
            </a:r>
          </a:p>
        </p:txBody>
      </p:sp>
      <p:pic>
        <p:nvPicPr>
          <p:cNvPr id="12" name="Picture 5" descr="notes_icon">
            <a:extLst>
              <a:ext uri="{FF2B5EF4-FFF2-40B4-BE49-F238E27FC236}">
                <a16:creationId xmlns:a16="http://schemas.microsoft.com/office/drawing/2014/main" id="{C4956764-CC8C-4FEE-8721-179CBA20EB95}"/>
              </a:ext>
            </a:extLst>
          </p:cNvPr>
          <p:cNvPicPr>
            <a:picLocks noChangeAspect="1" noChangeArrowheads="1"/>
          </p:cNvPicPr>
          <p:nvPr/>
        </p:nvPicPr>
        <p:blipFill>
          <a:blip r:embed="rId3" cstate="print"/>
          <a:srcRect/>
          <a:stretch>
            <a:fillRect/>
          </a:stretch>
        </p:blipFill>
        <p:spPr bwMode="auto">
          <a:xfrm>
            <a:off x="8532815" y="134937"/>
            <a:ext cx="442913" cy="387350"/>
          </a:xfrm>
          <a:prstGeom prst="rect">
            <a:avLst/>
          </a:prstGeom>
          <a:noFill/>
          <a:ln w="9525">
            <a:noFill/>
            <a:miter lim="800000"/>
            <a:headEnd/>
            <a:tailEnd/>
          </a:ln>
        </p:spPr>
      </p:pic>
      <p:sp>
        <p:nvSpPr>
          <p:cNvPr id="13" name="Text Box 4">
            <a:extLst>
              <a:ext uri="{FF2B5EF4-FFF2-40B4-BE49-F238E27FC236}">
                <a16:creationId xmlns:a16="http://schemas.microsoft.com/office/drawing/2014/main" id="{30B01EAC-0410-43EA-8C64-1C2E26B00AD2}"/>
              </a:ext>
            </a:extLst>
          </p:cNvPr>
          <p:cNvSpPr txBox="1">
            <a:spLocks noChangeArrowheads="1"/>
          </p:cNvSpPr>
          <p:nvPr/>
        </p:nvSpPr>
        <p:spPr bwMode="auto">
          <a:xfrm>
            <a:off x="312437" y="5282625"/>
            <a:ext cx="5195667"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How might the actions above help people prepare for a hurricane?</a:t>
            </a:r>
          </a:p>
        </p:txBody>
      </p:sp>
      <p:pic>
        <p:nvPicPr>
          <p:cNvPr id="11" name="Picture 10">
            <a:extLst>
              <a:ext uri="{FF2B5EF4-FFF2-40B4-BE49-F238E27FC236}">
                <a16:creationId xmlns:a16="http://schemas.microsoft.com/office/drawing/2014/main" id="{15BF6D53-338B-47AC-AC88-91238BE10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5746" y="1896590"/>
            <a:ext cx="3147176" cy="4196235"/>
          </a:xfrm>
          <a:prstGeom prst="rect">
            <a:avLst/>
          </a:prstGeom>
        </p:spPr>
      </p:pic>
      <p:pic>
        <p:nvPicPr>
          <p:cNvPr id="14" name="Picture 19">
            <a:hlinkClick r:id="" action="ppaction://hlinkshowjump?jump=nextslide"/>
            <a:extLst>
              <a:ext uri="{FF2B5EF4-FFF2-40B4-BE49-F238E27FC236}">
                <a16:creationId xmlns:a16="http://schemas.microsoft.com/office/drawing/2014/main" id="{72EABDE6-D6E8-43D3-8B23-CC61DB9462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36039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E786-4DFB-4715-9A1E-C0BBF88A605D}"/>
              </a:ext>
            </a:extLst>
          </p:cNvPr>
          <p:cNvSpPr>
            <a:spLocks noGrp="1"/>
          </p:cNvSpPr>
          <p:nvPr>
            <p:ph type="title"/>
          </p:nvPr>
        </p:nvSpPr>
        <p:spPr/>
        <p:txBody>
          <a:bodyPr/>
          <a:lstStyle/>
          <a:p>
            <a:r>
              <a:rPr lang="en-US"/>
              <a:t>Floods</a:t>
            </a:r>
          </a:p>
        </p:txBody>
      </p:sp>
      <p:sp>
        <p:nvSpPr>
          <p:cNvPr id="4" name="Text Box 4">
            <a:extLst>
              <a:ext uri="{FF2B5EF4-FFF2-40B4-BE49-F238E27FC236}">
                <a16:creationId xmlns:a16="http://schemas.microsoft.com/office/drawing/2014/main" id="{602722F9-E4BD-4122-8D38-79F7002AC0DB}"/>
              </a:ext>
            </a:extLst>
          </p:cNvPr>
          <p:cNvSpPr txBox="1">
            <a:spLocks noChangeArrowheads="1"/>
          </p:cNvSpPr>
          <p:nvPr/>
        </p:nvSpPr>
        <p:spPr bwMode="auto">
          <a:xfrm>
            <a:off x="340661" y="776110"/>
            <a:ext cx="84613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During rainfall, water is absorbed into the ground. Floods occur when the ground becomes </a:t>
            </a:r>
            <a:r>
              <a:rPr lang="en-US" altLang="en-US" dirty="0">
                <a:solidFill>
                  <a:srgbClr val="B80303"/>
                </a:solidFill>
              </a:rPr>
              <a:t>saturated </a:t>
            </a:r>
            <a:r>
              <a:rPr lang="en-US" altLang="en-US" b="0" dirty="0">
                <a:solidFill>
                  <a:srgbClr val="010067"/>
                </a:solidFill>
              </a:rPr>
              <a:t>(soaked) and cannot absorb any more. Floods can be a secondary effect of hurricanes or occur separately as a result of heavy rain.</a:t>
            </a:r>
          </a:p>
        </p:txBody>
      </p:sp>
      <p:sp>
        <p:nvSpPr>
          <p:cNvPr id="5" name="Text Box 4">
            <a:extLst>
              <a:ext uri="{FF2B5EF4-FFF2-40B4-BE49-F238E27FC236}">
                <a16:creationId xmlns:a16="http://schemas.microsoft.com/office/drawing/2014/main" id="{9C204311-FFBC-4FA6-A4A8-D4F39FBA87C6}"/>
              </a:ext>
            </a:extLst>
          </p:cNvPr>
          <p:cNvSpPr txBox="1">
            <a:spLocks noChangeArrowheads="1"/>
          </p:cNvSpPr>
          <p:nvPr/>
        </p:nvSpPr>
        <p:spPr bwMode="auto">
          <a:xfrm>
            <a:off x="323850" y="2464972"/>
            <a:ext cx="54002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Floods are more likely to happen in cities near rivers. Sidewalks and roads are usually made of </a:t>
            </a:r>
            <a:r>
              <a:rPr lang="en-US" altLang="en-US" dirty="0">
                <a:solidFill>
                  <a:srgbClr val="B80303"/>
                </a:solidFill>
              </a:rPr>
              <a:t>non-porous</a:t>
            </a:r>
            <a:r>
              <a:rPr lang="en-US" altLang="en-US" b="0" dirty="0">
                <a:solidFill>
                  <a:srgbClr val="010067"/>
                </a:solidFill>
              </a:rPr>
              <a:t> materials (such as concrete) that do not allow water to drain through.</a:t>
            </a:r>
          </a:p>
        </p:txBody>
      </p:sp>
      <p:sp>
        <p:nvSpPr>
          <p:cNvPr id="6" name="Text Box 4">
            <a:extLst>
              <a:ext uri="{FF2B5EF4-FFF2-40B4-BE49-F238E27FC236}">
                <a16:creationId xmlns:a16="http://schemas.microsoft.com/office/drawing/2014/main" id="{B829D916-5C3A-41E5-B79F-38C0D559867D}"/>
              </a:ext>
            </a:extLst>
          </p:cNvPr>
          <p:cNvSpPr txBox="1">
            <a:spLocks noChangeArrowheads="1"/>
          </p:cNvSpPr>
          <p:nvPr/>
        </p:nvSpPr>
        <p:spPr bwMode="auto">
          <a:xfrm>
            <a:off x="340661" y="4523165"/>
            <a:ext cx="53834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Floods can be difficult to predict. Some floods may happen as a result of intense, sudden rainfall: these are known as </a:t>
            </a:r>
            <a:r>
              <a:rPr lang="en-US" altLang="en-US" dirty="0">
                <a:solidFill>
                  <a:srgbClr val="B80303"/>
                </a:solidFill>
              </a:rPr>
              <a:t>flash floods</a:t>
            </a:r>
            <a:r>
              <a:rPr lang="en-US" altLang="en-US" b="0" dirty="0">
                <a:solidFill>
                  <a:srgbClr val="010067"/>
                </a:solidFill>
              </a:rPr>
              <a:t>.</a:t>
            </a:r>
          </a:p>
        </p:txBody>
      </p:sp>
      <p:pic>
        <p:nvPicPr>
          <p:cNvPr id="8" name="Picture 7">
            <a:extLst>
              <a:ext uri="{FF2B5EF4-FFF2-40B4-BE49-F238E27FC236}">
                <a16:creationId xmlns:a16="http://schemas.microsoft.com/office/drawing/2014/main" id="{6D0C84DE-B706-47DB-8528-78C3B47F8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400321"/>
            <a:ext cx="3096022" cy="3692504"/>
          </a:xfrm>
          <a:prstGeom prst="rect">
            <a:avLst/>
          </a:prstGeom>
        </p:spPr>
      </p:pic>
      <p:pic>
        <p:nvPicPr>
          <p:cNvPr id="9" name="Picture 19">
            <a:hlinkClick r:id="" action="ppaction://hlinkshowjump?jump=nextslide"/>
            <a:extLst>
              <a:ext uri="{FF2B5EF4-FFF2-40B4-BE49-F238E27FC236}">
                <a16:creationId xmlns:a16="http://schemas.microsoft.com/office/drawing/2014/main" id="{161F105E-0FA9-4C6E-B285-ADEDBB9B18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8739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A40F-003C-4E58-9DBA-0EC1D17FFBBB}"/>
              </a:ext>
            </a:extLst>
          </p:cNvPr>
          <p:cNvSpPr>
            <a:spLocks noGrp="1"/>
          </p:cNvSpPr>
          <p:nvPr>
            <p:ph type="title"/>
          </p:nvPr>
        </p:nvSpPr>
        <p:spPr/>
        <p:txBody>
          <a:bodyPr/>
          <a:lstStyle/>
          <a:p>
            <a:r>
              <a:rPr lang="en-GB" dirty="0"/>
              <a:t>Floods and human activity</a:t>
            </a:r>
          </a:p>
        </p:txBody>
      </p:sp>
      <p:sp>
        <p:nvSpPr>
          <p:cNvPr id="3" name="Text Box 4">
            <a:extLst>
              <a:ext uri="{FF2B5EF4-FFF2-40B4-BE49-F238E27FC236}">
                <a16:creationId xmlns:a16="http://schemas.microsoft.com/office/drawing/2014/main" id="{F36431B1-F42E-4B9E-836F-B69A2EA03986}"/>
              </a:ext>
            </a:extLst>
          </p:cNvPr>
          <p:cNvSpPr txBox="1">
            <a:spLocks noChangeArrowheads="1"/>
          </p:cNvSpPr>
          <p:nvPr/>
        </p:nvSpPr>
        <p:spPr bwMode="auto">
          <a:xfrm>
            <a:off x="340660" y="776110"/>
            <a:ext cx="84962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Floods can lead to loss of life as well as damage to buildings and </a:t>
            </a:r>
            <a:r>
              <a:rPr lang="en-US" altLang="en-US" dirty="0">
                <a:solidFill>
                  <a:srgbClr val="B80303"/>
                </a:solidFill>
              </a:rPr>
              <a:t>infrastructure </a:t>
            </a:r>
            <a:r>
              <a:rPr lang="en-US" altLang="en-US" b="0" dirty="0">
                <a:solidFill>
                  <a:srgbClr val="010067"/>
                </a:solidFill>
              </a:rPr>
              <a:t>(roads and power supplies). Children and the elderly are the most at risk from rising water levels.</a:t>
            </a:r>
          </a:p>
        </p:txBody>
      </p:sp>
      <p:sp>
        <p:nvSpPr>
          <p:cNvPr id="4" name="Text Box 4">
            <a:extLst>
              <a:ext uri="{FF2B5EF4-FFF2-40B4-BE49-F238E27FC236}">
                <a16:creationId xmlns:a16="http://schemas.microsoft.com/office/drawing/2014/main" id="{B60F9C54-F4A2-4B1B-B077-8D9B8C4A1D3C}"/>
              </a:ext>
            </a:extLst>
          </p:cNvPr>
          <p:cNvSpPr txBox="1">
            <a:spLocks noChangeArrowheads="1"/>
          </p:cNvSpPr>
          <p:nvPr/>
        </p:nvSpPr>
        <p:spPr bwMode="auto">
          <a:xfrm>
            <a:off x="340660" y="2025129"/>
            <a:ext cx="67516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Floodwater can quickly cause sewerage </a:t>
            </a:r>
            <a:br>
              <a:rPr lang="en-US" altLang="en-US" b="0" dirty="0">
                <a:solidFill>
                  <a:srgbClr val="010067"/>
                </a:solidFill>
              </a:rPr>
            </a:br>
            <a:r>
              <a:rPr lang="en-US" altLang="en-US" b="0" dirty="0">
                <a:solidFill>
                  <a:srgbClr val="010067"/>
                </a:solidFill>
              </a:rPr>
              <a:t>systems to overflow. This can contaminate </a:t>
            </a:r>
            <a:br>
              <a:rPr lang="en-US" altLang="en-US" b="0" dirty="0">
                <a:solidFill>
                  <a:srgbClr val="010067"/>
                </a:solidFill>
              </a:rPr>
            </a:br>
            <a:r>
              <a:rPr lang="en-US" altLang="en-US" b="0" dirty="0">
                <a:solidFill>
                  <a:srgbClr val="010067"/>
                </a:solidFill>
              </a:rPr>
              <a:t>drinking water, leading to shortages. It can also spread waterborne diseases like </a:t>
            </a:r>
            <a:r>
              <a:rPr lang="en-US" altLang="en-US" dirty="0">
                <a:solidFill>
                  <a:srgbClr val="B80303"/>
                </a:solidFill>
              </a:rPr>
              <a:t>cholera</a:t>
            </a:r>
            <a:r>
              <a:rPr lang="en-US" altLang="en-US" b="0" dirty="0">
                <a:solidFill>
                  <a:srgbClr val="010067"/>
                </a:solidFill>
              </a:rPr>
              <a:t>.</a:t>
            </a:r>
          </a:p>
        </p:txBody>
      </p:sp>
      <p:sp>
        <p:nvSpPr>
          <p:cNvPr id="5" name="Text Box 4">
            <a:extLst>
              <a:ext uri="{FF2B5EF4-FFF2-40B4-BE49-F238E27FC236}">
                <a16:creationId xmlns:a16="http://schemas.microsoft.com/office/drawing/2014/main" id="{29ABB486-2245-46E9-BB6E-2AA84321DEF0}"/>
              </a:ext>
            </a:extLst>
          </p:cNvPr>
          <p:cNvSpPr txBox="1">
            <a:spLocks noChangeArrowheads="1"/>
          </p:cNvSpPr>
          <p:nvPr/>
        </p:nvSpPr>
        <p:spPr bwMode="auto">
          <a:xfrm>
            <a:off x="319698" y="3643479"/>
            <a:ext cx="653948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Flood damage takes a long time to rebuild and repair. Not only is it expensive, but it can also result in a </a:t>
            </a:r>
            <a:r>
              <a:rPr lang="en-US" altLang="en-US" dirty="0">
                <a:solidFill>
                  <a:srgbClr val="B80303"/>
                </a:solidFill>
              </a:rPr>
              <a:t>loss of earnings</a:t>
            </a:r>
            <a:r>
              <a:rPr lang="en-US" altLang="en-US" b="0" dirty="0">
                <a:solidFill>
                  <a:srgbClr val="010067"/>
                </a:solidFill>
              </a:rPr>
              <a:t> for residents.</a:t>
            </a:r>
          </a:p>
          <a:p>
            <a:pPr eaLnBrk="1" hangingPunct="1">
              <a:spcBef>
                <a:spcPts val="0"/>
              </a:spcBef>
            </a:pPr>
            <a:r>
              <a:rPr lang="en-US" altLang="en-US" b="0" dirty="0">
                <a:solidFill>
                  <a:srgbClr val="010067"/>
                </a:solidFill>
              </a:rPr>
              <a:t>For example, a flooded office building could put many people out of work for months.</a:t>
            </a:r>
          </a:p>
        </p:txBody>
      </p:sp>
      <p:pic>
        <p:nvPicPr>
          <p:cNvPr id="7" name="Picture 6">
            <a:extLst>
              <a:ext uri="{FF2B5EF4-FFF2-40B4-BE49-F238E27FC236}">
                <a16:creationId xmlns:a16="http://schemas.microsoft.com/office/drawing/2014/main" id="{4738CFE5-6FF4-4704-93B4-678ABE8E8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171" y="2149299"/>
            <a:ext cx="2105309" cy="3943526"/>
          </a:xfrm>
          <a:prstGeom prst="rect">
            <a:avLst/>
          </a:prstGeom>
        </p:spPr>
      </p:pic>
      <p:sp>
        <p:nvSpPr>
          <p:cNvPr id="8" name="Text Box 4">
            <a:extLst>
              <a:ext uri="{FF2B5EF4-FFF2-40B4-BE49-F238E27FC236}">
                <a16:creationId xmlns:a16="http://schemas.microsoft.com/office/drawing/2014/main" id="{2A85FFCF-9959-4E83-B37D-576B64DB97AA}"/>
              </a:ext>
            </a:extLst>
          </p:cNvPr>
          <p:cNvSpPr txBox="1">
            <a:spLocks noChangeArrowheads="1"/>
          </p:cNvSpPr>
          <p:nvPr/>
        </p:nvSpPr>
        <p:spPr bwMode="auto">
          <a:xfrm>
            <a:off x="312658" y="5631160"/>
            <a:ext cx="5843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This is an example of a </a:t>
            </a:r>
            <a:r>
              <a:rPr lang="en-US" altLang="en-US" dirty="0">
                <a:solidFill>
                  <a:srgbClr val="B80303"/>
                </a:solidFill>
              </a:rPr>
              <a:t>long-term</a:t>
            </a:r>
            <a:r>
              <a:rPr lang="en-US" altLang="en-US" b="0" dirty="0">
                <a:solidFill>
                  <a:srgbClr val="010067"/>
                </a:solidFill>
              </a:rPr>
              <a:t> effect.</a:t>
            </a:r>
          </a:p>
        </p:txBody>
      </p:sp>
      <p:pic>
        <p:nvPicPr>
          <p:cNvPr id="9" name="Picture 19">
            <a:hlinkClick r:id="" action="ppaction://hlinkshowjump?jump=nextslide"/>
            <a:extLst>
              <a:ext uri="{FF2B5EF4-FFF2-40B4-BE49-F238E27FC236}">
                <a16:creationId xmlns:a16="http://schemas.microsoft.com/office/drawing/2014/main" id="{76580329-9E73-43C8-8B01-3B2C76D476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47627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altLang="en-US"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BC07-C629-48FE-8144-29DF947AD2B7}"/>
              </a:ext>
            </a:extLst>
          </p:cNvPr>
          <p:cNvSpPr>
            <a:spLocks noGrp="1"/>
          </p:cNvSpPr>
          <p:nvPr>
            <p:ph type="title"/>
          </p:nvPr>
        </p:nvSpPr>
        <p:spPr/>
        <p:txBody>
          <a:bodyPr/>
          <a:lstStyle/>
          <a:p>
            <a:r>
              <a:rPr lang="en-GB" dirty="0"/>
              <a:t>Droughts</a:t>
            </a:r>
          </a:p>
        </p:txBody>
      </p:sp>
      <p:sp>
        <p:nvSpPr>
          <p:cNvPr id="3" name="Text Box 4">
            <a:extLst>
              <a:ext uri="{FF2B5EF4-FFF2-40B4-BE49-F238E27FC236}">
                <a16:creationId xmlns:a16="http://schemas.microsoft.com/office/drawing/2014/main" id="{A930E8D0-6477-4060-8735-0E6E961DEC56}"/>
              </a:ext>
            </a:extLst>
          </p:cNvPr>
          <p:cNvSpPr txBox="1">
            <a:spLocks noChangeArrowheads="1"/>
          </p:cNvSpPr>
          <p:nvPr/>
        </p:nvSpPr>
        <p:spPr bwMode="auto">
          <a:xfrm>
            <a:off x="340660" y="776110"/>
            <a:ext cx="84962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A drought is a long period during which an area receives lower than average rainfall. Droughts cause water shortages, which in turn can lead to crop failures and food shortages.</a:t>
            </a:r>
          </a:p>
        </p:txBody>
      </p:sp>
      <p:sp>
        <p:nvSpPr>
          <p:cNvPr id="4" name="Text Box 4">
            <a:extLst>
              <a:ext uri="{FF2B5EF4-FFF2-40B4-BE49-F238E27FC236}">
                <a16:creationId xmlns:a16="http://schemas.microsoft.com/office/drawing/2014/main" id="{251B8F27-7DB9-4F03-A4D6-310045F9E095}"/>
              </a:ext>
            </a:extLst>
          </p:cNvPr>
          <p:cNvSpPr txBox="1">
            <a:spLocks noChangeArrowheads="1"/>
          </p:cNvSpPr>
          <p:nvPr/>
        </p:nvSpPr>
        <p:spPr bwMode="auto">
          <a:xfrm>
            <a:off x="340660" y="2021483"/>
            <a:ext cx="84962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California experienced a severe drought from 2011–2017. Residents were asked to reduce their</a:t>
            </a:r>
          </a:p>
          <a:p>
            <a:pPr eaLnBrk="1" hangingPunct="1">
              <a:spcBef>
                <a:spcPts val="0"/>
              </a:spcBef>
            </a:pPr>
            <a:r>
              <a:rPr lang="en-US" altLang="en-US" b="0" dirty="0">
                <a:solidFill>
                  <a:srgbClr val="010067"/>
                </a:solidFill>
              </a:rPr>
              <a:t>usage by 25% in order to save water.</a:t>
            </a:r>
          </a:p>
        </p:txBody>
      </p:sp>
      <p:sp>
        <p:nvSpPr>
          <p:cNvPr id="5" name="Text Box 4">
            <a:extLst>
              <a:ext uri="{FF2B5EF4-FFF2-40B4-BE49-F238E27FC236}">
                <a16:creationId xmlns:a16="http://schemas.microsoft.com/office/drawing/2014/main" id="{4E987D15-6F36-46F2-AEDD-ACE0DC59F8FE}"/>
              </a:ext>
            </a:extLst>
          </p:cNvPr>
          <p:cNvSpPr txBox="1">
            <a:spLocks noChangeArrowheads="1"/>
          </p:cNvSpPr>
          <p:nvPr/>
        </p:nvSpPr>
        <p:spPr bwMode="auto">
          <a:xfrm>
            <a:off x="340660" y="3266856"/>
            <a:ext cx="60315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California’s </a:t>
            </a:r>
            <a:r>
              <a:rPr lang="en-US" altLang="en-US" dirty="0">
                <a:solidFill>
                  <a:srgbClr val="B80303"/>
                </a:solidFill>
              </a:rPr>
              <a:t>agricultural industry </a:t>
            </a:r>
            <a:r>
              <a:rPr lang="en-US" altLang="en-US" b="0" dirty="0">
                <a:solidFill>
                  <a:srgbClr val="010067"/>
                </a:solidFill>
              </a:rPr>
              <a:t>accounts for 80% of the state’s total water use, and was badly affected by the drought. Many trees and plants died throughout the area.</a:t>
            </a:r>
          </a:p>
        </p:txBody>
      </p:sp>
      <p:sp>
        <p:nvSpPr>
          <p:cNvPr id="6" name="Text Box 4">
            <a:extLst>
              <a:ext uri="{FF2B5EF4-FFF2-40B4-BE49-F238E27FC236}">
                <a16:creationId xmlns:a16="http://schemas.microsoft.com/office/drawing/2014/main" id="{B1F56FAB-DB7A-47AD-B591-11579B94FE95}"/>
              </a:ext>
            </a:extLst>
          </p:cNvPr>
          <p:cNvSpPr txBox="1">
            <a:spLocks noChangeArrowheads="1"/>
          </p:cNvSpPr>
          <p:nvPr/>
        </p:nvSpPr>
        <p:spPr bwMode="auto">
          <a:xfrm>
            <a:off x="340661" y="4881561"/>
            <a:ext cx="5887523" cy="1200329"/>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What difference might there be between these impacts of drought and the impacts in a poorer area like rural Chad, in Africa?</a:t>
            </a:r>
          </a:p>
        </p:txBody>
      </p:sp>
      <p:pic>
        <p:nvPicPr>
          <p:cNvPr id="8" name="Picture 7">
            <a:extLst>
              <a:ext uri="{FF2B5EF4-FFF2-40B4-BE49-F238E27FC236}">
                <a16:creationId xmlns:a16="http://schemas.microsoft.com/office/drawing/2014/main" id="{6887A97F-6974-49E7-838D-56F9189B9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530" y="2564883"/>
            <a:ext cx="2519958" cy="3527942"/>
          </a:xfrm>
          <a:prstGeom prst="rect">
            <a:avLst/>
          </a:prstGeom>
        </p:spPr>
      </p:pic>
      <p:pic>
        <p:nvPicPr>
          <p:cNvPr id="9" name="Picture 19">
            <a:hlinkClick r:id="" action="ppaction://hlinkshowjump?jump=nextslide"/>
            <a:extLst>
              <a:ext uri="{FF2B5EF4-FFF2-40B4-BE49-F238E27FC236}">
                <a16:creationId xmlns:a16="http://schemas.microsoft.com/office/drawing/2014/main" id="{3B6E3F0A-81D6-49E1-8EC4-C6C8A54E5E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36EB9A7F-8963-4FD9-AF03-07D74EC3B40E}"/>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318391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6426-11C2-4804-B1D6-A1C3D42F8912}"/>
              </a:ext>
            </a:extLst>
          </p:cNvPr>
          <p:cNvSpPr>
            <a:spLocks noGrp="1"/>
          </p:cNvSpPr>
          <p:nvPr>
            <p:ph type="title"/>
          </p:nvPr>
        </p:nvSpPr>
        <p:spPr/>
        <p:txBody>
          <a:bodyPr/>
          <a:lstStyle/>
          <a:p>
            <a:r>
              <a:rPr lang="en-GB" dirty="0"/>
              <a:t>Droughts and human activity</a:t>
            </a:r>
          </a:p>
        </p:txBody>
      </p:sp>
      <p:sp>
        <p:nvSpPr>
          <p:cNvPr id="3" name="Text Box 4">
            <a:extLst>
              <a:ext uri="{FF2B5EF4-FFF2-40B4-BE49-F238E27FC236}">
                <a16:creationId xmlns:a16="http://schemas.microsoft.com/office/drawing/2014/main" id="{2E4517CF-F095-4891-B703-4EB3F9BC0A48}"/>
              </a:ext>
            </a:extLst>
          </p:cNvPr>
          <p:cNvSpPr txBox="1">
            <a:spLocks noChangeArrowheads="1"/>
          </p:cNvSpPr>
          <p:nvPr/>
        </p:nvSpPr>
        <p:spPr bwMode="auto">
          <a:xfrm>
            <a:off x="340660" y="776110"/>
            <a:ext cx="84962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dirty="0">
                <a:solidFill>
                  <a:srgbClr val="B80303"/>
                </a:solidFill>
              </a:rPr>
              <a:t>Lake Chad </a:t>
            </a:r>
            <a:r>
              <a:rPr lang="en-US" altLang="en-US" b="0" dirty="0">
                <a:solidFill>
                  <a:srgbClr val="010067"/>
                </a:solidFill>
              </a:rPr>
              <a:t>in northern Africa borders four countries: Chad, Niger, Nigeria and Cameroon. The water levels have been dropping since the 1960s and this is a problem for the many people who depend on the lake as their only source of water.</a:t>
            </a:r>
          </a:p>
        </p:txBody>
      </p:sp>
      <p:sp>
        <p:nvSpPr>
          <p:cNvPr id="4" name="Text Box 4">
            <a:extLst>
              <a:ext uri="{FF2B5EF4-FFF2-40B4-BE49-F238E27FC236}">
                <a16:creationId xmlns:a16="http://schemas.microsoft.com/office/drawing/2014/main" id="{FAA06852-A690-412C-87E5-A4C37A375077}"/>
              </a:ext>
            </a:extLst>
          </p:cNvPr>
          <p:cNvSpPr txBox="1">
            <a:spLocks noChangeArrowheads="1"/>
          </p:cNvSpPr>
          <p:nvPr/>
        </p:nvSpPr>
        <p:spPr bwMode="auto">
          <a:xfrm>
            <a:off x="340661" y="2644170"/>
            <a:ext cx="7183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Agriculture around Lake Chad is often </a:t>
            </a:r>
            <a:r>
              <a:rPr lang="en-US" altLang="en-US" dirty="0">
                <a:solidFill>
                  <a:srgbClr val="B80303"/>
                </a:solidFill>
              </a:rPr>
              <a:t>subsistence</a:t>
            </a:r>
            <a:r>
              <a:rPr lang="en-US" altLang="en-US" b="0" dirty="0">
                <a:solidFill>
                  <a:srgbClr val="010067"/>
                </a:solidFill>
              </a:rPr>
              <a:t> farming: people growing crops to feed themselves and their families, rather than to sell for profit.</a:t>
            </a:r>
          </a:p>
        </p:txBody>
      </p:sp>
      <p:sp>
        <p:nvSpPr>
          <p:cNvPr id="6" name="Text Box 4">
            <a:extLst>
              <a:ext uri="{FF2B5EF4-FFF2-40B4-BE49-F238E27FC236}">
                <a16:creationId xmlns:a16="http://schemas.microsoft.com/office/drawing/2014/main" id="{C198E87C-C516-44B8-A5C1-1C6E5B79F003}"/>
              </a:ext>
            </a:extLst>
          </p:cNvPr>
          <p:cNvSpPr txBox="1">
            <a:spLocks noChangeArrowheads="1"/>
          </p:cNvSpPr>
          <p:nvPr/>
        </p:nvSpPr>
        <p:spPr bwMode="auto">
          <a:xfrm>
            <a:off x="351917" y="4142898"/>
            <a:ext cx="63803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Water shortages have forced many people </a:t>
            </a:r>
            <a:br>
              <a:rPr lang="en-US" altLang="en-US" b="0" dirty="0">
                <a:solidFill>
                  <a:srgbClr val="010067"/>
                </a:solidFill>
              </a:rPr>
            </a:br>
            <a:r>
              <a:rPr lang="en-US" altLang="en-US" b="0" dirty="0">
                <a:solidFill>
                  <a:srgbClr val="010067"/>
                </a:solidFill>
              </a:rPr>
              <a:t>to move away from the area. Over 2.5 million people have already been displaced, and this </a:t>
            </a:r>
            <a:r>
              <a:rPr lang="en-US" altLang="en-US" dirty="0">
                <a:solidFill>
                  <a:srgbClr val="B80303"/>
                </a:solidFill>
              </a:rPr>
              <a:t>mass migration</a:t>
            </a:r>
            <a:r>
              <a:rPr lang="en-US" altLang="en-US" b="0" dirty="0">
                <a:solidFill>
                  <a:srgbClr val="010067"/>
                </a:solidFill>
              </a:rPr>
              <a:t> is predicted to continue in the future.</a:t>
            </a:r>
          </a:p>
        </p:txBody>
      </p:sp>
      <p:pic>
        <p:nvPicPr>
          <p:cNvPr id="9" name="Picture 8">
            <a:extLst>
              <a:ext uri="{FF2B5EF4-FFF2-40B4-BE49-F238E27FC236}">
                <a16:creationId xmlns:a16="http://schemas.microsoft.com/office/drawing/2014/main" id="{698100A8-DBD1-4095-B89B-20B9651AB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428157"/>
            <a:ext cx="2113419" cy="3664668"/>
          </a:xfrm>
          <a:prstGeom prst="rect">
            <a:avLst/>
          </a:prstGeom>
        </p:spPr>
      </p:pic>
      <p:pic>
        <p:nvPicPr>
          <p:cNvPr id="10" name="Picture 19">
            <a:hlinkClick r:id="" action="ppaction://hlinkshowjump?jump=nextslide"/>
            <a:extLst>
              <a:ext uri="{FF2B5EF4-FFF2-40B4-BE49-F238E27FC236}">
                <a16:creationId xmlns:a16="http://schemas.microsoft.com/office/drawing/2014/main" id="{D0B478AB-8335-4CC1-AB7A-412AFEED2A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42542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a:extLst>
              <a:ext uri="{FF2B5EF4-FFF2-40B4-BE49-F238E27FC236}">
                <a16:creationId xmlns:a16="http://schemas.microsoft.com/office/drawing/2014/main" id="{2DC91FAA-8644-453A-B3BF-5B9F5DBC157B}"/>
              </a:ext>
            </a:extLst>
          </p:cNvPr>
          <p:cNvSpPr>
            <a:spLocks noGrp="1" noChangeArrowheads="1"/>
          </p:cNvSpPr>
          <p:nvPr>
            <p:ph type="title"/>
          </p:nvPr>
        </p:nvSpPr>
        <p:spPr/>
        <p:txBody>
          <a:bodyPr/>
          <a:lstStyle/>
          <a:p>
            <a:r>
              <a:rPr lang="en-GB" altLang="en-US" dirty="0"/>
              <a:t>What is the greenhouse effect?</a:t>
            </a:r>
          </a:p>
        </p:txBody>
      </p:sp>
      <p:pic>
        <p:nvPicPr>
          <p:cNvPr id="7" name="Picture 19">
            <a:hlinkClick r:id="" action="ppaction://hlinkshowjump?jump=nextslide"/>
            <a:extLst>
              <a:ext uri="{FF2B5EF4-FFF2-40B4-BE49-F238E27FC236}">
                <a16:creationId xmlns:a16="http://schemas.microsoft.com/office/drawing/2014/main" id="{2B9A09CD-DCC7-40B0-BD83-755D5662C6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0B46EA2C-054C-4712-96EB-DF67A33708D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97AA5B8-F6BE-4E17-87EA-8BD3A8E02B68}"/>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6CD45A49-9C0D-442E-BF72-3131029D324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2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1ABB0B3-656F-4473-9FB1-1427762AD15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0250227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1DE5-ECF2-4020-A3EE-325BBF9BE4FD}"/>
              </a:ext>
            </a:extLst>
          </p:cNvPr>
          <p:cNvSpPr>
            <a:spLocks noGrp="1"/>
          </p:cNvSpPr>
          <p:nvPr>
            <p:ph type="title"/>
          </p:nvPr>
        </p:nvSpPr>
        <p:spPr/>
        <p:txBody>
          <a:bodyPr/>
          <a:lstStyle/>
          <a:p>
            <a:r>
              <a:rPr lang="en-GB" dirty="0"/>
              <a:t>The greenhouse effect</a:t>
            </a:r>
          </a:p>
        </p:txBody>
      </p:sp>
      <p:sp>
        <p:nvSpPr>
          <p:cNvPr id="3" name="Text Box 4">
            <a:extLst>
              <a:ext uri="{FF2B5EF4-FFF2-40B4-BE49-F238E27FC236}">
                <a16:creationId xmlns:a16="http://schemas.microsoft.com/office/drawing/2014/main" id="{5D6B4C01-C528-43FF-AF15-6E4C90F16B59}"/>
              </a:ext>
            </a:extLst>
          </p:cNvPr>
          <p:cNvSpPr txBox="1">
            <a:spLocks noChangeArrowheads="1"/>
          </p:cNvSpPr>
          <p:nvPr/>
        </p:nvSpPr>
        <p:spPr bwMode="auto">
          <a:xfrm>
            <a:off x="358985" y="5264922"/>
            <a:ext cx="5077111"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What problems might be caused or intensified by these impacts?</a:t>
            </a:r>
          </a:p>
        </p:txBody>
      </p:sp>
      <p:sp>
        <p:nvSpPr>
          <p:cNvPr id="4" name="Text Box 4">
            <a:extLst>
              <a:ext uri="{FF2B5EF4-FFF2-40B4-BE49-F238E27FC236}">
                <a16:creationId xmlns:a16="http://schemas.microsoft.com/office/drawing/2014/main" id="{FB804B44-DA21-4AEB-A11A-01BBB45D51A6}"/>
              </a:ext>
            </a:extLst>
          </p:cNvPr>
          <p:cNvSpPr txBox="1">
            <a:spLocks noChangeArrowheads="1"/>
          </p:cNvSpPr>
          <p:nvPr/>
        </p:nvSpPr>
        <p:spPr bwMode="auto">
          <a:xfrm>
            <a:off x="358775" y="800100"/>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The greenhouse effect is an important reason why life is able to survive on Earth. However, as more greenhouse gases are released into the atmosphere, the process has sped up.</a:t>
            </a:r>
          </a:p>
        </p:txBody>
      </p:sp>
      <p:sp>
        <p:nvSpPr>
          <p:cNvPr id="8" name="Text Box 4">
            <a:extLst>
              <a:ext uri="{FF2B5EF4-FFF2-40B4-BE49-F238E27FC236}">
                <a16:creationId xmlns:a16="http://schemas.microsoft.com/office/drawing/2014/main" id="{41954C12-DC64-4CE0-AC79-940CC121CE51}"/>
              </a:ext>
            </a:extLst>
          </p:cNvPr>
          <p:cNvSpPr txBox="1">
            <a:spLocks noChangeArrowheads="1"/>
          </p:cNvSpPr>
          <p:nvPr/>
        </p:nvSpPr>
        <p:spPr bwMode="auto">
          <a:xfrm>
            <a:off x="358774" y="2159790"/>
            <a:ext cx="846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The </a:t>
            </a:r>
            <a:r>
              <a:rPr lang="en-GB" altLang="en-US" dirty="0">
                <a:solidFill>
                  <a:srgbClr val="B80303"/>
                </a:solidFill>
              </a:rPr>
              <a:t>enhanced greenhouse effect </a:t>
            </a:r>
            <a:r>
              <a:rPr lang="en-GB" altLang="en-US" b="0" dirty="0">
                <a:solidFill>
                  <a:srgbClr val="010067"/>
                </a:solidFill>
              </a:rPr>
              <a:t>is linked to:</a:t>
            </a:r>
          </a:p>
        </p:txBody>
      </p:sp>
      <p:sp>
        <p:nvSpPr>
          <p:cNvPr id="9" name="Text Box 14">
            <a:extLst>
              <a:ext uri="{FF2B5EF4-FFF2-40B4-BE49-F238E27FC236}">
                <a16:creationId xmlns:a16="http://schemas.microsoft.com/office/drawing/2014/main" id="{FF077F5F-E23A-4EEE-85C5-91A948473E90}"/>
              </a:ext>
            </a:extLst>
          </p:cNvPr>
          <p:cNvSpPr txBox="1">
            <a:spLocks noChangeArrowheads="1"/>
          </p:cNvSpPr>
          <p:nvPr/>
        </p:nvSpPr>
        <p:spPr bwMode="auto">
          <a:xfrm>
            <a:off x="332606" y="4022868"/>
            <a:ext cx="846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the loss of polar ice caps</a:t>
            </a:r>
          </a:p>
        </p:txBody>
      </p:sp>
      <p:sp>
        <p:nvSpPr>
          <p:cNvPr id="10" name="Text Box 14">
            <a:extLst>
              <a:ext uri="{FF2B5EF4-FFF2-40B4-BE49-F238E27FC236}">
                <a16:creationId xmlns:a16="http://schemas.microsoft.com/office/drawing/2014/main" id="{7501C70D-4977-4250-9172-9E3A5BE75A7A}"/>
              </a:ext>
            </a:extLst>
          </p:cNvPr>
          <p:cNvSpPr txBox="1">
            <a:spLocks noChangeArrowheads="1"/>
          </p:cNvSpPr>
          <p:nvPr/>
        </p:nvSpPr>
        <p:spPr bwMode="auto">
          <a:xfrm>
            <a:off x="332606" y="2780816"/>
            <a:ext cx="6769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rising average surface temperatures</a:t>
            </a:r>
          </a:p>
        </p:txBody>
      </p:sp>
      <p:sp>
        <p:nvSpPr>
          <p:cNvPr id="11" name="Text Box 14">
            <a:extLst>
              <a:ext uri="{FF2B5EF4-FFF2-40B4-BE49-F238E27FC236}">
                <a16:creationId xmlns:a16="http://schemas.microsoft.com/office/drawing/2014/main" id="{D3754DD0-AEC5-449F-B4E9-8264C7709942}"/>
              </a:ext>
            </a:extLst>
          </p:cNvPr>
          <p:cNvSpPr txBox="1">
            <a:spLocks noChangeArrowheads="1"/>
          </p:cNvSpPr>
          <p:nvPr/>
        </p:nvSpPr>
        <p:spPr bwMode="auto">
          <a:xfrm>
            <a:off x="332606" y="3401842"/>
            <a:ext cx="7364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unpredictable or severe weather patterns</a:t>
            </a:r>
          </a:p>
        </p:txBody>
      </p:sp>
      <p:pic>
        <p:nvPicPr>
          <p:cNvPr id="17" name="Picture 16">
            <a:extLst>
              <a:ext uri="{FF2B5EF4-FFF2-40B4-BE49-F238E27FC236}">
                <a16:creationId xmlns:a16="http://schemas.microsoft.com/office/drawing/2014/main" id="{74171BC1-C8E0-49A1-9B1F-7192A27B5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600" y="2123955"/>
            <a:ext cx="2162872" cy="3968869"/>
          </a:xfrm>
          <a:prstGeom prst="rect">
            <a:avLst/>
          </a:prstGeom>
        </p:spPr>
      </p:pic>
      <p:pic>
        <p:nvPicPr>
          <p:cNvPr id="18" name="Picture 19">
            <a:hlinkClick r:id="" action="ppaction://hlinkshowjump?jump=nextslide"/>
            <a:extLst>
              <a:ext uri="{FF2B5EF4-FFF2-40B4-BE49-F238E27FC236}">
                <a16:creationId xmlns:a16="http://schemas.microsoft.com/office/drawing/2014/main" id="{BE2CAF1B-E09D-4573-BFC0-FC9598D9DB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5" descr="notes_icon">
            <a:extLst>
              <a:ext uri="{FF2B5EF4-FFF2-40B4-BE49-F238E27FC236}">
                <a16:creationId xmlns:a16="http://schemas.microsoft.com/office/drawing/2014/main" id="{3F7806C3-5554-45C9-A67D-1ED93FA0210A}"/>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
        <p:nvSpPr>
          <p:cNvPr id="14" name="Text Box 14">
            <a:extLst>
              <a:ext uri="{FF2B5EF4-FFF2-40B4-BE49-F238E27FC236}">
                <a16:creationId xmlns:a16="http://schemas.microsoft.com/office/drawing/2014/main" id="{6F8C2C8C-5B99-44DB-919D-7C073D743C51}"/>
              </a:ext>
            </a:extLst>
          </p:cNvPr>
          <p:cNvSpPr txBox="1">
            <a:spLocks noChangeArrowheads="1"/>
          </p:cNvSpPr>
          <p:nvPr/>
        </p:nvSpPr>
        <p:spPr bwMode="auto">
          <a:xfrm>
            <a:off x="332606" y="4643894"/>
            <a:ext cx="846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rising global sea levels.</a:t>
            </a:r>
          </a:p>
        </p:txBody>
      </p:sp>
    </p:spTree>
    <p:extLst>
      <p:ext uri="{BB962C8B-B14F-4D97-AF65-F5344CB8AC3E}">
        <p14:creationId xmlns:p14="http://schemas.microsoft.com/office/powerpoint/2010/main" val="242093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9BAB-19D9-45DB-9A08-57A9A5B84042}"/>
              </a:ext>
            </a:extLst>
          </p:cNvPr>
          <p:cNvSpPr>
            <a:spLocks noGrp="1"/>
          </p:cNvSpPr>
          <p:nvPr>
            <p:ph type="title"/>
          </p:nvPr>
        </p:nvSpPr>
        <p:spPr/>
        <p:txBody>
          <a:bodyPr/>
          <a:lstStyle/>
          <a:p>
            <a:r>
              <a:rPr lang="en-GB" dirty="0"/>
              <a:t>How have surface temperatures changed?</a:t>
            </a:r>
          </a:p>
        </p:txBody>
      </p:sp>
      <p:sp>
        <p:nvSpPr>
          <p:cNvPr id="3" name="Rectangle 2">
            <a:extLst>
              <a:ext uri="{FF2B5EF4-FFF2-40B4-BE49-F238E27FC236}">
                <a16:creationId xmlns:a16="http://schemas.microsoft.com/office/drawing/2014/main" id="{24BDA637-48D2-410D-B7BD-80F9BD64CB09}"/>
              </a:ext>
            </a:extLst>
          </p:cNvPr>
          <p:cNvSpPr/>
          <p:nvPr/>
        </p:nvSpPr>
        <p:spPr>
          <a:xfrm>
            <a:off x="360364" y="784225"/>
            <a:ext cx="8443384"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This graph shows the average global land and ocean surface temperature change between 1880 and 2018.</a:t>
            </a:r>
          </a:p>
        </p:txBody>
      </p:sp>
      <p:pic>
        <p:nvPicPr>
          <p:cNvPr id="13" name="Picture 12">
            <a:extLst>
              <a:ext uri="{FF2B5EF4-FFF2-40B4-BE49-F238E27FC236}">
                <a16:creationId xmlns:a16="http://schemas.microsoft.com/office/drawing/2014/main" id="{9863CF04-5641-4ED6-8220-CF2C9980E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758858"/>
            <a:ext cx="4886504" cy="4568563"/>
          </a:xfrm>
          <a:prstGeom prst="rect">
            <a:avLst/>
          </a:prstGeom>
        </p:spPr>
      </p:pic>
      <p:sp>
        <p:nvSpPr>
          <p:cNvPr id="14" name="Rectangle 13">
            <a:extLst>
              <a:ext uri="{FF2B5EF4-FFF2-40B4-BE49-F238E27FC236}">
                <a16:creationId xmlns:a16="http://schemas.microsoft.com/office/drawing/2014/main" id="{661F890F-801A-4D69-BA21-D865DA8B78DF}"/>
              </a:ext>
            </a:extLst>
          </p:cNvPr>
          <p:cNvSpPr/>
          <p:nvPr/>
        </p:nvSpPr>
        <p:spPr>
          <a:xfrm>
            <a:off x="340252" y="1790980"/>
            <a:ext cx="3556880" cy="830997"/>
          </a:xfrm>
          <a:prstGeom prst="rect">
            <a:avLst/>
          </a:prstGeom>
          <a:solidFill>
            <a:srgbClr val="FDD9D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What general trends do you notice?</a:t>
            </a:r>
          </a:p>
        </p:txBody>
      </p:sp>
      <p:sp>
        <p:nvSpPr>
          <p:cNvPr id="15" name="Rectangle 14">
            <a:extLst>
              <a:ext uri="{FF2B5EF4-FFF2-40B4-BE49-F238E27FC236}">
                <a16:creationId xmlns:a16="http://schemas.microsoft.com/office/drawing/2014/main" id="{355526F0-AF25-45E5-A5D7-3D5A2910BB1E}"/>
              </a:ext>
            </a:extLst>
          </p:cNvPr>
          <p:cNvSpPr/>
          <p:nvPr/>
        </p:nvSpPr>
        <p:spPr>
          <a:xfrm>
            <a:off x="336906" y="4173823"/>
            <a:ext cx="3556880" cy="1938992"/>
          </a:xfrm>
          <a:prstGeom prst="rect">
            <a:avLst/>
          </a:prstGeom>
          <a:solidFill>
            <a:srgbClr val="FDD9D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Based on the</a:t>
            </a:r>
            <a:r>
              <a:rPr kumimoji="0" lang="en-US" altLang="en-US" sz="2400" b="0" i="0" u="none" strike="noStrike" kern="1200" cap="none" spc="0" normalizeH="0" noProof="0" dirty="0">
                <a:ln>
                  <a:noFill/>
                </a:ln>
                <a:solidFill>
                  <a:srgbClr val="000066"/>
                </a:solidFill>
                <a:effectLst/>
                <a:uLnTx/>
                <a:uFillTx/>
                <a:latin typeface="Arial" charset="0"/>
                <a:ea typeface="+mn-ea"/>
                <a:cs typeface="+mn-cs"/>
              </a:rPr>
              <a:t> pattern shown on this</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 graph, what might happen to global</a:t>
            </a:r>
            <a:r>
              <a:rPr kumimoji="0" lang="en-US" altLang="en-US" sz="2400" b="0" i="0" u="none" strike="noStrike" kern="1200" cap="none" spc="0" normalizeH="0" noProof="0" dirty="0">
                <a:ln>
                  <a:noFill/>
                </a:ln>
                <a:solidFill>
                  <a:srgbClr val="000066"/>
                </a:solidFill>
                <a:effectLst/>
                <a:uLnTx/>
                <a:uFillTx/>
                <a:latin typeface="Arial" charset="0"/>
                <a:ea typeface="+mn-ea"/>
                <a:cs typeface="+mn-cs"/>
              </a:rPr>
              <a:t> temperatures in the future?</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229FAF1B-3E4A-4DD4-A7AE-523F83688E67}"/>
              </a:ext>
            </a:extLst>
          </p:cNvPr>
          <p:cNvSpPr/>
          <p:nvPr/>
        </p:nvSpPr>
        <p:spPr>
          <a:xfrm>
            <a:off x="323850" y="2797735"/>
            <a:ext cx="3556880" cy="1200329"/>
          </a:xfrm>
          <a:prstGeom prst="rect">
            <a:avLst/>
          </a:prstGeom>
          <a:solidFill>
            <a:srgbClr val="FDD9D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Can you think of any problems that might be caused by these trends?</a:t>
            </a:r>
          </a:p>
        </p:txBody>
      </p:sp>
      <p:pic>
        <p:nvPicPr>
          <p:cNvPr id="17" name="Picture 16">
            <a:hlinkClick r:id="" action="ppaction://hlinkshowjump?jump=nextslide"/>
            <a:extLst>
              <a:ext uri="{FF2B5EF4-FFF2-40B4-BE49-F238E27FC236}">
                <a16:creationId xmlns:a16="http://schemas.microsoft.com/office/drawing/2014/main" id="{CCB543A6-B342-4698-B380-D581F53777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5" descr="notes_icon">
            <a:extLst>
              <a:ext uri="{FF2B5EF4-FFF2-40B4-BE49-F238E27FC236}">
                <a16:creationId xmlns:a16="http://schemas.microsoft.com/office/drawing/2014/main" id="{6E4D0514-ACBE-4B22-9C4B-D37BFF1EAD9E}"/>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EB73D08-4FF5-4D3C-B11B-D153A8EE22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9951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F07C-F769-4221-9049-4E4F5DB59BB7}"/>
              </a:ext>
            </a:extLst>
          </p:cNvPr>
          <p:cNvSpPr>
            <a:spLocks noGrp="1"/>
          </p:cNvSpPr>
          <p:nvPr>
            <p:ph type="title"/>
          </p:nvPr>
        </p:nvSpPr>
        <p:spPr/>
        <p:txBody>
          <a:bodyPr/>
          <a:lstStyle/>
          <a:p>
            <a:r>
              <a:rPr lang="en-GB" dirty="0"/>
              <a:t>Climate change</a:t>
            </a:r>
          </a:p>
        </p:txBody>
      </p:sp>
      <p:sp>
        <p:nvSpPr>
          <p:cNvPr id="9" name="Rectangle 8">
            <a:extLst>
              <a:ext uri="{FF2B5EF4-FFF2-40B4-BE49-F238E27FC236}">
                <a16:creationId xmlns:a16="http://schemas.microsoft.com/office/drawing/2014/main" id="{79675287-EFCD-4578-950D-242EB4B3FD15}"/>
              </a:ext>
            </a:extLst>
          </p:cNvPr>
          <p:cNvSpPr/>
          <p:nvPr/>
        </p:nvSpPr>
        <p:spPr>
          <a:xfrm>
            <a:off x="360364" y="784225"/>
            <a:ext cx="8443384"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The greenhouse effect is just one example of how climates can change over time. When climate changes, it can cause mass </a:t>
            </a:r>
            <a:r>
              <a:rPr lang="en-US" altLang="en-US" b="0" dirty="0">
                <a:solidFill>
                  <a:srgbClr val="000066"/>
                </a:solidFill>
                <a:latin typeface="Arial" charset="0"/>
              </a:rPr>
              <a:t>food shortages or </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displace entire populations.</a:t>
            </a:r>
          </a:p>
        </p:txBody>
      </p:sp>
      <p:sp>
        <p:nvSpPr>
          <p:cNvPr id="10" name="Rectangle 9">
            <a:extLst>
              <a:ext uri="{FF2B5EF4-FFF2-40B4-BE49-F238E27FC236}">
                <a16:creationId xmlns:a16="http://schemas.microsoft.com/office/drawing/2014/main" id="{708FA35C-1D77-4BC4-9FDB-9B12E528C926}"/>
              </a:ext>
            </a:extLst>
          </p:cNvPr>
          <p:cNvSpPr/>
          <p:nvPr/>
        </p:nvSpPr>
        <p:spPr>
          <a:xfrm>
            <a:off x="350308" y="2281987"/>
            <a:ext cx="6381932"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The UN Food and Agriculture Organization estimates that between 2008 and 2015, about </a:t>
            </a:r>
            <a:r>
              <a:rPr kumimoji="0" lang="en-US" altLang="en-US" sz="2400" i="0" u="none" strike="noStrike" kern="1200" cap="none" spc="0" normalizeH="0" baseline="0" noProof="0" dirty="0">
                <a:ln>
                  <a:noFill/>
                </a:ln>
                <a:solidFill>
                  <a:srgbClr val="B80303"/>
                </a:solidFill>
                <a:effectLst/>
                <a:uLnTx/>
                <a:uFillTx/>
                <a:latin typeface="Arial" charset="0"/>
                <a:ea typeface="+mn-ea"/>
                <a:cs typeface="+mn-cs"/>
              </a:rPr>
              <a:t>26 million </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people each year were forced to migrate due to climate or weather disasters.</a:t>
            </a:r>
          </a:p>
        </p:txBody>
      </p:sp>
      <p:sp>
        <p:nvSpPr>
          <p:cNvPr id="11" name="Rectangle 10">
            <a:extLst>
              <a:ext uri="{FF2B5EF4-FFF2-40B4-BE49-F238E27FC236}">
                <a16:creationId xmlns:a16="http://schemas.microsoft.com/office/drawing/2014/main" id="{8F8210E4-C2C9-4A51-A454-8B2ABF045845}"/>
              </a:ext>
            </a:extLst>
          </p:cNvPr>
          <p:cNvSpPr/>
          <p:nvPr/>
        </p:nvSpPr>
        <p:spPr>
          <a:xfrm>
            <a:off x="323850" y="4149080"/>
            <a:ext cx="5688310" cy="193899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Often the people forced to migrate are people who live in poverty in rural areas. They are also subsistence farmers who depend on regular rainfall for their crops to survive.</a:t>
            </a:r>
          </a:p>
        </p:txBody>
      </p:sp>
      <p:pic>
        <p:nvPicPr>
          <p:cNvPr id="12" name="Picture 11">
            <a:hlinkClick r:id="" action="ppaction://hlinkshowjump?jump=nextslide"/>
            <a:extLst>
              <a:ext uri="{FF2B5EF4-FFF2-40B4-BE49-F238E27FC236}">
                <a16:creationId xmlns:a16="http://schemas.microsoft.com/office/drawing/2014/main" id="{2787D986-D544-4168-9C46-7099DDA54D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4AE910C8-EDD9-47AB-BC9D-7718A68B8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416" y="2105819"/>
            <a:ext cx="2481064" cy="3994513"/>
          </a:xfrm>
          <a:prstGeom prst="rect">
            <a:avLst/>
          </a:prstGeom>
        </p:spPr>
      </p:pic>
    </p:spTree>
    <p:extLst>
      <p:ext uri="{BB962C8B-B14F-4D97-AF65-F5344CB8AC3E}">
        <p14:creationId xmlns:p14="http://schemas.microsoft.com/office/powerpoint/2010/main" val="253909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EA0D-FBCF-45C8-B135-B558AC383C33}"/>
              </a:ext>
            </a:extLst>
          </p:cNvPr>
          <p:cNvSpPr>
            <a:spLocks noGrp="1"/>
          </p:cNvSpPr>
          <p:nvPr>
            <p:ph type="title"/>
          </p:nvPr>
        </p:nvSpPr>
        <p:spPr/>
        <p:txBody>
          <a:bodyPr/>
          <a:lstStyle/>
          <a:p>
            <a:r>
              <a:rPr lang="en-GB" dirty="0"/>
              <a:t>Climate change in the Sahel</a:t>
            </a:r>
          </a:p>
        </p:txBody>
      </p:sp>
      <p:pic>
        <p:nvPicPr>
          <p:cNvPr id="4" name="Picture 3">
            <a:extLst>
              <a:ext uri="{FF2B5EF4-FFF2-40B4-BE49-F238E27FC236}">
                <a16:creationId xmlns:a16="http://schemas.microsoft.com/office/drawing/2014/main" id="{0C76F1A0-0F3A-4432-8E47-AB88FB5AF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210" y="2759915"/>
            <a:ext cx="5328270" cy="3477397"/>
          </a:xfrm>
          <a:prstGeom prst="rect">
            <a:avLst/>
          </a:prstGeom>
        </p:spPr>
      </p:pic>
      <p:sp>
        <p:nvSpPr>
          <p:cNvPr id="5" name="Rectangle 4">
            <a:extLst>
              <a:ext uri="{FF2B5EF4-FFF2-40B4-BE49-F238E27FC236}">
                <a16:creationId xmlns:a16="http://schemas.microsoft.com/office/drawing/2014/main" id="{3AA8D3DE-E1C8-4223-B759-8CCD1B1A121A}"/>
              </a:ext>
            </a:extLst>
          </p:cNvPr>
          <p:cNvSpPr/>
          <p:nvPr/>
        </p:nvSpPr>
        <p:spPr>
          <a:xfrm>
            <a:off x="360364" y="784225"/>
            <a:ext cx="8443384"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The </a:t>
            </a:r>
            <a:r>
              <a:rPr kumimoji="0" lang="en-US" altLang="en-US" sz="2400" i="0" u="none" strike="noStrike" kern="1200" cap="none" spc="0" normalizeH="0" baseline="0" noProof="0" dirty="0">
                <a:ln>
                  <a:noFill/>
                </a:ln>
                <a:solidFill>
                  <a:srgbClr val="B80303"/>
                </a:solidFill>
                <a:effectLst/>
                <a:uLnTx/>
                <a:uFillTx/>
                <a:latin typeface="Arial" charset="0"/>
                <a:ea typeface="+mn-ea"/>
                <a:cs typeface="+mn-cs"/>
              </a:rPr>
              <a:t>Sahel</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 is a region in Africa, just south of the Sahara Desert. It is a </a:t>
            </a:r>
            <a:r>
              <a:rPr kumimoji="0" lang="en-US" altLang="en-US" sz="2400" i="0" u="none" strike="noStrike" kern="1200" cap="none" spc="0" normalizeH="0" baseline="0" noProof="0" dirty="0">
                <a:ln>
                  <a:noFill/>
                </a:ln>
                <a:solidFill>
                  <a:srgbClr val="B80303"/>
                </a:solidFill>
                <a:effectLst/>
                <a:uLnTx/>
                <a:uFillTx/>
                <a:latin typeface="Arial" charset="0"/>
                <a:ea typeface="+mn-ea"/>
                <a:cs typeface="+mn-cs"/>
              </a:rPr>
              <a:t>semi-arid</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 area, which means that it is hot all year round, with very low levels of rainfall.</a:t>
            </a:r>
          </a:p>
        </p:txBody>
      </p:sp>
      <p:sp>
        <p:nvSpPr>
          <p:cNvPr id="6" name="Rectangle 5">
            <a:extLst>
              <a:ext uri="{FF2B5EF4-FFF2-40B4-BE49-F238E27FC236}">
                <a16:creationId xmlns:a16="http://schemas.microsoft.com/office/drawing/2014/main" id="{F5F0B855-4358-4735-B8AB-791058163DB8}"/>
              </a:ext>
            </a:extLst>
          </p:cNvPr>
          <p:cNvSpPr/>
          <p:nvPr/>
        </p:nvSpPr>
        <p:spPr>
          <a:xfrm>
            <a:off x="352084" y="2031366"/>
            <a:ext cx="8443384"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When it does rain, the water is very important to the plants and crops that grow in this region.</a:t>
            </a:r>
          </a:p>
        </p:txBody>
      </p:sp>
      <p:sp>
        <p:nvSpPr>
          <p:cNvPr id="7" name="Rectangle 6">
            <a:extLst>
              <a:ext uri="{FF2B5EF4-FFF2-40B4-BE49-F238E27FC236}">
                <a16:creationId xmlns:a16="http://schemas.microsoft.com/office/drawing/2014/main" id="{09AED03B-D83A-4E1A-9B62-D034A540FB89}"/>
              </a:ext>
            </a:extLst>
          </p:cNvPr>
          <p:cNvSpPr/>
          <p:nvPr/>
        </p:nvSpPr>
        <p:spPr>
          <a:xfrm>
            <a:off x="323850" y="2909175"/>
            <a:ext cx="3312045"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This graph shows the average rainfall in the Sahel over the past 100 years.</a:t>
            </a:r>
          </a:p>
        </p:txBody>
      </p:sp>
      <p:sp>
        <p:nvSpPr>
          <p:cNvPr id="8" name="Rectangle 7">
            <a:extLst>
              <a:ext uri="{FF2B5EF4-FFF2-40B4-BE49-F238E27FC236}">
                <a16:creationId xmlns:a16="http://schemas.microsoft.com/office/drawing/2014/main" id="{1289D09A-9B93-4C15-BEDC-71BA656861A7}"/>
              </a:ext>
            </a:extLst>
          </p:cNvPr>
          <p:cNvSpPr/>
          <p:nvPr/>
        </p:nvSpPr>
        <p:spPr>
          <a:xfrm>
            <a:off x="337967" y="4525646"/>
            <a:ext cx="3081905" cy="1569660"/>
          </a:xfrm>
          <a:prstGeom prst="rect">
            <a:avLst/>
          </a:prstGeom>
          <a:solidFill>
            <a:srgbClr val="FDD9D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What trends can you see? </a:t>
            </a:r>
            <a:r>
              <a:rPr lang="en-US" altLang="en-US" b="0" dirty="0">
                <a:solidFill>
                  <a:srgbClr val="000066"/>
                </a:solidFill>
                <a:latin typeface="Arial" charset="0"/>
              </a:rPr>
              <a:t>How might they impact farmers living in the Sahel?</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pic>
        <p:nvPicPr>
          <p:cNvPr id="9" name="Picture 5" descr="notes_icon">
            <a:extLst>
              <a:ext uri="{FF2B5EF4-FFF2-40B4-BE49-F238E27FC236}">
                <a16:creationId xmlns:a16="http://schemas.microsoft.com/office/drawing/2014/main" id="{14A7DD3E-AB92-4675-8E77-42D408CA1BC4}"/>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DC965318-F50C-4B1A-AA0A-74754AC507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a:extLst>
              <a:ext uri="{FF2B5EF4-FFF2-40B4-BE49-F238E27FC236}">
                <a16:creationId xmlns:a16="http://schemas.microsoft.com/office/drawing/2014/main" id="{E29EA92C-6F15-4CF6-9383-CDE32F5099B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49345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9786-D82C-40A7-9373-1561C443B5D4}"/>
              </a:ext>
            </a:extLst>
          </p:cNvPr>
          <p:cNvSpPr>
            <a:spLocks noGrp="1"/>
          </p:cNvSpPr>
          <p:nvPr>
            <p:ph type="title"/>
          </p:nvPr>
        </p:nvSpPr>
        <p:spPr/>
        <p:txBody>
          <a:bodyPr/>
          <a:lstStyle/>
          <a:p>
            <a:r>
              <a:rPr lang="en-GB" dirty="0"/>
              <a:t>Livestock farming</a:t>
            </a:r>
          </a:p>
        </p:txBody>
      </p:sp>
      <p:sp>
        <p:nvSpPr>
          <p:cNvPr id="3" name="Rectangle 2">
            <a:extLst>
              <a:ext uri="{FF2B5EF4-FFF2-40B4-BE49-F238E27FC236}">
                <a16:creationId xmlns:a16="http://schemas.microsoft.com/office/drawing/2014/main" id="{D5F1AA7D-0136-4432-B28A-792FC33B5594}"/>
              </a:ext>
            </a:extLst>
          </p:cNvPr>
          <p:cNvSpPr/>
          <p:nvPr/>
        </p:nvSpPr>
        <p:spPr>
          <a:xfrm>
            <a:off x="360364" y="784225"/>
            <a:ext cx="8443384"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People living in the Sahel are often </a:t>
            </a:r>
            <a:r>
              <a:rPr kumimoji="0" lang="en-US" altLang="en-US" sz="2400" i="0" u="none" strike="noStrike" kern="1200" cap="none" spc="0" normalizeH="0" baseline="0" noProof="0" dirty="0">
                <a:ln>
                  <a:noFill/>
                </a:ln>
                <a:solidFill>
                  <a:srgbClr val="B80303"/>
                </a:solidFill>
                <a:effectLst/>
                <a:uLnTx/>
                <a:uFillTx/>
                <a:latin typeface="Arial" charset="0"/>
                <a:ea typeface="+mn-ea"/>
                <a:cs typeface="+mn-cs"/>
              </a:rPr>
              <a:t>nomadic</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 livestock farmers: they move from place to place to find fresh areas for their animals to graze.</a:t>
            </a:r>
          </a:p>
        </p:txBody>
      </p:sp>
      <p:sp>
        <p:nvSpPr>
          <p:cNvPr id="4" name="Rectangle 3">
            <a:extLst>
              <a:ext uri="{FF2B5EF4-FFF2-40B4-BE49-F238E27FC236}">
                <a16:creationId xmlns:a16="http://schemas.microsoft.com/office/drawing/2014/main" id="{A5B506F8-CF9E-4389-81A3-61A974952FAA}"/>
              </a:ext>
            </a:extLst>
          </p:cNvPr>
          <p:cNvSpPr/>
          <p:nvPr/>
        </p:nvSpPr>
        <p:spPr>
          <a:xfrm>
            <a:off x="3560446" y="2135937"/>
            <a:ext cx="5259704" cy="193899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However, </a:t>
            </a:r>
            <a:r>
              <a:rPr kumimoji="0" lang="en-US" altLang="en-US" sz="2400" i="0" u="none" strike="noStrike" kern="1200" cap="none" spc="0" normalizeH="0" baseline="0" noProof="0" dirty="0">
                <a:ln>
                  <a:noFill/>
                </a:ln>
                <a:solidFill>
                  <a:srgbClr val="B80303"/>
                </a:solidFill>
                <a:effectLst/>
                <a:uLnTx/>
                <a:uFillTx/>
                <a:latin typeface="Arial" charset="0"/>
                <a:ea typeface="+mn-ea"/>
                <a:cs typeface="+mn-cs"/>
              </a:rPr>
              <a:t>overgrazing</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 is now a problem in the</a:t>
            </a:r>
            <a:r>
              <a:rPr lang="en-US" altLang="en-US" b="0" dirty="0">
                <a:solidFill>
                  <a:srgbClr val="000066"/>
                </a:solidFill>
                <a:latin typeface="Arial" charset="0"/>
              </a:rPr>
              <a:t> Sahel. This is when too many animals feed from one patch of land, causing the vegetation there to die.</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72597F53-E936-4303-B9DA-BE226014D530}"/>
              </a:ext>
            </a:extLst>
          </p:cNvPr>
          <p:cNvSpPr/>
          <p:nvPr/>
        </p:nvSpPr>
        <p:spPr>
          <a:xfrm>
            <a:off x="3548570" y="4226312"/>
            <a:ext cx="5271580" cy="1938992"/>
          </a:xfrm>
          <a:prstGeom prst="rect">
            <a:avLst/>
          </a:prstGeom>
        </p:spPr>
        <p:txBody>
          <a:bodyPr wrap="square">
            <a:spAutoFit/>
          </a:bodyPr>
          <a:lstStyle/>
          <a:p>
            <a:r>
              <a:rPr lang="en-US" altLang="en-US" b="0" dirty="0">
                <a:solidFill>
                  <a:srgbClr val="000066"/>
                </a:solidFill>
                <a:latin typeface="Arial" charset="0"/>
              </a:rPr>
              <a:t>Soil in the Sahel is typically thin and vulnerable to </a:t>
            </a:r>
            <a:r>
              <a:rPr lang="en-US" altLang="en-US" dirty="0">
                <a:solidFill>
                  <a:srgbClr val="B80303"/>
                </a:solidFill>
                <a:latin typeface="Arial" charset="0"/>
              </a:rPr>
              <a:t>erosion</a:t>
            </a:r>
            <a:r>
              <a:rPr lang="en-US" altLang="en-US" b="0" dirty="0">
                <a:solidFill>
                  <a:srgbClr val="000066"/>
                </a:solidFill>
                <a:latin typeface="Arial" charset="0"/>
              </a:rPr>
              <a:t>. Without plants’ roots to hold it together, it can wash away during the rainy season, preventing them from growing back.</a:t>
            </a:r>
            <a:endParaRPr lang="en-GB" dirty="0"/>
          </a:p>
        </p:txBody>
      </p:sp>
      <p:pic>
        <p:nvPicPr>
          <p:cNvPr id="7" name="Picture 6">
            <a:extLst>
              <a:ext uri="{FF2B5EF4-FFF2-40B4-BE49-F238E27FC236}">
                <a16:creationId xmlns:a16="http://schemas.microsoft.com/office/drawing/2014/main" id="{C72173CE-DCC8-499D-AF6E-B182E7269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2132122"/>
            <a:ext cx="3035465" cy="3961174"/>
          </a:xfrm>
          <a:prstGeom prst="rect">
            <a:avLst/>
          </a:prstGeom>
        </p:spPr>
      </p:pic>
      <p:pic>
        <p:nvPicPr>
          <p:cNvPr id="8" name="Picture 7">
            <a:hlinkClick r:id="" action="ppaction://hlinkshowjump?jump=nextslide"/>
            <a:extLst>
              <a:ext uri="{FF2B5EF4-FFF2-40B4-BE49-F238E27FC236}">
                <a16:creationId xmlns:a16="http://schemas.microsoft.com/office/drawing/2014/main" id="{8DCACEAB-68CF-40A2-8042-BA78FBF483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4746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0965-84BE-4680-8257-5D632A5F1A49}"/>
              </a:ext>
            </a:extLst>
          </p:cNvPr>
          <p:cNvSpPr>
            <a:spLocks noGrp="1"/>
          </p:cNvSpPr>
          <p:nvPr>
            <p:ph type="title"/>
          </p:nvPr>
        </p:nvSpPr>
        <p:spPr/>
        <p:txBody>
          <a:bodyPr/>
          <a:lstStyle/>
          <a:p>
            <a:r>
              <a:rPr lang="en-GB" dirty="0"/>
              <a:t>Changes to crops</a:t>
            </a:r>
          </a:p>
        </p:txBody>
      </p:sp>
      <p:sp>
        <p:nvSpPr>
          <p:cNvPr id="3" name="Rectangle 2">
            <a:extLst>
              <a:ext uri="{FF2B5EF4-FFF2-40B4-BE49-F238E27FC236}">
                <a16:creationId xmlns:a16="http://schemas.microsoft.com/office/drawing/2014/main" id="{84C584EA-06DD-4BB4-99D0-8D3BC7512F63}"/>
              </a:ext>
            </a:extLst>
          </p:cNvPr>
          <p:cNvSpPr/>
          <p:nvPr/>
        </p:nvSpPr>
        <p:spPr>
          <a:xfrm>
            <a:off x="350308" y="784225"/>
            <a:ext cx="8469842"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Rain in the Sahel usually only falls during two or three summer months. For the rest of the year, the area is extremely dry.</a:t>
            </a:r>
          </a:p>
        </p:txBody>
      </p:sp>
      <p:sp>
        <p:nvSpPr>
          <p:cNvPr id="4" name="Rectangle 3">
            <a:extLst>
              <a:ext uri="{FF2B5EF4-FFF2-40B4-BE49-F238E27FC236}">
                <a16:creationId xmlns:a16="http://schemas.microsoft.com/office/drawing/2014/main" id="{D3DD7B5C-01A8-48E5-8DE3-B650D4138924}"/>
              </a:ext>
            </a:extLst>
          </p:cNvPr>
          <p:cNvSpPr/>
          <p:nvPr/>
        </p:nvSpPr>
        <p:spPr>
          <a:xfrm>
            <a:off x="323528" y="2099697"/>
            <a:ext cx="5381395"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Crops grown in these areas need to be </a:t>
            </a:r>
            <a:r>
              <a:rPr kumimoji="0" lang="en-US" altLang="en-US" sz="2400" i="0" u="none" strike="noStrike" kern="1200" cap="none" spc="0" normalizeH="0" baseline="0" noProof="0" dirty="0">
                <a:ln>
                  <a:noFill/>
                </a:ln>
                <a:solidFill>
                  <a:srgbClr val="B80303"/>
                </a:solidFill>
                <a:effectLst/>
                <a:uLnTx/>
                <a:uFillTx/>
                <a:latin typeface="Arial" charset="0"/>
                <a:ea typeface="+mn-ea"/>
                <a:cs typeface="+mn-cs"/>
              </a:rPr>
              <a:t>drought-resistant</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 meaning that they are better able to survive with less water.</a:t>
            </a:r>
          </a:p>
        </p:txBody>
      </p:sp>
      <p:sp>
        <p:nvSpPr>
          <p:cNvPr id="5" name="Rectangle 4">
            <a:extLst>
              <a:ext uri="{FF2B5EF4-FFF2-40B4-BE49-F238E27FC236}">
                <a16:creationId xmlns:a16="http://schemas.microsoft.com/office/drawing/2014/main" id="{EB03A7C7-9803-4F4E-B020-7B524EDFF824}"/>
              </a:ext>
            </a:extLst>
          </p:cNvPr>
          <p:cNvSpPr/>
          <p:nvPr/>
        </p:nvSpPr>
        <p:spPr>
          <a:xfrm>
            <a:off x="323850" y="3784501"/>
            <a:ext cx="5381395"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In some areas of the Sahara, pumped water is supplied to farmland through rotating sprinkler systems, resulting in circular fields. This is known as </a:t>
            </a:r>
            <a:r>
              <a:rPr kumimoji="0" lang="en-US" altLang="en-US" sz="2400" i="0" u="none" strike="noStrike" kern="1200" cap="none" spc="0" normalizeH="0" baseline="0" noProof="0" dirty="0">
                <a:ln>
                  <a:noFill/>
                </a:ln>
                <a:solidFill>
                  <a:srgbClr val="B80303"/>
                </a:solidFill>
                <a:effectLst/>
                <a:uLnTx/>
                <a:uFillTx/>
                <a:latin typeface="Arial" charset="0"/>
                <a:ea typeface="+mn-ea"/>
                <a:cs typeface="+mn-cs"/>
              </a:rPr>
              <a:t>pivot farmin</a:t>
            </a:r>
            <a:r>
              <a:rPr lang="en-US" altLang="en-US" dirty="0">
                <a:solidFill>
                  <a:srgbClr val="B80303"/>
                </a:solidFill>
                <a:latin typeface="Arial" charset="0"/>
              </a:rPr>
              <a:t>g</a:t>
            </a:r>
            <a:r>
              <a:rPr lang="en-US" altLang="en-US" b="0" dirty="0">
                <a:solidFill>
                  <a:srgbClr val="000066"/>
                </a:solidFill>
                <a:latin typeface="Arial" charset="0"/>
              </a:rPr>
              <a:t>, and is also used in drier parts of the US.</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5585DAD2-9E75-49F0-9EB1-2A26842B9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245" y="1700807"/>
            <a:ext cx="3114905" cy="4392017"/>
          </a:xfrm>
          <a:prstGeom prst="rect">
            <a:avLst/>
          </a:prstGeom>
        </p:spPr>
      </p:pic>
      <p:pic>
        <p:nvPicPr>
          <p:cNvPr id="8" name="Picture 7">
            <a:hlinkClick r:id="" action="ppaction://hlinkshowjump?jump=nextslide"/>
            <a:extLst>
              <a:ext uri="{FF2B5EF4-FFF2-40B4-BE49-F238E27FC236}">
                <a16:creationId xmlns:a16="http://schemas.microsoft.com/office/drawing/2014/main" id="{59167036-6C9A-4646-A105-D384E3D8393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20995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9BAB-19D9-45DB-9A08-57A9A5B84042}"/>
              </a:ext>
            </a:extLst>
          </p:cNvPr>
          <p:cNvSpPr>
            <a:spLocks noGrp="1"/>
          </p:cNvSpPr>
          <p:nvPr>
            <p:ph type="title"/>
          </p:nvPr>
        </p:nvSpPr>
        <p:spPr/>
        <p:txBody>
          <a:bodyPr/>
          <a:lstStyle/>
          <a:p>
            <a:r>
              <a:rPr lang="en-GB" dirty="0"/>
              <a:t>How has the volume of polar ice changed?</a:t>
            </a:r>
          </a:p>
        </p:txBody>
      </p:sp>
      <p:sp>
        <p:nvSpPr>
          <p:cNvPr id="3" name="Rectangle 2">
            <a:extLst>
              <a:ext uri="{FF2B5EF4-FFF2-40B4-BE49-F238E27FC236}">
                <a16:creationId xmlns:a16="http://schemas.microsoft.com/office/drawing/2014/main" id="{24BDA637-48D2-410D-B7BD-80F9BD64CB09}"/>
              </a:ext>
            </a:extLst>
          </p:cNvPr>
          <p:cNvSpPr/>
          <p:nvPr/>
        </p:nvSpPr>
        <p:spPr>
          <a:xfrm>
            <a:off x="360364" y="784225"/>
            <a:ext cx="8172449"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This graph shows the change in the volume of Arctic sea ice between 1980 and 2017.</a:t>
            </a:r>
          </a:p>
        </p:txBody>
      </p:sp>
      <p:sp>
        <p:nvSpPr>
          <p:cNvPr id="14" name="Rectangle 13">
            <a:extLst>
              <a:ext uri="{FF2B5EF4-FFF2-40B4-BE49-F238E27FC236}">
                <a16:creationId xmlns:a16="http://schemas.microsoft.com/office/drawing/2014/main" id="{661F890F-801A-4D69-BA21-D865DA8B78DF}"/>
              </a:ext>
            </a:extLst>
          </p:cNvPr>
          <p:cNvSpPr/>
          <p:nvPr/>
        </p:nvSpPr>
        <p:spPr>
          <a:xfrm>
            <a:off x="340251" y="2022759"/>
            <a:ext cx="3007613" cy="830997"/>
          </a:xfrm>
          <a:prstGeom prst="rect">
            <a:avLst/>
          </a:prstGeom>
          <a:solidFill>
            <a:srgbClr val="FDD9D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What general trends do you notice?</a:t>
            </a:r>
          </a:p>
        </p:txBody>
      </p:sp>
      <p:sp>
        <p:nvSpPr>
          <p:cNvPr id="15" name="Rectangle 14">
            <a:extLst>
              <a:ext uri="{FF2B5EF4-FFF2-40B4-BE49-F238E27FC236}">
                <a16:creationId xmlns:a16="http://schemas.microsoft.com/office/drawing/2014/main" id="{355526F0-AF25-45E5-A5D7-3D5A2910BB1E}"/>
              </a:ext>
            </a:extLst>
          </p:cNvPr>
          <p:cNvSpPr/>
          <p:nvPr/>
        </p:nvSpPr>
        <p:spPr>
          <a:xfrm>
            <a:off x="360364" y="3261293"/>
            <a:ext cx="3206925"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When glacial and sea ice melts, it leads to </a:t>
            </a:r>
            <a:r>
              <a:rPr kumimoji="0" lang="en-US" altLang="en-US" sz="2400" b="1" i="0" u="none" strike="noStrike" kern="1200" cap="none" spc="0" normalizeH="0" baseline="0" noProof="0" dirty="0">
                <a:ln>
                  <a:noFill/>
                </a:ln>
                <a:solidFill>
                  <a:srgbClr val="B80303"/>
                </a:solidFill>
                <a:effectLst/>
                <a:uLnTx/>
                <a:uFillTx/>
                <a:latin typeface="Arial" charset="0"/>
                <a:ea typeface="+mn-ea"/>
                <a:cs typeface="+mn-cs"/>
              </a:rPr>
              <a:t>rising sea levels</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a:t>
            </a:r>
          </a:p>
        </p:txBody>
      </p:sp>
      <p:sp>
        <p:nvSpPr>
          <p:cNvPr id="16" name="Rectangle 15">
            <a:extLst>
              <a:ext uri="{FF2B5EF4-FFF2-40B4-BE49-F238E27FC236}">
                <a16:creationId xmlns:a16="http://schemas.microsoft.com/office/drawing/2014/main" id="{229FAF1B-3E4A-4DD4-A7AE-523F83688E67}"/>
              </a:ext>
            </a:extLst>
          </p:cNvPr>
          <p:cNvSpPr/>
          <p:nvPr/>
        </p:nvSpPr>
        <p:spPr>
          <a:xfrm>
            <a:off x="360364" y="4869160"/>
            <a:ext cx="2987500" cy="1200329"/>
          </a:xfrm>
          <a:prstGeom prst="rect">
            <a:avLst/>
          </a:prstGeom>
          <a:solidFill>
            <a:srgbClr val="FDD9D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What problems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might this cause for future generations?</a:t>
            </a:r>
          </a:p>
        </p:txBody>
      </p:sp>
      <p:pic>
        <p:nvPicPr>
          <p:cNvPr id="17" name="Picture 16">
            <a:hlinkClick r:id="" action="ppaction://hlinkshowjump?jump=nextslide"/>
            <a:extLst>
              <a:ext uri="{FF2B5EF4-FFF2-40B4-BE49-F238E27FC236}">
                <a16:creationId xmlns:a16="http://schemas.microsoft.com/office/drawing/2014/main" id="{CCB543A6-B342-4698-B380-D581F53777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4">
            <a:extLst>
              <a:ext uri="{FF2B5EF4-FFF2-40B4-BE49-F238E27FC236}">
                <a16:creationId xmlns:a16="http://schemas.microsoft.com/office/drawing/2014/main" id="{2A25E3A1-D102-47F6-AAD3-54769EB7B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941684"/>
            <a:ext cx="5251298" cy="3837694"/>
          </a:xfrm>
          <a:prstGeom prst="rect">
            <a:avLst/>
          </a:prstGeom>
        </p:spPr>
      </p:pic>
      <p:pic>
        <p:nvPicPr>
          <p:cNvPr id="11" name="Picture 5" descr="notes_icon">
            <a:extLst>
              <a:ext uri="{FF2B5EF4-FFF2-40B4-BE49-F238E27FC236}">
                <a16:creationId xmlns:a16="http://schemas.microsoft.com/office/drawing/2014/main" id="{0A0FBF27-6D9E-4994-8A5D-09C52AA1B1F5}"/>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14F3D0F8-D355-4342-811F-D930144B99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07643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What are natural hazards?</a:t>
            </a:r>
          </a:p>
        </p:txBody>
      </p:sp>
      <p:sp>
        <p:nvSpPr>
          <p:cNvPr id="7"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765175"/>
            <a:ext cx="84564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 </a:t>
            </a:r>
            <a:r>
              <a:rPr lang="en-GB" altLang="en-US" dirty="0">
                <a:solidFill>
                  <a:srgbClr val="B80303"/>
                </a:solidFill>
              </a:rPr>
              <a:t>natural hazard </a:t>
            </a:r>
            <a:r>
              <a:rPr lang="en-GB" altLang="en-US" b="0" dirty="0">
                <a:solidFill>
                  <a:srgbClr val="010067"/>
                </a:solidFill>
              </a:rPr>
              <a:t>is any naturally occurring event that has the potential to cause harm to people in the area.</a:t>
            </a:r>
          </a:p>
        </p:txBody>
      </p:sp>
      <p:sp>
        <p:nvSpPr>
          <p:cNvPr id="8"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1692223"/>
            <a:ext cx="8456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Natural hazards can be due to:</a:t>
            </a:r>
          </a:p>
        </p:txBody>
      </p:sp>
      <p:sp>
        <p:nvSpPr>
          <p:cNvPr id="9" name="Text Box 14">
            <a:extLst>
              <a:ext uri="{FF2B5EF4-FFF2-40B4-BE49-F238E27FC236}">
                <a16:creationId xmlns:a16="http://schemas.microsoft.com/office/drawing/2014/main" id="{FF077F5F-E23A-4EEE-85C5-91A948473E90}"/>
              </a:ext>
            </a:extLst>
          </p:cNvPr>
          <p:cNvSpPr txBox="1">
            <a:spLocks noChangeArrowheads="1"/>
          </p:cNvSpPr>
          <p:nvPr/>
        </p:nvSpPr>
        <p:spPr bwMode="auto">
          <a:xfrm>
            <a:off x="323528" y="3365371"/>
            <a:ext cx="5070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severe weather.</a:t>
            </a:r>
            <a:endParaRPr lang="en-GB" altLang="en-US" dirty="0"/>
          </a:p>
        </p:txBody>
      </p:sp>
      <p:sp>
        <p:nvSpPr>
          <p:cNvPr id="10" name="Text Box 14">
            <a:extLst>
              <a:ext uri="{FF2B5EF4-FFF2-40B4-BE49-F238E27FC236}">
                <a16:creationId xmlns:a16="http://schemas.microsoft.com/office/drawing/2014/main" id="{7501C70D-4977-4250-9172-9E3A5BE75A7A}"/>
              </a:ext>
            </a:extLst>
          </p:cNvPr>
          <p:cNvSpPr txBox="1">
            <a:spLocks noChangeArrowheads="1"/>
          </p:cNvSpPr>
          <p:nvPr/>
        </p:nvSpPr>
        <p:spPr bwMode="auto">
          <a:xfrm>
            <a:off x="323528" y="2249939"/>
            <a:ext cx="4996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tectonic processes</a:t>
            </a:r>
          </a:p>
        </p:txBody>
      </p:sp>
      <p:sp>
        <p:nvSpPr>
          <p:cNvPr id="11" name="Text Box 14">
            <a:extLst>
              <a:ext uri="{FF2B5EF4-FFF2-40B4-BE49-F238E27FC236}">
                <a16:creationId xmlns:a16="http://schemas.microsoft.com/office/drawing/2014/main" id="{D3754DD0-AEC5-449F-B4E9-8264C7709942}"/>
              </a:ext>
            </a:extLst>
          </p:cNvPr>
          <p:cNvSpPr txBox="1">
            <a:spLocks noChangeArrowheads="1"/>
          </p:cNvSpPr>
          <p:nvPr/>
        </p:nvSpPr>
        <p:spPr bwMode="auto">
          <a:xfrm>
            <a:off x="323528" y="2807655"/>
            <a:ext cx="50831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processes on the Earth’s surface</a:t>
            </a:r>
          </a:p>
        </p:txBody>
      </p:sp>
      <p:sp>
        <p:nvSpPr>
          <p:cNvPr id="12"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3923087"/>
            <a:ext cx="8456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Some examples of natural hazards include:</a:t>
            </a:r>
          </a:p>
        </p:txBody>
      </p:sp>
      <p:sp>
        <p:nvSpPr>
          <p:cNvPr id="14" name="Text Box 14">
            <a:extLst>
              <a:ext uri="{FF2B5EF4-FFF2-40B4-BE49-F238E27FC236}">
                <a16:creationId xmlns:a16="http://schemas.microsoft.com/office/drawing/2014/main" id="{FF077F5F-E23A-4EEE-85C5-91A948473E90}"/>
              </a:ext>
            </a:extLst>
          </p:cNvPr>
          <p:cNvSpPr txBox="1">
            <a:spLocks noChangeArrowheads="1"/>
          </p:cNvSpPr>
          <p:nvPr/>
        </p:nvSpPr>
        <p:spPr bwMode="auto">
          <a:xfrm>
            <a:off x="4261371" y="4480803"/>
            <a:ext cx="20700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floods</a:t>
            </a:r>
            <a:endParaRPr lang="en-GB" altLang="en-US" dirty="0"/>
          </a:p>
        </p:txBody>
      </p:sp>
      <p:sp>
        <p:nvSpPr>
          <p:cNvPr id="15" name="Text Box 14">
            <a:extLst>
              <a:ext uri="{FF2B5EF4-FFF2-40B4-BE49-F238E27FC236}">
                <a16:creationId xmlns:a16="http://schemas.microsoft.com/office/drawing/2014/main" id="{7501C70D-4977-4250-9172-9E3A5BE75A7A}"/>
              </a:ext>
            </a:extLst>
          </p:cNvPr>
          <p:cNvSpPr txBox="1">
            <a:spLocks noChangeArrowheads="1"/>
          </p:cNvSpPr>
          <p:nvPr/>
        </p:nvSpPr>
        <p:spPr bwMode="auto">
          <a:xfrm>
            <a:off x="323528" y="4480803"/>
            <a:ext cx="2177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volcanoes</a:t>
            </a:r>
          </a:p>
        </p:txBody>
      </p:sp>
      <p:sp>
        <p:nvSpPr>
          <p:cNvPr id="16" name="Text Box 14">
            <a:extLst>
              <a:ext uri="{FF2B5EF4-FFF2-40B4-BE49-F238E27FC236}">
                <a16:creationId xmlns:a16="http://schemas.microsoft.com/office/drawing/2014/main" id="{D3754DD0-AEC5-449F-B4E9-8264C7709942}"/>
              </a:ext>
            </a:extLst>
          </p:cNvPr>
          <p:cNvSpPr txBox="1">
            <a:spLocks noChangeArrowheads="1"/>
          </p:cNvSpPr>
          <p:nvPr/>
        </p:nvSpPr>
        <p:spPr bwMode="auto">
          <a:xfrm>
            <a:off x="323528" y="5038519"/>
            <a:ext cx="2154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hurricanes</a:t>
            </a:r>
          </a:p>
        </p:txBody>
      </p:sp>
      <p:sp>
        <p:nvSpPr>
          <p:cNvPr id="19" name="Text Box 14">
            <a:extLst>
              <a:ext uri="{FF2B5EF4-FFF2-40B4-BE49-F238E27FC236}">
                <a16:creationId xmlns:a16="http://schemas.microsoft.com/office/drawing/2014/main" id="{FF077F5F-E23A-4EEE-85C5-91A948473E90}"/>
              </a:ext>
            </a:extLst>
          </p:cNvPr>
          <p:cNvSpPr txBox="1">
            <a:spLocks noChangeArrowheads="1"/>
          </p:cNvSpPr>
          <p:nvPr/>
        </p:nvSpPr>
        <p:spPr bwMode="auto">
          <a:xfrm>
            <a:off x="4261371" y="5038519"/>
            <a:ext cx="20700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droughts.</a:t>
            </a:r>
            <a:endParaRPr lang="en-GB" altLang="en-US" dirty="0"/>
          </a:p>
        </p:txBody>
      </p:sp>
      <p:sp>
        <p:nvSpPr>
          <p:cNvPr id="20" name="Text Box 14">
            <a:extLst>
              <a:ext uri="{FF2B5EF4-FFF2-40B4-BE49-F238E27FC236}">
                <a16:creationId xmlns:a16="http://schemas.microsoft.com/office/drawing/2014/main" id="{7501C70D-4977-4250-9172-9E3A5BE75A7A}"/>
              </a:ext>
            </a:extLst>
          </p:cNvPr>
          <p:cNvSpPr txBox="1">
            <a:spLocks noChangeArrowheads="1"/>
          </p:cNvSpPr>
          <p:nvPr/>
        </p:nvSpPr>
        <p:spPr bwMode="auto">
          <a:xfrm>
            <a:off x="2299948" y="4480803"/>
            <a:ext cx="2177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tsunamis</a:t>
            </a:r>
          </a:p>
        </p:txBody>
      </p:sp>
      <p:sp>
        <p:nvSpPr>
          <p:cNvPr id="21" name="Text Box 14">
            <a:extLst>
              <a:ext uri="{FF2B5EF4-FFF2-40B4-BE49-F238E27FC236}">
                <a16:creationId xmlns:a16="http://schemas.microsoft.com/office/drawing/2014/main" id="{D3754DD0-AEC5-449F-B4E9-8264C7709942}"/>
              </a:ext>
            </a:extLst>
          </p:cNvPr>
          <p:cNvSpPr txBox="1">
            <a:spLocks noChangeArrowheads="1"/>
          </p:cNvSpPr>
          <p:nvPr/>
        </p:nvSpPr>
        <p:spPr bwMode="auto">
          <a:xfrm>
            <a:off x="2292449" y="5038519"/>
            <a:ext cx="2154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landslides</a:t>
            </a:r>
          </a:p>
        </p:txBody>
      </p:sp>
      <p:pic>
        <p:nvPicPr>
          <p:cNvPr id="23"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5" descr="notes_icon">
            <a:extLst>
              <a:ext uri="{FF2B5EF4-FFF2-40B4-BE49-F238E27FC236}">
                <a16:creationId xmlns:a16="http://schemas.microsoft.com/office/drawing/2014/main" id="{C8EBF7EE-8691-4335-9169-7B5B3BBF63AD}"/>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sp>
        <p:nvSpPr>
          <p:cNvPr id="22" name="Text Box 4">
            <a:extLst>
              <a:ext uri="{FF2B5EF4-FFF2-40B4-BE49-F238E27FC236}">
                <a16:creationId xmlns:a16="http://schemas.microsoft.com/office/drawing/2014/main" id="{90FDA45D-7186-4284-8EAD-17DC97B27959}"/>
              </a:ext>
            </a:extLst>
          </p:cNvPr>
          <p:cNvSpPr txBox="1">
            <a:spLocks noChangeArrowheads="1"/>
          </p:cNvSpPr>
          <p:nvPr/>
        </p:nvSpPr>
        <p:spPr bwMode="auto">
          <a:xfrm>
            <a:off x="323850" y="5596235"/>
            <a:ext cx="8456426"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Do you know what processes cause these natural hazards?</a:t>
            </a:r>
          </a:p>
        </p:txBody>
      </p:sp>
      <p:pic>
        <p:nvPicPr>
          <p:cNvPr id="5" name="Picture 4">
            <a:extLst>
              <a:ext uri="{FF2B5EF4-FFF2-40B4-BE49-F238E27FC236}">
                <a16:creationId xmlns:a16="http://schemas.microsoft.com/office/drawing/2014/main" id="{9F77CA77-9CA9-4EFD-B05A-4358811B50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420703"/>
            <a:ext cx="2593498" cy="4175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15" grpId="0"/>
      <p:bldP spid="16" grpId="0"/>
      <p:bldP spid="19" grpId="0"/>
      <p:bldP spid="20" grpId="0"/>
      <p:bldP spid="21"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A231-D03D-4B8B-B9CE-814A6D24ED53}"/>
              </a:ext>
            </a:extLst>
          </p:cNvPr>
          <p:cNvSpPr>
            <a:spLocks noGrp="1"/>
          </p:cNvSpPr>
          <p:nvPr>
            <p:ph type="title"/>
          </p:nvPr>
        </p:nvSpPr>
        <p:spPr/>
        <p:txBody>
          <a:bodyPr/>
          <a:lstStyle/>
          <a:p>
            <a:r>
              <a:rPr lang="en-GB" dirty="0"/>
              <a:t>Sea level rise</a:t>
            </a:r>
          </a:p>
        </p:txBody>
      </p:sp>
      <p:sp>
        <p:nvSpPr>
          <p:cNvPr id="3" name="Rectangle 2">
            <a:extLst>
              <a:ext uri="{FF2B5EF4-FFF2-40B4-BE49-F238E27FC236}">
                <a16:creationId xmlns:a16="http://schemas.microsoft.com/office/drawing/2014/main" id="{E08DA1F4-6494-4781-B348-CC3866D18C3A}"/>
              </a:ext>
            </a:extLst>
          </p:cNvPr>
          <p:cNvSpPr/>
          <p:nvPr/>
        </p:nvSpPr>
        <p:spPr>
          <a:xfrm>
            <a:off x="360364" y="784225"/>
            <a:ext cx="8459786"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solidFill>
                  <a:srgbClr val="000066"/>
                </a:solidFill>
                <a:latin typeface="Arial" charset="0"/>
              </a:rPr>
              <a:t>On this map, areas in red show land that would be underwater if sea levels rose by 6 meters.</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pic>
        <p:nvPicPr>
          <p:cNvPr id="4" name="Picture 3">
            <a:extLst>
              <a:ext uri="{FF2B5EF4-FFF2-40B4-BE49-F238E27FC236}">
                <a16:creationId xmlns:a16="http://schemas.microsoft.com/office/drawing/2014/main" id="{9E6CBC56-765D-493C-B4C0-A4C35FF03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1772816"/>
            <a:ext cx="8496300" cy="4248150"/>
          </a:xfrm>
          <a:prstGeom prst="rect">
            <a:avLst/>
          </a:prstGeom>
        </p:spPr>
      </p:pic>
      <p:pic>
        <p:nvPicPr>
          <p:cNvPr id="5" name="Picture 4">
            <a:hlinkClick r:id="" action="ppaction://hlinkshowjump?jump=nextslide"/>
            <a:extLst>
              <a:ext uri="{FF2B5EF4-FFF2-40B4-BE49-F238E27FC236}">
                <a16:creationId xmlns:a16="http://schemas.microsoft.com/office/drawing/2014/main" id="{4EEDB540-C1F3-4DB7-BB85-98ACDECA29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77685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E113-8DDE-42A7-8009-5A07BB2B48A1}"/>
              </a:ext>
            </a:extLst>
          </p:cNvPr>
          <p:cNvSpPr>
            <a:spLocks noGrp="1"/>
          </p:cNvSpPr>
          <p:nvPr>
            <p:ph type="title"/>
          </p:nvPr>
        </p:nvSpPr>
        <p:spPr/>
        <p:txBody>
          <a:bodyPr/>
          <a:lstStyle/>
          <a:p>
            <a:r>
              <a:rPr lang="en-GB" dirty="0"/>
              <a:t>A closer look</a:t>
            </a:r>
          </a:p>
        </p:txBody>
      </p:sp>
      <p:pic>
        <p:nvPicPr>
          <p:cNvPr id="3" name="Picture 2">
            <a:extLst>
              <a:ext uri="{FF2B5EF4-FFF2-40B4-BE49-F238E27FC236}">
                <a16:creationId xmlns:a16="http://schemas.microsoft.com/office/drawing/2014/main" id="{E9ACAAC1-D62A-4E8B-B5C5-6A6C50470D40}"/>
              </a:ext>
            </a:extLst>
          </p:cNvPr>
          <p:cNvPicPr>
            <a:picLocks noChangeAspect="1"/>
          </p:cNvPicPr>
          <p:nvPr/>
        </p:nvPicPr>
        <p:blipFill rotWithShape="1">
          <a:blip r:embed="rId3">
            <a:extLst>
              <a:ext uri="{28A0092B-C50C-407E-A947-70E740481C1C}">
                <a14:useLocalDpi xmlns:a14="http://schemas.microsoft.com/office/drawing/2010/main" val="0"/>
              </a:ext>
            </a:extLst>
          </a:blip>
          <a:srcRect l="13557" t="18649" r="58475" b="16939"/>
          <a:stretch/>
        </p:blipFill>
        <p:spPr>
          <a:xfrm>
            <a:off x="4283968" y="869343"/>
            <a:ext cx="4536182" cy="5223482"/>
          </a:xfrm>
          <a:prstGeom prst="rect">
            <a:avLst/>
          </a:prstGeom>
        </p:spPr>
      </p:pic>
      <p:sp>
        <p:nvSpPr>
          <p:cNvPr id="4" name="Rectangle 3">
            <a:extLst>
              <a:ext uri="{FF2B5EF4-FFF2-40B4-BE49-F238E27FC236}">
                <a16:creationId xmlns:a16="http://schemas.microsoft.com/office/drawing/2014/main" id="{DBC87A44-AE61-4BC1-8D42-75D26EAC8D4D}"/>
              </a:ext>
            </a:extLst>
          </p:cNvPr>
          <p:cNvSpPr/>
          <p:nvPr/>
        </p:nvSpPr>
        <p:spPr>
          <a:xfrm>
            <a:off x="360364" y="784225"/>
            <a:ext cx="3635572"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solidFill>
                  <a:srgbClr val="000066"/>
                </a:solidFill>
                <a:latin typeface="Arial" charset="0"/>
              </a:rPr>
              <a:t>Here is a closer look at that sea level rise map.</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E1CEAB6B-5D9E-4DDC-BF13-5C33EE163F58}"/>
              </a:ext>
            </a:extLst>
          </p:cNvPr>
          <p:cNvSpPr/>
          <p:nvPr/>
        </p:nvSpPr>
        <p:spPr>
          <a:xfrm>
            <a:off x="323850" y="1784474"/>
            <a:ext cx="3672086"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solidFill>
                  <a:srgbClr val="000066"/>
                </a:solidFill>
                <a:latin typeface="Arial" charset="0"/>
              </a:rPr>
              <a:t>The east coast of the US is particularly vulnerable </a:t>
            </a:r>
            <a:br>
              <a:rPr lang="en-US" altLang="en-US" b="0" dirty="0">
                <a:solidFill>
                  <a:srgbClr val="000066"/>
                </a:solidFill>
                <a:latin typeface="Arial" charset="0"/>
              </a:rPr>
            </a:br>
            <a:r>
              <a:rPr lang="en-US" altLang="en-US" b="0" dirty="0">
                <a:solidFill>
                  <a:srgbClr val="000066"/>
                </a:solidFill>
                <a:latin typeface="Arial" charset="0"/>
              </a:rPr>
              <a:t>to sea level rise as much of the land is </a:t>
            </a:r>
            <a:r>
              <a:rPr lang="en-US" altLang="en-US" dirty="0">
                <a:solidFill>
                  <a:srgbClr val="B80303"/>
                </a:solidFill>
                <a:latin typeface="Arial" charset="0"/>
              </a:rPr>
              <a:t>low-lying</a:t>
            </a:r>
            <a:r>
              <a:rPr lang="en-US" altLang="en-US" b="0" dirty="0">
                <a:solidFill>
                  <a:srgbClr val="000066"/>
                </a:solidFill>
                <a:latin typeface="Arial" charset="0"/>
              </a:rPr>
              <a:t>.</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6" name="Rectangle 5">
            <a:extLst>
              <a:ext uri="{FF2B5EF4-FFF2-40B4-BE49-F238E27FC236}">
                <a16:creationId xmlns:a16="http://schemas.microsoft.com/office/drawing/2014/main" id="{9826A4D3-9BAB-4486-89FF-5D78CD59EEC2}"/>
              </a:ext>
            </a:extLst>
          </p:cNvPr>
          <p:cNvSpPr/>
          <p:nvPr/>
        </p:nvSpPr>
        <p:spPr>
          <a:xfrm>
            <a:off x="320896" y="3523386"/>
            <a:ext cx="3675040" cy="1200329"/>
          </a:xfrm>
          <a:prstGeom prst="rect">
            <a:avLst/>
          </a:prstGeom>
          <a:solidFill>
            <a:srgbClr val="FDD9D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solidFill>
                  <a:srgbClr val="000066"/>
                </a:solidFill>
                <a:latin typeface="Arial" charset="0"/>
              </a:rPr>
              <a:t>How might this affect people living in or near these coastal areas?</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E6870269-56C5-45DA-961A-95E49B2C99E4}"/>
              </a:ext>
            </a:extLst>
          </p:cNvPr>
          <p:cNvSpPr/>
          <p:nvPr/>
        </p:nvSpPr>
        <p:spPr>
          <a:xfrm>
            <a:off x="320896" y="4892967"/>
            <a:ext cx="3675040" cy="1200329"/>
          </a:xfrm>
          <a:prstGeom prst="rect">
            <a:avLst/>
          </a:prstGeom>
          <a:solidFill>
            <a:srgbClr val="FDD9D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solidFill>
                  <a:srgbClr val="000066"/>
                </a:solidFill>
                <a:latin typeface="Arial" charset="0"/>
              </a:rPr>
              <a:t>What would you do if you lived in an area at risk from rising sea levels?</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pic>
        <p:nvPicPr>
          <p:cNvPr id="8" name="Picture 7">
            <a:hlinkClick r:id="" action="ppaction://hlinkshowjump?jump=nextslide"/>
            <a:extLst>
              <a:ext uri="{FF2B5EF4-FFF2-40B4-BE49-F238E27FC236}">
                <a16:creationId xmlns:a16="http://schemas.microsoft.com/office/drawing/2014/main" id="{E7038FC8-D293-49EA-9EF1-6F09F254D5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notes_icon">
            <a:extLst>
              <a:ext uri="{FF2B5EF4-FFF2-40B4-BE49-F238E27FC236}">
                <a16:creationId xmlns:a16="http://schemas.microsoft.com/office/drawing/2014/main" id="{6710DA7B-A22D-4D03-9254-56F7AFAC50A8}"/>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38508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9AF6-47A3-4040-B580-C6715F975AA3}"/>
              </a:ext>
            </a:extLst>
          </p:cNvPr>
          <p:cNvSpPr>
            <a:spLocks noGrp="1"/>
          </p:cNvSpPr>
          <p:nvPr>
            <p:ph type="title"/>
          </p:nvPr>
        </p:nvSpPr>
        <p:spPr/>
        <p:txBody>
          <a:bodyPr/>
          <a:lstStyle/>
          <a:p>
            <a:r>
              <a:rPr lang="en-GB" dirty="0"/>
              <a:t>Sea level rise in Kiribati</a:t>
            </a:r>
          </a:p>
        </p:txBody>
      </p:sp>
      <p:sp>
        <p:nvSpPr>
          <p:cNvPr id="3" name="Rectangle 2">
            <a:extLst>
              <a:ext uri="{FF2B5EF4-FFF2-40B4-BE49-F238E27FC236}">
                <a16:creationId xmlns:a16="http://schemas.microsoft.com/office/drawing/2014/main" id="{C2A8DEF0-C241-46D5-93D8-2BF0C4311FBA}"/>
              </a:ext>
            </a:extLst>
          </p:cNvPr>
          <p:cNvSpPr/>
          <p:nvPr/>
        </p:nvSpPr>
        <p:spPr>
          <a:xfrm>
            <a:off x="360364" y="784225"/>
            <a:ext cx="8459786"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olidFill>
                  <a:srgbClr val="B80303"/>
                </a:solidFill>
                <a:latin typeface="Arial" charset="0"/>
              </a:rPr>
              <a:t>Kiribati</a:t>
            </a:r>
            <a:r>
              <a:rPr lang="en-US" altLang="en-US" b="0" dirty="0">
                <a:solidFill>
                  <a:srgbClr val="000066"/>
                </a:solidFill>
                <a:latin typeface="Arial" charset="0"/>
              </a:rPr>
              <a:t> is a group of 32 islands in the central Pacific Ocean. It has a population of approximately 108,000 people.</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679E1D17-F826-42D6-81EC-6C97F2D610EA}"/>
              </a:ext>
            </a:extLst>
          </p:cNvPr>
          <p:cNvSpPr/>
          <p:nvPr/>
        </p:nvSpPr>
        <p:spPr>
          <a:xfrm>
            <a:off x="323849" y="1777967"/>
            <a:ext cx="6048351"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The islands are low-lying and extremely vulnerable to sea level rise. Within the next 100 years, the ground is likely to become saturated with </a:t>
            </a:r>
            <a:r>
              <a:rPr kumimoji="0" lang="en-US" altLang="en-US" sz="2400" i="0" u="none" strike="noStrike" kern="1200" cap="none" spc="0" normalizeH="0" baseline="0" noProof="0" dirty="0">
                <a:ln>
                  <a:noFill/>
                </a:ln>
                <a:solidFill>
                  <a:srgbClr val="B80303"/>
                </a:solidFill>
                <a:effectLst/>
                <a:uLnTx/>
                <a:uFillTx/>
                <a:latin typeface="Arial" charset="0"/>
                <a:ea typeface="+mn-ea"/>
                <a:cs typeface="+mn-cs"/>
              </a:rPr>
              <a:t>saltwater</a:t>
            </a: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 and unable to support the growth of crops. This will </a:t>
            </a:r>
            <a:b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br>
            <a:r>
              <a:rPr kumimoji="0" lang="en-US" altLang="en-US" sz="2400" b="0" i="0" u="none" strike="noStrike" kern="1200" cap="none" spc="0" normalizeH="0" baseline="0" noProof="0" dirty="0">
                <a:ln>
                  <a:noFill/>
                </a:ln>
                <a:solidFill>
                  <a:srgbClr val="000066"/>
                </a:solidFill>
                <a:effectLst/>
                <a:uLnTx/>
                <a:uFillTx/>
                <a:latin typeface="Arial" charset="0"/>
                <a:ea typeface="+mn-ea"/>
                <a:cs typeface="+mn-cs"/>
              </a:rPr>
              <a:t>also cause fresh water shortages.</a:t>
            </a:r>
          </a:p>
        </p:txBody>
      </p:sp>
      <p:sp>
        <p:nvSpPr>
          <p:cNvPr id="5" name="Rectangle 4">
            <a:extLst>
              <a:ext uri="{FF2B5EF4-FFF2-40B4-BE49-F238E27FC236}">
                <a16:creationId xmlns:a16="http://schemas.microsoft.com/office/drawing/2014/main" id="{3244013B-33CB-4E24-8C82-0A695009238E}"/>
              </a:ext>
            </a:extLst>
          </p:cNvPr>
          <p:cNvSpPr/>
          <p:nvPr/>
        </p:nvSpPr>
        <p:spPr>
          <a:xfrm>
            <a:off x="342107" y="4249036"/>
            <a:ext cx="5382022"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solidFill>
                  <a:srgbClr val="000066"/>
                </a:solidFill>
                <a:latin typeface="Arial" charset="0"/>
              </a:rPr>
              <a:t>President Tong stated in 2013 that, </a:t>
            </a:r>
            <a:br>
              <a:rPr lang="en-US" altLang="en-US" b="0" dirty="0">
                <a:solidFill>
                  <a:srgbClr val="000066"/>
                </a:solidFill>
                <a:latin typeface="Arial" charset="0"/>
              </a:rPr>
            </a:br>
            <a:r>
              <a:rPr lang="en-US" altLang="en-US" b="0" dirty="0">
                <a:solidFill>
                  <a:srgbClr val="000066"/>
                </a:solidFill>
                <a:latin typeface="Arial" charset="0"/>
              </a:rPr>
              <a:t>in order for his people to survive, they would need to migrate.</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6" name="Rectangle 5">
            <a:extLst>
              <a:ext uri="{FF2B5EF4-FFF2-40B4-BE49-F238E27FC236}">
                <a16:creationId xmlns:a16="http://schemas.microsoft.com/office/drawing/2014/main" id="{2B64DDA1-468C-45F0-A45E-3233491A1467}"/>
              </a:ext>
            </a:extLst>
          </p:cNvPr>
          <p:cNvSpPr/>
          <p:nvPr/>
        </p:nvSpPr>
        <p:spPr>
          <a:xfrm>
            <a:off x="351235" y="5612110"/>
            <a:ext cx="8468915" cy="461665"/>
          </a:xfrm>
          <a:prstGeom prst="rect">
            <a:avLst/>
          </a:prstGeom>
          <a:solidFill>
            <a:srgbClr val="FDD9D9"/>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0" dirty="0">
                <a:solidFill>
                  <a:srgbClr val="000066"/>
                </a:solidFill>
                <a:latin typeface="Arial" charset="0"/>
              </a:rPr>
              <a:t>Can you think of any impacts of this mass migration?</a:t>
            </a:r>
            <a:endParaRPr kumimoji="0" lang="en-US" altLang="en-US" sz="2400" b="0" i="0" u="none" strike="noStrike" kern="1200" cap="none" spc="0" normalizeH="0" baseline="0" noProof="0" dirty="0">
              <a:ln>
                <a:noFill/>
              </a:ln>
              <a:solidFill>
                <a:srgbClr val="000066"/>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49800C25-500F-4753-87A6-22DC61E1A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84168" y="1718918"/>
            <a:ext cx="2424932" cy="3893192"/>
          </a:xfrm>
          <a:prstGeom prst="rect">
            <a:avLst/>
          </a:prstGeom>
        </p:spPr>
      </p:pic>
      <p:pic>
        <p:nvPicPr>
          <p:cNvPr id="9" name="Picture 8">
            <a:hlinkClick r:id="" action="ppaction://hlinkshowjump?jump=nextslide"/>
            <a:extLst>
              <a:ext uri="{FF2B5EF4-FFF2-40B4-BE49-F238E27FC236}">
                <a16:creationId xmlns:a16="http://schemas.microsoft.com/office/drawing/2014/main" id="{958328D1-03E9-439E-8C13-FEB59A46E4E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E4B8F3E1-0844-437F-A5AA-BE1DF4B5694F}"/>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410215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FDD5-4B58-411D-8979-768E3C8E8A7F}"/>
              </a:ext>
            </a:extLst>
          </p:cNvPr>
          <p:cNvSpPr>
            <a:spLocks noGrp="1"/>
          </p:cNvSpPr>
          <p:nvPr>
            <p:ph type="title"/>
          </p:nvPr>
        </p:nvSpPr>
        <p:spPr/>
        <p:txBody>
          <a:bodyPr/>
          <a:lstStyle/>
          <a:p>
            <a:r>
              <a:rPr lang="en-GB" dirty="0"/>
              <a:t>True or false?</a:t>
            </a:r>
          </a:p>
        </p:txBody>
      </p:sp>
      <p:pic>
        <p:nvPicPr>
          <p:cNvPr id="12" name="Picture 11" descr="flash_icon">
            <a:extLst>
              <a:ext uri="{FF2B5EF4-FFF2-40B4-BE49-F238E27FC236}">
                <a16:creationId xmlns:a16="http://schemas.microsoft.com/office/drawing/2014/main" id="{3C9F56DB-0276-42E2-BEBD-011AD3DD8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notes_icon">
            <a:extLst>
              <a:ext uri="{FF2B5EF4-FFF2-40B4-BE49-F238E27FC236}">
                <a16:creationId xmlns:a16="http://schemas.microsoft.com/office/drawing/2014/main" id="{D6BED35B-106F-4218-9871-0BE819782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39" name="ShockwaveFlash1" r:id="rId2" imgW="8699400" imgH="5308560"/>
        </mc:Choice>
        <mc:Fallback>
          <p:control name="ShockwaveFlash1" r:id="rId2" imgW="8699400" imgH="5308560">
            <p:pic>
              <p:nvPicPr>
                <p:cNvPr id="5" name="ShockwaveFlash1">
                  <a:extLst>
                    <a:ext uri="{FF2B5EF4-FFF2-40B4-BE49-F238E27FC236}">
                      <a16:creationId xmlns:a16="http://schemas.microsoft.com/office/drawing/2014/main" id="{4E15DC55-E3F9-433E-BE22-0E2027C89989}"/>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74515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Earthquakes</a:t>
            </a:r>
          </a:p>
        </p:txBody>
      </p:sp>
      <p:pic>
        <p:nvPicPr>
          <p:cNvPr id="3"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5"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765175"/>
            <a:ext cx="84564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The Earth’s crust is made up of huge pieces of rock, called </a:t>
            </a:r>
            <a:r>
              <a:rPr lang="en-US" altLang="en-US" dirty="0">
                <a:solidFill>
                  <a:srgbClr val="B80303"/>
                </a:solidFill>
              </a:rPr>
              <a:t>tectonic plates</a:t>
            </a:r>
            <a:r>
              <a:rPr lang="en-US" altLang="en-US" b="0" dirty="0">
                <a:solidFill>
                  <a:srgbClr val="010067"/>
                </a:solidFill>
              </a:rPr>
              <a:t>. When these plates shift, they can cause natural hazard events on the surface.</a:t>
            </a:r>
          </a:p>
        </p:txBody>
      </p:sp>
      <p:sp>
        <p:nvSpPr>
          <p:cNvPr id="6"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49" y="2129307"/>
            <a:ext cx="61923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dirty="0">
                <a:solidFill>
                  <a:srgbClr val="B80303"/>
                </a:solidFill>
              </a:rPr>
              <a:t>Earthquakes </a:t>
            </a:r>
            <a:r>
              <a:rPr lang="en-US" altLang="en-US" b="0" dirty="0">
                <a:solidFill>
                  <a:srgbClr val="010067"/>
                </a:solidFill>
              </a:rPr>
              <a:t>are caused when two </a:t>
            </a:r>
          </a:p>
          <a:p>
            <a:pPr eaLnBrk="1" hangingPunct="1">
              <a:spcBef>
                <a:spcPts val="0"/>
              </a:spcBef>
            </a:pPr>
            <a:r>
              <a:rPr lang="en-US" altLang="en-US" b="0" dirty="0">
                <a:solidFill>
                  <a:srgbClr val="010067"/>
                </a:solidFill>
              </a:rPr>
              <a:t>tectonic plates are forced past each other. </a:t>
            </a:r>
            <a:br>
              <a:rPr lang="en-US" altLang="en-US" b="0" dirty="0">
                <a:solidFill>
                  <a:srgbClr val="010067"/>
                </a:solidFill>
              </a:rPr>
            </a:br>
            <a:r>
              <a:rPr lang="en-US" altLang="en-US" b="0" dirty="0">
                <a:solidFill>
                  <a:srgbClr val="010067"/>
                </a:solidFill>
              </a:rPr>
              <a:t>Pressure builds up between them until they suddenly shift, releasing the pressure and causing </a:t>
            </a:r>
            <a:r>
              <a:rPr lang="en-US" altLang="en-US" dirty="0">
                <a:solidFill>
                  <a:srgbClr val="B80303"/>
                </a:solidFill>
              </a:rPr>
              <a:t>seismic waves </a:t>
            </a:r>
            <a:r>
              <a:rPr lang="en-US" altLang="en-US" b="0" dirty="0">
                <a:solidFill>
                  <a:srgbClr val="010067"/>
                </a:solidFill>
              </a:rPr>
              <a:t>(tremors).</a:t>
            </a:r>
          </a:p>
        </p:txBody>
      </p:sp>
      <p:pic>
        <p:nvPicPr>
          <p:cNvPr id="7" name="Picture 5" descr="notes_icon">
            <a:extLst>
              <a:ext uri="{FF2B5EF4-FFF2-40B4-BE49-F238E27FC236}">
                <a16:creationId xmlns:a16="http://schemas.microsoft.com/office/drawing/2014/main" id="{C8EBF7EE-8691-4335-9169-7B5B3BBF63AD}"/>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sp>
        <p:nvSpPr>
          <p:cNvPr id="8"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4232102"/>
            <a:ext cx="55044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The point at which an earthquake begins is known as its </a:t>
            </a:r>
            <a:r>
              <a:rPr lang="en-US" altLang="en-US" dirty="0">
                <a:solidFill>
                  <a:srgbClr val="B80303"/>
                </a:solidFill>
              </a:rPr>
              <a:t>epicenter</a:t>
            </a:r>
            <a:r>
              <a:rPr lang="en-US" altLang="en-US" b="0" dirty="0">
                <a:solidFill>
                  <a:srgbClr val="010067"/>
                </a:solidFill>
              </a:rPr>
              <a:t>.</a:t>
            </a:r>
          </a:p>
        </p:txBody>
      </p:sp>
      <p:sp>
        <p:nvSpPr>
          <p:cNvPr id="9" name="Text Box 4">
            <a:extLst>
              <a:ext uri="{FF2B5EF4-FFF2-40B4-BE49-F238E27FC236}">
                <a16:creationId xmlns:a16="http://schemas.microsoft.com/office/drawing/2014/main" id="{90FDA45D-7186-4284-8EAD-17DC97B27959}"/>
              </a:ext>
            </a:extLst>
          </p:cNvPr>
          <p:cNvSpPr txBox="1">
            <a:spLocks noChangeArrowheads="1"/>
          </p:cNvSpPr>
          <p:nvPr/>
        </p:nvSpPr>
        <p:spPr bwMode="auto">
          <a:xfrm>
            <a:off x="323850" y="5226903"/>
            <a:ext cx="5904334"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How might the location of an earthquake’s epicenter affect its impact on people?</a:t>
            </a:r>
          </a:p>
        </p:txBody>
      </p:sp>
      <p:pic>
        <p:nvPicPr>
          <p:cNvPr id="18433" name="Picture 1" descr="Z:\History\Doddle KS4 History quizzes 2016-17\Design\Images\Stock Students\Blonde_girl_thinkingFLIP.png"/>
          <p:cNvPicPr>
            <a:picLocks noChangeAspect="1" noChangeArrowheads="1"/>
          </p:cNvPicPr>
          <p:nvPr/>
        </p:nvPicPr>
        <p:blipFill>
          <a:blip r:embed="rId5" cstate="print"/>
          <a:srcRect/>
          <a:stretch>
            <a:fillRect/>
          </a:stretch>
        </p:blipFill>
        <p:spPr bwMode="auto">
          <a:xfrm>
            <a:off x="6365163" y="2211615"/>
            <a:ext cx="2671333" cy="38844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Earthquake hazards</a:t>
            </a:r>
          </a:p>
        </p:txBody>
      </p:sp>
      <p:sp>
        <p:nvSpPr>
          <p:cNvPr id="3"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765175"/>
            <a:ext cx="84564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When earthquakes occur, the tremors they release can cause danger to people living near the epicenter.</a:t>
            </a:r>
          </a:p>
        </p:txBody>
      </p:sp>
      <p:sp>
        <p:nvSpPr>
          <p:cNvPr id="5"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1612340"/>
            <a:ext cx="51842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Seismic waves can cause buildings to sway and sometimes collapse. This image shows the impact of </a:t>
            </a:r>
            <a:br>
              <a:rPr lang="en-US" altLang="en-US" b="0" dirty="0">
                <a:solidFill>
                  <a:srgbClr val="010067"/>
                </a:solidFill>
              </a:rPr>
            </a:br>
            <a:r>
              <a:rPr lang="en-US" altLang="en-US" b="0" dirty="0">
                <a:solidFill>
                  <a:srgbClr val="010067"/>
                </a:solidFill>
              </a:rPr>
              <a:t>an earthquake in Nepal in 2015.</a:t>
            </a:r>
          </a:p>
        </p:txBody>
      </p:sp>
      <p:sp>
        <p:nvSpPr>
          <p:cNvPr id="6"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17284" y="3198168"/>
            <a:ext cx="51908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Collapsing buildings are an example of a </a:t>
            </a:r>
            <a:r>
              <a:rPr lang="en-US" altLang="en-US" dirty="0">
                <a:solidFill>
                  <a:srgbClr val="B80303"/>
                </a:solidFill>
              </a:rPr>
              <a:t>primary impact</a:t>
            </a:r>
            <a:r>
              <a:rPr lang="en-US" altLang="en-US" b="0" dirty="0">
                <a:solidFill>
                  <a:srgbClr val="010067"/>
                </a:solidFill>
              </a:rPr>
              <a:t>: they occur as </a:t>
            </a:r>
            <a:br>
              <a:rPr lang="en-US" altLang="en-US" b="0" dirty="0">
                <a:solidFill>
                  <a:srgbClr val="010067"/>
                </a:solidFill>
              </a:rPr>
            </a:br>
            <a:r>
              <a:rPr lang="en-US" altLang="en-US" b="0" dirty="0">
                <a:solidFill>
                  <a:srgbClr val="010067"/>
                </a:solidFill>
              </a:rPr>
              <a:t>a direct result of the hazard event.</a:t>
            </a:r>
          </a:p>
        </p:txBody>
      </p:sp>
      <p:sp>
        <p:nvSpPr>
          <p:cNvPr id="7"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4414665"/>
            <a:ext cx="52798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dirty="0">
                <a:solidFill>
                  <a:srgbClr val="B80303"/>
                </a:solidFill>
              </a:rPr>
              <a:t>Secondary impacts</a:t>
            </a:r>
            <a:r>
              <a:rPr lang="en-US" altLang="en-US" b="0" dirty="0">
                <a:solidFill>
                  <a:srgbClr val="010067"/>
                </a:solidFill>
              </a:rPr>
              <a:t> occur as a result of primary impacts.</a:t>
            </a:r>
          </a:p>
        </p:txBody>
      </p:sp>
      <p:sp>
        <p:nvSpPr>
          <p:cNvPr id="8" name="Text Box 4">
            <a:extLst>
              <a:ext uri="{FF2B5EF4-FFF2-40B4-BE49-F238E27FC236}">
                <a16:creationId xmlns:a16="http://schemas.microsoft.com/office/drawing/2014/main" id="{90FDA45D-7186-4284-8EAD-17DC97B27959}"/>
              </a:ext>
            </a:extLst>
          </p:cNvPr>
          <p:cNvSpPr txBox="1">
            <a:spLocks noChangeArrowheads="1"/>
          </p:cNvSpPr>
          <p:nvPr/>
        </p:nvSpPr>
        <p:spPr bwMode="auto">
          <a:xfrm>
            <a:off x="323850" y="5261828"/>
            <a:ext cx="5279846"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What secondary impacts might occur due to the damage shown here?</a:t>
            </a:r>
          </a:p>
        </p:txBody>
      </p:sp>
      <p:pic>
        <p:nvPicPr>
          <p:cNvPr id="9"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C8EBF7EE-8691-4335-9169-7B5B3BBF63AD}"/>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66562" name="Picture 2" descr="C:\Users\Lauren\Documents\Boardworks\Images\NatHaz_Nepal2015.jpg"/>
          <p:cNvPicPr>
            <a:picLocks noChangeAspect="1" noChangeArrowheads="1"/>
          </p:cNvPicPr>
          <p:nvPr/>
        </p:nvPicPr>
        <p:blipFill>
          <a:blip r:embed="rId5" cstate="print"/>
          <a:srcRect l="6456"/>
          <a:stretch>
            <a:fillRect/>
          </a:stretch>
        </p:blipFill>
        <p:spPr bwMode="auto">
          <a:xfrm>
            <a:off x="5724128" y="1666884"/>
            <a:ext cx="3105141" cy="44259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Tsunamis</a:t>
            </a:r>
          </a:p>
        </p:txBody>
      </p:sp>
      <p:sp>
        <p:nvSpPr>
          <p:cNvPr id="3"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765175"/>
            <a:ext cx="84564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dirty="0">
                <a:solidFill>
                  <a:srgbClr val="B80303"/>
                </a:solidFill>
              </a:rPr>
              <a:t>Tsunamis</a:t>
            </a:r>
            <a:r>
              <a:rPr lang="en-US" altLang="en-US" b="0" dirty="0">
                <a:solidFill>
                  <a:srgbClr val="010067"/>
                </a:solidFill>
              </a:rPr>
              <a:t> are a secondary impact of earthquakes. When an earthquake occurs under the sea, it can trigger a huge tidal wave that can cause severe damage to coastal areas.</a:t>
            </a:r>
          </a:p>
        </p:txBody>
      </p:sp>
      <p:sp>
        <p:nvSpPr>
          <p:cNvPr id="4"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714743" y="2292301"/>
            <a:ext cx="536258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On December 26</a:t>
            </a:r>
            <a:r>
              <a:rPr lang="en-US" altLang="en-US" b="0" baseline="30000" dirty="0">
                <a:solidFill>
                  <a:srgbClr val="010067"/>
                </a:solidFill>
              </a:rPr>
              <a:t>th</a:t>
            </a:r>
            <a:r>
              <a:rPr lang="en-US" altLang="en-US" b="0" dirty="0">
                <a:solidFill>
                  <a:srgbClr val="010067"/>
                </a:solidFill>
              </a:rPr>
              <a:t> 2004, there was </a:t>
            </a:r>
            <a:br>
              <a:rPr lang="en-US" altLang="en-US" b="0" dirty="0">
                <a:solidFill>
                  <a:srgbClr val="010067"/>
                </a:solidFill>
              </a:rPr>
            </a:br>
            <a:r>
              <a:rPr lang="en-US" altLang="en-US" b="0" dirty="0">
                <a:solidFill>
                  <a:srgbClr val="010067"/>
                </a:solidFill>
              </a:rPr>
              <a:t>a huge earthquake under the Indian Ocean. This triggered several tsunami waves that led to the death of around 230,000–280,000 people.</a:t>
            </a:r>
          </a:p>
        </p:txBody>
      </p:sp>
      <p:pic>
        <p:nvPicPr>
          <p:cNvPr id="67586" name="Picture 2" descr="C:\Users\Lauren\Documents\Boardworks\Images\NatHaz_2004Tsunami.jpg"/>
          <p:cNvPicPr>
            <a:picLocks noChangeAspect="1" noChangeArrowheads="1"/>
          </p:cNvPicPr>
          <p:nvPr/>
        </p:nvPicPr>
        <p:blipFill>
          <a:blip r:embed="rId3" cstate="print"/>
          <a:srcRect l="15655" r="24807"/>
          <a:stretch>
            <a:fillRect/>
          </a:stretch>
        </p:blipFill>
        <p:spPr bwMode="auto">
          <a:xfrm>
            <a:off x="323850" y="2110382"/>
            <a:ext cx="3319456" cy="3982443"/>
          </a:xfrm>
          <a:prstGeom prst="rect">
            <a:avLst/>
          </a:prstGeom>
          <a:noFill/>
        </p:spPr>
      </p:pic>
      <p:sp>
        <p:nvSpPr>
          <p:cNvPr id="6"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714744" y="4523165"/>
            <a:ext cx="51054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As well as the loss of life, the tsunamis caused approximately $19.9 billion of damage in some of the world’s most deprived countries.</a:t>
            </a:r>
          </a:p>
        </p:txBody>
      </p:sp>
      <p:pic>
        <p:nvPicPr>
          <p:cNvPr id="7"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Earthquakes and human activity</a:t>
            </a:r>
          </a:p>
        </p:txBody>
      </p:sp>
      <p:sp>
        <p:nvSpPr>
          <p:cNvPr id="5"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765175"/>
            <a:ext cx="84564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Earthquakes are difficult to predict, since scientists cannot accurately tell when two tectonic plates will shift. However, people can prepare for earthquakes in other ways.</a:t>
            </a:r>
          </a:p>
        </p:txBody>
      </p:sp>
      <p:sp>
        <p:nvSpPr>
          <p:cNvPr id="6"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2017839"/>
            <a:ext cx="62643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One method is to build </a:t>
            </a:r>
            <a:r>
              <a:rPr lang="en-US" altLang="en-US" dirty="0">
                <a:solidFill>
                  <a:srgbClr val="B80303"/>
                </a:solidFill>
              </a:rPr>
              <a:t>earthquake-proof buildings </a:t>
            </a:r>
            <a:r>
              <a:rPr lang="en-US" altLang="en-US" b="0" dirty="0">
                <a:solidFill>
                  <a:srgbClr val="010067"/>
                </a:solidFill>
              </a:rPr>
              <a:t>in areas particularly prone to earthquakes. These buildings are designed </a:t>
            </a:r>
            <a:br>
              <a:rPr lang="en-US" altLang="en-US" b="0" dirty="0">
                <a:solidFill>
                  <a:srgbClr val="010067"/>
                </a:solidFill>
              </a:rPr>
            </a:br>
            <a:r>
              <a:rPr lang="en-US" altLang="en-US" b="0" dirty="0">
                <a:solidFill>
                  <a:srgbClr val="010067"/>
                </a:solidFill>
              </a:rPr>
              <a:t>to reduce the amount of damage caused.</a:t>
            </a:r>
          </a:p>
        </p:txBody>
      </p:sp>
      <p:sp>
        <p:nvSpPr>
          <p:cNvPr id="9"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17284" y="3639834"/>
            <a:ext cx="64869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dirty="0">
                <a:solidFill>
                  <a:srgbClr val="B80303"/>
                </a:solidFill>
              </a:rPr>
              <a:t>Taipei 101 </a:t>
            </a:r>
            <a:r>
              <a:rPr lang="en-US" altLang="en-US" b="0" dirty="0">
                <a:solidFill>
                  <a:srgbClr val="010067"/>
                </a:solidFill>
              </a:rPr>
              <a:t>(right) is an example of an earthquake-resistant building. It has a flexible steel frame and reinforced foundations so that it absorbs vibrations, rather than collapsing.</a:t>
            </a:r>
          </a:p>
        </p:txBody>
      </p:sp>
      <p:pic>
        <p:nvPicPr>
          <p:cNvPr id="10"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1" name="Text Box 4">
            <a:extLst>
              <a:ext uri="{FF2B5EF4-FFF2-40B4-BE49-F238E27FC236}">
                <a16:creationId xmlns:a16="http://schemas.microsoft.com/office/drawing/2014/main" id="{90FDA45D-7186-4284-8EAD-17DC97B27959}"/>
              </a:ext>
            </a:extLst>
          </p:cNvPr>
          <p:cNvSpPr txBox="1">
            <a:spLocks noChangeArrowheads="1"/>
          </p:cNvSpPr>
          <p:nvPr/>
        </p:nvSpPr>
        <p:spPr bwMode="auto">
          <a:xfrm>
            <a:off x="323850" y="5261828"/>
            <a:ext cx="5976342"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Can you think of any problems with using earthquake-proof buildings?</a:t>
            </a:r>
          </a:p>
        </p:txBody>
      </p:sp>
      <p:pic>
        <p:nvPicPr>
          <p:cNvPr id="12" name="Picture 5" descr="notes_icon">
            <a:extLst>
              <a:ext uri="{FF2B5EF4-FFF2-40B4-BE49-F238E27FC236}">
                <a16:creationId xmlns:a16="http://schemas.microsoft.com/office/drawing/2014/main" id="{C8EBF7EE-8691-4335-9169-7B5B3BBF63AD}"/>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68610" name="Picture 2" descr="C:\Users\Lauren\Documents\Boardworks\Images\NatHaz_Taipei101EDIT.jpg"/>
          <p:cNvPicPr>
            <a:picLocks noChangeAspect="1" noChangeArrowheads="1"/>
          </p:cNvPicPr>
          <p:nvPr/>
        </p:nvPicPr>
        <p:blipFill>
          <a:blip r:embed="rId5" cstate="print"/>
          <a:srcRect/>
          <a:stretch>
            <a:fillRect/>
          </a:stretch>
        </p:blipFill>
        <p:spPr bwMode="auto">
          <a:xfrm>
            <a:off x="7011075" y="2001282"/>
            <a:ext cx="1636393" cy="4091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Tsunamis and human activity</a:t>
            </a:r>
          </a:p>
        </p:txBody>
      </p:sp>
      <p:sp>
        <p:nvSpPr>
          <p:cNvPr id="4"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765175"/>
            <a:ext cx="84564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In Hawaii, the </a:t>
            </a:r>
            <a:r>
              <a:rPr lang="en-US" altLang="en-US" dirty="0">
                <a:solidFill>
                  <a:srgbClr val="B80303"/>
                </a:solidFill>
              </a:rPr>
              <a:t>Pacific Tsunami Warning System </a:t>
            </a:r>
            <a:r>
              <a:rPr lang="en-US" altLang="en-US" b="0" dirty="0">
                <a:solidFill>
                  <a:srgbClr val="010067"/>
                </a:solidFill>
              </a:rPr>
              <a:t>monitors seismic activity in the Pacific Ocean. If an earthquake occurs, warnings are sent to nearby beaches so that people can evacuate to a safe place.</a:t>
            </a:r>
          </a:p>
        </p:txBody>
      </p:sp>
      <p:sp>
        <p:nvSpPr>
          <p:cNvPr id="5"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2459504"/>
            <a:ext cx="51122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Tsunami waves cause less damage </a:t>
            </a:r>
            <a:br>
              <a:rPr lang="en-US" altLang="en-US" b="0" dirty="0">
                <a:solidFill>
                  <a:srgbClr val="010067"/>
                </a:solidFill>
              </a:rPr>
            </a:br>
            <a:r>
              <a:rPr lang="en-US" altLang="en-US" b="0" dirty="0">
                <a:solidFill>
                  <a:srgbClr val="010067"/>
                </a:solidFill>
              </a:rPr>
              <a:t>if they are </a:t>
            </a:r>
            <a:r>
              <a:rPr lang="en-US" altLang="en-US" dirty="0">
                <a:solidFill>
                  <a:srgbClr val="B80303"/>
                </a:solidFill>
              </a:rPr>
              <a:t>interrupted</a:t>
            </a:r>
            <a:r>
              <a:rPr lang="en-US" altLang="en-US" b="0" dirty="0">
                <a:solidFill>
                  <a:srgbClr val="010067"/>
                </a:solidFill>
              </a:rPr>
              <a:t>. Interruption can occur through artificial barriers </a:t>
            </a:r>
            <a:br>
              <a:rPr lang="en-US" altLang="en-US" b="0" dirty="0">
                <a:solidFill>
                  <a:srgbClr val="010067"/>
                </a:solidFill>
              </a:rPr>
            </a:br>
            <a:r>
              <a:rPr lang="en-US" altLang="en-US" b="0" dirty="0">
                <a:solidFill>
                  <a:srgbClr val="010067"/>
                </a:solidFill>
              </a:rPr>
              <a:t>or natural vegetation.</a:t>
            </a:r>
          </a:p>
        </p:txBody>
      </p:sp>
      <p:sp>
        <p:nvSpPr>
          <p:cNvPr id="6"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23850" y="4153833"/>
            <a:ext cx="511224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dirty="0">
                <a:solidFill>
                  <a:srgbClr val="B80303"/>
                </a:solidFill>
              </a:rPr>
              <a:t>Mangrove forests </a:t>
            </a:r>
            <a:r>
              <a:rPr lang="en-US" altLang="en-US" b="0" dirty="0">
                <a:solidFill>
                  <a:srgbClr val="010067"/>
                </a:solidFill>
              </a:rPr>
              <a:t>form a natural barrier to tsunami waves. However, when these are cleared by humans </a:t>
            </a:r>
            <a:br>
              <a:rPr lang="en-US" altLang="en-US" b="0" dirty="0">
                <a:solidFill>
                  <a:srgbClr val="010067"/>
                </a:solidFill>
              </a:rPr>
            </a:br>
            <a:r>
              <a:rPr lang="en-US" altLang="en-US" b="0" dirty="0">
                <a:solidFill>
                  <a:srgbClr val="010067"/>
                </a:solidFill>
              </a:rPr>
              <a:t>in order to use coastal land, the protection they give is removed.</a:t>
            </a:r>
          </a:p>
        </p:txBody>
      </p:sp>
      <p:pic>
        <p:nvPicPr>
          <p:cNvPr id="10242" name="Picture 2" descr="C:\CVS\production\HSScienceNGSS\src\images\Earth and Space Sciences\NatHaz_MangrovesEDIT.jpg"/>
          <p:cNvPicPr>
            <a:picLocks noChangeAspect="1" noChangeArrowheads="1"/>
          </p:cNvPicPr>
          <p:nvPr/>
        </p:nvPicPr>
        <p:blipFill>
          <a:blip r:embed="rId3" cstate="print"/>
          <a:srcRect/>
          <a:stretch>
            <a:fillRect/>
          </a:stretch>
        </p:blipFill>
        <p:spPr bwMode="auto">
          <a:xfrm>
            <a:off x="5630051" y="2420888"/>
            <a:ext cx="3190099" cy="3671936"/>
          </a:xfrm>
          <a:prstGeom prst="rect">
            <a:avLst/>
          </a:prstGeom>
          <a:noFill/>
        </p:spPr>
      </p:pic>
      <p:pic>
        <p:nvPicPr>
          <p:cNvPr id="9"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4BCD-ACCB-4F5B-8FD5-87E88E830020}"/>
              </a:ext>
            </a:extLst>
          </p:cNvPr>
          <p:cNvSpPr>
            <a:spLocks noGrp="1"/>
          </p:cNvSpPr>
          <p:nvPr>
            <p:ph type="title"/>
          </p:nvPr>
        </p:nvSpPr>
        <p:spPr/>
        <p:txBody>
          <a:bodyPr/>
          <a:lstStyle/>
          <a:p>
            <a:r>
              <a:rPr lang="en-GB" dirty="0"/>
              <a:t>Volcanoes</a:t>
            </a:r>
          </a:p>
        </p:txBody>
      </p:sp>
      <p:pic>
        <p:nvPicPr>
          <p:cNvPr id="3" name="Picture 2">
            <a:extLst>
              <a:ext uri="{FF2B5EF4-FFF2-40B4-BE49-F238E27FC236}">
                <a16:creationId xmlns:a16="http://schemas.microsoft.com/office/drawing/2014/main" id="{49E169F5-FA6C-4157-98B9-12A8DC2DBB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8840" y="2780928"/>
            <a:ext cx="4921310" cy="3348410"/>
          </a:xfrm>
          <a:prstGeom prst="rect">
            <a:avLst/>
          </a:prstGeom>
        </p:spPr>
      </p:pic>
      <p:sp>
        <p:nvSpPr>
          <p:cNvPr id="4"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800100"/>
            <a:ext cx="84564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When volcanoes stop erupting frequently, they are </a:t>
            </a:r>
            <a:r>
              <a:rPr lang="en-GB" altLang="en-US" dirty="0">
                <a:solidFill>
                  <a:srgbClr val="B80303"/>
                </a:solidFill>
              </a:rPr>
              <a:t>dormant</a:t>
            </a:r>
            <a:r>
              <a:rPr lang="en-GB" altLang="en-US" b="0" dirty="0">
                <a:solidFill>
                  <a:srgbClr val="010067"/>
                </a:solidFill>
              </a:rPr>
              <a:t>. Volcanoes that no longer contain molten rock are </a:t>
            </a:r>
            <a:r>
              <a:rPr lang="en-GB" altLang="en-US" dirty="0">
                <a:solidFill>
                  <a:srgbClr val="B80303"/>
                </a:solidFill>
              </a:rPr>
              <a:t>extinct</a:t>
            </a:r>
            <a:r>
              <a:rPr lang="en-GB" altLang="en-US" b="0" dirty="0">
                <a:solidFill>
                  <a:srgbClr val="010067"/>
                </a:solidFill>
              </a:rPr>
              <a:t>. Extinct volcanoes can form mountainous land features.</a:t>
            </a:r>
          </a:p>
        </p:txBody>
      </p:sp>
      <p:pic>
        <p:nvPicPr>
          <p:cNvPr id="6" name="Picture 5">
            <a:extLst>
              <a:ext uri="{FF2B5EF4-FFF2-40B4-BE49-F238E27FC236}">
                <a16:creationId xmlns:a16="http://schemas.microsoft.com/office/drawing/2014/main" id="{ACFE6623-969E-401D-B2DF-36C47D7E9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723" y="2780929"/>
            <a:ext cx="3385781" cy="3348410"/>
          </a:xfrm>
          <a:prstGeom prst="rect">
            <a:avLst/>
          </a:prstGeom>
        </p:spPr>
      </p:pic>
      <p:sp>
        <p:nvSpPr>
          <p:cNvPr id="7" name="Text Box 4">
            <a:extLst>
              <a:ext uri="{FF2B5EF4-FFF2-40B4-BE49-F238E27FC236}">
                <a16:creationId xmlns:a16="http://schemas.microsoft.com/office/drawing/2014/main" id="{90FDA45D-7186-4284-8EAD-17DC97B27959}"/>
              </a:ext>
            </a:extLst>
          </p:cNvPr>
          <p:cNvSpPr txBox="1">
            <a:spLocks noChangeArrowheads="1"/>
          </p:cNvSpPr>
          <p:nvPr/>
        </p:nvSpPr>
        <p:spPr bwMode="auto">
          <a:xfrm>
            <a:off x="379578" y="2103239"/>
            <a:ext cx="8456426"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What are the differences between these two volcanoes?</a:t>
            </a:r>
          </a:p>
        </p:txBody>
      </p:sp>
      <p:pic>
        <p:nvPicPr>
          <p:cNvPr id="11"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35337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MhAoSjVo"/>
  <p:tag name="ARTICULATE_DESIGN_ID_1_DEFAULT DESIGN" val="ShvnA0ov"/>
  <p:tag name="ARTICULATE_DESIGN_ID_2_DEFAULT DESIGN" val="6ONO8UmB"/>
  <p:tag name="ARTICULATE_DESIGN_ID_3_DEFAULT DESIGN" val="XKOJsCRS"/>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15054</TotalTime>
  <Words>3696</Words>
  <Application>Microsoft Office PowerPoint</Application>
  <PresentationFormat>Letter Paper (8.5x11 in)</PresentationFormat>
  <Paragraphs>315</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Wingdings</vt:lpstr>
      <vt:lpstr>Arial</vt:lpstr>
      <vt:lpstr>Wingdings 2</vt:lpstr>
      <vt:lpstr>2_Default Design</vt:lpstr>
      <vt:lpstr>3_Default Design</vt:lpstr>
      <vt:lpstr>Natural Hazards</vt:lpstr>
      <vt:lpstr>Information</vt:lpstr>
      <vt:lpstr>What are natural hazards?</vt:lpstr>
      <vt:lpstr>Earthquakes</vt:lpstr>
      <vt:lpstr>Earthquake hazards</vt:lpstr>
      <vt:lpstr>Tsunamis</vt:lpstr>
      <vt:lpstr>Earthquakes and human activity</vt:lpstr>
      <vt:lpstr>Tsunamis and human activity</vt:lpstr>
      <vt:lpstr>Volcanoes</vt:lpstr>
      <vt:lpstr>How do volcanoes form mountains?</vt:lpstr>
      <vt:lpstr>Mass wasting</vt:lpstr>
      <vt:lpstr>Coastal erosion</vt:lpstr>
      <vt:lpstr>Mass wasting, erosion and human activity</vt:lpstr>
      <vt:lpstr>How do hurricanes form?</vt:lpstr>
      <vt:lpstr>Where do hurricanes form?</vt:lpstr>
      <vt:lpstr>Hurricanes and human activity</vt:lpstr>
      <vt:lpstr>Preparing for a hurricane</vt:lpstr>
      <vt:lpstr>Floods</vt:lpstr>
      <vt:lpstr>Floods and human activity</vt:lpstr>
      <vt:lpstr>Droughts</vt:lpstr>
      <vt:lpstr>Droughts and human activity</vt:lpstr>
      <vt:lpstr>What is the greenhouse effect?</vt:lpstr>
      <vt:lpstr>The greenhouse effect</vt:lpstr>
      <vt:lpstr>How have surface temperatures changed?</vt:lpstr>
      <vt:lpstr>Climate change</vt:lpstr>
      <vt:lpstr>Climate change in the Sahel</vt:lpstr>
      <vt:lpstr>Livestock farming</vt:lpstr>
      <vt:lpstr>Changes to crops</vt:lpstr>
      <vt:lpstr>How has the volume of polar ice changed?</vt:lpstr>
      <vt:lpstr>Sea level rise</vt:lpstr>
      <vt:lpstr>A closer look</vt:lpstr>
      <vt:lpstr>Sea level rise in Kiribati</vt:lpstr>
      <vt:lpstr>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Hazards</dc:title>
  <dc:subject>Boardworks High School Earth and Space Sciences</dc:subject>
  <dc:creator>Boardworks</dc:creator>
  <cp:lastModifiedBy>Tim Crilly</cp:lastModifiedBy>
  <cp:revision>591</cp:revision>
  <dcterms:created xsi:type="dcterms:W3CDTF">2003-10-06T13:07:42Z</dcterms:created>
  <dcterms:modified xsi:type="dcterms:W3CDTF">2019-01-31T15:23:09Z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C564B7FA-7C34-45CD-A02F-68FFDA34ACF9</vt:lpwstr>
  </property>
  <property fmtid="{D5CDD505-2E9C-101B-9397-08002B2CF9AE}" pid="3" name="ArticulatePath">
    <vt:lpwstr>Weathering</vt:lpwstr>
  </property>
</Properties>
</file>