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1.xml" ContentType="application/vnd.ms-office.activeX+xml"/>
  <Override PartName="/ppt/notesSlides/notesSlide29.xml" ContentType="application/vnd.openxmlformats-officedocument.presentationml.notesSlide+xml"/>
  <Override PartName="/ppt/activeX/activeX2.xml" ContentType="application/vnd.ms-office.activeX+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ctiveX/activeX3.xml" ContentType="application/vnd.ms-office.activeX+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5044" r:id="rId1"/>
    <p:sldMasterId id="2147485059" r:id="rId2"/>
  </p:sldMasterIdLst>
  <p:notesMasterIdLst>
    <p:notesMasterId r:id="rId41"/>
  </p:notesMasterIdLst>
  <p:handoutMasterIdLst>
    <p:handoutMasterId r:id="rId42"/>
  </p:handoutMasterIdLst>
  <p:sldIdLst>
    <p:sldId id="430" r:id="rId3"/>
    <p:sldId id="509" r:id="rId4"/>
    <p:sldId id="488" r:id="rId5"/>
    <p:sldId id="502" r:id="rId6"/>
    <p:sldId id="486" r:id="rId7"/>
    <p:sldId id="487" r:id="rId8"/>
    <p:sldId id="512" r:id="rId9"/>
    <p:sldId id="513" r:id="rId10"/>
    <p:sldId id="511" r:id="rId11"/>
    <p:sldId id="515" r:id="rId12"/>
    <p:sldId id="516" r:id="rId13"/>
    <p:sldId id="517" r:id="rId14"/>
    <p:sldId id="496" r:id="rId15"/>
    <p:sldId id="532" r:id="rId16"/>
    <p:sldId id="497" r:id="rId17"/>
    <p:sldId id="533" r:id="rId18"/>
    <p:sldId id="504" r:id="rId19"/>
    <p:sldId id="503" r:id="rId20"/>
    <p:sldId id="538" r:id="rId21"/>
    <p:sldId id="499" r:id="rId22"/>
    <p:sldId id="526" r:id="rId23"/>
    <p:sldId id="518" r:id="rId24"/>
    <p:sldId id="494" r:id="rId25"/>
    <p:sldId id="519" r:id="rId26"/>
    <p:sldId id="501" r:id="rId27"/>
    <p:sldId id="484" r:id="rId28"/>
    <p:sldId id="520" r:id="rId29"/>
    <p:sldId id="521" r:id="rId30"/>
    <p:sldId id="523" r:id="rId31"/>
    <p:sldId id="524" r:id="rId32"/>
    <p:sldId id="527" r:id="rId33"/>
    <p:sldId id="530" r:id="rId34"/>
    <p:sldId id="531" r:id="rId35"/>
    <p:sldId id="539" r:id="rId36"/>
    <p:sldId id="540" r:id="rId37"/>
    <p:sldId id="528" r:id="rId38"/>
    <p:sldId id="529" r:id="rId39"/>
    <p:sldId id="514" r:id="rId40"/>
  </p:sldIdLst>
  <p:sldSz cx="9144000" cy="6858000" type="letter"/>
  <p:notesSz cx="6858000" cy="9296400"/>
  <p:embeddedFontLst>
    <p:embeddedFont>
      <p:font typeface="Wingdings 2" panose="05020102010507070707" pitchFamily="18" charset="2"/>
      <p:regular r:id="rId43"/>
    </p:embeddedFont>
  </p:embeddedFontLst>
  <p:custDataLst>
    <p:tags r:id="rId4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userDrawn="1">
          <p15:clr>
            <a:srgbClr val="A4A3A4"/>
          </p15:clr>
        </p15:guide>
        <p15:guide id="2" orient="horz" pos="3861" userDrawn="1">
          <p15:clr>
            <a:srgbClr val="A4A3A4"/>
          </p15:clr>
        </p15:guide>
        <p15:guide id="3" pos="5375" userDrawn="1">
          <p15:clr>
            <a:srgbClr val="A4A3A4"/>
          </p15:clr>
        </p15:guide>
        <p15:guide id="4" pos="21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010066"/>
    <a:srgbClr val="FFCC99"/>
    <a:srgbClr val="FF6600"/>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varScale="1">
        <p:scale>
          <a:sx n="85" d="100"/>
          <a:sy n="85" d="100"/>
        </p:scale>
        <p:origin x="540" y="66"/>
      </p:cViewPr>
      <p:guideLst>
        <p:guide orient="horz" pos="494"/>
        <p:guide orient="horz" pos="3861"/>
        <p:guide pos="5375"/>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F12B6AFE-3D1F-45E2-8A1E-3113B570AC36}"/>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0914EE3-99CB-4A57-8554-5CB53D08A8E9}" type="slidenum">
              <a:rPr lang="en-GB" altLang="en-US"/>
              <a:pPr/>
              <a:t>‹#›</a:t>
            </a:fld>
            <a:endParaRPr lang="en-GB" altLang="en-US"/>
          </a:p>
        </p:txBody>
      </p:sp>
      <p:sp>
        <p:nvSpPr>
          <p:cNvPr id="5" name="Rectangle 7">
            <a:extLst>
              <a:ext uri="{FF2B5EF4-FFF2-40B4-BE49-F238E27FC236}">
                <a16:creationId xmlns:a16="http://schemas.microsoft.com/office/drawing/2014/main" id="{1745670F-C753-4A02-B78F-AD9A13BA671A}"/>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28C0F79B-83DF-401F-A620-99B2857FCD5C}"/>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340943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34B7E297-FF22-4300-BBE3-D81A14FE712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8AB2472-E3BB-4801-9654-EB279648E7F4}"/>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3A6D9B9A-D2C7-4795-BC77-3DB507EA4F0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DF8E01E-8664-4136-BFC7-22DFF64D27A0}" type="slidenum">
              <a:rPr lang="en-US" altLang="en-US"/>
              <a:pPr/>
              <a:t>‹#›</a:t>
            </a:fld>
            <a:endParaRPr lang="en-US" altLang="en-US"/>
          </a:p>
        </p:txBody>
      </p:sp>
      <p:sp>
        <p:nvSpPr>
          <p:cNvPr id="7" name="Rectangle 7">
            <a:extLst>
              <a:ext uri="{FF2B5EF4-FFF2-40B4-BE49-F238E27FC236}">
                <a16:creationId xmlns:a16="http://schemas.microsoft.com/office/drawing/2014/main" id="{DE6A9E53-0FFB-4B35-A806-27B95A3036C8}"/>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8EFD88AC-8802-4F1F-81F0-58CC157EA8FE}"/>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71090355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9596DAD-76D5-4B33-93B3-C8D37E706776}"/>
              </a:ext>
            </a:extLst>
          </p:cNvPr>
          <p:cNvSpPr>
            <a:spLocks noGrp="1" noRot="1" noChangeAspect="1" noChangeArrowheads="1" noTextEdit="1"/>
          </p:cNvSpPr>
          <p:nvPr>
            <p:ph type="sldImg"/>
          </p:nvPr>
        </p:nvSpPr>
        <p:spPr>
          <a:xfrm>
            <a:off x="1104900" y="696913"/>
            <a:ext cx="4648200" cy="3486150"/>
          </a:xfrm>
          <a:ln/>
        </p:spPr>
      </p:sp>
      <p:sp>
        <p:nvSpPr>
          <p:cNvPr id="32771" name="Rectangle 3">
            <a:extLst>
              <a:ext uri="{FF2B5EF4-FFF2-40B4-BE49-F238E27FC236}">
                <a16:creationId xmlns:a16="http://schemas.microsoft.com/office/drawing/2014/main" id="{EC1C0B56-1C78-4204-8011-FB73863116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2772" name="Slide Number Placeholder 5">
            <a:extLst>
              <a:ext uri="{FF2B5EF4-FFF2-40B4-BE49-F238E27FC236}">
                <a16:creationId xmlns:a16="http://schemas.microsoft.com/office/drawing/2014/main" id="{CC5B0E49-E560-499A-A131-C3D8ACC687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A0216B0-650D-408D-B980-6E25DE5D7243}" type="slidenum">
              <a:rPr lang="en-US" altLang="en-US" sz="1200">
                <a:solidFill>
                  <a:schemeClr val="tx1"/>
                </a:solidFill>
              </a:rPr>
              <a:pPr/>
              <a:t>1</a:t>
            </a:fld>
            <a:endParaRPr lang="en-US" alt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Compare and evaluate competing arguments or design solutions in light of currently accepted explanations, new evidence, limitations (e.g., trade-offs), constraints, and ethical issues.</a:t>
            </a:r>
            <a:endParaRPr lang="en-GB" dirty="0">
              <a:effectLst/>
            </a:endParaRPr>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10</a:t>
            </a:fld>
            <a:endParaRPr lang="en-US" altLang="en-US"/>
          </a:p>
        </p:txBody>
      </p:sp>
    </p:spTree>
    <p:extLst>
      <p:ext uri="{BB962C8B-B14F-4D97-AF65-F5344CB8AC3E}">
        <p14:creationId xmlns:p14="http://schemas.microsoft.com/office/powerpoint/2010/main" val="373502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b="1" dirty="0"/>
              <a:t>Photo credit: </a:t>
            </a:r>
            <a:r>
              <a:rPr lang="en-GB" b="0" dirty="0"/>
              <a:t>Nile river delta image is in the public domain because it was solely created by NASA.</a:t>
            </a:r>
            <a:endParaRPr lang="en-GB" b="1" dirty="0"/>
          </a:p>
        </p:txBody>
      </p:sp>
      <p:sp>
        <p:nvSpPr>
          <p:cNvPr id="4" name="Slide Number Placeholder 3"/>
          <p:cNvSpPr>
            <a:spLocks noGrp="1"/>
          </p:cNvSpPr>
          <p:nvPr>
            <p:ph type="sldNum" sz="quarter" idx="10"/>
          </p:nvPr>
        </p:nvSpPr>
        <p:spPr>
          <a:xfrm>
            <a:off x="3886200" y="8831580"/>
            <a:ext cx="2971800" cy="464820"/>
          </a:xfrm>
        </p:spPr>
        <p:txBody>
          <a:bodyPr/>
          <a:lstStyle/>
          <a:p>
            <a:fld id="{0DF8E01E-8664-4136-BFC7-22DFF64D27A0}" type="slidenum">
              <a:rPr lang="en-US" altLang="en-US" smtClean="0"/>
              <a:pPr/>
              <a:t>11</a:t>
            </a:fld>
            <a:endParaRPr lang="en-US" altLang="en-US" dirty="0"/>
          </a:p>
        </p:txBody>
      </p:sp>
    </p:spTree>
    <p:extLst>
      <p:ext uri="{BB962C8B-B14F-4D97-AF65-F5344CB8AC3E}">
        <p14:creationId xmlns:p14="http://schemas.microsoft.com/office/powerpoint/2010/main" val="93583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b="1" dirty="0"/>
              <a:t>Photo credit: </a:t>
            </a:r>
            <a:r>
              <a:rPr lang="en-GB" b="0" dirty="0"/>
              <a:t>Nile river delta image is in the public domain because it was solely created by NASA.</a:t>
            </a:r>
            <a:endParaRPr lang="en-GB" b="1"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12</a:t>
            </a:fld>
            <a:endParaRPr lang="en-US" altLang="en-US"/>
          </a:p>
        </p:txBody>
      </p:sp>
    </p:spTree>
    <p:extLst>
      <p:ext uri="{BB962C8B-B14F-4D97-AF65-F5344CB8AC3E}">
        <p14:creationId xmlns:p14="http://schemas.microsoft.com/office/powerpoint/2010/main" val="313137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679DC21-DD6B-4A10-B359-83D7D54B996C}"/>
              </a:ext>
            </a:extLst>
          </p:cNvPr>
          <p:cNvSpPr>
            <a:spLocks noGrp="1" noRot="1" noChangeAspect="1" noTextEdit="1"/>
          </p:cNvSpPr>
          <p:nvPr>
            <p:ph type="sldImg"/>
          </p:nvPr>
        </p:nvSpPr>
        <p:spPr>
          <a:xfrm>
            <a:off x="1104900" y="696913"/>
            <a:ext cx="4648200" cy="3486150"/>
          </a:xfrm>
          <a:ln/>
        </p:spPr>
      </p:sp>
      <p:sp>
        <p:nvSpPr>
          <p:cNvPr id="41987" name="Notes Placeholder 2">
            <a:extLst>
              <a:ext uri="{FF2B5EF4-FFF2-40B4-BE49-F238E27FC236}">
                <a16:creationId xmlns:a16="http://schemas.microsoft.com/office/drawing/2014/main" id="{F4AE4D99-34BF-4407-A46E-A627B6AF21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b="0" dirty="0">
                <a:latin typeface="Arial" panose="020B0604020202020204" pitchFamily="34" charset="0"/>
              </a:rPr>
              <a:t>© </a:t>
            </a:r>
            <a:r>
              <a:rPr lang="en-GB" altLang="en-US" dirty="0" err="1">
                <a:latin typeface="Arial" panose="020B0604020202020204" pitchFamily="34" charset="0"/>
              </a:rPr>
              <a:t>smereka</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120D62E6-DBF6-4B7E-A6CA-D460A129DB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074ECEE-3144-40D1-8F71-DC7D11900DA3}" type="slidenum">
              <a:rPr lang="en-US" altLang="en-US" sz="1200">
                <a:solidFill>
                  <a:schemeClr val="tx1"/>
                </a:solidFill>
              </a:rPr>
              <a:pPr/>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F20711-6FE3-4B75-BFCF-F0AB0E8FD646}"/>
              </a:ext>
            </a:extLst>
          </p:cNvPr>
          <p:cNvSpPr>
            <a:spLocks noGrp="1" noRot="1" noChangeAspect="1" noTextEdit="1"/>
          </p:cNvSpPr>
          <p:nvPr>
            <p:ph type="sldImg"/>
          </p:nvPr>
        </p:nvSpPr>
        <p:spPr>
          <a:xfrm>
            <a:off x="1104900" y="696913"/>
            <a:ext cx="4648200" cy="3486150"/>
          </a:xfrm>
          <a:ln/>
        </p:spPr>
      </p:sp>
      <p:sp>
        <p:nvSpPr>
          <p:cNvPr id="43011" name="Notes Placeholder 2">
            <a:extLst>
              <a:ext uri="{FF2B5EF4-FFF2-40B4-BE49-F238E27FC236}">
                <a16:creationId xmlns:a16="http://schemas.microsoft.com/office/drawing/2014/main" id="{ED2B1F18-4500-4FD6-BE14-F37A6DB9F8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err="1">
                <a:latin typeface="Arial" panose="020B0604020202020204" pitchFamily="34" charset="0"/>
              </a:rPr>
              <a:t>Meryll</a:t>
            </a:r>
            <a:r>
              <a:rPr lang="en-GB" altLang="en-US" dirty="0">
                <a:latin typeface="Arial" panose="020B0604020202020204" pitchFamily="34" charset="0"/>
              </a:rPr>
              <a:t>, Shutterstock.com 2018</a:t>
            </a:r>
          </a:p>
        </p:txBody>
      </p:sp>
      <p:sp>
        <p:nvSpPr>
          <p:cNvPr id="43012" name="Slide Number Placeholder 3">
            <a:extLst>
              <a:ext uri="{FF2B5EF4-FFF2-40B4-BE49-F238E27FC236}">
                <a16:creationId xmlns:a16="http://schemas.microsoft.com/office/drawing/2014/main" id="{98F5B35C-51C3-46C0-9024-11AB3E23EC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684BAC2-9678-4239-9C77-3379F0DE3A0E}" type="slidenum">
              <a:rPr lang="en-US" altLang="en-US" sz="1200">
                <a:solidFill>
                  <a:schemeClr val="tx1"/>
                </a:solidFill>
              </a:rPr>
              <a:pPr/>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6E3894A-1DBC-41D2-80E0-080E4BF12276}"/>
              </a:ext>
            </a:extLst>
          </p:cNvPr>
          <p:cNvSpPr>
            <a:spLocks noGrp="1" noRot="1" noChangeAspect="1" noTextEdit="1"/>
          </p:cNvSpPr>
          <p:nvPr>
            <p:ph type="sldImg"/>
          </p:nvPr>
        </p:nvSpPr>
        <p:spPr>
          <a:xfrm>
            <a:off x="1104900" y="696913"/>
            <a:ext cx="4648200" cy="3486150"/>
          </a:xfrm>
          <a:ln/>
        </p:spPr>
      </p:sp>
      <p:sp>
        <p:nvSpPr>
          <p:cNvPr id="46083" name="Notes Placeholder 2">
            <a:extLst>
              <a:ext uri="{FF2B5EF4-FFF2-40B4-BE49-F238E27FC236}">
                <a16:creationId xmlns:a16="http://schemas.microsoft.com/office/drawing/2014/main" id="{98B8326D-FE8A-4EE9-ABCB-CFD0897ED6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noProof="0" dirty="0">
                <a:latin typeface="Arial" panose="020B0604020202020204" pitchFamily="34" charset="0"/>
              </a:rPr>
              <a:t>Teacher notes</a:t>
            </a:r>
          </a:p>
          <a:p>
            <a:r>
              <a:rPr lang="en-US" altLang="en-US" noProof="0" dirty="0">
                <a:latin typeface="Arial" panose="020B0604020202020204" pitchFamily="34" charset="0"/>
              </a:rPr>
              <a:t>When these salts dissolve in soil, the essential elements for plants are released. A range of NPK fertilizers can be made that are matched to the needs of particular crops.</a:t>
            </a:r>
          </a:p>
        </p:txBody>
      </p:sp>
      <p:sp>
        <p:nvSpPr>
          <p:cNvPr id="46084" name="Slide Number Placeholder 3">
            <a:extLst>
              <a:ext uri="{FF2B5EF4-FFF2-40B4-BE49-F238E27FC236}">
                <a16:creationId xmlns:a16="http://schemas.microsoft.com/office/drawing/2014/main" id="{9E415CAD-AA71-429B-8DF4-22B90C06FC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4D41D7C-40B3-4D37-8633-4A037C00DB32}" type="slidenum">
              <a:rPr lang="en-US" altLang="en-US" sz="1200">
                <a:solidFill>
                  <a:schemeClr val="tx1"/>
                </a:solidFill>
              </a:rPr>
              <a:pPr/>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B767812-C22D-4243-B3E7-840F2189D9E4}"/>
              </a:ext>
            </a:extLst>
          </p:cNvPr>
          <p:cNvSpPr>
            <a:spLocks noGrp="1" noRot="1" noChangeAspect="1" noTextEdit="1"/>
          </p:cNvSpPr>
          <p:nvPr>
            <p:ph type="sldImg"/>
          </p:nvPr>
        </p:nvSpPr>
        <p:spPr>
          <a:xfrm>
            <a:off x="1104900" y="696913"/>
            <a:ext cx="4648200" cy="3486150"/>
          </a:xfrm>
          <a:ln/>
        </p:spPr>
      </p:sp>
      <p:sp>
        <p:nvSpPr>
          <p:cNvPr id="48131" name="Notes Placeholder 2">
            <a:extLst>
              <a:ext uri="{FF2B5EF4-FFF2-40B4-BE49-F238E27FC236}">
                <a16:creationId xmlns:a16="http://schemas.microsoft.com/office/drawing/2014/main" id="{58CEA375-D507-4B40-B7BB-2381C45749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b="0" dirty="0">
                <a:latin typeface="Arial" panose="020B0604020202020204" pitchFamily="34" charset="0"/>
              </a:rPr>
              <a:t>© </a:t>
            </a:r>
            <a:r>
              <a:rPr lang="en-GB" altLang="en-US" dirty="0" err="1">
                <a:latin typeface="Arial" panose="020B0604020202020204" pitchFamily="34" charset="0"/>
              </a:rPr>
              <a:t>ifong</a:t>
            </a:r>
            <a:r>
              <a:rPr lang="en-GB" altLang="en-US" dirty="0">
                <a:latin typeface="Arial" panose="020B0604020202020204" pitchFamily="34" charset="0"/>
              </a:rPr>
              <a:t>, Shutterstock.com 2018</a:t>
            </a:r>
          </a:p>
        </p:txBody>
      </p:sp>
      <p:sp>
        <p:nvSpPr>
          <p:cNvPr id="48132" name="Slide Number Placeholder 3">
            <a:extLst>
              <a:ext uri="{FF2B5EF4-FFF2-40B4-BE49-F238E27FC236}">
                <a16:creationId xmlns:a16="http://schemas.microsoft.com/office/drawing/2014/main" id="{D97C580A-9F1D-4F3F-BEE7-FF8DAC81F4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F37C0C1-6D0E-4577-8961-F3178484ADEA}" type="slidenum">
              <a:rPr lang="en-US" altLang="en-US" sz="1200">
                <a:solidFill>
                  <a:schemeClr val="tx1"/>
                </a:solidFill>
              </a:rPr>
              <a:pPr/>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B7989B7-D9C6-4734-B74A-02B28D3384D0}"/>
              </a:ext>
            </a:extLst>
          </p:cNvPr>
          <p:cNvSpPr>
            <a:spLocks noGrp="1" noRot="1" noChangeAspect="1" noTextEdit="1"/>
          </p:cNvSpPr>
          <p:nvPr>
            <p:ph type="sldImg"/>
          </p:nvPr>
        </p:nvSpPr>
        <p:spPr>
          <a:xfrm>
            <a:off x="1104900" y="696913"/>
            <a:ext cx="4648200" cy="3486150"/>
          </a:xfrm>
          <a:ln/>
        </p:spPr>
      </p:sp>
      <p:sp>
        <p:nvSpPr>
          <p:cNvPr id="55299" name="Notes Placeholder 2">
            <a:extLst>
              <a:ext uri="{FF2B5EF4-FFF2-40B4-BE49-F238E27FC236}">
                <a16:creationId xmlns:a16="http://schemas.microsoft.com/office/drawing/2014/main" id="{FA1FCF47-34D8-49B9-AFC0-93551F2AF2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noProof="0" dirty="0">
                <a:latin typeface="Arial" panose="020B0604020202020204" pitchFamily="34" charset="0"/>
              </a:rPr>
              <a:t>Teacher notes</a:t>
            </a:r>
          </a:p>
          <a:p>
            <a:r>
              <a:rPr lang="en-US" altLang="en-US" noProof="0" dirty="0">
                <a:latin typeface="Arial" panose="020B0604020202020204" pitchFamily="34" charset="0"/>
              </a:rPr>
              <a:t>Ammonia produced by the Haber process and sulfuric acid produced by the Contact process are often used for the production of ammonium sulfate.</a:t>
            </a:r>
          </a:p>
          <a:p>
            <a:endParaRPr lang="en-US" altLang="en-US" noProof="0" dirty="0">
              <a:latin typeface="Arial" panose="020B0604020202020204" pitchFamily="34" charset="0"/>
            </a:endParaRPr>
          </a:p>
          <a:p>
            <a:r>
              <a:rPr lang="en-US" altLang="en-US" noProof="0" dirty="0">
                <a:latin typeface="Arial" panose="020B0604020202020204" pitchFamily="34" charset="0"/>
              </a:rPr>
              <a:t>Another example is the production of calcium phosphate. This is produced by treating phosphate rock with phosphoric acid. The phosphoric acid is a waste product produced during the reaction of phosphate rock and nitric acid.</a:t>
            </a:r>
          </a:p>
        </p:txBody>
      </p:sp>
      <p:sp>
        <p:nvSpPr>
          <p:cNvPr id="55300" name="Slide Number Placeholder 3">
            <a:extLst>
              <a:ext uri="{FF2B5EF4-FFF2-40B4-BE49-F238E27FC236}">
                <a16:creationId xmlns:a16="http://schemas.microsoft.com/office/drawing/2014/main" id="{B6B2CDA5-D812-429E-A682-233C117026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3BC155C-5880-4378-85DA-622483E4BA3C}" type="slidenum">
              <a:rPr lang="en-US" altLang="en-US" sz="1200">
                <a:solidFill>
                  <a:schemeClr val="tx1"/>
                </a:solidFill>
              </a:rPr>
              <a:pPr/>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D673272-D308-48F0-BE52-9D2D27AE810C}"/>
              </a:ext>
            </a:extLst>
          </p:cNvPr>
          <p:cNvSpPr>
            <a:spLocks noGrp="1" noRot="1" noChangeAspect="1" noTextEdit="1"/>
          </p:cNvSpPr>
          <p:nvPr>
            <p:ph type="sldImg"/>
          </p:nvPr>
        </p:nvSpPr>
        <p:spPr>
          <a:xfrm>
            <a:off x="1104900" y="696913"/>
            <a:ext cx="4648200" cy="3486150"/>
          </a:xfrm>
          <a:ln/>
        </p:spPr>
      </p:sp>
      <p:sp>
        <p:nvSpPr>
          <p:cNvPr id="56323" name="Notes Placeholder 2">
            <a:extLst>
              <a:ext uri="{FF2B5EF4-FFF2-40B4-BE49-F238E27FC236}">
                <a16:creationId xmlns:a16="http://schemas.microsoft.com/office/drawing/2014/main" id="{9C21FBC2-14A6-4657-A485-7839A277F1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discuss the advantages and disadvantages of both processes. </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Compare and evaluate competing arguments or design solutions in light of currently accepted explanations, new evidence, limitations (e.g., trade-offs), constraints, and ethical issues.</a:t>
            </a:r>
            <a:endParaRPr lang="en-GB" dirty="0">
              <a:effectLst/>
            </a:endParaRPr>
          </a:p>
        </p:txBody>
      </p:sp>
      <p:sp>
        <p:nvSpPr>
          <p:cNvPr id="56324" name="Slide Number Placeholder 3">
            <a:extLst>
              <a:ext uri="{FF2B5EF4-FFF2-40B4-BE49-F238E27FC236}">
                <a16:creationId xmlns:a16="http://schemas.microsoft.com/office/drawing/2014/main" id="{A0FC8A72-7A04-4802-8319-280540AE74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B595BED-0F83-4EE0-ABE8-49C11076EA74}" type="slidenum">
              <a:rPr lang="en-US" altLang="en-US" sz="1200">
                <a:solidFill>
                  <a:schemeClr val="tx1"/>
                </a:solidFill>
              </a:rPr>
              <a:pPr/>
              <a:t>18</a:t>
            </a:fld>
            <a:endParaRPr lang="en-US" alt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978A627-F7BB-468F-AEF4-B846548263C7}"/>
              </a:ext>
            </a:extLst>
          </p:cNvPr>
          <p:cNvSpPr>
            <a:spLocks noGrp="1" noRot="1" noChangeAspect="1" noTextEdit="1"/>
          </p:cNvSpPr>
          <p:nvPr>
            <p:ph type="sldImg"/>
          </p:nvPr>
        </p:nvSpPr>
        <p:spPr>
          <a:xfrm>
            <a:off x="1104900" y="696913"/>
            <a:ext cx="4648200" cy="3486150"/>
          </a:xfrm>
          <a:ln/>
        </p:spPr>
      </p:sp>
      <p:sp>
        <p:nvSpPr>
          <p:cNvPr id="58371" name="Notes Placeholder 2">
            <a:extLst>
              <a:ext uri="{FF2B5EF4-FFF2-40B4-BE49-F238E27FC236}">
                <a16:creationId xmlns:a16="http://schemas.microsoft.com/office/drawing/2014/main" id="{607B122D-5E30-4418-91AD-3F307797DD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b="0" dirty="0">
                <a:latin typeface="Arial" panose="020B0604020202020204" pitchFamily="34" charset="0"/>
              </a:rPr>
              <a:t>© </a:t>
            </a:r>
            <a:r>
              <a:rPr lang="en-GB" altLang="en-US" dirty="0" err="1">
                <a:latin typeface="Arial" panose="020B0604020202020204" pitchFamily="34" charset="0"/>
              </a:rPr>
              <a:t>Lodimup</a:t>
            </a:r>
            <a:r>
              <a:rPr lang="en-GB" altLang="en-US" dirty="0">
                <a:latin typeface="Arial" panose="020B0604020202020204" pitchFamily="34" charset="0"/>
              </a:rPr>
              <a:t>, Shutterstock.com 2018</a:t>
            </a:r>
          </a:p>
        </p:txBody>
      </p:sp>
      <p:sp>
        <p:nvSpPr>
          <p:cNvPr id="58372" name="Slide Number Placeholder 3">
            <a:extLst>
              <a:ext uri="{FF2B5EF4-FFF2-40B4-BE49-F238E27FC236}">
                <a16:creationId xmlns:a16="http://schemas.microsoft.com/office/drawing/2014/main" id="{004028EB-4545-4DB9-90E6-9E85603C99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E6802DD4-F27B-44C9-863D-6F0B1C90CFB6}" type="slidenum">
              <a:rPr lang="en-US" altLang="en-US" sz="1200">
                <a:solidFill>
                  <a:schemeClr val="tx1"/>
                </a:solidFill>
              </a:rPr>
              <a:pPr/>
              <a:t>19</a:t>
            </a:fld>
            <a:endParaRPr lang="en-US"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38401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D57C159-2B9F-4F35-85EF-C2148EBE15E8}"/>
              </a:ext>
            </a:extLst>
          </p:cNvPr>
          <p:cNvSpPr>
            <a:spLocks noGrp="1" noRot="1" noChangeAspect="1" noTextEdit="1"/>
          </p:cNvSpPr>
          <p:nvPr>
            <p:ph type="sldImg"/>
          </p:nvPr>
        </p:nvSpPr>
        <p:spPr>
          <a:xfrm>
            <a:off x="1104900" y="696913"/>
            <a:ext cx="4648200" cy="3486150"/>
          </a:xfrm>
          <a:ln/>
        </p:spPr>
      </p:sp>
      <p:sp>
        <p:nvSpPr>
          <p:cNvPr id="59395" name="Notes Placeholder 2">
            <a:extLst>
              <a:ext uri="{FF2B5EF4-FFF2-40B4-BE49-F238E27FC236}">
                <a16:creationId xmlns:a16="http://schemas.microsoft.com/office/drawing/2014/main" id="{100F6B8D-BCAC-4C94-ABB5-1CF6FF212D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noProof="0" dirty="0">
                <a:latin typeface="Arial" panose="020B0604020202020204" pitchFamily="34" charset="0"/>
              </a:rPr>
              <a:t>Teacher notes</a:t>
            </a:r>
            <a:endParaRPr lang="en-US" altLang="en-US" noProof="0" dirty="0">
              <a:latin typeface="Arial" panose="020B0604020202020204" pitchFamily="34" charset="0"/>
            </a:endParaRPr>
          </a:p>
          <a:p>
            <a:r>
              <a:rPr lang="en-US" altLang="en-US" noProof="0" dirty="0">
                <a:latin typeface="Arial" panose="020B0604020202020204" pitchFamily="34" charset="0"/>
              </a:rPr>
              <a:t>Natural fertilizers are cheaper than artificial fertilizers. However, they require more manual labor to produce and store.</a:t>
            </a:r>
          </a:p>
          <a:p>
            <a:endParaRPr lang="en-US" altLang="en-US" noProof="0" dirty="0">
              <a:latin typeface="Arial" panose="020B0604020202020204" pitchFamily="34" charset="0"/>
              <a:sym typeface="Wingdings" panose="05000000000000000000" pitchFamily="2" charset="2"/>
            </a:endParaRPr>
          </a:p>
          <a:p>
            <a:r>
              <a:rPr lang="en-US" altLang="en-US" b="1" noProof="0" dirty="0">
                <a:latin typeface="Arial" panose="020B0604020202020204" pitchFamily="34" charset="0"/>
              </a:rPr>
              <a:t>Photo credit: </a:t>
            </a:r>
            <a:r>
              <a:rPr lang="en-US" altLang="en-US" noProof="0" dirty="0">
                <a:latin typeface="Arial" panose="020B0604020202020204" pitchFamily="34" charset="0"/>
              </a:rPr>
              <a:t>manure spreading</a:t>
            </a:r>
            <a:r>
              <a:rPr lang="en-US" altLang="en-US" b="0" noProof="0" dirty="0">
                <a:latin typeface="Arial" panose="020B0604020202020204" pitchFamily="34" charset="0"/>
              </a:rPr>
              <a:t> © </a:t>
            </a:r>
            <a:r>
              <a:rPr lang="en-US" altLang="en-US" noProof="0" dirty="0">
                <a:latin typeface="Arial" panose="020B0604020202020204" pitchFamily="34" charset="0"/>
              </a:rPr>
              <a:t>Tati Nova photo Mexico, Shutterstock.com 2018</a:t>
            </a:r>
            <a:endParaRPr lang="en-GB" altLang="en-US" dirty="0">
              <a:latin typeface="Arial" panose="020B0604020202020204" pitchFamily="34" charset="0"/>
              <a:sym typeface="Wingdings" panose="05000000000000000000" pitchFamily="2" charset="2"/>
            </a:endParaRPr>
          </a:p>
        </p:txBody>
      </p:sp>
      <p:sp>
        <p:nvSpPr>
          <p:cNvPr id="59396" name="Slide Number Placeholder 3">
            <a:extLst>
              <a:ext uri="{FF2B5EF4-FFF2-40B4-BE49-F238E27FC236}">
                <a16:creationId xmlns:a16="http://schemas.microsoft.com/office/drawing/2014/main" id="{55ACA7FF-A088-42F6-B474-9CED19ACAA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F4507E09-559C-403C-A9EC-BB4361CD79EE}" type="slidenum">
              <a:rPr lang="en-US" altLang="en-US" sz="1200">
                <a:solidFill>
                  <a:schemeClr val="tx1"/>
                </a:solidFill>
              </a:rPr>
              <a:pPr/>
              <a:t>20</a:t>
            </a:fld>
            <a:endParaRPr lang="en-US" altLang="en-US"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b="1" dirty="0"/>
              <a:t>Photo credit: </a:t>
            </a:r>
            <a:r>
              <a:rPr lang="en-GB" b="0" dirty="0"/>
              <a:t>Crop rotation image has been released into the public domain by its author, </a:t>
            </a:r>
            <a:r>
              <a:rPr lang="en-GB" b="0" dirty="0" err="1"/>
              <a:t>Lesław</a:t>
            </a:r>
            <a:r>
              <a:rPr lang="en-GB" b="0" dirty="0"/>
              <a:t> </a:t>
            </a:r>
            <a:r>
              <a:rPr lang="en-GB" b="0" dirty="0" err="1"/>
              <a:t>Zimny</a:t>
            </a:r>
            <a:r>
              <a:rPr lang="en-GB" b="0" dirty="0"/>
              <a:t>, and is reproduced free from any known copyright restrictions.</a:t>
            </a:r>
            <a:endParaRPr lang="en-GB" b="1"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21</a:t>
            </a:fld>
            <a:endParaRPr lang="en-US" altLang="en-US"/>
          </a:p>
        </p:txBody>
      </p:sp>
    </p:spTree>
    <p:extLst>
      <p:ext uri="{BB962C8B-B14F-4D97-AF65-F5344CB8AC3E}">
        <p14:creationId xmlns:p14="http://schemas.microsoft.com/office/powerpoint/2010/main" val="425430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F8E01E-8664-4136-BFC7-22DFF64D27A0}" type="slidenum">
              <a:rPr lang="en-US" altLang="en-US" smtClean="0"/>
              <a:pPr/>
              <a:t>22</a:t>
            </a:fld>
            <a:endParaRPr lang="en-US" altLang="en-US"/>
          </a:p>
        </p:txBody>
      </p:sp>
    </p:spTree>
    <p:extLst>
      <p:ext uri="{BB962C8B-B14F-4D97-AF65-F5344CB8AC3E}">
        <p14:creationId xmlns:p14="http://schemas.microsoft.com/office/powerpoint/2010/main" val="425909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09E1E3D-07C1-41C8-AC8E-29C770D00D81}"/>
              </a:ext>
            </a:extLst>
          </p:cNvPr>
          <p:cNvSpPr>
            <a:spLocks noGrp="1" noRot="1" noChangeAspect="1" noTextEdit="1"/>
          </p:cNvSpPr>
          <p:nvPr>
            <p:ph type="sldImg"/>
          </p:nvPr>
        </p:nvSpPr>
        <p:spPr>
          <a:xfrm>
            <a:off x="1104900" y="696913"/>
            <a:ext cx="4648200" cy="3486150"/>
          </a:xfrm>
          <a:ln/>
        </p:spPr>
      </p:sp>
      <p:sp>
        <p:nvSpPr>
          <p:cNvPr id="37891" name="Notes Placeholder 2">
            <a:extLst>
              <a:ext uri="{FF2B5EF4-FFF2-40B4-BE49-F238E27FC236}">
                <a16:creationId xmlns:a16="http://schemas.microsoft.com/office/drawing/2014/main" id="{315D1D88-2AD9-4682-A61C-9976CCE216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2958127F-6C86-4869-807E-6ABEB30B14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3AF0E44-B7BF-4C13-968F-E8C5E1C65EC5}" type="slidenum">
              <a:rPr lang="en-US" altLang="en-US" sz="1200">
                <a:solidFill>
                  <a:schemeClr val="tx1"/>
                </a:solidFill>
              </a:rPr>
              <a:pPr/>
              <a:t>23</a:t>
            </a:fld>
            <a:endParaRPr lang="en-US" altLang="en-US"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 Dmitri </a:t>
            </a:r>
            <a:r>
              <a:rPr lang="en-GB" altLang="en-US" dirty="0" err="1">
                <a:latin typeface="Arial" panose="020B0604020202020204" pitchFamily="34" charset="0"/>
              </a:rPr>
              <a:t>Melnik</a:t>
            </a:r>
            <a:r>
              <a:rPr lang="en-GB" altLang="en-US" dirty="0">
                <a:latin typeface="Arial" panose="020B0604020202020204" pitchFamily="34" charset="0"/>
              </a:rPr>
              <a:t>, Shutterstock.com 2018</a:t>
            </a:r>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24</a:t>
            </a:fld>
            <a:endParaRPr lang="en-US" altLang="en-US"/>
          </a:p>
        </p:txBody>
      </p:sp>
    </p:spTree>
    <p:extLst>
      <p:ext uri="{BB962C8B-B14F-4D97-AF65-F5344CB8AC3E}">
        <p14:creationId xmlns:p14="http://schemas.microsoft.com/office/powerpoint/2010/main" val="1438906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FA48942-690B-45BB-AE02-D75089EA848D}"/>
              </a:ext>
            </a:extLst>
          </p:cNvPr>
          <p:cNvSpPr>
            <a:spLocks noGrp="1" noRot="1" noChangeAspect="1" noTextEdit="1"/>
          </p:cNvSpPr>
          <p:nvPr>
            <p:ph type="sldImg"/>
          </p:nvPr>
        </p:nvSpPr>
        <p:spPr>
          <a:xfrm>
            <a:off x="1104900" y="696913"/>
            <a:ext cx="4648200" cy="3486150"/>
          </a:xfrm>
          <a:ln/>
        </p:spPr>
      </p:sp>
      <p:sp>
        <p:nvSpPr>
          <p:cNvPr id="48131" name="Notes Placeholder 2">
            <a:extLst>
              <a:ext uri="{FF2B5EF4-FFF2-40B4-BE49-F238E27FC236}">
                <a16:creationId xmlns:a16="http://schemas.microsoft.com/office/drawing/2014/main" id="{254CC1CD-7EA0-46B0-AA15-7E0657EF88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Duron123, Shutterstock.com 2018</a:t>
            </a:r>
            <a:endParaRPr lang="en-GB" altLang="en-US" b="1" dirty="0">
              <a:latin typeface="Arial" panose="020B0604020202020204" pitchFamily="34" charset="0"/>
            </a:endParaRPr>
          </a:p>
        </p:txBody>
      </p:sp>
      <p:sp>
        <p:nvSpPr>
          <p:cNvPr id="48132" name="Slide Number Placeholder 5">
            <a:extLst>
              <a:ext uri="{FF2B5EF4-FFF2-40B4-BE49-F238E27FC236}">
                <a16:creationId xmlns:a16="http://schemas.microsoft.com/office/drawing/2014/main" id="{A2DB6897-D9AB-46DA-A5B3-F2653C081B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2E9653B3-306B-4975-B230-308FC272AAC5}" type="slidenum">
              <a:rPr lang="en-US" altLang="en-US" sz="1200">
                <a:solidFill>
                  <a:schemeClr val="tx1"/>
                </a:solidFill>
              </a:rPr>
              <a:pPr/>
              <a:t>25</a:t>
            </a:fld>
            <a:endParaRPr lang="en-US" altLang="en-US" sz="120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4FDA3C7-D2A3-4561-957A-2637449A1B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DDFDDC2A-F9FC-4E83-BA2E-5EC274DD90DB}" type="slidenum">
              <a:rPr lang="en-US" altLang="en-US" sz="1200">
                <a:solidFill>
                  <a:schemeClr val="tx1"/>
                </a:solidFill>
              </a:rPr>
              <a:pPr/>
              <a:t>26</a:t>
            </a:fld>
            <a:endParaRPr lang="en-US" altLang="en-US" sz="1200">
              <a:solidFill>
                <a:schemeClr val="tx1"/>
              </a:solidFill>
            </a:endParaRPr>
          </a:p>
        </p:txBody>
      </p:sp>
      <p:sp>
        <p:nvSpPr>
          <p:cNvPr id="28675" name="Rectangle 2">
            <a:extLst>
              <a:ext uri="{FF2B5EF4-FFF2-40B4-BE49-F238E27FC236}">
                <a16:creationId xmlns:a16="http://schemas.microsoft.com/office/drawing/2014/main" id="{B357871E-177A-4FEB-B6EF-51118DF73081}"/>
              </a:ext>
            </a:extLst>
          </p:cNvPr>
          <p:cNvSpPr>
            <a:spLocks noGrp="1" noRot="1" noChangeAspect="1" noChangeArrowheads="1" noTextEdit="1"/>
          </p:cNvSpPr>
          <p:nvPr>
            <p:ph type="sldImg"/>
          </p:nvPr>
        </p:nvSpPr>
        <p:spPr>
          <a:xfrm>
            <a:off x="1104900" y="696913"/>
            <a:ext cx="4648200" cy="3486150"/>
          </a:xfrm>
          <a:ln/>
        </p:spPr>
      </p:sp>
      <p:sp>
        <p:nvSpPr>
          <p:cNvPr id="28676" name="Rectangle 3">
            <a:extLst>
              <a:ext uri="{FF2B5EF4-FFF2-40B4-BE49-F238E27FC236}">
                <a16:creationId xmlns:a16="http://schemas.microsoft.com/office/drawing/2014/main" id="{C624F6DA-A95A-4E9C-8D93-6EBEBEEDF9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Crude oil may also be known as petroleum. </a:t>
            </a:r>
          </a:p>
          <a:p>
            <a:endParaRPr lang="en-GB" altLang="en-US" dirty="0">
              <a:latin typeface="Arial" panose="020B0604020202020204" pitchFamily="34" charset="0"/>
            </a:endParaRPr>
          </a:p>
          <a:p>
            <a:r>
              <a:rPr lang="en-GB" altLang="en-US" dirty="0">
                <a:latin typeface="Arial" panose="020B0604020202020204" pitchFamily="34" charset="0"/>
              </a:rPr>
              <a:t>For more information on methods of separating the compounds in crude oil, please refer to the </a:t>
            </a:r>
            <a:r>
              <a:rPr lang="en-GB" altLang="en-US" i="1" dirty="0">
                <a:latin typeface="Arial" panose="020B0604020202020204" pitchFamily="34" charset="0"/>
              </a:rPr>
              <a:t>Fractional Distillation </a:t>
            </a:r>
            <a:r>
              <a:rPr lang="en-GB" altLang="en-US" dirty="0">
                <a:latin typeface="Arial" panose="020B0604020202020204" pitchFamily="34" charset="0"/>
              </a:rPr>
              <a:t>presentation.</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gallimaufry, Shutterstock.com 2018</a:t>
            </a:r>
            <a:endParaRPr lang="en-GB" altLang="en-US" b="1"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AA8CD0D-7626-4BD5-93BE-5599B922FBED}"/>
              </a:ext>
            </a:extLst>
          </p:cNvPr>
          <p:cNvSpPr>
            <a:spLocks noGrp="1" noRot="1" noChangeAspect="1" noTextEdit="1"/>
          </p:cNvSpPr>
          <p:nvPr>
            <p:ph type="sldImg"/>
          </p:nvPr>
        </p:nvSpPr>
        <p:spPr>
          <a:xfrm>
            <a:off x="1104900" y="696913"/>
            <a:ext cx="4648200" cy="3486150"/>
          </a:xfrm>
          <a:ln/>
        </p:spPr>
      </p:sp>
      <p:sp>
        <p:nvSpPr>
          <p:cNvPr id="29699" name="Notes Placeholder 2">
            <a:extLst>
              <a:ext uri="{FF2B5EF4-FFF2-40B4-BE49-F238E27FC236}">
                <a16:creationId xmlns:a16="http://schemas.microsoft.com/office/drawing/2014/main" id="{E4347B16-26FD-4E27-BC67-6F9B0D665A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9700" name="Slide Number Placeholder 3">
            <a:extLst>
              <a:ext uri="{FF2B5EF4-FFF2-40B4-BE49-F238E27FC236}">
                <a16:creationId xmlns:a16="http://schemas.microsoft.com/office/drawing/2014/main" id="{C53D1536-F89C-450D-8847-02E4B00263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1DB3FED6-DD06-4317-8CE1-88643F3DB528}" type="slidenum">
              <a:rPr lang="en-GB" altLang="en-US" sz="1200">
                <a:solidFill>
                  <a:schemeClr val="tx1"/>
                </a:solidFill>
              </a:rPr>
              <a:pPr/>
              <a:t>27</a:t>
            </a:fld>
            <a:endParaRPr lang="en-GB" altLang="en-US" sz="120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E4515E9-222F-4193-8D7C-EBA2E76E24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43889E2-05F1-4D48-B5D9-111EDB1EF5A6}" type="slidenum">
              <a:rPr lang="en-US" altLang="en-US" sz="1200">
                <a:solidFill>
                  <a:schemeClr val="tx1"/>
                </a:solidFill>
              </a:rPr>
              <a:pPr/>
              <a:t>28</a:t>
            </a:fld>
            <a:endParaRPr lang="en-US" altLang="en-US" sz="1200">
              <a:solidFill>
                <a:schemeClr val="tx1"/>
              </a:solidFill>
            </a:endParaRPr>
          </a:p>
        </p:txBody>
      </p:sp>
      <p:sp>
        <p:nvSpPr>
          <p:cNvPr id="30723" name="Rectangle 2">
            <a:extLst>
              <a:ext uri="{FF2B5EF4-FFF2-40B4-BE49-F238E27FC236}">
                <a16:creationId xmlns:a16="http://schemas.microsoft.com/office/drawing/2014/main" id="{4081E25D-A7F0-4FAB-82C4-A13BD4E35E04}"/>
              </a:ext>
            </a:extLst>
          </p:cNvPr>
          <p:cNvSpPr>
            <a:spLocks noGrp="1" noRot="1" noChangeAspect="1" noChangeArrowheads="1" noTextEdit="1"/>
          </p:cNvSpPr>
          <p:nvPr>
            <p:ph type="sldImg"/>
          </p:nvPr>
        </p:nvSpPr>
        <p:spPr>
          <a:xfrm>
            <a:off x="1104900" y="696913"/>
            <a:ext cx="4648200" cy="3486150"/>
          </a:xfrm>
          <a:ln/>
        </p:spPr>
      </p:sp>
      <p:sp>
        <p:nvSpPr>
          <p:cNvPr id="30724" name="Rectangle 3">
            <a:extLst>
              <a:ext uri="{FF2B5EF4-FFF2-40B4-BE49-F238E27FC236}">
                <a16:creationId xmlns:a16="http://schemas.microsoft.com/office/drawing/2014/main" id="{D103C27F-74A6-491E-938D-D1236132E8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b="0" dirty="0">
                <a:latin typeface="Arial" panose="020B0604020202020204" pitchFamily="34" charset="0"/>
              </a:rPr>
              <a:t>Oil refinery </a:t>
            </a:r>
            <a:r>
              <a:rPr lang="en-GB" altLang="en-US" dirty="0">
                <a:latin typeface="Arial" panose="020B0604020202020204" pitchFamily="34" charset="0"/>
              </a:rPr>
              <a:t>© Chad </a:t>
            </a:r>
            <a:r>
              <a:rPr lang="en-GB" altLang="en-US" dirty="0" err="1">
                <a:latin typeface="Arial" panose="020B0604020202020204" pitchFamily="34" charset="0"/>
              </a:rPr>
              <a:t>Teer</a:t>
            </a:r>
            <a:r>
              <a:rPr lang="en-GB" altLang="en-US" dirty="0">
                <a:latin typeface="Arial" panose="020B0604020202020204" pitchFamily="34" charset="0"/>
              </a:rPr>
              <a:t>, reproduced under the terms of the Creative Commons Attribution 2.5 Generic license.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a:extLst>
              <a:ext uri="{FF2B5EF4-FFF2-40B4-BE49-F238E27FC236}">
                <a16:creationId xmlns:a16="http://schemas.microsoft.com/office/drawing/2014/main" id="{F728D587-541C-4038-B3F0-E0D52FE62C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933253D-E6E9-4F6C-98F2-921B6EA9C809}" type="slidenum">
              <a:rPr lang="en-US" altLang="en-US" sz="1200">
                <a:solidFill>
                  <a:schemeClr val="tx1"/>
                </a:solidFill>
              </a:rPr>
              <a:pPr/>
              <a:t>29</a:t>
            </a:fld>
            <a:endParaRPr lang="en-US" altLang="en-US" sz="1200">
              <a:solidFill>
                <a:schemeClr val="tx1"/>
              </a:solidFill>
            </a:endParaRPr>
          </a:p>
        </p:txBody>
      </p:sp>
      <p:sp>
        <p:nvSpPr>
          <p:cNvPr id="32772" name="Rectangle 2">
            <a:extLst>
              <a:ext uri="{FF2B5EF4-FFF2-40B4-BE49-F238E27FC236}">
                <a16:creationId xmlns:a16="http://schemas.microsoft.com/office/drawing/2014/main" id="{B4BB1A20-C253-4B7A-93CB-A992D33A9DEF}"/>
              </a:ext>
            </a:extLst>
          </p:cNvPr>
          <p:cNvSpPr>
            <a:spLocks noGrp="1" noRot="1" noChangeAspect="1" noChangeArrowheads="1" noTextEdit="1"/>
          </p:cNvSpPr>
          <p:nvPr>
            <p:ph type="sldImg"/>
          </p:nvPr>
        </p:nvSpPr>
        <p:spPr>
          <a:xfrm>
            <a:off x="1104900" y="696913"/>
            <a:ext cx="4648200" cy="3486150"/>
          </a:xfrm>
          <a:ln/>
        </p:spPr>
      </p:sp>
      <p:sp>
        <p:nvSpPr>
          <p:cNvPr id="32773" name="Rectangle 3">
            <a:extLst>
              <a:ext uri="{FF2B5EF4-FFF2-40B4-BE49-F238E27FC236}">
                <a16:creationId xmlns:a16="http://schemas.microsoft.com/office/drawing/2014/main" id="{DC29C6F7-9333-4B38-B3BB-B67E627B5F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credits: </a:t>
            </a:r>
            <a:r>
              <a:rPr lang="en-US" altLang="en-US" dirty="0">
                <a:latin typeface="Arial" panose="020B0604020202020204" pitchFamily="34" charset="0"/>
              </a:rPr>
              <a:t>no gas © David Falconer. This image is in the public domain; oily bird © </a:t>
            </a:r>
            <a:r>
              <a:rPr lang="en-US" altLang="en-US" dirty="0" err="1">
                <a:latin typeface="Arial" panose="020B0604020202020204" pitchFamily="34" charset="0"/>
              </a:rPr>
              <a:t>wim</a:t>
            </a:r>
            <a:r>
              <a:rPr lang="en-US" altLang="en-US" dirty="0">
                <a:latin typeface="Arial" panose="020B0604020202020204" pitchFamily="34" charset="0"/>
              </a:rPr>
              <a:t> </a:t>
            </a:r>
            <a:r>
              <a:rPr lang="en-US" altLang="en-US" dirty="0" err="1">
                <a:latin typeface="Arial" panose="020B0604020202020204" pitchFamily="34" charset="0"/>
              </a:rPr>
              <a:t>claes</a:t>
            </a:r>
            <a:r>
              <a:rPr lang="en-US" altLang="en-US" dirty="0">
                <a:latin typeface="Arial" panose="020B0604020202020204" pitchFamily="34" charset="0"/>
              </a:rPr>
              <a:t>, Shutterstock.com; pharmaceutical factory © Light &amp; Magic Photography, Shutterstock.com 2018</a:t>
            </a:r>
            <a:endParaRPr lang="en-GB"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7514758-A8E9-4E5B-AA4D-9423CAC9B80F}"/>
              </a:ext>
            </a:extLst>
          </p:cNvPr>
          <p:cNvSpPr>
            <a:spLocks noGrp="1" noRot="1" noChangeAspect="1" noTextEdit="1"/>
          </p:cNvSpPr>
          <p:nvPr>
            <p:ph type="sldImg"/>
          </p:nvPr>
        </p:nvSpPr>
        <p:spPr>
          <a:xfrm>
            <a:off x="1104900" y="696913"/>
            <a:ext cx="4648200" cy="3486150"/>
          </a:xfrm>
          <a:ln/>
        </p:spPr>
      </p:sp>
      <p:sp>
        <p:nvSpPr>
          <p:cNvPr id="34819" name="Notes Placeholder 2">
            <a:extLst>
              <a:ext uri="{FF2B5EF4-FFF2-40B4-BE49-F238E27FC236}">
                <a16:creationId xmlns:a16="http://schemas.microsoft.com/office/drawing/2014/main" id="{7F7E3643-8F87-4451-B60F-82B189EF9D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34820" name="Slide Number Placeholder 6">
            <a:extLst>
              <a:ext uri="{FF2B5EF4-FFF2-40B4-BE49-F238E27FC236}">
                <a16:creationId xmlns:a16="http://schemas.microsoft.com/office/drawing/2014/main" id="{9F6340FA-C792-4D4E-8371-D80F908E5F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C8FCCEC7-70D9-48CE-85C9-49409EEBFD21}" type="slidenum">
              <a:rPr lang="en-US" altLang="en-US" sz="1200">
                <a:solidFill>
                  <a:schemeClr val="tx1"/>
                </a:solidFill>
              </a:rPr>
              <a:pPr/>
              <a:t>3</a:t>
            </a:fld>
            <a:endParaRPr lang="en-US" altLang="en-US" sz="120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E223D22-EBFC-4A40-9CE1-BD6E1F4A1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EB55E037-0243-47BC-B485-13E3A63FE75A}" type="slidenum">
              <a:rPr lang="en-US" altLang="en-US" sz="1200">
                <a:solidFill>
                  <a:schemeClr val="tx1"/>
                </a:solidFill>
              </a:rPr>
              <a:pPr/>
              <a:t>30</a:t>
            </a:fld>
            <a:endParaRPr lang="en-US" altLang="en-US" sz="1200">
              <a:solidFill>
                <a:schemeClr val="tx1"/>
              </a:solidFill>
            </a:endParaRPr>
          </a:p>
        </p:txBody>
      </p:sp>
      <p:sp>
        <p:nvSpPr>
          <p:cNvPr id="33795" name="Rectangle 2">
            <a:extLst>
              <a:ext uri="{FF2B5EF4-FFF2-40B4-BE49-F238E27FC236}">
                <a16:creationId xmlns:a16="http://schemas.microsoft.com/office/drawing/2014/main" id="{81055719-B3A0-41C8-A57D-6B4BB4543592}"/>
              </a:ext>
            </a:extLst>
          </p:cNvPr>
          <p:cNvSpPr>
            <a:spLocks noGrp="1" noRot="1" noChangeAspect="1" noChangeArrowheads="1" noTextEdit="1"/>
          </p:cNvSpPr>
          <p:nvPr>
            <p:ph type="sldImg"/>
          </p:nvPr>
        </p:nvSpPr>
        <p:spPr>
          <a:xfrm>
            <a:off x="1104900" y="696913"/>
            <a:ext cx="4648200" cy="3486150"/>
          </a:xfrm>
          <a:ln/>
        </p:spPr>
      </p:sp>
      <p:sp>
        <p:nvSpPr>
          <p:cNvPr id="33796" name="Rectangle 3">
            <a:extLst>
              <a:ext uri="{FF2B5EF4-FFF2-40B4-BE49-F238E27FC236}">
                <a16:creationId xmlns:a16="http://schemas.microsoft.com/office/drawing/2014/main" id="{9C4C5348-9204-46A3-A66D-075CFD4423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Consider asking students to research a more recent oil spill and have them evaluate the environmental impact. Encourage them to think about how the impact of an oil spill on one species can affect other species by disrupting the food chain.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31</a:t>
            </a:fld>
            <a:endParaRPr lang="en-US" altLang="en-US"/>
          </a:p>
        </p:txBody>
      </p:sp>
    </p:spTree>
    <p:extLst>
      <p:ext uri="{BB962C8B-B14F-4D97-AF65-F5344CB8AC3E}">
        <p14:creationId xmlns:p14="http://schemas.microsoft.com/office/powerpoint/2010/main" val="1771494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b="1" dirty="0"/>
              <a:t>Photo credit: </a:t>
            </a:r>
            <a:r>
              <a:rPr lang="en-GB" b="0" dirty="0"/>
              <a:t>Refined bitumen image has been released into the public domain by its author, Burger, and is reproduced free from any known copyright restrictions.</a:t>
            </a:r>
            <a:endParaRPr lang="en-GB" b="1"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32</a:t>
            </a:fld>
            <a:endParaRPr lang="en-US" altLang="en-US"/>
          </a:p>
        </p:txBody>
      </p:sp>
    </p:spTree>
    <p:extLst>
      <p:ext uri="{BB962C8B-B14F-4D97-AF65-F5344CB8AC3E}">
        <p14:creationId xmlns:p14="http://schemas.microsoft.com/office/powerpoint/2010/main" val="1938593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b="1" dirty="0"/>
              <a:t>Photo credit: </a:t>
            </a:r>
            <a:r>
              <a:rPr lang="en-GB" b="0" dirty="0"/>
              <a:t>Elk Island wetlands image has been released into the public domain by its author, wapiti8, and is reproduced free from any known copyright restrictions.</a:t>
            </a:r>
            <a:endParaRPr lang="en-GB" b="1"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33</a:t>
            </a:fld>
            <a:endParaRPr lang="en-US" altLang="en-US"/>
          </a:p>
        </p:txBody>
      </p:sp>
    </p:spTree>
    <p:extLst>
      <p:ext uri="{BB962C8B-B14F-4D97-AF65-F5344CB8AC3E}">
        <p14:creationId xmlns:p14="http://schemas.microsoft.com/office/powerpoint/2010/main" val="2046842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34</a:t>
            </a:fld>
            <a:endParaRPr lang="en-US" altLang="en-US"/>
          </a:p>
        </p:txBody>
      </p:sp>
    </p:spTree>
    <p:extLst>
      <p:ext uri="{BB962C8B-B14F-4D97-AF65-F5344CB8AC3E}">
        <p14:creationId xmlns:p14="http://schemas.microsoft.com/office/powerpoint/2010/main" val="217211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Students may be interested to know that PIGs originally got their name from the squealing noise they made when they were sent down narrow pipes. However, they have since become known as Pipeline Inspection Gauges, to explain the acronym.</a:t>
            </a:r>
          </a:p>
          <a:p>
            <a:endParaRPr lang="en-GB" b="0" dirty="0"/>
          </a:p>
          <a:p>
            <a:r>
              <a:rPr lang="en-GB" b="1" dirty="0"/>
              <a:t>Photo credit: </a:t>
            </a:r>
            <a:r>
              <a:rPr lang="en-GB" b="0" dirty="0"/>
              <a:t>PIG used in an oil pipeline image has been released into the public domain by its author, </a:t>
            </a:r>
            <a:r>
              <a:rPr lang="en-GB" b="0" dirty="0" err="1"/>
              <a:t>Wilfra</a:t>
            </a:r>
            <a:r>
              <a:rPr lang="en-GB" b="0" dirty="0"/>
              <a:t>, and is reproduced free from any known copyright restrictions.</a:t>
            </a:r>
            <a:endParaRPr lang="en-GB" b="1"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35</a:t>
            </a:fld>
            <a:endParaRPr lang="en-US" altLang="en-US"/>
          </a:p>
        </p:txBody>
      </p:sp>
    </p:spTree>
    <p:extLst>
      <p:ext uri="{BB962C8B-B14F-4D97-AF65-F5344CB8AC3E}">
        <p14:creationId xmlns:p14="http://schemas.microsoft.com/office/powerpoint/2010/main" val="2671559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b="1" dirty="0"/>
              <a:t>Teacher notes</a:t>
            </a:r>
          </a:p>
          <a:p>
            <a:r>
              <a:rPr lang="en-GB" b="0" dirty="0"/>
              <a:t>Students may suggest:</a:t>
            </a:r>
          </a:p>
          <a:p>
            <a:pPr marL="171450" indent="-171450">
              <a:buFont typeface="Arial" panose="020B0604020202020204" pitchFamily="34" charset="0"/>
              <a:buChar char="•"/>
            </a:pPr>
            <a:r>
              <a:rPr lang="en-GB" b="0" dirty="0"/>
              <a:t>environmental impacts such as scars in the landscape</a:t>
            </a:r>
          </a:p>
          <a:p>
            <a:pPr marL="171450" indent="-171450">
              <a:buFont typeface="Arial" panose="020B0604020202020204" pitchFamily="34" charset="0"/>
              <a:buChar char="•"/>
            </a:pPr>
            <a:r>
              <a:rPr lang="en-GB" b="0" dirty="0"/>
              <a:t>danger to works, especially in underground mining</a:t>
            </a:r>
          </a:p>
          <a:p>
            <a:pPr marL="171450" indent="-171450">
              <a:buFont typeface="Arial" panose="020B0604020202020204" pitchFamily="34" charset="0"/>
              <a:buChar char="•"/>
            </a:pPr>
            <a:r>
              <a:rPr lang="en-GB" b="0" dirty="0"/>
              <a:t>issues with water contamination similar to oil shale mining.</a:t>
            </a:r>
          </a:p>
          <a:p>
            <a:endParaRPr lang="en-GB" b="1"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Compare and evaluate competing arguments or design solutions in light of currently accepted explanations, new evidence, limitations (e.g., trade-offs), constraints, and ethical issues.</a:t>
            </a:r>
            <a:endParaRPr lang="en-GB" dirty="0">
              <a:effectLst/>
            </a:endParaRPr>
          </a:p>
          <a:p>
            <a:endParaRPr lang="en-GB" b="1" dirty="0"/>
          </a:p>
          <a:p>
            <a:r>
              <a:rPr lang="en-GB" b="1" dirty="0"/>
              <a:t>Photo credit: </a:t>
            </a:r>
            <a:r>
              <a:rPr lang="en-GB" b="0" dirty="0"/>
              <a:t> Coal mine in India © Nitin Kirloskar, 2006, </a:t>
            </a:r>
            <a:r>
              <a:rPr lang="en-GB" altLang="en-US" dirty="0">
                <a:latin typeface="Arial" panose="020B0604020202020204" pitchFamily="34" charset="0"/>
              </a:rPr>
              <a:t>reproduced under the terms of the Creative Commons Attribution 2.0 Generic license.</a:t>
            </a:r>
            <a:endParaRPr lang="en-GB" b="1"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36</a:t>
            </a:fld>
            <a:endParaRPr lang="en-US" altLang="en-US"/>
          </a:p>
        </p:txBody>
      </p:sp>
    </p:spTree>
    <p:extLst>
      <p:ext uri="{BB962C8B-B14F-4D97-AF65-F5344CB8AC3E}">
        <p14:creationId xmlns:p14="http://schemas.microsoft.com/office/powerpoint/2010/main" val="823101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b="1" dirty="0"/>
              <a:t>Photo credit: </a:t>
            </a:r>
            <a:r>
              <a:rPr lang="en-GB" b="0" dirty="0"/>
              <a:t>Miners going home after a shift in Virginia, 1974, is in the public domain because it is a work of the US government.</a:t>
            </a:r>
            <a:endParaRPr lang="en-GB" b="1"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37</a:t>
            </a:fld>
            <a:endParaRPr lang="en-US" altLang="en-US"/>
          </a:p>
        </p:txBody>
      </p:sp>
    </p:spTree>
    <p:extLst>
      <p:ext uri="{BB962C8B-B14F-4D97-AF65-F5344CB8AC3E}">
        <p14:creationId xmlns:p14="http://schemas.microsoft.com/office/powerpoint/2010/main" val="3916544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noProof="0" dirty="0"/>
              <a:t>Teacher notes</a:t>
            </a:r>
          </a:p>
          <a:p>
            <a:pPr eaLnBrk="1" hangingPunct="1"/>
            <a:r>
              <a:rPr lang="en-US" altLang="en-US" noProof="0" dirty="0"/>
              <a:t>This true-or-false activity could be used as a review of Earth’s natural resources, or at the start of class to gauge students’ existing knowledge of the subject matter. Colored traffic light cards (red = false, yellow = don’t know, green = true) could be used to make this a whole-class exercise.</a:t>
            </a:r>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38</a:t>
            </a:fld>
            <a:endParaRPr lang="en-US" altLang="en-US"/>
          </a:p>
        </p:txBody>
      </p:sp>
    </p:spTree>
    <p:extLst>
      <p:ext uri="{BB962C8B-B14F-4D97-AF65-F5344CB8AC3E}">
        <p14:creationId xmlns:p14="http://schemas.microsoft.com/office/powerpoint/2010/main" val="169108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4F36A43-16C1-4F99-96D3-BF66C53F1D86}"/>
              </a:ext>
            </a:extLst>
          </p:cNvPr>
          <p:cNvSpPr>
            <a:spLocks noGrp="1" noRot="1" noChangeAspect="1" noTextEdit="1"/>
          </p:cNvSpPr>
          <p:nvPr>
            <p:ph type="sldImg"/>
          </p:nvPr>
        </p:nvSpPr>
        <p:spPr>
          <a:xfrm>
            <a:off x="1104900" y="696913"/>
            <a:ext cx="4648200" cy="3486150"/>
          </a:xfrm>
          <a:ln/>
        </p:spPr>
      </p:sp>
      <p:sp>
        <p:nvSpPr>
          <p:cNvPr id="49155" name="Notes Placeholder 2">
            <a:extLst>
              <a:ext uri="{FF2B5EF4-FFF2-40B4-BE49-F238E27FC236}">
                <a16:creationId xmlns:a16="http://schemas.microsoft.com/office/drawing/2014/main" id="{B12BB42B-1FF6-4CCB-B95F-F4A12FA3A8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For more information on sustainability and reducing resource use, please refer to the </a:t>
            </a:r>
            <a:r>
              <a:rPr lang="en-GB" altLang="en-US" b="0" i="1" dirty="0">
                <a:latin typeface="Arial" panose="020B0604020202020204" pitchFamily="34" charset="0"/>
              </a:rPr>
              <a:t>Sustainable Use of Resources </a:t>
            </a:r>
            <a:r>
              <a:rPr lang="en-GB" altLang="en-US" b="0" i="0" dirty="0">
                <a:latin typeface="Arial" panose="020B0604020202020204" pitchFamily="34" charset="0"/>
              </a:rPr>
              <a:t>presentation.</a:t>
            </a:r>
            <a:endParaRPr lang="en-GB" altLang="en-US" b="0"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2BAC1187-A1E0-415E-B512-4C1E75A586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178A63C1-2823-41A5-8ABF-C646C7225AF0}" type="slidenum">
              <a:rPr lang="en-US" altLang="en-US" sz="1200">
                <a:solidFill>
                  <a:schemeClr val="tx1"/>
                </a:solidFill>
              </a:rPr>
              <a:pPr/>
              <a:t>4</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588E84E-A5E3-4BCD-B31A-E98CD1F92ADA}"/>
              </a:ext>
            </a:extLst>
          </p:cNvPr>
          <p:cNvSpPr>
            <a:spLocks noGrp="1" noRot="1" noChangeAspect="1" noTextEdit="1"/>
          </p:cNvSpPr>
          <p:nvPr>
            <p:ph type="sldImg"/>
          </p:nvPr>
        </p:nvSpPr>
        <p:spPr>
          <a:xfrm>
            <a:off x="1104900" y="696913"/>
            <a:ext cx="4648200" cy="3486150"/>
          </a:xfrm>
          <a:ln/>
        </p:spPr>
      </p:sp>
      <p:sp>
        <p:nvSpPr>
          <p:cNvPr id="50179" name="Notes Placeholder 2">
            <a:extLst>
              <a:ext uri="{FF2B5EF4-FFF2-40B4-BE49-F238E27FC236}">
                <a16:creationId xmlns:a16="http://schemas.microsoft.com/office/drawing/2014/main" id="{4C7C2EA3-8B97-42A4-B5D6-CB3D00F3B171}"/>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noProof="0" dirty="0">
                <a:latin typeface="Arial" panose="020B0604020202020204" pitchFamily="34" charset="0"/>
              </a:rPr>
              <a:t>Teacher notes</a:t>
            </a:r>
          </a:p>
          <a:p>
            <a:r>
              <a:rPr lang="en-US" altLang="en-US" noProof="0" dirty="0">
                <a:latin typeface="Arial" panose="020B0604020202020204" pitchFamily="34" charset="0"/>
              </a:rPr>
              <a:t>Recycling also prevents potentially useful materials from ending up in landfills. Recycling can help the environment by limiting the amount of space needed for landfills as well as reducing the amount of raw material that needs to be gathered from the environment.</a:t>
            </a:r>
          </a:p>
          <a:p>
            <a:r>
              <a:rPr lang="en-US" altLang="en-US" noProof="0" dirty="0">
                <a:latin typeface="Arial" panose="020B0604020202020204" pitchFamily="34" charset="0"/>
              </a:rPr>
              <a:t>Encourage students to consider how useful recycling is. Will recycling alone help prevent us from running out of natural resources? What other steps can we take?</a:t>
            </a:r>
          </a:p>
          <a:p>
            <a:endParaRPr lang="en-US" altLang="en-US" noProof="0"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US" altLang="en-US" noProof="0" dirty="0"/>
              <a:t>Aluminum extraction happens at about 1,650 °F. This requires a lot of energy and this comes from burning fossil fuels. Scrap aluminum can be melted down at around 1,220 °F. This means less energy is needed, and therefore we can save some raw materials as well as reducing the amount of carbon dioxide released.</a:t>
            </a:r>
          </a:p>
          <a:p>
            <a:pPr marL="0" marR="0" lvl="0" indent="0" algn="l" defTabSz="914400" rtl="0" eaLnBrk="0" fontAlgn="base" latinLnBrk="0" hangingPunct="0">
              <a:spcAft>
                <a:spcPct val="0"/>
              </a:spcAft>
              <a:buClrTx/>
              <a:buSzTx/>
              <a:buFontTx/>
              <a:buNone/>
              <a:tabLst/>
              <a:defRPr/>
            </a:pPr>
            <a:endParaRPr lang="en-US" altLang="en-US" noProof="0" dirty="0"/>
          </a:p>
          <a:p>
            <a:pPr marL="0" marR="0" lvl="0" indent="0" algn="l" defTabSz="914400" rtl="0" eaLnBrk="0" fontAlgn="base" latinLnBrk="0" hangingPunct="0">
              <a:spcAft>
                <a:spcPct val="0"/>
              </a:spcAft>
              <a:buClrTx/>
              <a:buSzTx/>
              <a:buFontTx/>
              <a:buNone/>
              <a:tabLst/>
              <a:defRPr/>
            </a:pPr>
            <a:r>
              <a:rPr lang="en-US" altLang="en-US" noProof="0" dirty="0"/>
              <a:t>For more information on recycling, </a:t>
            </a:r>
            <a:r>
              <a:rPr lang="en-US" altLang="en-US" dirty="0"/>
              <a:t>please refer to</a:t>
            </a:r>
            <a:r>
              <a:rPr lang="en-US" altLang="en-US" noProof="0" dirty="0"/>
              <a:t> the </a:t>
            </a:r>
            <a:r>
              <a:rPr lang="en-US" altLang="en-US" i="1" noProof="0" dirty="0"/>
              <a:t>Sustainable Use of Resources </a:t>
            </a:r>
            <a:r>
              <a:rPr lang="en-US" altLang="en-US" i="0" noProof="0" dirty="0"/>
              <a:t>presentation.</a:t>
            </a:r>
            <a:endParaRPr lang="en-US" altLang="en-US" noProof="0" dirty="0"/>
          </a:p>
        </p:txBody>
      </p:sp>
      <p:sp>
        <p:nvSpPr>
          <p:cNvPr id="50180" name="Slide Number Placeholder 6">
            <a:extLst>
              <a:ext uri="{FF2B5EF4-FFF2-40B4-BE49-F238E27FC236}">
                <a16:creationId xmlns:a16="http://schemas.microsoft.com/office/drawing/2014/main" id="{197AD0AE-391E-470A-9440-A31DC3834E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1FA58A36-D750-4370-9FB3-F62B458B49E7}" type="slidenum">
              <a:rPr lang="en-US" altLang="en-US" sz="1200">
                <a:solidFill>
                  <a:schemeClr val="tx1"/>
                </a:solidFill>
              </a:rPr>
              <a:pPr/>
              <a:t>5</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55E803F-988B-4900-A804-D09D7F0152ED}"/>
              </a:ext>
            </a:extLst>
          </p:cNvPr>
          <p:cNvSpPr>
            <a:spLocks noGrp="1" noRot="1" noChangeAspect="1" noTextEdit="1"/>
          </p:cNvSpPr>
          <p:nvPr>
            <p:ph type="sldImg"/>
          </p:nvPr>
        </p:nvSpPr>
        <p:spPr>
          <a:xfrm>
            <a:off x="1104900" y="696913"/>
            <a:ext cx="4648200" cy="3486150"/>
          </a:xfrm>
          <a:ln/>
        </p:spPr>
      </p:sp>
      <p:sp>
        <p:nvSpPr>
          <p:cNvPr id="53251" name="Notes Placeholder 2">
            <a:extLst>
              <a:ext uri="{FF2B5EF4-FFF2-40B4-BE49-F238E27FC236}">
                <a16:creationId xmlns:a16="http://schemas.microsoft.com/office/drawing/2014/main" id="{4421948B-9E35-4102-8F92-1E66F5A92A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noProof="0" dirty="0">
                <a:latin typeface="Arial" panose="020B0604020202020204" pitchFamily="34" charset="0"/>
              </a:rPr>
              <a:t>Teacher notes</a:t>
            </a:r>
          </a:p>
          <a:p>
            <a:r>
              <a:rPr lang="en-US" altLang="en-US" noProof="0" dirty="0">
                <a:latin typeface="Arial" panose="020B0604020202020204" pitchFamily="34" charset="0"/>
              </a:rPr>
              <a:t>Student should understand that reducing and reusing come before recycling. An item should only be recycled after it has been reused as much as possible. Even larger items like furniture can be reused. Selling second hand items to a new home or repurposing them are both ways of reusing something.</a:t>
            </a:r>
          </a:p>
        </p:txBody>
      </p:sp>
      <p:sp>
        <p:nvSpPr>
          <p:cNvPr id="53252" name="Slide Number Placeholder 6">
            <a:extLst>
              <a:ext uri="{FF2B5EF4-FFF2-40B4-BE49-F238E27FC236}">
                <a16:creationId xmlns:a16="http://schemas.microsoft.com/office/drawing/2014/main" id="{9A00C07E-85E7-46E5-B9C3-451726E547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78FF4DB-9445-453E-A8EA-691155090320}" type="slidenum">
              <a:rPr lang="en-US" altLang="en-US" sz="1200">
                <a:solidFill>
                  <a:schemeClr val="tx1"/>
                </a:solidFill>
              </a:rPr>
              <a:pPr/>
              <a:t>6</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b="1" dirty="0"/>
              <a:t>Teacher notes</a:t>
            </a:r>
          </a:p>
          <a:p>
            <a:r>
              <a:rPr lang="en-GB" b="0" dirty="0"/>
              <a:t>Encourage students to think about factors such as:</a:t>
            </a:r>
          </a:p>
          <a:p>
            <a:pPr marL="171450" indent="-171450">
              <a:buFont typeface="Arial" panose="020B0604020202020204" pitchFamily="34" charset="0"/>
              <a:buChar char="•"/>
            </a:pPr>
            <a:r>
              <a:rPr lang="en-GB" b="0" dirty="0"/>
              <a:t>population</a:t>
            </a:r>
          </a:p>
          <a:p>
            <a:pPr marL="171450" indent="-171450">
              <a:buFont typeface="Arial" panose="020B0604020202020204" pitchFamily="34" charset="0"/>
              <a:buChar char="•"/>
            </a:pPr>
            <a:r>
              <a:rPr lang="en-GB" b="0" dirty="0"/>
              <a:t>demand</a:t>
            </a:r>
          </a:p>
          <a:p>
            <a:pPr marL="171450" indent="-171450">
              <a:buFont typeface="Arial" panose="020B0604020202020204" pitchFamily="34" charset="0"/>
              <a:buChar char="•"/>
            </a:pPr>
            <a:r>
              <a:rPr lang="en-GB" b="0" dirty="0"/>
              <a:t>climate, especially amount of rainfall.</a:t>
            </a:r>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7</a:t>
            </a:fld>
            <a:endParaRPr lang="en-US" altLang="en-US"/>
          </a:p>
        </p:txBody>
      </p:sp>
    </p:spTree>
    <p:extLst>
      <p:ext uri="{BB962C8B-B14F-4D97-AF65-F5344CB8AC3E}">
        <p14:creationId xmlns:p14="http://schemas.microsoft.com/office/powerpoint/2010/main" val="41518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b="1" dirty="0"/>
              <a:t>Teacher notes</a:t>
            </a:r>
          </a:p>
          <a:p>
            <a:r>
              <a:rPr lang="en-GB" b="0" dirty="0"/>
              <a:t>For more information on the different stages of the water cycle, please refer to the </a:t>
            </a:r>
            <a:r>
              <a:rPr lang="en-GB" b="0" i="1" dirty="0"/>
              <a:t>Water on Earth </a:t>
            </a:r>
            <a:r>
              <a:rPr lang="en-GB" b="0" i="0" dirty="0"/>
              <a:t>presentation.</a:t>
            </a:r>
            <a:endParaRPr lang="en-GB" b="0"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8</a:t>
            </a:fld>
            <a:endParaRPr lang="en-US" altLang="en-US"/>
          </a:p>
        </p:txBody>
      </p:sp>
    </p:spTree>
    <p:extLst>
      <p:ext uri="{BB962C8B-B14F-4D97-AF65-F5344CB8AC3E}">
        <p14:creationId xmlns:p14="http://schemas.microsoft.com/office/powerpoint/2010/main" val="9714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b="1" dirty="0"/>
              <a:t>Teacher notes</a:t>
            </a:r>
          </a:p>
          <a:p>
            <a:r>
              <a:rPr lang="en-GB" b="0" dirty="0"/>
              <a:t>For more information on the effects of drought, please refer to the </a:t>
            </a:r>
            <a:r>
              <a:rPr lang="en-GB" b="0" i="1" dirty="0"/>
              <a:t>Natural Hazards </a:t>
            </a:r>
            <a:r>
              <a:rPr lang="en-GB" b="0" i="0" dirty="0"/>
              <a:t>presentation.</a:t>
            </a:r>
          </a:p>
          <a:p>
            <a:pPr marL="0" marR="0" lvl="0" indent="0" algn="l" defTabSz="914400" rtl="0" eaLnBrk="0" fontAlgn="base" latinLnBrk="0" hangingPunct="0">
              <a:spcAft>
                <a:spcPct val="0"/>
              </a:spcAft>
              <a:buClrTx/>
              <a:buSzTx/>
              <a:buFontTx/>
              <a:buNone/>
              <a:tabLst/>
              <a:defRPr/>
            </a:pPr>
            <a:endParaRPr lang="en-GB" b="1"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Compare and evaluate competing arguments or design solutions in light of currently accepted explanations, new evidence, limitations (e.g., trade-offs), constraints, and ethical issues.</a:t>
            </a:r>
            <a:endParaRPr lang="en-GB" dirty="0">
              <a:effectLst/>
            </a:endParaRPr>
          </a:p>
          <a:p>
            <a:pPr marL="0" marR="0" lvl="0" indent="0" algn="l" defTabSz="914400" rtl="0" eaLnBrk="0" fontAlgn="base" latinLnBrk="0" hangingPunct="0">
              <a:spcAft>
                <a:spcPct val="0"/>
              </a:spcAft>
              <a:buClrTx/>
              <a:buSzTx/>
              <a:buFontTx/>
              <a:buNone/>
              <a:tabLst/>
              <a:defRPr/>
            </a:pPr>
            <a:endParaRPr lang="en-GB" b="1" dirty="0"/>
          </a:p>
          <a:p>
            <a:pPr marL="0" marR="0" lvl="0" indent="0" algn="l" defTabSz="914400" rtl="0" eaLnBrk="0" fontAlgn="base" latinLnBrk="0" hangingPunct="0">
              <a:spcAft>
                <a:spcPct val="0"/>
              </a:spcAft>
              <a:buClrTx/>
              <a:buSzTx/>
              <a:buFontTx/>
              <a:buNone/>
              <a:tabLst/>
              <a:defRPr/>
            </a:pPr>
            <a:r>
              <a:rPr lang="en-GB" b="1" dirty="0"/>
              <a:t>Photo credit: </a:t>
            </a:r>
            <a:r>
              <a:rPr lang="en-GB" b="0" dirty="0"/>
              <a:t>Dry California riverbed </a:t>
            </a:r>
            <a:r>
              <a:rPr lang="en-US" b="0" dirty="0"/>
              <a:t>image is in the public domain in the US because it is a work of the NOAA.</a:t>
            </a:r>
            <a:endParaRPr lang="en-GB" b="1" dirty="0"/>
          </a:p>
        </p:txBody>
      </p:sp>
      <p:sp>
        <p:nvSpPr>
          <p:cNvPr id="4" name="Slide Number Placeholder 3"/>
          <p:cNvSpPr>
            <a:spLocks noGrp="1"/>
          </p:cNvSpPr>
          <p:nvPr>
            <p:ph type="sldNum" sz="quarter" idx="10"/>
          </p:nvPr>
        </p:nvSpPr>
        <p:spPr/>
        <p:txBody>
          <a:bodyPr/>
          <a:lstStyle/>
          <a:p>
            <a:fld id="{0DF8E01E-8664-4136-BFC7-22DFF64D27A0}" type="slidenum">
              <a:rPr lang="en-US" altLang="en-US" smtClean="0"/>
              <a:pPr/>
              <a:t>9</a:t>
            </a:fld>
            <a:endParaRPr lang="en-US" altLang="en-US"/>
          </a:p>
        </p:txBody>
      </p:sp>
    </p:spTree>
    <p:extLst>
      <p:ext uri="{BB962C8B-B14F-4D97-AF65-F5344CB8AC3E}">
        <p14:creationId xmlns:p14="http://schemas.microsoft.com/office/powerpoint/2010/main" val="3639279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8"/>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4"/>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3"/>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38</a:t>
            </a:r>
          </a:p>
        </p:txBody>
      </p:sp>
    </p:spTree>
    <p:custDataLst>
      <p:tags r:id="rId1"/>
    </p:custDataLst>
    <p:extLst>
      <p:ext uri="{BB962C8B-B14F-4D97-AF65-F5344CB8AC3E}">
        <p14:creationId xmlns:p14="http://schemas.microsoft.com/office/powerpoint/2010/main" val="347670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3845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5898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1822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8521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5" y="53979"/>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4"/>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831491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197" indent="0" algn="ctr">
              <a:buNone/>
              <a:defRPr/>
            </a:lvl2pPr>
            <a:lvl3pPr marL="914395" indent="0" algn="ctr">
              <a:buNone/>
              <a:defRPr/>
            </a:lvl3pPr>
            <a:lvl4pPr marL="1371592" indent="0" algn="ctr">
              <a:buNone/>
              <a:defRPr/>
            </a:lvl4pPr>
            <a:lvl5pPr marL="1828789" indent="0" algn="ctr">
              <a:buNone/>
              <a:defRPr/>
            </a:lvl5pPr>
            <a:lvl6pPr marL="2285987" indent="0" algn="ctr">
              <a:buNone/>
              <a:defRPr/>
            </a:lvl6pPr>
            <a:lvl7pPr marL="2743184" indent="0" algn="ctr">
              <a:buNone/>
              <a:defRPr/>
            </a:lvl7pPr>
            <a:lvl8pPr marL="3200381" indent="0" algn="ctr">
              <a:buNone/>
              <a:defRPr/>
            </a:lvl8pPr>
            <a:lvl9pPr marL="3657579"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178830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22051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197"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4" indent="0">
              <a:buNone/>
              <a:defRPr sz="1400"/>
            </a:lvl7pPr>
            <a:lvl8pPr marL="3200381" indent="0">
              <a:buNone/>
              <a:defRPr sz="1400"/>
            </a:lvl8pPr>
            <a:lvl9pPr marL="3657579"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273170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56363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624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4"/>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903"/>
            <a:ext cx="5712644" cy="2375555"/>
          </a:xfrm>
          <a:prstGeom prst="rect">
            <a:avLst/>
          </a:prstGeom>
        </p:spPr>
        <p:txBody>
          <a:bodyPr/>
          <a:lstStyle>
            <a:lvl1pPr marL="0" indent="0">
              <a:buFontTx/>
              <a:buNone/>
              <a:defRPr sz="1800">
                <a:solidFill>
                  <a:srgbClr val="444444"/>
                </a:solidFill>
              </a:defRPr>
            </a:lvl1pPr>
            <a:lvl2pPr marL="457197" indent="0">
              <a:buFontTx/>
              <a:buNone/>
              <a:defRPr/>
            </a:lvl2pPr>
            <a:lvl3pPr marL="914395" indent="0">
              <a:buFontTx/>
              <a:buNone/>
              <a:defRPr/>
            </a:lvl3pPr>
            <a:lvl4pPr marL="1371592" indent="0">
              <a:buFontTx/>
              <a:buNone/>
              <a:defRPr/>
            </a:lvl4pPr>
            <a:lvl5pPr marL="1828789"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4"/>
            <a:ext cx="5712644" cy="2359165"/>
          </a:xfrm>
          <a:prstGeom prst="rect">
            <a:avLst/>
          </a:prstGeom>
        </p:spPr>
        <p:txBody>
          <a:bodyPr/>
          <a:lstStyle>
            <a:lvl1pPr marL="0" indent="0">
              <a:buFontTx/>
              <a:buNone/>
              <a:defRPr sz="1800">
                <a:solidFill>
                  <a:srgbClr val="444444"/>
                </a:solidFill>
              </a:defRPr>
            </a:lvl1pPr>
            <a:lvl2pPr marL="457197" indent="0">
              <a:buFontTx/>
              <a:buNone/>
              <a:defRPr/>
            </a:lvl2pPr>
            <a:lvl3pPr marL="914395" indent="0">
              <a:buFontTx/>
              <a:buNone/>
              <a:defRPr/>
            </a:lvl3pPr>
            <a:lvl4pPr marL="1371592" indent="0">
              <a:buFontTx/>
              <a:buNone/>
              <a:defRPr/>
            </a:lvl4pPr>
            <a:lvl5pPr marL="1828789"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5" y="53979"/>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3"/>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38</a:t>
            </a:r>
          </a:p>
        </p:txBody>
      </p:sp>
    </p:spTree>
    <p:custDataLst>
      <p:tags r:id="rId1"/>
    </p:custDataLst>
    <p:extLst>
      <p:ext uri="{BB962C8B-B14F-4D97-AF65-F5344CB8AC3E}">
        <p14:creationId xmlns:p14="http://schemas.microsoft.com/office/powerpoint/2010/main" val="419712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51648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3362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73000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4761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2840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954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5"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770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6388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197"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4" indent="0">
              <a:buNone/>
              <a:defRPr sz="1400"/>
            </a:lvl7pPr>
            <a:lvl8pPr marL="3200381" indent="0">
              <a:buNone/>
              <a:defRPr sz="1400"/>
            </a:lvl8pPr>
            <a:lvl9pPr marL="3657579"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3001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8410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994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17100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4570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197"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4" indent="0">
              <a:buNone/>
              <a:defRPr sz="900"/>
            </a:lvl7pPr>
            <a:lvl8pPr marL="3200381" indent="0">
              <a:buNone/>
              <a:defRPr sz="900"/>
            </a:lvl8pPr>
            <a:lvl9pPr marL="3657579"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88049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7" y="44451"/>
            <a:ext cx="6048375" cy="523220"/>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5" y="53979"/>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5"/>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90"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4"/>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3"/>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38</a:t>
            </a:r>
          </a:p>
        </p:txBody>
      </p:sp>
    </p:spTree>
    <p:custDataLst>
      <p:tags r:id="rId16"/>
    </p:custDataLst>
    <p:extLst>
      <p:ext uri="{BB962C8B-B14F-4D97-AF65-F5344CB8AC3E}">
        <p14:creationId xmlns:p14="http://schemas.microsoft.com/office/powerpoint/2010/main" val="4175426745"/>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 id="2147485056" r:id="rId12"/>
    <p:sldLayoutId id="2147485057" r:id="rId13"/>
    <p:sldLayoutId id="2147485058" r:id="rId14"/>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197" algn="l" rtl="0" fontAlgn="base">
        <a:spcBef>
          <a:spcPct val="0"/>
        </a:spcBef>
        <a:spcAft>
          <a:spcPct val="0"/>
        </a:spcAft>
        <a:defRPr sz="2800" b="1">
          <a:solidFill>
            <a:srgbClr val="10BC45"/>
          </a:solidFill>
          <a:latin typeface="Arial" charset="0"/>
        </a:defRPr>
      </a:lvl6pPr>
      <a:lvl7pPr marL="914395" algn="l" rtl="0" fontAlgn="base">
        <a:spcBef>
          <a:spcPct val="0"/>
        </a:spcBef>
        <a:spcAft>
          <a:spcPct val="0"/>
        </a:spcAft>
        <a:defRPr sz="2800" b="1">
          <a:solidFill>
            <a:srgbClr val="10BC45"/>
          </a:solidFill>
          <a:latin typeface="Arial" charset="0"/>
        </a:defRPr>
      </a:lvl7pPr>
      <a:lvl8pPr marL="1371592" algn="l" rtl="0" fontAlgn="base">
        <a:spcBef>
          <a:spcPct val="0"/>
        </a:spcBef>
        <a:spcAft>
          <a:spcPct val="0"/>
        </a:spcAft>
        <a:defRPr sz="2800" b="1">
          <a:solidFill>
            <a:srgbClr val="10BC45"/>
          </a:solidFill>
          <a:latin typeface="Arial" charset="0"/>
        </a:defRPr>
      </a:lvl8pPr>
      <a:lvl9pPr marL="1828789" algn="l" rtl="0" fontAlgn="base">
        <a:spcBef>
          <a:spcPct val="0"/>
        </a:spcBef>
        <a:spcAft>
          <a:spcPct val="0"/>
        </a:spcAft>
        <a:defRPr sz="2800" b="1">
          <a:solidFill>
            <a:srgbClr val="10BC45"/>
          </a:solidFill>
          <a:latin typeface="Arial" charset="0"/>
        </a:defRPr>
      </a:lvl9pPr>
    </p:titleStyle>
    <p:bodyStyle>
      <a:lvl1pPr marL="342898" indent="-342898" algn="l" rtl="0" eaLnBrk="0" fontAlgn="base" hangingPunct="0">
        <a:spcBef>
          <a:spcPct val="20000"/>
        </a:spcBef>
        <a:spcAft>
          <a:spcPct val="0"/>
        </a:spcAft>
        <a:buChar char="•"/>
        <a:defRPr sz="3200">
          <a:solidFill>
            <a:schemeClr val="tx1"/>
          </a:solidFill>
          <a:latin typeface="+mn-lt"/>
          <a:ea typeface="+mn-ea"/>
          <a:cs typeface="+mn-cs"/>
        </a:defRPr>
      </a:lvl1pPr>
      <a:lvl2pPr marL="742946" indent="-285749" algn="l" rtl="0" eaLnBrk="0" fontAlgn="base" hangingPunct="0">
        <a:spcBef>
          <a:spcPct val="20000"/>
        </a:spcBef>
        <a:spcAft>
          <a:spcPct val="0"/>
        </a:spcAft>
        <a:defRPr sz="2800">
          <a:solidFill>
            <a:schemeClr val="tx1"/>
          </a:solidFill>
          <a:latin typeface="+mn-lt"/>
        </a:defRPr>
      </a:lvl2pPr>
      <a:lvl3pPr marL="1142993" indent="-228599" algn="l" rtl="0" eaLnBrk="0" fontAlgn="base" hangingPunct="0">
        <a:spcBef>
          <a:spcPct val="20000"/>
        </a:spcBef>
        <a:spcAft>
          <a:spcPct val="0"/>
        </a:spcAft>
        <a:buChar char="•"/>
        <a:defRPr sz="2400">
          <a:solidFill>
            <a:schemeClr val="tx1"/>
          </a:solidFill>
          <a:latin typeface="+mn-lt"/>
        </a:defRPr>
      </a:lvl3pPr>
      <a:lvl4pPr marL="1600191" indent="-228599" algn="l" rtl="0" eaLnBrk="0" fontAlgn="base" hangingPunct="0">
        <a:spcBef>
          <a:spcPct val="20000"/>
        </a:spcBef>
        <a:spcAft>
          <a:spcPct val="0"/>
        </a:spcAft>
        <a:buChar char="–"/>
        <a:defRPr sz="2000">
          <a:solidFill>
            <a:schemeClr val="tx1"/>
          </a:solidFill>
          <a:latin typeface="+mn-lt"/>
        </a:defRPr>
      </a:lvl4pPr>
      <a:lvl5pPr marL="2057388" indent="-228599" algn="l" rtl="0" eaLnBrk="0" fontAlgn="base" hangingPunct="0">
        <a:spcBef>
          <a:spcPct val="20000"/>
        </a:spcBef>
        <a:spcAft>
          <a:spcPct val="0"/>
        </a:spcAft>
        <a:buChar char="»"/>
        <a:defRPr sz="2000">
          <a:solidFill>
            <a:schemeClr val="tx1"/>
          </a:solidFill>
          <a:latin typeface="+mn-lt"/>
        </a:defRPr>
      </a:lvl5pPr>
      <a:lvl6pPr marL="2514585" indent="-228599" algn="l" rtl="0" fontAlgn="base">
        <a:spcBef>
          <a:spcPct val="20000"/>
        </a:spcBef>
        <a:spcAft>
          <a:spcPct val="0"/>
        </a:spcAft>
        <a:buChar char="»"/>
        <a:defRPr sz="2000">
          <a:solidFill>
            <a:schemeClr val="tx1"/>
          </a:solidFill>
          <a:latin typeface="+mn-lt"/>
        </a:defRPr>
      </a:lvl6pPr>
      <a:lvl7pPr marL="2971783" indent="-228599" algn="l" rtl="0" fontAlgn="base">
        <a:spcBef>
          <a:spcPct val="20000"/>
        </a:spcBef>
        <a:spcAft>
          <a:spcPct val="0"/>
        </a:spcAft>
        <a:buChar char="»"/>
        <a:defRPr sz="2000">
          <a:solidFill>
            <a:schemeClr val="tx1"/>
          </a:solidFill>
          <a:latin typeface="+mn-lt"/>
        </a:defRPr>
      </a:lvl7pPr>
      <a:lvl8pPr marL="3428980" indent="-228599" algn="l" rtl="0" fontAlgn="base">
        <a:spcBef>
          <a:spcPct val="20000"/>
        </a:spcBef>
        <a:spcAft>
          <a:spcPct val="0"/>
        </a:spcAft>
        <a:buChar char="»"/>
        <a:defRPr sz="2000">
          <a:solidFill>
            <a:schemeClr val="tx1"/>
          </a:solidFill>
          <a:latin typeface="+mn-lt"/>
        </a:defRPr>
      </a:lvl8pPr>
      <a:lvl9pPr marL="3886177" indent="-22859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7" y="44451"/>
            <a:ext cx="6048375" cy="523220"/>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5" y="53979"/>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5"/>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4"/>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3"/>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38</a:t>
            </a:r>
          </a:p>
        </p:txBody>
      </p:sp>
    </p:spTree>
    <p:custDataLst>
      <p:tags r:id="rId14"/>
    </p:custDataLst>
    <p:extLst>
      <p:ext uri="{BB962C8B-B14F-4D97-AF65-F5344CB8AC3E}">
        <p14:creationId xmlns:p14="http://schemas.microsoft.com/office/powerpoint/2010/main" val="1450434385"/>
      </p:ext>
    </p:extLst>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 id="2147485071" r:id="rId12"/>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197" algn="l" rtl="0" fontAlgn="base">
        <a:spcBef>
          <a:spcPct val="0"/>
        </a:spcBef>
        <a:spcAft>
          <a:spcPct val="0"/>
        </a:spcAft>
        <a:defRPr sz="2800" b="1">
          <a:solidFill>
            <a:srgbClr val="FF6600"/>
          </a:solidFill>
          <a:latin typeface="Arial" charset="0"/>
        </a:defRPr>
      </a:lvl6pPr>
      <a:lvl7pPr marL="914395" algn="l" rtl="0" fontAlgn="base">
        <a:spcBef>
          <a:spcPct val="0"/>
        </a:spcBef>
        <a:spcAft>
          <a:spcPct val="0"/>
        </a:spcAft>
        <a:defRPr sz="2800" b="1">
          <a:solidFill>
            <a:srgbClr val="FF6600"/>
          </a:solidFill>
          <a:latin typeface="Arial" charset="0"/>
        </a:defRPr>
      </a:lvl7pPr>
      <a:lvl8pPr marL="1371592" algn="l" rtl="0" fontAlgn="base">
        <a:spcBef>
          <a:spcPct val="0"/>
        </a:spcBef>
        <a:spcAft>
          <a:spcPct val="0"/>
        </a:spcAft>
        <a:defRPr sz="2800" b="1">
          <a:solidFill>
            <a:srgbClr val="FF6600"/>
          </a:solidFill>
          <a:latin typeface="Arial" charset="0"/>
        </a:defRPr>
      </a:lvl8pPr>
      <a:lvl9pPr marL="1828789" algn="l" rtl="0" fontAlgn="base">
        <a:spcBef>
          <a:spcPct val="0"/>
        </a:spcBef>
        <a:spcAft>
          <a:spcPct val="0"/>
        </a:spcAft>
        <a:defRPr sz="2800" b="1">
          <a:solidFill>
            <a:srgbClr val="FF6600"/>
          </a:solidFill>
          <a:latin typeface="Arial" charset="0"/>
        </a:defRPr>
      </a:lvl9pPr>
    </p:titleStyle>
    <p:bodyStyle>
      <a:lvl1pPr marL="342898" indent="-342898" algn="l" rtl="0" eaLnBrk="0" fontAlgn="base" hangingPunct="0">
        <a:spcBef>
          <a:spcPct val="20000"/>
        </a:spcBef>
        <a:spcAft>
          <a:spcPct val="0"/>
        </a:spcAft>
        <a:buChar char="•"/>
        <a:defRPr sz="3200">
          <a:solidFill>
            <a:schemeClr val="tx1"/>
          </a:solidFill>
          <a:latin typeface="+mn-lt"/>
          <a:ea typeface="+mn-ea"/>
          <a:cs typeface="+mn-cs"/>
        </a:defRPr>
      </a:lvl1pPr>
      <a:lvl2pPr marL="742946" indent="-285749" algn="l" rtl="0" eaLnBrk="0" fontAlgn="base" hangingPunct="0">
        <a:spcBef>
          <a:spcPct val="20000"/>
        </a:spcBef>
        <a:spcAft>
          <a:spcPct val="0"/>
        </a:spcAft>
        <a:defRPr sz="2800">
          <a:solidFill>
            <a:schemeClr val="tx1"/>
          </a:solidFill>
          <a:latin typeface="+mn-lt"/>
        </a:defRPr>
      </a:lvl2pPr>
      <a:lvl3pPr marL="1142993" indent="-228599" algn="l" rtl="0" eaLnBrk="0" fontAlgn="base" hangingPunct="0">
        <a:spcBef>
          <a:spcPct val="20000"/>
        </a:spcBef>
        <a:spcAft>
          <a:spcPct val="0"/>
        </a:spcAft>
        <a:buChar char="•"/>
        <a:defRPr sz="2400">
          <a:solidFill>
            <a:schemeClr val="tx1"/>
          </a:solidFill>
          <a:latin typeface="+mn-lt"/>
        </a:defRPr>
      </a:lvl3pPr>
      <a:lvl4pPr marL="1600191" indent="-228599" algn="l" rtl="0" eaLnBrk="0" fontAlgn="base" hangingPunct="0">
        <a:spcBef>
          <a:spcPct val="20000"/>
        </a:spcBef>
        <a:spcAft>
          <a:spcPct val="0"/>
        </a:spcAft>
        <a:buChar char="–"/>
        <a:defRPr sz="2000">
          <a:solidFill>
            <a:schemeClr val="tx1"/>
          </a:solidFill>
          <a:latin typeface="+mn-lt"/>
        </a:defRPr>
      </a:lvl4pPr>
      <a:lvl5pPr marL="2057388" indent="-228599" algn="l" rtl="0" eaLnBrk="0" fontAlgn="base" hangingPunct="0">
        <a:spcBef>
          <a:spcPct val="20000"/>
        </a:spcBef>
        <a:spcAft>
          <a:spcPct val="0"/>
        </a:spcAft>
        <a:buChar char="»"/>
        <a:defRPr sz="2000">
          <a:solidFill>
            <a:schemeClr val="tx1"/>
          </a:solidFill>
          <a:latin typeface="+mn-lt"/>
        </a:defRPr>
      </a:lvl5pPr>
      <a:lvl6pPr marL="2514585" indent="-228599" algn="l" rtl="0" fontAlgn="base">
        <a:spcBef>
          <a:spcPct val="20000"/>
        </a:spcBef>
        <a:spcAft>
          <a:spcPct val="0"/>
        </a:spcAft>
        <a:buChar char="»"/>
        <a:defRPr sz="2000">
          <a:solidFill>
            <a:schemeClr val="tx1"/>
          </a:solidFill>
          <a:latin typeface="+mn-lt"/>
        </a:defRPr>
      </a:lvl6pPr>
      <a:lvl7pPr marL="2971783" indent="-228599" algn="l" rtl="0" fontAlgn="base">
        <a:spcBef>
          <a:spcPct val="20000"/>
        </a:spcBef>
        <a:spcAft>
          <a:spcPct val="0"/>
        </a:spcAft>
        <a:buChar char="»"/>
        <a:defRPr sz="2000">
          <a:solidFill>
            <a:schemeClr val="tx1"/>
          </a:solidFill>
          <a:latin typeface="+mn-lt"/>
        </a:defRPr>
      </a:lvl7pPr>
      <a:lvl8pPr marL="3428980" indent="-228599" algn="l" rtl="0" fontAlgn="base">
        <a:spcBef>
          <a:spcPct val="20000"/>
        </a:spcBef>
        <a:spcAft>
          <a:spcPct val="0"/>
        </a:spcAft>
        <a:buChar char="»"/>
        <a:defRPr sz="2000">
          <a:solidFill>
            <a:schemeClr val="tx1"/>
          </a:solidFill>
          <a:latin typeface="+mn-lt"/>
        </a:defRPr>
      </a:lvl8pPr>
      <a:lvl9pPr marL="3886177" indent="-22859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95" rtl="0" eaLnBrk="1" latinLnBrk="0" hangingPunct="1">
        <a:defRPr sz="1800" kern="1200">
          <a:solidFill>
            <a:schemeClr val="tx1"/>
          </a:solidFill>
          <a:latin typeface="+mn-lt"/>
          <a:ea typeface="+mn-ea"/>
          <a:cs typeface="+mn-cs"/>
        </a:defRPr>
      </a:lvl1pPr>
      <a:lvl2pPr marL="457197"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4"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slideLayout" Target="../slideLayouts/slideLayout7.xml"/><Relationship Id="rId7" Type="http://schemas.openxmlformats.org/officeDocument/2006/relationships/image" Target="../media/image34.jp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notesSlide" Target="../notesSlides/notesSlide30.xml"/><Relationship Id="rId9"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slideLayout" Target="../slideLayouts/slideLayout20.xml"/><Relationship Id="rId7" Type="http://schemas.openxmlformats.org/officeDocument/2006/relationships/image" Target="../media/image34.jp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A418F451-BBE7-491E-B9C6-30394EB1B7F8}"/>
              </a:ext>
            </a:extLst>
          </p:cNvPr>
          <p:cNvSpPr>
            <a:spLocks noGrp="1"/>
          </p:cNvSpPr>
          <p:nvPr>
            <p:ph type="title"/>
          </p:nvPr>
        </p:nvSpPr>
        <p:spPr/>
        <p:txBody>
          <a:bodyPr/>
          <a:lstStyle/>
          <a:p>
            <a:r>
              <a:rPr lang="en-GB" altLang="en-US" dirty="0"/>
              <a:t>Natural Resources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ED9B-9D0A-4742-8C21-B4B8808A3162}"/>
              </a:ext>
            </a:extLst>
          </p:cNvPr>
          <p:cNvSpPr>
            <a:spLocks noGrp="1"/>
          </p:cNvSpPr>
          <p:nvPr>
            <p:ph type="title"/>
          </p:nvPr>
        </p:nvSpPr>
        <p:spPr/>
        <p:txBody>
          <a:bodyPr/>
          <a:lstStyle/>
          <a:p>
            <a:r>
              <a:rPr lang="en-GB" dirty="0"/>
              <a:t>Desalination</a:t>
            </a:r>
          </a:p>
        </p:txBody>
      </p:sp>
      <p:sp>
        <p:nvSpPr>
          <p:cNvPr id="3" name="Text Box 8">
            <a:extLst>
              <a:ext uri="{FF2B5EF4-FFF2-40B4-BE49-F238E27FC236}">
                <a16:creationId xmlns:a16="http://schemas.microsoft.com/office/drawing/2014/main" id="{346CC508-8CA9-4055-B630-790D5E0490FA}"/>
              </a:ext>
            </a:extLst>
          </p:cNvPr>
          <p:cNvSpPr txBox="1">
            <a:spLocks noChangeArrowheads="1"/>
          </p:cNvSpPr>
          <p:nvPr/>
        </p:nvSpPr>
        <p:spPr bwMode="auto">
          <a:xfrm>
            <a:off x="342903" y="784228"/>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b="1" dirty="0">
                <a:solidFill>
                  <a:srgbClr val="B80303"/>
                </a:solidFill>
              </a:rPr>
              <a:t>Desalination</a:t>
            </a:r>
            <a:r>
              <a:rPr lang="en-US" altLang="en-US" dirty="0"/>
              <a:t> plants can remove the salt from seawater. Various different processes are used to do this, but the most popular uses a method called </a:t>
            </a:r>
            <a:r>
              <a:rPr lang="en-US" altLang="en-US" b="1" dirty="0">
                <a:solidFill>
                  <a:srgbClr val="B80303"/>
                </a:solidFill>
              </a:rPr>
              <a:t>reverse osmosis</a:t>
            </a:r>
            <a:r>
              <a:rPr lang="en-US" altLang="en-US" dirty="0"/>
              <a:t>.</a:t>
            </a:r>
            <a:endParaRPr lang="en-US" altLang="en-US" dirty="0">
              <a:solidFill>
                <a:srgbClr val="010067"/>
              </a:solidFill>
            </a:endParaRPr>
          </a:p>
        </p:txBody>
      </p:sp>
      <p:sp>
        <p:nvSpPr>
          <p:cNvPr id="4" name="Text Box 8">
            <a:extLst>
              <a:ext uri="{FF2B5EF4-FFF2-40B4-BE49-F238E27FC236}">
                <a16:creationId xmlns:a16="http://schemas.microsoft.com/office/drawing/2014/main" id="{BECFB291-D7A1-47E0-BCD4-FED8F465E4B6}"/>
              </a:ext>
            </a:extLst>
          </p:cNvPr>
          <p:cNvSpPr txBox="1">
            <a:spLocks noChangeArrowheads="1"/>
          </p:cNvSpPr>
          <p:nvPr/>
        </p:nvSpPr>
        <p:spPr bwMode="auto">
          <a:xfrm>
            <a:off x="342900" y="2129860"/>
            <a:ext cx="38782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t>In reverse osmosis, water is forced through a </a:t>
            </a:r>
            <a:r>
              <a:rPr lang="en-US" altLang="en-US" b="1" dirty="0">
                <a:solidFill>
                  <a:srgbClr val="B80303"/>
                </a:solidFill>
              </a:rPr>
              <a:t>semi-permeable</a:t>
            </a:r>
            <a:r>
              <a:rPr lang="en-US" altLang="en-US" dirty="0"/>
              <a:t> filter, which allows water molecules through, but not salts. </a:t>
            </a:r>
            <a:endParaRPr lang="en-US" altLang="en-US" dirty="0">
              <a:solidFill>
                <a:srgbClr val="010067"/>
              </a:solidFill>
            </a:endParaRPr>
          </a:p>
        </p:txBody>
      </p:sp>
      <p:pic>
        <p:nvPicPr>
          <p:cNvPr id="15" name="Picture 14">
            <a:extLst>
              <a:ext uri="{FF2B5EF4-FFF2-40B4-BE49-F238E27FC236}">
                <a16:creationId xmlns:a16="http://schemas.microsoft.com/office/drawing/2014/main" id="{F65C4EA2-BB8C-4E3B-A9D1-5035A9F76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449" y="2077506"/>
            <a:ext cx="4311673" cy="4075647"/>
          </a:xfrm>
          <a:prstGeom prst="rect">
            <a:avLst/>
          </a:prstGeom>
        </p:spPr>
      </p:pic>
      <p:sp>
        <p:nvSpPr>
          <p:cNvPr id="16" name="Text Box 8">
            <a:extLst>
              <a:ext uri="{FF2B5EF4-FFF2-40B4-BE49-F238E27FC236}">
                <a16:creationId xmlns:a16="http://schemas.microsoft.com/office/drawing/2014/main" id="{EE3B1253-9253-4438-A911-41A875D778B0}"/>
              </a:ext>
            </a:extLst>
          </p:cNvPr>
          <p:cNvSpPr txBox="1">
            <a:spLocks noChangeArrowheads="1"/>
          </p:cNvSpPr>
          <p:nvPr/>
        </p:nvSpPr>
        <p:spPr bwMode="auto">
          <a:xfrm>
            <a:off x="342900" y="4214158"/>
            <a:ext cx="38782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t>Desalination is expensive and less efficient than other methods. However, if improved, it could greatly reduce global water stress.</a:t>
            </a:r>
            <a:endParaRPr lang="en-US" altLang="en-US" dirty="0">
              <a:solidFill>
                <a:srgbClr val="010067"/>
              </a:solidFill>
            </a:endParaRPr>
          </a:p>
        </p:txBody>
      </p:sp>
      <p:pic>
        <p:nvPicPr>
          <p:cNvPr id="17" name="Picture 19">
            <a:hlinkClick r:id="" action="ppaction://hlinkshowjump?jump=nextslide"/>
            <a:extLst>
              <a:ext uri="{FF2B5EF4-FFF2-40B4-BE49-F238E27FC236}">
                <a16:creationId xmlns:a16="http://schemas.microsoft.com/office/drawing/2014/main" id="{A0A4044F-6846-4604-AD51-707778E3C87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AC36561A-AEEF-4399-9FDE-B6D9F1419CD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00684"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5964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4C4F-612D-4E6A-AF60-1CC7EB6FB8BC}"/>
              </a:ext>
            </a:extLst>
          </p:cNvPr>
          <p:cNvSpPr>
            <a:spLocks noGrp="1"/>
          </p:cNvSpPr>
          <p:nvPr>
            <p:ph type="title"/>
          </p:nvPr>
        </p:nvSpPr>
        <p:spPr/>
        <p:txBody>
          <a:bodyPr/>
          <a:lstStyle/>
          <a:p>
            <a:r>
              <a:rPr lang="en-GB" dirty="0"/>
              <a:t>Fertile soils</a:t>
            </a:r>
          </a:p>
        </p:txBody>
      </p:sp>
      <p:sp>
        <p:nvSpPr>
          <p:cNvPr id="3" name="Text Box 8">
            <a:extLst>
              <a:ext uri="{FF2B5EF4-FFF2-40B4-BE49-F238E27FC236}">
                <a16:creationId xmlns:a16="http://schemas.microsoft.com/office/drawing/2014/main" id="{1894D56C-69E1-4EE7-9612-D99819FDF749}"/>
              </a:ext>
            </a:extLst>
          </p:cNvPr>
          <p:cNvSpPr txBox="1">
            <a:spLocks noChangeArrowheads="1"/>
          </p:cNvSpPr>
          <p:nvPr/>
        </p:nvSpPr>
        <p:spPr bwMode="auto">
          <a:xfrm>
            <a:off x="342903" y="784229"/>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t>Historically, human settlement has been concentrated around areas of </a:t>
            </a:r>
            <a:r>
              <a:rPr lang="en-US" altLang="en-US" b="1" dirty="0">
                <a:solidFill>
                  <a:srgbClr val="B80303"/>
                </a:solidFill>
              </a:rPr>
              <a:t>fertile soils</a:t>
            </a:r>
            <a:r>
              <a:rPr lang="en-US" altLang="en-US" dirty="0"/>
              <a:t>. This is because fertile land is important for growing crops.</a:t>
            </a:r>
            <a:endParaRPr lang="en-US" altLang="en-US" dirty="0">
              <a:solidFill>
                <a:srgbClr val="010067"/>
              </a:solidFill>
            </a:endParaRPr>
          </a:p>
        </p:txBody>
      </p:sp>
      <p:sp>
        <p:nvSpPr>
          <p:cNvPr id="4" name="Text Box 8">
            <a:extLst>
              <a:ext uri="{FF2B5EF4-FFF2-40B4-BE49-F238E27FC236}">
                <a16:creationId xmlns:a16="http://schemas.microsoft.com/office/drawing/2014/main" id="{998B56F0-0CB5-4B5C-9DED-023284B9EA3B}"/>
              </a:ext>
            </a:extLst>
          </p:cNvPr>
          <p:cNvSpPr txBox="1">
            <a:spLocks noChangeArrowheads="1"/>
          </p:cNvSpPr>
          <p:nvPr/>
        </p:nvSpPr>
        <p:spPr bwMode="auto">
          <a:xfrm>
            <a:off x="342903" y="2094975"/>
            <a:ext cx="7626349" cy="461665"/>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t>What kind of place might have particularly fertile soils?</a:t>
            </a:r>
            <a:endParaRPr lang="en-US" altLang="en-US" dirty="0">
              <a:solidFill>
                <a:srgbClr val="010067"/>
              </a:solidFill>
            </a:endParaRPr>
          </a:p>
        </p:txBody>
      </p:sp>
      <p:sp>
        <p:nvSpPr>
          <p:cNvPr id="5" name="Text Box 8">
            <a:extLst>
              <a:ext uri="{FF2B5EF4-FFF2-40B4-BE49-F238E27FC236}">
                <a16:creationId xmlns:a16="http://schemas.microsoft.com/office/drawing/2014/main" id="{6C7CBD23-F631-49CF-8A76-A13E75F7F357}"/>
              </a:ext>
            </a:extLst>
          </p:cNvPr>
          <p:cNvSpPr txBox="1">
            <a:spLocks noChangeArrowheads="1"/>
          </p:cNvSpPr>
          <p:nvPr/>
        </p:nvSpPr>
        <p:spPr bwMode="auto">
          <a:xfrm>
            <a:off x="342903" y="2667058"/>
            <a:ext cx="818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solidFill>
                  <a:srgbClr val="010067"/>
                </a:solidFill>
              </a:rPr>
              <a:t>Key factors are:</a:t>
            </a:r>
          </a:p>
        </p:txBody>
      </p:sp>
      <p:sp>
        <p:nvSpPr>
          <p:cNvPr id="6" name="Text Box 14">
            <a:extLst>
              <a:ext uri="{FF2B5EF4-FFF2-40B4-BE49-F238E27FC236}">
                <a16:creationId xmlns:a16="http://schemas.microsoft.com/office/drawing/2014/main" id="{34262978-F38C-4CCC-B54C-F3789E37D1DB}"/>
              </a:ext>
            </a:extLst>
          </p:cNvPr>
          <p:cNvSpPr txBox="1">
            <a:spLocks noChangeArrowheads="1"/>
          </p:cNvSpPr>
          <p:nvPr/>
        </p:nvSpPr>
        <p:spPr bwMode="auto">
          <a:xfrm>
            <a:off x="2892465" y="3811223"/>
            <a:ext cx="3346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nutrients in the soil.</a:t>
            </a:r>
            <a:endParaRPr lang="en-GB" altLang="en-US" dirty="0"/>
          </a:p>
        </p:txBody>
      </p:sp>
      <p:sp>
        <p:nvSpPr>
          <p:cNvPr id="7" name="Text Box 14">
            <a:extLst>
              <a:ext uri="{FF2B5EF4-FFF2-40B4-BE49-F238E27FC236}">
                <a16:creationId xmlns:a16="http://schemas.microsoft.com/office/drawing/2014/main" id="{184BC2C2-3B20-486A-8388-F006A3C15935}"/>
              </a:ext>
            </a:extLst>
          </p:cNvPr>
          <p:cNvSpPr txBox="1">
            <a:spLocks noChangeArrowheads="1"/>
          </p:cNvSpPr>
          <p:nvPr/>
        </p:nvSpPr>
        <p:spPr bwMode="auto">
          <a:xfrm>
            <a:off x="342900" y="3239141"/>
            <a:ext cx="5864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access to a nearby fresh water source</a:t>
            </a:r>
          </a:p>
        </p:txBody>
      </p:sp>
      <p:sp>
        <p:nvSpPr>
          <p:cNvPr id="8" name="Text Box 14">
            <a:extLst>
              <a:ext uri="{FF2B5EF4-FFF2-40B4-BE49-F238E27FC236}">
                <a16:creationId xmlns:a16="http://schemas.microsoft.com/office/drawing/2014/main" id="{629BDE96-B96E-4DA7-8B9E-B51303704407}"/>
              </a:ext>
            </a:extLst>
          </p:cNvPr>
          <p:cNvSpPr txBox="1">
            <a:spLocks noChangeArrowheads="1"/>
          </p:cNvSpPr>
          <p:nvPr/>
        </p:nvSpPr>
        <p:spPr bwMode="auto">
          <a:xfrm>
            <a:off x="342900" y="3811223"/>
            <a:ext cx="2439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stable ground</a:t>
            </a:r>
          </a:p>
        </p:txBody>
      </p:sp>
      <p:sp>
        <p:nvSpPr>
          <p:cNvPr id="9" name="Text Box 8">
            <a:extLst>
              <a:ext uri="{FF2B5EF4-FFF2-40B4-BE49-F238E27FC236}">
                <a16:creationId xmlns:a16="http://schemas.microsoft.com/office/drawing/2014/main" id="{CDB5EB80-6457-4C8D-A768-7249A1576935}"/>
              </a:ext>
            </a:extLst>
          </p:cNvPr>
          <p:cNvSpPr txBox="1">
            <a:spLocks noChangeArrowheads="1"/>
          </p:cNvSpPr>
          <p:nvPr/>
        </p:nvSpPr>
        <p:spPr bwMode="auto">
          <a:xfrm>
            <a:off x="342901" y="4383307"/>
            <a:ext cx="59092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t>Land near rivers often has fertile soil. This photo shows the </a:t>
            </a:r>
            <a:r>
              <a:rPr lang="en-US" altLang="en-US" b="1" dirty="0">
                <a:solidFill>
                  <a:srgbClr val="B80303"/>
                </a:solidFill>
              </a:rPr>
              <a:t>Nile river delta </a:t>
            </a:r>
            <a:r>
              <a:rPr lang="en-US" altLang="en-US" dirty="0"/>
              <a:t>in Egypt.</a:t>
            </a:r>
            <a:endParaRPr lang="en-US" altLang="en-US" dirty="0">
              <a:solidFill>
                <a:srgbClr val="010067"/>
              </a:solidFill>
            </a:endParaRPr>
          </a:p>
        </p:txBody>
      </p:sp>
      <p:sp>
        <p:nvSpPr>
          <p:cNvPr id="12" name="Rectangle 11">
            <a:extLst>
              <a:ext uri="{FF2B5EF4-FFF2-40B4-BE49-F238E27FC236}">
                <a16:creationId xmlns:a16="http://schemas.microsoft.com/office/drawing/2014/main" id="{2238D8BA-4BBD-4D85-BF1D-13F2B57D308F}"/>
              </a:ext>
            </a:extLst>
          </p:cNvPr>
          <p:cNvSpPr/>
          <p:nvPr/>
        </p:nvSpPr>
        <p:spPr>
          <a:xfrm>
            <a:off x="342903" y="5324720"/>
            <a:ext cx="5864260" cy="830997"/>
          </a:xfrm>
          <a:prstGeom prst="rect">
            <a:avLst/>
          </a:prstGeom>
          <a:solidFill>
            <a:srgbClr val="FDD9D9"/>
          </a:solidFill>
        </p:spPr>
        <p:txBody>
          <a:bodyPr wrap="square">
            <a:spAutoFit/>
          </a:bodyPr>
          <a:lstStyle/>
          <a:p>
            <a:r>
              <a:rPr lang="en-US" altLang="en-US" dirty="0"/>
              <a:t>What do you notice about the distribution of green vegetation?</a:t>
            </a:r>
            <a:endParaRPr lang="en-GB" dirty="0"/>
          </a:p>
        </p:txBody>
      </p:sp>
      <p:pic>
        <p:nvPicPr>
          <p:cNvPr id="13" name="Picture 19">
            <a:hlinkClick r:id="" action="ppaction://hlinkshowjump?jump=nextslide"/>
            <a:extLst>
              <a:ext uri="{FF2B5EF4-FFF2-40B4-BE49-F238E27FC236}">
                <a16:creationId xmlns:a16="http://schemas.microsoft.com/office/drawing/2014/main" id="{EDE102E5-B427-4E17-B996-D04F859F46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04295C6B-C754-46D4-B471-B68083B28343}"/>
              </a:ext>
            </a:extLst>
          </p:cNvPr>
          <p:cNvPicPr>
            <a:picLocks noChangeAspect="1"/>
          </p:cNvPicPr>
          <p:nvPr/>
        </p:nvPicPr>
        <p:blipFill rotWithShape="1">
          <a:blip r:embed="rId4">
            <a:extLst>
              <a:ext uri="{28A0092B-C50C-407E-A947-70E740481C1C}">
                <a14:useLocalDpi xmlns:a14="http://schemas.microsoft.com/office/drawing/2010/main" val="0"/>
              </a:ext>
            </a:extLst>
          </a:blip>
          <a:srcRect l="8933" r="14813"/>
          <a:stretch/>
        </p:blipFill>
        <p:spPr>
          <a:xfrm>
            <a:off x="6408289" y="2788356"/>
            <a:ext cx="2124526" cy="3364794"/>
          </a:xfrm>
          <a:prstGeom prst="rect">
            <a:avLst/>
          </a:prstGeom>
        </p:spPr>
      </p:pic>
    </p:spTree>
    <p:extLst>
      <p:ext uri="{BB962C8B-B14F-4D97-AF65-F5344CB8AC3E}">
        <p14:creationId xmlns:p14="http://schemas.microsoft.com/office/powerpoint/2010/main" val="4523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1FFA-8B28-4615-8F1E-6D0455E9F928}"/>
              </a:ext>
            </a:extLst>
          </p:cNvPr>
          <p:cNvSpPr>
            <a:spLocks noGrp="1"/>
          </p:cNvSpPr>
          <p:nvPr>
            <p:ph type="title"/>
          </p:nvPr>
        </p:nvSpPr>
        <p:spPr/>
        <p:txBody>
          <a:bodyPr/>
          <a:lstStyle/>
          <a:p>
            <a:r>
              <a:rPr lang="en-GB" dirty="0"/>
              <a:t>The Nile delta</a:t>
            </a:r>
          </a:p>
        </p:txBody>
      </p:sp>
      <p:sp>
        <p:nvSpPr>
          <p:cNvPr id="3" name="Text Box 8">
            <a:extLst>
              <a:ext uri="{FF2B5EF4-FFF2-40B4-BE49-F238E27FC236}">
                <a16:creationId xmlns:a16="http://schemas.microsoft.com/office/drawing/2014/main" id="{41D667B6-6554-49FC-9983-79828B3BE583}"/>
              </a:ext>
            </a:extLst>
          </p:cNvPr>
          <p:cNvSpPr txBox="1">
            <a:spLocks noChangeArrowheads="1"/>
          </p:cNvSpPr>
          <p:nvPr/>
        </p:nvSpPr>
        <p:spPr bwMode="auto">
          <a:xfrm>
            <a:off x="342903" y="784229"/>
            <a:ext cx="59745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t>Before 1970, the River Nile flooded each year. The floodwater helped to </a:t>
            </a:r>
            <a:r>
              <a:rPr lang="en-US" altLang="en-US" b="1" dirty="0">
                <a:solidFill>
                  <a:srgbClr val="B80303"/>
                </a:solidFill>
              </a:rPr>
              <a:t>irrigate</a:t>
            </a:r>
            <a:r>
              <a:rPr lang="en-US" altLang="en-US" dirty="0"/>
              <a:t> nearby agricultural fields.</a:t>
            </a:r>
            <a:endParaRPr lang="en-US" altLang="en-US" dirty="0">
              <a:solidFill>
                <a:srgbClr val="010067"/>
              </a:solidFill>
            </a:endParaRPr>
          </a:p>
        </p:txBody>
      </p:sp>
      <p:pic>
        <p:nvPicPr>
          <p:cNvPr id="4" name="Picture 3">
            <a:extLst>
              <a:ext uri="{FF2B5EF4-FFF2-40B4-BE49-F238E27FC236}">
                <a16:creationId xmlns:a16="http://schemas.microsoft.com/office/drawing/2014/main" id="{50FCC35A-24F2-4EB3-8B02-B65458B4FFC7}"/>
              </a:ext>
            </a:extLst>
          </p:cNvPr>
          <p:cNvPicPr>
            <a:picLocks noChangeAspect="1"/>
          </p:cNvPicPr>
          <p:nvPr/>
        </p:nvPicPr>
        <p:blipFill rotWithShape="1">
          <a:blip r:embed="rId3">
            <a:extLst>
              <a:ext uri="{28A0092B-C50C-407E-A947-70E740481C1C}">
                <a14:useLocalDpi xmlns:a14="http://schemas.microsoft.com/office/drawing/2010/main" val="0"/>
              </a:ext>
            </a:extLst>
          </a:blip>
          <a:srcRect l="8933" r="14813"/>
          <a:stretch/>
        </p:blipFill>
        <p:spPr>
          <a:xfrm>
            <a:off x="6280744" y="800114"/>
            <a:ext cx="2274647" cy="3602553"/>
          </a:xfrm>
          <a:prstGeom prst="rect">
            <a:avLst/>
          </a:prstGeom>
        </p:spPr>
      </p:pic>
      <p:sp>
        <p:nvSpPr>
          <p:cNvPr id="5" name="Text Box 8">
            <a:extLst>
              <a:ext uri="{FF2B5EF4-FFF2-40B4-BE49-F238E27FC236}">
                <a16:creationId xmlns:a16="http://schemas.microsoft.com/office/drawing/2014/main" id="{D50E537A-B322-41B6-9428-69970988FF3D}"/>
              </a:ext>
            </a:extLst>
          </p:cNvPr>
          <p:cNvSpPr txBox="1">
            <a:spLocks noChangeArrowheads="1"/>
          </p:cNvSpPr>
          <p:nvPr/>
        </p:nvSpPr>
        <p:spPr bwMode="auto">
          <a:xfrm>
            <a:off x="342902" y="2304404"/>
            <a:ext cx="597455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b="1" dirty="0">
                <a:solidFill>
                  <a:srgbClr val="B80303"/>
                </a:solidFill>
              </a:rPr>
              <a:t>Irrigation channels </a:t>
            </a:r>
            <a:r>
              <a:rPr lang="en-US" altLang="en-US" dirty="0"/>
              <a:t>were dug to help the water flow to where it was needed. The river water deposited </a:t>
            </a:r>
            <a:r>
              <a:rPr lang="en-US" altLang="en-US" b="1" dirty="0">
                <a:solidFill>
                  <a:srgbClr val="B80303"/>
                </a:solidFill>
              </a:rPr>
              <a:t>black silt </a:t>
            </a:r>
            <a:r>
              <a:rPr lang="en-US" altLang="en-US" dirty="0"/>
              <a:t>onto the fields when it receded. The silt contained many nutrients and was very fertile.</a:t>
            </a:r>
            <a:endParaRPr lang="en-US" altLang="en-US" dirty="0">
              <a:solidFill>
                <a:srgbClr val="010067"/>
              </a:solidFill>
            </a:endParaRPr>
          </a:p>
        </p:txBody>
      </p:sp>
      <p:sp>
        <p:nvSpPr>
          <p:cNvPr id="6" name="Text Box 8">
            <a:extLst>
              <a:ext uri="{FF2B5EF4-FFF2-40B4-BE49-F238E27FC236}">
                <a16:creationId xmlns:a16="http://schemas.microsoft.com/office/drawing/2014/main" id="{BE3D8B48-453A-4807-BDFA-09B26223DF02}"/>
              </a:ext>
            </a:extLst>
          </p:cNvPr>
          <p:cNvSpPr txBox="1">
            <a:spLocks noChangeArrowheads="1"/>
          </p:cNvSpPr>
          <p:nvPr/>
        </p:nvSpPr>
        <p:spPr bwMode="auto">
          <a:xfrm>
            <a:off x="342899" y="4563242"/>
            <a:ext cx="84963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t>In 1970, the </a:t>
            </a:r>
            <a:r>
              <a:rPr lang="en-US" altLang="en-US" b="1" dirty="0">
                <a:solidFill>
                  <a:srgbClr val="B80303"/>
                </a:solidFill>
              </a:rPr>
              <a:t>Aswan Dam </a:t>
            </a:r>
            <a:r>
              <a:rPr lang="en-US" altLang="en-US" dirty="0"/>
              <a:t>was completed. The dam helps to control the Nile’s flooding patterns so that soil fertility can be maintained. However, it was expensive to build and there is still controversy over its environmental impact.</a:t>
            </a:r>
            <a:endParaRPr lang="en-US" altLang="en-US" dirty="0">
              <a:solidFill>
                <a:srgbClr val="010067"/>
              </a:solidFill>
            </a:endParaRPr>
          </a:p>
        </p:txBody>
      </p:sp>
      <p:pic>
        <p:nvPicPr>
          <p:cNvPr id="7" name="Picture 19">
            <a:hlinkClick r:id="" action="ppaction://hlinkshowjump?jump=nextslide"/>
            <a:extLst>
              <a:ext uri="{FF2B5EF4-FFF2-40B4-BE49-F238E27FC236}">
                <a16:creationId xmlns:a16="http://schemas.microsoft.com/office/drawing/2014/main" id="{A33514C6-E7F8-4CE0-A1E7-15E23358B3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8450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8B2BEE7-67B4-4165-9FC1-5D2F6FD30740}"/>
              </a:ext>
            </a:extLst>
          </p:cNvPr>
          <p:cNvSpPr>
            <a:spLocks noGrp="1"/>
          </p:cNvSpPr>
          <p:nvPr>
            <p:ph type="title"/>
          </p:nvPr>
        </p:nvSpPr>
        <p:spPr/>
        <p:txBody>
          <a:bodyPr/>
          <a:lstStyle/>
          <a:p>
            <a:r>
              <a:rPr lang="en-GB" altLang="en-US"/>
              <a:t>Decreasing minerals in the soil</a:t>
            </a:r>
          </a:p>
        </p:txBody>
      </p:sp>
      <p:sp>
        <p:nvSpPr>
          <p:cNvPr id="16388" name="TextBox 12">
            <a:extLst>
              <a:ext uri="{FF2B5EF4-FFF2-40B4-BE49-F238E27FC236}">
                <a16:creationId xmlns:a16="http://schemas.microsoft.com/office/drawing/2014/main" id="{1D4E87FE-3B52-417E-A308-A9F3EA322B88}"/>
              </a:ext>
            </a:extLst>
          </p:cNvPr>
          <p:cNvSpPr txBox="1">
            <a:spLocks noChangeArrowheads="1"/>
          </p:cNvSpPr>
          <p:nvPr/>
        </p:nvSpPr>
        <p:spPr bwMode="auto">
          <a:xfrm>
            <a:off x="342903" y="784227"/>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When crops are harvested, they are removed from the field in which they were grown. </a:t>
            </a:r>
          </a:p>
        </p:txBody>
      </p:sp>
      <p:sp>
        <p:nvSpPr>
          <p:cNvPr id="11269" name="Rectangle 15">
            <a:extLst>
              <a:ext uri="{FF2B5EF4-FFF2-40B4-BE49-F238E27FC236}">
                <a16:creationId xmlns:a16="http://schemas.microsoft.com/office/drawing/2014/main" id="{2FE84DDB-0E12-471E-82E8-00F08E355D3C}"/>
              </a:ext>
            </a:extLst>
          </p:cNvPr>
          <p:cNvSpPr>
            <a:spLocks noChangeArrowheads="1"/>
          </p:cNvSpPr>
          <p:nvPr/>
        </p:nvSpPr>
        <p:spPr bwMode="auto">
          <a:xfrm>
            <a:off x="342903" y="192246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This prevents the minerals that were taken up by the plant being returned to the soil when it dies.</a:t>
            </a:r>
          </a:p>
        </p:txBody>
      </p:sp>
      <p:sp>
        <p:nvSpPr>
          <p:cNvPr id="11270" name="TextBox 16">
            <a:extLst>
              <a:ext uri="{FF2B5EF4-FFF2-40B4-BE49-F238E27FC236}">
                <a16:creationId xmlns:a16="http://schemas.microsoft.com/office/drawing/2014/main" id="{DD536FC9-570C-44D7-9C50-56411AA59883}"/>
              </a:ext>
            </a:extLst>
          </p:cNvPr>
          <p:cNvSpPr txBox="1">
            <a:spLocks noChangeArrowheads="1"/>
          </p:cNvSpPr>
          <p:nvPr/>
        </p:nvSpPr>
        <p:spPr bwMode="auto">
          <a:xfrm>
            <a:off x="342903" y="3063875"/>
            <a:ext cx="40624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The amount of minerals in the soil decreases with each harvest. As a result, the land can become </a:t>
            </a:r>
            <a:r>
              <a:rPr lang="en-US" altLang="en-US" b="1" dirty="0">
                <a:solidFill>
                  <a:srgbClr val="B80303"/>
                </a:solidFill>
              </a:rPr>
              <a:t>exhausted</a:t>
            </a:r>
            <a:r>
              <a:rPr lang="en-US" altLang="en-US" dirty="0"/>
              <a:t> of its minerals. </a:t>
            </a:r>
          </a:p>
        </p:txBody>
      </p:sp>
      <p:sp>
        <p:nvSpPr>
          <p:cNvPr id="11271" name="TextBox 17">
            <a:extLst>
              <a:ext uri="{FF2B5EF4-FFF2-40B4-BE49-F238E27FC236}">
                <a16:creationId xmlns:a16="http://schemas.microsoft.com/office/drawing/2014/main" id="{1DF0C310-600A-42B7-A546-43C1EFFA2F45}"/>
              </a:ext>
            </a:extLst>
          </p:cNvPr>
          <p:cNvSpPr txBox="1">
            <a:spLocks noChangeArrowheads="1"/>
          </p:cNvSpPr>
          <p:nvPr/>
        </p:nvSpPr>
        <p:spPr bwMode="auto">
          <a:xfrm>
            <a:off x="355603" y="5311778"/>
            <a:ext cx="4194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This can lead to poor plant growth and low crop </a:t>
            </a:r>
            <a:r>
              <a:rPr lang="en-US" altLang="en-US" b="1" dirty="0">
                <a:solidFill>
                  <a:srgbClr val="B80303"/>
                </a:solidFill>
              </a:rPr>
              <a:t>yields</a:t>
            </a:r>
            <a:r>
              <a:rPr lang="en-US" altLang="en-US" dirty="0"/>
              <a:t>.</a:t>
            </a:r>
          </a:p>
        </p:txBody>
      </p:sp>
      <p:pic>
        <p:nvPicPr>
          <p:cNvPr id="16392" name="Picture 8" descr="slide 6.jpg">
            <a:extLst>
              <a:ext uri="{FF2B5EF4-FFF2-40B4-BE49-F238E27FC236}">
                <a16:creationId xmlns:a16="http://schemas.microsoft.com/office/drawing/2014/main" id="{C9ED2373-B617-42E5-ABCE-B7DD3F7B05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8686" y="2947986"/>
            <a:ext cx="3816354" cy="31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251778DC-B350-4C00-9F11-BD862AED62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9721B08-9D62-4447-B7D9-91B2767A93AB}"/>
              </a:ext>
            </a:extLst>
          </p:cNvPr>
          <p:cNvSpPr>
            <a:spLocks noGrp="1"/>
          </p:cNvSpPr>
          <p:nvPr>
            <p:ph type="title"/>
          </p:nvPr>
        </p:nvSpPr>
        <p:spPr/>
        <p:txBody>
          <a:bodyPr/>
          <a:lstStyle/>
          <a:p>
            <a:r>
              <a:rPr lang="en-GB" altLang="en-US"/>
              <a:t>Replacing lost minerals</a:t>
            </a:r>
          </a:p>
        </p:txBody>
      </p:sp>
      <p:sp>
        <p:nvSpPr>
          <p:cNvPr id="17412" name="TextBox 3">
            <a:extLst>
              <a:ext uri="{FF2B5EF4-FFF2-40B4-BE49-F238E27FC236}">
                <a16:creationId xmlns:a16="http://schemas.microsoft.com/office/drawing/2014/main" id="{278CCD7C-E21C-4397-9531-4E5C48740ED9}"/>
              </a:ext>
            </a:extLst>
          </p:cNvPr>
          <p:cNvSpPr txBox="1">
            <a:spLocks noChangeArrowheads="1"/>
          </p:cNvSpPr>
          <p:nvPr/>
        </p:nvSpPr>
        <p:spPr bwMode="auto">
          <a:xfrm>
            <a:off x="342903" y="784227"/>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One method to overcome decreasing mineral levels in soil is to use </a:t>
            </a:r>
            <a:r>
              <a:rPr lang="en-US" altLang="en-US" b="1" dirty="0">
                <a:solidFill>
                  <a:srgbClr val="B80303"/>
                </a:solidFill>
              </a:rPr>
              <a:t>fertilizers</a:t>
            </a:r>
            <a:r>
              <a:rPr lang="en-US" altLang="en-US" dirty="0"/>
              <a:t>. </a:t>
            </a:r>
          </a:p>
        </p:txBody>
      </p:sp>
      <p:sp>
        <p:nvSpPr>
          <p:cNvPr id="12293" name="Rectangle 5">
            <a:extLst>
              <a:ext uri="{FF2B5EF4-FFF2-40B4-BE49-F238E27FC236}">
                <a16:creationId xmlns:a16="http://schemas.microsoft.com/office/drawing/2014/main" id="{18187646-83B8-4CDE-8D7F-D78D3EFD3349}"/>
              </a:ext>
            </a:extLst>
          </p:cNvPr>
          <p:cNvSpPr>
            <a:spLocks noChangeArrowheads="1"/>
          </p:cNvSpPr>
          <p:nvPr/>
        </p:nvSpPr>
        <p:spPr bwMode="auto">
          <a:xfrm>
            <a:off x="355600" y="1939926"/>
            <a:ext cx="403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Fertilizers replace essential minerals lost through previously harvested crops. This allows crops to be grown on the same land over several years.</a:t>
            </a:r>
          </a:p>
        </p:txBody>
      </p:sp>
      <p:sp>
        <p:nvSpPr>
          <p:cNvPr id="12294" name="TextBox 6">
            <a:extLst>
              <a:ext uri="{FF2B5EF4-FFF2-40B4-BE49-F238E27FC236}">
                <a16:creationId xmlns:a16="http://schemas.microsoft.com/office/drawing/2014/main" id="{BCCC4ACC-FAB7-4DE4-8459-10CDE6EF366B}"/>
              </a:ext>
            </a:extLst>
          </p:cNvPr>
          <p:cNvSpPr txBox="1">
            <a:spLocks noChangeArrowheads="1"/>
          </p:cNvSpPr>
          <p:nvPr/>
        </p:nvSpPr>
        <p:spPr bwMode="auto">
          <a:xfrm>
            <a:off x="355600" y="4572000"/>
            <a:ext cx="8166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Commonly used </a:t>
            </a:r>
            <a:r>
              <a:rPr lang="en-US" altLang="en-US" dirty="0">
                <a:solidFill>
                  <a:srgbClr val="010066"/>
                </a:solidFill>
              </a:rPr>
              <a:t>fertilizers made by humans are </a:t>
            </a:r>
            <a:r>
              <a:rPr lang="en-US" altLang="en-US" b="1" dirty="0">
                <a:solidFill>
                  <a:srgbClr val="B80303"/>
                </a:solidFill>
              </a:rPr>
              <a:t>synthetic</a:t>
            </a:r>
            <a:r>
              <a:rPr lang="en-US" altLang="en-US" b="1" dirty="0">
                <a:solidFill>
                  <a:srgbClr val="FF6600"/>
                </a:solidFill>
              </a:rPr>
              <a:t> </a:t>
            </a:r>
            <a:r>
              <a:rPr lang="en-US" altLang="en-US" b="1" dirty="0">
                <a:solidFill>
                  <a:srgbClr val="B80303"/>
                </a:solidFill>
              </a:rPr>
              <a:t>fertilizers</a:t>
            </a:r>
            <a:r>
              <a:rPr lang="en-US" altLang="en-US" dirty="0">
                <a:solidFill>
                  <a:srgbClr val="010066"/>
                </a:solidFill>
              </a:rPr>
              <a:t>. These </a:t>
            </a:r>
            <a:r>
              <a:rPr lang="en-US" altLang="en-US" dirty="0"/>
              <a:t>contain </a:t>
            </a:r>
            <a:r>
              <a:rPr lang="en-US" altLang="en-US" dirty="0">
                <a:solidFill>
                  <a:srgbClr val="010066"/>
                </a:solidFill>
              </a:rPr>
              <a:t>compounds</a:t>
            </a:r>
            <a:r>
              <a:rPr lang="en-US" altLang="en-US" dirty="0"/>
              <a:t> of nitrogen (N), phosphorus (P) and potassium (K). They are referred to </a:t>
            </a:r>
            <a:br>
              <a:rPr lang="en-US" altLang="en-US" dirty="0"/>
            </a:br>
            <a:r>
              <a:rPr lang="en-US" altLang="en-US" dirty="0"/>
              <a:t>as </a:t>
            </a:r>
            <a:r>
              <a:rPr lang="en-US" altLang="en-US" b="1" dirty="0">
                <a:solidFill>
                  <a:srgbClr val="B80303"/>
                </a:solidFill>
              </a:rPr>
              <a:t>NPK</a:t>
            </a:r>
            <a:r>
              <a:rPr lang="en-US" altLang="en-US" dirty="0">
                <a:solidFill>
                  <a:srgbClr val="B80303"/>
                </a:solidFill>
              </a:rPr>
              <a:t> </a:t>
            </a:r>
            <a:r>
              <a:rPr lang="en-US" altLang="en-US" b="1" dirty="0">
                <a:solidFill>
                  <a:srgbClr val="B80303"/>
                </a:solidFill>
              </a:rPr>
              <a:t>fertilizers</a:t>
            </a:r>
            <a:r>
              <a:rPr lang="en-US" altLang="en-US" dirty="0">
                <a:solidFill>
                  <a:srgbClr val="010066"/>
                </a:solidFill>
              </a:rPr>
              <a:t>, as they contain all three elements.</a:t>
            </a:r>
          </a:p>
        </p:txBody>
      </p:sp>
      <p:pic>
        <p:nvPicPr>
          <p:cNvPr id="17415" name="Picture 7" descr="slide 7.jpg">
            <a:extLst>
              <a:ext uri="{FF2B5EF4-FFF2-40B4-BE49-F238E27FC236}">
                <a16:creationId xmlns:a16="http://schemas.microsoft.com/office/drawing/2014/main" id="{AEA2BBC4-3F6D-4F9A-B842-598AB82209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1692" y="1331119"/>
            <a:ext cx="3850009" cy="321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231A95FD-198E-451A-94BA-22F489D44FF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3B96FBE-E7E6-4543-AED5-771D8413A4D4}"/>
              </a:ext>
            </a:extLst>
          </p:cNvPr>
          <p:cNvSpPr>
            <a:spLocks noGrp="1"/>
          </p:cNvSpPr>
          <p:nvPr>
            <p:ph type="title"/>
          </p:nvPr>
        </p:nvSpPr>
        <p:spPr/>
        <p:txBody>
          <a:bodyPr/>
          <a:lstStyle/>
          <a:p>
            <a:r>
              <a:rPr lang="en-GB" altLang="en-US" dirty="0"/>
              <a:t>Salts in NPK fertilizers</a:t>
            </a:r>
          </a:p>
        </p:txBody>
      </p:sp>
      <p:sp>
        <p:nvSpPr>
          <p:cNvPr id="20484" name="TextBox 5">
            <a:extLst>
              <a:ext uri="{FF2B5EF4-FFF2-40B4-BE49-F238E27FC236}">
                <a16:creationId xmlns:a16="http://schemas.microsoft.com/office/drawing/2014/main" id="{B6371E67-D0CD-4BF4-ACBD-1DCEFA24B7E3}"/>
              </a:ext>
            </a:extLst>
          </p:cNvPr>
          <p:cNvSpPr txBox="1">
            <a:spLocks noChangeArrowheads="1"/>
          </p:cNvSpPr>
          <p:nvPr/>
        </p:nvSpPr>
        <p:spPr bwMode="auto">
          <a:xfrm>
            <a:off x="342903" y="784226"/>
            <a:ext cx="8189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NPK fertilizers are formulations (mixtures) of different </a:t>
            </a:r>
            <a:r>
              <a:rPr lang="en-US" altLang="en-US" b="1" dirty="0">
                <a:solidFill>
                  <a:srgbClr val="B80303"/>
                </a:solidFill>
              </a:rPr>
              <a:t>salts</a:t>
            </a:r>
            <a:r>
              <a:rPr lang="en-US" altLang="en-US" dirty="0"/>
              <a:t> that contain nitrogen, phosphorus and potassium. A salt is a </a:t>
            </a:r>
            <a:r>
              <a:rPr lang="en-US" altLang="en-US" dirty="0">
                <a:solidFill>
                  <a:srgbClr val="010066"/>
                </a:solidFill>
              </a:rPr>
              <a:t>compound</a:t>
            </a:r>
            <a:r>
              <a:rPr lang="en-US" altLang="en-US" b="1" dirty="0">
                <a:solidFill>
                  <a:srgbClr val="FF6600"/>
                </a:solidFill>
              </a:rPr>
              <a:t> </a:t>
            </a:r>
            <a:r>
              <a:rPr lang="en-US" altLang="en-US" dirty="0"/>
              <a:t>made from the </a:t>
            </a:r>
            <a:r>
              <a:rPr lang="en-US" altLang="en-US" b="1" dirty="0">
                <a:solidFill>
                  <a:srgbClr val="B80303"/>
                </a:solidFill>
              </a:rPr>
              <a:t>neutralization reaction</a:t>
            </a:r>
            <a:r>
              <a:rPr lang="en-US" altLang="en-US" b="1" dirty="0">
                <a:solidFill>
                  <a:srgbClr val="FF6600"/>
                </a:solidFill>
              </a:rPr>
              <a:t> </a:t>
            </a:r>
            <a:r>
              <a:rPr lang="en-US" altLang="en-US" dirty="0"/>
              <a:t>of an </a:t>
            </a:r>
            <a:r>
              <a:rPr lang="en-US" altLang="en-US" b="1" dirty="0">
                <a:solidFill>
                  <a:srgbClr val="B80303"/>
                </a:solidFill>
              </a:rPr>
              <a:t>acid</a:t>
            </a:r>
            <a:r>
              <a:rPr lang="en-US" altLang="en-US" dirty="0"/>
              <a:t> and a </a:t>
            </a:r>
            <a:r>
              <a:rPr lang="en-US" altLang="en-US" b="1" dirty="0">
                <a:solidFill>
                  <a:srgbClr val="B80303"/>
                </a:solidFill>
              </a:rPr>
              <a:t>base</a:t>
            </a:r>
            <a:r>
              <a:rPr lang="en-US" altLang="en-US" dirty="0"/>
              <a:t>.</a:t>
            </a:r>
          </a:p>
        </p:txBody>
      </p:sp>
      <p:sp>
        <p:nvSpPr>
          <p:cNvPr id="15365" name="TextBox 8">
            <a:extLst>
              <a:ext uri="{FF2B5EF4-FFF2-40B4-BE49-F238E27FC236}">
                <a16:creationId xmlns:a16="http://schemas.microsoft.com/office/drawing/2014/main" id="{A4FF5037-A6FF-40B6-8EB6-2329367F9126}"/>
              </a:ext>
            </a:extLst>
          </p:cNvPr>
          <p:cNvSpPr txBox="1">
            <a:spLocks noChangeArrowheads="1"/>
          </p:cNvSpPr>
          <p:nvPr/>
        </p:nvSpPr>
        <p:spPr bwMode="auto">
          <a:xfrm>
            <a:off x="355602" y="2432052"/>
            <a:ext cx="8177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The table below shows some of the salts used in NPK fertilizers and the essential elements they contain.</a:t>
            </a:r>
          </a:p>
        </p:txBody>
      </p:sp>
      <p:graphicFrame>
        <p:nvGraphicFramePr>
          <p:cNvPr id="10" name="Table 9">
            <a:extLst>
              <a:ext uri="{FF2B5EF4-FFF2-40B4-BE49-F238E27FC236}">
                <a16:creationId xmlns:a16="http://schemas.microsoft.com/office/drawing/2014/main" id="{4A2FD17B-E97C-45A1-BF27-9DD74B629520}"/>
              </a:ext>
            </a:extLst>
          </p:cNvPr>
          <p:cNvGraphicFramePr>
            <a:graphicFrameLocks noGrp="1"/>
          </p:cNvGraphicFramePr>
          <p:nvPr>
            <p:extLst>
              <p:ext uri="{D42A27DB-BD31-4B8C-83A1-F6EECF244321}">
                <p14:modId xmlns:p14="http://schemas.microsoft.com/office/powerpoint/2010/main" val="1367527954"/>
              </p:ext>
            </p:extLst>
          </p:nvPr>
        </p:nvGraphicFramePr>
        <p:xfrm>
          <a:off x="342903" y="3386139"/>
          <a:ext cx="8189913" cy="2743200"/>
        </p:xfrm>
        <a:graphic>
          <a:graphicData uri="http://schemas.openxmlformats.org/drawingml/2006/table">
            <a:tbl>
              <a:tblPr firstRow="1" bandRow="1">
                <a:tableStyleId>{5C22544A-7EE6-4342-B048-85BDC9FD1C3A}</a:tableStyleId>
              </a:tblPr>
              <a:tblGrid>
                <a:gridCol w="3329786">
                  <a:extLst>
                    <a:ext uri="{9D8B030D-6E8A-4147-A177-3AD203B41FA5}">
                      <a16:colId xmlns:a16="http://schemas.microsoft.com/office/drawing/2014/main" val="20000"/>
                    </a:ext>
                  </a:extLst>
                </a:gridCol>
                <a:gridCol w="4860127">
                  <a:extLst>
                    <a:ext uri="{9D8B030D-6E8A-4147-A177-3AD203B41FA5}">
                      <a16:colId xmlns:a16="http://schemas.microsoft.com/office/drawing/2014/main" val="20001"/>
                    </a:ext>
                  </a:extLst>
                </a:gridCol>
              </a:tblGrid>
              <a:tr h="457200">
                <a:tc>
                  <a:txBody>
                    <a:bodyPr/>
                    <a:lstStyle/>
                    <a:p>
                      <a:pPr algn="ctr"/>
                      <a:r>
                        <a:rPr lang="en-GB" sz="2400" dirty="0"/>
                        <a:t>salt</a:t>
                      </a: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rgbClr val="B80303"/>
                    </a:solidFill>
                  </a:tcPr>
                </a:tc>
                <a:tc>
                  <a:txBody>
                    <a:bodyPr/>
                    <a:lstStyle/>
                    <a:p>
                      <a:pPr algn="ctr"/>
                      <a:r>
                        <a:rPr lang="en-GB" sz="2400" dirty="0"/>
                        <a:t>essential elements</a:t>
                      </a: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rgbClr val="B80303"/>
                    </a:solidFill>
                  </a:tcPr>
                </a:tc>
                <a:extLst>
                  <a:ext uri="{0D108BD9-81ED-4DB2-BD59-A6C34878D82A}">
                    <a16:rowId xmlns:a16="http://schemas.microsoft.com/office/drawing/2014/main" val="10000"/>
                  </a:ext>
                </a:extLst>
              </a:tr>
              <a:tr h="457200">
                <a:tc>
                  <a:txBody>
                    <a:bodyPr/>
                    <a:lstStyle/>
                    <a:p>
                      <a:pPr algn="l"/>
                      <a:r>
                        <a:rPr lang="en-GB" sz="2400" dirty="0">
                          <a:solidFill>
                            <a:srgbClr val="010066"/>
                          </a:solidFill>
                        </a:rPr>
                        <a:t>ammonium nitrate </a:t>
                      </a: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dirty="0">
                          <a:solidFill>
                            <a:srgbClr val="010066"/>
                          </a:solidFill>
                        </a:rPr>
                        <a:t>nitrogen</a:t>
                      </a:r>
                      <a:r>
                        <a:rPr lang="en-GB" sz="2400" baseline="0" dirty="0">
                          <a:solidFill>
                            <a:srgbClr val="010066"/>
                          </a:solidFill>
                        </a:rPr>
                        <a:t> (N)</a:t>
                      </a:r>
                      <a:endParaRPr lang="en-GB" sz="2400" dirty="0">
                        <a:solidFill>
                          <a:srgbClr val="010066"/>
                        </a:solidFill>
                      </a:endParaRP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7200">
                <a:tc>
                  <a:txBody>
                    <a:bodyPr/>
                    <a:lstStyle/>
                    <a:p>
                      <a:pPr algn="l"/>
                      <a:r>
                        <a:rPr lang="en-GB" sz="2400" dirty="0">
                          <a:solidFill>
                            <a:srgbClr val="010066"/>
                          </a:solidFill>
                        </a:rPr>
                        <a:t>ammonium sulfate</a:t>
                      </a: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10066"/>
                          </a:solidFill>
                        </a:rPr>
                        <a:t>nitrogen</a:t>
                      </a:r>
                      <a:r>
                        <a:rPr lang="en-GB" sz="2400" baseline="0" dirty="0">
                          <a:solidFill>
                            <a:srgbClr val="010066"/>
                          </a:solidFill>
                        </a:rPr>
                        <a:t> (N)</a:t>
                      </a:r>
                      <a:endParaRPr lang="en-GB" sz="2400" dirty="0">
                        <a:solidFill>
                          <a:srgbClr val="010066"/>
                        </a:solidFill>
                      </a:endParaRP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7200">
                <a:tc>
                  <a:txBody>
                    <a:bodyPr/>
                    <a:lstStyle/>
                    <a:p>
                      <a:pPr algn="l"/>
                      <a:r>
                        <a:rPr lang="en-GB" sz="2400" dirty="0">
                          <a:solidFill>
                            <a:srgbClr val="010066"/>
                          </a:solidFill>
                        </a:rPr>
                        <a:t>ammonium phosphate</a:t>
                      </a: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10066"/>
                          </a:solidFill>
                        </a:rPr>
                        <a:t>nitrogen</a:t>
                      </a:r>
                      <a:r>
                        <a:rPr lang="en-GB" sz="2400" baseline="0" dirty="0">
                          <a:solidFill>
                            <a:srgbClr val="010066"/>
                          </a:solidFill>
                        </a:rPr>
                        <a:t> (N)</a:t>
                      </a:r>
                      <a:r>
                        <a:rPr lang="en-GB" sz="2400" dirty="0">
                          <a:solidFill>
                            <a:srgbClr val="010066"/>
                          </a:solidFill>
                        </a:rPr>
                        <a:t> and phosphorus (P)</a:t>
                      </a: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200">
                <a:tc>
                  <a:txBody>
                    <a:bodyPr/>
                    <a:lstStyle/>
                    <a:p>
                      <a:pPr algn="l"/>
                      <a:r>
                        <a:rPr lang="en-GB" sz="2400" dirty="0">
                          <a:solidFill>
                            <a:srgbClr val="010066"/>
                          </a:solidFill>
                        </a:rPr>
                        <a:t>potassium</a:t>
                      </a:r>
                      <a:r>
                        <a:rPr lang="en-GB" sz="2400" baseline="0" dirty="0">
                          <a:solidFill>
                            <a:srgbClr val="010066"/>
                          </a:solidFill>
                        </a:rPr>
                        <a:t> sulfate</a:t>
                      </a:r>
                      <a:endParaRPr lang="en-GB" sz="2400" dirty="0">
                        <a:solidFill>
                          <a:srgbClr val="010066"/>
                        </a:solidFill>
                      </a:endParaRP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dirty="0">
                          <a:solidFill>
                            <a:srgbClr val="010066"/>
                          </a:solidFill>
                        </a:rPr>
                        <a:t>potassium (K)</a:t>
                      </a: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7200">
                <a:tc>
                  <a:txBody>
                    <a:bodyPr/>
                    <a:lstStyle/>
                    <a:p>
                      <a:pPr algn="l"/>
                      <a:r>
                        <a:rPr lang="en-GB" sz="2400" dirty="0">
                          <a:solidFill>
                            <a:srgbClr val="010066"/>
                          </a:solidFill>
                        </a:rPr>
                        <a:t>calcium phosphate</a:t>
                      </a: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GB" sz="2400" dirty="0">
                          <a:solidFill>
                            <a:srgbClr val="010066"/>
                          </a:solidFill>
                        </a:rPr>
                        <a:t>phosphorus (P)</a:t>
                      </a:r>
                    </a:p>
                  </a:txBody>
                  <a:tcPr marL="91446" marR="91446">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8" name="Picture 19">
            <a:hlinkClick r:id="" action="ppaction://hlinkshowjump?jump=nextslide"/>
            <a:extLst>
              <a:ext uri="{FF2B5EF4-FFF2-40B4-BE49-F238E27FC236}">
                <a16:creationId xmlns:a16="http://schemas.microsoft.com/office/drawing/2014/main" id="{09D7711F-52C3-4F2D-88A3-4035216E6C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9" name="Picture 5" descr="notes_icon">
            <a:extLst>
              <a:ext uri="{FF2B5EF4-FFF2-40B4-BE49-F238E27FC236}">
                <a16:creationId xmlns:a16="http://schemas.microsoft.com/office/drawing/2014/main" id="{6B55DAC1-310C-4E29-BB9E-178027F43DB3}"/>
              </a:ext>
            </a:extLst>
          </p:cNvPr>
          <p:cNvPicPr>
            <a:picLocks noChangeAspect="1" noChangeArrowheads="1"/>
          </p:cNvPicPr>
          <p:nvPr/>
        </p:nvPicPr>
        <p:blipFill>
          <a:blip r:embed="rId4" cstate="print"/>
          <a:srcRect/>
          <a:stretch>
            <a:fillRect/>
          </a:stretch>
        </p:blipFill>
        <p:spPr bwMode="auto">
          <a:xfrm>
            <a:off x="8532816"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88CE2A4-E59F-4130-A50A-60D77992AF83}"/>
              </a:ext>
            </a:extLst>
          </p:cNvPr>
          <p:cNvSpPr>
            <a:spLocks noGrp="1"/>
          </p:cNvSpPr>
          <p:nvPr>
            <p:ph type="title"/>
          </p:nvPr>
        </p:nvSpPr>
        <p:spPr/>
        <p:txBody>
          <a:bodyPr/>
          <a:lstStyle/>
          <a:p>
            <a:r>
              <a:rPr lang="en-GB" altLang="en-US"/>
              <a:t>Soluble and insoluble salts</a:t>
            </a:r>
          </a:p>
        </p:txBody>
      </p:sp>
      <p:sp>
        <p:nvSpPr>
          <p:cNvPr id="22531" name="TextBox 7">
            <a:extLst>
              <a:ext uri="{FF2B5EF4-FFF2-40B4-BE49-F238E27FC236}">
                <a16:creationId xmlns:a16="http://schemas.microsoft.com/office/drawing/2014/main" id="{F764F439-98A5-42A8-84DE-B0D09E5C19C0}"/>
              </a:ext>
            </a:extLst>
          </p:cNvPr>
          <p:cNvSpPr txBox="1">
            <a:spLocks noChangeArrowheads="1"/>
          </p:cNvSpPr>
          <p:nvPr/>
        </p:nvSpPr>
        <p:spPr bwMode="auto">
          <a:xfrm>
            <a:off x="355600" y="784225"/>
            <a:ext cx="460329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As plants absorb nutrients through their roots, the resulting salt must be </a:t>
            </a:r>
            <a:r>
              <a:rPr lang="en-US" altLang="en-US" b="1" dirty="0">
                <a:solidFill>
                  <a:srgbClr val="B80303"/>
                </a:solidFill>
              </a:rPr>
              <a:t>soluble</a:t>
            </a:r>
            <a:r>
              <a:rPr lang="en-US" altLang="en-US" dirty="0"/>
              <a:t> in water. This ensures that the plant can absorb the minerals from moisture in the soil.</a:t>
            </a:r>
          </a:p>
        </p:txBody>
      </p:sp>
      <p:sp>
        <p:nvSpPr>
          <p:cNvPr id="22533" name="TextBox 5">
            <a:extLst>
              <a:ext uri="{FF2B5EF4-FFF2-40B4-BE49-F238E27FC236}">
                <a16:creationId xmlns:a16="http://schemas.microsoft.com/office/drawing/2014/main" id="{4E27568A-1E00-4188-82DE-3ED8353A436A}"/>
              </a:ext>
            </a:extLst>
          </p:cNvPr>
          <p:cNvSpPr txBox="1">
            <a:spLocks noChangeArrowheads="1"/>
          </p:cNvSpPr>
          <p:nvPr/>
        </p:nvSpPr>
        <p:spPr bwMode="auto">
          <a:xfrm>
            <a:off x="355601" y="3232389"/>
            <a:ext cx="462834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Some salts, such as potassium chloride and potassium sulfate, are soluble. This means they can be used directly in fertilizers.</a:t>
            </a:r>
          </a:p>
        </p:txBody>
      </p:sp>
      <p:sp>
        <p:nvSpPr>
          <p:cNvPr id="22534" name="TextBox 6">
            <a:extLst>
              <a:ext uri="{FF2B5EF4-FFF2-40B4-BE49-F238E27FC236}">
                <a16:creationId xmlns:a16="http://schemas.microsoft.com/office/drawing/2014/main" id="{52AE7E21-2056-4F73-B7AC-54B64163046C}"/>
              </a:ext>
            </a:extLst>
          </p:cNvPr>
          <p:cNvSpPr txBox="1">
            <a:spLocks noChangeArrowheads="1"/>
          </p:cNvSpPr>
          <p:nvPr/>
        </p:nvSpPr>
        <p:spPr bwMode="auto">
          <a:xfrm>
            <a:off x="355601" y="4941890"/>
            <a:ext cx="46283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Phosphate rock is </a:t>
            </a:r>
            <a:r>
              <a:rPr lang="en-US" altLang="en-US" b="1" dirty="0">
                <a:solidFill>
                  <a:srgbClr val="B80303"/>
                </a:solidFill>
              </a:rPr>
              <a:t>insoluble</a:t>
            </a:r>
            <a:r>
              <a:rPr lang="en-US" altLang="en-US" dirty="0"/>
              <a:t>. This means it cannot be used directly in fertilizers.</a:t>
            </a:r>
          </a:p>
        </p:txBody>
      </p:sp>
      <p:pic>
        <p:nvPicPr>
          <p:cNvPr id="22535" name="Picture 7" descr="slide 12.jpg">
            <a:extLst>
              <a:ext uri="{FF2B5EF4-FFF2-40B4-BE49-F238E27FC236}">
                <a16:creationId xmlns:a16="http://schemas.microsoft.com/office/drawing/2014/main" id="{20A69E11-8EEA-4B73-A599-F5D96D15AF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3948" y="809119"/>
            <a:ext cx="3573919" cy="532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4E6D8567-D714-4BA6-93F3-896032C2249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D69D677-53C3-466E-B1A4-7FEA89DFA8BB}"/>
              </a:ext>
            </a:extLst>
          </p:cNvPr>
          <p:cNvSpPr>
            <a:spLocks noGrp="1"/>
          </p:cNvSpPr>
          <p:nvPr>
            <p:ph type="title"/>
          </p:nvPr>
        </p:nvSpPr>
        <p:spPr/>
        <p:txBody>
          <a:bodyPr/>
          <a:lstStyle/>
          <a:p>
            <a:r>
              <a:rPr lang="en-US" altLang="en-US"/>
              <a:t>Using by-products</a:t>
            </a:r>
          </a:p>
        </p:txBody>
      </p:sp>
      <p:sp>
        <p:nvSpPr>
          <p:cNvPr id="28676" name="TextBox 6">
            <a:extLst>
              <a:ext uri="{FF2B5EF4-FFF2-40B4-BE49-F238E27FC236}">
                <a16:creationId xmlns:a16="http://schemas.microsoft.com/office/drawing/2014/main" id="{D51F1406-7C76-47D6-A7CA-A98469B690A9}"/>
              </a:ext>
            </a:extLst>
          </p:cNvPr>
          <p:cNvSpPr txBox="1">
            <a:spLocks noChangeArrowheads="1"/>
          </p:cNvSpPr>
          <p:nvPr/>
        </p:nvSpPr>
        <p:spPr bwMode="auto">
          <a:xfrm>
            <a:off x="355603" y="784227"/>
            <a:ext cx="8177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The demand for fertilizers is often met using multiple processes and different raw materials.</a:t>
            </a:r>
          </a:p>
        </p:txBody>
      </p:sp>
      <p:sp>
        <p:nvSpPr>
          <p:cNvPr id="24581" name="TextBox 4">
            <a:extLst>
              <a:ext uri="{FF2B5EF4-FFF2-40B4-BE49-F238E27FC236}">
                <a16:creationId xmlns:a16="http://schemas.microsoft.com/office/drawing/2014/main" id="{0670AE36-6FF7-4393-B525-963D777D493B}"/>
              </a:ext>
            </a:extLst>
          </p:cNvPr>
          <p:cNvSpPr txBox="1">
            <a:spLocks noChangeArrowheads="1"/>
          </p:cNvSpPr>
          <p:nvPr/>
        </p:nvSpPr>
        <p:spPr bwMode="auto">
          <a:xfrm>
            <a:off x="355603" y="4941889"/>
            <a:ext cx="5249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The use of waste products or </a:t>
            </a:r>
            <a:br>
              <a:rPr lang="en-US" altLang="en-US" dirty="0"/>
            </a:br>
            <a:r>
              <a:rPr lang="en-US" altLang="en-US" dirty="0"/>
              <a:t>by-products from other processes makes a process more </a:t>
            </a:r>
            <a:r>
              <a:rPr lang="en-US" altLang="en-US" b="1" dirty="0">
                <a:solidFill>
                  <a:srgbClr val="B80303"/>
                </a:solidFill>
              </a:rPr>
              <a:t>sustainable</a:t>
            </a:r>
            <a:r>
              <a:rPr lang="en-US" altLang="en-US" dirty="0"/>
              <a:t>.</a:t>
            </a:r>
          </a:p>
        </p:txBody>
      </p:sp>
      <p:pic>
        <p:nvPicPr>
          <p:cNvPr id="28678" name="Picture 16" descr="scientist_male_large.png">
            <a:extLst>
              <a:ext uri="{FF2B5EF4-FFF2-40B4-BE49-F238E27FC236}">
                <a16:creationId xmlns:a16="http://schemas.microsoft.com/office/drawing/2014/main" id="{A1C989E3-0F8D-4E61-8F83-A5F22F630A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6689" y="1449389"/>
            <a:ext cx="3757612"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3CA8045-A7A7-4E66-8C89-8600B5B3F30F}"/>
              </a:ext>
            </a:extLst>
          </p:cNvPr>
          <p:cNvSpPr txBox="1">
            <a:spLocks noChangeArrowheads="1"/>
          </p:cNvSpPr>
          <p:nvPr/>
        </p:nvSpPr>
        <p:spPr bwMode="auto">
          <a:xfrm>
            <a:off x="355600" y="1924052"/>
            <a:ext cx="60827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For example, ammonium sulfate can be made in industry using a similar procedure to that in the laboratory. </a:t>
            </a:r>
          </a:p>
        </p:txBody>
      </p:sp>
      <p:sp>
        <p:nvSpPr>
          <p:cNvPr id="10" name="Rectangle 9">
            <a:extLst>
              <a:ext uri="{FF2B5EF4-FFF2-40B4-BE49-F238E27FC236}">
                <a16:creationId xmlns:a16="http://schemas.microsoft.com/office/drawing/2014/main" id="{5E710EAE-639B-4687-BDDE-BDE2B7269B81}"/>
              </a:ext>
            </a:extLst>
          </p:cNvPr>
          <p:cNvSpPr>
            <a:spLocks noChangeArrowheads="1"/>
          </p:cNvSpPr>
          <p:nvPr/>
        </p:nvSpPr>
        <p:spPr bwMode="auto">
          <a:xfrm>
            <a:off x="355600" y="3432176"/>
            <a:ext cx="51895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Alternatively, </a:t>
            </a:r>
            <a:r>
              <a:rPr lang="en-US" altLang="en-US" b="1" dirty="0">
                <a:solidFill>
                  <a:srgbClr val="B80303"/>
                </a:solidFill>
              </a:rPr>
              <a:t>by-products</a:t>
            </a:r>
            <a:r>
              <a:rPr lang="en-US" altLang="en-US" dirty="0"/>
              <a:t> or waste products from other processes can be used as starting materials. </a:t>
            </a:r>
          </a:p>
        </p:txBody>
      </p:sp>
      <p:pic>
        <p:nvPicPr>
          <p:cNvPr id="11" name="Picture 19">
            <a:hlinkClick r:id="" action="ppaction://hlinkshowjump?jump=nextslide"/>
            <a:extLst>
              <a:ext uri="{FF2B5EF4-FFF2-40B4-BE49-F238E27FC236}">
                <a16:creationId xmlns:a16="http://schemas.microsoft.com/office/drawing/2014/main" id="{3B44CE17-D2D4-4225-AB02-DF95E9BD5CA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E3B53522-6A67-4521-A839-C9402C6FF08C}"/>
              </a:ext>
            </a:extLst>
          </p:cNvPr>
          <p:cNvPicPr>
            <a:picLocks noChangeAspect="1" noChangeArrowheads="1"/>
          </p:cNvPicPr>
          <p:nvPr/>
        </p:nvPicPr>
        <p:blipFill>
          <a:blip r:embed="rId5" cstate="print"/>
          <a:srcRect/>
          <a:stretch>
            <a:fillRect/>
          </a:stretch>
        </p:blipFill>
        <p:spPr bwMode="auto">
          <a:xfrm>
            <a:off x="8532816"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0A44B00-AB17-4158-982D-37FEEA273FD2}"/>
              </a:ext>
            </a:extLst>
          </p:cNvPr>
          <p:cNvSpPr>
            <a:spLocks noGrp="1"/>
          </p:cNvSpPr>
          <p:nvPr>
            <p:ph type="title"/>
          </p:nvPr>
        </p:nvSpPr>
        <p:spPr/>
        <p:txBody>
          <a:bodyPr/>
          <a:lstStyle/>
          <a:p>
            <a:r>
              <a:rPr lang="en-US" altLang="en-US"/>
              <a:t>Industrial vs. laboratory production</a:t>
            </a:r>
          </a:p>
        </p:txBody>
      </p:sp>
      <p:graphicFrame>
        <p:nvGraphicFramePr>
          <p:cNvPr id="4" name="Table 3">
            <a:extLst>
              <a:ext uri="{FF2B5EF4-FFF2-40B4-BE49-F238E27FC236}">
                <a16:creationId xmlns:a16="http://schemas.microsoft.com/office/drawing/2014/main" id="{952E7E6A-6D46-4DAE-9917-CEBB8C1633CA}"/>
              </a:ext>
            </a:extLst>
          </p:cNvPr>
          <p:cNvGraphicFramePr>
            <a:graphicFrameLocks noGrp="1"/>
          </p:cNvGraphicFramePr>
          <p:nvPr>
            <p:extLst>
              <p:ext uri="{D42A27DB-BD31-4B8C-83A1-F6EECF244321}">
                <p14:modId xmlns:p14="http://schemas.microsoft.com/office/powerpoint/2010/main" val="3218741755"/>
              </p:ext>
            </p:extLst>
          </p:nvPr>
        </p:nvGraphicFramePr>
        <p:xfrm>
          <a:off x="341835" y="1709193"/>
          <a:ext cx="8229600" cy="4023248"/>
        </p:xfrm>
        <a:graphic>
          <a:graphicData uri="http://schemas.openxmlformats.org/drawingml/2006/table">
            <a:tbl>
              <a:tblPr firstRow="1" bandRow="1">
                <a:tableStyleId>{5C22544A-7EE6-4342-B048-85BDC9FD1C3A}</a:tableStyleId>
              </a:tblPr>
              <a:tblGrid>
                <a:gridCol w="2244917">
                  <a:extLst>
                    <a:ext uri="{9D8B030D-6E8A-4147-A177-3AD203B41FA5}">
                      <a16:colId xmlns:a16="http://schemas.microsoft.com/office/drawing/2014/main" val="20000"/>
                    </a:ext>
                  </a:extLst>
                </a:gridCol>
                <a:gridCol w="2826099">
                  <a:extLst>
                    <a:ext uri="{9D8B030D-6E8A-4147-A177-3AD203B41FA5}">
                      <a16:colId xmlns:a16="http://schemas.microsoft.com/office/drawing/2014/main" val="20001"/>
                    </a:ext>
                  </a:extLst>
                </a:gridCol>
                <a:gridCol w="3158584">
                  <a:extLst>
                    <a:ext uri="{9D8B030D-6E8A-4147-A177-3AD203B41FA5}">
                      <a16:colId xmlns:a16="http://schemas.microsoft.com/office/drawing/2014/main" val="20002"/>
                    </a:ext>
                  </a:extLst>
                </a:gridCol>
              </a:tblGrid>
              <a:tr h="457186">
                <a:tc>
                  <a:txBody>
                    <a:bodyPr/>
                    <a:lstStyle/>
                    <a:p>
                      <a:pPr algn="ctr"/>
                      <a:endParaRPr lang="en-GB" sz="2400" dirty="0"/>
                    </a:p>
                  </a:txBody>
                  <a:tcPr marL="91433" marR="91433" marT="45713" marB="45713">
                    <a:lnL w="38100" cap="flat" cmpd="sng" algn="ctr">
                      <a:no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80303"/>
                      </a:solidFill>
                      <a:prstDash val="solid"/>
                      <a:round/>
                      <a:headEnd type="none" w="med" len="med"/>
                      <a:tailEnd type="none" w="med" len="med"/>
                    </a:lnB>
                    <a:noFill/>
                  </a:tcPr>
                </a:tc>
                <a:tc>
                  <a:txBody>
                    <a:bodyPr/>
                    <a:lstStyle/>
                    <a:p>
                      <a:pPr algn="ctr"/>
                      <a:r>
                        <a:rPr lang="en-GB" sz="2400" dirty="0"/>
                        <a:t>industry</a:t>
                      </a:r>
                    </a:p>
                  </a:txBody>
                  <a:tcPr marL="91433" marR="91433" marT="45713" marB="45713">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rgbClr val="B80303"/>
                    </a:solidFill>
                  </a:tcPr>
                </a:tc>
                <a:tc>
                  <a:txBody>
                    <a:bodyPr/>
                    <a:lstStyle/>
                    <a:p>
                      <a:pPr algn="ctr"/>
                      <a:r>
                        <a:rPr lang="en-GB" sz="2400" dirty="0"/>
                        <a:t>laboratory</a:t>
                      </a:r>
                    </a:p>
                  </a:txBody>
                  <a:tcPr marL="91433" marR="91433" marT="45713" marB="45713">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rgbClr val="B80303"/>
                    </a:solidFill>
                  </a:tcPr>
                </a:tc>
                <a:extLst>
                  <a:ext uri="{0D108BD9-81ED-4DB2-BD59-A6C34878D82A}">
                    <a16:rowId xmlns:a16="http://schemas.microsoft.com/office/drawing/2014/main" val="10000"/>
                  </a:ext>
                </a:extLst>
              </a:tr>
              <a:tr h="822946">
                <a:tc>
                  <a:txBody>
                    <a:bodyPr/>
                    <a:lstStyle/>
                    <a:p>
                      <a:pPr algn="ctr"/>
                      <a:r>
                        <a:rPr lang="en-GB" sz="2400" b="0" dirty="0">
                          <a:solidFill>
                            <a:srgbClr val="010066"/>
                          </a:solidFill>
                        </a:rPr>
                        <a:t>reactants</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ammonia + sulfuric acid</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ammonium hydroxide + sulfuric acid</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186">
                <a:tc>
                  <a:txBody>
                    <a:bodyPr/>
                    <a:lstStyle/>
                    <a:p>
                      <a:pPr algn="ctr"/>
                      <a:r>
                        <a:rPr lang="en-GB" sz="2400" b="0" dirty="0">
                          <a:solidFill>
                            <a:srgbClr val="010066"/>
                          </a:solidFill>
                        </a:rPr>
                        <a:t>waste products</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none</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water</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7186">
                <a:tc>
                  <a:txBody>
                    <a:bodyPr/>
                    <a:lstStyle/>
                    <a:p>
                      <a:pPr algn="ctr"/>
                      <a:r>
                        <a:rPr lang="en-GB" sz="2400" b="0" dirty="0">
                          <a:solidFill>
                            <a:srgbClr val="010066"/>
                          </a:solidFill>
                        </a:rPr>
                        <a:t>process type</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continuous</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batch</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7186">
                <a:tc>
                  <a:txBody>
                    <a:bodyPr/>
                    <a:lstStyle/>
                    <a:p>
                      <a:pPr algn="ctr"/>
                      <a:r>
                        <a:rPr lang="en-GB" sz="2400" b="0" dirty="0">
                          <a:solidFill>
                            <a:srgbClr val="010066"/>
                          </a:solidFill>
                        </a:rPr>
                        <a:t>yield</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high</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low</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7186">
                <a:tc>
                  <a:txBody>
                    <a:bodyPr/>
                    <a:lstStyle/>
                    <a:p>
                      <a:pPr algn="ctr"/>
                      <a:r>
                        <a:rPr lang="en-GB" sz="2400" b="0" dirty="0">
                          <a:solidFill>
                            <a:srgbClr val="010066"/>
                          </a:solidFill>
                        </a:rPr>
                        <a:t>speed</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fast</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slow</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7186">
                <a:tc>
                  <a:txBody>
                    <a:bodyPr/>
                    <a:lstStyle/>
                    <a:p>
                      <a:pPr algn="ctr"/>
                      <a:r>
                        <a:rPr lang="en-GB" sz="2400" b="0" dirty="0">
                          <a:solidFill>
                            <a:srgbClr val="010066"/>
                          </a:solidFill>
                        </a:rPr>
                        <a:t>cost</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high</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low</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57186">
                <a:tc>
                  <a:txBody>
                    <a:bodyPr/>
                    <a:lstStyle/>
                    <a:p>
                      <a:pPr algn="ctr"/>
                      <a:r>
                        <a:rPr lang="en-US" sz="2400" b="0" noProof="0" dirty="0">
                          <a:solidFill>
                            <a:srgbClr val="010066"/>
                          </a:solidFill>
                        </a:rPr>
                        <a:t>labor</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few</a:t>
                      </a:r>
                      <a:r>
                        <a:rPr lang="en-GB" sz="2400" baseline="0" dirty="0">
                          <a:solidFill>
                            <a:srgbClr val="010066"/>
                          </a:solidFill>
                        </a:rPr>
                        <a:t> people needed</a:t>
                      </a:r>
                      <a:endParaRPr lang="en-GB" sz="2400" dirty="0">
                        <a:solidFill>
                          <a:srgbClr val="010066"/>
                        </a:solidFill>
                      </a:endParaRP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tc>
                  <a:txBody>
                    <a:bodyPr/>
                    <a:lstStyle/>
                    <a:p>
                      <a:pPr algn="ctr"/>
                      <a:r>
                        <a:rPr lang="en-GB" sz="2400" dirty="0">
                          <a:solidFill>
                            <a:srgbClr val="010066"/>
                          </a:solidFill>
                        </a:rPr>
                        <a:t>many people needed</a:t>
                      </a:r>
                    </a:p>
                  </a:txBody>
                  <a:tcPr marL="91433" marR="91433" marT="45713" marB="45713" anchor="ctr">
                    <a:lnL w="38100" cap="flat" cmpd="sng" algn="ctr">
                      <a:solidFill>
                        <a:srgbClr val="B80303"/>
                      </a:solidFill>
                      <a:prstDash val="solid"/>
                      <a:round/>
                      <a:headEnd type="none" w="med" len="med"/>
                      <a:tailEnd type="none" w="med" len="med"/>
                    </a:lnL>
                    <a:lnR w="38100" cap="flat" cmpd="sng" algn="ctr">
                      <a:solidFill>
                        <a:srgbClr val="B80303"/>
                      </a:solidFill>
                      <a:prstDash val="solid"/>
                      <a:round/>
                      <a:headEnd type="none" w="med" len="med"/>
                      <a:tailEnd type="none" w="med" len="med"/>
                    </a:lnR>
                    <a:lnT w="38100" cap="flat" cmpd="sng" algn="ctr">
                      <a:solidFill>
                        <a:srgbClr val="B80303"/>
                      </a:solidFill>
                      <a:prstDash val="solid"/>
                      <a:round/>
                      <a:headEnd type="none" w="med" len="med"/>
                      <a:tailEnd type="none" w="med" len="med"/>
                    </a:lnT>
                    <a:lnB w="38100" cap="flat" cmpd="sng" algn="ctr">
                      <a:solidFill>
                        <a:srgbClr val="B8030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29738" name="TextBox 4">
            <a:extLst>
              <a:ext uri="{FF2B5EF4-FFF2-40B4-BE49-F238E27FC236}">
                <a16:creationId xmlns:a16="http://schemas.microsoft.com/office/drawing/2014/main" id="{3870F038-AD94-4487-BCD7-DF61D17036E7}"/>
              </a:ext>
            </a:extLst>
          </p:cNvPr>
          <p:cNvSpPr txBox="1">
            <a:spLocks noChangeArrowheads="1"/>
          </p:cNvSpPr>
          <p:nvPr/>
        </p:nvSpPr>
        <p:spPr bwMode="auto">
          <a:xfrm>
            <a:off x="355603" y="784227"/>
            <a:ext cx="8177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t>Look at the table below comparing the industrial and laboratory synthesis of ammonium sulfate.</a:t>
            </a:r>
          </a:p>
        </p:txBody>
      </p:sp>
      <p:sp>
        <p:nvSpPr>
          <p:cNvPr id="27691" name="TextBox 5">
            <a:extLst>
              <a:ext uri="{FF2B5EF4-FFF2-40B4-BE49-F238E27FC236}">
                <a16:creationId xmlns:a16="http://schemas.microsoft.com/office/drawing/2014/main" id="{FAF6032B-3FC5-4F6F-B425-CAEE84B68E55}"/>
              </a:ext>
            </a:extLst>
          </p:cNvPr>
          <p:cNvSpPr txBox="1">
            <a:spLocks noChangeArrowheads="1"/>
          </p:cNvSpPr>
          <p:nvPr/>
        </p:nvSpPr>
        <p:spPr bwMode="auto">
          <a:xfrm>
            <a:off x="2014541" y="6009743"/>
            <a:ext cx="5115503" cy="461665"/>
          </a:xfrm>
          <a:prstGeom prst="rect">
            <a:avLst/>
          </a:prstGeom>
          <a:solidFill>
            <a:srgbClr val="FDD9D9"/>
          </a:solidFill>
          <a:ln>
            <a:noFill/>
          </a:ln>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Which process is more sustainable?</a:t>
            </a:r>
          </a:p>
        </p:txBody>
      </p:sp>
      <p:pic>
        <p:nvPicPr>
          <p:cNvPr id="10" name="Picture 5" descr="notes_icon">
            <a:extLst>
              <a:ext uri="{FF2B5EF4-FFF2-40B4-BE49-F238E27FC236}">
                <a16:creationId xmlns:a16="http://schemas.microsoft.com/office/drawing/2014/main" id="{46F81BE4-3FDE-413B-9C94-FFA2EF437438}"/>
              </a:ext>
            </a:extLst>
          </p:cNvPr>
          <p:cNvPicPr>
            <a:picLocks noChangeAspect="1" noChangeArrowheads="1"/>
          </p:cNvPicPr>
          <p:nvPr/>
        </p:nvPicPr>
        <p:blipFill>
          <a:blip r:embed="rId3" cstate="print"/>
          <a:srcRect/>
          <a:stretch>
            <a:fillRect/>
          </a:stretch>
        </p:blipFill>
        <p:spPr bwMode="auto">
          <a:xfrm>
            <a:off x="8532816" y="134937"/>
            <a:ext cx="442913"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002F3AD0-B835-4A00-9FFD-73370004B5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8" name="Picture 9">
            <a:extLst>
              <a:ext uri="{FF2B5EF4-FFF2-40B4-BE49-F238E27FC236}">
                <a16:creationId xmlns:a16="http://schemas.microsoft.com/office/drawing/2014/main" id="{C5B0EEA1-6462-4D8A-8A76-07FD64DC82D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51A1CFD-601B-489B-B608-D91EE16BFE67}"/>
              </a:ext>
            </a:extLst>
          </p:cNvPr>
          <p:cNvSpPr>
            <a:spLocks noGrp="1"/>
          </p:cNvSpPr>
          <p:nvPr>
            <p:ph type="title"/>
          </p:nvPr>
        </p:nvSpPr>
        <p:spPr/>
        <p:txBody>
          <a:bodyPr/>
          <a:lstStyle/>
          <a:p>
            <a:r>
              <a:rPr lang="en-US" altLang="en-US" dirty="0"/>
              <a:t>Synthetic fertilizers and eutrophication</a:t>
            </a:r>
          </a:p>
        </p:txBody>
      </p:sp>
      <p:sp>
        <p:nvSpPr>
          <p:cNvPr id="31748" name="TextBox 3">
            <a:extLst>
              <a:ext uri="{FF2B5EF4-FFF2-40B4-BE49-F238E27FC236}">
                <a16:creationId xmlns:a16="http://schemas.microsoft.com/office/drawing/2014/main" id="{40F63B38-A896-4193-A458-992516A6178F}"/>
              </a:ext>
            </a:extLst>
          </p:cNvPr>
          <p:cNvSpPr txBox="1">
            <a:spLocks noChangeArrowheads="1"/>
          </p:cNvSpPr>
          <p:nvPr/>
        </p:nvSpPr>
        <p:spPr bwMode="auto">
          <a:xfrm>
            <a:off x="355603" y="784227"/>
            <a:ext cx="8177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Although there is a huge demand for synthetic fertilizers, they have some disadvantages.</a:t>
            </a:r>
          </a:p>
        </p:txBody>
      </p:sp>
      <p:sp>
        <p:nvSpPr>
          <p:cNvPr id="29701" name="TextBox 5">
            <a:extLst>
              <a:ext uri="{FF2B5EF4-FFF2-40B4-BE49-F238E27FC236}">
                <a16:creationId xmlns:a16="http://schemas.microsoft.com/office/drawing/2014/main" id="{5DFEF461-C1E6-463D-B588-44B3F94AD1B3}"/>
              </a:ext>
            </a:extLst>
          </p:cNvPr>
          <p:cNvSpPr txBox="1">
            <a:spLocks noChangeArrowheads="1"/>
          </p:cNvSpPr>
          <p:nvPr/>
        </p:nvSpPr>
        <p:spPr bwMode="auto">
          <a:xfrm>
            <a:off x="355603" y="1932923"/>
            <a:ext cx="8177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Heavy rainfall running off the surface of soil can carry fertilizer into rivers and lakes, accelerating the growth of native plants.</a:t>
            </a:r>
          </a:p>
        </p:txBody>
      </p:sp>
      <p:sp>
        <p:nvSpPr>
          <p:cNvPr id="12" name="Rectangle 11">
            <a:extLst>
              <a:ext uri="{FF2B5EF4-FFF2-40B4-BE49-F238E27FC236}">
                <a16:creationId xmlns:a16="http://schemas.microsoft.com/office/drawing/2014/main" id="{D0A808DB-0869-4567-AEC7-D73393045FE4}"/>
              </a:ext>
            </a:extLst>
          </p:cNvPr>
          <p:cNvSpPr>
            <a:spLocks noChangeArrowheads="1"/>
          </p:cNvSpPr>
          <p:nvPr/>
        </p:nvSpPr>
        <p:spPr bwMode="auto">
          <a:xfrm>
            <a:off x="342900" y="3451683"/>
            <a:ext cx="330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This causes excessive algae growth at the water’s surface, leading to the death of marine organisms. This process is known as </a:t>
            </a:r>
            <a:r>
              <a:rPr lang="en-US" altLang="en-US" b="1" dirty="0">
                <a:solidFill>
                  <a:srgbClr val="B80303"/>
                </a:solidFill>
              </a:rPr>
              <a:t>eutrophication</a:t>
            </a:r>
            <a:r>
              <a:rPr lang="en-US" altLang="en-US" dirty="0"/>
              <a:t>.</a:t>
            </a:r>
          </a:p>
        </p:txBody>
      </p:sp>
      <p:pic>
        <p:nvPicPr>
          <p:cNvPr id="8" name="Picture 7" descr="slide 22.jpg">
            <a:extLst>
              <a:ext uri="{FF2B5EF4-FFF2-40B4-BE49-F238E27FC236}">
                <a16:creationId xmlns:a16="http://schemas.microsoft.com/office/drawing/2014/main" id="{39A18177-C227-461F-AE3C-07789A13E3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3279" y="2937705"/>
            <a:ext cx="4565062" cy="320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E2F504D9-7BFC-4C63-96D9-4CA22E0C11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901"/>
            <a:ext cx="5712644" cy="2375555"/>
          </a:xfrm>
        </p:spPr>
        <p:txBody>
          <a:bodyPr>
            <a:noAutofit/>
          </a:bodyPr>
          <a:lstStyle/>
          <a:p>
            <a:pPr marL="215999" indent="-215999">
              <a:buSzPct val="100000"/>
              <a:buFont typeface="Wingdings 2" panose="05020102010507070707" pitchFamily="18" charset="2"/>
              <a:buChar char=""/>
            </a:pPr>
            <a:r>
              <a:rPr lang="en-GB" sz="1600" dirty="0"/>
              <a:t>Constructing Explanations and Designing Solutions</a:t>
            </a:r>
          </a:p>
          <a:p>
            <a:pPr marL="215999" indent="-215999">
              <a:buSzPct val="100000"/>
              <a:buFont typeface="Wingdings 2" panose="05020102010507070707" pitchFamily="18" charset="2"/>
              <a:buChar char=""/>
            </a:pPr>
            <a:r>
              <a:rPr lang="en-GB" sz="1600" dirty="0"/>
              <a:t>Engaging in Argument from Evidence</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3"/>
            <a:ext cx="5712644" cy="2359165"/>
          </a:xfrm>
        </p:spPr>
        <p:txBody>
          <a:bodyPr>
            <a:normAutofit/>
          </a:bodyPr>
          <a:lstStyle/>
          <a:p>
            <a:r>
              <a:rPr lang="en-GB" sz="1600" dirty="0"/>
              <a:t>1. Patterns</a:t>
            </a:r>
          </a:p>
          <a:p>
            <a:r>
              <a:rPr lang="en-GB" sz="1600" dirty="0"/>
              <a:t>2. Cause and Effect</a:t>
            </a:r>
          </a:p>
          <a:p>
            <a:r>
              <a:rPr lang="en-GB" sz="1600" dirty="0"/>
              <a:t>3. Scale, Proportion, and Quantity</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6CF7492-CF33-4993-8590-90AF5AABCF11}"/>
              </a:ext>
            </a:extLst>
          </p:cNvPr>
          <p:cNvSpPr>
            <a:spLocks noGrp="1"/>
          </p:cNvSpPr>
          <p:nvPr>
            <p:ph type="title"/>
          </p:nvPr>
        </p:nvSpPr>
        <p:spPr/>
        <p:txBody>
          <a:bodyPr/>
          <a:lstStyle/>
          <a:p>
            <a:r>
              <a:rPr lang="en-US" altLang="en-US" dirty="0"/>
              <a:t>Natural fertilizers</a:t>
            </a:r>
          </a:p>
        </p:txBody>
      </p:sp>
      <p:sp>
        <p:nvSpPr>
          <p:cNvPr id="32772" name="TextBox 3">
            <a:extLst>
              <a:ext uri="{FF2B5EF4-FFF2-40B4-BE49-F238E27FC236}">
                <a16:creationId xmlns:a16="http://schemas.microsoft.com/office/drawing/2014/main" id="{370C6311-17E1-4617-9C06-FC724DD98DAE}"/>
              </a:ext>
            </a:extLst>
          </p:cNvPr>
          <p:cNvSpPr txBox="1">
            <a:spLocks noChangeArrowheads="1"/>
          </p:cNvSpPr>
          <p:nvPr/>
        </p:nvSpPr>
        <p:spPr bwMode="auto">
          <a:xfrm>
            <a:off x="355603" y="784226"/>
            <a:ext cx="81772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Some farms use other, more sustainable materials to promote crop growth, such as </a:t>
            </a:r>
            <a:r>
              <a:rPr lang="en-US" altLang="en-US" b="1" dirty="0">
                <a:solidFill>
                  <a:srgbClr val="B80303"/>
                </a:solidFill>
              </a:rPr>
              <a:t>natural fertilizers</a:t>
            </a:r>
            <a:r>
              <a:rPr lang="en-US" altLang="en-US" dirty="0"/>
              <a:t>. These are produced by the breakdown of plant and animal waste, such as manure.</a:t>
            </a:r>
          </a:p>
        </p:txBody>
      </p:sp>
      <p:sp>
        <p:nvSpPr>
          <p:cNvPr id="5" name="TextBox 4">
            <a:extLst>
              <a:ext uri="{FF2B5EF4-FFF2-40B4-BE49-F238E27FC236}">
                <a16:creationId xmlns:a16="http://schemas.microsoft.com/office/drawing/2014/main" id="{6C6C5B33-BE18-458B-BAE8-20231BE15BDD}"/>
              </a:ext>
            </a:extLst>
          </p:cNvPr>
          <p:cNvSpPr txBox="1">
            <a:spLocks noChangeArrowheads="1"/>
          </p:cNvSpPr>
          <p:nvPr/>
        </p:nvSpPr>
        <p:spPr bwMode="auto">
          <a:xfrm>
            <a:off x="355600" y="5311778"/>
            <a:ext cx="8166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However, natural fertilizers are not produced on a large scale, and they are difficult to transport and store. </a:t>
            </a:r>
          </a:p>
        </p:txBody>
      </p:sp>
      <p:sp>
        <p:nvSpPr>
          <p:cNvPr id="8" name="TextBox 7">
            <a:extLst>
              <a:ext uri="{FF2B5EF4-FFF2-40B4-BE49-F238E27FC236}">
                <a16:creationId xmlns:a16="http://schemas.microsoft.com/office/drawing/2014/main" id="{86AD0987-4B22-4FB2-A71E-3ADE09FECCBB}"/>
              </a:ext>
            </a:extLst>
          </p:cNvPr>
          <p:cNvSpPr txBox="1">
            <a:spLocks noChangeArrowheads="1"/>
          </p:cNvSpPr>
          <p:nvPr/>
        </p:nvSpPr>
        <p:spPr bwMode="auto">
          <a:xfrm>
            <a:off x="355601" y="2678668"/>
            <a:ext cx="32894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Recycling manure for use as a fertilizer is more sustainable and decreases the amount of waste produced by a farm.</a:t>
            </a:r>
          </a:p>
        </p:txBody>
      </p:sp>
      <p:pic>
        <p:nvPicPr>
          <p:cNvPr id="32776" name="Picture 8" descr="slide 23.jpg">
            <a:extLst>
              <a:ext uri="{FF2B5EF4-FFF2-40B4-BE49-F238E27FC236}">
                <a16:creationId xmlns:a16="http://schemas.microsoft.com/office/drawing/2014/main" id="{6B8E1F02-8BA7-43F6-AC2D-FB26CA81991E}"/>
              </a:ext>
            </a:extLst>
          </p:cNvPr>
          <p:cNvPicPr>
            <a:picLocks noChangeAspect="1"/>
          </p:cNvPicPr>
          <p:nvPr/>
        </p:nvPicPr>
        <p:blipFill rotWithShape="1">
          <a:blip r:embed="rId3">
            <a:extLst>
              <a:ext uri="{28A0092B-C50C-407E-A947-70E740481C1C}">
                <a14:useLocalDpi xmlns:a14="http://schemas.microsoft.com/office/drawing/2010/main" val="0"/>
              </a:ext>
            </a:extLst>
          </a:blip>
          <a:srcRect r="5032"/>
          <a:stretch/>
        </p:blipFill>
        <p:spPr bwMode="auto">
          <a:xfrm>
            <a:off x="3745283" y="2083662"/>
            <a:ext cx="4776418" cy="31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E2BB2878-D2E8-4CD2-8EC4-93EF75FA9C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1F5F0A32-6E54-44BC-8168-F70F63250D77}"/>
              </a:ext>
            </a:extLst>
          </p:cNvPr>
          <p:cNvPicPr>
            <a:picLocks noChangeAspect="1" noChangeArrowheads="1"/>
          </p:cNvPicPr>
          <p:nvPr/>
        </p:nvPicPr>
        <p:blipFill>
          <a:blip r:embed="rId5" cstate="print"/>
          <a:srcRect/>
          <a:stretch>
            <a:fillRect/>
          </a:stretch>
        </p:blipFill>
        <p:spPr bwMode="auto">
          <a:xfrm>
            <a:off x="8532816"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84C4-9789-4705-843D-AE88AE88428B}"/>
              </a:ext>
            </a:extLst>
          </p:cNvPr>
          <p:cNvSpPr>
            <a:spLocks noGrp="1"/>
          </p:cNvSpPr>
          <p:nvPr>
            <p:ph type="title"/>
          </p:nvPr>
        </p:nvSpPr>
        <p:spPr/>
        <p:txBody>
          <a:bodyPr/>
          <a:lstStyle/>
          <a:p>
            <a:r>
              <a:rPr lang="en-GB" dirty="0"/>
              <a:t>Organic farming</a:t>
            </a:r>
          </a:p>
        </p:txBody>
      </p:sp>
      <p:sp>
        <p:nvSpPr>
          <p:cNvPr id="3" name="TextBox 3">
            <a:extLst>
              <a:ext uri="{FF2B5EF4-FFF2-40B4-BE49-F238E27FC236}">
                <a16:creationId xmlns:a16="http://schemas.microsoft.com/office/drawing/2014/main" id="{6686F2F4-FEBD-40E5-BC17-CC07CD36CBD6}"/>
              </a:ext>
            </a:extLst>
          </p:cNvPr>
          <p:cNvSpPr txBox="1">
            <a:spLocks noChangeArrowheads="1"/>
          </p:cNvSpPr>
          <p:nvPr/>
        </p:nvSpPr>
        <p:spPr bwMode="auto">
          <a:xfrm>
            <a:off x="355603" y="784229"/>
            <a:ext cx="8177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Some farms go one step further, using natural fertilizers in conjunction with other natural methods. This is known as </a:t>
            </a:r>
            <a:r>
              <a:rPr lang="en-US" altLang="en-US" b="1" dirty="0">
                <a:solidFill>
                  <a:srgbClr val="B80303"/>
                </a:solidFill>
              </a:rPr>
              <a:t>organic farming</a:t>
            </a:r>
            <a:r>
              <a:rPr lang="en-US" altLang="en-US" dirty="0"/>
              <a:t>.</a:t>
            </a:r>
          </a:p>
        </p:txBody>
      </p:sp>
      <p:sp>
        <p:nvSpPr>
          <p:cNvPr id="4" name="TextBox 3">
            <a:extLst>
              <a:ext uri="{FF2B5EF4-FFF2-40B4-BE49-F238E27FC236}">
                <a16:creationId xmlns:a16="http://schemas.microsoft.com/office/drawing/2014/main" id="{6675BEE9-7C78-4BEE-B654-5997EBFDD088}"/>
              </a:ext>
            </a:extLst>
          </p:cNvPr>
          <p:cNvSpPr txBox="1">
            <a:spLocks noChangeArrowheads="1"/>
          </p:cNvSpPr>
          <p:nvPr/>
        </p:nvSpPr>
        <p:spPr bwMode="auto">
          <a:xfrm>
            <a:off x="355604" y="2117954"/>
            <a:ext cx="43917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solidFill>
                  <a:srgbClr val="B80303"/>
                </a:solidFill>
              </a:rPr>
              <a:t>Crop rotation </a:t>
            </a:r>
            <a:r>
              <a:rPr lang="en-US" altLang="en-US" dirty="0"/>
              <a:t>is a way of maintaining soil fertility by growing different crops in fields each year. Every 3–4 years, a field is left </a:t>
            </a:r>
            <a:r>
              <a:rPr lang="en-US" altLang="en-US" b="1" dirty="0">
                <a:solidFill>
                  <a:srgbClr val="B80303"/>
                </a:solidFill>
              </a:rPr>
              <a:t>fallow</a:t>
            </a:r>
            <a:r>
              <a:rPr lang="en-US" altLang="en-US" dirty="0"/>
              <a:t> (empty) to allow the soil to recover.</a:t>
            </a:r>
          </a:p>
        </p:txBody>
      </p:sp>
      <p:sp>
        <p:nvSpPr>
          <p:cNvPr id="5" name="TextBox 4">
            <a:extLst>
              <a:ext uri="{FF2B5EF4-FFF2-40B4-BE49-F238E27FC236}">
                <a16:creationId xmlns:a16="http://schemas.microsoft.com/office/drawing/2014/main" id="{2D8CF66C-09C6-425C-9C6E-5003C98E8761}"/>
              </a:ext>
            </a:extLst>
          </p:cNvPr>
          <p:cNvSpPr txBox="1">
            <a:spLocks noChangeArrowheads="1"/>
          </p:cNvSpPr>
          <p:nvPr/>
        </p:nvSpPr>
        <p:spPr bwMode="auto">
          <a:xfrm>
            <a:off x="342903" y="4559678"/>
            <a:ext cx="84624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Organic farming does not release harmful fertilizers or pesticides into the environment, and it can lead to increased </a:t>
            </a:r>
            <a:r>
              <a:rPr lang="en-US" altLang="en-US" b="1" dirty="0">
                <a:solidFill>
                  <a:srgbClr val="B80303"/>
                </a:solidFill>
              </a:rPr>
              <a:t>biodiversity</a:t>
            </a:r>
            <a:r>
              <a:rPr lang="en-US" altLang="en-US" dirty="0"/>
              <a:t>. However, crop yield is usually lower due to the less effective natural methods used.</a:t>
            </a:r>
          </a:p>
        </p:txBody>
      </p:sp>
      <p:pic>
        <p:nvPicPr>
          <p:cNvPr id="9" name="Picture 8">
            <a:extLst>
              <a:ext uri="{FF2B5EF4-FFF2-40B4-BE49-F238E27FC236}">
                <a16:creationId xmlns:a16="http://schemas.microsoft.com/office/drawing/2014/main" id="{D463FC7C-5FAF-463F-9026-52AD1E677A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459"/>
          <a:stretch/>
        </p:blipFill>
        <p:spPr>
          <a:xfrm>
            <a:off x="4860099" y="1688001"/>
            <a:ext cx="3672715" cy="2791157"/>
          </a:xfrm>
          <a:prstGeom prst="rect">
            <a:avLst/>
          </a:prstGeom>
        </p:spPr>
      </p:pic>
      <p:pic>
        <p:nvPicPr>
          <p:cNvPr id="10" name="Picture 19">
            <a:hlinkClick r:id="" action="ppaction://hlinkshowjump?jump=nextslide"/>
            <a:extLst>
              <a:ext uri="{FF2B5EF4-FFF2-40B4-BE49-F238E27FC236}">
                <a16:creationId xmlns:a16="http://schemas.microsoft.com/office/drawing/2014/main" id="{D20E9E91-86E6-411F-9326-56E0499306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5346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A51E-1905-4B85-82DC-8E9DD70E804D}"/>
              </a:ext>
            </a:extLst>
          </p:cNvPr>
          <p:cNvSpPr>
            <a:spLocks noGrp="1"/>
          </p:cNvSpPr>
          <p:nvPr>
            <p:ph type="title"/>
          </p:nvPr>
        </p:nvSpPr>
        <p:spPr/>
        <p:txBody>
          <a:bodyPr/>
          <a:lstStyle/>
          <a:p>
            <a:r>
              <a:rPr lang="en-GB" dirty="0"/>
              <a:t>Minerals and fossil fuels</a:t>
            </a:r>
          </a:p>
        </p:txBody>
      </p:sp>
      <p:sp>
        <p:nvSpPr>
          <p:cNvPr id="3" name="Text Box 8">
            <a:extLst>
              <a:ext uri="{FF2B5EF4-FFF2-40B4-BE49-F238E27FC236}">
                <a16:creationId xmlns:a16="http://schemas.microsoft.com/office/drawing/2014/main" id="{2FB8FD91-4110-4077-8CD3-AA33FD047922}"/>
              </a:ext>
            </a:extLst>
          </p:cNvPr>
          <p:cNvSpPr txBox="1">
            <a:spLocks noChangeArrowheads="1"/>
          </p:cNvSpPr>
          <p:nvPr/>
        </p:nvSpPr>
        <p:spPr bwMode="auto">
          <a:xfrm>
            <a:off x="342903" y="784227"/>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solidFill>
                  <a:srgbClr val="010067"/>
                </a:solidFill>
              </a:rPr>
              <a:t>Minerals and fossil fuels found in the Earth’s crust can be mined, </a:t>
            </a:r>
            <a:r>
              <a:rPr lang="en-US" altLang="en-US" b="1" dirty="0">
                <a:solidFill>
                  <a:srgbClr val="B80303"/>
                </a:solidFill>
              </a:rPr>
              <a:t>extracted</a:t>
            </a:r>
            <a:r>
              <a:rPr lang="en-US" altLang="en-US" dirty="0">
                <a:solidFill>
                  <a:srgbClr val="010067"/>
                </a:solidFill>
              </a:rPr>
              <a:t> and used in many ways.</a:t>
            </a:r>
          </a:p>
        </p:txBody>
      </p:sp>
      <p:sp>
        <p:nvSpPr>
          <p:cNvPr id="4" name="Text Box 8">
            <a:extLst>
              <a:ext uri="{FF2B5EF4-FFF2-40B4-BE49-F238E27FC236}">
                <a16:creationId xmlns:a16="http://schemas.microsoft.com/office/drawing/2014/main" id="{D8715E9B-52C8-47A3-851B-A53318595DF3}"/>
              </a:ext>
            </a:extLst>
          </p:cNvPr>
          <p:cNvSpPr txBox="1">
            <a:spLocks noChangeArrowheads="1"/>
          </p:cNvSpPr>
          <p:nvPr/>
        </p:nvSpPr>
        <p:spPr bwMode="auto">
          <a:xfrm>
            <a:off x="342902" y="1693560"/>
            <a:ext cx="8189913" cy="461665"/>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t>What are each of these minerals and fossil fuels used for?</a:t>
            </a:r>
            <a:endParaRPr lang="en-US" altLang="en-US" dirty="0">
              <a:solidFill>
                <a:srgbClr val="010067"/>
              </a:solidFill>
            </a:endParaRPr>
          </a:p>
        </p:txBody>
      </p:sp>
      <p:sp>
        <p:nvSpPr>
          <p:cNvPr id="5" name="Text Box 14">
            <a:extLst>
              <a:ext uri="{FF2B5EF4-FFF2-40B4-BE49-F238E27FC236}">
                <a16:creationId xmlns:a16="http://schemas.microsoft.com/office/drawing/2014/main" id="{064CF244-4F60-4101-A251-75F67A680CE7}"/>
              </a:ext>
            </a:extLst>
          </p:cNvPr>
          <p:cNvSpPr txBox="1">
            <a:spLocks noChangeArrowheads="1"/>
          </p:cNvSpPr>
          <p:nvPr/>
        </p:nvSpPr>
        <p:spPr bwMode="auto">
          <a:xfrm>
            <a:off x="342901" y="2773560"/>
            <a:ext cx="2000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US" altLang="en-US" b="0" dirty="0">
                <a:solidFill>
                  <a:srgbClr val="000066"/>
                </a:solidFill>
              </a:rPr>
              <a:t>iron</a:t>
            </a:r>
            <a:endParaRPr lang="en-US" altLang="en-US" dirty="0"/>
          </a:p>
        </p:txBody>
      </p:sp>
      <p:sp>
        <p:nvSpPr>
          <p:cNvPr id="7" name="Text Box 14">
            <a:extLst>
              <a:ext uri="{FF2B5EF4-FFF2-40B4-BE49-F238E27FC236}">
                <a16:creationId xmlns:a16="http://schemas.microsoft.com/office/drawing/2014/main" id="{DA7C083D-93C0-4824-8FA8-4CFF7C74E892}"/>
              </a:ext>
            </a:extLst>
          </p:cNvPr>
          <p:cNvSpPr txBox="1">
            <a:spLocks noChangeArrowheads="1"/>
          </p:cNvSpPr>
          <p:nvPr/>
        </p:nvSpPr>
        <p:spPr bwMode="auto">
          <a:xfrm>
            <a:off x="342902" y="2233560"/>
            <a:ext cx="2000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US" altLang="en-US" b="0" dirty="0"/>
              <a:t>gold</a:t>
            </a:r>
          </a:p>
        </p:txBody>
      </p:sp>
      <p:sp>
        <p:nvSpPr>
          <p:cNvPr id="8" name="Text Box 14">
            <a:extLst>
              <a:ext uri="{FF2B5EF4-FFF2-40B4-BE49-F238E27FC236}">
                <a16:creationId xmlns:a16="http://schemas.microsoft.com/office/drawing/2014/main" id="{2892C5C5-873A-4462-B13E-849ED8618D2F}"/>
              </a:ext>
            </a:extLst>
          </p:cNvPr>
          <p:cNvSpPr txBox="1">
            <a:spLocks noChangeArrowheads="1"/>
          </p:cNvSpPr>
          <p:nvPr/>
        </p:nvSpPr>
        <p:spPr bwMode="auto">
          <a:xfrm>
            <a:off x="1936827" y="2233559"/>
            <a:ext cx="2000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US" altLang="en-US" b="0" dirty="0">
                <a:solidFill>
                  <a:srgbClr val="000066"/>
                </a:solidFill>
              </a:rPr>
              <a:t>aluminum</a:t>
            </a:r>
            <a:endParaRPr lang="en-US" altLang="en-US" dirty="0"/>
          </a:p>
        </p:txBody>
      </p:sp>
      <p:sp>
        <p:nvSpPr>
          <p:cNvPr id="9" name="Text Box 14">
            <a:extLst>
              <a:ext uri="{FF2B5EF4-FFF2-40B4-BE49-F238E27FC236}">
                <a16:creationId xmlns:a16="http://schemas.microsoft.com/office/drawing/2014/main" id="{9DC34016-3A6A-4BF1-9AF2-4238303C796A}"/>
              </a:ext>
            </a:extLst>
          </p:cNvPr>
          <p:cNvSpPr txBox="1">
            <a:spLocks noChangeArrowheads="1"/>
          </p:cNvSpPr>
          <p:nvPr/>
        </p:nvSpPr>
        <p:spPr bwMode="auto">
          <a:xfrm>
            <a:off x="1936828" y="2773560"/>
            <a:ext cx="20972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US" altLang="en-US" b="0" dirty="0">
                <a:solidFill>
                  <a:srgbClr val="000066"/>
                </a:solidFill>
              </a:rPr>
              <a:t>natural gas</a:t>
            </a:r>
            <a:endParaRPr lang="en-US" altLang="en-US" dirty="0"/>
          </a:p>
        </p:txBody>
      </p:sp>
      <p:sp>
        <p:nvSpPr>
          <p:cNvPr id="10" name="Text Box 14">
            <a:extLst>
              <a:ext uri="{FF2B5EF4-FFF2-40B4-BE49-F238E27FC236}">
                <a16:creationId xmlns:a16="http://schemas.microsoft.com/office/drawing/2014/main" id="{026073EF-7ECE-4F1A-BE63-82B89C8AE896}"/>
              </a:ext>
            </a:extLst>
          </p:cNvPr>
          <p:cNvSpPr txBox="1">
            <a:spLocks noChangeArrowheads="1"/>
          </p:cNvSpPr>
          <p:nvPr/>
        </p:nvSpPr>
        <p:spPr bwMode="auto">
          <a:xfrm>
            <a:off x="4163660" y="2233560"/>
            <a:ext cx="2000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US" altLang="en-US" b="0" dirty="0">
                <a:solidFill>
                  <a:srgbClr val="000066"/>
                </a:solidFill>
              </a:rPr>
              <a:t>uranium</a:t>
            </a:r>
            <a:endParaRPr lang="en-US" altLang="en-US" dirty="0"/>
          </a:p>
        </p:txBody>
      </p:sp>
      <p:sp>
        <p:nvSpPr>
          <p:cNvPr id="11" name="Text Box 14">
            <a:extLst>
              <a:ext uri="{FF2B5EF4-FFF2-40B4-BE49-F238E27FC236}">
                <a16:creationId xmlns:a16="http://schemas.microsoft.com/office/drawing/2014/main" id="{74CDD006-A967-415A-BB0B-13AB3435504C}"/>
              </a:ext>
            </a:extLst>
          </p:cNvPr>
          <p:cNvSpPr txBox="1">
            <a:spLocks noChangeArrowheads="1"/>
          </p:cNvSpPr>
          <p:nvPr/>
        </p:nvSpPr>
        <p:spPr bwMode="auto">
          <a:xfrm>
            <a:off x="4163660" y="2773560"/>
            <a:ext cx="2000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US" altLang="en-US" b="0" dirty="0">
                <a:solidFill>
                  <a:srgbClr val="000066"/>
                </a:solidFill>
              </a:rPr>
              <a:t>copper</a:t>
            </a:r>
            <a:endParaRPr lang="en-US" altLang="en-US" dirty="0"/>
          </a:p>
        </p:txBody>
      </p:sp>
      <p:sp>
        <p:nvSpPr>
          <p:cNvPr id="13" name="Text Box 14">
            <a:extLst>
              <a:ext uri="{FF2B5EF4-FFF2-40B4-BE49-F238E27FC236}">
                <a16:creationId xmlns:a16="http://schemas.microsoft.com/office/drawing/2014/main" id="{CE351ECB-E57B-4006-8FA9-1F5A68BB2FE1}"/>
              </a:ext>
            </a:extLst>
          </p:cNvPr>
          <p:cNvSpPr txBox="1">
            <a:spLocks noChangeArrowheads="1"/>
          </p:cNvSpPr>
          <p:nvPr/>
        </p:nvSpPr>
        <p:spPr bwMode="auto">
          <a:xfrm>
            <a:off x="6164135" y="2233560"/>
            <a:ext cx="2000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US" altLang="en-US" b="0" dirty="0">
                <a:solidFill>
                  <a:srgbClr val="000066"/>
                </a:solidFill>
              </a:rPr>
              <a:t>crude oil</a:t>
            </a:r>
            <a:endParaRPr lang="en-US" altLang="en-US" dirty="0"/>
          </a:p>
        </p:txBody>
      </p:sp>
      <p:sp>
        <p:nvSpPr>
          <p:cNvPr id="14" name="Text Box 14">
            <a:extLst>
              <a:ext uri="{FF2B5EF4-FFF2-40B4-BE49-F238E27FC236}">
                <a16:creationId xmlns:a16="http://schemas.microsoft.com/office/drawing/2014/main" id="{C5D37317-E18A-4C88-BA55-C6CC0257478C}"/>
              </a:ext>
            </a:extLst>
          </p:cNvPr>
          <p:cNvSpPr txBox="1">
            <a:spLocks noChangeArrowheads="1"/>
          </p:cNvSpPr>
          <p:nvPr/>
        </p:nvSpPr>
        <p:spPr bwMode="auto">
          <a:xfrm>
            <a:off x="6164135" y="2773560"/>
            <a:ext cx="2000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US" altLang="en-US" b="0" dirty="0">
                <a:solidFill>
                  <a:srgbClr val="000066"/>
                </a:solidFill>
              </a:rPr>
              <a:t>coal.</a:t>
            </a:r>
            <a:endParaRPr lang="en-US" altLang="en-US" dirty="0"/>
          </a:p>
        </p:txBody>
      </p:sp>
      <p:sp>
        <p:nvSpPr>
          <p:cNvPr id="15" name="Rectangle 5">
            <a:extLst>
              <a:ext uri="{FF2B5EF4-FFF2-40B4-BE49-F238E27FC236}">
                <a16:creationId xmlns:a16="http://schemas.microsoft.com/office/drawing/2014/main" id="{DE4CDDDB-20C1-48CF-88D7-6FB4BE886AF1}"/>
              </a:ext>
            </a:extLst>
          </p:cNvPr>
          <p:cNvSpPr>
            <a:spLocks noChangeArrowheads="1"/>
          </p:cNvSpPr>
          <p:nvPr/>
        </p:nvSpPr>
        <p:spPr bwMode="auto">
          <a:xfrm>
            <a:off x="342900" y="3313558"/>
            <a:ext cx="81899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Some unreactive minerals, like gold, are found in the Earth’s crust as pure substances. However, most are found combined with other elements, as </a:t>
            </a:r>
            <a:r>
              <a:rPr lang="en-GB" altLang="en-US" b="1" dirty="0">
                <a:solidFill>
                  <a:srgbClr val="B80303"/>
                </a:solidFill>
              </a:rPr>
              <a:t>compounds</a:t>
            </a:r>
            <a:r>
              <a:rPr lang="en-GB" altLang="en-US" dirty="0"/>
              <a:t> in </a:t>
            </a:r>
            <a:r>
              <a:rPr lang="en-GB" altLang="en-US" b="1" dirty="0">
                <a:solidFill>
                  <a:srgbClr val="B80303"/>
                </a:solidFill>
              </a:rPr>
              <a:t>ores</a:t>
            </a:r>
            <a:r>
              <a:rPr lang="en-GB" altLang="en-US" dirty="0"/>
              <a:t>. They must be extracted</a:t>
            </a:r>
            <a:r>
              <a:rPr lang="en-GB" altLang="en-US" b="1" dirty="0">
                <a:solidFill>
                  <a:srgbClr val="FF6600"/>
                </a:solidFill>
              </a:rPr>
              <a:t> </a:t>
            </a:r>
            <a:r>
              <a:rPr lang="en-GB" altLang="en-US" dirty="0"/>
              <a:t>from their ores before being used.</a:t>
            </a:r>
          </a:p>
        </p:txBody>
      </p:sp>
      <p:sp>
        <p:nvSpPr>
          <p:cNvPr id="17" name="Text Box 3">
            <a:extLst>
              <a:ext uri="{FF2B5EF4-FFF2-40B4-BE49-F238E27FC236}">
                <a16:creationId xmlns:a16="http://schemas.microsoft.com/office/drawing/2014/main" id="{C283A21F-4831-4210-AEFF-3159425601E5}"/>
              </a:ext>
            </a:extLst>
          </p:cNvPr>
          <p:cNvSpPr txBox="1">
            <a:spLocks noChangeArrowheads="1"/>
          </p:cNvSpPr>
          <p:nvPr/>
        </p:nvSpPr>
        <p:spPr bwMode="auto">
          <a:xfrm>
            <a:off x="342903" y="4961557"/>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extraction of minerals is the fifth-largest industry in the world, but mining for ores is expensive and can cause damage to the environment.</a:t>
            </a:r>
          </a:p>
        </p:txBody>
      </p:sp>
      <p:pic>
        <p:nvPicPr>
          <p:cNvPr id="18" name="Picture 19">
            <a:hlinkClick r:id="" action="ppaction://hlinkshowjump?jump=nextslide"/>
            <a:extLst>
              <a:ext uri="{FF2B5EF4-FFF2-40B4-BE49-F238E27FC236}">
                <a16:creationId xmlns:a16="http://schemas.microsoft.com/office/drawing/2014/main" id="{579166E9-F9B5-494B-B113-AF4FFDD6FF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6355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P spid="11" grpId="0"/>
      <p:bldP spid="13" grpId="0"/>
      <p:bldP spid="14"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34EFE4F-089A-4348-BD41-D574D8290086}"/>
              </a:ext>
            </a:extLst>
          </p:cNvPr>
          <p:cNvSpPr>
            <a:spLocks noGrp="1"/>
          </p:cNvSpPr>
          <p:nvPr>
            <p:ph type="title"/>
          </p:nvPr>
        </p:nvSpPr>
        <p:spPr/>
        <p:txBody>
          <a:bodyPr/>
          <a:lstStyle/>
          <a:p>
            <a:r>
              <a:rPr lang="en-GB" altLang="en-US"/>
              <a:t>Uses of fossil fuels </a:t>
            </a:r>
          </a:p>
        </p:txBody>
      </p:sp>
      <p:sp>
        <p:nvSpPr>
          <p:cNvPr id="15363" name="TextBox 21">
            <a:extLst>
              <a:ext uri="{FF2B5EF4-FFF2-40B4-BE49-F238E27FC236}">
                <a16:creationId xmlns:a16="http://schemas.microsoft.com/office/drawing/2014/main" id="{14513BB8-491E-40CC-9BBA-3A66C00B72AC}"/>
              </a:ext>
            </a:extLst>
          </p:cNvPr>
          <p:cNvSpPr txBox="1">
            <a:spLocks noChangeArrowheads="1"/>
          </p:cNvSpPr>
          <p:nvPr/>
        </p:nvSpPr>
        <p:spPr bwMode="auto">
          <a:xfrm>
            <a:off x="342900" y="784227"/>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Fossil fuels are very important and have many uses. </a:t>
            </a:r>
          </a:p>
        </p:txBody>
      </p:sp>
      <p:sp>
        <p:nvSpPr>
          <p:cNvPr id="4" name="Rectangle 3">
            <a:extLst>
              <a:ext uri="{FF2B5EF4-FFF2-40B4-BE49-F238E27FC236}">
                <a16:creationId xmlns:a16="http://schemas.microsoft.com/office/drawing/2014/main" id="{9110A949-3E9D-4CB5-955B-9711FA76669F}"/>
              </a:ext>
            </a:extLst>
          </p:cNvPr>
          <p:cNvSpPr>
            <a:spLocks noChangeArrowheads="1"/>
          </p:cNvSpPr>
          <p:nvPr/>
        </p:nvSpPr>
        <p:spPr bwMode="auto">
          <a:xfrm>
            <a:off x="342902" y="2990321"/>
            <a:ext cx="3781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SzPct val="100000"/>
              <a:buFont typeface="Wingdings" panose="05000000000000000000" pitchFamily="2" charset="2"/>
              <a:buChar char="l"/>
            </a:pPr>
            <a:r>
              <a:rPr lang="en-GB" altLang="en-US" dirty="0"/>
              <a:t>They are used as fuels for cars and airplanes. </a:t>
            </a:r>
          </a:p>
        </p:txBody>
      </p:sp>
      <p:sp>
        <p:nvSpPr>
          <p:cNvPr id="5" name="Rectangle 4">
            <a:extLst>
              <a:ext uri="{FF2B5EF4-FFF2-40B4-BE49-F238E27FC236}">
                <a16:creationId xmlns:a16="http://schemas.microsoft.com/office/drawing/2014/main" id="{96826AF0-9B23-4BDC-A697-7E861522DA18}"/>
              </a:ext>
            </a:extLst>
          </p:cNvPr>
          <p:cNvSpPr>
            <a:spLocks noChangeArrowheads="1"/>
          </p:cNvSpPr>
          <p:nvPr/>
        </p:nvSpPr>
        <p:spPr bwMode="auto">
          <a:xfrm>
            <a:off x="342903" y="3971422"/>
            <a:ext cx="37814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SzPct val="100000"/>
              <a:buFont typeface="Wingdings" panose="05000000000000000000" pitchFamily="2" charset="2"/>
              <a:buChar char="l"/>
            </a:pPr>
            <a:r>
              <a:rPr lang="en-GB" altLang="en-US" dirty="0"/>
              <a:t>They are used to make plastics, medicines, packaging, fabrics </a:t>
            </a:r>
            <a:br>
              <a:rPr lang="en-GB" altLang="en-US" dirty="0"/>
            </a:br>
            <a:r>
              <a:rPr lang="en-GB" altLang="en-US" dirty="0"/>
              <a:t>and televisions. </a:t>
            </a:r>
          </a:p>
        </p:txBody>
      </p:sp>
      <p:sp>
        <p:nvSpPr>
          <p:cNvPr id="6" name="Rectangle 5">
            <a:extLst>
              <a:ext uri="{FF2B5EF4-FFF2-40B4-BE49-F238E27FC236}">
                <a16:creationId xmlns:a16="http://schemas.microsoft.com/office/drawing/2014/main" id="{5A42C2EC-6004-4382-BB69-BE5DC79C539E}"/>
              </a:ext>
            </a:extLst>
          </p:cNvPr>
          <p:cNvSpPr>
            <a:spLocks noChangeArrowheads="1"/>
          </p:cNvSpPr>
          <p:nvPr/>
        </p:nvSpPr>
        <p:spPr bwMode="auto">
          <a:xfrm>
            <a:off x="342903" y="5691190"/>
            <a:ext cx="818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We use fossil fuels for just about everything. </a:t>
            </a:r>
          </a:p>
        </p:txBody>
      </p:sp>
      <p:sp>
        <p:nvSpPr>
          <p:cNvPr id="7" name="Rectangle 6">
            <a:extLst>
              <a:ext uri="{FF2B5EF4-FFF2-40B4-BE49-F238E27FC236}">
                <a16:creationId xmlns:a16="http://schemas.microsoft.com/office/drawing/2014/main" id="{7F3E679D-49D5-42C5-B3F2-5CD5C4AD36E9}"/>
              </a:ext>
            </a:extLst>
          </p:cNvPr>
          <p:cNvSpPr>
            <a:spLocks noChangeArrowheads="1"/>
          </p:cNvSpPr>
          <p:nvPr/>
        </p:nvSpPr>
        <p:spPr bwMode="auto">
          <a:xfrm>
            <a:off x="342903" y="2008364"/>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SzPct val="100000"/>
              <a:buFont typeface="Wingdings" panose="05000000000000000000" pitchFamily="2" charset="2"/>
              <a:buChar char="l"/>
            </a:pPr>
            <a:r>
              <a:rPr lang="en-GB" altLang="en-US" dirty="0"/>
              <a:t>They are used to generate heat and electricity to power our businesses and homes. </a:t>
            </a:r>
          </a:p>
        </p:txBody>
      </p:sp>
      <p:sp>
        <p:nvSpPr>
          <p:cNvPr id="8" name="TextBox 2">
            <a:extLst>
              <a:ext uri="{FF2B5EF4-FFF2-40B4-BE49-F238E27FC236}">
                <a16:creationId xmlns:a16="http://schemas.microsoft.com/office/drawing/2014/main" id="{5D31411B-AD84-4588-9591-512F9A1F3443}"/>
              </a:ext>
            </a:extLst>
          </p:cNvPr>
          <p:cNvSpPr txBox="1">
            <a:spLocks noChangeArrowheads="1"/>
          </p:cNvSpPr>
          <p:nvPr/>
        </p:nvSpPr>
        <p:spPr bwMode="auto">
          <a:xfrm>
            <a:off x="342903" y="1396295"/>
            <a:ext cx="8189913" cy="461665"/>
          </a:xfrm>
          <a:prstGeom prst="rect">
            <a:avLst/>
          </a:prstGeom>
          <a:solidFill>
            <a:srgbClr val="FDD9D9"/>
          </a:solidFill>
          <a:ln>
            <a:noFill/>
          </a:ln>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Can you name some ways that humans use fossil fuels?</a:t>
            </a:r>
          </a:p>
        </p:txBody>
      </p:sp>
      <p:pic>
        <p:nvPicPr>
          <p:cNvPr id="10" name="Picture 9" descr="CarPetrol.png">
            <a:extLst>
              <a:ext uri="{FF2B5EF4-FFF2-40B4-BE49-F238E27FC236}">
                <a16:creationId xmlns:a16="http://schemas.microsoft.com/office/drawing/2014/main" id="{1773276B-A4B4-47EF-83CD-9E60779FB2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881" y="2744592"/>
            <a:ext cx="5008915" cy="297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ADFF4BD2-4F9A-425D-991F-B5127C9D5A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DFEC-43CD-48F1-ACEF-88D3BDA7BC56}"/>
              </a:ext>
            </a:extLst>
          </p:cNvPr>
          <p:cNvSpPr>
            <a:spLocks noGrp="1"/>
          </p:cNvSpPr>
          <p:nvPr>
            <p:ph type="title"/>
          </p:nvPr>
        </p:nvSpPr>
        <p:spPr/>
        <p:txBody>
          <a:bodyPr/>
          <a:lstStyle/>
          <a:p>
            <a:r>
              <a:rPr lang="en-GB" dirty="0"/>
              <a:t>Mining for ores</a:t>
            </a:r>
          </a:p>
        </p:txBody>
      </p:sp>
      <p:pic>
        <p:nvPicPr>
          <p:cNvPr id="3" name="Picture 11" descr="Dmitri_Melnik_shutterstock_50647513_MODv3">
            <a:extLst>
              <a:ext uri="{FF2B5EF4-FFF2-40B4-BE49-F238E27FC236}">
                <a16:creationId xmlns:a16="http://schemas.microsoft.com/office/drawing/2014/main" id="{6D66FF3D-CAD3-4707-94D3-D0A225F57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2" y="784226"/>
            <a:ext cx="3198813" cy="409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3">
            <a:extLst>
              <a:ext uri="{FF2B5EF4-FFF2-40B4-BE49-F238E27FC236}">
                <a16:creationId xmlns:a16="http://schemas.microsoft.com/office/drawing/2014/main" id="{2ED9B8BB-733A-4369-839D-72D5D8D34E3A}"/>
              </a:ext>
            </a:extLst>
          </p:cNvPr>
          <p:cNvSpPr txBox="1">
            <a:spLocks noChangeArrowheads="1"/>
          </p:cNvSpPr>
          <p:nvPr/>
        </p:nvSpPr>
        <p:spPr bwMode="auto">
          <a:xfrm>
            <a:off x="342904" y="784226"/>
            <a:ext cx="5013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As mining for ores is expensive, it is only carried out where minerals are abundant enough for this to </a:t>
            </a:r>
            <a:br>
              <a:rPr lang="en-GB" altLang="en-US" dirty="0"/>
            </a:br>
            <a:r>
              <a:rPr lang="en-GB" altLang="en-US" dirty="0"/>
              <a:t>be profitable.</a:t>
            </a:r>
          </a:p>
        </p:txBody>
      </p:sp>
      <p:sp>
        <p:nvSpPr>
          <p:cNvPr id="5" name="Text Box 32">
            <a:extLst>
              <a:ext uri="{FF2B5EF4-FFF2-40B4-BE49-F238E27FC236}">
                <a16:creationId xmlns:a16="http://schemas.microsoft.com/office/drawing/2014/main" id="{3F76226E-76FD-4E30-9991-FE53088EA805}"/>
              </a:ext>
            </a:extLst>
          </p:cNvPr>
          <p:cNvSpPr txBox="1">
            <a:spLocks noChangeArrowheads="1"/>
          </p:cNvSpPr>
          <p:nvPr/>
        </p:nvSpPr>
        <p:spPr bwMode="auto">
          <a:xfrm>
            <a:off x="342903" y="3934238"/>
            <a:ext cx="4987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value of ores changes over time due to society and technology. </a:t>
            </a:r>
          </a:p>
        </p:txBody>
      </p:sp>
      <p:sp>
        <p:nvSpPr>
          <p:cNvPr id="6" name="Text Box 31">
            <a:extLst>
              <a:ext uri="{FF2B5EF4-FFF2-40B4-BE49-F238E27FC236}">
                <a16:creationId xmlns:a16="http://schemas.microsoft.com/office/drawing/2014/main" id="{3D8AB865-E91A-4EE4-8D9D-91CB020674B7}"/>
              </a:ext>
            </a:extLst>
          </p:cNvPr>
          <p:cNvSpPr txBox="1">
            <a:spLocks noChangeArrowheads="1"/>
          </p:cNvSpPr>
          <p:nvPr/>
        </p:nvSpPr>
        <p:spPr bwMode="auto">
          <a:xfrm>
            <a:off x="342903" y="4952823"/>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For example, rocks containing only 5% copper would have been considered unprofitable in the 19th century, but today, most copper comes from ores containing 0.4 to 1% copper. </a:t>
            </a:r>
          </a:p>
        </p:txBody>
      </p:sp>
      <p:sp>
        <p:nvSpPr>
          <p:cNvPr id="7" name="Text Box 9">
            <a:extLst>
              <a:ext uri="{FF2B5EF4-FFF2-40B4-BE49-F238E27FC236}">
                <a16:creationId xmlns:a16="http://schemas.microsoft.com/office/drawing/2014/main" id="{FCDF68FD-6F06-4056-8CF8-DA8529F3DF3D}"/>
              </a:ext>
            </a:extLst>
          </p:cNvPr>
          <p:cNvSpPr txBox="1">
            <a:spLocks noChangeArrowheads="1"/>
          </p:cNvSpPr>
          <p:nvPr/>
        </p:nvSpPr>
        <p:spPr bwMode="auto">
          <a:xfrm>
            <a:off x="342904" y="2550527"/>
            <a:ext cx="5013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In industry, an ore must contain enough metal to make mining and extraction </a:t>
            </a:r>
            <a:r>
              <a:rPr lang="en-GB" altLang="en-US" b="1" dirty="0">
                <a:solidFill>
                  <a:srgbClr val="B80303"/>
                </a:solidFill>
              </a:rPr>
              <a:t>economical</a:t>
            </a:r>
            <a:r>
              <a:rPr lang="en-GB" altLang="en-US" dirty="0"/>
              <a:t>.</a:t>
            </a:r>
          </a:p>
        </p:txBody>
      </p:sp>
      <p:pic>
        <p:nvPicPr>
          <p:cNvPr id="9" name="Picture 19">
            <a:hlinkClick r:id="" action="ppaction://hlinkshowjump?jump=nextslide"/>
            <a:extLst>
              <a:ext uri="{FF2B5EF4-FFF2-40B4-BE49-F238E27FC236}">
                <a16:creationId xmlns:a16="http://schemas.microsoft.com/office/drawing/2014/main" id="{7D1E7B2A-1186-4935-9226-734860567D7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6579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a:extLst>
              <a:ext uri="{FF2B5EF4-FFF2-40B4-BE49-F238E27FC236}">
                <a16:creationId xmlns:a16="http://schemas.microsoft.com/office/drawing/2014/main" id="{DFCD5EE6-743A-4A7E-BFD7-5DE304378FB4}"/>
              </a:ext>
            </a:extLst>
          </p:cNvPr>
          <p:cNvSpPr txBox="1">
            <a:spLocks noChangeArrowheads="1"/>
          </p:cNvSpPr>
          <p:nvPr/>
        </p:nvSpPr>
        <p:spPr bwMode="auto">
          <a:xfrm>
            <a:off x="342903" y="4931487"/>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Much of the limestone is then transported to cement factories near the quarries and the craters can be filled with rubbish and used as landfill sites. </a:t>
            </a:r>
          </a:p>
        </p:txBody>
      </p:sp>
      <p:sp>
        <p:nvSpPr>
          <p:cNvPr id="24579" name="Rectangle 3">
            <a:extLst>
              <a:ext uri="{FF2B5EF4-FFF2-40B4-BE49-F238E27FC236}">
                <a16:creationId xmlns:a16="http://schemas.microsoft.com/office/drawing/2014/main" id="{6E804FB1-627D-424A-ADA2-0C72ED2C2CD7}"/>
              </a:ext>
            </a:extLst>
          </p:cNvPr>
          <p:cNvSpPr>
            <a:spLocks noChangeArrowheads="1"/>
          </p:cNvSpPr>
          <p:nvPr/>
        </p:nvSpPr>
        <p:spPr bwMode="auto">
          <a:xfrm>
            <a:off x="342903" y="784227"/>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Obtaining raw materials from the Earth by quarrying and mining has negative environmental impacts.</a:t>
            </a:r>
          </a:p>
        </p:txBody>
      </p:sp>
      <p:sp>
        <p:nvSpPr>
          <p:cNvPr id="20484" name="Rectangle 4">
            <a:extLst>
              <a:ext uri="{FF2B5EF4-FFF2-40B4-BE49-F238E27FC236}">
                <a16:creationId xmlns:a16="http://schemas.microsoft.com/office/drawing/2014/main" id="{3E9E5C04-954C-470F-B506-4C61E70D6F8F}"/>
              </a:ext>
            </a:extLst>
          </p:cNvPr>
          <p:cNvSpPr>
            <a:spLocks noChangeArrowheads="1"/>
          </p:cNvSpPr>
          <p:nvPr/>
        </p:nvSpPr>
        <p:spPr bwMode="auto">
          <a:xfrm>
            <a:off x="342903" y="1748986"/>
            <a:ext cx="38195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explosives are used to extract limestone from rock in a process called </a:t>
            </a:r>
            <a:r>
              <a:rPr lang="en-GB" altLang="en-US" b="1" dirty="0">
                <a:solidFill>
                  <a:srgbClr val="B80303"/>
                </a:solidFill>
              </a:rPr>
              <a:t>blasting</a:t>
            </a:r>
            <a:r>
              <a:rPr lang="en-GB" altLang="en-US" dirty="0"/>
              <a:t>. The noise scares wildlife. Blasting also leaves large craters in the rock face which ruins the landscape. </a:t>
            </a:r>
          </a:p>
        </p:txBody>
      </p:sp>
      <p:sp>
        <p:nvSpPr>
          <p:cNvPr id="24581" name="Title 5">
            <a:extLst>
              <a:ext uri="{FF2B5EF4-FFF2-40B4-BE49-F238E27FC236}">
                <a16:creationId xmlns:a16="http://schemas.microsoft.com/office/drawing/2014/main" id="{9F8C0196-D55B-4076-9396-97AA87E7B67E}"/>
              </a:ext>
            </a:extLst>
          </p:cNvPr>
          <p:cNvSpPr>
            <a:spLocks noGrp="1"/>
          </p:cNvSpPr>
          <p:nvPr>
            <p:ph type="title"/>
          </p:nvPr>
        </p:nvSpPr>
        <p:spPr/>
        <p:txBody>
          <a:bodyPr/>
          <a:lstStyle/>
          <a:p>
            <a:r>
              <a:rPr lang="en-GB" altLang="en-US" dirty="0"/>
              <a:t>Obtaining raw materials </a:t>
            </a:r>
          </a:p>
        </p:txBody>
      </p:sp>
      <p:pic>
        <p:nvPicPr>
          <p:cNvPr id="7" name="Picture 6" descr="EarthsStructure_Quarry.png">
            <a:extLst>
              <a:ext uri="{FF2B5EF4-FFF2-40B4-BE49-F238E27FC236}">
                <a16:creationId xmlns:a16="http://schemas.microsoft.com/office/drawing/2014/main" id="{D62E6ECB-30BB-4CD8-9796-E3037FFBB5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2276" y="1854018"/>
            <a:ext cx="430053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86280257-16BD-42B9-9559-9798F4C0F71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A54AAAD-C92D-47D8-83B9-E9EED3391B44}"/>
              </a:ext>
            </a:extLst>
          </p:cNvPr>
          <p:cNvSpPr>
            <a:spLocks noGrp="1" noChangeArrowheads="1"/>
          </p:cNvSpPr>
          <p:nvPr>
            <p:ph type="title"/>
          </p:nvPr>
        </p:nvSpPr>
        <p:spPr>
          <a:noFill/>
        </p:spPr>
        <p:txBody>
          <a:bodyPr/>
          <a:lstStyle/>
          <a:p>
            <a:r>
              <a:rPr lang="en-GB" altLang="en-US"/>
              <a:t>What is crude oil?</a:t>
            </a:r>
          </a:p>
        </p:txBody>
      </p:sp>
      <p:sp>
        <p:nvSpPr>
          <p:cNvPr id="17412" name="Rectangle 16">
            <a:extLst>
              <a:ext uri="{FF2B5EF4-FFF2-40B4-BE49-F238E27FC236}">
                <a16:creationId xmlns:a16="http://schemas.microsoft.com/office/drawing/2014/main" id="{69C56BA2-8E21-422E-A72C-378DF020A39F}"/>
              </a:ext>
            </a:extLst>
          </p:cNvPr>
          <p:cNvSpPr>
            <a:spLocks noChangeArrowheads="1"/>
          </p:cNvSpPr>
          <p:nvPr/>
        </p:nvSpPr>
        <p:spPr bwMode="auto">
          <a:xfrm>
            <a:off x="342903" y="784226"/>
            <a:ext cx="85414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B80303"/>
                </a:solidFill>
              </a:rPr>
              <a:t>Crude</a:t>
            </a:r>
            <a:r>
              <a:rPr lang="en-GB" altLang="en-US" b="1" dirty="0">
                <a:solidFill>
                  <a:srgbClr val="FF6600"/>
                </a:solidFill>
              </a:rPr>
              <a:t> </a:t>
            </a:r>
            <a:r>
              <a:rPr lang="en-GB" altLang="en-US" b="1" dirty="0">
                <a:solidFill>
                  <a:srgbClr val="B80303"/>
                </a:solidFill>
              </a:rPr>
              <a:t>oil</a:t>
            </a:r>
            <a:r>
              <a:rPr lang="en-GB" altLang="en-US" dirty="0"/>
              <a:t> is a fossil fuel found in the Earth’s crust and is one of the most important substances in the world. It </a:t>
            </a:r>
            <a:r>
              <a:rPr lang="en-GB" altLang="en-US" dirty="0">
                <a:solidFill>
                  <a:srgbClr val="010066"/>
                </a:solidFill>
              </a:rPr>
              <a:t>is a complex </a:t>
            </a:r>
            <a:r>
              <a:rPr lang="en-GB" altLang="en-US" b="1" dirty="0">
                <a:solidFill>
                  <a:srgbClr val="B80303"/>
                </a:solidFill>
              </a:rPr>
              <a:t>mixture</a:t>
            </a:r>
            <a:r>
              <a:rPr lang="en-GB" altLang="en-US" dirty="0">
                <a:solidFill>
                  <a:srgbClr val="010066"/>
                </a:solidFill>
              </a:rPr>
              <a:t> of hundreds of </a:t>
            </a:r>
            <a:r>
              <a:rPr lang="en-GB" altLang="en-US" b="1" dirty="0">
                <a:solidFill>
                  <a:srgbClr val="B80303"/>
                </a:solidFill>
              </a:rPr>
              <a:t>compounds</a:t>
            </a:r>
            <a:r>
              <a:rPr lang="en-GB" altLang="en-US" dirty="0">
                <a:solidFill>
                  <a:srgbClr val="010066"/>
                </a:solidFill>
              </a:rPr>
              <a:t>, and is often referred to as </a:t>
            </a:r>
            <a:r>
              <a:rPr lang="en-GB" altLang="en-US" b="1" dirty="0">
                <a:solidFill>
                  <a:srgbClr val="B80303"/>
                </a:solidFill>
              </a:rPr>
              <a:t>petroleum</a:t>
            </a:r>
            <a:r>
              <a:rPr lang="en-GB" altLang="en-US" dirty="0">
                <a:solidFill>
                  <a:srgbClr val="010066"/>
                </a:solidFill>
              </a:rPr>
              <a:t>.</a:t>
            </a:r>
            <a:endParaRPr lang="en-GB" altLang="en-US" dirty="0"/>
          </a:p>
        </p:txBody>
      </p:sp>
      <p:sp>
        <p:nvSpPr>
          <p:cNvPr id="317457" name="Rectangle 17">
            <a:extLst>
              <a:ext uri="{FF2B5EF4-FFF2-40B4-BE49-F238E27FC236}">
                <a16:creationId xmlns:a16="http://schemas.microsoft.com/office/drawing/2014/main" id="{E86CB2BD-06F0-4DD3-B213-37523407BF37}"/>
              </a:ext>
            </a:extLst>
          </p:cNvPr>
          <p:cNvSpPr>
            <a:spLocks noChangeArrowheads="1"/>
          </p:cNvSpPr>
          <p:nvPr/>
        </p:nvSpPr>
        <p:spPr bwMode="auto">
          <a:xfrm>
            <a:off x="342903" y="4933429"/>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None/>
            </a:pPr>
            <a:r>
              <a:rPr lang="en-GB" altLang="en-US" dirty="0"/>
              <a:t>Crude oil is used to make fuels for transport, heating and generating electricity. It is also used to make plastics and hundreds of </a:t>
            </a:r>
            <a:r>
              <a:rPr lang="en-GB" altLang="en-US" b="1" dirty="0">
                <a:solidFill>
                  <a:srgbClr val="B80303"/>
                </a:solidFill>
              </a:rPr>
              <a:t>petrochemicals</a:t>
            </a:r>
            <a:r>
              <a:rPr lang="en-GB" altLang="en-US" dirty="0"/>
              <a:t>.</a:t>
            </a:r>
          </a:p>
        </p:txBody>
      </p:sp>
      <p:sp>
        <p:nvSpPr>
          <p:cNvPr id="317461" name="Rectangle 21">
            <a:extLst>
              <a:ext uri="{FF2B5EF4-FFF2-40B4-BE49-F238E27FC236}">
                <a16:creationId xmlns:a16="http://schemas.microsoft.com/office/drawing/2014/main" id="{E4712C8A-0FD4-40E5-AF1D-98F78A9DE276}"/>
              </a:ext>
            </a:extLst>
          </p:cNvPr>
          <p:cNvSpPr>
            <a:spLocks noChangeArrowheads="1"/>
          </p:cNvSpPr>
          <p:nvPr/>
        </p:nvSpPr>
        <p:spPr bwMode="auto">
          <a:xfrm>
            <a:off x="342903" y="2674162"/>
            <a:ext cx="431676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compounds in a mixture are not chemically combined together, meaning they can be separated by methods such as </a:t>
            </a:r>
            <a:r>
              <a:rPr lang="en-GB" altLang="en-US" b="1" dirty="0">
                <a:solidFill>
                  <a:srgbClr val="B80303"/>
                </a:solidFill>
              </a:rPr>
              <a:t>fractional distillation</a:t>
            </a:r>
            <a:r>
              <a:rPr lang="en-GB" altLang="en-US" dirty="0">
                <a:solidFill>
                  <a:srgbClr val="010066"/>
                </a:solidFill>
              </a:rPr>
              <a:t>.</a:t>
            </a:r>
          </a:p>
        </p:txBody>
      </p:sp>
      <p:pic>
        <p:nvPicPr>
          <p:cNvPr id="317462" name="Picture 22" descr="gallimaufry_shutterstock_60239725_MOD">
            <a:extLst>
              <a:ext uri="{FF2B5EF4-FFF2-40B4-BE49-F238E27FC236}">
                <a16:creationId xmlns:a16="http://schemas.microsoft.com/office/drawing/2014/main" id="{4BF6E46D-11A6-495D-BB75-71B83D744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778" y="2185264"/>
            <a:ext cx="3807608" cy="257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320D8524-C15E-4F0A-86DD-FA636E7F900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0" name="Picture 5" descr="notes_icon">
            <a:extLst>
              <a:ext uri="{FF2B5EF4-FFF2-40B4-BE49-F238E27FC236}">
                <a16:creationId xmlns:a16="http://schemas.microsoft.com/office/drawing/2014/main" id="{8CC3C774-94DE-4CD4-BA2E-AF2A847A46F5}"/>
              </a:ext>
            </a:extLst>
          </p:cNvPr>
          <p:cNvPicPr>
            <a:picLocks noChangeAspect="1" noChangeArrowheads="1"/>
          </p:cNvPicPr>
          <p:nvPr/>
        </p:nvPicPr>
        <p:blipFill>
          <a:blip r:embed="rId5" cstate="print"/>
          <a:srcRect/>
          <a:stretch>
            <a:fillRect/>
          </a:stretch>
        </p:blipFill>
        <p:spPr bwMode="auto">
          <a:xfrm>
            <a:off x="8532816"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5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1746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7" grpId="0"/>
      <p:bldP spid="3174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064BD0C-90E2-4438-98E3-8515512F345B}"/>
              </a:ext>
            </a:extLst>
          </p:cNvPr>
          <p:cNvSpPr>
            <a:spLocks noGrp="1" noChangeArrowheads="1"/>
          </p:cNvSpPr>
          <p:nvPr>
            <p:ph type="title" idx="4294967295"/>
          </p:nvPr>
        </p:nvSpPr>
        <p:spPr/>
        <p:txBody>
          <a:bodyPr/>
          <a:lstStyle/>
          <a:p>
            <a:r>
              <a:rPr lang="en-GB" altLang="en-US" dirty="0"/>
              <a:t>The early stages of oil and gas formation</a:t>
            </a:r>
            <a:endParaRPr lang="en-US" altLang="en-US" dirty="0"/>
          </a:p>
        </p:txBody>
      </p:sp>
      <p:sp>
        <p:nvSpPr>
          <p:cNvPr id="18435" name="Text Box 3">
            <a:extLst>
              <a:ext uri="{FF2B5EF4-FFF2-40B4-BE49-F238E27FC236}">
                <a16:creationId xmlns:a16="http://schemas.microsoft.com/office/drawing/2014/main" id="{271A64D0-D09B-4D4A-A788-4534AF1360EA}"/>
              </a:ext>
            </a:extLst>
          </p:cNvPr>
          <p:cNvSpPr txBox="1">
            <a:spLocks noChangeArrowheads="1"/>
          </p:cNvSpPr>
          <p:nvPr/>
        </p:nvSpPr>
        <p:spPr bwMode="auto">
          <a:xfrm>
            <a:off x="342903" y="784228"/>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US" altLang="en-US" dirty="0">
                <a:solidFill>
                  <a:srgbClr val="010066"/>
                </a:solidFill>
              </a:rPr>
              <a:t>Crude oil is </a:t>
            </a:r>
            <a:r>
              <a:rPr lang="en-US" altLang="en-US" b="1" dirty="0">
                <a:solidFill>
                  <a:srgbClr val="B80303"/>
                </a:solidFill>
              </a:rPr>
              <a:t>biological</a:t>
            </a:r>
            <a:r>
              <a:rPr lang="en-US" altLang="en-US" dirty="0">
                <a:solidFill>
                  <a:srgbClr val="010066"/>
                </a:solidFill>
              </a:rPr>
              <a:t> in origin. Millions of years ago, plankton, algae and other very small animals died and collected in the </a:t>
            </a:r>
            <a:r>
              <a:rPr lang="en-US" altLang="en-US" b="1" dirty="0">
                <a:solidFill>
                  <a:srgbClr val="B80303"/>
                </a:solidFill>
              </a:rPr>
              <a:t>sediment</a:t>
            </a:r>
            <a:r>
              <a:rPr lang="en-US" altLang="en-US" dirty="0">
                <a:solidFill>
                  <a:srgbClr val="010066"/>
                </a:solidFill>
              </a:rPr>
              <a:t> on the seafloor. </a:t>
            </a:r>
            <a:endParaRPr lang="en-GB" altLang="en-US" dirty="0">
              <a:solidFill>
                <a:srgbClr val="010066"/>
              </a:solidFill>
            </a:endParaRPr>
          </a:p>
        </p:txBody>
      </p:sp>
      <p:sp>
        <p:nvSpPr>
          <p:cNvPr id="49163" name="Text Box 11">
            <a:extLst>
              <a:ext uri="{FF2B5EF4-FFF2-40B4-BE49-F238E27FC236}">
                <a16:creationId xmlns:a16="http://schemas.microsoft.com/office/drawing/2014/main" id="{07DA879A-813D-49B8-8F84-CB952A05CE03}"/>
              </a:ext>
            </a:extLst>
          </p:cNvPr>
          <p:cNvSpPr txBox="1">
            <a:spLocks noChangeArrowheads="1"/>
          </p:cNvSpPr>
          <p:nvPr/>
        </p:nvSpPr>
        <p:spPr bwMode="auto">
          <a:xfrm>
            <a:off x="342903" y="2166588"/>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US" altLang="en-US">
                <a:solidFill>
                  <a:srgbClr val="010066"/>
                </a:solidFill>
              </a:rPr>
              <a:t>As more layers of sediment formed above them, the </a:t>
            </a:r>
            <a:br>
              <a:rPr lang="en-US" altLang="en-US">
                <a:solidFill>
                  <a:srgbClr val="010066"/>
                </a:solidFill>
              </a:rPr>
            </a:br>
            <a:r>
              <a:rPr lang="en-US" altLang="en-US">
                <a:solidFill>
                  <a:srgbClr val="010066"/>
                </a:solidFill>
              </a:rPr>
              <a:t>remains of these animals were compacted.</a:t>
            </a:r>
            <a:endParaRPr lang="en-GB" altLang="en-US">
              <a:solidFill>
                <a:srgbClr val="010066"/>
              </a:solidFill>
            </a:endParaRPr>
          </a:p>
        </p:txBody>
      </p:sp>
      <p:sp>
        <p:nvSpPr>
          <p:cNvPr id="49165" name="Text Box 113">
            <a:extLst>
              <a:ext uri="{FF2B5EF4-FFF2-40B4-BE49-F238E27FC236}">
                <a16:creationId xmlns:a16="http://schemas.microsoft.com/office/drawing/2014/main" id="{4385F21A-C9F9-4F90-9653-621E691E4B5F}"/>
              </a:ext>
            </a:extLst>
          </p:cNvPr>
          <p:cNvSpPr txBox="1">
            <a:spLocks noChangeArrowheads="1"/>
          </p:cNvSpPr>
          <p:nvPr/>
        </p:nvSpPr>
        <p:spPr bwMode="auto">
          <a:xfrm>
            <a:off x="342902" y="3179061"/>
            <a:ext cx="44119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rPr>
              <a:t>The bottom layers were subjected to high pressure and became </a:t>
            </a:r>
            <a:r>
              <a:rPr lang="en-US" altLang="en-US" b="1" dirty="0">
                <a:solidFill>
                  <a:srgbClr val="B80303"/>
                </a:solidFill>
              </a:rPr>
              <a:t>sedimentary rocks</a:t>
            </a:r>
            <a:r>
              <a:rPr lang="en-US" altLang="en-US" dirty="0">
                <a:solidFill>
                  <a:srgbClr val="010066"/>
                </a:solidFill>
              </a:rPr>
              <a:t>.</a:t>
            </a:r>
            <a:endParaRPr lang="en-GB" altLang="en-US" sz="1800" dirty="0"/>
          </a:p>
        </p:txBody>
      </p:sp>
      <p:pic>
        <p:nvPicPr>
          <p:cNvPr id="18438" name="Picture 16" descr="undersea">
            <a:extLst>
              <a:ext uri="{FF2B5EF4-FFF2-40B4-BE49-F238E27FC236}">
                <a16:creationId xmlns:a16="http://schemas.microsoft.com/office/drawing/2014/main" id="{7D6B84DF-1E35-4E67-A628-B667277867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39" r="12743"/>
          <a:stretch/>
        </p:blipFill>
        <p:spPr bwMode="auto">
          <a:xfrm>
            <a:off x="5057422" y="3099490"/>
            <a:ext cx="3622148" cy="30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a:extLst>
              <a:ext uri="{FF2B5EF4-FFF2-40B4-BE49-F238E27FC236}">
                <a16:creationId xmlns:a16="http://schemas.microsoft.com/office/drawing/2014/main" id="{744B4231-0B83-4CDA-B341-8F2E112CD2DA}"/>
              </a:ext>
            </a:extLst>
          </p:cNvPr>
          <p:cNvSpPr txBox="1">
            <a:spLocks noChangeArrowheads="1"/>
          </p:cNvSpPr>
          <p:nvPr/>
        </p:nvSpPr>
        <p:spPr bwMode="auto">
          <a:xfrm>
            <a:off x="342902" y="4561597"/>
            <a:ext cx="45677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6"/>
                </a:solidFill>
              </a:rPr>
              <a:t>Over millions of years, the combination of high heat and high pressure turns sedimentary rock into crude oil.</a:t>
            </a:r>
            <a:endParaRPr lang="en-GB" altLang="en-US" sz="1800" dirty="0"/>
          </a:p>
        </p:txBody>
      </p:sp>
      <p:pic>
        <p:nvPicPr>
          <p:cNvPr id="10" name="Picture 19">
            <a:hlinkClick r:id="" action="ppaction://hlinkshowjump?jump=nextslide"/>
            <a:extLst>
              <a:ext uri="{FF2B5EF4-FFF2-40B4-BE49-F238E27FC236}">
                <a16:creationId xmlns:a16="http://schemas.microsoft.com/office/drawing/2014/main" id="{9507101A-526C-496A-AE94-E23B1A051D3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A5FC7718-A8B4-4E7B-B608-B0714E4CBB8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00684"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P spid="4916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hadTeer_Gulf_Offshore_Platform_CC2_MOD2">
            <a:extLst>
              <a:ext uri="{FF2B5EF4-FFF2-40B4-BE49-F238E27FC236}">
                <a16:creationId xmlns:a16="http://schemas.microsoft.com/office/drawing/2014/main" id="{4FDEB7B0-DD51-4796-BE04-DAD982A9D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1" y="784229"/>
            <a:ext cx="402748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0A10338D-6F0A-4129-8860-1779EEF83074}"/>
              </a:ext>
            </a:extLst>
          </p:cNvPr>
          <p:cNvSpPr>
            <a:spLocks noGrp="1" noChangeArrowheads="1"/>
          </p:cNvSpPr>
          <p:nvPr>
            <p:ph type="title"/>
          </p:nvPr>
        </p:nvSpPr>
        <p:spPr/>
        <p:txBody>
          <a:bodyPr/>
          <a:lstStyle/>
          <a:p>
            <a:r>
              <a:rPr lang="en-GB" altLang="en-US"/>
              <a:t>Where is crude oil?</a:t>
            </a:r>
          </a:p>
        </p:txBody>
      </p:sp>
      <p:sp>
        <p:nvSpPr>
          <p:cNvPr id="19460" name="Rectangle 4">
            <a:extLst>
              <a:ext uri="{FF2B5EF4-FFF2-40B4-BE49-F238E27FC236}">
                <a16:creationId xmlns:a16="http://schemas.microsoft.com/office/drawing/2014/main" id="{0CB51A29-AADC-4ED9-BCA5-F97DEC0700F0}"/>
              </a:ext>
            </a:extLst>
          </p:cNvPr>
          <p:cNvSpPr>
            <a:spLocks noChangeArrowheads="1"/>
          </p:cNvSpPr>
          <p:nvPr/>
        </p:nvSpPr>
        <p:spPr bwMode="auto">
          <a:xfrm>
            <a:off x="4562477" y="784229"/>
            <a:ext cx="3951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Crude oil is often found trapped in sedimentary rocks under the sea bed.</a:t>
            </a:r>
          </a:p>
        </p:txBody>
      </p:sp>
      <p:sp>
        <p:nvSpPr>
          <p:cNvPr id="396293" name="Rectangle 5">
            <a:extLst>
              <a:ext uri="{FF2B5EF4-FFF2-40B4-BE49-F238E27FC236}">
                <a16:creationId xmlns:a16="http://schemas.microsoft.com/office/drawing/2014/main" id="{360BF843-7FB6-4700-9264-43449DD6C54F}"/>
              </a:ext>
            </a:extLst>
          </p:cNvPr>
          <p:cNvSpPr>
            <a:spLocks noChangeArrowheads="1"/>
          </p:cNvSpPr>
          <p:nvPr/>
        </p:nvSpPr>
        <p:spPr bwMode="auto">
          <a:xfrm>
            <a:off x="4562477" y="2304172"/>
            <a:ext cx="3951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B80303"/>
                </a:solidFill>
              </a:rPr>
              <a:t>Oil rigs</a:t>
            </a:r>
            <a:r>
              <a:rPr lang="en-GB" altLang="en-US" dirty="0">
                <a:solidFill>
                  <a:srgbClr val="B80303"/>
                </a:solidFill>
              </a:rPr>
              <a:t> </a:t>
            </a:r>
            <a:r>
              <a:rPr lang="en-GB" altLang="en-US" dirty="0"/>
              <a:t>or drilling platforms are used to drill through the sea bed to obtain the oil.</a:t>
            </a:r>
          </a:p>
        </p:txBody>
      </p:sp>
      <p:sp>
        <p:nvSpPr>
          <p:cNvPr id="396294" name="Rectangle 6">
            <a:extLst>
              <a:ext uri="{FF2B5EF4-FFF2-40B4-BE49-F238E27FC236}">
                <a16:creationId xmlns:a16="http://schemas.microsoft.com/office/drawing/2014/main" id="{83507544-8AAF-4B03-A88D-BA78E658641E}"/>
              </a:ext>
            </a:extLst>
          </p:cNvPr>
          <p:cNvSpPr>
            <a:spLocks noChangeArrowheads="1"/>
          </p:cNvSpPr>
          <p:nvPr/>
        </p:nvSpPr>
        <p:spPr bwMode="auto">
          <a:xfrm>
            <a:off x="4562476" y="3824115"/>
            <a:ext cx="415254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Once the oil is released from the sea bed, it is pumped in long pipelines to an oil tanker terminal or an </a:t>
            </a:r>
            <a:r>
              <a:rPr lang="en-GB" altLang="en-US" b="1" dirty="0">
                <a:solidFill>
                  <a:srgbClr val="B80303"/>
                </a:solidFill>
              </a:rPr>
              <a:t>oil refinery</a:t>
            </a:r>
            <a:r>
              <a:rPr lang="en-GB" altLang="en-US" dirty="0">
                <a:solidFill>
                  <a:srgbClr val="B80303"/>
                </a:solidFill>
              </a:rPr>
              <a:t> </a:t>
            </a:r>
            <a:r>
              <a:rPr lang="en-GB" altLang="en-US" dirty="0"/>
              <a:t>on land. There it is refined into various petroleum products.</a:t>
            </a:r>
          </a:p>
        </p:txBody>
      </p:sp>
      <p:pic>
        <p:nvPicPr>
          <p:cNvPr id="8" name="Picture 19">
            <a:hlinkClick r:id="" action="ppaction://hlinkshowjump?jump=nextslide"/>
            <a:extLst>
              <a:ext uri="{FF2B5EF4-FFF2-40B4-BE49-F238E27FC236}">
                <a16:creationId xmlns:a16="http://schemas.microsoft.com/office/drawing/2014/main" id="{37592A1C-1828-4DEC-9E8E-CAD5C15B2D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62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3" grpId="0"/>
      <p:bldP spid="3962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C998D6A6-7CDD-4399-89DB-7B95AB3481EC}"/>
              </a:ext>
            </a:extLst>
          </p:cNvPr>
          <p:cNvSpPr>
            <a:spLocks noGrp="1" noChangeArrowheads="1"/>
          </p:cNvSpPr>
          <p:nvPr>
            <p:ph type="title"/>
          </p:nvPr>
        </p:nvSpPr>
        <p:spPr/>
        <p:txBody>
          <a:bodyPr/>
          <a:lstStyle/>
          <a:p>
            <a:r>
              <a:rPr lang="en-GB" altLang="en-US" dirty="0"/>
              <a:t>Problems with crude oil</a:t>
            </a:r>
          </a:p>
        </p:txBody>
      </p:sp>
      <p:pic>
        <p:nvPicPr>
          <p:cNvPr id="6" name="Picture 19">
            <a:hlinkClick r:id="" action="ppaction://hlinkshowjump?jump=nextslide"/>
            <a:extLst>
              <a:ext uri="{FF2B5EF4-FFF2-40B4-BE49-F238E27FC236}">
                <a16:creationId xmlns:a16="http://schemas.microsoft.com/office/drawing/2014/main" id="{1837C035-39EE-4797-9402-D62E2166DE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EFD08F8-081A-4076-9D9E-EA48E796D1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3058" y="115889"/>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2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116105D8-6742-44A5-AAE0-459D5D6BF3B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7730E8A6-AFD3-460E-8542-DCDD0947BB3F}"/>
              </a:ext>
            </a:extLst>
          </p:cNvPr>
          <p:cNvSpPr>
            <a:spLocks noGrp="1" noChangeArrowheads="1"/>
          </p:cNvSpPr>
          <p:nvPr>
            <p:ph type="title"/>
          </p:nvPr>
        </p:nvSpPr>
        <p:spPr/>
        <p:txBody>
          <a:bodyPr/>
          <a:lstStyle/>
          <a:p>
            <a:pPr eaLnBrk="1" hangingPunct="1"/>
            <a:r>
              <a:rPr lang="en-GB" altLang="en-US" dirty="0"/>
              <a:t>What are natural resources?</a:t>
            </a:r>
            <a:endParaRPr lang="en-US" altLang="en-US" dirty="0"/>
          </a:p>
        </p:txBody>
      </p:sp>
      <p:sp>
        <p:nvSpPr>
          <p:cNvPr id="12292" name="Text Box 3">
            <a:extLst>
              <a:ext uri="{FF2B5EF4-FFF2-40B4-BE49-F238E27FC236}">
                <a16:creationId xmlns:a16="http://schemas.microsoft.com/office/drawing/2014/main" id="{727F74EF-DEDF-4627-BED0-FCCA116B1B3D}"/>
              </a:ext>
            </a:extLst>
          </p:cNvPr>
          <p:cNvSpPr txBox="1">
            <a:spLocks noChangeArrowheads="1"/>
          </p:cNvSpPr>
          <p:nvPr/>
        </p:nvSpPr>
        <p:spPr bwMode="auto">
          <a:xfrm>
            <a:off x="342903" y="1695219"/>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Humans use natural resources for many purposes, from creating materials like cloth or bricks to make clothes and houses, to generating energy such as petrol to fuel cars.</a:t>
            </a:r>
            <a:endParaRPr lang="en-GB" altLang="en-US" dirty="0"/>
          </a:p>
        </p:txBody>
      </p:sp>
      <p:sp>
        <p:nvSpPr>
          <p:cNvPr id="28680" name="Text Box 8">
            <a:extLst>
              <a:ext uri="{FF2B5EF4-FFF2-40B4-BE49-F238E27FC236}">
                <a16:creationId xmlns:a16="http://schemas.microsoft.com/office/drawing/2014/main" id="{F5522D38-2C5E-4883-995D-FD9A289DCF48}"/>
              </a:ext>
            </a:extLst>
          </p:cNvPr>
          <p:cNvSpPr txBox="1">
            <a:spLocks noChangeArrowheads="1"/>
          </p:cNvSpPr>
          <p:nvPr/>
        </p:nvSpPr>
        <p:spPr bwMode="auto">
          <a:xfrm>
            <a:off x="342903" y="2971283"/>
            <a:ext cx="63401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Some resources are </a:t>
            </a:r>
            <a:r>
              <a:rPr lang="en-US" altLang="en-US" b="1" dirty="0">
                <a:solidFill>
                  <a:srgbClr val="B80303"/>
                </a:solidFill>
              </a:rPr>
              <a:t>non-renewable</a:t>
            </a:r>
            <a:r>
              <a:rPr lang="en-US" altLang="en-US" dirty="0"/>
              <a:t>, meaning that once we use them up there </a:t>
            </a:r>
            <a:br>
              <a:rPr lang="en-US" altLang="en-US" dirty="0"/>
            </a:br>
            <a:r>
              <a:rPr lang="en-US" altLang="en-US" dirty="0"/>
              <a:t>will not be any more. Others are </a:t>
            </a:r>
            <a:r>
              <a:rPr lang="en-US" altLang="en-US" b="1" dirty="0">
                <a:solidFill>
                  <a:srgbClr val="B80303"/>
                </a:solidFill>
              </a:rPr>
              <a:t>renewable</a:t>
            </a:r>
            <a:r>
              <a:rPr lang="en-US" altLang="en-US" dirty="0"/>
              <a:t>, meaning more can be grown or generated.</a:t>
            </a:r>
            <a:endParaRPr lang="en-GB" altLang="en-US" dirty="0"/>
          </a:p>
        </p:txBody>
      </p:sp>
      <p:pic>
        <p:nvPicPr>
          <p:cNvPr id="9" name="Picture 19">
            <a:hlinkClick r:id="" action="ppaction://hlinkshowjump?jump=nextslide"/>
            <a:extLst>
              <a:ext uri="{FF2B5EF4-FFF2-40B4-BE49-F238E27FC236}">
                <a16:creationId xmlns:a16="http://schemas.microsoft.com/office/drawing/2014/main" id="{342D03DF-6BF9-4B93-9E97-9ACEDE74E50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
        <p:nvSpPr>
          <p:cNvPr id="10" name="Text Box 8">
            <a:extLst>
              <a:ext uri="{FF2B5EF4-FFF2-40B4-BE49-F238E27FC236}">
                <a16:creationId xmlns:a16="http://schemas.microsoft.com/office/drawing/2014/main" id="{0C2F8E85-E3EC-4C50-9806-478555FBB0DF}"/>
              </a:ext>
            </a:extLst>
          </p:cNvPr>
          <p:cNvSpPr txBox="1">
            <a:spLocks noChangeArrowheads="1"/>
          </p:cNvSpPr>
          <p:nvPr/>
        </p:nvSpPr>
        <p:spPr bwMode="auto">
          <a:xfrm>
            <a:off x="342903" y="788486"/>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solidFill>
                  <a:srgbClr val="B80303"/>
                </a:solidFill>
              </a:rPr>
              <a:t>Natural resources </a:t>
            </a:r>
            <a:r>
              <a:rPr lang="en-US" altLang="en-US" dirty="0"/>
              <a:t>are materials found on Earth that can be used for economic or social benefits.</a:t>
            </a:r>
            <a:endParaRPr lang="en-GB" altLang="en-US" dirty="0"/>
          </a:p>
        </p:txBody>
      </p:sp>
      <p:pic>
        <p:nvPicPr>
          <p:cNvPr id="3" name="Picture 2">
            <a:extLst>
              <a:ext uri="{FF2B5EF4-FFF2-40B4-BE49-F238E27FC236}">
                <a16:creationId xmlns:a16="http://schemas.microsoft.com/office/drawing/2014/main" id="{5829EEEE-2FB0-44DB-AF07-7300EAEAC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9266" y="2860036"/>
            <a:ext cx="1758077" cy="3293115"/>
          </a:xfrm>
          <a:prstGeom prst="rect">
            <a:avLst/>
          </a:prstGeom>
        </p:spPr>
      </p:pic>
      <p:sp>
        <p:nvSpPr>
          <p:cNvPr id="12" name="Text Box 3">
            <a:extLst>
              <a:ext uri="{FF2B5EF4-FFF2-40B4-BE49-F238E27FC236}">
                <a16:creationId xmlns:a16="http://schemas.microsoft.com/office/drawing/2014/main" id="{45BA0F91-006F-47EE-9509-0CAE7D5F7AF0}"/>
              </a:ext>
            </a:extLst>
          </p:cNvPr>
          <p:cNvSpPr txBox="1">
            <a:spLocks noChangeArrowheads="1"/>
          </p:cNvSpPr>
          <p:nvPr/>
        </p:nvSpPr>
        <p:spPr bwMode="auto">
          <a:xfrm>
            <a:off x="342901" y="4616683"/>
            <a:ext cx="5692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Examples of natural resources include:</a:t>
            </a:r>
            <a:endParaRPr lang="en-GB" altLang="en-US" dirty="0"/>
          </a:p>
        </p:txBody>
      </p:sp>
      <p:sp>
        <p:nvSpPr>
          <p:cNvPr id="13" name="Text Box 14">
            <a:extLst>
              <a:ext uri="{FF2B5EF4-FFF2-40B4-BE49-F238E27FC236}">
                <a16:creationId xmlns:a16="http://schemas.microsoft.com/office/drawing/2014/main" id="{E7DC4C66-3E2F-4992-817F-0E442F0C75A2}"/>
              </a:ext>
            </a:extLst>
          </p:cNvPr>
          <p:cNvSpPr txBox="1">
            <a:spLocks noChangeArrowheads="1"/>
          </p:cNvSpPr>
          <p:nvPr/>
        </p:nvSpPr>
        <p:spPr bwMode="auto">
          <a:xfrm>
            <a:off x="4933710" y="5154084"/>
            <a:ext cx="119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oil</a:t>
            </a:r>
          </a:p>
        </p:txBody>
      </p:sp>
      <p:sp>
        <p:nvSpPr>
          <p:cNvPr id="14" name="Text Box 14">
            <a:extLst>
              <a:ext uri="{FF2B5EF4-FFF2-40B4-BE49-F238E27FC236}">
                <a16:creationId xmlns:a16="http://schemas.microsoft.com/office/drawing/2014/main" id="{E105D5FE-BBF8-4291-BE52-A6D87084A5E2}"/>
              </a:ext>
            </a:extLst>
          </p:cNvPr>
          <p:cNvSpPr txBox="1">
            <a:spLocks noChangeArrowheads="1"/>
          </p:cNvSpPr>
          <p:nvPr/>
        </p:nvSpPr>
        <p:spPr bwMode="auto">
          <a:xfrm>
            <a:off x="357898" y="5154084"/>
            <a:ext cx="20700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fertile soils</a:t>
            </a:r>
            <a:endParaRPr lang="en-GB" altLang="en-US" dirty="0"/>
          </a:p>
        </p:txBody>
      </p:sp>
      <p:sp>
        <p:nvSpPr>
          <p:cNvPr id="15" name="Text Box 14">
            <a:extLst>
              <a:ext uri="{FF2B5EF4-FFF2-40B4-BE49-F238E27FC236}">
                <a16:creationId xmlns:a16="http://schemas.microsoft.com/office/drawing/2014/main" id="{9CEA6C13-8652-4435-B08E-51C8C3EAB2DD}"/>
              </a:ext>
            </a:extLst>
          </p:cNvPr>
          <p:cNvSpPr txBox="1">
            <a:spLocks noChangeArrowheads="1"/>
          </p:cNvSpPr>
          <p:nvPr/>
        </p:nvSpPr>
        <p:spPr bwMode="auto">
          <a:xfrm>
            <a:off x="342900" y="5691488"/>
            <a:ext cx="1916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minerals</a:t>
            </a:r>
          </a:p>
        </p:txBody>
      </p:sp>
      <p:sp>
        <p:nvSpPr>
          <p:cNvPr id="16" name="Text Box 14">
            <a:extLst>
              <a:ext uri="{FF2B5EF4-FFF2-40B4-BE49-F238E27FC236}">
                <a16:creationId xmlns:a16="http://schemas.microsoft.com/office/drawing/2014/main" id="{65924FA8-D6EA-454E-BECC-128A03816839}"/>
              </a:ext>
            </a:extLst>
          </p:cNvPr>
          <p:cNvSpPr txBox="1">
            <a:spLocks noChangeArrowheads="1"/>
          </p:cNvSpPr>
          <p:nvPr/>
        </p:nvSpPr>
        <p:spPr bwMode="auto">
          <a:xfrm>
            <a:off x="4933709" y="5691488"/>
            <a:ext cx="119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coal.</a:t>
            </a:r>
            <a:endParaRPr lang="en-GB" altLang="en-US" dirty="0"/>
          </a:p>
        </p:txBody>
      </p:sp>
      <p:sp>
        <p:nvSpPr>
          <p:cNvPr id="17" name="Text Box 14">
            <a:extLst>
              <a:ext uri="{FF2B5EF4-FFF2-40B4-BE49-F238E27FC236}">
                <a16:creationId xmlns:a16="http://schemas.microsoft.com/office/drawing/2014/main" id="{27B39354-EE4C-4AE6-B164-BD0DB7A85F47}"/>
              </a:ext>
            </a:extLst>
          </p:cNvPr>
          <p:cNvSpPr txBox="1">
            <a:spLocks noChangeArrowheads="1"/>
          </p:cNvSpPr>
          <p:nvPr/>
        </p:nvSpPr>
        <p:spPr bwMode="auto">
          <a:xfrm>
            <a:off x="2507833" y="5154084"/>
            <a:ext cx="2177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natural gas</a:t>
            </a:r>
          </a:p>
        </p:txBody>
      </p:sp>
      <p:sp>
        <p:nvSpPr>
          <p:cNvPr id="19" name="Text Box 14">
            <a:extLst>
              <a:ext uri="{FF2B5EF4-FFF2-40B4-BE49-F238E27FC236}">
                <a16:creationId xmlns:a16="http://schemas.microsoft.com/office/drawing/2014/main" id="{6D81908E-8275-47DB-A132-17AB60A36AB2}"/>
              </a:ext>
            </a:extLst>
          </p:cNvPr>
          <p:cNvSpPr txBox="1">
            <a:spLocks noChangeArrowheads="1"/>
          </p:cNvSpPr>
          <p:nvPr/>
        </p:nvSpPr>
        <p:spPr bwMode="auto">
          <a:xfrm>
            <a:off x="2507833" y="5696342"/>
            <a:ext cx="2177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fresh water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28680" grpId="0"/>
      <p:bldP spid="12" grpId="0"/>
      <p:bldP spid="13" grpId="0"/>
      <p:bldP spid="14" grpId="0"/>
      <p:bldP spid="15" grpId="0"/>
      <p:bldP spid="16" grpId="0"/>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6F996071-6F75-49EC-8BB4-6D8B312A0B37}"/>
              </a:ext>
            </a:extLst>
          </p:cNvPr>
          <p:cNvSpPr>
            <a:spLocks noGrp="1" noChangeArrowheads="1"/>
          </p:cNvSpPr>
          <p:nvPr>
            <p:ph type="title"/>
          </p:nvPr>
        </p:nvSpPr>
        <p:spPr/>
        <p:txBody>
          <a:bodyPr/>
          <a:lstStyle/>
          <a:p>
            <a:pPr eaLnBrk="1" hangingPunct="1"/>
            <a:r>
              <a:rPr lang="en-GB" altLang="en-US" dirty="0"/>
              <a:t>Deepwater Horizon</a:t>
            </a:r>
          </a:p>
        </p:txBody>
      </p:sp>
      <p:pic>
        <p:nvPicPr>
          <p:cNvPr id="3077" name="Picture 6" descr="flash_icon">
            <a:extLst>
              <a:ext uri="{FF2B5EF4-FFF2-40B4-BE49-F238E27FC236}">
                <a16:creationId xmlns:a16="http://schemas.microsoft.com/office/drawing/2014/main" id="{5AB0E038-C950-447F-89C4-50B5517D5E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3058" y="105130"/>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notes_icon">
            <a:extLst>
              <a:ext uri="{FF2B5EF4-FFF2-40B4-BE49-F238E27FC236}">
                <a16:creationId xmlns:a16="http://schemas.microsoft.com/office/drawing/2014/main" id="{BE48910F-2876-4C64-998F-17C671BA02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7758" y="140055"/>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A05CF438-45BB-4AF8-9BEA-0BB7EEE8F92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10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D289605-C902-4773-9A0D-2AD32CE63B3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D024DF-1A39-491C-A7F2-7D702CBEC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594" y="1614834"/>
            <a:ext cx="6208506" cy="4514507"/>
          </a:xfrm>
          <a:prstGeom prst="rect">
            <a:avLst/>
          </a:prstGeom>
        </p:spPr>
      </p:pic>
      <p:sp>
        <p:nvSpPr>
          <p:cNvPr id="2" name="Title 1">
            <a:extLst>
              <a:ext uri="{FF2B5EF4-FFF2-40B4-BE49-F238E27FC236}">
                <a16:creationId xmlns:a16="http://schemas.microsoft.com/office/drawing/2014/main" id="{82F9AC29-22DF-4341-AA4A-8FA40F2B591A}"/>
              </a:ext>
            </a:extLst>
          </p:cNvPr>
          <p:cNvSpPr>
            <a:spLocks noGrp="1"/>
          </p:cNvSpPr>
          <p:nvPr>
            <p:ph type="title"/>
          </p:nvPr>
        </p:nvSpPr>
        <p:spPr/>
        <p:txBody>
          <a:bodyPr/>
          <a:lstStyle/>
          <a:p>
            <a:r>
              <a:rPr lang="en-GB" dirty="0"/>
              <a:t>Oil shale</a:t>
            </a:r>
          </a:p>
        </p:txBody>
      </p:sp>
      <p:sp>
        <p:nvSpPr>
          <p:cNvPr id="3" name="Rectangle 4">
            <a:extLst>
              <a:ext uri="{FF2B5EF4-FFF2-40B4-BE49-F238E27FC236}">
                <a16:creationId xmlns:a16="http://schemas.microsoft.com/office/drawing/2014/main" id="{88050F1A-49A6-4A2E-A6B2-78E8852B9A26}"/>
              </a:ext>
            </a:extLst>
          </p:cNvPr>
          <p:cNvSpPr>
            <a:spLocks noChangeArrowheads="1"/>
          </p:cNvSpPr>
          <p:nvPr/>
        </p:nvSpPr>
        <p:spPr bwMode="auto">
          <a:xfrm>
            <a:off x="342900" y="784227"/>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b="1" dirty="0">
                <a:solidFill>
                  <a:srgbClr val="B80303"/>
                </a:solidFill>
              </a:rPr>
              <a:t>Oil shale </a:t>
            </a:r>
            <a:r>
              <a:rPr lang="en-US" altLang="en-US" dirty="0"/>
              <a:t>is a sedimentary rock. It contains </a:t>
            </a:r>
            <a:r>
              <a:rPr lang="en-US" altLang="en-US" b="1" dirty="0">
                <a:solidFill>
                  <a:srgbClr val="B80303"/>
                </a:solidFill>
              </a:rPr>
              <a:t>shale oil</a:t>
            </a:r>
            <a:r>
              <a:rPr lang="en-US" altLang="en-US" dirty="0"/>
              <a:t>, which can be extracted as an alternative to crude oil.</a:t>
            </a:r>
          </a:p>
        </p:txBody>
      </p:sp>
      <p:sp>
        <p:nvSpPr>
          <p:cNvPr id="4" name="Rectangle 4">
            <a:extLst>
              <a:ext uri="{FF2B5EF4-FFF2-40B4-BE49-F238E27FC236}">
                <a16:creationId xmlns:a16="http://schemas.microsoft.com/office/drawing/2014/main" id="{737AB8F9-C2A9-46B5-8C49-C334B737302A}"/>
              </a:ext>
            </a:extLst>
          </p:cNvPr>
          <p:cNvSpPr>
            <a:spLocks noChangeArrowheads="1"/>
          </p:cNvSpPr>
          <p:nvPr/>
        </p:nvSpPr>
        <p:spPr bwMode="auto">
          <a:xfrm>
            <a:off x="342900" y="1728197"/>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t>Mining oil shale is expensive and uses more energy than drilling for crude oil. It also has environmental impacts:</a:t>
            </a:r>
          </a:p>
        </p:txBody>
      </p:sp>
      <p:sp>
        <p:nvSpPr>
          <p:cNvPr id="5" name="Rectangle 4">
            <a:extLst>
              <a:ext uri="{FF2B5EF4-FFF2-40B4-BE49-F238E27FC236}">
                <a16:creationId xmlns:a16="http://schemas.microsoft.com/office/drawing/2014/main" id="{84B53014-3038-4656-88DD-3BCC42EC0B46}"/>
              </a:ext>
            </a:extLst>
          </p:cNvPr>
          <p:cNvSpPr>
            <a:spLocks noChangeArrowheads="1"/>
          </p:cNvSpPr>
          <p:nvPr/>
        </p:nvSpPr>
        <p:spPr bwMode="auto">
          <a:xfrm>
            <a:off x="342901" y="2672166"/>
            <a:ext cx="8189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SzPct val="100000"/>
              <a:buFont typeface="Wingdings" panose="05000000000000000000" pitchFamily="2" charset="2"/>
              <a:buChar char="l"/>
            </a:pPr>
            <a:r>
              <a:rPr lang="en-US" altLang="en-US" dirty="0"/>
              <a:t>It can pollute water supplies around the mine through the release of waste minerals such as </a:t>
            </a:r>
            <a:r>
              <a:rPr lang="en-US" altLang="en-US" b="1" dirty="0">
                <a:solidFill>
                  <a:srgbClr val="B80303"/>
                </a:solidFill>
              </a:rPr>
              <a:t>mercury</a:t>
            </a:r>
            <a:r>
              <a:rPr lang="en-US" altLang="en-US" dirty="0"/>
              <a:t>.</a:t>
            </a:r>
          </a:p>
        </p:txBody>
      </p:sp>
      <p:sp>
        <p:nvSpPr>
          <p:cNvPr id="6" name="Rectangle 5">
            <a:extLst>
              <a:ext uri="{FF2B5EF4-FFF2-40B4-BE49-F238E27FC236}">
                <a16:creationId xmlns:a16="http://schemas.microsoft.com/office/drawing/2014/main" id="{DE768ECC-6AD0-45A7-8F81-A8D5106AE51B}"/>
              </a:ext>
            </a:extLst>
          </p:cNvPr>
          <p:cNvSpPr>
            <a:spLocks noChangeArrowheads="1"/>
          </p:cNvSpPr>
          <p:nvPr/>
        </p:nvSpPr>
        <p:spPr bwMode="auto">
          <a:xfrm>
            <a:off x="342899" y="3616135"/>
            <a:ext cx="59072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SzPct val="100000"/>
              <a:buFont typeface="Wingdings" panose="05000000000000000000" pitchFamily="2" charset="2"/>
              <a:buChar char="l"/>
            </a:pPr>
            <a:r>
              <a:rPr lang="en-US" altLang="en-US" dirty="0"/>
              <a:t>Newly exposed minerals can </a:t>
            </a:r>
            <a:r>
              <a:rPr lang="en-US" altLang="en-US" b="1" dirty="0">
                <a:solidFill>
                  <a:srgbClr val="B80303"/>
                </a:solidFill>
              </a:rPr>
              <a:t>oxidize</a:t>
            </a:r>
            <a:r>
              <a:rPr lang="en-US" altLang="en-US" dirty="0"/>
              <a:t> (react with oxygen in the air). This can lead to acidic rainwater runoff.</a:t>
            </a:r>
          </a:p>
        </p:txBody>
      </p:sp>
      <p:sp>
        <p:nvSpPr>
          <p:cNvPr id="7" name="Rectangle 6">
            <a:extLst>
              <a:ext uri="{FF2B5EF4-FFF2-40B4-BE49-F238E27FC236}">
                <a16:creationId xmlns:a16="http://schemas.microsoft.com/office/drawing/2014/main" id="{43D49160-D7E8-4146-82F2-1E7386CD4C5B}"/>
              </a:ext>
            </a:extLst>
          </p:cNvPr>
          <p:cNvSpPr>
            <a:spLocks noChangeArrowheads="1"/>
          </p:cNvSpPr>
          <p:nvPr/>
        </p:nvSpPr>
        <p:spPr bwMode="auto">
          <a:xfrm>
            <a:off x="342903" y="4929437"/>
            <a:ext cx="55415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SzPct val="100000"/>
              <a:buFont typeface="Wingdings" panose="05000000000000000000" pitchFamily="2" charset="2"/>
              <a:buChar char="l"/>
            </a:pPr>
            <a:r>
              <a:rPr lang="en-US" altLang="en-US" dirty="0"/>
              <a:t>Shale mining also uses lots of water: between one and five barrels per barrel of shale oil produced.</a:t>
            </a:r>
          </a:p>
        </p:txBody>
      </p:sp>
      <p:pic>
        <p:nvPicPr>
          <p:cNvPr id="10" name="Picture 19">
            <a:hlinkClick r:id="" action="ppaction://hlinkshowjump?jump=nextslide"/>
            <a:extLst>
              <a:ext uri="{FF2B5EF4-FFF2-40B4-BE49-F238E27FC236}">
                <a16:creationId xmlns:a16="http://schemas.microsoft.com/office/drawing/2014/main" id="{6E870972-B402-4B8F-8ECB-DDA9882318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3101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06AE-82AD-4F60-A7AD-911770344CA7}"/>
              </a:ext>
            </a:extLst>
          </p:cNvPr>
          <p:cNvSpPr>
            <a:spLocks noGrp="1"/>
          </p:cNvSpPr>
          <p:nvPr>
            <p:ph type="title"/>
          </p:nvPr>
        </p:nvSpPr>
        <p:spPr/>
        <p:txBody>
          <a:bodyPr/>
          <a:lstStyle/>
          <a:p>
            <a:r>
              <a:rPr lang="en-GB" dirty="0"/>
              <a:t>Tar sands</a:t>
            </a:r>
          </a:p>
        </p:txBody>
      </p:sp>
      <p:sp>
        <p:nvSpPr>
          <p:cNvPr id="3" name="Rectangle 4">
            <a:extLst>
              <a:ext uri="{FF2B5EF4-FFF2-40B4-BE49-F238E27FC236}">
                <a16:creationId xmlns:a16="http://schemas.microsoft.com/office/drawing/2014/main" id="{DA7A3253-DDA6-48E7-B2D8-12244CC7CE8A}"/>
              </a:ext>
            </a:extLst>
          </p:cNvPr>
          <p:cNvSpPr>
            <a:spLocks noChangeArrowheads="1"/>
          </p:cNvSpPr>
          <p:nvPr/>
        </p:nvSpPr>
        <p:spPr bwMode="auto">
          <a:xfrm>
            <a:off x="342900" y="784226"/>
            <a:ext cx="81899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B80303"/>
                </a:solidFill>
              </a:rPr>
              <a:t>Tar sands </a:t>
            </a:r>
            <a:r>
              <a:rPr lang="en-GB" altLang="en-US" dirty="0"/>
              <a:t>are a mix of sand, clay and </a:t>
            </a:r>
            <a:r>
              <a:rPr lang="en-GB" altLang="en-US" b="1" dirty="0">
                <a:solidFill>
                  <a:srgbClr val="B80303"/>
                </a:solidFill>
              </a:rPr>
              <a:t>bitumen</a:t>
            </a:r>
            <a:r>
              <a:rPr lang="en-GB" altLang="en-US" dirty="0"/>
              <a:t> (also known as asphalt). Open pit or strip mining is used to mine the sands, which are processed to extract the bitumen. The largest deposits are in Canada and South America.</a:t>
            </a:r>
          </a:p>
        </p:txBody>
      </p:sp>
      <p:pic>
        <p:nvPicPr>
          <p:cNvPr id="5" name="Picture 4">
            <a:extLst>
              <a:ext uri="{FF2B5EF4-FFF2-40B4-BE49-F238E27FC236}">
                <a16:creationId xmlns:a16="http://schemas.microsoft.com/office/drawing/2014/main" id="{4814D61A-04DA-4193-9162-942B9411B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459" y="3378749"/>
            <a:ext cx="3670357" cy="2750588"/>
          </a:xfrm>
          <a:prstGeom prst="rect">
            <a:avLst/>
          </a:prstGeom>
        </p:spPr>
      </p:pic>
      <p:sp>
        <p:nvSpPr>
          <p:cNvPr id="6" name="Rectangle 4">
            <a:extLst>
              <a:ext uri="{FF2B5EF4-FFF2-40B4-BE49-F238E27FC236}">
                <a16:creationId xmlns:a16="http://schemas.microsoft.com/office/drawing/2014/main" id="{D02B7CE3-E02D-41D8-9FF7-BEE8C079AF89}"/>
              </a:ext>
            </a:extLst>
          </p:cNvPr>
          <p:cNvSpPr>
            <a:spLocks noChangeArrowheads="1"/>
          </p:cNvSpPr>
          <p:nvPr/>
        </p:nvSpPr>
        <p:spPr bwMode="auto">
          <a:xfrm>
            <a:off x="342900" y="2487288"/>
            <a:ext cx="81899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Extracting oil from tar sands is difficult. The bitumen must be extracted from the sand and other materials, and then </a:t>
            </a:r>
            <a:r>
              <a:rPr lang="en-GB" altLang="en-US" b="1" dirty="0">
                <a:solidFill>
                  <a:srgbClr val="B80303"/>
                </a:solidFill>
              </a:rPr>
              <a:t>refined</a:t>
            </a:r>
            <a:r>
              <a:rPr lang="en-GB" altLang="en-US" dirty="0"/>
              <a:t> to produce oil.</a:t>
            </a:r>
          </a:p>
        </p:txBody>
      </p:sp>
      <p:sp>
        <p:nvSpPr>
          <p:cNvPr id="7" name="Rectangle 4">
            <a:extLst>
              <a:ext uri="{FF2B5EF4-FFF2-40B4-BE49-F238E27FC236}">
                <a16:creationId xmlns:a16="http://schemas.microsoft.com/office/drawing/2014/main" id="{915A4282-8B4C-4576-A080-B4F44D699C34}"/>
              </a:ext>
            </a:extLst>
          </p:cNvPr>
          <p:cNvSpPr>
            <a:spLocks noChangeArrowheads="1"/>
          </p:cNvSpPr>
          <p:nvPr/>
        </p:nvSpPr>
        <p:spPr bwMode="auto">
          <a:xfrm>
            <a:off x="342900" y="3821014"/>
            <a:ext cx="422910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Bitumen is highly </a:t>
            </a:r>
            <a:r>
              <a:rPr lang="en-GB" altLang="en-US" b="1" dirty="0">
                <a:solidFill>
                  <a:srgbClr val="B80303"/>
                </a:solidFill>
              </a:rPr>
              <a:t>viscous</a:t>
            </a:r>
            <a:r>
              <a:rPr lang="en-GB" altLang="en-US" dirty="0"/>
              <a:t> (thick), so it must be mixed with other more liquid </a:t>
            </a:r>
            <a:r>
              <a:rPr lang="en-GB" altLang="en-US" b="1" dirty="0">
                <a:solidFill>
                  <a:srgbClr val="B80303"/>
                </a:solidFill>
              </a:rPr>
              <a:t>hydrocarbons</a:t>
            </a:r>
            <a:r>
              <a:rPr lang="en-GB" altLang="en-US" dirty="0"/>
              <a:t> such as </a:t>
            </a:r>
            <a:r>
              <a:rPr lang="en-GB" altLang="en-US" b="1" dirty="0">
                <a:solidFill>
                  <a:srgbClr val="B80303"/>
                </a:solidFill>
              </a:rPr>
              <a:t>naphtha</a:t>
            </a:r>
            <a:r>
              <a:rPr lang="en-GB" altLang="en-US" dirty="0"/>
              <a:t> before it can be piped to other locations.</a:t>
            </a:r>
          </a:p>
        </p:txBody>
      </p:sp>
      <p:pic>
        <p:nvPicPr>
          <p:cNvPr id="8" name="Picture 19">
            <a:hlinkClick r:id="" action="ppaction://hlinkshowjump?jump=nextslide"/>
            <a:extLst>
              <a:ext uri="{FF2B5EF4-FFF2-40B4-BE49-F238E27FC236}">
                <a16:creationId xmlns:a16="http://schemas.microsoft.com/office/drawing/2014/main" id="{2CD23A8D-1403-43B6-B3A8-9095DBEA63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20467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A990-FFAF-4FDF-A83D-1DA8A8031D8B}"/>
              </a:ext>
            </a:extLst>
          </p:cNvPr>
          <p:cNvSpPr>
            <a:spLocks noGrp="1"/>
          </p:cNvSpPr>
          <p:nvPr>
            <p:ph type="title"/>
          </p:nvPr>
        </p:nvSpPr>
        <p:spPr/>
        <p:txBody>
          <a:bodyPr/>
          <a:lstStyle/>
          <a:p>
            <a:r>
              <a:rPr lang="en-GB" dirty="0"/>
              <a:t>Sustainable use of tar sands</a:t>
            </a:r>
          </a:p>
        </p:txBody>
      </p:sp>
      <p:sp>
        <p:nvSpPr>
          <p:cNvPr id="3" name="Rectangle 4">
            <a:extLst>
              <a:ext uri="{FF2B5EF4-FFF2-40B4-BE49-F238E27FC236}">
                <a16:creationId xmlns:a16="http://schemas.microsoft.com/office/drawing/2014/main" id="{16F4665B-BEFA-4C81-B6D9-E6FD451605B3}"/>
              </a:ext>
            </a:extLst>
          </p:cNvPr>
          <p:cNvSpPr>
            <a:spLocks noChangeArrowheads="1"/>
          </p:cNvSpPr>
          <p:nvPr/>
        </p:nvSpPr>
        <p:spPr bwMode="auto">
          <a:xfrm>
            <a:off x="342900" y="784228"/>
            <a:ext cx="82915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Tar sands are more abundant and easily accessible than crude oil and coal, but extracting them involves stripping the top layer from hundreds of square miles of land.</a:t>
            </a:r>
          </a:p>
        </p:txBody>
      </p:sp>
      <p:sp>
        <p:nvSpPr>
          <p:cNvPr id="4" name="Rectangle 4">
            <a:extLst>
              <a:ext uri="{FF2B5EF4-FFF2-40B4-BE49-F238E27FC236}">
                <a16:creationId xmlns:a16="http://schemas.microsoft.com/office/drawing/2014/main" id="{25EB80DF-7595-46A4-B3AE-B1270EC0BC60}"/>
              </a:ext>
            </a:extLst>
          </p:cNvPr>
          <p:cNvSpPr>
            <a:spLocks noChangeArrowheads="1"/>
          </p:cNvSpPr>
          <p:nvPr/>
        </p:nvSpPr>
        <p:spPr bwMode="auto">
          <a:xfrm>
            <a:off x="342903" y="2117954"/>
            <a:ext cx="8189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0"/>
              </a:spcBef>
            </a:pPr>
            <a:r>
              <a:rPr lang="en-GB" altLang="en-US" dirty="0"/>
              <a:t>In Alberta, Canada, former wetlands have been destroyed by tar sands companies. One way</a:t>
            </a:r>
          </a:p>
          <a:p>
            <a:pPr>
              <a:spcBef>
                <a:spcPts val="0"/>
              </a:spcBef>
            </a:pPr>
            <a:r>
              <a:rPr lang="en-GB" altLang="en-US" dirty="0"/>
              <a:t>some have tried to be more sustainable</a:t>
            </a:r>
          </a:p>
          <a:p>
            <a:pPr>
              <a:spcBef>
                <a:spcPts val="0"/>
              </a:spcBef>
            </a:pPr>
            <a:r>
              <a:rPr lang="en-GB" altLang="en-US" dirty="0"/>
              <a:t>is by </a:t>
            </a:r>
            <a:r>
              <a:rPr lang="en-GB" altLang="en-US" b="1" dirty="0">
                <a:solidFill>
                  <a:srgbClr val="B80303"/>
                </a:solidFill>
              </a:rPr>
              <a:t>reclaiming</a:t>
            </a:r>
            <a:r>
              <a:rPr lang="en-GB" altLang="en-US" dirty="0"/>
              <a:t> the land afterwards.</a:t>
            </a:r>
          </a:p>
        </p:txBody>
      </p:sp>
      <p:sp>
        <p:nvSpPr>
          <p:cNvPr id="5" name="Rectangle 4">
            <a:extLst>
              <a:ext uri="{FF2B5EF4-FFF2-40B4-BE49-F238E27FC236}">
                <a16:creationId xmlns:a16="http://schemas.microsoft.com/office/drawing/2014/main" id="{9D77F874-C590-4889-9A8F-A09E7B36B473}"/>
              </a:ext>
            </a:extLst>
          </p:cNvPr>
          <p:cNvSpPr>
            <a:spLocks noChangeArrowheads="1"/>
          </p:cNvSpPr>
          <p:nvPr/>
        </p:nvSpPr>
        <p:spPr bwMode="auto">
          <a:xfrm>
            <a:off x="342903" y="3821014"/>
            <a:ext cx="546622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B80303"/>
                </a:solidFill>
              </a:rPr>
              <a:t>Reclamation</a:t>
            </a:r>
            <a:r>
              <a:rPr lang="en-GB" altLang="en-US" dirty="0"/>
              <a:t> involves synthetically engineering wetlands to try to recreate the way the land was before. However, it is a long process and it can be difficult to persuade oil companies to invest in reclamation.</a:t>
            </a:r>
          </a:p>
        </p:txBody>
      </p:sp>
      <p:pic>
        <p:nvPicPr>
          <p:cNvPr id="7" name="Picture 6">
            <a:extLst>
              <a:ext uri="{FF2B5EF4-FFF2-40B4-BE49-F238E27FC236}">
                <a16:creationId xmlns:a16="http://schemas.microsoft.com/office/drawing/2014/main" id="{5283154F-F169-423D-A4E9-E7AEFA75B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037" y="2638463"/>
            <a:ext cx="2648381" cy="3490876"/>
          </a:xfrm>
          <a:prstGeom prst="rect">
            <a:avLst/>
          </a:prstGeom>
        </p:spPr>
      </p:pic>
      <p:pic>
        <p:nvPicPr>
          <p:cNvPr id="8" name="Picture 19">
            <a:hlinkClick r:id="" action="ppaction://hlinkshowjump?jump=nextslide"/>
            <a:extLst>
              <a:ext uri="{FF2B5EF4-FFF2-40B4-BE49-F238E27FC236}">
                <a16:creationId xmlns:a16="http://schemas.microsoft.com/office/drawing/2014/main" id="{06D3166C-D9CA-4C61-928B-C12E965D838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42811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8818-0105-48D3-8936-EC07F2EB5927}"/>
              </a:ext>
            </a:extLst>
          </p:cNvPr>
          <p:cNvSpPr>
            <a:spLocks noGrp="1"/>
          </p:cNvSpPr>
          <p:nvPr>
            <p:ph type="title"/>
          </p:nvPr>
        </p:nvSpPr>
        <p:spPr/>
        <p:txBody>
          <a:bodyPr/>
          <a:lstStyle/>
          <a:p>
            <a:r>
              <a:rPr lang="en-GB" dirty="0"/>
              <a:t>Natural gas</a:t>
            </a:r>
          </a:p>
        </p:txBody>
      </p:sp>
      <p:sp>
        <p:nvSpPr>
          <p:cNvPr id="3" name="Rectangle 2">
            <a:extLst>
              <a:ext uri="{FF2B5EF4-FFF2-40B4-BE49-F238E27FC236}">
                <a16:creationId xmlns:a16="http://schemas.microsoft.com/office/drawing/2014/main" id="{78EF1CB3-767D-4AF0-BBBA-ADFBC092DEFD}"/>
              </a:ext>
            </a:extLst>
          </p:cNvPr>
          <p:cNvSpPr/>
          <p:nvPr/>
        </p:nvSpPr>
        <p:spPr>
          <a:xfrm>
            <a:off x="342902" y="784226"/>
            <a:ext cx="8189913" cy="1200329"/>
          </a:xfrm>
          <a:prstGeom prst="rect">
            <a:avLst/>
          </a:prstGeom>
        </p:spPr>
        <p:txBody>
          <a:bodyPr wrap="square">
            <a:spAutoFit/>
          </a:bodyPr>
          <a:lstStyle/>
          <a:p>
            <a:pPr eaLnBrk="1" hangingPunct="1"/>
            <a:r>
              <a:rPr lang="en-US" altLang="en-US" b="1" dirty="0">
                <a:solidFill>
                  <a:srgbClr val="B80303"/>
                </a:solidFill>
              </a:rPr>
              <a:t>Natural gas </a:t>
            </a:r>
            <a:r>
              <a:rPr lang="en-US" altLang="en-US" dirty="0"/>
              <a:t>is a gaseous hydrocarbon mostly composed of methane, which is a greenhouse gas. It is found deep underground in naturally-occurring </a:t>
            </a:r>
            <a:r>
              <a:rPr lang="en-US" altLang="en-US" b="1" dirty="0">
                <a:solidFill>
                  <a:srgbClr val="B80303"/>
                </a:solidFill>
              </a:rPr>
              <a:t>reservoirs</a:t>
            </a:r>
            <a:r>
              <a:rPr lang="en-US" altLang="en-US" dirty="0"/>
              <a:t>.</a:t>
            </a:r>
          </a:p>
        </p:txBody>
      </p:sp>
      <p:sp>
        <p:nvSpPr>
          <p:cNvPr id="5" name="Rectangle 4">
            <a:extLst>
              <a:ext uri="{FF2B5EF4-FFF2-40B4-BE49-F238E27FC236}">
                <a16:creationId xmlns:a16="http://schemas.microsoft.com/office/drawing/2014/main" id="{E8CD1D40-E572-4262-815C-B4322583709B}"/>
              </a:ext>
            </a:extLst>
          </p:cNvPr>
          <p:cNvSpPr/>
          <p:nvPr/>
        </p:nvSpPr>
        <p:spPr>
          <a:xfrm>
            <a:off x="342900" y="3182244"/>
            <a:ext cx="6020321" cy="1200329"/>
          </a:xfrm>
          <a:prstGeom prst="rect">
            <a:avLst/>
          </a:prstGeom>
        </p:spPr>
        <p:txBody>
          <a:bodyPr wrap="square">
            <a:spAutoFit/>
          </a:bodyPr>
          <a:lstStyle/>
          <a:p>
            <a:pPr eaLnBrk="1" hangingPunct="1"/>
            <a:r>
              <a:rPr lang="en-US" altLang="en-US" dirty="0"/>
              <a:t>However, natural gas is a much cleaner fuel than coal and oil, producing between 25–45% less carbon dioxide when burned. </a:t>
            </a:r>
          </a:p>
        </p:txBody>
      </p:sp>
      <p:sp>
        <p:nvSpPr>
          <p:cNvPr id="6" name="Rectangle 5">
            <a:extLst>
              <a:ext uri="{FF2B5EF4-FFF2-40B4-BE49-F238E27FC236}">
                <a16:creationId xmlns:a16="http://schemas.microsoft.com/office/drawing/2014/main" id="{00BC17C5-EACB-4271-986D-994CB4CD4F68}"/>
              </a:ext>
            </a:extLst>
          </p:cNvPr>
          <p:cNvSpPr/>
          <p:nvPr/>
        </p:nvSpPr>
        <p:spPr>
          <a:xfrm>
            <a:off x="342900" y="2167901"/>
            <a:ext cx="6872092" cy="830997"/>
          </a:xfrm>
          <a:prstGeom prst="rect">
            <a:avLst/>
          </a:prstGeom>
        </p:spPr>
        <p:txBody>
          <a:bodyPr wrap="square">
            <a:spAutoFit/>
          </a:bodyPr>
          <a:lstStyle/>
          <a:p>
            <a:r>
              <a:rPr lang="en-US" altLang="en-US" dirty="0"/>
              <a:t>Extracting gas often requires drilling into or through solid rock, which is difficult and costly.</a:t>
            </a:r>
            <a:endParaRPr lang="en-GB" dirty="0"/>
          </a:p>
        </p:txBody>
      </p:sp>
      <p:sp>
        <p:nvSpPr>
          <p:cNvPr id="7" name="Rectangle 6">
            <a:extLst>
              <a:ext uri="{FF2B5EF4-FFF2-40B4-BE49-F238E27FC236}">
                <a16:creationId xmlns:a16="http://schemas.microsoft.com/office/drawing/2014/main" id="{C54653A1-8BB8-4F3E-B065-1933C7B5B5C3}"/>
              </a:ext>
            </a:extLst>
          </p:cNvPr>
          <p:cNvSpPr/>
          <p:nvPr/>
        </p:nvSpPr>
        <p:spPr>
          <a:xfrm>
            <a:off x="342900" y="4565919"/>
            <a:ext cx="6108004" cy="1569660"/>
          </a:xfrm>
          <a:prstGeom prst="rect">
            <a:avLst/>
          </a:prstGeom>
        </p:spPr>
        <p:txBody>
          <a:bodyPr wrap="square">
            <a:spAutoFit/>
          </a:bodyPr>
          <a:lstStyle/>
          <a:p>
            <a:pPr eaLnBrk="1" hangingPunct="1"/>
            <a:r>
              <a:rPr lang="en-US" altLang="en-US" dirty="0"/>
              <a:t>The advantages of a cleaner fossil fuel must be weighed up against the difficulties involved in extracting it. This is known as a </a:t>
            </a:r>
            <a:r>
              <a:rPr lang="en-US" altLang="en-US" b="1" dirty="0">
                <a:solidFill>
                  <a:srgbClr val="B80303"/>
                </a:solidFill>
              </a:rPr>
              <a:t>cost-benefit analysis</a:t>
            </a:r>
            <a:r>
              <a:rPr lang="en-US" altLang="en-US" dirty="0"/>
              <a:t>.</a:t>
            </a:r>
          </a:p>
        </p:txBody>
      </p:sp>
      <p:pic>
        <p:nvPicPr>
          <p:cNvPr id="9" name="Picture 8">
            <a:extLst>
              <a:ext uri="{FF2B5EF4-FFF2-40B4-BE49-F238E27FC236}">
                <a16:creationId xmlns:a16="http://schemas.microsoft.com/office/drawing/2014/main" id="{25792FB3-6494-404F-ABD7-20AAA4FB5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35381" y="1653436"/>
            <a:ext cx="2372550" cy="4477702"/>
          </a:xfrm>
          <a:prstGeom prst="rect">
            <a:avLst/>
          </a:prstGeom>
        </p:spPr>
      </p:pic>
      <p:pic>
        <p:nvPicPr>
          <p:cNvPr id="12" name="Picture 19">
            <a:hlinkClick r:id="" action="ppaction://hlinkshowjump?jump=nextslide"/>
            <a:extLst>
              <a:ext uri="{FF2B5EF4-FFF2-40B4-BE49-F238E27FC236}">
                <a16:creationId xmlns:a16="http://schemas.microsoft.com/office/drawing/2014/main" id="{4E45654D-9B6E-42CD-8951-E357C74F8F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9145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98C2-62B3-42D0-84B9-62EBE94EA536}"/>
              </a:ext>
            </a:extLst>
          </p:cNvPr>
          <p:cNvSpPr>
            <a:spLocks noGrp="1"/>
          </p:cNvSpPr>
          <p:nvPr>
            <p:ph type="title"/>
          </p:nvPr>
        </p:nvSpPr>
        <p:spPr/>
        <p:txBody>
          <a:bodyPr/>
          <a:lstStyle/>
          <a:p>
            <a:r>
              <a:rPr lang="en-GB" dirty="0"/>
              <a:t>Gas safety and transportation</a:t>
            </a:r>
          </a:p>
        </p:txBody>
      </p:sp>
      <p:sp>
        <p:nvSpPr>
          <p:cNvPr id="3" name="Rectangle 2">
            <a:extLst>
              <a:ext uri="{FF2B5EF4-FFF2-40B4-BE49-F238E27FC236}">
                <a16:creationId xmlns:a16="http://schemas.microsoft.com/office/drawing/2014/main" id="{03A0EE62-AC96-4CC3-9085-40C97674517B}"/>
              </a:ext>
            </a:extLst>
          </p:cNvPr>
          <p:cNvSpPr/>
          <p:nvPr/>
        </p:nvSpPr>
        <p:spPr>
          <a:xfrm>
            <a:off x="342900" y="784225"/>
            <a:ext cx="8189913" cy="1200329"/>
          </a:xfrm>
          <a:prstGeom prst="rect">
            <a:avLst/>
          </a:prstGeom>
        </p:spPr>
        <p:txBody>
          <a:bodyPr wrap="square">
            <a:spAutoFit/>
          </a:bodyPr>
          <a:lstStyle/>
          <a:p>
            <a:pPr eaLnBrk="1" hangingPunct="1"/>
            <a:r>
              <a:rPr lang="en-US" altLang="en-US" dirty="0"/>
              <a:t>Gas has a low density and is </a:t>
            </a:r>
            <a:r>
              <a:rPr lang="en-US" altLang="en-US" b="1" dirty="0">
                <a:solidFill>
                  <a:srgbClr val="B80303"/>
                </a:solidFill>
              </a:rPr>
              <a:t>compressed</a:t>
            </a:r>
            <a:r>
              <a:rPr lang="en-US" altLang="en-US" dirty="0"/>
              <a:t> before it can be transported. Occasionally, gas leaks can occur during this process, adding to the Earth’s greenhouse effect.</a:t>
            </a:r>
          </a:p>
        </p:txBody>
      </p:sp>
      <p:sp>
        <p:nvSpPr>
          <p:cNvPr id="4" name="Rectangle 3">
            <a:extLst>
              <a:ext uri="{FF2B5EF4-FFF2-40B4-BE49-F238E27FC236}">
                <a16:creationId xmlns:a16="http://schemas.microsoft.com/office/drawing/2014/main" id="{156731A8-E53D-47F3-8F67-C6FA2FB302D7}"/>
              </a:ext>
            </a:extLst>
          </p:cNvPr>
          <p:cNvSpPr/>
          <p:nvPr/>
        </p:nvSpPr>
        <p:spPr>
          <a:xfrm>
            <a:off x="342900" y="2042557"/>
            <a:ext cx="8189913" cy="1200329"/>
          </a:xfrm>
          <a:prstGeom prst="rect">
            <a:avLst/>
          </a:prstGeom>
        </p:spPr>
        <p:txBody>
          <a:bodyPr wrap="square">
            <a:spAutoFit/>
          </a:bodyPr>
          <a:lstStyle/>
          <a:p>
            <a:pPr eaLnBrk="1" hangingPunct="1"/>
            <a:r>
              <a:rPr lang="en-US" altLang="en-US" dirty="0"/>
              <a:t>Natural gas is also </a:t>
            </a:r>
            <a:r>
              <a:rPr lang="en-US" altLang="en-US" b="1" dirty="0">
                <a:solidFill>
                  <a:srgbClr val="B80303"/>
                </a:solidFill>
              </a:rPr>
              <a:t>combustible</a:t>
            </a:r>
            <a:r>
              <a:rPr lang="en-US" altLang="en-US" dirty="0"/>
              <a:t> and must be handled carefully. When gas is used in homes,</a:t>
            </a:r>
          </a:p>
          <a:p>
            <a:pPr eaLnBrk="1" hangingPunct="1"/>
            <a:r>
              <a:rPr lang="en-US" altLang="en-US" dirty="0"/>
              <a:t>strict regulations ensure that it is safe.</a:t>
            </a:r>
          </a:p>
        </p:txBody>
      </p:sp>
      <p:sp>
        <p:nvSpPr>
          <p:cNvPr id="5" name="Rectangle 4">
            <a:extLst>
              <a:ext uri="{FF2B5EF4-FFF2-40B4-BE49-F238E27FC236}">
                <a16:creationId xmlns:a16="http://schemas.microsoft.com/office/drawing/2014/main" id="{56540CA2-2C12-4923-8B52-59CB2F0C883B}"/>
              </a:ext>
            </a:extLst>
          </p:cNvPr>
          <p:cNvSpPr/>
          <p:nvPr/>
        </p:nvSpPr>
        <p:spPr>
          <a:xfrm>
            <a:off x="342899" y="3300889"/>
            <a:ext cx="5692141" cy="1569660"/>
          </a:xfrm>
          <a:prstGeom prst="rect">
            <a:avLst/>
          </a:prstGeom>
        </p:spPr>
        <p:txBody>
          <a:bodyPr wrap="square">
            <a:spAutoFit/>
          </a:bodyPr>
          <a:lstStyle/>
          <a:p>
            <a:pPr eaLnBrk="1" hangingPunct="1"/>
            <a:r>
              <a:rPr lang="en-US" altLang="en-US" b="1" dirty="0">
                <a:solidFill>
                  <a:srgbClr val="B80303"/>
                </a:solidFill>
              </a:rPr>
              <a:t>Drones</a:t>
            </a:r>
            <a:r>
              <a:rPr lang="en-US" altLang="en-US" dirty="0"/>
              <a:t> or airplanes are used by some companies to monitor above-ground gas pipelines and make sure no activities take place that could result in a leak.</a:t>
            </a:r>
          </a:p>
        </p:txBody>
      </p:sp>
      <p:sp>
        <p:nvSpPr>
          <p:cNvPr id="6" name="Rectangle 5">
            <a:extLst>
              <a:ext uri="{FF2B5EF4-FFF2-40B4-BE49-F238E27FC236}">
                <a16:creationId xmlns:a16="http://schemas.microsoft.com/office/drawing/2014/main" id="{2E400A6B-72E8-43C3-8B5D-08B310C6BD46}"/>
              </a:ext>
            </a:extLst>
          </p:cNvPr>
          <p:cNvSpPr/>
          <p:nvPr/>
        </p:nvSpPr>
        <p:spPr>
          <a:xfrm>
            <a:off x="342900" y="4928553"/>
            <a:ext cx="5875021" cy="1200329"/>
          </a:xfrm>
          <a:prstGeom prst="rect">
            <a:avLst/>
          </a:prstGeom>
        </p:spPr>
        <p:txBody>
          <a:bodyPr wrap="square">
            <a:spAutoFit/>
          </a:bodyPr>
          <a:lstStyle/>
          <a:p>
            <a:pPr eaLnBrk="1" hangingPunct="1"/>
            <a:r>
              <a:rPr lang="en-US" altLang="en-US" dirty="0"/>
              <a:t>Automated machines known as </a:t>
            </a:r>
            <a:r>
              <a:rPr lang="en-US" altLang="en-US" b="1" dirty="0">
                <a:solidFill>
                  <a:srgbClr val="B80303"/>
                </a:solidFill>
              </a:rPr>
              <a:t>PIGs</a:t>
            </a:r>
            <a:r>
              <a:rPr lang="en-US" altLang="en-US" dirty="0"/>
              <a:t> are sent down the inside of pipes to check and clean them. </a:t>
            </a:r>
          </a:p>
        </p:txBody>
      </p:sp>
      <p:pic>
        <p:nvPicPr>
          <p:cNvPr id="7" name="Picture 5" descr="notes_icon">
            <a:extLst>
              <a:ext uri="{FF2B5EF4-FFF2-40B4-BE49-F238E27FC236}">
                <a16:creationId xmlns:a16="http://schemas.microsoft.com/office/drawing/2014/main" id="{D1793985-7115-4B99-8239-45E293EDA6B3}"/>
              </a:ext>
            </a:extLst>
          </p:cNvPr>
          <p:cNvPicPr>
            <a:picLocks noChangeAspect="1" noChangeArrowheads="1"/>
          </p:cNvPicPr>
          <p:nvPr/>
        </p:nvPicPr>
        <p:blipFill>
          <a:blip r:embed="rId3" cstate="print"/>
          <a:srcRect/>
          <a:stretch>
            <a:fillRect/>
          </a:stretch>
        </p:blipFill>
        <p:spPr bwMode="auto">
          <a:xfrm>
            <a:off x="8532816"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8F094F3D-3E42-4746-A50A-D39C2484F21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ADA41E0A-BCA1-495E-8829-1E22DAA08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920" y="2568354"/>
            <a:ext cx="2314893" cy="3560984"/>
          </a:xfrm>
          <a:prstGeom prst="rect">
            <a:avLst/>
          </a:prstGeom>
        </p:spPr>
      </p:pic>
    </p:spTree>
    <p:extLst>
      <p:ext uri="{BB962C8B-B14F-4D97-AF65-F5344CB8AC3E}">
        <p14:creationId xmlns:p14="http://schemas.microsoft.com/office/powerpoint/2010/main" val="154040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0509-DAFF-43CB-B119-3D73CDEE5700}"/>
              </a:ext>
            </a:extLst>
          </p:cNvPr>
          <p:cNvSpPr>
            <a:spLocks noGrp="1"/>
          </p:cNvSpPr>
          <p:nvPr>
            <p:ph type="title"/>
          </p:nvPr>
        </p:nvSpPr>
        <p:spPr/>
        <p:txBody>
          <a:bodyPr/>
          <a:lstStyle/>
          <a:p>
            <a:r>
              <a:rPr lang="en-GB" dirty="0"/>
              <a:t>Coal mining</a:t>
            </a:r>
          </a:p>
        </p:txBody>
      </p:sp>
      <p:sp>
        <p:nvSpPr>
          <p:cNvPr id="3" name="Rectangle 4">
            <a:extLst>
              <a:ext uri="{FF2B5EF4-FFF2-40B4-BE49-F238E27FC236}">
                <a16:creationId xmlns:a16="http://schemas.microsoft.com/office/drawing/2014/main" id="{6983E769-3C14-4B04-9A33-A9045B884FC9}"/>
              </a:ext>
            </a:extLst>
          </p:cNvPr>
          <p:cNvSpPr>
            <a:spLocks noChangeArrowheads="1"/>
          </p:cNvSpPr>
          <p:nvPr/>
        </p:nvSpPr>
        <p:spPr bwMode="auto">
          <a:xfrm>
            <a:off x="342900" y="784228"/>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b="1" dirty="0">
                <a:solidFill>
                  <a:srgbClr val="B80303"/>
                </a:solidFill>
              </a:rPr>
              <a:t>Coal mining </a:t>
            </a:r>
            <a:r>
              <a:rPr lang="en-US" altLang="en-US" dirty="0"/>
              <a:t>refers to the extraction of the fossil fuel coal from the ground. Various methods are used to achieve this.</a:t>
            </a:r>
          </a:p>
        </p:txBody>
      </p:sp>
      <p:pic>
        <p:nvPicPr>
          <p:cNvPr id="5" name="Picture 4">
            <a:extLst>
              <a:ext uri="{FF2B5EF4-FFF2-40B4-BE49-F238E27FC236}">
                <a16:creationId xmlns:a16="http://schemas.microsoft.com/office/drawing/2014/main" id="{42238660-A708-4558-822E-C7C8A79BD211}"/>
              </a:ext>
            </a:extLst>
          </p:cNvPr>
          <p:cNvPicPr>
            <a:picLocks noChangeAspect="1"/>
          </p:cNvPicPr>
          <p:nvPr/>
        </p:nvPicPr>
        <p:blipFill rotWithShape="1">
          <a:blip r:embed="rId3">
            <a:extLst>
              <a:ext uri="{28A0092B-C50C-407E-A947-70E740481C1C}">
                <a14:useLocalDpi xmlns:a14="http://schemas.microsoft.com/office/drawing/2010/main" val="0"/>
              </a:ext>
            </a:extLst>
          </a:blip>
          <a:srcRect r="8259"/>
          <a:stretch/>
        </p:blipFill>
        <p:spPr>
          <a:xfrm>
            <a:off x="342901" y="2653208"/>
            <a:ext cx="3167944" cy="3476133"/>
          </a:xfrm>
          <a:prstGeom prst="rect">
            <a:avLst/>
          </a:prstGeom>
        </p:spPr>
      </p:pic>
      <p:sp>
        <p:nvSpPr>
          <p:cNvPr id="7" name="Rectangle 6">
            <a:extLst>
              <a:ext uri="{FF2B5EF4-FFF2-40B4-BE49-F238E27FC236}">
                <a16:creationId xmlns:a16="http://schemas.microsoft.com/office/drawing/2014/main" id="{DCDAACA4-8771-469C-96E2-8A9FC104D77F}"/>
              </a:ext>
            </a:extLst>
          </p:cNvPr>
          <p:cNvSpPr>
            <a:spLocks noChangeArrowheads="1"/>
          </p:cNvSpPr>
          <p:nvPr/>
        </p:nvSpPr>
        <p:spPr bwMode="auto">
          <a:xfrm>
            <a:off x="342902" y="1728091"/>
            <a:ext cx="8189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SzPct val="100000"/>
              <a:buFont typeface="Wingdings" panose="05000000000000000000" pitchFamily="2" charset="2"/>
              <a:buChar char="l"/>
            </a:pPr>
            <a:r>
              <a:rPr lang="en-US" altLang="en-US" b="1" dirty="0">
                <a:solidFill>
                  <a:srgbClr val="B80303"/>
                </a:solidFill>
              </a:rPr>
              <a:t>Open pit mining </a:t>
            </a:r>
            <a:r>
              <a:rPr lang="en-US" altLang="en-US" dirty="0"/>
              <a:t>involves digging a large, deep pit.</a:t>
            </a:r>
            <a:br>
              <a:rPr lang="en-US" altLang="en-US" dirty="0"/>
            </a:br>
            <a:r>
              <a:rPr lang="en-US" altLang="en-US" dirty="0"/>
              <a:t>Coal is mined from within the pit.</a:t>
            </a:r>
          </a:p>
        </p:txBody>
      </p:sp>
      <p:sp>
        <p:nvSpPr>
          <p:cNvPr id="8" name="Rectangle 7">
            <a:extLst>
              <a:ext uri="{FF2B5EF4-FFF2-40B4-BE49-F238E27FC236}">
                <a16:creationId xmlns:a16="http://schemas.microsoft.com/office/drawing/2014/main" id="{5300C588-61B7-4068-AE09-3122A8E01E85}"/>
              </a:ext>
            </a:extLst>
          </p:cNvPr>
          <p:cNvSpPr>
            <a:spLocks noChangeArrowheads="1"/>
          </p:cNvSpPr>
          <p:nvPr/>
        </p:nvSpPr>
        <p:spPr bwMode="auto">
          <a:xfrm>
            <a:off x="3825873" y="2671954"/>
            <a:ext cx="5149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SzPct val="100000"/>
              <a:buFont typeface="Wingdings" panose="05000000000000000000" pitchFamily="2" charset="2"/>
              <a:buChar char="l"/>
            </a:pPr>
            <a:r>
              <a:rPr lang="en-US" altLang="en-US" b="1" dirty="0">
                <a:solidFill>
                  <a:srgbClr val="B80303"/>
                </a:solidFill>
              </a:rPr>
              <a:t>Strip mining </a:t>
            </a:r>
            <a:r>
              <a:rPr lang="en-US" altLang="en-US" dirty="0"/>
              <a:t>involves digging </a:t>
            </a:r>
            <a:br>
              <a:rPr lang="en-US" altLang="en-US" dirty="0"/>
            </a:br>
            <a:r>
              <a:rPr lang="en-US" altLang="en-US" dirty="0"/>
              <a:t>a long strip of land in order to access a </a:t>
            </a:r>
            <a:r>
              <a:rPr lang="en-US" altLang="en-US" b="1" dirty="0">
                <a:solidFill>
                  <a:srgbClr val="B80303"/>
                </a:solidFill>
              </a:rPr>
              <a:t>coal seam </a:t>
            </a:r>
            <a:r>
              <a:rPr lang="en-US" altLang="en-US" dirty="0"/>
              <a:t>underneath.</a:t>
            </a:r>
          </a:p>
        </p:txBody>
      </p:sp>
      <p:sp>
        <p:nvSpPr>
          <p:cNvPr id="9" name="Rectangle 8">
            <a:extLst>
              <a:ext uri="{FF2B5EF4-FFF2-40B4-BE49-F238E27FC236}">
                <a16:creationId xmlns:a16="http://schemas.microsoft.com/office/drawing/2014/main" id="{34FC3796-84AF-4EFC-946E-268111FE357A}"/>
              </a:ext>
            </a:extLst>
          </p:cNvPr>
          <p:cNvSpPr>
            <a:spLocks noChangeArrowheads="1"/>
          </p:cNvSpPr>
          <p:nvPr/>
        </p:nvSpPr>
        <p:spPr bwMode="auto">
          <a:xfrm>
            <a:off x="3825876" y="3985149"/>
            <a:ext cx="48536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SzPct val="100000"/>
              <a:buFont typeface="Wingdings" panose="05000000000000000000" pitchFamily="2" charset="2"/>
              <a:buChar char="l"/>
            </a:pPr>
            <a:r>
              <a:rPr lang="en-US" altLang="en-US" b="1" dirty="0">
                <a:solidFill>
                  <a:srgbClr val="B80303"/>
                </a:solidFill>
              </a:rPr>
              <a:t>Underground mining </a:t>
            </a:r>
            <a:r>
              <a:rPr lang="en-US" altLang="en-US" dirty="0"/>
              <a:t>involves digging a deep main shaft, with tunnels extending outwards.</a:t>
            </a:r>
          </a:p>
        </p:txBody>
      </p:sp>
      <p:sp>
        <p:nvSpPr>
          <p:cNvPr id="10" name="Rectangle 4">
            <a:extLst>
              <a:ext uri="{FF2B5EF4-FFF2-40B4-BE49-F238E27FC236}">
                <a16:creationId xmlns:a16="http://schemas.microsoft.com/office/drawing/2014/main" id="{D614E9BC-AE3F-4B24-8799-A4D91264A7A1}"/>
              </a:ext>
            </a:extLst>
          </p:cNvPr>
          <p:cNvSpPr>
            <a:spLocks noChangeArrowheads="1"/>
          </p:cNvSpPr>
          <p:nvPr/>
        </p:nvSpPr>
        <p:spPr bwMode="auto">
          <a:xfrm>
            <a:off x="3825874" y="5298344"/>
            <a:ext cx="4706939" cy="830997"/>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t>What potential issues with these methods can you think of?</a:t>
            </a:r>
          </a:p>
        </p:txBody>
      </p:sp>
      <p:pic>
        <p:nvPicPr>
          <p:cNvPr id="11" name="Picture 19">
            <a:hlinkClick r:id="" action="ppaction://hlinkshowjump?jump=nextslide"/>
            <a:extLst>
              <a:ext uri="{FF2B5EF4-FFF2-40B4-BE49-F238E27FC236}">
                <a16:creationId xmlns:a16="http://schemas.microsoft.com/office/drawing/2014/main" id="{E5C07747-625A-4553-91FF-E086BBB633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E2A0E40A-BADA-4F14-8A8E-75B87E20756C}"/>
              </a:ext>
            </a:extLst>
          </p:cNvPr>
          <p:cNvPicPr>
            <a:picLocks noChangeAspect="1" noChangeArrowheads="1"/>
          </p:cNvPicPr>
          <p:nvPr/>
        </p:nvPicPr>
        <p:blipFill>
          <a:blip r:embed="rId5" cstate="print"/>
          <a:srcRect/>
          <a:stretch>
            <a:fillRect/>
          </a:stretch>
        </p:blipFill>
        <p:spPr bwMode="auto">
          <a:xfrm>
            <a:off x="8532816" y="134937"/>
            <a:ext cx="442913"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DF55C05F-C4CF-40BE-A5EB-9403DCD110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6006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FD7A-8064-474A-9499-093A03A50746}"/>
              </a:ext>
            </a:extLst>
          </p:cNvPr>
          <p:cNvSpPr>
            <a:spLocks noGrp="1"/>
          </p:cNvSpPr>
          <p:nvPr>
            <p:ph type="title"/>
          </p:nvPr>
        </p:nvSpPr>
        <p:spPr/>
        <p:txBody>
          <a:bodyPr/>
          <a:lstStyle/>
          <a:p>
            <a:r>
              <a:rPr lang="en-GB" dirty="0"/>
              <a:t>Minimizing the impacts of coal mining</a:t>
            </a:r>
          </a:p>
        </p:txBody>
      </p:sp>
      <p:sp>
        <p:nvSpPr>
          <p:cNvPr id="3" name="Rectangle 4">
            <a:extLst>
              <a:ext uri="{FF2B5EF4-FFF2-40B4-BE49-F238E27FC236}">
                <a16:creationId xmlns:a16="http://schemas.microsoft.com/office/drawing/2014/main" id="{0EE104BB-7553-46B1-B5E1-2DC24E6CDEF4}"/>
              </a:ext>
            </a:extLst>
          </p:cNvPr>
          <p:cNvSpPr>
            <a:spLocks noChangeArrowheads="1"/>
          </p:cNvSpPr>
          <p:nvPr/>
        </p:nvSpPr>
        <p:spPr bwMode="auto">
          <a:xfrm>
            <a:off x="342900" y="784227"/>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t>Coal mining can be dangerous and leave large scars on the landscape of an area.</a:t>
            </a:r>
          </a:p>
        </p:txBody>
      </p:sp>
      <p:sp>
        <p:nvSpPr>
          <p:cNvPr id="5" name="Rectangle 4">
            <a:extLst>
              <a:ext uri="{FF2B5EF4-FFF2-40B4-BE49-F238E27FC236}">
                <a16:creationId xmlns:a16="http://schemas.microsoft.com/office/drawing/2014/main" id="{93C48B68-764D-4F6A-B67E-985B400ECEE0}"/>
              </a:ext>
            </a:extLst>
          </p:cNvPr>
          <p:cNvSpPr>
            <a:spLocks noChangeArrowheads="1"/>
          </p:cNvSpPr>
          <p:nvPr/>
        </p:nvSpPr>
        <p:spPr bwMode="auto">
          <a:xfrm>
            <a:off x="342903" y="2196459"/>
            <a:ext cx="8518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ts val="0"/>
              </a:spcBef>
            </a:pPr>
            <a:r>
              <a:rPr lang="en-US" altLang="en-US" dirty="0"/>
              <a:t>Coal miners who work underground do a difficult and dangerous job. An average of 26 miners died per year between 2005–2014. One way </a:t>
            </a:r>
            <a:br>
              <a:rPr lang="en-US" altLang="en-US" dirty="0"/>
            </a:br>
            <a:r>
              <a:rPr lang="en-US" altLang="en-US" dirty="0"/>
              <a:t>to prevent this is to use remote-</a:t>
            </a:r>
            <a:br>
              <a:rPr lang="en-US" altLang="en-US" dirty="0"/>
            </a:br>
            <a:r>
              <a:rPr lang="en-US" altLang="en-US" dirty="0"/>
              <a:t>controlled machines to mine coal.</a:t>
            </a:r>
          </a:p>
        </p:txBody>
      </p:sp>
      <p:sp>
        <p:nvSpPr>
          <p:cNvPr id="6" name="Rectangle 5">
            <a:extLst>
              <a:ext uri="{FF2B5EF4-FFF2-40B4-BE49-F238E27FC236}">
                <a16:creationId xmlns:a16="http://schemas.microsoft.com/office/drawing/2014/main" id="{BE515129-34C9-4C73-8FDD-23B0E006547F}"/>
              </a:ext>
            </a:extLst>
          </p:cNvPr>
          <p:cNvSpPr>
            <a:spLocks noChangeArrowheads="1"/>
          </p:cNvSpPr>
          <p:nvPr/>
        </p:nvSpPr>
        <p:spPr bwMode="auto">
          <a:xfrm>
            <a:off x="342903" y="4195236"/>
            <a:ext cx="51003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t>There are also initiatives to ensure that abandoned coal mines are cleaned up and that the landscape is returned to as close to its original state as possible once complete.</a:t>
            </a:r>
          </a:p>
        </p:txBody>
      </p:sp>
      <p:pic>
        <p:nvPicPr>
          <p:cNvPr id="8" name="Picture 7">
            <a:extLst>
              <a:ext uri="{FF2B5EF4-FFF2-40B4-BE49-F238E27FC236}">
                <a16:creationId xmlns:a16="http://schemas.microsoft.com/office/drawing/2014/main" id="{DF14D7DF-961B-413B-8914-867835B62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523" y="3198609"/>
            <a:ext cx="2788070" cy="3211011"/>
          </a:xfrm>
          <a:prstGeom prst="rect">
            <a:avLst/>
          </a:prstGeom>
        </p:spPr>
      </p:pic>
      <p:sp>
        <p:nvSpPr>
          <p:cNvPr id="4" name="Rectangle 4">
            <a:extLst>
              <a:ext uri="{FF2B5EF4-FFF2-40B4-BE49-F238E27FC236}">
                <a16:creationId xmlns:a16="http://schemas.microsoft.com/office/drawing/2014/main" id="{066597A4-9578-4A17-8D19-DE9A93231638}"/>
              </a:ext>
            </a:extLst>
          </p:cNvPr>
          <p:cNvSpPr>
            <a:spLocks noChangeArrowheads="1"/>
          </p:cNvSpPr>
          <p:nvPr/>
        </p:nvSpPr>
        <p:spPr bwMode="auto">
          <a:xfrm>
            <a:off x="342901" y="1675009"/>
            <a:ext cx="5939566" cy="461665"/>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t>So how can we minimize these problems?</a:t>
            </a:r>
          </a:p>
        </p:txBody>
      </p:sp>
      <p:pic>
        <p:nvPicPr>
          <p:cNvPr id="9" name="Picture 19">
            <a:hlinkClick r:id="" action="ppaction://hlinkshowjump?jump=nextslide"/>
            <a:extLst>
              <a:ext uri="{FF2B5EF4-FFF2-40B4-BE49-F238E27FC236}">
                <a16:creationId xmlns:a16="http://schemas.microsoft.com/office/drawing/2014/main" id="{6A42BD1D-EBCA-44D5-8E08-4874A8288DB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3915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723BDD-1185-4C4E-A36F-80755C71F942}"/>
              </a:ext>
            </a:extLst>
          </p:cNvPr>
          <p:cNvSpPr>
            <a:spLocks noGrp="1"/>
          </p:cNvSpPr>
          <p:nvPr>
            <p:ph type="title"/>
          </p:nvPr>
        </p:nvSpPr>
        <p:spPr/>
        <p:txBody>
          <a:bodyPr/>
          <a:lstStyle/>
          <a:p>
            <a:r>
              <a:rPr lang="en-GB" dirty="0"/>
              <a:t>Summary</a:t>
            </a:r>
          </a:p>
        </p:txBody>
      </p:sp>
      <p:pic>
        <p:nvPicPr>
          <p:cNvPr id="4" name="Picture 6" descr="flash_icon">
            <a:extLst>
              <a:ext uri="{FF2B5EF4-FFF2-40B4-BE49-F238E27FC236}">
                <a16:creationId xmlns:a16="http://schemas.microsoft.com/office/drawing/2014/main" id="{6945004E-02F7-40F5-8BB0-36ACF28783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3058" y="105130"/>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otes_icon">
            <a:extLst>
              <a:ext uri="{FF2B5EF4-FFF2-40B4-BE49-F238E27FC236}">
                <a16:creationId xmlns:a16="http://schemas.microsoft.com/office/drawing/2014/main" id="{B27CFCF6-8BB2-4153-9AB4-7CA6B51DB2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7758" y="140055"/>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8" name="ShockwaveFlash1" r:id="rId2" imgW="8699400" imgH="5308560"/>
        </mc:Choice>
        <mc:Fallback>
          <p:control name="ShockwaveFlash1" r:id="rId2" imgW="8699400" imgH="5308560">
            <p:pic>
              <p:nvPicPr>
                <p:cNvPr id="7" name="ShockwaveFlash1">
                  <a:extLst>
                    <a:ext uri="{FF2B5EF4-FFF2-40B4-BE49-F238E27FC236}">
                      <a16:creationId xmlns:a16="http://schemas.microsoft.com/office/drawing/2014/main" id="{69B02AEA-FCEE-4A07-BBCA-63761CE63AD6}"/>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67064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http://companyweb/production/Image%20library/ecosystems%20and%20environment/recycling%20symbol.jpg">
            <a:extLst>
              <a:ext uri="{FF2B5EF4-FFF2-40B4-BE49-F238E27FC236}">
                <a16:creationId xmlns:a16="http://schemas.microsoft.com/office/drawing/2014/main" id="{F1E7490F-C850-4915-AC75-0357BBD36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070" y="3126726"/>
            <a:ext cx="3164747" cy="322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Box 1">
            <a:extLst>
              <a:ext uri="{FF2B5EF4-FFF2-40B4-BE49-F238E27FC236}">
                <a16:creationId xmlns:a16="http://schemas.microsoft.com/office/drawing/2014/main" id="{C9A6C880-6F43-4FA8-A43B-078FFD719BF7}"/>
              </a:ext>
            </a:extLst>
          </p:cNvPr>
          <p:cNvSpPr txBox="1">
            <a:spLocks noChangeArrowheads="1"/>
          </p:cNvSpPr>
          <p:nvPr/>
        </p:nvSpPr>
        <p:spPr bwMode="auto">
          <a:xfrm>
            <a:off x="342903" y="2047880"/>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Much of the energy used in the processes to form these products also comes from non-renewable resources.</a:t>
            </a:r>
          </a:p>
        </p:txBody>
      </p:sp>
      <p:sp>
        <p:nvSpPr>
          <p:cNvPr id="25604" name="Title 3">
            <a:extLst>
              <a:ext uri="{FF2B5EF4-FFF2-40B4-BE49-F238E27FC236}">
                <a16:creationId xmlns:a16="http://schemas.microsoft.com/office/drawing/2014/main" id="{F8DA6458-9C1C-451C-B49F-7D9386DD0536}"/>
              </a:ext>
            </a:extLst>
          </p:cNvPr>
          <p:cNvSpPr>
            <a:spLocks noGrp="1"/>
          </p:cNvSpPr>
          <p:nvPr>
            <p:ph type="title"/>
          </p:nvPr>
        </p:nvSpPr>
        <p:spPr/>
        <p:txBody>
          <a:bodyPr/>
          <a:lstStyle/>
          <a:p>
            <a:r>
              <a:rPr lang="en-GB" altLang="en-US" dirty="0"/>
              <a:t>Sustainable natural resource use</a:t>
            </a:r>
          </a:p>
        </p:txBody>
      </p:sp>
      <p:sp>
        <p:nvSpPr>
          <p:cNvPr id="25605" name="Rectangle 4">
            <a:extLst>
              <a:ext uri="{FF2B5EF4-FFF2-40B4-BE49-F238E27FC236}">
                <a16:creationId xmlns:a16="http://schemas.microsoft.com/office/drawing/2014/main" id="{E8A8F0B5-B533-42B7-9DCD-36791CD9ED31}"/>
              </a:ext>
            </a:extLst>
          </p:cNvPr>
          <p:cNvSpPr>
            <a:spLocks noChangeArrowheads="1"/>
          </p:cNvSpPr>
          <p:nvPr/>
        </p:nvSpPr>
        <p:spPr bwMode="auto">
          <a:xfrm>
            <a:off x="342903" y="784227"/>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Metal, glass, ceramics and most plastics are produced from non-renewable raw materials. For example, plastics are made from </a:t>
            </a:r>
            <a:r>
              <a:rPr lang="en-GB" altLang="en-US" b="1" dirty="0">
                <a:solidFill>
                  <a:srgbClr val="B80303"/>
                </a:solidFill>
              </a:rPr>
              <a:t>crude oil</a:t>
            </a:r>
            <a:r>
              <a:rPr lang="en-GB" altLang="en-US" dirty="0"/>
              <a:t>, which is a </a:t>
            </a:r>
            <a:r>
              <a:rPr lang="en-GB" altLang="en-US" b="1" dirty="0">
                <a:solidFill>
                  <a:srgbClr val="B80303"/>
                </a:solidFill>
              </a:rPr>
              <a:t>fossil fuel</a:t>
            </a:r>
            <a:r>
              <a:rPr lang="en-GB" altLang="en-US" dirty="0"/>
              <a:t>.</a:t>
            </a:r>
          </a:p>
        </p:txBody>
      </p:sp>
      <p:sp>
        <p:nvSpPr>
          <p:cNvPr id="21509" name="Rectangle 5">
            <a:extLst>
              <a:ext uri="{FF2B5EF4-FFF2-40B4-BE49-F238E27FC236}">
                <a16:creationId xmlns:a16="http://schemas.microsoft.com/office/drawing/2014/main" id="{61F35BEA-F071-49EB-94B4-23ACC859666B}"/>
              </a:ext>
            </a:extLst>
          </p:cNvPr>
          <p:cNvSpPr>
            <a:spLocks noChangeArrowheads="1"/>
          </p:cNvSpPr>
          <p:nvPr/>
        </p:nvSpPr>
        <p:spPr bwMode="auto">
          <a:xfrm>
            <a:off x="342902" y="2942376"/>
            <a:ext cx="53263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Raw materials can be conserved by </a:t>
            </a:r>
            <a:r>
              <a:rPr lang="en-GB" altLang="en-US" b="1" dirty="0">
                <a:solidFill>
                  <a:srgbClr val="B80303"/>
                </a:solidFill>
              </a:rPr>
              <a:t>reducing</a:t>
            </a:r>
            <a:r>
              <a:rPr lang="en-GB" altLang="en-US" dirty="0"/>
              <a:t> the amount of resources we use, </a:t>
            </a:r>
            <a:r>
              <a:rPr lang="en-GB" altLang="en-US" b="1" dirty="0">
                <a:solidFill>
                  <a:srgbClr val="B80303"/>
                </a:solidFill>
              </a:rPr>
              <a:t>reusing</a:t>
            </a:r>
            <a:r>
              <a:rPr lang="en-GB" altLang="en-US" dirty="0"/>
              <a:t> resources wherever possible, or by </a:t>
            </a:r>
            <a:r>
              <a:rPr lang="en-GB" altLang="en-US" b="1" dirty="0">
                <a:solidFill>
                  <a:srgbClr val="B80303"/>
                </a:solidFill>
              </a:rPr>
              <a:t>recycling</a:t>
            </a:r>
            <a:r>
              <a:rPr lang="en-GB" altLang="en-US" dirty="0"/>
              <a:t>. </a:t>
            </a:r>
          </a:p>
        </p:txBody>
      </p:sp>
      <p:pic>
        <p:nvPicPr>
          <p:cNvPr id="8" name="Picture 19">
            <a:hlinkClick r:id="" action="ppaction://hlinkshowjump?jump=nextslide"/>
            <a:extLst>
              <a:ext uri="{FF2B5EF4-FFF2-40B4-BE49-F238E27FC236}">
                <a16:creationId xmlns:a16="http://schemas.microsoft.com/office/drawing/2014/main" id="{7B40848A-4869-43B2-AE02-77CE136F962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
        <p:nvSpPr>
          <p:cNvPr id="9" name="Text Box 16">
            <a:extLst>
              <a:ext uri="{FF2B5EF4-FFF2-40B4-BE49-F238E27FC236}">
                <a16:creationId xmlns:a16="http://schemas.microsoft.com/office/drawing/2014/main" id="{4DDB03C2-E818-417C-9CEE-A28402EF7883}"/>
              </a:ext>
            </a:extLst>
          </p:cNvPr>
          <p:cNvSpPr txBox="1">
            <a:spLocks noChangeArrowheads="1"/>
          </p:cNvSpPr>
          <p:nvPr/>
        </p:nvSpPr>
        <p:spPr bwMode="auto">
          <a:xfrm>
            <a:off x="342900" y="4575537"/>
            <a:ext cx="502516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t>Humans can also make </a:t>
            </a:r>
            <a:r>
              <a:rPr lang="en-US" altLang="en-US" b="1" dirty="0">
                <a:solidFill>
                  <a:srgbClr val="B80303"/>
                </a:solidFill>
              </a:rPr>
              <a:t>synthetic</a:t>
            </a:r>
            <a:r>
              <a:rPr lang="en-US" altLang="en-US" dirty="0"/>
              <a:t> versions of some resources to help reduce the amount of natural resources used. </a:t>
            </a:r>
            <a:endParaRPr lang="en-GB" altLang="en-US" dirty="0"/>
          </a:p>
        </p:txBody>
      </p:sp>
      <p:pic>
        <p:nvPicPr>
          <p:cNvPr id="10" name="Picture 5" descr="notes_icon">
            <a:extLst>
              <a:ext uri="{FF2B5EF4-FFF2-40B4-BE49-F238E27FC236}">
                <a16:creationId xmlns:a16="http://schemas.microsoft.com/office/drawing/2014/main" id="{00395180-293A-42A6-A9CF-33918F800388}"/>
              </a:ext>
            </a:extLst>
          </p:cNvPr>
          <p:cNvPicPr>
            <a:picLocks noChangeAspect="1" noChangeArrowheads="1"/>
          </p:cNvPicPr>
          <p:nvPr/>
        </p:nvPicPr>
        <p:blipFill>
          <a:blip r:embed="rId6" cstate="print"/>
          <a:srcRect/>
          <a:stretch>
            <a:fillRect/>
          </a:stretch>
        </p:blipFill>
        <p:spPr bwMode="auto">
          <a:xfrm>
            <a:off x="8532816" y="134937"/>
            <a:ext cx="442913"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13A1427C-0F94-46D7-A6CC-AFEFFE1788B1}"/>
              </a:ext>
            </a:extLst>
          </p:cNvPr>
          <p:cNvSpPr>
            <a:spLocks noGrp="1"/>
          </p:cNvSpPr>
          <p:nvPr>
            <p:ph type="title"/>
          </p:nvPr>
        </p:nvSpPr>
        <p:spPr/>
        <p:txBody>
          <a:bodyPr/>
          <a:lstStyle/>
          <a:p>
            <a:r>
              <a:rPr lang="en-GB" altLang="en-US"/>
              <a:t>Recycling </a:t>
            </a:r>
          </a:p>
        </p:txBody>
      </p:sp>
      <p:sp>
        <p:nvSpPr>
          <p:cNvPr id="200711" name="Rectangle 71">
            <a:extLst>
              <a:ext uri="{FF2B5EF4-FFF2-40B4-BE49-F238E27FC236}">
                <a16:creationId xmlns:a16="http://schemas.microsoft.com/office/drawing/2014/main" id="{18FCE6D8-2A06-40D9-B0B0-A886A9308079}"/>
              </a:ext>
            </a:extLst>
          </p:cNvPr>
          <p:cNvSpPr>
            <a:spLocks noChangeArrowheads="1"/>
          </p:cNvSpPr>
          <p:nvPr/>
        </p:nvSpPr>
        <p:spPr bwMode="auto">
          <a:xfrm>
            <a:off x="358775" y="4152199"/>
            <a:ext cx="5753100" cy="461665"/>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What other resources can be recycled?</a:t>
            </a:r>
          </a:p>
        </p:txBody>
      </p:sp>
      <p:sp>
        <p:nvSpPr>
          <p:cNvPr id="9" name="Rectangle 6">
            <a:extLst>
              <a:ext uri="{FF2B5EF4-FFF2-40B4-BE49-F238E27FC236}">
                <a16:creationId xmlns:a16="http://schemas.microsoft.com/office/drawing/2014/main" id="{D4FE38A7-F07C-4143-B20F-A81C9D86DCCE}"/>
              </a:ext>
            </a:extLst>
          </p:cNvPr>
          <p:cNvSpPr>
            <a:spLocks noChangeArrowheads="1"/>
          </p:cNvSpPr>
          <p:nvPr/>
        </p:nvSpPr>
        <p:spPr bwMode="auto">
          <a:xfrm>
            <a:off x="342900" y="2098414"/>
            <a:ext cx="654332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For example, glass bottles can be recycled. </a:t>
            </a:r>
            <a:br>
              <a:rPr lang="en-US" altLang="en-US" dirty="0"/>
            </a:br>
            <a:r>
              <a:rPr lang="en-US" altLang="en-US" dirty="0"/>
              <a:t>The glass is sorted by color, then crushed </a:t>
            </a:r>
            <a:br>
              <a:rPr lang="en-US" altLang="en-US" dirty="0"/>
            </a:br>
            <a:r>
              <a:rPr lang="en-US" altLang="en-US" dirty="0"/>
              <a:t>into small pieces. Any bits of other materials </a:t>
            </a:r>
            <a:br>
              <a:rPr lang="en-US" altLang="en-US" dirty="0"/>
            </a:br>
            <a:r>
              <a:rPr lang="en-US" altLang="en-US" dirty="0"/>
              <a:t>are removed from the glass and it is melted. </a:t>
            </a:r>
            <a:br>
              <a:rPr lang="en-US" altLang="en-US" dirty="0"/>
            </a:br>
            <a:r>
              <a:rPr lang="en-US" altLang="en-US" dirty="0"/>
              <a:t>It can then be made into new glass bottles.</a:t>
            </a:r>
          </a:p>
        </p:txBody>
      </p:sp>
      <p:sp>
        <p:nvSpPr>
          <p:cNvPr id="10" name="Simplified Text Shape 1">
            <a:extLst>
              <a:ext uri="{FF2B5EF4-FFF2-40B4-BE49-F238E27FC236}">
                <a16:creationId xmlns:a16="http://schemas.microsoft.com/office/drawing/2014/main" id="{24EA892D-7962-4D47-8FFA-FC90922A7F70}"/>
              </a:ext>
            </a:extLst>
          </p:cNvPr>
          <p:cNvSpPr>
            <a:spLocks noChangeArrowheads="1"/>
          </p:cNvSpPr>
          <p:nvPr/>
        </p:nvSpPr>
        <p:spPr bwMode="auto">
          <a:xfrm>
            <a:off x="342903" y="4728021"/>
            <a:ext cx="143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80303"/>
              </a:buClr>
              <a:buFont typeface="Wingdings" panose="05000000000000000000" pitchFamily="2" charset="2"/>
              <a:buChar char="l"/>
            </a:pPr>
            <a:r>
              <a:rPr lang="en-US" altLang="en-US" dirty="0"/>
              <a:t>paper</a:t>
            </a:r>
          </a:p>
        </p:txBody>
      </p:sp>
      <p:sp>
        <p:nvSpPr>
          <p:cNvPr id="12" name="Simplified Text Shape 2">
            <a:extLst>
              <a:ext uri="{FF2B5EF4-FFF2-40B4-BE49-F238E27FC236}">
                <a16:creationId xmlns:a16="http://schemas.microsoft.com/office/drawing/2014/main" id="{F111CA75-927B-45F9-B519-03ACC93CB3C1}"/>
              </a:ext>
            </a:extLst>
          </p:cNvPr>
          <p:cNvSpPr>
            <a:spLocks noChangeArrowheads="1"/>
          </p:cNvSpPr>
          <p:nvPr/>
        </p:nvSpPr>
        <p:spPr bwMode="auto">
          <a:xfrm>
            <a:off x="1843103" y="4728021"/>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80303"/>
              </a:buClr>
              <a:buFont typeface="Wingdings" panose="05000000000000000000" pitchFamily="2" charset="2"/>
              <a:buChar char="l"/>
            </a:pPr>
            <a:r>
              <a:rPr lang="en-US" altLang="en-US" dirty="0"/>
              <a:t>some plastic</a:t>
            </a:r>
          </a:p>
        </p:txBody>
      </p:sp>
      <p:sp>
        <p:nvSpPr>
          <p:cNvPr id="14" name="Simplified Text Shape 3">
            <a:extLst>
              <a:ext uri="{FF2B5EF4-FFF2-40B4-BE49-F238E27FC236}">
                <a16:creationId xmlns:a16="http://schemas.microsoft.com/office/drawing/2014/main" id="{4F41218E-A66E-40DC-ABF6-D5905C7C858F}"/>
              </a:ext>
            </a:extLst>
          </p:cNvPr>
          <p:cNvSpPr>
            <a:spLocks noChangeArrowheads="1"/>
          </p:cNvSpPr>
          <p:nvPr/>
        </p:nvSpPr>
        <p:spPr bwMode="auto">
          <a:xfrm>
            <a:off x="4279094" y="4728021"/>
            <a:ext cx="2087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80303"/>
              </a:buClr>
              <a:buFont typeface="Wingdings" panose="05000000000000000000" pitchFamily="2" charset="2"/>
              <a:buChar char="l"/>
            </a:pPr>
            <a:r>
              <a:rPr lang="en-US" altLang="en-US" dirty="0"/>
              <a:t>aluminum</a:t>
            </a:r>
          </a:p>
        </p:txBody>
      </p:sp>
      <p:sp>
        <p:nvSpPr>
          <p:cNvPr id="16" name="Simplified Text Shape 4">
            <a:extLst>
              <a:ext uri="{FF2B5EF4-FFF2-40B4-BE49-F238E27FC236}">
                <a16:creationId xmlns:a16="http://schemas.microsoft.com/office/drawing/2014/main" id="{8B4A0A8B-3D52-41BC-9BC5-18A8028AA904}"/>
              </a:ext>
            </a:extLst>
          </p:cNvPr>
          <p:cNvSpPr>
            <a:spLocks noChangeArrowheads="1"/>
          </p:cNvSpPr>
          <p:nvPr/>
        </p:nvSpPr>
        <p:spPr bwMode="auto">
          <a:xfrm>
            <a:off x="6448516" y="4728021"/>
            <a:ext cx="1979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80303"/>
              </a:buClr>
              <a:buFont typeface="Wingdings" panose="05000000000000000000" pitchFamily="2" charset="2"/>
              <a:buChar char="l"/>
            </a:pPr>
            <a:r>
              <a:rPr lang="en-US" altLang="en-US" dirty="0"/>
              <a:t>batteries.</a:t>
            </a:r>
          </a:p>
        </p:txBody>
      </p:sp>
      <p:pic>
        <p:nvPicPr>
          <p:cNvPr id="18" name="Picture 17" descr="Glass bottle.png">
            <a:extLst>
              <a:ext uri="{FF2B5EF4-FFF2-40B4-BE49-F238E27FC236}">
                <a16:creationId xmlns:a16="http://schemas.microsoft.com/office/drawing/2014/main" id="{CDD134B8-E760-464D-9E85-C481226CB5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5695" y="924405"/>
            <a:ext cx="1582738"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14">
            <a:extLst>
              <a:ext uri="{FF2B5EF4-FFF2-40B4-BE49-F238E27FC236}">
                <a16:creationId xmlns:a16="http://schemas.microsoft.com/office/drawing/2014/main" id="{0D823553-755D-40E4-9C98-4BE9DA36D842}"/>
              </a:ext>
            </a:extLst>
          </p:cNvPr>
          <p:cNvSpPr>
            <a:spLocks noChangeArrowheads="1"/>
          </p:cNvSpPr>
          <p:nvPr/>
        </p:nvSpPr>
        <p:spPr bwMode="auto">
          <a:xfrm>
            <a:off x="342901" y="784228"/>
            <a:ext cx="71754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solidFill>
                  <a:srgbClr val="B80303"/>
                </a:solidFill>
              </a:rPr>
              <a:t>Recycling</a:t>
            </a:r>
            <a:r>
              <a:rPr lang="en-US" altLang="en-US" dirty="0"/>
              <a:t> is a good way to reduce the amount </a:t>
            </a:r>
            <a:br>
              <a:rPr lang="en-US" altLang="en-US" dirty="0"/>
            </a:br>
            <a:r>
              <a:rPr lang="en-US" altLang="en-US" dirty="0"/>
              <a:t>of resources we use. Recycling turns waste into </a:t>
            </a:r>
            <a:br>
              <a:rPr lang="en-US" altLang="en-US" dirty="0"/>
            </a:br>
            <a:r>
              <a:rPr lang="en-US" altLang="en-US" dirty="0"/>
              <a:t>usable material again.</a:t>
            </a:r>
          </a:p>
        </p:txBody>
      </p:sp>
      <p:pic>
        <p:nvPicPr>
          <p:cNvPr id="15" name="Picture 19">
            <a:hlinkClick r:id="" action="ppaction://hlinkshowjump?jump=nextslide"/>
            <a:extLst>
              <a:ext uri="{FF2B5EF4-FFF2-40B4-BE49-F238E27FC236}">
                <a16:creationId xmlns:a16="http://schemas.microsoft.com/office/drawing/2014/main" id="{925BA578-D8BE-48AD-9F98-163B50AE41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7" name="Picture 5" descr="notes_icon">
            <a:extLst>
              <a:ext uri="{FF2B5EF4-FFF2-40B4-BE49-F238E27FC236}">
                <a16:creationId xmlns:a16="http://schemas.microsoft.com/office/drawing/2014/main" id="{873DDD9D-D1A7-47CA-8CA1-0287ACE6CC8A}"/>
              </a:ext>
            </a:extLst>
          </p:cNvPr>
          <p:cNvPicPr>
            <a:picLocks noChangeAspect="1" noChangeArrowheads="1"/>
          </p:cNvPicPr>
          <p:nvPr/>
        </p:nvPicPr>
        <p:blipFill>
          <a:blip r:embed="rId6" cstate="print"/>
          <a:srcRect/>
          <a:stretch>
            <a:fillRect/>
          </a:stretch>
        </p:blipFill>
        <p:spPr bwMode="auto">
          <a:xfrm>
            <a:off x="8532816" y="134937"/>
            <a:ext cx="442913" cy="387350"/>
          </a:xfrm>
          <a:prstGeom prst="rect">
            <a:avLst/>
          </a:prstGeom>
          <a:noFill/>
          <a:ln w="9525">
            <a:noFill/>
            <a:miter lim="800000"/>
            <a:headEnd/>
            <a:tailEnd/>
          </a:ln>
        </p:spPr>
      </p:pic>
      <p:sp>
        <p:nvSpPr>
          <p:cNvPr id="24" name="Rectangle 71">
            <a:extLst>
              <a:ext uri="{FF2B5EF4-FFF2-40B4-BE49-F238E27FC236}">
                <a16:creationId xmlns:a16="http://schemas.microsoft.com/office/drawing/2014/main" id="{B25D8FD8-AAD8-42A8-ABFD-AA1739D86065}"/>
              </a:ext>
            </a:extLst>
          </p:cNvPr>
          <p:cNvSpPr>
            <a:spLocks noChangeArrowheads="1"/>
          </p:cNvSpPr>
          <p:nvPr/>
        </p:nvSpPr>
        <p:spPr bwMode="auto">
          <a:xfrm>
            <a:off x="358775" y="5302256"/>
            <a:ext cx="8174038" cy="830997"/>
          </a:xfrm>
          <a:prstGeom prst="rect">
            <a:avLst/>
          </a:prstGeom>
          <a:solidFill>
            <a:srgbClr val="FDD9D9"/>
          </a:solidFill>
          <a:ln>
            <a:noFill/>
          </a:ln>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Recycling aluminum uses less energy than extracting the raw material from ore. Why do you think this is?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07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animBg="1" autoUpdateAnimBg="0"/>
      <p:bldP spid="9" grpId="0" autoUpdateAnimBg="0"/>
      <p:bldP spid="2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9">
            <a:extLst>
              <a:ext uri="{FF2B5EF4-FFF2-40B4-BE49-F238E27FC236}">
                <a16:creationId xmlns:a16="http://schemas.microsoft.com/office/drawing/2014/main" id="{AD3FDF5A-70A1-43BE-822B-EA7C9ADE50A6}"/>
              </a:ext>
            </a:extLst>
          </p:cNvPr>
          <p:cNvSpPr>
            <a:spLocks noChangeArrowheads="1"/>
          </p:cNvSpPr>
          <p:nvPr/>
        </p:nvSpPr>
        <p:spPr bwMode="auto">
          <a:xfrm>
            <a:off x="342900" y="2042366"/>
            <a:ext cx="50419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If the packaging cannot be reduced, the next best thing is to </a:t>
            </a:r>
            <a:r>
              <a:rPr lang="en-US" altLang="en-US" b="1" dirty="0">
                <a:solidFill>
                  <a:srgbClr val="B80303"/>
                </a:solidFill>
              </a:rPr>
              <a:t>reuse</a:t>
            </a:r>
            <a:r>
              <a:rPr lang="en-US" altLang="en-US" dirty="0"/>
              <a:t> it. Some packaging materials can be used several times. </a:t>
            </a:r>
          </a:p>
        </p:txBody>
      </p:sp>
      <p:sp>
        <p:nvSpPr>
          <p:cNvPr id="29700" name="Rectangle 8">
            <a:extLst>
              <a:ext uri="{FF2B5EF4-FFF2-40B4-BE49-F238E27FC236}">
                <a16:creationId xmlns:a16="http://schemas.microsoft.com/office/drawing/2014/main" id="{E3A3BBD9-CD39-45B6-8C91-D867FC54A46C}"/>
              </a:ext>
            </a:extLst>
          </p:cNvPr>
          <p:cNvSpPr>
            <a:spLocks noGrp="1" noChangeArrowheads="1"/>
          </p:cNvSpPr>
          <p:nvPr>
            <p:ph type="title"/>
          </p:nvPr>
        </p:nvSpPr>
        <p:spPr/>
        <p:txBody>
          <a:bodyPr/>
          <a:lstStyle/>
          <a:p>
            <a:r>
              <a:rPr lang="en-GB" altLang="en-US"/>
              <a:t>Reduce and reuse</a:t>
            </a:r>
          </a:p>
        </p:txBody>
      </p:sp>
      <p:pic>
        <p:nvPicPr>
          <p:cNvPr id="29701" name="Picture 9" descr="http://companyweb/production/Image%20library/Graphics/cookies%20box.png">
            <a:extLst>
              <a:ext uri="{FF2B5EF4-FFF2-40B4-BE49-F238E27FC236}">
                <a16:creationId xmlns:a16="http://schemas.microsoft.com/office/drawing/2014/main" id="{64D6A1D9-A273-477B-B08D-A5EB9F6E9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159" y="1614153"/>
            <a:ext cx="3203942" cy="248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FE35425E-2A35-4645-8E76-154E35AF0392}"/>
              </a:ext>
            </a:extLst>
          </p:cNvPr>
          <p:cNvSpPr>
            <a:spLocks noChangeArrowheads="1"/>
          </p:cNvSpPr>
          <p:nvPr/>
        </p:nvSpPr>
        <p:spPr bwMode="auto">
          <a:xfrm>
            <a:off x="358778" y="5667377"/>
            <a:ext cx="4968875" cy="461665"/>
          </a:xfrm>
          <a:prstGeom prst="rect">
            <a:avLst/>
          </a:prstGeom>
          <a:solidFill>
            <a:srgbClr val="FDD9D9"/>
          </a:solidFill>
          <a:ln>
            <a:noFill/>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What other things can be reused?</a:t>
            </a:r>
          </a:p>
        </p:txBody>
      </p:sp>
      <p:sp>
        <p:nvSpPr>
          <p:cNvPr id="26631" name="Rectangle 9">
            <a:extLst>
              <a:ext uri="{FF2B5EF4-FFF2-40B4-BE49-F238E27FC236}">
                <a16:creationId xmlns:a16="http://schemas.microsoft.com/office/drawing/2014/main" id="{434FE855-7DEA-47DE-9438-8FB30080864E}"/>
              </a:ext>
            </a:extLst>
          </p:cNvPr>
          <p:cNvSpPr>
            <a:spLocks noChangeArrowheads="1"/>
          </p:cNvSpPr>
          <p:nvPr/>
        </p:nvSpPr>
        <p:spPr bwMode="auto">
          <a:xfrm>
            <a:off x="358775" y="3670394"/>
            <a:ext cx="81740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For example, you could reuse plastic bottles</a:t>
            </a:r>
          </a:p>
          <a:p>
            <a:r>
              <a:rPr lang="en-US" altLang="en-US" dirty="0"/>
              <a:t>by reusing and refilling them. You could reduce</a:t>
            </a:r>
          </a:p>
          <a:p>
            <a:r>
              <a:rPr lang="en-US" altLang="en-US" dirty="0"/>
              <a:t>your water use by remembering to turn off the faucet while brushing your teeth. Or you could reduce your energy use by putting on a sweater instead of turning up the heat.</a:t>
            </a:r>
          </a:p>
        </p:txBody>
      </p:sp>
      <p:sp>
        <p:nvSpPr>
          <p:cNvPr id="29705" name="Rectangle 99">
            <a:extLst>
              <a:ext uri="{FF2B5EF4-FFF2-40B4-BE49-F238E27FC236}">
                <a16:creationId xmlns:a16="http://schemas.microsoft.com/office/drawing/2014/main" id="{41CF0F9E-D666-4E70-8A96-C93102EDF6D5}"/>
              </a:ext>
            </a:extLst>
          </p:cNvPr>
          <p:cNvSpPr>
            <a:spLocks noChangeArrowheads="1"/>
          </p:cNvSpPr>
          <p:nvPr/>
        </p:nvSpPr>
        <p:spPr bwMode="auto">
          <a:xfrm>
            <a:off x="342903" y="784228"/>
            <a:ext cx="81740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The most sustainable change we can make is to </a:t>
            </a:r>
            <a:r>
              <a:rPr lang="en-US" altLang="en-US" b="1" dirty="0">
                <a:solidFill>
                  <a:srgbClr val="B80303"/>
                </a:solidFill>
              </a:rPr>
              <a:t>reduce</a:t>
            </a:r>
            <a:r>
              <a:rPr lang="en-US" altLang="en-US" dirty="0"/>
              <a:t> our use of materials. Some products are wrapped in much more packaging than is necessary.</a:t>
            </a:r>
          </a:p>
        </p:txBody>
      </p:sp>
      <p:pic>
        <p:nvPicPr>
          <p:cNvPr id="10" name="Picture 5" descr="notes_icon">
            <a:extLst>
              <a:ext uri="{FF2B5EF4-FFF2-40B4-BE49-F238E27FC236}">
                <a16:creationId xmlns:a16="http://schemas.microsoft.com/office/drawing/2014/main" id="{184477CC-ED34-4C24-92ED-590C46D4F4E1}"/>
              </a:ext>
            </a:extLst>
          </p:cNvPr>
          <p:cNvPicPr>
            <a:picLocks noChangeAspect="1" noChangeArrowheads="1"/>
          </p:cNvPicPr>
          <p:nvPr/>
        </p:nvPicPr>
        <p:blipFill>
          <a:blip r:embed="rId5" cstate="print"/>
          <a:srcRect/>
          <a:stretch>
            <a:fillRect/>
          </a:stretch>
        </p:blipFill>
        <p:spPr bwMode="auto">
          <a:xfrm>
            <a:off x="8532816" y="134937"/>
            <a:ext cx="442913"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AAF35667-9F33-4E76-A3CE-93D783B37C0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utoUpdateAnimBg="0"/>
      <p:bldP spid="9" grpId="0" animBg="1" autoUpdateAnimBg="0"/>
      <p:bldP spid="266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C872D1-6F50-4D14-9EE6-A4D643C82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134" y="1151073"/>
            <a:ext cx="1734867" cy="4679576"/>
          </a:xfrm>
          <a:prstGeom prst="rect">
            <a:avLst/>
          </a:prstGeom>
        </p:spPr>
      </p:pic>
      <p:sp>
        <p:nvSpPr>
          <p:cNvPr id="2" name="Title 1">
            <a:extLst>
              <a:ext uri="{FF2B5EF4-FFF2-40B4-BE49-F238E27FC236}">
                <a16:creationId xmlns:a16="http://schemas.microsoft.com/office/drawing/2014/main" id="{8A7F063F-B4C5-4CFB-B52F-B2C6B38C238D}"/>
              </a:ext>
            </a:extLst>
          </p:cNvPr>
          <p:cNvSpPr>
            <a:spLocks noGrp="1"/>
          </p:cNvSpPr>
          <p:nvPr>
            <p:ph type="title"/>
          </p:nvPr>
        </p:nvSpPr>
        <p:spPr/>
        <p:txBody>
          <a:bodyPr/>
          <a:lstStyle/>
          <a:p>
            <a:r>
              <a:rPr lang="en-GB" dirty="0"/>
              <a:t>Water</a:t>
            </a:r>
          </a:p>
        </p:txBody>
      </p:sp>
      <p:sp>
        <p:nvSpPr>
          <p:cNvPr id="3" name="Text Box 8">
            <a:extLst>
              <a:ext uri="{FF2B5EF4-FFF2-40B4-BE49-F238E27FC236}">
                <a16:creationId xmlns:a16="http://schemas.microsoft.com/office/drawing/2014/main" id="{0373202A-8960-43EE-988E-A996886F85FD}"/>
              </a:ext>
            </a:extLst>
          </p:cNvPr>
          <p:cNvSpPr txBox="1">
            <a:spLocks noChangeArrowheads="1"/>
          </p:cNvSpPr>
          <p:nvPr/>
        </p:nvSpPr>
        <p:spPr bwMode="auto">
          <a:xfrm>
            <a:off x="342902" y="788486"/>
            <a:ext cx="81018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Water is an important natural resource. Without access to </a:t>
            </a:r>
            <a:r>
              <a:rPr lang="en-US" altLang="en-US" b="1" dirty="0">
                <a:solidFill>
                  <a:srgbClr val="B80303"/>
                </a:solidFill>
              </a:rPr>
              <a:t>fresh water</a:t>
            </a:r>
            <a:r>
              <a:rPr lang="en-US" altLang="en-US" dirty="0"/>
              <a:t>, it is difficult for any form of agriculture or livestock farming to take place.</a:t>
            </a:r>
            <a:endParaRPr lang="en-GB" altLang="en-US" dirty="0"/>
          </a:p>
        </p:txBody>
      </p:sp>
      <p:sp>
        <p:nvSpPr>
          <p:cNvPr id="4" name="Text Box 8">
            <a:extLst>
              <a:ext uri="{FF2B5EF4-FFF2-40B4-BE49-F238E27FC236}">
                <a16:creationId xmlns:a16="http://schemas.microsoft.com/office/drawing/2014/main" id="{96500546-E445-46DC-97BF-D3639C9999FF}"/>
              </a:ext>
            </a:extLst>
          </p:cNvPr>
          <p:cNvSpPr txBox="1">
            <a:spLocks noChangeArrowheads="1"/>
          </p:cNvSpPr>
          <p:nvPr/>
        </p:nvSpPr>
        <p:spPr bwMode="auto">
          <a:xfrm>
            <a:off x="342903" y="2056997"/>
            <a:ext cx="81899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solidFill>
                  <a:srgbClr val="B80303"/>
                </a:solidFill>
              </a:rPr>
              <a:t>Water stress</a:t>
            </a:r>
            <a:r>
              <a:rPr lang="en-US" altLang="en-US" dirty="0"/>
              <a:t> happens when there is not enough</a:t>
            </a:r>
          </a:p>
          <a:p>
            <a:r>
              <a:rPr lang="en-US" altLang="en-US" dirty="0"/>
              <a:t>water available to meet demand. This can be</a:t>
            </a:r>
          </a:p>
          <a:p>
            <a:r>
              <a:rPr lang="en-US" altLang="en-US" dirty="0"/>
              <a:t>related to water quality as well as quantity: drinking</a:t>
            </a:r>
          </a:p>
          <a:p>
            <a:r>
              <a:rPr lang="en-US" altLang="en-US" dirty="0"/>
              <a:t>water is usually subject to strict hygiene processes</a:t>
            </a:r>
          </a:p>
          <a:p>
            <a:r>
              <a:rPr lang="en-US" altLang="en-US" dirty="0"/>
              <a:t>before it is safe to drink.</a:t>
            </a:r>
            <a:endParaRPr lang="en-GB" altLang="en-US" dirty="0"/>
          </a:p>
        </p:txBody>
      </p:sp>
      <p:sp>
        <p:nvSpPr>
          <p:cNvPr id="5" name="Text Box 8">
            <a:extLst>
              <a:ext uri="{FF2B5EF4-FFF2-40B4-BE49-F238E27FC236}">
                <a16:creationId xmlns:a16="http://schemas.microsoft.com/office/drawing/2014/main" id="{18802E65-F735-455F-8BCA-8F2926B2ED51}"/>
              </a:ext>
            </a:extLst>
          </p:cNvPr>
          <p:cNvSpPr txBox="1">
            <a:spLocks noChangeArrowheads="1"/>
          </p:cNvSpPr>
          <p:nvPr/>
        </p:nvSpPr>
        <p:spPr bwMode="auto">
          <a:xfrm>
            <a:off x="342902" y="4064177"/>
            <a:ext cx="73918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Areas with high water stress have a water </a:t>
            </a:r>
            <a:r>
              <a:rPr lang="en-US" altLang="en-US" b="1" dirty="0">
                <a:solidFill>
                  <a:srgbClr val="B80303"/>
                </a:solidFill>
              </a:rPr>
              <a:t>deficit</a:t>
            </a:r>
            <a:r>
              <a:rPr lang="en-US" altLang="en-US" dirty="0"/>
              <a:t>, whereas areas with low water stress may have a water </a:t>
            </a:r>
            <a:r>
              <a:rPr lang="en-US" altLang="en-US" b="1" dirty="0">
                <a:solidFill>
                  <a:srgbClr val="B80303"/>
                </a:solidFill>
              </a:rPr>
              <a:t>surplus</a:t>
            </a:r>
            <a:r>
              <a:rPr lang="en-US" altLang="en-US" dirty="0"/>
              <a:t>. </a:t>
            </a:r>
            <a:endParaRPr lang="en-GB" altLang="en-US" dirty="0"/>
          </a:p>
        </p:txBody>
      </p:sp>
      <p:sp>
        <p:nvSpPr>
          <p:cNvPr id="10" name="Text Box 8">
            <a:extLst>
              <a:ext uri="{FF2B5EF4-FFF2-40B4-BE49-F238E27FC236}">
                <a16:creationId xmlns:a16="http://schemas.microsoft.com/office/drawing/2014/main" id="{9950300B-D069-4B74-A19A-378D2F2A8419}"/>
              </a:ext>
            </a:extLst>
          </p:cNvPr>
          <p:cNvSpPr txBox="1">
            <a:spLocks noChangeArrowheads="1"/>
          </p:cNvSpPr>
          <p:nvPr/>
        </p:nvSpPr>
        <p:spPr bwMode="auto">
          <a:xfrm>
            <a:off x="342900" y="5332690"/>
            <a:ext cx="7779124" cy="830997"/>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Can you think of some reasons why an area might have a water deficit? What could be done to combat this?</a:t>
            </a:r>
            <a:endParaRPr lang="en-GB" altLang="en-US" dirty="0"/>
          </a:p>
        </p:txBody>
      </p:sp>
      <p:pic>
        <p:nvPicPr>
          <p:cNvPr id="11" name="Picture 19">
            <a:hlinkClick r:id="" action="ppaction://hlinkshowjump?jump=nextslide"/>
            <a:extLst>
              <a:ext uri="{FF2B5EF4-FFF2-40B4-BE49-F238E27FC236}">
                <a16:creationId xmlns:a16="http://schemas.microsoft.com/office/drawing/2014/main" id="{94E35443-0B1C-4EB1-92C9-D142E8F5F0A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009639CF-E0FD-41D4-81EF-436A6F22759F}"/>
              </a:ext>
            </a:extLst>
          </p:cNvPr>
          <p:cNvPicPr>
            <a:picLocks noChangeAspect="1" noChangeArrowheads="1"/>
          </p:cNvPicPr>
          <p:nvPr/>
        </p:nvPicPr>
        <p:blipFill>
          <a:blip r:embed="rId5" cstate="print"/>
          <a:srcRect/>
          <a:stretch>
            <a:fillRect/>
          </a:stretch>
        </p:blipFill>
        <p:spPr bwMode="auto">
          <a:xfrm>
            <a:off x="8532816"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35159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A469-B444-40A8-A415-F63C42B0D570}"/>
              </a:ext>
            </a:extLst>
          </p:cNvPr>
          <p:cNvSpPr>
            <a:spLocks noGrp="1"/>
          </p:cNvSpPr>
          <p:nvPr>
            <p:ph type="title"/>
          </p:nvPr>
        </p:nvSpPr>
        <p:spPr/>
        <p:txBody>
          <a:bodyPr/>
          <a:lstStyle/>
          <a:p>
            <a:r>
              <a:rPr lang="en-GB" dirty="0"/>
              <a:t>Where does fresh water come from?</a:t>
            </a:r>
          </a:p>
        </p:txBody>
      </p:sp>
      <p:sp>
        <p:nvSpPr>
          <p:cNvPr id="3" name="Text Box 8">
            <a:extLst>
              <a:ext uri="{FF2B5EF4-FFF2-40B4-BE49-F238E27FC236}">
                <a16:creationId xmlns:a16="http://schemas.microsoft.com/office/drawing/2014/main" id="{485360BC-232B-4BE3-8DFB-3301B95A6B9E}"/>
              </a:ext>
            </a:extLst>
          </p:cNvPr>
          <p:cNvSpPr txBox="1">
            <a:spLocks noChangeArrowheads="1"/>
          </p:cNvSpPr>
          <p:nvPr/>
        </p:nvSpPr>
        <p:spPr bwMode="auto">
          <a:xfrm>
            <a:off x="342903" y="788485"/>
            <a:ext cx="8189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Over 70% of the Earth’s surface is covered in water. However, only about 2.5% of this is fresh. As the planet’s population grows, demand for water increases.</a:t>
            </a:r>
            <a:endParaRPr lang="en-GB" altLang="en-US" dirty="0"/>
          </a:p>
        </p:txBody>
      </p:sp>
      <p:sp>
        <p:nvSpPr>
          <p:cNvPr id="4" name="Text Box 8">
            <a:extLst>
              <a:ext uri="{FF2B5EF4-FFF2-40B4-BE49-F238E27FC236}">
                <a16:creationId xmlns:a16="http://schemas.microsoft.com/office/drawing/2014/main" id="{95946965-E14A-4C5C-9C64-C100585F7B0C}"/>
              </a:ext>
            </a:extLst>
          </p:cNvPr>
          <p:cNvSpPr txBox="1">
            <a:spLocks noChangeArrowheads="1"/>
          </p:cNvSpPr>
          <p:nvPr/>
        </p:nvSpPr>
        <p:spPr bwMode="auto">
          <a:xfrm>
            <a:off x="342901" y="2107271"/>
            <a:ext cx="4487284" cy="461665"/>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So where is fresh water found?</a:t>
            </a:r>
            <a:endParaRPr lang="en-GB" altLang="en-US" dirty="0"/>
          </a:p>
        </p:txBody>
      </p:sp>
      <p:sp>
        <p:nvSpPr>
          <p:cNvPr id="6" name="Text Box 14">
            <a:extLst>
              <a:ext uri="{FF2B5EF4-FFF2-40B4-BE49-F238E27FC236}">
                <a16:creationId xmlns:a16="http://schemas.microsoft.com/office/drawing/2014/main" id="{847B005C-82E9-46CC-8D43-4A5E37E426E4}"/>
              </a:ext>
            </a:extLst>
          </p:cNvPr>
          <p:cNvSpPr txBox="1">
            <a:spLocks noChangeArrowheads="1"/>
          </p:cNvSpPr>
          <p:nvPr/>
        </p:nvSpPr>
        <p:spPr bwMode="auto">
          <a:xfrm>
            <a:off x="342902" y="2687392"/>
            <a:ext cx="1682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lakes</a:t>
            </a:r>
          </a:p>
        </p:txBody>
      </p:sp>
      <p:sp>
        <p:nvSpPr>
          <p:cNvPr id="7" name="Text Box 14">
            <a:extLst>
              <a:ext uri="{FF2B5EF4-FFF2-40B4-BE49-F238E27FC236}">
                <a16:creationId xmlns:a16="http://schemas.microsoft.com/office/drawing/2014/main" id="{7896940B-5552-423C-B129-2308540B0DD4}"/>
              </a:ext>
            </a:extLst>
          </p:cNvPr>
          <p:cNvSpPr txBox="1">
            <a:spLocks noChangeArrowheads="1"/>
          </p:cNvSpPr>
          <p:nvPr/>
        </p:nvSpPr>
        <p:spPr bwMode="auto">
          <a:xfrm>
            <a:off x="4471123" y="2687392"/>
            <a:ext cx="1682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glaciers.</a:t>
            </a:r>
            <a:endParaRPr lang="en-GB" altLang="en-US" dirty="0"/>
          </a:p>
        </p:txBody>
      </p:sp>
      <p:sp>
        <p:nvSpPr>
          <p:cNvPr id="8" name="Text Box 14">
            <a:extLst>
              <a:ext uri="{FF2B5EF4-FFF2-40B4-BE49-F238E27FC236}">
                <a16:creationId xmlns:a16="http://schemas.microsoft.com/office/drawing/2014/main" id="{85A8E36C-9C2C-45BC-A69F-A43845E4856D}"/>
              </a:ext>
            </a:extLst>
          </p:cNvPr>
          <p:cNvSpPr txBox="1">
            <a:spLocks noChangeArrowheads="1"/>
          </p:cNvSpPr>
          <p:nvPr/>
        </p:nvSpPr>
        <p:spPr bwMode="auto">
          <a:xfrm>
            <a:off x="2528050" y="2687392"/>
            <a:ext cx="1682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rivers</a:t>
            </a:r>
          </a:p>
        </p:txBody>
      </p:sp>
      <p:sp>
        <p:nvSpPr>
          <p:cNvPr id="9" name="Text Box 8">
            <a:extLst>
              <a:ext uri="{FF2B5EF4-FFF2-40B4-BE49-F238E27FC236}">
                <a16:creationId xmlns:a16="http://schemas.microsoft.com/office/drawing/2014/main" id="{D74FF8F1-B819-4431-B0A3-01E43C4735A4}"/>
              </a:ext>
            </a:extLst>
          </p:cNvPr>
          <p:cNvSpPr txBox="1">
            <a:spLocks noChangeArrowheads="1"/>
          </p:cNvSpPr>
          <p:nvPr/>
        </p:nvSpPr>
        <p:spPr bwMode="auto">
          <a:xfrm>
            <a:off x="354651" y="3267511"/>
            <a:ext cx="54329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Water can also be found underground. </a:t>
            </a:r>
            <a:r>
              <a:rPr lang="en-US" altLang="en-US" b="1" dirty="0">
                <a:solidFill>
                  <a:srgbClr val="B80303"/>
                </a:solidFill>
              </a:rPr>
              <a:t>Groundwater</a:t>
            </a:r>
            <a:r>
              <a:rPr lang="en-US" altLang="en-US" dirty="0"/>
              <a:t> is fresh water not found on the Earth’s surface. It can include underwater streams and </a:t>
            </a:r>
            <a:r>
              <a:rPr lang="en-US" altLang="en-US" b="1" dirty="0">
                <a:solidFill>
                  <a:srgbClr val="B80303"/>
                </a:solidFill>
              </a:rPr>
              <a:t>permafrost</a:t>
            </a:r>
            <a:r>
              <a:rPr lang="en-US" altLang="en-US" dirty="0"/>
              <a:t> (ice contained in frozen ground).</a:t>
            </a:r>
            <a:endParaRPr lang="en-GB" altLang="en-US" dirty="0"/>
          </a:p>
        </p:txBody>
      </p:sp>
      <p:sp>
        <p:nvSpPr>
          <p:cNvPr id="10" name="Text Box 8">
            <a:extLst>
              <a:ext uri="{FF2B5EF4-FFF2-40B4-BE49-F238E27FC236}">
                <a16:creationId xmlns:a16="http://schemas.microsoft.com/office/drawing/2014/main" id="{4F9184AA-8259-4F9E-B2C8-0C893EBD6476}"/>
              </a:ext>
            </a:extLst>
          </p:cNvPr>
          <p:cNvSpPr txBox="1">
            <a:spLocks noChangeArrowheads="1"/>
          </p:cNvSpPr>
          <p:nvPr/>
        </p:nvSpPr>
        <p:spPr bwMode="auto">
          <a:xfrm>
            <a:off x="354650" y="5324960"/>
            <a:ext cx="52080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solidFill>
                  <a:srgbClr val="B80303"/>
                </a:solidFill>
              </a:rPr>
              <a:t>Aquifers</a:t>
            </a:r>
            <a:r>
              <a:rPr lang="en-US" altLang="en-US" dirty="0"/>
              <a:t> are large underground reserves of fresh water. </a:t>
            </a:r>
            <a:endParaRPr lang="en-GB" altLang="en-US" dirty="0"/>
          </a:p>
        </p:txBody>
      </p:sp>
      <p:pic>
        <p:nvPicPr>
          <p:cNvPr id="11" name="Picture 5" descr="notes_icon">
            <a:extLst>
              <a:ext uri="{FF2B5EF4-FFF2-40B4-BE49-F238E27FC236}">
                <a16:creationId xmlns:a16="http://schemas.microsoft.com/office/drawing/2014/main" id="{BBE21A83-D95D-47EF-BC4A-3DC4A4F91DD2}"/>
              </a:ext>
            </a:extLst>
          </p:cNvPr>
          <p:cNvPicPr>
            <a:picLocks noChangeAspect="1" noChangeArrowheads="1"/>
          </p:cNvPicPr>
          <p:nvPr/>
        </p:nvPicPr>
        <p:blipFill>
          <a:blip r:embed="rId3" cstate="print"/>
          <a:srcRect/>
          <a:stretch>
            <a:fillRect/>
          </a:stretch>
        </p:blipFill>
        <p:spPr bwMode="auto">
          <a:xfrm>
            <a:off x="8532816" y="134937"/>
            <a:ext cx="442913" cy="387350"/>
          </a:xfrm>
          <a:prstGeom prst="rect">
            <a:avLst/>
          </a:prstGeom>
          <a:noFill/>
          <a:ln w="9525">
            <a:noFill/>
            <a:miter lim="800000"/>
            <a:headEnd/>
            <a:tailEnd/>
          </a:ln>
        </p:spPr>
      </p:pic>
      <p:pic>
        <p:nvPicPr>
          <p:cNvPr id="12" name="Picture 19">
            <a:hlinkClick r:id="" action="ppaction://hlinkshowjump?jump=nextslide"/>
            <a:extLst>
              <a:ext uri="{FF2B5EF4-FFF2-40B4-BE49-F238E27FC236}">
                <a16:creationId xmlns:a16="http://schemas.microsoft.com/office/drawing/2014/main" id="{056120D7-4F83-4CE7-AA6F-127CE411AE2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617AFF74-3F7F-4435-8DDB-67AFC6D93D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616" y="1688151"/>
            <a:ext cx="3220454" cy="4465011"/>
          </a:xfrm>
          <a:prstGeom prst="rect">
            <a:avLst/>
          </a:prstGeom>
        </p:spPr>
      </p:pic>
    </p:spTree>
    <p:extLst>
      <p:ext uri="{BB962C8B-B14F-4D97-AF65-F5344CB8AC3E}">
        <p14:creationId xmlns:p14="http://schemas.microsoft.com/office/powerpoint/2010/main" val="239815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66A8-032C-4378-BC66-CF4989A92832}"/>
              </a:ext>
            </a:extLst>
          </p:cNvPr>
          <p:cNvSpPr>
            <a:spLocks noGrp="1"/>
          </p:cNvSpPr>
          <p:nvPr>
            <p:ph type="title"/>
          </p:nvPr>
        </p:nvSpPr>
        <p:spPr/>
        <p:txBody>
          <a:bodyPr/>
          <a:lstStyle/>
          <a:p>
            <a:r>
              <a:rPr lang="en-GB" dirty="0"/>
              <a:t>Solutions to water scarcity</a:t>
            </a:r>
          </a:p>
        </p:txBody>
      </p:sp>
      <p:sp>
        <p:nvSpPr>
          <p:cNvPr id="9" name="Text Box 8">
            <a:extLst>
              <a:ext uri="{FF2B5EF4-FFF2-40B4-BE49-F238E27FC236}">
                <a16:creationId xmlns:a16="http://schemas.microsoft.com/office/drawing/2014/main" id="{22036AB3-D438-4FEF-B001-E91F2655403B}"/>
              </a:ext>
            </a:extLst>
          </p:cNvPr>
          <p:cNvSpPr txBox="1">
            <a:spLocks noChangeArrowheads="1"/>
          </p:cNvSpPr>
          <p:nvPr/>
        </p:nvSpPr>
        <p:spPr bwMode="auto">
          <a:xfrm>
            <a:off x="342903" y="788486"/>
            <a:ext cx="8189913" cy="830997"/>
          </a:xfrm>
          <a:prstGeom prst="rect">
            <a:avLst/>
          </a:prstGeom>
          <a:solidFill>
            <a:srgbClr val="FDD9D9"/>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So what can be done to ensure everyone has access to clean, fresh water?</a:t>
            </a:r>
            <a:endParaRPr lang="en-GB" altLang="en-US" dirty="0"/>
          </a:p>
        </p:txBody>
      </p:sp>
      <p:sp>
        <p:nvSpPr>
          <p:cNvPr id="10" name="Text Box 8">
            <a:extLst>
              <a:ext uri="{FF2B5EF4-FFF2-40B4-BE49-F238E27FC236}">
                <a16:creationId xmlns:a16="http://schemas.microsoft.com/office/drawing/2014/main" id="{05CAC08D-979E-415D-BF59-42E868F1AA1F}"/>
              </a:ext>
            </a:extLst>
          </p:cNvPr>
          <p:cNvSpPr txBox="1">
            <a:spLocks noChangeArrowheads="1"/>
          </p:cNvSpPr>
          <p:nvPr/>
        </p:nvSpPr>
        <p:spPr bwMode="auto">
          <a:xfrm>
            <a:off x="342904" y="1756116"/>
            <a:ext cx="506819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t>One solution is </a:t>
            </a:r>
            <a:r>
              <a:rPr lang="en-US" altLang="en-US" b="1" dirty="0">
                <a:solidFill>
                  <a:srgbClr val="B80303"/>
                </a:solidFill>
              </a:rPr>
              <a:t>water</a:t>
            </a:r>
            <a:r>
              <a:rPr lang="en-US" altLang="en-US" dirty="0"/>
              <a:t> </a:t>
            </a:r>
            <a:r>
              <a:rPr lang="en-US" altLang="en-US" b="1" dirty="0">
                <a:solidFill>
                  <a:srgbClr val="B80303"/>
                </a:solidFill>
              </a:rPr>
              <a:t>transfer</a:t>
            </a:r>
            <a:r>
              <a:rPr lang="en-US" altLang="en-US" dirty="0"/>
              <a:t>.</a:t>
            </a:r>
          </a:p>
          <a:p>
            <a:r>
              <a:rPr lang="en-US" altLang="en-US" dirty="0"/>
              <a:t>This involves piping water from areas of water surplus to areas of water deficit. However, this method is expensive and slow to realize.</a:t>
            </a:r>
            <a:endParaRPr lang="en-GB" altLang="en-US" dirty="0"/>
          </a:p>
        </p:txBody>
      </p:sp>
      <p:sp>
        <p:nvSpPr>
          <p:cNvPr id="11" name="Text Box 8">
            <a:extLst>
              <a:ext uri="{FF2B5EF4-FFF2-40B4-BE49-F238E27FC236}">
                <a16:creationId xmlns:a16="http://schemas.microsoft.com/office/drawing/2014/main" id="{E9675C5A-E6E1-40B5-9E7C-9888CA02FD93}"/>
              </a:ext>
            </a:extLst>
          </p:cNvPr>
          <p:cNvSpPr txBox="1">
            <a:spLocks noChangeArrowheads="1"/>
          </p:cNvSpPr>
          <p:nvPr/>
        </p:nvSpPr>
        <p:spPr bwMode="auto">
          <a:xfrm>
            <a:off x="342903" y="3844826"/>
            <a:ext cx="506819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ts val="0"/>
              </a:spcBef>
            </a:pPr>
            <a:r>
              <a:rPr lang="en-US" altLang="en-US" dirty="0"/>
              <a:t>A cheaper method is to </a:t>
            </a:r>
            <a:r>
              <a:rPr lang="en-US" altLang="en-US" b="1" dirty="0">
                <a:solidFill>
                  <a:srgbClr val="B80303"/>
                </a:solidFill>
              </a:rPr>
              <a:t>reduce water consumption</a:t>
            </a:r>
            <a:r>
              <a:rPr lang="en-US" altLang="en-US" dirty="0"/>
              <a:t>. When </a:t>
            </a:r>
            <a:r>
              <a:rPr lang="en-US" altLang="en-US" dirty="0">
                <a:solidFill>
                  <a:srgbClr val="010067"/>
                </a:solidFill>
              </a:rPr>
              <a:t>California experienced a severe drought from 2011–2017, residents were asked to reduce their usage by 25% in order to save water.</a:t>
            </a:r>
          </a:p>
        </p:txBody>
      </p:sp>
      <p:pic>
        <p:nvPicPr>
          <p:cNvPr id="14" name="Picture 13">
            <a:extLst>
              <a:ext uri="{FF2B5EF4-FFF2-40B4-BE49-F238E27FC236}">
                <a16:creationId xmlns:a16="http://schemas.microsoft.com/office/drawing/2014/main" id="{8322D428-34DF-49C2-BA6F-8CA6C4BBE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096" y="1782748"/>
            <a:ext cx="3121716" cy="4370403"/>
          </a:xfrm>
          <a:prstGeom prst="rect">
            <a:avLst/>
          </a:prstGeom>
        </p:spPr>
      </p:pic>
      <p:pic>
        <p:nvPicPr>
          <p:cNvPr id="16" name="Picture 19">
            <a:hlinkClick r:id="" action="ppaction://hlinkshowjump?jump=nextslide"/>
            <a:extLst>
              <a:ext uri="{FF2B5EF4-FFF2-40B4-BE49-F238E27FC236}">
                <a16:creationId xmlns:a16="http://schemas.microsoft.com/office/drawing/2014/main" id="{7D214B5F-DE4B-41AE-82CB-C0B68435F88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91" y="6177471"/>
            <a:ext cx="630237" cy="554608"/>
          </a:xfrm>
          <a:prstGeom prst="rect">
            <a:avLst/>
          </a:prstGeom>
          <a:noFill/>
          <a:ln w="9525">
            <a:noFill/>
            <a:miter lim="800000"/>
            <a:headEnd/>
            <a:tailEnd/>
          </a:ln>
        </p:spPr>
      </p:pic>
      <p:pic>
        <p:nvPicPr>
          <p:cNvPr id="8" name="Picture 5" descr="notes_icon">
            <a:extLst>
              <a:ext uri="{FF2B5EF4-FFF2-40B4-BE49-F238E27FC236}">
                <a16:creationId xmlns:a16="http://schemas.microsoft.com/office/drawing/2014/main" id="{94A971BC-FE91-4648-BB2C-C444E0C1A1F6}"/>
              </a:ext>
            </a:extLst>
          </p:cNvPr>
          <p:cNvPicPr>
            <a:picLocks noChangeAspect="1" noChangeArrowheads="1"/>
          </p:cNvPicPr>
          <p:nvPr/>
        </p:nvPicPr>
        <p:blipFill>
          <a:blip r:embed="rId5" cstate="print"/>
          <a:srcRect/>
          <a:stretch>
            <a:fillRect/>
          </a:stretch>
        </p:blipFill>
        <p:spPr bwMode="auto">
          <a:xfrm>
            <a:off x="8532816" y="134937"/>
            <a:ext cx="442913" cy="387350"/>
          </a:xfrm>
          <a:prstGeom prst="rect">
            <a:avLst/>
          </a:prstGeom>
          <a:noFill/>
          <a:ln w="9525">
            <a:noFill/>
            <a:miter lim="800000"/>
            <a:headEnd/>
            <a:tailEnd/>
          </a:ln>
        </p:spPr>
      </p:pic>
      <p:pic>
        <p:nvPicPr>
          <p:cNvPr id="12" name="Picture 9">
            <a:extLst>
              <a:ext uri="{FF2B5EF4-FFF2-40B4-BE49-F238E27FC236}">
                <a16:creationId xmlns:a16="http://schemas.microsoft.com/office/drawing/2014/main" id="{12A24726-1046-4F6A-ACC3-BFA659A2D3A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44380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huO4MXz1"/>
  <p:tag name="ARTICULATE_DESIGN_ID_6_DEFAULT DESIGN" val="vmeEWW4E"/>
  <p:tag name="ARTICULATE_DESIGN_ID_1_DEFAULT DESIGN" val="bG9PUZXX"/>
  <p:tag name="ARTICULATE_DESIGN_ID_7_DEFAULT DESIGN" val="fS1tDSEo"/>
  <p:tag name="ARTICULATE_DESIGN_ID_3_DEFAULT DESIGN" val="dXDUQHt0"/>
  <p:tag name="ARTICULATE_DESIGN_ID_2_DEFAULT DESIGN" val="J1ifOKLI"/>
  <p:tag name="ARTICULATE_DESIGN_ID_5_DEFAULT DESIGN" val="QrDYwZaH"/>
  <p:tag name="ARTICULATE_DESIGN_ID_4_DEFAULT DESIGN" val="LqSl6IGB"/>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20927</TotalTime>
  <Words>4125</Words>
  <Application>Microsoft Office PowerPoint</Application>
  <PresentationFormat>Letter Paper (8.5x11 in)</PresentationFormat>
  <Paragraphs>353</Paragraphs>
  <Slides>38</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Wingdings</vt:lpstr>
      <vt:lpstr>Arial</vt:lpstr>
      <vt:lpstr>Wingdings 2</vt:lpstr>
      <vt:lpstr>1_Default Design</vt:lpstr>
      <vt:lpstr>7_Default Design</vt:lpstr>
      <vt:lpstr>Natural Resources</vt:lpstr>
      <vt:lpstr>Information</vt:lpstr>
      <vt:lpstr>What are natural resources?</vt:lpstr>
      <vt:lpstr>Sustainable natural resource use</vt:lpstr>
      <vt:lpstr>Recycling </vt:lpstr>
      <vt:lpstr>Reduce and reuse</vt:lpstr>
      <vt:lpstr>Water</vt:lpstr>
      <vt:lpstr>Where does fresh water come from?</vt:lpstr>
      <vt:lpstr>Solutions to water scarcity</vt:lpstr>
      <vt:lpstr>Desalination</vt:lpstr>
      <vt:lpstr>Fertile soils</vt:lpstr>
      <vt:lpstr>The Nile delta</vt:lpstr>
      <vt:lpstr>Decreasing minerals in the soil</vt:lpstr>
      <vt:lpstr>Replacing lost minerals</vt:lpstr>
      <vt:lpstr>Salts in NPK fertilizers</vt:lpstr>
      <vt:lpstr>Soluble and insoluble salts</vt:lpstr>
      <vt:lpstr>Using by-products</vt:lpstr>
      <vt:lpstr>Industrial vs. laboratory production</vt:lpstr>
      <vt:lpstr>Synthetic fertilizers and eutrophication</vt:lpstr>
      <vt:lpstr>Natural fertilizers</vt:lpstr>
      <vt:lpstr>Organic farming</vt:lpstr>
      <vt:lpstr>Minerals and fossil fuels</vt:lpstr>
      <vt:lpstr>Uses of fossil fuels </vt:lpstr>
      <vt:lpstr>Mining for ores</vt:lpstr>
      <vt:lpstr>Obtaining raw materials </vt:lpstr>
      <vt:lpstr>What is crude oil?</vt:lpstr>
      <vt:lpstr>The early stages of oil and gas formation</vt:lpstr>
      <vt:lpstr>Where is crude oil?</vt:lpstr>
      <vt:lpstr>Problems with crude oil</vt:lpstr>
      <vt:lpstr>Deepwater Horizon</vt:lpstr>
      <vt:lpstr>Oil shale</vt:lpstr>
      <vt:lpstr>Tar sands</vt:lpstr>
      <vt:lpstr>Sustainable use of tar sands</vt:lpstr>
      <vt:lpstr>Natural gas</vt:lpstr>
      <vt:lpstr>Gas safety and transportation</vt:lpstr>
      <vt:lpstr>Coal mining</vt:lpstr>
      <vt:lpstr>Minimizing the impacts of coal mining</vt:lpstr>
      <vt:lpstr>Summary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Resources</dc:title>
  <dc:subject>Boardworks High School Earth and Space Sciences</dc:subject>
  <dc:creator>Boardworks</dc:creator>
  <cp:lastModifiedBy>Tim Crilly</cp:lastModifiedBy>
  <cp:revision>682</cp:revision>
  <dcterms:created xsi:type="dcterms:W3CDTF">2003-10-06T13:07:42Z</dcterms:created>
  <dcterms:modified xsi:type="dcterms:W3CDTF">2019-01-31T15:23:11Z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415294BF-673D-4E0C-9433-E8309B68C279</vt:lpwstr>
  </property>
  <property fmtid="{D5CDD505-2E9C-101B-9397-08002B2CF9AE}" pid="3" name="ArticulatePath">
    <vt:lpwstr>Sustainable use of resources</vt:lpwstr>
  </property>
</Properties>
</file>