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activeX/activeX1.xml" ContentType="application/vnd.ms-office.activeX+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activeX/activeX2.xml" ContentType="application/vnd.ms-office.activeX+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activeX/activeX3.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activeX/activeX4.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5.xml" ContentType="application/vnd.ms-office.activeX+xml"/>
  <Override PartName="/ppt/notesSlides/notesSlide12.xml" ContentType="application/vnd.openxmlformats-officedocument.presentationml.notesSlide+xml"/>
  <Override PartName="/ppt/activeX/activeX6.xml" ContentType="application/vnd.ms-office.activeX+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activeX/activeX7.xml" ContentType="application/vnd.ms-office.activeX+xml"/>
  <Override PartName="/ppt/notesSlides/notesSlide16.xml" ContentType="application/vnd.openxmlformats-officedocument.presentationml.notesSlide+xml"/>
  <Override PartName="/ppt/tags/tag43.xml" ContentType="application/vnd.openxmlformats-officedocument.presentationml.tags+xml"/>
  <Override PartName="/ppt/notesSlides/notesSlide17.xml" ContentType="application/vnd.openxmlformats-officedocument.presentationml.notesSlide+xml"/>
  <Override PartName="/ppt/tags/tag44.xml" ContentType="application/vnd.openxmlformats-officedocument.presentationml.tags+xml"/>
  <Override PartName="/ppt/notesSlides/notesSlide18.xml" ContentType="application/vnd.openxmlformats-officedocument.presentationml.notesSlide+xml"/>
  <Override PartName="/ppt/tags/tag45.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250" r:id="rId1"/>
    <p:sldMasterId id="2147485265" r:id="rId2"/>
  </p:sldMasterIdLst>
  <p:notesMasterIdLst>
    <p:notesMasterId r:id="rId22"/>
  </p:notesMasterIdLst>
  <p:handoutMasterIdLst>
    <p:handoutMasterId r:id="rId23"/>
  </p:handoutMasterIdLst>
  <p:sldIdLst>
    <p:sldId id="430" r:id="rId3"/>
    <p:sldId id="506" r:id="rId4"/>
    <p:sldId id="484" r:id="rId5"/>
    <p:sldId id="485" r:id="rId6"/>
    <p:sldId id="486" r:id="rId7"/>
    <p:sldId id="487" r:id="rId8"/>
    <p:sldId id="488" r:id="rId9"/>
    <p:sldId id="490" r:id="rId10"/>
    <p:sldId id="491" r:id="rId11"/>
    <p:sldId id="492" r:id="rId12"/>
    <p:sldId id="508" r:id="rId13"/>
    <p:sldId id="507" r:id="rId14"/>
    <p:sldId id="509" r:id="rId15"/>
    <p:sldId id="510" r:id="rId16"/>
    <p:sldId id="493" r:id="rId17"/>
    <p:sldId id="494" r:id="rId18"/>
    <p:sldId id="502" r:id="rId19"/>
    <p:sldId id="504" r:id="rId20"/>
    <p:sldId id="503" r:id="rId21"/>
  </p:sldIdLst>
  <p:sldSz cx="9144000" cy="6858000" type="screen4x3"/>
  <p:notesSz cx="6858000" cy="9296400"/>
  <p:embeddedFontLst>
    <p:embeddedFont>
      <p:font typeface="Wingdings 2" panose="05020102010507070707" pitchFamily="18" charset="2"/>
      <p:regular r:id="rId24"/>
    </p:embeddedFont>
  </p:embeddedFontLst>
  <p:custDataLst>
    <p:tags r:id="rId25"/>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7">
          <p15:clr>
            <a:srgbClr val="A4A3A4"/>
          </p15:clr>
        </p15:guide>
        <p15:guide id="2" orient="horz" pos="3876">
          <p15:clr>
            <a:srgbClr val="A4A3A4"/>
          </p15:clr>
        </p15:guide>
        <p15:guide id="3" pos="5375">
          <p15:clr>
            <a:srgbClr val="A4A3A4"/>
          </p15:clr>
        </p15:guide>
        <p15:guide id="4" pos="22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303"/>
    <a:srgbClr val="286DA6"/>
    <a:srgbClr val="33CC33"/>
    <a:srgbClr val="CC0099"/>
    <a:srgbClr val="009900"/>
    <a:srgbClr val="010066"/>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showGuides="1">
      <p:cViewPr varScale="1">
        <p:scale>
          <a:sx n="85" d="100"/>
          <a:sy n="85" d="100"/>
        </p:scale>
        <p:origin x="540" y="78"/>
      </p:cViewPr>
      <p:guideLst>
        <p:guide orient="horz" pos="497"/>
        <p:guide orient="horz" pos="3876"/>
        <p:guide pos="5375"/>
        <p:guide pos="227"/>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9C2E4D2D-2135-4ED5-B07E-C09A777F6D10}"/>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87CF7354-4C66-4139-A5C5-45C94964229B}" type="slidenum">
              <a:rPr lang="en-GB" altLang="en-US"/>
              <a:pPr/>
              <a:t>‹#›</a:t>
            </a:fld>
            <a:endParaRPr lang="en-GB" altLang="en-US"/>
          </a:p>
        </p:txBody>
      </p:sp>
      <p:sp>
        <p:nvSpPr>
          <p:cNvPr id="5" name="Rectangle 7">
            <a:extLst>
              <a:ext uri="{FF2B5EF4-FFF2-40B4-BE49-F238E27FC236}">
                <a16:creationId xmlns:a16="http://schemas.microsoft.com/office/drawing/2014/main" id="{6DA32667-23D1-47F7-B3FD-0951B48325EA}"/>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77FF9044-A3EA-47EE-909B-D1A3B0F8AFF3}"/>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Earth and Space Sciences</a:t>
            </a:r>
          </a:p>
        </p:txBody>
      </p:sp>
    </p:spTree>
    <p:custDataLst>
      <p:tags r:id="rId2"/>
    </p:custDataLst>
    <p:extLst>
      <p:ext uri="{BB962C8B-B14F-4D97-AF65-F5344CB8AC3E}">
        <p14:creationId xmlns:p14="http://schemas.microsoft.com/office/powerpoint/2010/main" val="25132565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D545CD63-2C8A-4950-AA9A-6A2D5BE0503A}"/>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8929BC0-275C-45DE-985D-87D9E8F638D8}"/>
              </a:ext>
            </a:extLst>
          </p:cNvPr>
          <p:cNvSpPr>
            <a:spLocks noGrp="1" noChangeArrowheads="1"/>
          </p:cNvSpPr>
          <p:nvPr>
            <p:ph type="body" sz="quarter" idx="3"/>
          </p:nvPr>
        </p:nvSpPr>
        <p:spPr bwMode="auto">
          <a:xfrm>
            <a:off x="914401"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10B0106C-7BC2-4793-B407-DBFD4CB5535B}"/>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0D97BBAF-603C-4970-84D7-EDF0368F2C92}" type="slidenum">
              <a:rPr lang="en-US" altLang="en-US"/>
              <a:pPr/>
              <a:t>‹#›</a:t>
            </a:fld>
            <a:endParaRPr lang="en-US" altLang="en-US"/>
          </a:p>
        </p:txBody>
      </p:sp>
      <p:sp>
        <p:nvSpPr>
          <p:cNvPr id="7" name="Rectangle 7">
            <a:extLst>
              <a:ext uri="{FF2B5EF4-FFF2-40B4-BE49-F238E27FC236}">
                <a16:creationId xmlns:a16="http://schemas.microsoft.com/office/drawing/2014/main" id="{B57FE200-7EAB-47E2-ACC6-D80B517FD179}"/>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419416EF-3945-47F7-8DED-A4594141F06E}"/>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1644614973"/>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5FFBB5E7-2618-40E2-B2D0-73C1E7C44BBB}"/>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5304C47F-37A7-49B3-8E8B-BB13641CD0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EA7A2B2-6598-49BF-A15A-8B3DEA07ACCA}"/>
              </a:ext>
            </a:extLst>
          </p:cNvPr>
          <p:cNvSpPr>
            <a:spLocks noGrp="1"/>
          </p:cNvSpPr>
          <p:nvPr>
            <p:ph type="sldNum" sz="quarter" idx="10"/>
          </p:nvPr>
        </p:nvSpPr>
        <p:spPr/>
        <p:txBody>
          <a:bodyPr/>
          <a:lstStyle/>
          <a:p>
            <a:fld id="{0D97BBAF-603C-4970-84D7-EDF0368F2C92}"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34DB04D4-6A22-45CE-9611-FC8DAD2075B9}"/>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9D2AE742-20B4-4499-849A-AA705E7C9F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Construct and revise an explanation based on valid and reliable evidence obtained from a variety of sources (including students’ own investigations, models, theories, simulations, peer review) and the assumption that theories and laws that describe the natural world operate today as they did in the past and will continue to do so in the future.</a:t>
            </a:r>
            <a:endParaRPr lang="en-GB"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NASA/COBE Science Team 2018</a:t>
            </a:r>
          </a:p>
        </p:txBody>
      </p:sp>
      <p:sp>
        <p:nvSpPr>
          <p:cNvPr id="2" name="Slide Number Placeholder 1">
            <a:extLst>
              <a:ext uri="{FF2B5EF4-FFF2-40B4-BE49-F238E27FC236}">
                <a16:creationId xmlns:a16="http://schemas.microsoft.com/office/drawing/2014/main" id="{F5FF1813-8392-4FFA-BB92-AC63D7F55247}"/>
              </a:ext>
            </a:extLst>
          </p:cNvPr>
          <p:cNvSpPr>
            <a:spLocks noGrp="1"/>
          </p:cNvSpPr>
          <p:nvPr>
            <p:ph type="sldNum" sz="quarter" idx="10"/>
          </p:nvPr>
        </p:nvSpPr>
        <p:spPr/>
        <p:txBody>
          <a:bodyPr/>
          <a:lstStyle/>
          <a:p>
            <a:fld id="{0D97BBAF-603C-4970-84D7-EDF0368F2C92}"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5018631-3CAF-446B-B19A-0AEA991E596D}"/>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31D0A133-28D3-498E-B1F7-594B279B01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FC09A18-9832-45BD-BF17-B10CCC1DAB61}"/>
              </a:ext>
            </a:extLst>
          </p:cNvPr>
          <p:cNvSpPr>
            <a:spLocks noGrp="1"/>
          </p:cNvSpPr>
          <p:nvPr>
            <p:ph type="sldNum" sz="quarter" idx="10"/>
          </p:nvPr>
        </p:nvSpPr>
        <p:spPr/>
        <p:txBody>
          <a:bodyPr/>
          <a:lstStyle/>
          <a:p>
            <a:fld id="{0D97BBAF-603C-4970-84D7-EDF0368F2C92}" type="slidenum">
              <a:rPr lang="en-US" altLang="en-US" smtClean="0"/>
              <a:pPr/>
              <a:t>11</a:t>
            </a:fld>
            <a:endParaRPr lang="en-US" altLang="en-US"/>
          </a:p>
        </p:txBody>
      </p:sp>
    </p:spTree>
    <p:extLst>
      <p:ext uri="{BB962C8B-B14F-4D97-AF65-F5344CB8AC3E}">
        <p14:creationId xmlns:p14="http://schemas.microsoft.com/office/powerpoint/2010/main" val="497006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1B47E6E0-B007-4EEE-8FB0-C9FD483584A5}"/>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8FC4DE06-FF02-4C32-B0DF-F6BBAA87E9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FE0C226-9247-4740-A0A9-714F45F74C62}"/>
              </a:ext>
            </a:extLst>
          </p:cNvPr>
          <p:cNvSpPr>
            <a:spLocks noGrp="1"/>
          </p:cNvSpPr>
          <p:nvPr>
            <p:ph type="sldNum" sz="quarter" idx="10"/>
          </p:nvPr>
        </p:nvSpPr>
        <p:spPr/>
        <p:txBody>
          <a:bodyPr/>
          <a:lstStyle/>
          <a:p>
            <a:fld id="{0D97BBAF-603C-4970-84D7-EDF0368F2C92}" type="slidenum">
              <a:rPr lang="en-US" altLang="en-US" smtClean="0"/>
              <a:pPr/>
              <a:t>12</a:t>
            </a:fld>
            <a:endParaRPr lang="en-US" altLang="en-US"/>
          </a:p>
        </p:txBody>
      </p:sp>
    </p:spTree>
    <p:extLst>
      <p:ext uri="{BB962C8B-B14F-4D97-AF65-F5344CB8AC3E}">
        <p14:creationId xmlns:p14="http://schemas.microsoft.com/office/powerpoint/2010/main" val="3504717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B11A3C2-4293-46CD-89E5-29BED21DE22F}"/>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BC9EBB68-7777-45AF-86A9-518639810F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AD56761-F532-4AEC-B222-950F5144CF3C}"/>
              </a:ext>
            </a:extLst>
          </p:cNvPr>
          <p:cNvSpPr>
            <a:spLocks noGrp="1"/>
          </p:cNvSpPr>
          <p:nvPr>
            <p:ph type="sldNum" sz="quarter" idx="10"/>
          </p:nvPr>
        </p:nvSpPr>
        <p:spPr/>
        <p:txBody>
          <a:bodyPr/>
          <a:lstStyle/>
          <a:p>
            <a:fld id="{0D97BBAF-603C-4970-84D7-EDF0368F2C92}" type="slidenum">
              <a:rPr lang="en-US" altLang="en-US" smtClean="0"/>
              <a:pPr/>
              <a:t>13</a:t>
            </a:fld>
            <a:endParaRPr lang="en-US" altLang="en-US"/>
          </a:p>
        </p:txBody>
      </p:sp>
    </p:spTree>
    <p:extLst>
      <p:ext uri="{BB962C8B-B14F-4D97-AF65-F5344CB8AC3E}">
        <p14:creationId xmlns:p14="http://schemas.microsoft.com/office/powerpoint/2010/main" val="841720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5018631-3CAF-446B-B19A-0AEA991E596D}"/>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31D0A133-28D3-498E-B1F7-594B279B01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Construct and revise an explanation based on valid and reliable evidence obtained from a variety of sources (including students’ own investigations, models, theories, simulations, peer review) and the assumption that theories and laws that describe the natural world operate today as they did in the past and will continue to do so in the future.</a:t>
            </a:r>
            <a:endParaRPr lang="en-GB" dirty="0">
              <a:effectLst/>
            </a:endParaRPr>
          </a:p>
          <a:p>
            <a:pPr defTabSz="928299" eaLnBrk="1" hangingPunct="1">
              <a:defRPr/>
            </a:pPr>
            <a:endParaRPr lang="en-GB" altLang="en-US" b="1" dirty="0">
              <a:latin typeface="Arial" panose="020B0604020202020204" pitchFamily="34" charset="0"/>
            </a:endParaRPr>
          </a:p>
          <a:p>
            <a:pPr defTabSz="928299" eaLnBrk="1" hangingPunct="1">
              <a:defRPr/>
            </a:pPr>
            <a:r>
              <a:rPr lang="en-GB" altLang="en-US" b="1" dirty="0">
                <a:latin typeface="Arial" panose="020B0604020202020204" pitchFamily="34" charset="0"/>
              </a:rPr>
              <a:t>Photo credit:</a:t>
            </a:r>
            <a:r>
              <a:rPr lang="en-GB" altLang="en-US" dirty="0">
                <a:latin typeface="Arial" panose="020B0604020202020204" pitchFamily="34" charset="0"/>
              </a:rPr>
              <a:t> © NASA, Nigel Sharp (NOAO), FTS, NSO, KPNO, AURA, NSF, 2018</a:t>
            </a:r>
          </a:p>
        </p:txBody>
      </p:sp>
      <p:sp>
        <p:nvSpPr>
          <p:cNvPr id="2" name="Slide Number Placeholder 1">
            <a:extLst>
              <a:ext uri="{FF2B5EF4-FFF2-40B4-BE49-F238E27FC236}">
                <a16:creationId xmlns:a16="http://schemas.microsoft.com/office/drawing/2014/main" id="{B290B4C3-ECD3-4BD2-9040-7878F77BD661}"/>
              </a:ext>
            </a:extLst>
          </p:cNvPr>
          <p:cNvSpPr>
            <a:spLocks noGrp="1"/>
          </p:cNvSpPr>
          <p:nvPr>
            <p:ph type="sldNum" sz="quarter" idx="10"/>
          </p:nvPr>
        </p:nvSpPr>
        <p:spPr/>
        <p:txBody>
          <a:bodyPr/>
          <a:lstStyle/>
          <a:p>
            <a:fld id="{0D97BBAF-603C-4970-84D7-EDF0368F2C92}" type="slidenum">
              <a:rPr lang="en-US" altLang="en-US" smtClean="0"/>
              <a:pPr/>
              <a:t>14</a:t>
            </a:fld>
            <a:endParaRPr lang="en-US" altLang="en-US"/>
          </a:p>
        </p:txBody>
      </p:sp>
    </p:spTree>
    <p:extLst>
      <p:ext uri="{BB962C8B-B14F-4D97-AF65-F5344CB8AC3E}">
        <p14:creationId xmlns:p14="http://schemas.microsoft.com/office/powerpoint/2010/main" val="3013862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a:extLst>
              <a:ext uri="{FF2B5EF4-FFF2-40B4-BE49-F238E27FC236}">
                <a16:creationId xmlns:a16="http://schemas.microsoft.com/office/drawing/2014/main" id="{31F10DAD-90B6-437A-A778-758EFB58E23C}"/>
              </a:ext>
            </a:extLst>
          </p:cNvPr>
          <p:cNvSpPr>
            <a:spLocks noGrp="1" noRot="1" noChangeAspect="1" noChangeArrowheads="1" noTextEdit="1"/>
          </p:cNvSpPr>
          <p:nvPr>
            <p:ph type="sldImg"/>
          </p:nvPr>
        </p:nvSpPr>
        <p:spPr>
          <a:ln/>
        </p:spPr>
      </p:sp>
      <p:sp>
        <p:nvSpPr>
          <p:cNvPr id="41989" name="Rectangle 3">
            <a:extLst>
              <a:ext uri="{FF2B5EF4-FFF2-40B4-BE49-F238E27FC236}">
                <a16:creationId xmlns:a16="http://schemas.microsoft.com/office/drawing/2014/main" id="{D7C61FAC-7F1A-4076-B5D9-0DBF2AD670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a:t>
            </a:r>
            <a:r>
              <a:rPr lang="en-GB" dirty="0"/>
              <a:t> Evaluate merits and limitations of two different models of the same proposed tool, process, mechanism, or system in order to select or revise a model that best fits the evidence or design criteria.</a:t>
            </a:r>
          </a:p>
          <a:p>
            <a:pPr marL="174056" indent="-174056" defTabSz="928299">
              <a:buFont typeface="Arial" panose="020B0604020202020204" pitchFamily="34" charset="0"/>
              <a:buChar char="•"/>
              <a:defRPr/>
            </a:pPr>
            <a:r>
              <a:rPr lang="en-GB" b="1" dirty="0"/>
              <a:t>Engaging in Argument from Evidence: </a:t>
            </a:r>
            <a:r>
              <a:rPr lang="en-GB" dirty="0"/>
              <a:t>Compare and evaluate competing arguments or design solutions in light of currently accepted explanations, new evidence, limitations (e.g., trade-offs), constraints, and ethical issues.</a:t>
            </a:r>
            <a:endParaRPr lang="en-GB"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NASA/COBE Science Team 2018</a:t>
            </a:r>
          </a:p>
        </p:txBody>
      </p:sp>
      <p:sp>
        <p:nvSpPr>
          <p:cNvPr id="2" name="Slide Number Placeholder 1">
            <a:extLst>
              <a:ext uri="{FF2B5EF4-FFF2-40B4-BE49-F238E27FC236}">
                <a16:creationId xmlns:a16="http://schemas.microsoft.com/office/drawing/2014/main" id="{5008FB8C-CAF5-407D-9578-89234706B224}"/>
              </a:ext>
            </a:extLst>
          </p:cNvPr>
          <p:cNvSpPr>
            <a:spLocks noGrp="1"/>
          </p:cNvSpPr>
          <p:nvPr>
            <p:ph type="sldNum" sz="quarter" idx="10"/>
          </p:nvPr>
        </p:nvSpPr>
        <p:spPr/>
        <p:txBody>
          <a:bodyPr/>
          <a:lstStyle/>
          <a:p>
            <a:fld id="{0D97BBAF-603C-4970-84D7-EDF0368F2C92}"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a:extLst>
              <a:ext uri="{FF2B5EF4-FFF2-40B4-BE49-F238E27FC236}">
                <a16:creationId xmlns:a16="http://schemas.microsoft.com/office/drawing/2014/main" id="{A464E615-D4C4-4585-AA4E-248C67F78255}"/>
              </a:ext>
            </a:extLst>
          </p:cNvPr>
          <p:cNvSpPr>
            <a:spLocks noGrp="1" noRot="1" noChangeAspect="1" noChangeArrowheads="1" noTextEdit="1"/>
          </p:cNvSpPr>
          <p:nvPr>
            <p:ph type="sldImg"/>
          </p:nvPr>
        </p:nvSpPr>
        <p:spPr>
          <a:ln/>
        </p:spPr>
      </p:sp>
      <p:sp>
        <p:nvSpPr>
          <p:cNvPr id="43013" name="Rectangle 3">
            <a:extLst>
              <a:ext uri="{FF2B5EF4-FFF2-40B4-BE49-F238E27FC236}">
                <a16:creationId xmlns:a16="http://schemas.microsoft.com/office/drawing/2014/main" id="{E7775F10-B28E-41FC-9E99-DEB9938FCE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true-or-false activity could be used as an introductory or summary activity on the theories surrounding the origin (and ultimate end) of the Universe.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whole-class exercise.</a:t>
            </a:r>
          </a:p>
        </p:txBody>
      </p:sp>
      <p:sp>
        <p:nvSpPr>
          <p:cNvPr id="2" name="Slide Number Placeholder 1">
            <a:extLst>
              <a:ext uri="{FF2B5EF4-FFF2-40B4-BE49-F238E27FC236}">
                <a16:creationId xmlns:a16="http://schemas.microsoft.com/office/drawing/2014/main" id="{6124AEB2-5290-4FF9-86A4-785D5764BEF5}"/>
              </a:ext>
            </a:extLst>
          </p:cNvPr>
          <p:cNvSpPr>
            <a:spLocks noGrp="1"/>
          </p:cNvSpPr>
          <p:nvPr>
            <p:ph type="sldNum" sz="quarter" idx="10"/>
          </p:nvPr>
        </p:nvSpPr>
        <p:spPr/>
        <p:txBody>
          <a:bodyPr/>
          <a:lstStyle/>
          <a:p>
            <a:fld id="{0D97BBAF-603C-4970-84D7-EDF0368F2C92}"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a:extLst>
              <a:ext uri="{FF2B5EF4-FFF2-40B4-BE49-F238E27FC236}">
                <a16:creationId xmlns:a16="http://schemas.microsoft.com/office/drawing/2014/main" id="{ABB01E1A-F856-47CE-9064-8E0016EE47F3}"/>
              </a:ext>
            </a:extLst>
          </p:cNvPr>
          <p:cNvSpPr>
            <a:spLocks noGrp="1" noRot="1" noChangeAspect="1" noChangeArrowheads="1" noTextEdit="1"/>
          </p:cNvSpPr>
          <p:nvPr>
            <p:ph type="sldImg"/>
          </p:nvPr>
        </p:nvSpPr>
        <p:spPr>
          <a:ln/>
        </p:spPr>
      </p:sp>
      <p:sp>
        <p:nvSpPr>
          <p:cNvPr id="45061" name="Rectangle 3">
            <a:extLst>
              <a:ext uri="{FF2B5EF4-FFF2-40B4-BE49-F238E27FC236}">
                <a16:creationId xmlns:a16="http://schemas.microsoft.com/office/drawing/2014/main" id="{B52F0AF9-D5BF-4BEB-9054-47A6CC4966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1E9D74E-4254-4559-A487-E4DAAFE952FD}"/>
              </a:ext>
            </a:extLst>
          </p:cNvPr>
          <p:cNvSpPr>
            <a:spLocks noGrp="1"/>
          </p:cNvSpPr>
          <p:nvPr>
            <p:ph type="sldNum" sz="quarter" idx="10"/>
          </p:nvPr>
        </p:nvSpPr>
        <p:spPr/>
        <p:txBody>
          <a:bodyPr/>
          <a:lstStyle/>
          <a:p>
            <a:fld id="{0D97BBAF-603C-4970-84D7-EDF0368F2C92}"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2C14769E-44AD-494A-9175-C83C74BCD7F4}"/>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DEC800CE-E284-458B-9F0B-2447221BAD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Construct and revise an explanation based on valid and reliable evidence obtained from a variety of sources (including students’ own investigations, models, theories, simulations, peer review) and the assumption that theories and laws that describe the natural world operate today as they did in the past and will continue to do so in the future.</a:t>
            </a:r>
            <a:endParaRPr lang="en-GB" dirty="0">
              <a:effectLst/>
            </a:endParaRPr>
          </a:p>
        </p:txBody>
      </p:sp>
      <p:sp>
        <p:nvSpPr>
          <p:cNvPr id="2" name="Slide Number Placeholder 1">
            <a:extLst>
              <a:ext uri="{FF2B5EF4-FFF2-40B4-BE49-F238E27FC236}">
                <a16:creationId xmlns:a16="http://schemas.microsoft.com/office/drawing/2014/main" id="{4E76C3D4-2BDC-4391-A7BF-9E436F9D1485}"/>
              </a:ext>
            </a:extLst>
          </p:cNvPr>
          <p:cNvSpPr>
            <a:spLocks noGrp="1"/>
          </p:cNvSpPr>
          <p:nvPr>
            <p:ph type="sldNum" sz="quarter" idx="10"/>
          </p:nvPr>
        </p:nvSpPr>
        <p:spPr/>
        <p:txBody>
          <a:bodyPr/>
          <a:lstStyle/>
          <a:p>
            <a:fld id="{0D97BBAF-603C-4970-84D7-EDF0368F2C92}"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6F1DE278-BC50-4ADD-B8AB-A2B45A659A83}"/>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26C551DB-2ACB-43E8-A395-EDF192510D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DBFE100-2170-405A-B75E-1FB676BE0965}"/>
              </a:ext>
            </a:extLst>
          </p:cNvPr>
          <p:cNvSpPr>
            <a:spLocks noGrp="1"/>
          </p:cNvSpPr>
          <p:nvPr>
            <p:ph type="sldNum" sz="quarter" idx="10"/>
          </p:nvPr>
        </p:nvSpPr>
        <p:spPr/>
        <p:txBody>
          <a:bodyPr/>
          <a:lstStyle/>
          <a:p>
            <a:fld id="{0D97BBAF-603C-4970-84D7-EDF0368F2C92}"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E43F338C-DF46-49FD-9EB8-7C01F95CDE33}"/>
              </a:ext>
            </a:extLst>
          </p:cNvPr>
          <p:cNvSpPr>
            <a:spLocks noGrp="1"/>
          </p:cNvSpPr>
          <p:nvPr>
            <p:ph type="sldNum" sz="quarter" idx="10"/>
          </p:nvPr>
        </p:nvSpPr>
        <p:spPr/>
        <p:txBody>
          <a:bodyPr/>
          <a:lstStyle/>
          <a:p>
            <a:fld id="{0D97BBAF-603C-4970-84D7-EDF0368F2C92}" type="slidenum">
              <a:rPr lang="en-US" altLang="en-US" smtClean="0"/>
              <a:pPr/>
              <a:t>2</a:t>
            </a:fld>
            <a:endParaRPr lang="en-US" altLang="en-US"/>
          </a:p>
        </p:txBody>
      </p:sp>
    </p:spTree>
    <p:extLst>
      <p:ext uri="{BB962C8B-B14F-4D97-AF65-F5344CB8AC3E}">
        <p14:creationId xmlns:p14="http://schemas.microsoft.com/office/powerpoint/2010/main" val="104300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a:extLst>
              <a:ext uri="{FF2B5EF4-FFF2-40B4-BE49-F238E27FC236}">
                <a16:creationId xmlns:a16="http://schemas.microsoft.com/office/drawing/2014/main" id="{1CCD69A9-84E8-41B9-95DE-211929CDAD7C}"/>
              </a:ext>
            </a:extLst>
          </p:cNvPr>
          <p:cNvSpPr>
            <a:spLocks noGrp="1" noRot="1" noChangeAspect="1" noChangeArrowheads="1" noTextEdit="1"/>
          </p:cNvSpPr>
          <p:nvPr>
            <p:ph type="sldImg"/>
          </p:nvPr>
        </p:nvSpPr>
        <p:spPr>
          <a:ln/>
        </p:spPr>
      </p:sp>
      <p:sp>
        <p:nvSpPr>
          <p:cNvPr id="32773" name="Rectangle 3">
            <a:extLst>
              <a:ext uri="{FF2B5EF4-FFF2-40B4-BE49-F238E27FC236}">
                <a16:creationId xmlns:a16="http://schemas.microsoft.com/office/drawing/2014/main" id="{E29104A8-39A5-4CD2-89A3-09F034B191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9000A36-36B6-4D19-B6AF-1D9999DF9CCB}"/>
              </a:ext>
            </a:extLst>
          </p:cNvPr>
          <p:cNvSpPr>
            <a:spLocks noGrp="1"/>
          </p:cNvSpPr>
          <p:nvPr>
            <p:ph type="sldNum" sz="quarter" idx="10"/>
          </p:nvPr>
        </p:nvSpPr>
        <p:spPr/>
        <p:txBody>
          <a:bodyPr/>
          <a:lstStyle/>
          <a:p>
            <a:fld id="{0D97BBAF-603C-4970-84D7-EDF0368F2C92}"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142B8380-ABDB-4B97-8ED7-67742196170E}"/>
              </a:ext>
            </a:extLst>
          </p:cNvPr>
          <p:cNvSpPr>
            <a:spLocks noGrp="1" noRot="1" noChangeAspect="1" noChangeArrowheads="1" noTextEdit="1"/>
          </p:cNvSpPr>
          <p:nvPr>
            <p:ph type="sldImg"/>
          </p:nvPr>
        </p:nvSpPr>
        <p:spPr>
          <a:ln/>
        </p:spPr>
      </p:sp>
      <p:sp>
        <p:nvSpPr>
          <p:cNvPr id="33797" name="Rectangle 3">
            <a:extLst>
              <a:ext uri="{FF2B5EF4-FFF2-40B4-BE49-F238E27FC236}">
                <a16:creationId xmlns:a16="http://schemas.microsoft.com/office/drawing/2014/main" id="{318C5F60-9E2A-414B-A304-FB1ED74D1C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wavelength and frequency, please refer to the </a:t>
            </a:r>
            <a:r>
              <a:rPr lang="en-GB" altLang="en-US" i="1" dirty="0">
                <a:latin typeface="Arial" panose="020B0604020202020204" pitchFamily="34" charset="0"/>
              </a:rPr>
              <a:t>Physical Science: Properties of Waves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81B8945A-AB02-4D67-9174-D3BA3D530C68}"/>
              </a:ext>
            </a:extLst>
          </p:cNvPr>
          <p:cNvSpPr>
            <a:spLocks noGrp="1"/>
          </p:cNvSpPr>
          <p:nvPr>
            <p:ph type="sldNum" sz="quarter" idx="10"/>
          </p:nvPr>
        </p:nvSpPr>
        <p:spPr/>
        <p:txBody>
          <a:bodyPr/>
          <a:lstStyle/>
          <a:p>
            <a:fld id="{0D97BBAF-603C-4970-84D7-EDF0368F2C92}"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a:extLst>
              <a:ext uri="{FF2B5EF4-FFF2-40B4-BE49-F238E27FC236}">
                <a16:creationId xmlns:a16="http://schemas.microsoft.com/office/drawing/2014/main" id="{BA8A72B1-43B4-4E90-86AC-C8CBC1392825}"/>
              </a:ext>
            </a:extLst>
          </p:cNvPr>
          <p:cNvSpPr>
            <a:spLocks noGrp="1" noRot="1" noChangeAspect="1" noChangeArrowheads="1" noTextEdit="1"/>
          </p:cNvSpPr>
          <p:nvPr>
            <p:ph type="sldImg"/>
          </p:nvPr>
        </p:nvSpPr>
        <p:spPr>
          <a:ln/>
        </p:spPr>
      </p:sp>
      <p:sp>
        <p:nvSpPr>
          <p:cNvPr id="34821" name="Rectangle 3">
            <a:extLst>
              <a:ext uri="{FF2B5EF4-FFF2-40B4-BE49-F238E27FC236}">
                <a16:creationId xmlns:a16="http://schemas.microsoft.com/office/drawing/2014/main" id="{7ED1CD58-1554-481E-AEF3-B5D75923AB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This animation is reliant on sound.</a:t>
            </a:r>
          </a:p>
          <a:p>
            <a:endParaRPr lang="en-GB" altLang="en-US" dirty="0">
              <a:latin typeface="Arial" panose="020B0604020202020204" pitchFamily="34" charset="0"/>
            </a:endParaRPr>
          </a:p>
          <a:p>
            <a:r>
              <a:rPr lang="en-GB" altLang="en-US" dirty="0">
                <a:latin typeface="Arial" panose="020B0604020202020204" pitchFamily="34" charset="0"/>
              </a:rPr>
              <a:t>The Doppler effect describes the observed change in wavelength and frequency that occurs when a wave source is moving relative to an observer.</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7D09B28C-2179-48F6-A877-F661A206C524}"/>
              </a:ext>
            </a:extLst>
          </p:cNvPr>
          <p:cNvSpPr>
            <a:spLocks noGrp="1"/>
          </p:cNvSpPr>
          <p:nvPr>
            <p:ph type="sldNum" sz="quarter" idx="10"/>
          </p:nvPr>
        </p:nvSpPr>
        <p:spPr/>
        <p:txBody>
          <a:bodyPr/>
          <a:lstStyle/>
          <a:p>
            <a:fld id="{0D97BBAF-603C-4970-84D7-EDF0368F2C92}"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a:extLst>
              <a:ext uri="{FF2B5EF4-FFF2-40B4-BE49-F238E27FC236}">
                <a16:creationId xmlns:a16="http://schemas.microsoft.com/office/drawing/2014/main" id="{22F6CAC4-1A0E-4B89-B83B-68D88B338C54}"/>
              </a:ext>
            </a:extLst>
          </p:cNvPr>
          <p:cNvSpPr>
            <a:spLocks noGrp="1" noRot="1" noChangeAspect="1" noChangeArrowheads="1" noTextEdit="1"/>
          </p:cNvSpPr>
          <p:nvPr>
            <p:ph type="sldImg"/>
          </p:nvPr>
        </p:nvSpPr>
        <p:spPr>
          <a:ln/>
        </p:spPr>
      </p:sp>
      <p:sp>
        <p:nvSpPr>
          <p:cNvPr id="35845" name="Rectangle 3">
            <a:extLst>
              <a:ext uri="{FF2B5EF4-FFF2-40B4-BE49-F238E27FC236}">
                <a16:creationId xmlns:a16="http://schemas.microsoft.com/office/drawing/2014/main" id="{7E317659-746D-4844-B8DB-7703875A2C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Origin of the Universe</a:t>
            </a:r>
            <a:r>
              <a:rPr lang="en-GB" altLang="en-US" dirty="0">
                <a:latin typeface="Arial" panose="020B0604020202020204" pitchFamily="34" charset="0"/>
              </a:rPr>
              <a:t>. Although the red end of the spectra is </a:t>
            </a:r>
            <a:r>
              <a:rPr lang="en-GB" altLang="en-US" dirty="0" err="1">
                <a:latin typeface="Arial" panose="020B0604020202020204" pitchFamily="34" charset="0"/>
              </a:rPr>
              <a:t>labeled</a:t>
            </a:r>
            <a:r>
              <a:rPr lang="en-GB" altLang="en-US" dirty="0">
                <a:latin typeface="Arial" panose="020B0604020202020204" pitchFamily="34" charset="0"/>
              </a:rPr>
              <a:t> on the worksheet, the worksheet should be printed in </a:t>
            </a:r>
            <a:r>
              <a:rPr lang="en-GB" altLang="en-US" dirty="0" err="1">
                <a:latin typeface="Arial" panose="020B0604020202020204" pitchFamily="34" charset="0"/>
              </a:rPr>
              <a:t>color</a:t>
            </a:r>
            <a:r>
              <a:rPr lang="en-GB" altLang="en-US" dirty="0">
                <a:latin typeface="Arial" panose="020B0604020202020204" pitchFamily="34" charset="0"/>
              </a:rPr>
              <a:t> if possible.</a:t>
            </a:r>
          </a:p>
          <a:p>
            <a:endParaRPr lang="en-GB"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Construct and revise an explanation based on valid and reliable evidence obtained from a variety of sources (including students’ own investigations, models, theories, simulations, peer review) and the assumption that theories and laws that describe the natural world operate today as they did in the past and will continue to do so in the future.</a:t>
            </a:r>
            <a:endParaRPr lang="en-GB" dirty="0">
              <a:effectLst/>
            </a:endParaRPr>
          </a:p>
        </p:txBody>
      </p:sp>
      <p:sp>
        <p:nvSpPr>
          <p:cNvPr id="2" name="Slide Number Placeholder 1">
            <a:extLst>
              <a:ext uri="{FF2B5EF4-FFF2-40B4-BE49-F238E27FC236}">
                <a16:creationId xmlns:a16="http://schemas.microsoft.com/office/drawing/2014/main" id="{81E5390F-E992-4364-9288-5066C409836E}"/>
              </a:ext>
            </a:extLst>
          </p:cNvPr>
          <p:cNvSpPr>
            <a:spLocks noGrp="1"/>
          </p:cNvSpPr>
          <p:nvPr>
            <p:ph type="sldNum" sz="quarter" idx="10"/>
          </p:nvPr>
        </p:nvSpPr>
        <p:spPr/>
        <p:txBody>
          <a:bodyPr/>
          <a:lstStyle/>
          <a:p>
            <a:fld id="{0D97BBAF-603C-4970-84D7-EDF0368F2C9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a:extLst>
              <a:ext uri="{FF2B5EF4-FFF2-40B4-BE49-F238E27FC236}">
                <a16:creationId xmlns:a16="http://schemas.microsoft.com/office/drawing/2014/main" id="{CF920869-1087-4B8C-BCB4-19128EBF514B}"/>
              </a:ext>
            </a:extLst>
          </p:cNvPr>
          <p:cNvSpPr>
            <a:spLocks noGrp="1" noRot="1" noChangeAspect="1" noChangeArrowheads="1" noTextEdit="1"/>
          </p:cNvSpPr>
          <p:nvPr>
            <p:ph type="sldImg"/>
          </p:nvPr>
        </p:nvSpPr>
        <p:spPr>
          <a:ln/>
        </p:spPr>
      </p:sp>
      <p:sp>
        <p:nvSpPr>
          <p:cNvPr id="36869" name="Rectangle 3">
            <a:extLst>
              <a:ext uri="{FF2B5EF4-FFF2-40B4-BE49-F238E27FC236}">
                <a16:creationId xmlns:a16="http://schemas.microsoft.com/office/drawing/2014/main" id="{FE9C9B75-6612-42F9-88E0-575E450563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FA9BFDD-AD0C-4FD0-95F7-F19045E827A7}"/>
              </a:ext>
            </a:extLst>
          </p:cNvPr>
          <p:cNvSpPr>
            <a:spLocks noGrp="1"/>
          </p:cNvSpPr>
          <p:nvPr>
            <p:ph type="sldNum" sz="quarter" idx="10"/>
          </p:nvPr>
        </p:nvSpPr>
        <p:spPr/>
        <p:txBody>
          <a:bodyPr/>
          <a:lstStyle/>
          <a:p>
            <a:fld id="{0D97BBAF-603C-4970-84D7-EDF0368F2C92}"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a:extLst>
              <a:ext uri="{FF2B5EF4-FFF2-40B4-BE49-F238E27FC236}">
                <a16:creationId xmlns:a16="http://schemas.microsoft.com/office/drawing/2014/main" id="{D71B9A15-8412-487F-8FD2-68AA01004045}"/>
              </a:ext>
            </a:extLst>
          </p:cNvPr>
          <p:cNvSpPr>
            <a:spLocks noGrp="1" noRot="1" noChangeAspect="1" noChangeArrowheads="1" noTextEdit="1"/>
          </p:cNvSpPr>
          <p:nvPr>
            <p:ph type="sldImg"/>
          </p:nvPr>
        </p:nvSpPr>
        <p:spPr>
          <a:ln/>
        </p:spPr>
      </p:sp>
      <p:sp>
        <p:nvSpPr>
          <p:cNvPr id="38917" name="Rectangle 3">
            <a:extLst>
              <a:ext uri="{FF2B5EF4-FFF2-40B4-BE49-F238E27FC236}">
                <a16:creationId xmlns:a16="http://schemas.microsoft.com/office/drawing/2014/main" id="{DD316137-1D4D-432B-A493-ADDC4DF59B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66B4DA1-742E-43FD-854F-83A441229EA0}"/>
              </a:ext>
            </a:extLst>
          </p:cNvPr>
          <p:cNvSpPr>
            <a:spLocks noGrp="1"/>
          </p:cNvSpPr>
          <p:nvPr>
            <p:ph type="sldNum" sz="quarter" idx="10"/>
          </p:nvPr>
        </p:nvSpPr>
        <p:spPr/>
        <p:txBody>
          <a:bodyPr/>
          <a:lstStyle/>
          <a:p>
            <a:fld id="{0D97BBAF-603C-4970-84D7-EDF0368F2C92}"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a:extLst>
              <a:ext uri="{FF2B5EF4-FFF2-40B4-BE49-F238E27FC236}">
                <a16:creationId xmlns:a16="http://schemas.microsoft.com/office/drawing/2014/main" id="{A3A863E7-5DAD-4A4A-B521-6534855EE59B}"/>
              </a:ext>
            </a:extLst>
          </p:cNvPr>
          <p:cNvSpPr>
            <a:spLocks noGrp="1" noRot="1" noChangeAspect="1" noChangeArrowheads="1" noTextEdit="1"/>
          </p:cNvSpPr>
          <p:nvPr>
            <p:ph type="sldImg"/>
          </p:nvPr>
        </p:nvSpPr>
        <p:spPr>
          <a:ln/>
        </p:spPr>
      </p:sp>
      <p:sp>
        <p:nvSpPr>
          <p:cNvPr id="39941" name="Rectangle 3">
            <a:extLst>
              <a:ext uri="{FF2B5EF4-FFF2-40B4-BE49-F238E27FC236}">
                <a16:creationId xmlns:a16="http://schemas.microsoft.com/office/drawing/2014/main" id="{E1A27DBD-2DDE-43EF-A3FC-0BF8B82ECD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pPr defTabSz="928299">
              <a:defRPr/>
            </a:pPr>
            <a:r>
              <a:rPr lang="en-GB" altLang="en-US" dirty="0">
                <a:latin typeface="Arial" panose="020B0604020202020204" pitchFamily="34" charset="0"/>
              </a:rPr>
              <a:t>The photograph shows Georges </a:t>
            </a:r>
            <a:r>
              <a:rPr lang="en-GB" altLang="en-US" dirty="0" err="1">
                <a:latin typeface="Arial" panose="020B0604020202020204" pitchFamily="34" charset="0"/>
              </a:rPr>
              <a:t>Lemaître</a:t>
            </a:r>
            <a:r>
              <a:rPr lang="en-GB" altLang="en-US" dirty="0">
                <a:latin typeface="Arial" panose="020B0604020202020204" pitchFamily="34" charset="0"/>
              </a:rPr>
              <a:t>, an astronomer, Catholic priest and professor of physics, who is credited with first proposing in the 1930s what would become the Big Bang theory.</a:t>
            </a:r>
          </a:p>
          <a:p>
            <a:pPr defTabSz="928299">
              <a:defRPr/>
            </a:pPr>
            <a:endParaRPr lang="en-GB" altLang="en-US" b="1"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Constructing Explanations and Designing Solutions:</a:t>
            </a:r>
            <a:r>
              <a:rPr lang="en-GB" dirty="0"/>
              <a:t> Construct and revise an explanation based on valid and reliable evidence obtained from a variety of sources (including students’ own investigations, models, theories, simulations, peer review) and the assumption that theories and laws that describe the natural world operate today as they did in the past and will continue to do so in the future.</a:t>
            </a:r>
            <a:endParaRPr lang="en-GB"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This image is in the public domain.</a:t>
            </a:r>
          </a:p>
        </p:txBody>
      </p:sp>
      <p:sp>
        <p:nvSpPr>
          <p:cNvPr id="2" name="Slide Number Placeholder 1">
            <a:extLst>
              <a:ext uri="{FF2B5EF4-FFF2-40B4-BE49-F238E27FC236}">
                <a16:creationId xmlns:a16="http://schemas.microsoft.com/office/drawing/2014/main" id="{0CD7BB1C-6FCF-40E1-B84D-2E0546DA8875}"/>
              </a:ext>
            </a:extLst>
          </p:cNvPr>
          <p:cNvSpPr>
            <a:spLocks noGrp="1"/>
          </p:cNvSpPr>
          <p:nvPr>
            <p:ph type="sldNum" sz="quarter" idx="10"/>
          </p:nvPr>
        </p:nvSpPr>
        <p:spPr/>
        <p:txBody>
          <a:bodyPr/>
          <a:lstStyle/>
          <a:p>
            <a:fld id="{0D97BBAF-603C-4970-84D7-EDF0368F2C92}"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
    </p:custDataLst>
    <p:extLst>
      <p:ext uri="{BB962C8B-B14F-4D97-AF65-F5344CB8AC3E}">
        <p14:creationId xmlns:p14="http://schemas.microsoft.com/office/powerpoint/2010/main" val="360839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276577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76138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53506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55471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249480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23126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8202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149183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55942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5442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
    </p:custDataLst>
    <p:extLst>
      <p:ext uri="{BB962C8B-B14F-4D97-AF65-F5344CB8AC3E}">
        <p14:creationId xmlns:p14="http://schemas.microsoft.com/office/powerpoint/2010/main" val="3917633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982187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47608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737645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726159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32983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60391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0444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622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897403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1935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6294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0335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78682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818570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6"/>
    </p:custDataLst>
    <p:extLst>
      <p:ext uri="{BB962C8B-B14F-4D97-AF65-F5344CB8AC3E}">
        <p14:creationId xmlns:p14="http://schemas.microsoft.com/office/powerpoint/2010/main" val="1481401247"/>
      </p:ext>
    </p:extLst>
  </p:cSld>
  <p:clrMap bg1="lt1" tx1="dk1" bg2="lt2" tx2="dk2" accent1="accent1" accent2="accent2" accent3="accent3" accent4="accent4" accent5="accent5" accent6="accent6" hlink="hlink" folHlink="folHlink"/>
  <p:sldLayoutIdLst>
    <p:sldLayoutId id="2147485251" r:id="rId1"/>
    <p:sldLayoutId id="2147485252" r:id="rId2"/>
    <p:sldLayoutId id="2147485253" r:id="rId3"/>
    <p:sldLayoutId id="2147485254" r:id="rId4"/>
    <p:sldLayoutId id="2147485255" r:id="rId5"/>
    <p:sldLayoutId id="2147485256" r:id="rId6"/>
    <p:sldLayoutId id="2147485257" r:id="rId7"/>
    <p:sldLayoutId id="2147485258" r:id="rId8"/>
    <p:sldLayoutId id="2147485259" r:id="rId9"/>
    <p:sldLayoutId id="2147485260" r:id="rId10"/>
    <p:sldLayoutId id="2147485261" r:id="rId11"/>
    <p:sldLayoutId id="2147485262" r:id="rId12"/>
    <p:sldLayoutId id="2147485263" r:id="rId13"/>
    <p:sldLayoutId id="2147485264"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4"/>
    </p:custDataLst>
    <p:extLst>
      <p:ext uri="{BB962C8B-B14F-4D97-AF65-F5344CB8AC3E}">
        <p14:creationId xmlns:p14="http://schemas.microsoft.com/office/powerpoint/2010/main" val="1074240234"/>
      </p:ext>
    </p:extLst>
  </p:cSld>
  <p:clrMap bg1="lt1" tx1="dk1" bg2="lt2" tx2="dk2" accent1="accent1" accent2="accent2" accent3="accent3" accent4="accent4" accent5="accent5" accent6="accent6" hlink="hlink" folHlink="folHlink"/>
  <p:sldLayoutIdLst>
    <p:sldLayoutId id="2147485266" r:id="rId1"/>
    <p:sldLayoutId id="2147485267" r:id="rId2"/>
    <p:sldLayoutId id="2147485268" r:id="rId3"/>
    <p:sldLayoutId id="2147485269" r:id="rId4"/>
    <p:sldLayoutId id="2147485270" r:id="rId5"/>
    <p:sldLayoutId id="2147485271" r:id="rId6"/>
    <p:sldLayoutId id="2147485272" r:id="rId7"/>
    <p:sldLayoutId id="2147485273" r:id="rId8"/>
    <p:sldLayoutId id="2147485274" r:id="rId9"/>
    <p:sldLayoutId id="2147485275" r:id="rId10"/>
    <p:sldLayoutId id="2147485276" r:id="rId11"/>
    <p:sldLayoutId id="2147485277"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8.xml"/><Relationship Id="rId7" Type="http://schemas.openxmlformats.org/officeDocument/2006/relationships/image" Target="../media/image20.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12.xml"/><Relationship Id="rId9" Type="http://schemas.openxmlformats.org/officeDocument/2006/relationships/image" Target="../media/image8.wmf"/></Relationships>
</file>

<file path=ppt/slides/_rels/slide1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8.xml"/><Relationship Id="rId7" Type="http://schemas.openxmlformats.org/officeDocument/2006/relationships/image" Target="../media/image10.jp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7.xml"/><Relationship Id="rId7" Type="http://schemas.openxmlformats.org/officeDocument/2006/relationships/image" Target="../media/image9.png"/><Relationship Id="rId2" Type="http://schemas.openxmlformats.org/officeDocument/2006/relationships/tags" Target="../tags/tag42.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notesSlide" Target="../notesSlides/notesSlide16.xml"/><Relationship Id="rId10" Type="http://schemas.openxmlformats.org/officeDocument/2006/relationships/image" Target="../media/image8.wmf"/><Relationship Id="rId4" Type="http://schemas.openxmlformats.org/officeDocument/2006/relationships/slideLayout" Target="../slideLayouts/slideLayout7.xml"/><Relationship Id="rId9"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44.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xml"/><Relationship Id="rId1" Type="http://schemas.openxmlformats.org/officeDocument/2006/relationships/tags" Target="../tags/tag4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control" Target="../activeX/activeX1.xml"/><Relationship Id="rId7" Type="http://schemas.openxmlformats.org/officeDocument/2006/relationships/image" Target="../media/image9.png"/><Relationship Id="rId2" Type="http://schemas.openxmlformats.org/officeDocument/2006/relationships/tags" Target="../tags/tag33.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7.xml"/><Relationship Id="rId9"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2.xml"/><Relationship Id="rId7" Type="http://schemas.openxmlformats.org/officeDocument/2006/relationships/image" Target="../media/image9.png"/><Relationship Id="rId2" Type="http://schemas.openxmlformats.org/officeDocument/2006/relationships/tags" Target="../tags/tag35.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5.xml"/><Relationship Id="rId10" Type="http://schemas.openxmlformats.org/officeDocument/2006/relationships/image" Target="../media/image8.wmf"/><Relationship Id="rId4" Type="http://schemas.openxmlformats.org/officeDocument/2006/relationships/slideLayout" Target="../slideLayouts/slideLayout7.xml"/><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control" Target="../activeX/activeX3.xml"/><Relationship Id="rId7" Type="http://schemas.openxmlformats.org/officeDocument/2006/relationships/image" Target="../media/image9.png"/><Relationship Id="rId2" Type="http://schemas.openxmlformats.org/officeDocument/2006/relationships/tags" Target="../tags/tag37.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7.xml"/><Relationship Id="rId4" Type="http://schemas.openxmlformats.org/officeDocument/2006/relationships/slideLayout" Target="../slideLayouts/slideLayout7.xml"/><Relationship Id="rId9" Type="http://schemas.openxmlformats.org/officeDocument/2006/relationships/image" Target="../media/image8.wmf"/></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control" Target="../activeX/activeX4.xml"/><Relationship Id="rId7" Type="http://schemas.openxmlformats.org/officeDocument/2006/relationships/image" Target="../media/image9.png"/><Relationship Id="rId2" Type="http://schemas.openxmlformats.org/officeDocument/2006/relationships/tags" Target="../tags/tag38.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8.xml"/><Relationship Id="rId4" Type="http://schemas.openxmlformats.org/officeDocument/2006/relationships/slideLayout" Target="../slideLayouts/slideLayout7.xml"/><Relationship Id="rId9"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FFC84AE3-E097-4E99-9957-9AE5050CAFFB}"/>
              </a:ext>
            </a:extLst>
          </p:cNvPr>
          <p:cNvSpPr>
            <a:spLocks noGrp="1"/>
          </p:cNvSpPr>
          <p:nvPr>
            <p:ph type="title"/>
          </p:nvPr>
        </p:nvSpPr>
        <p:spPr/>
        <p:txBody>
          <a:bodyPr/>
          <a:lstStyle/>
          <a:p>
            <a:r>
              <a:rPr lang="en-GB" altLang="en-US" dirty="0"/>
              <a:t>Origin of the Universe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7" name="Picture 9" descr="403322main_COBEallsky_full_MOD">
            <a:extLst>
              <a:ext uri="{FF2B5EF4-FFF2-40B4-BE49-F238E27FC236}">
                <a16:creationId xmlns:a16="http://schemas.microsoft.com/office/drawing/2014/main" id="{75CADCCC-7BF6-405F-B938-A7BEBB5C50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313" y="3344863"/>
            <a:ext cx="5710237"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DA3FA504-DD97-464D-B1AB-DDE088A0418A}"/>
              </a:ext>
            </a:extLst>
          </p:cNvPr>
          <p:cNvSpPr>
            <a:spLocks noGrp="1" noChangeArrowheads="1"/>
          </p:cNvSpPr>
          <p:nvPr>
            <p:ph type="title"/>
          </p:nvPr>
        </p:nvSpPr>
        <p:spPr/>
        <p:txBody>
          <a:bodyPr/>
          <a:lstStyle/>
          <a:p>
            <a:r>
              <a:rPr lang="en-GB" altLang="en-US"/>
              <a:t>Evidence for the Big Bang</a:t>
            </a:r>
          </a:p>
        </p:txBody>
      </p:sp>
      <p:sp>
        <p:nvSpPr>
          <p:cNvPr id="22533" name="Rectangle 5">
            <a:extLst>
              <a:ext uri="{FF2B5EF4-FFF2-40B4-BE49-F238E27FC236}">
                <a16:creationId xmlns:a16="http://schemas.microsoft.com/office/drawing/2014/main" id="{45B05170-A3CF-4A17-9111-434652C7A303}"/>
              </a:ext>
            </a:extLst>
          </p:cNvPr>
          <p:cNvSpPr>
            <a:spLocks noChangeArrowheads="1"/>
          </p:cNvSpPr>
          <p:nvPr/>
        </p:nvSpPr>
        <p:spPr bwMode="auto">
          <a:xfrm>
            <a:off x="349250" y="777875"/>
            <a:ext cx="8496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Another key piece of evidence for the Big Bang theory is </a:t>
            </a:r>
            <a:r>
              <a:rPr lang="en-GB" altLang="en-US" b="1" dirty="0">
                <a:solidFill>
                  <a:srgbClr val="B80303"/>
                </a:solidFill>
              </a:rPr>
              <a:t>cosmic microwave background radiation </a:t>
            </a:r>
            <a:r>
              <a:rPr lang="en-GB" altLang="en-US" dirty="0"/>
              <a:t>(</a:t>
            </a:r>
            <a:r>
              <a:rPr lang="en-GB" altLang="en-US" b="1" dirty="0">
                <a:solidFill>
                  <a:srgbClr val="B80303"/>
                </a:solidFill>
              </a:rPr>
              <a:t>CMB</a:t>
            </a:r>
            <a:r>
              <a:rPr lang="en-GB" altLang="en-US" dirty="0"/>
              <a:t>).</a:t>
            </a:r>
          </a:p>
        </p:txBody>
      </p:sp>
      <p:sp>
        <p:nvSpPr>
          <p:cNvPr id="959500" name="Text Box 1233">
            <a:extLst>
              <a:ext uri="{FF2B5EF4-FFF2-40B4-BE49-F238E27FC236}">
                <a16:creationId xmlns:a16="http://schemas.microsoft.com/office/drawing/2014/main" id="{1A6C4F60-156B-44DB-BA5C-FBAFF6AA57B5}"/>
              </a:ext>
            </a:extLst>
          </p:cNvPr>
          <p:cNvSpPr txBox="1">
            <a:spLocks noChangeArrowheads="1"/>
          </p:cNvSpPr>
          <p:nvPr/>
        </p:nvSpPr>
        <p:spPr bwMode="auto">
          <a:xfrm>
            <a:off x="354013" y="1957388"/>
            <a:ext cx="8496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Arial" panose="020B0604020202020204" pitchFamily="34" charset="0"/>
              </a:rPr>
              <a:t>CMB is </a:t>
            </a:r>
            <a:r>
              <a:rPr lang="en-GB" altLang="en-US" b="1" dirty="0">
                <a:solidFill>
                  <a:srgbClr val="B80303"/>
                </a:solidFill>
                <a:cs typeface="Arial" panose="020B0604020202020204" pitchFamily="34" charset="0"/>
              </a:rPr>
              <a:t>electromagnetic radiation</a:t>
            </a:r>
            <a:r>
              <a:rPr lang="en-GB" altLang="en-US" dirty="0">
                <a:solidFill>
                  <a:srgbClr val="B80303"/>
                </a:solidFill>
                <a:cs typeface="Arial" panose="020B0604020202020204" pitchFamily="34" charset="0"/>
              </a:rPr>
              <a:t> </a:t>
            </a:r>
            <a:r>
              <a:rPr lang="en-GB" altLang="en-US" dirty="0">
                <a:cs typeface="Arial" panose="020B0604020202020204" pitchFamily="34" charset="0"/>
              </a:rPr>
              <a:t>that fills the whole of the        Universe and comes from every direction. CMB was present just after the Universe began, so can be used to date it.</a:t>
            </a:r>
          </a:p>
        </p:txBody>
      </p:sp>
      <p:sp>
        <p:nvSpPr>
          <p:cNvPr id="2" name="Text Box 1222">
            <a:extLst>
              <a:ext uri="{FF2B5EF4-FFF2-40B4-BE49-F238E27FC236}">
                <a16:creationId xmlns:a16="http://schemas.microsoft.com/office/drawing/2014/main" id="{B99206E7-6CEE-45B0-B4AB-CF9C80315BBE}"/>
              </a:ext>
            </a:extLst>
          </p:cNvPr>
          <p:cNvSpPr txBox="1">
            <a:spLocks noChangeArrowheads="1"/>
          </p:cNvSpPr>
          <p:nvPr/>
        </p:nvSpPr>
        <p:spPr bwMode="auto">
          <a:xfrm>
            <a:off x="354013" y="3502025"/>
            <a:ext cx="296703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Arial" panose="020B0604020202020204" pitchFamily="34" charset="0"/>
              </a:rPr>
              <a:t>NASA’s </a:t>
            </a:r>
            <a:r>
              <a:rPr lang="en-GB" altLang="en-US" b="1" dirty="0">
                <a:solidFill>
                  <a:srgbClr val="B80303"/>
                </a:solidFill>
                <a:cs typeface="Arial" panose="020B0604020202020204" pitchFamily="34" charset="0"/>
              </a:rPr>
              <a:t>COBE satellite</a:t>
            </a:r>
            <a:r>
              <a:rPr lang="en-GB" altLang="en-US" dirty="0">
                <a:cs typeface="Arial" panose="020B0604020202020204" pitchFamily="34" charset="0"/>
              </a:rPr>
              <a:t>, launched in 1989, provided vital evidence for the Big Bang theory by measuring CMB.</a:t>
            </a:r>
          </a:p>
        </p:txBody>
      </p:sp>
      <p:pic>
        <p:nvPicPr>
          <p:cNvPr id="8" name="Picture 19">
            <a:hlinkClick r:id="" action="ppaction://hlinkshowjump?jump=nextslide"/>
            <a:extLst>
              <a:ext uri="{FF2B5EF4-FFF2-40B4-BE49-F238E27FC236}">
                <a16:creationId xmlns:a16="http://schemas.microsoft.com/office/drawing/2014/main" id="{EFBAE371-9034-476F-A47E-E555AFF58ED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D714FC2E-B4B9-4E8C-BF24-7B694C7AFD1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95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23757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500"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A7F8584-3BD6-4486-A7B6-EC272CA97943}"/>
              </a:ext>
            </a:extLst>
          </p:cNvPr>
          <p:cNvSpPr>
            <a:spLocks noGrp="1" noChangeArrowheads="1"/>
          </p:cNvSpPr>
          <p:nvPr>
            <p:ph type="title"/>
          </p:nvPr>
        </p:nvSpPr>
        <p:spPr/>
        <p:txBody>
          <a:bodyPr/>
          <a:lstStyle/>
          <a:p>
            <a:pPr eaLnBrk="1" hangingPunct="1"/>
            <a:r>
              <a:rPr lang="en-GB" altLang="en-US" dirty="0"/>
              <a:t>Line spectra</a:t>
            </a:r>
          </a:p>
        </p:txBody>
      </p:sp>
      <p:sp>
        <p:nvSpPr>
          <p:cNvPr id="31747" name="Text Box 4">
            <a:extLst>
              <a:ext uri="{FF2B5EF4-FFF2-40B4-BE49-F238E27FC236}">
                <a16:creationId xmlns:a16="http://schemas.microsoft.com/office/drawing/2014/main" id="{82812AF4-E372-48F1-B815-2907C7447F1B}"/>
              </a:ext>
            </a:extLst>
          </p:cNvPr>
          <p:cNvSpPr txBox="1">
            <a:spLocks noChangeArrowheads="1"/>
          </p:cNvSpPr>
          <p:nvPr/>
        </p:nvSpPr>
        <p:spPr bwMode="auto">
          <a:xfrm>
            <a:off x="360363" y="800100"/>
            <a:ext cx="87169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Hot gases </a:t>
            </a:r>
            <a:r>
              <a:rPr lang="en-GB" altLang="en-US" b="1" dirty="0"/>
              <a:t>emit</a:t>
            </a:r>
            <a:r>
              <a:rPr lang="en-GB" altLang="en-US" dirty="0"/>
              <a:t> radiation at certain frequencies depending on which elements are present in the gas. These frequencies are shown as </a:t>
            </a:r>
            <a:r>
              <a:rPr lang="en-GB" altLang="en-US" dirty="0" err="1"/>
              <a:t>colored</a:t>
            </a:r>
            <a:r>
              <a:rPr lang="en-GB" altLang="en-US" dirty="0"/>
              <a:t> lines in the </a:t>
            </a:r>
            <a:r>
              <a:rPr lang="en-GB" altLang="en-US" b="1" dirty="0">
                <a:solidFill>
                  <a:srgbClr val="B80303"/>
                </a:solidFill>
              </a:rPr>
              <a:t>emission spectrum </a:t>
            </a:r>
            <a:r>
              <a:rPr lang="en-GB" altLang="en-US" dirty="0"/>
              <a:t>of a gas.</a:t>
            </a:r>
          </a:p>
        </p:txBody>
      </p:sp>
      <p:sp>
        <p:nvSpPr>
          <p:cNvPr id="1093637" name="Text Box 5">
            <a:extLst>
              <a:ext uri="{FF2B5EF4-FFF2-40B4-BE49-F238E27FC236}">
                <a16:creationId xmlns:a16="http://schemas.microsoft.com/office/drawing/2014/main" id="{8155663E-0C91-4D95-90B1-5C8C783C3076}"/>
              </a:ext>
            </a:extLst>
          </p:cNvPr>
          <p:cNvSpPr txBox="1">
            <a:spLocks noChangeArrowheads="1"/>
          </p:cNvSpPr>
          <p:nvPr/>
        </p:nvSpPr>
        <p:spPr bwMode="auto">
          <a:xfrm>
            <a:off x="360362" y="2066355"/>
            <a:ext cx="87169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When radiation passes through a cooler gas, the gas </a:t>
            </a:r>
            <a:r>
              <a:rPr lang="en-GB" altLang="en-US" b="1" dirty="0"/>
              <a:t>absorbs</a:t>
            </a:r>
            <a:r>
              <a:rPr lang="en-GB" altLang="en-US" dirty="0"/>
              <a:t> these same frequencies. The absorbed frequencies are shown as black lines in the </a:t>
            </a:r>
            <a:r>
              <a:rPr lang="en-GB" altLang="en-US" b="1" dirty="0">
                <a:solidFill>
                  <a:srgbClr val="B80303"/>
                </a:solidFill>
              </a:rPr>
              <a:t>absorption spectrum</a:t>
            </a:r>
            <a:r>
              <a:rPr lang="en-GB" altLang="en-US" dirty="0">
                <a:solidFill>
                  <a:srgbClr val="B80303"/>
                </a:solidFill>
              </a:rPr>
              <a:t> </a:t>
            </a:r>
            <a:r>
              <a:rPr lang="en-GB" altLang="en-US" dirty="0"/>
              <a:t>of the gas.</a:t>
            </a:r>
          </a:p>
        </p:txBody>
      </p:sp>
      <p:sp>
        <p:nvSpPr>
          <p:cNvPr id="1093638" name="Text Box 6">
            <a:extLst>
              <a:ext uri="{FF2B5EF4-FFF2-40B4-BE49-F238E27FC236}">
                <a16:creationId xmlns:a16="http://schemas.microsoft.com/office/drawing/2014/main" id="{6280C6C8-855D-4988-B3FE-F1DA0864C15A}"/>
              </a:ext>
            </a:extLst>
          </p:cNvPr>
          <p:cNvSpPr txBox="1">
            <a:spLocks noChangeArrowheads="1"/>
          </p:cNvSpPr>
          <p:nvPr/>
        </p:nvSpPr>
        <p:spPr bwMode="auto">
          <a:xfrm>
            <a:off x="360362" y="3332610"/>
            <a:ext cx="85691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When the light from the hot core of a star passes through the cooler outer layers, the gases in the outer layers absorb certain frequencies of light.</a:t>
            </a:r>
          </a:p>
        </p:txBody>
      </p:sp>
      <p:pic>
        <p:nvPicPr>
          <p:cNvPr id="1093640" name="Picture 8" descr="emission absorption H">
            <a:extLst>
              <a:ext uri="{FF2B5EF4-FFF2-40B4-BE49-F238E27FC236}">
                <a16:creationId xmlns:a16="http://schemas.microsoft.com/office/drawing/2014/main" id="{3736F997-09D2-4BE2-B939-907578D79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579" y="4409852"/>
            <a:ext cx="2991729" cy="217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3641" name="Text Box 9">
            <a:extLst>
              <a:ext uri="{FF2B5EF4-FFF2-40B4-BE49-F238E27FC236}">
                <a16:creationId xmlns:a16="http://schemas.microsoft.com/office/drawing/2014/main" id="{C7DCFED7-1AC6-43EF-A1E7-E7B73F735B7B}"/>
              </a:ext>
            </a:extLst>
          </p:cNvPr>
          <p:cNvSpPr txBox="1">
            <a:spLocks noChangeArrowheads="1"/>
          </p:cNvSpPr>
          <p:nvPr/>
        </p:nvSpPr>
        <p:spPr bwMode="auto">
          <a:xfrm>
            <a:off x="5714646" y="4218168"/>
            <a:ext cx="2749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sz="1800" b="1" dirty="0">
                <a:solidFill>
                  <a:srgbClr val="286DA6"/>
                </a:solidFill>
              </a:rPr>
              <a:t>H emission spectrum</a:t>
            </a:r>
          </a:p>
        </p:txBody>
      </p:sp>
      <p:sp>
        <p:nvSpPr>
          <p:cNvPr id="1093642" name="Text Box 10">
            <a:extLst>
              <a:ext uri="{FF2B5EF4-FFF2-40B4-BE49-F238E27FC236}">
                <a16:creationId xmlns:a16="http://schemas.microsoft.com/office/drawing/2014/main" id="{61EE47F6-5D22-40B5-8CEC-2DDF14DA49D5}"/>
              </a:ext>
            </a:extLst>
          </p:cNvPr>
          <p:cNvSpPr txBox="1">
            <a:spLocks noChangeArrowheads="1"/>
          </p:cNvSpPr>
          <p:nvPr/>
        </p:nvSpPr>
        <p:spPr bwMode="auto">
          <a:xfrm>
            <a:off x="5706179" y="5300137"/>
            <a:ext cx="2749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sz="1800" b="1" dirty="0">
                <a:solidFill>
                  <a:srgbClr val="286DA6"/>
                </a:solidFill>
              </a:rPr>
              <a:t>H absorption spectrum</a:t>
            </a:r>
          </a:p>
        </p:txBody>
      </p:sp>
      <p:pic>
        <p:nvPicPr>
          <p:cNvPr id="10" name="Picture 19">
            <a:hlinkClick r:id="" action="ppaction://hlinkshowjump?jump=nextslide"/>
            <a:extLst>
              <a:ext uri="{FF2B5EF4-FFF2-40B4-BE49-F238E27FC236}">
                <a16:creationId xmlns:a16="http://schemas.microsoft.com/office/drawing/2014/main" id="{0F810205-47A4-41BC-BFA3-A772C65B9A9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1" name="Text Box 6">
            <a:extLst>
              <a:ext uri="{FF2B5EF4-FFF2-40B4-BE49-F238E27FC236}">
                <a16:creationId xmlns:a16="http://schemas.microsoft.com/office/drawing/2014/main" id="{AD84AA7C-C86F-46C6-8BF3-D1426F07B771}"/>
              </a:ext>
            </a:extLst>
          </p:cNvPr>
          <p:cNvSpPr txBox="1">
            <a:spLocks noChangeArrowheads="1"/>
          </p:cNvSpPr>
          <p:nvPr/>
        </p:nvSpPr>
        <p:spPr bwMode="auto">
          <a:xfrm>
            <a:off x="360362" y="4598864"/>
            <a:ext cx="537298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By comparing the absorption spectra of stars with the emission spectra of gases in the laboratory, we can deduce the composition of stars.</a:t>
            </a:r>
          </a:p>
        </p:txBody>
      </p:sp>
    </p:spTree>
    <p:extLst>
      <p:ext uri="{BB962C8B-B14F-4D97-AF65-F5344CB8AC3E}">
        <p14:creationId xmlns:p14="http://schemas.microsoft.com/office/powerpoint/2010/main" val="1483982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36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3638"/>
                                        </p:tgtEl>
                                        <p:attrNameLst>
                                          <p:attrName>style.visibility</p:attrName>
                                        </p:attrNameLst>
                                      </p:cBhvr>
                                      <p:to>
                                        <p:strVal val="visible"/>
                                      </p:to>
                                    </p:set>
                                  </p:childTnLst>
                                </p:cTn>
                              </p:par>
                            </p:childTnLst>
                          </p:cTn>
                        </p:par>
                      </p:childTnLst>
                    </p:cTn>
                  </p:par>
                  <p:par>
                    <p:cTn id="11" fill="hold">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9364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9364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9364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37" grpId="0"/>
      <p:bldP spid="1093638" grpId="0"/>
      <p:bldP spid="1093641" grpId="0"/>
      <p:bldP spid="1093642"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a:extLst>
              <a:ext uri="{FF2B5EF4-FFF2-40B4-BE49-F238E27FC236}">
                <a16:creationId xmlns:a16="http://schemas.microsoft.com/office/drawing/2014/main" id="{D444C550-EDB7-4FC4-B5BA-16BA9E2995CA}"/>
              </a:ext>
            </a:extLst>
          </p:cNvPr>
          <p:cNvSpPr>
            <a:spLocks noGrp="1" noChangeArrowheads="1"/>
          </p:cNvSpPr>
          <p:nvPr>
            <p:ph type="title" idx="4294967295"/>
          </p:nvPr>
        </p:nvSpPr>
        <p:spPr/>
        <p:txBody>
          <a:bodyPr/>
          <a:lstStyle/>
          <a:p>
            <a:pPr eaLnBrk="1" hangingPunct="1"/>
            <a:r>
              <a:rPr lang="en-GB" altLang="en-US" dirty="0"/>
              <a:t>Emission spectra</a:t>
            </a:r>
          </a:p>
        </p:txBody>
      </p:sp>
      <p:pic>
        <p:nvPicPr>
          <p:cNvPr id="6" name="Picture 19">
            <a:hlinkClick r:id="" action="ppaction://hlinkshowjump?jump=nextslide"/>
            <a:extLst>
              <a:ext uri="{FF2B5EF4-FFF2-40B4-BE49-F238E27FC236}">
                <a16:creationId xmlns:a16="http://schemas.microsoft.com/office/drawing/2014/main" id="{123543A3-F4FC-4D8A-8606-FACC35F028F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411A01EA-BABC-4369-8A9D-0CBF3C49EC88}"/>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8">
            <a:extLst>
              <a:ext uri="{FF2B5EF4-FFF2-40B4-BE49-F238E27FC236}">
                <a16:creationId xmlns:a16="http://schemas.microsoft.com/office/drawing/2014/main" id="{635CE44A-3F9E-47B8-A9D7-C7719067BA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29818" y="136153"/>
            <a:ext cx="609685" cy="390580"/>
          </a:xfrm>
          <a:prstGeom prst="rect">
            <a:avLst/>
          </a:prstGeom>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172"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E906062B-5D5E-4BDC-B739-8627C521D365}"/>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728144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a:extLst>
              <a:ext uri="{FF2B5EF4-FFF2-40B4-BE49-F238E27FC236}">
                <a16:creationId xmlns:a16="http://schemas.microsoft.com/office/drawing/2014/main" id="{F9522799-A50B-4E76-83C6-ED88912994F5}"/>
              </a:ext>
            </a:extLst>
          </p:cNvPr>
          <p:cNvSpPr>
            <a:spLocks noGrp="1" noChangeArrowheads="1"/>
          </p:cNvSpPr>
          <p:nvPr>
            <p:ph type="title" idx="4294967295"/>
          </p:nvPr>
        </p:nvSpPr>
        <p:spPr/>
        <p:txBody>
          <a:bodyPr/>
          <a:lstStyle/>
          <a:p>
            <a:pPr eaLnBrk="1" hangingPunct="1"/>
            <a:r>
              <a:rPr lang="en-GB" altLang="en-US" dirty="0" err="1"/>
              <a:t>Analyzing</a:t>
            </a:r>
            <a:r>
              <a:rPr lang="en-GB" altLang="en-US" dirty="0"/>
              <a:t> light from a star</a:t>
            </a:r>
          </a:p>
        </p:txBody>
      </p:sp>
      <p:pic>
        <p:nvPicPr>
          <p:cNvPr id="6" name="Picture 19">
            <a:hlinkClick r:id="" action="ppaction://hlinkshowjump?jump=nextslide"/>
            <a:extLst>
              <a:ext uri="{FF2B5EF4-FFF2-40B4-BE49-F238E27FC236}">
                <a16:creationId xmlns:a16="http://schemas.microsoft.com/office/drawing/2014/main" id="{2B8FE437-B831-4F71-8BCD-2CBC1600054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51CA4B24-2049-4F54-8F2F-CB74BDFA880A}"/>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7197"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BB86FFC2-27DA-4CA2-871A-056ACAA3A118}"/>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844281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A7F8584-3BD6-4486-A7B6-EC272CA97943}"/>
              </a:ext>
            </a:extLst>
          </p:cNvPr>
          <p:cNvSpPr>
            <a:spLocks noGrp="1" noChangeArrowheads="1"/>
          </p:cNvSpPr>
          <p:nvPr>
            <p:ph type="title"/>
          </p:nvPr>
        </p:nvSpPr>
        <p:spPr/>
        <p:txBody>
          <a:bodyPr/>
          <a:lstStyle/>
          <a:p>
            <a:pPr eaLnBrk="1" hangingPunct="1"/>
            <a:r>
              <a:rPr lang="en-GB" altLang="en-US" dirty="0"/>
              <a:t>The composition of stars</a:t>
            </a:r>
          </a:p>
        </p:txBody>
      </p:sp>
      <p:sp>
        <p:nvSpPr>
          <p:cNvPr id="31747" name="Text Box 4">
            <a:extLst>
              <a:ext uri="{FF2B5EF4-FFF2-40B4-BE49-F238E27FC236}">
                <a16:creationId xmlns:a16="http://schemas.microsoft.com/office/drawing/2014/main" id="{82812AF4-E372-48F1-B815-2907C7447F1B}"/>
              </a:ext>
            </a:extLst>
          </p:cNvPr>
          <p:cNvSpPr txBox="1">
            <a:spLocks noChangeArrowheads="1"/>
          </p:cNvSpPr>
          <p:nvPr/>
        </p:nvSpPr>
        <p:spPr bwMode="auto">
          <a:xfrm>
            <a:off x="360363" y="800100"/>
            <a:ext cx="396328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Scientists have </a:t>
            </a:r>
            <a:r>
              <a:rPr lang="en-GB" altLang="en-US" dirty="0" err="1"/>
              <a:t>analyzed</a:t>
            </a:r>
            <a:r>
              <a:rPr lang="en-GB" altLang="en-US" dirty="0"/>
              <a:t> the absorption spectra of thousands of stars and interstellar gases to find their composition.</a:t>
            </a:r>
          </a:p>
        </p:txBody>
      </p:sp>
      <p:sp>
        <p:nvSpPr>
          <p:cNvPr id="1093637" name="Text Box 5">
            <a:extLst>
              <a:ext uri="{FF2B5EF4-FFF2-40B4-BE49-F238E27FC236}">
                <a16:creationId xmlns:a16="http://schemas.microsoft.com/office/drawing/2014/main" id="{8155663E-0C91-4D95-90B1-5C8C783C3076}"/>
              </a:ext>
            </a:extLst>
          </p:cNvPr>
          <p:cNvSpPr txBox="1">
            <a:spLocks noChangeArrowheads="1"/>
          </p:cNvSpPr>
          <p:nvPr/>
        </p:nvSpPr>
        <p:spPr bwMode="auto">
          <a:xfrm>
            <a:off x="360363" y="3341311"/>
            <a:ext cx="85127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They found that most of the ordinary matter in the universe is made of </a:t>
            </a:r>
            <a:r>
              <a:rPr lang="en-GB" altLang="en-US" b="1" dirty="0">
                <a:solidFill>
                  <a:srgbClr val="B80303"/>
                </a:solidFill>
              </a:rPr>
              <a:t>hydrogen</a:t>
            </a:r>
            <a:r>
              <a:rPr lang="en-GB" altLang="en-US" dirty="0"/>
              <a:t> and </a:t>
            </a:r>
            <a:r>
              <a:rPr lang="en-GB" altLang="en-US" b="1" dirty="0">
                <a:solidFill>
                  <a:srgbClr val="B80303"/>
                </a:solidFill>
              </a:rPr>
              <a:t>helium</a:t>
            </a:r>
            <a:r>
              <a:rPr lang="en-GB" altLang="en-US" dirty="0"/>
              <a:t>. Approximately ¾ of ordinary matter in the universe is hydrogen and about ¼ is helium.</a:t>
            </a:r>
          </a:p>
        </p:txBody>
      </p:sp>
      <p:sp>
        <p:nvSpPr>
          <p:cNvPr id="1093638" name="Text Box 6">
            <a:extLst>
              <a:ext uri="{FF2B5EF4-FFF2-40B4-BE49-F238E27FC236}">
                <a16:creationId xmlns:a16="http://schemas.microsoft.com/office/drawing/2014/main" id="{6280C6C8-855D-4988-B3FE-F1DA0864C15A}"/>
              </a:ext>
            </a:extLst>
          </p:cNvPr>
          <p:cNvSpPr txBox="1">
            <a:spLocks noChangeArrowheads="1"/>
          </p:cNvSpPr>
          <p:nvPr/>
        </p:nvSpPr>
        <p:spPr bwMode="auto">
          <a:xfrm>
            <a:off x="360363" y="5143859"/>
            <a:ext cx="8369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This composition matches predictions from the Big Bang theory and provides additional evidence for the theory.</a:t>
            </a:r>
          </a:p>
        </p:txBody>
      </p:sp>
      <p:pic>
        <p:nvPicPr>
          <p:cNvPr id="10" name="Picture 19">
            <a:hlinkClick r:id="" action="ppaction://hlinkshowjump?jump=nextslide"/>
            <a:extLst>
              <a:ext uri="{FF2B5EF4-FFF2-40B4-BE49-F238E27FC236}">
                <a16:creationId xmlns:a16="http://schemas.microsoft.com/office/drawing/2014/main" id="{716B516F-7F9B-4330-81ED-AA49E4E6510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 name="Picture 2">
            <a:extLst>
              <a:ext uri="{FF2B5EF4-FFF2-40B4-BE49-F238E27FC236}">
                <a16:creationId xmlns:a16="http://schemas.microsoft.com/office/drawing/2014/main" id="{7574C49E-6A88-4795-A817-4A0CE93545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719" y="811567"/>
            <a:ext cx="4027710" cy="2154825"/>
          </a:xfrm>
          <a:prstGeom prst="rect">
            <a:avLst/>
          </a:prstGeom>
        </p:spPr>
      </p:pic>
      <p:pic>
        <p:nvPicPr>
          <p:cNvPr id="13" name="Picture 12">
            <a:extLst>
              <a:ext uri="{FF2B5EF4-FFF2-40B4-BE49-F238E27FC236}">
                <a16:creationId xmlns:a16="http://schemas.microsoft.com/office/drawing/2014/main" id="{E6DD3278-E919-4C74-9F0F-6CA5FA54829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extLst>
      <p:ext uri="{BB962C8B-B14F-4D97-AF65-F5344CB8AC3E}">
        <p14:creationId xmlns:p14="http://schemas.microsoft.com/office/powerpoint/2010/main" val="62671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36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36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37" grpId="0"/>
      <p:bldP spid="10936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C407769-4A28-4961-B840-8B1B2D680AED}"/>
              </a:ext>
            </a:extLst>
          </p:cNvPr>
          <p:cNvSpPr>
            <a:spLocks noGrp="1" noChangeArrowheads="1"/>
          </p:cNvSpPr>
          <p:nvPr>
            <p:ph type="title"/>
          </p:nvPr>
        </p:nvSpPr>
        <p:spPr/>
        <p:txBody>
          <a:bodyPr/>
          <a:lstStyle/>
          <a:p>
            <a:r>
              <a:rPr lang="en-GB" altLang="en-US" dirty="0"/>
              <a:t>An alternative theory?</a:t>
            </a:r>
          </a:p>
        </p:txBody>
      </p:sp>
      <p:sp>
        <p:nvSpPr>
          <p:cNvPr id="23556" name="Rectangle 5">
            <a:extLst>
              <a:ext uri="{FF2B5EF4-FFF2-40B4-BE49-F238E27FC236}">
                <a16:creationId xmlns:a16="http://schemas.microsoft.com/office/drawing/2014/main" id="{E6A22F9E-D632-4134-AABD-FB644661FB46}"/>
              </a:ext>
            </a:extLst>
          </p:cNvPr>
          <p:cNvSpPr>
            <a:spLocks noChangeArrowheads="1"/>
          </p:cNvSpPr>
          <p:nvPr/>
        </p:nvSpPr>
        <p:spPr bwMode="auto">
          <a:xfrm>
            <a:off x="349250" y="777875"/>
            <a:ext cx="86677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a:solidFill>
                  <a:srgbClr val="B80303"/>
                </a:solidFill>
              </a:rPr>
              <a:t>Steady State theory</a:t>
            </a:r>
            <a:r>
              <a:rPr lang="en-GB" altLang="en-US" dirty="0">
                <a:solidFill>
                  <a:srgbClr val="B80303"/>
                </a:solidFill>
              </a:rPr>
              <a:t> </a:t>
            </a:r>
            <a:r>
              <a:rPr lang="en-GB" altLang="en-US" dirty="0"/>
              <a:t>agrees that the Universe is expanding but adds that, as it does so, new matter is being made in order for the density of the Universe to stay the same.</a:t>
            </a:r>
          </a:p>
        </p:txBody>
      </p:sp>
      <p:sp>
        <p:nvSpPr>
          <p:cNvPr id="256006" name="Rectangle 6">
            <a:extLst>
              <a:ext uri="{FF2B5EF4-FFF2-40B4-BE49-F238E27FC236}">
                <a16:creationId xmlns:a16="http://schemas.microsoft.com/office/drawing/2014/main" id="{18335C70-5A73-4020-AB67-E71D1F2B6612}"/>
              </a:ext>
            </a:extLst>
          </p:cNvPr>
          <p:cNvSpPr>
            <a:spLocks noChangeArrowheads="1"/>
          </p:cNvSpPr>
          <p:nvPr/>
        </p:nvSpPr>
        <p:spPr bwMode="auto">
          <a:xfrm>
            <a:off x="354013" y="4595813"/>
            <a:ext cx="84963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Although the Steady State theory can account for red-shift of distant galaxies, it can not explain the presence of CMB.  This has led to the Big Bang theory becoming the generally accepted model for the origin of the Universe.</a:t>
            </a:r>
          </a:p>
        </p:txBody>
      </p:sp>
      <p:sp>
        <p:nvSpPr>
          <p:cNvPr id="256007" name="Rectangle 7">
            <a:extLst>
              <a:ext uri="{FF2B5EF4-FFF2-40B4-BE49-F238E27FC236}">
                <a16:creationId xmlns:a16="http://schemas.microsoft.com/office/drawing/2014/main" id="{AF33FDF6-DA93-4C2B-98EF-536A1F1B71AB}"/>
              </a:ext>
            </a:extLst>
          </p:cNvPr>
          <p:cNvSpPr>
            <a:spLocks noChangeArrowheads="1"/>
          </p:cNvSpPr>
          <p:nvPr/>
        </p:nvSpPr>
        <p:spPr bwMode="auto">
          <a:xfrm>
            <a:off x="354013" y="2320925"/>
            <a:ext cx="45307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theory suggests that the Universe has no beginning and no end, and that its appearance has always been the same (and will remain the same).</a:t>
            </a:r>
          </a:p>
        </p:txBody>
      </p:sp>
      <p:pic>
        <p:nvPicPr>
          <p:cNvPr id="8" name="Picture 7" descr="slide 12.jpg">
            <a:extLst>
              <a:ext uri="{FF2B5EF4-FFF2-40B4-BE49-F238E27FC236}">
                <a16:creationId xmlns:a16="http://schemas.microsoft.com/office/drawing/2014/main" id="{49E049B6-3A76-41D0-864C-0D23C0BF7C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7733" y="2084084"/>
            <a:ext cx="3543829" cy="2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2BB4BD9A-4C0D-4E86-BDB7-AC41CAAAAD9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AF6B9339-70CD-40D6-9C7C-CE589E0F051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0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6" grpId="0"/>
      <p:bldP spid="25600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4C3CB9E6-0974-4CEC-9EEE-C42DDF34523B}"/>
              </a:ext>
            </a:extLst>
          </p:cNvPr>
          <p:cNvSpPr>
            <a:spLocks noGrp="1" noChangeArrowheads="1"/>
          </p:cNvSpPr>
          <p:nvPr>
            <p:ph type="title"/>
          </p:nvPr>
        </p:nvSpPr>
        <p:spPr/>
        <p:txBody>
          <a:bodyPr/>
          <a:lstStyle/>
          <a:p>
            <a:r>
              <a:rPr lang="en-GB" altLang="en-US" dirty="0"/>
              <a:t>True or false?</a:t>
            </a:r>
          </a:p>
        </p:txBody>
      </p:sp>
      <p:pic>
        <p:nvPicPr>
          <p:cNvPr id="7" name="Picture 19">
            <a:hlinkClick r:id="" action="ppaction://hlinkshowjump?jump=nextslide"/>
            <a:extLst>
              <a:ext uri="{FF2B5EF4-FFF2-40B4-BE49-F238E27FC236}">
                <a16:creationId xmlns:a16="http://schemas.microsoft.com/office/drawing/2014/main" id="{0B719D57-2DDA-4522-B8FB-C898CBDAA38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D48406E3-CD11-4DBB-8473-B21FBC443C0D}"/>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C2DB7F89-40FB-4832-BEB3-7BACDE6D7196}"/>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9190FD26-9465-4F45-AAF8-11A588B14CA1}"/>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 15.png">
            <a:extLst>
              <a:ext uri="{FF2B5EF4-FFF2-40B4-BE49-F238E27FC236}">
                <a16:creationId xmlns:a16="http://schemas.microsoft.com/office/drawing/2014/main" id="{B537509C-B9E4-4509-A84C-B46A5E8C86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8825" y="2424113"/>
            <a:ext cx="4519613"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a:extLst>
              <a:ext uri="{FF2B5EF4-FFF2-40B4-BE49-F238E27FC236}">
                <a16:creationId xmlns:a16="http://schemas.microsoft.com/office/drawing/2014/main" id="{5CFFC465-2CEC-4287-9BD2-322EAAD3BC14}"/>
              </a:ext>
            </a:extLst>
          </p:cNvPr>
          <p:cNvSpPr>
            <a:spLocks noGrp="1" noChangeArrowheads="1"/>
          </p:cNvSpPr>
          <p:nvPr>
            <p:ph type="title"/>
          </p:nvPr>
        </p:nvSpPr>
        <p:spPr/>
        <p:txBody>
          <a:bodyPr/>
          <a:lstStyle/>
          <a:p>
            <a:r>
              <a:rPr lang="en-GB" altLang="en-US"/>
              <a:t>Observing supernovae</a:t>
            </a:r>
          </a:p>
        </p:txBody>
      </p:sp>
      <p:sp>
        <p:nvSpPr>
          <p:cNvPr id="25605" name="Text Box 5056">
            <a:extLst>
              <a:ext uri="{FF2B5EF4-FFF2-40B4-BE49-F238E27FC236}">
                <a16:creationId xmlns:a16="http://schemas.microsoft.com/office/drawing/2014/main" id="{E95B016C-85EE-49DB-8275-15601782618A}"/>
              </a:ext>
            </a:extLst>
          </p:cNvPr>
          <p:cNvSpPr txBox="1">
            <a:spLocks noChangeArrowheads="1"/>
          </p:cNvSpPr>
          <p:nvPr/>
        </p:nvSpPr>
        <p:spPr bwMode="auto">
          <a:xfrm>
            <a:off x="349250" y="777875"/>
            <a:ext cx="84963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cs typeface="Arial" panose="020B0604020202020204" pitchFamily="34" charset="0"/>
              </a:rPr>
              <a:t>The observed red-shift in light from distant galaxies has shown that these galaxies are moving away from us.</a:t>
            </a:r>
          </a:p>
        </p:txBody>
      </p:sp>
      <p:sp>
        <p:nvSpPr>
          <p:cNvPr id="6" name="Text Box 50123">
            <a:extLst>
              <a:ext uri="{FF2B5EF4-FFF2-40B4-BE49-F238E27FC236}">
                <a16:creationId xmlns:a16="http://schemas.microsoft.com/office/drawing/2014/main" id="{AB09A1B7-0B3A-479C-A41E-B575EF8337FD}"/>
              </a:ext>
            </a:extLst>
          </p:cNvPr>
          <p:cNvSpPr txBox="1">
            <a:spLocks noChangeArrowheads="1"/>
          </p:cNvSpPr>
          <p:nvPr/>
        </p:nvSpPr>
        <p:spPr bwMode="auto">
          <a:xfrm>
            <a:off x="349250" y="1697038"/>
            <a:ext cx="818356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cs typeface="Arial" panose="020B0604020202020204" pitchFamily="34" charset="0"/>
              </a:rPr>
              <a:t>In order to observe galaxies even further from us, scientists have to look for very </a:t>
            </a:r>
            <a:r>
              <a:rPr lang="en-GB" altLang="en-US" b="1">
                <a:cs typeface="Arial" panose="020B0604020202020204" pitchFamily="34" charset="0"/>
              </a:rPr>
              <a:t>bright</a:t>
            </a:r>
            <a:r>
              <a:rPr lang="en-GB" altLang="en-US">
                <a:cs typeface="Arial" panose="020B0604020202020204" pitchFamily="34" charset="0"/>
              </a:rPr>
              <a:t> objects in these galaxies. </a:t>
            </a:r>
            <a:br>
              <a:rPr lang="en-GB" altLang="en-US">
                <a:cs typeface="Arial" panose="020B0604020202020204" pitchFamily="34" charset="0"/>
              </a:rPr>
            </a:br>
            <a:r>
              <a:rPr lang="en-GB" altLang="en-US">
                <a:cs typeface="Arial" panose="020B0604020202020204" pitchFamily="34" charset="0"/>
              </a:rPr>
              <a:t>We also need to know the brightness </a:t>
            </a:r>
            <a:br>
              <a:rPr lang="en-GB" altLang="en-US">
                <a:cs typeface="Arial" panose="020B0604020202020204" pitchFamily="34" charset="0"/>
              </a:rPr>
            </a:br>
            <a:r>
              <a:rPr lang="en-GB" altLang="en-US">
                <a:cs typeface="Arial" panose="020B0604020202020204" pitchFamily="34" charset="0"/>
              </a:rPr>
              <a:t>of these objects in order to </a:t>
            </a:r>
            <a:br>
              <a:rPr lang="en-GB" altLang="en-US">
                <a:cs typeface="Arial" panose="020B0604020202020204" pitchFamily="34" charset="0"/>
              </a:rPr>
            </a:br>
            <a:r>
              <a:rPr lang="en-GB" altLang="en-US">
                <a:cs typeface="Arial" panose="020B0604020202020204" pitchFamily="34" charset="0"/>
              </a:rPr>
              <a:t>calculate their </a:t>
            </a:r>
            <a:r>
              <a:rPr lang="en-GB" altLang="en-US" b="1">
                <a:cs typeface="Arial" panose="020B0604020202020204" pitchFamily="34" charset="0"/>
              </a:rPr>
              <a:t>distance</a:t>
            </a:r>
            <a:r>
              <a:rPr lang="en-GB" altLang="en-US">
                <a:cs typeface="Arial" panose="020B0604020202020204" pitchFamily="34" charset="0"/>
              </a:rPr>
              <a:t>.</a:t>
            </a:r>
          </a:p>
        </p:txBody>
      </p:sp>
      <p:sp>
        <p:nvSpPr>
          <p:cNvPr id="7" name="Text Box 5034">
            <a:extLst>
              <a:ext uri="{FF2B5EF4-FFF2-40B4-BE49-F238E27FC236}">
                <a16:creationId xmlns:a16="http://schemas.microsoft.com/office/drawing/2014/main" id="{F29DE521-1707-4C35-9141-F4C91C2A259E}"/>
              </a:ext>
            </a:extLst>
          </p:cNvPr>
          <p:cNvSpPr txBox="1">
            <a:spLocks noChangeArrowheads="1"/>
          </p:cNvSpPr>
          <p:nvPr/>
        </p:nvSpPr>
        <p:spPr bwMode="auto">
          <a:xfrm>
            <a:off x="349250" y="3736975"/>
            <a:ext cx="4341813"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cs typeface="Arial" panose="020B0604020202020204" pitchFamily="34" charset="0"/>
              </a:rPr>
              <a:t>A </a:t>
            </a:r>
            <a:r>
              <a:rPr lang="en-GB" altLang="en-US" b="1" dirty="0">
                <a:solidFill>
                  <a:srgbClr val="B80303"/>
                </a:solidFill>
                <a:cs typeface="Arial" panose="020B0604020202020204" pitchFamily="34" charset="0"/>
              </a:rPr>
              <a:t>supernova</a:t>
            </a:r>
            <a:r>
              <a:rPr lang="en-GB" altLang="en-US" dirty="0">
                <a:cs typeface="Arial" panose="020B0604020202020204" pitchFamily="34" charset="0"/>
              </a:rPr>
              <a:t> is an exploding star, which is very bright. One type of supernova always has the same brightness, so they are ideal for observing very distant galaxies.</a:t>
            </a:r>
          </a:p>
        </p:txBody>
      </p:sp>
      <p:pic>
        <p:nvPicPr>
          <p:cNvPr id="8" name="Picture 19">
            <a:hlinkClick r:id="" action="ppaction://hlinkshowjump?jump=nextslide"/>
            <a:extLst>
              <a:ext uri="{FF2B5EF4-FFF2-40B4-BE49-F238E27FC236}">
                <a16:creationId xmlns:a16="http://schemas.microsoft.com/office/drawing/2014/main" id="{D86EEE5B-6279-4B6A-AE31-3A608206924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58B33B1-7210-4B50-BE21-144ADB7E474C}"/>
              </a:ext>
            </a:extLst>
          </p:cNvPr>
          <p:cNvSpPr>
            <a:spLocks noGrp="1" noChangeArrowheads="1"/>
          </p:cNvSpPr>
          <p:nvPr>
            <p:ph type="title"/>
          </p:nvPr>
        </p:nvSpPr>
        <p:spPr/>
        <p:txBody>
          <a:bodyPr/>
          <a:lstStyle/>
          <a:p>
            <a:r>
              <a:rPr lang="en-GB" altLang="en-US"/>
              <a:t>An accelerating Universe?</a:t>
            </a:r>
          </a:p>
        </p:txBody>
      </p:sp>
      <p:sp>
        <p:nvSpPr>
          <p:cNvPr id="26628" name="Text Box 5011">
            <a:extLst>
              <a:ext uri="{FF2B5EF4-FFF2-40B4-BE49-F238E27FC236}">
                <a16:creationId xmlns:a16="http://schemas.microsoft.com/office/drawing/2014/main" id="{B3F909E5-DE8E-4D22-8578-9C81B4A8CE08}"/>
              </a:ext>
            </a:extLst>
          </p:cNvPr>
          <p:cNvSpPr txBox="1">
            <a:spLocks noChangeArrowheads="1"/>
          </p:cNvSpPr>
          <p:nvPr/>
        </p:nvSpPr>
        <p:spPr bwMode="auto">
          <a:xfrm>
            <a:off x="349250" y="777875"/>
            <a:ext cx="84963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cs typeface="Arial" panose="020B0604020202020204" pitchFamily="34" charset="0"/>
              </a:rPr>
              <a:t>In 1998, scientists observed </a:t>
            </a:r>
            <a:r>
              <a:rPr lang="en-GB" altLang="en-US" b="1" dirty="0">
                <a:solidFill>
                  <a:srgbClr val="B80303"/>
                </a:solidFill>
                <a:cs typeface="Arial" panose="020B0604020202020204" pitchFamily="34" charset="0"/>
              </a:rPr>
              <a:t>supernovae</a:t>
            </a:r>
            <a:r>
              <a:rPr lang="en-GB" altLang="en-US" dirty="0">
                <a:cs typeface="Arial" panose="020B0604020202020204" pitchFamily="34" charset="0"/>
              </a:rPr>
              <a:t> in very distant galaxies to investigate the expansion of the Universe.</a:t>
            </a:r>
          </a:p>
        </p:txBody>
      </p:sp>
      <p:sp>
        <p:nvSpPr>
          <p:cNvPr id="6" name="Text Box 50232">
            <a:extLst>
              <a:ext uri="{FF2B5EF4-FFF2-40B4-BE49-F238E27FC236}">
                <a16:creationId xmlns:a16="http://schemas.microsoft.com/office/drawing/2014/main" id="{5F483195-B7C0-4B95-B5E1-F5205F21D4D8}"/>
              </a:ext>
            </a:extLst>
          </p:cNvPr>
          <p:cNvSpPr txBox="1">
            <a:spLocks noChangeArrowheads="1"/>
          </p:cNvSpPr>
          <p:nvPr/>
        </p:nvSpPr>
        <p:spPr bwMode="auto">
          <a:xfrm>
            <a:off x="360363" y="2190750"/>
            <a:ext cx="3462337"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cs typeface="Arial" panose="020B0604020202020204" pitchFamily="34" charset="0"/>
              </a:rPr>
              <a:t>They found that distant galaxies are moving away from us </a:t>
            </a:r>
            <a:r>
              <a:rPr lang="en-GB" altLang="en-US" b="1">
                <a:cs typeface="Arial" panose="020B0604020202020204" pitchFamily="34" charset="0"/>
              </a:rPr>
              <a:t>faster</a:t>
            </a:r>
            <a:r>
              <a:rPr lang="en-GB" altLang="en-US">
                <a:cs typeface="Arial" panose="020B0604020202020204" pitchFamily="34" charset="0"/>
              </a:rPr>
              <a:t> than expected.</a:t>
            </a:r>
          </a:p>
        </p:txBody>
      </p:sp>
      <p:sp>
        <p:nvSpPr>
          <p:cNvPr id="7" name="Text Box 5066">
            <a:extLst>
              <a:ext uri="{FF2B5EF4-FFF2-40B4-BE49-F238E27FC236}">
                <a16:creationId xmlns:a16="http://schemas.microsoft.com/office/drawing/2014/main" id="{0B96C02C-E240-4DB8-B98D-D88E449E0E6D}"/>
              </a:ext>
            </a:extLst>
          </p:cNvPr>
          <p:cNvSpPr txBox="1">
            <a:spLocks noChangeArrowheads="1"/>
          </p:cNvSpPr>
          <p:nvPr/>
        </p:nvSpPr>
        <p:spPr bwMode="auto">
          <a:xfrm>
            <a:off x="360363" y="4340225"/>
            <a:ext cx="2786062"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cs typeface="Arial" panose="020B0604020202020204" pitchFamily="34" charset="0"/>
              </a:rPr>
              <a:t>This suggests that the expansion of the Universe is </a:t>
            </a:r>
            <a:r>
              <a:rPr lang="en-GB" altLang="en-US" b="1" dirty="0">
                <a:solidFill>
                  <a:srgbClr val="B80303"/>
                </a:solidFill>
                <a:cs typeface="Arial" panose="020B0604020202020204" pitchFamily="34" charset="0"/>
              </a:rPr>
              <a:t>accelerating</a:t>
            </a:r>
            <a:r>
              <a:rPr lang="en-GB" altLang="en-US" dirty="0">
                <a:cs typeface="Arial" panose="020B0604020202020204" pitchFamily="34" charset="0"/>
              </a:rPr>
              <a:t>.</a:t>
            </a:r>
          </a:p>
        </p:txBody>
      </p:sp>
      <p:pic>
        <p:nvPicPr>
          <p:cNvPr id="26631" name="Picture 8" descr="Space.png">
            <a:extLst>
              <a:ext uri="{FF2B5EF4-FFF2-40B4-BE49-F238E27FC236}">
                <a16:creationId xmlns:a16="http://schemas.microsoft.com/office/drawing/2014/main" id="{7DCDB721-CD98-4B7F-9E1B-75C7D396A08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1713" y="1806575"/>
            <a:ext cx="4848225"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1F720008-35E6-4507-A73B-3EF63FECA0A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153F3EF8-0423-4A71-A780-A18F25F7D78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D06C1D3-CFFD-4B71-A65F-822306961882}"/>
              </a:ext>
            </a:extLst>
          </p:cNvPr>
          <p:cNvSpPr>
            <a:spLocks noGrp="1" noChangeArrowheads="1"/>
          </p:cNvSpPr>
          <p:nvPr>
            <p:ph type="title"/>
          </p:nvPr>
        </p:nvSpPr>
        <p:spPr/>
        <p:txBody>
          <a:bodyPr/>
          <a:lstStyle/>
          <a:p>
            <a:r>
              <a:rPr lang="en-GB" altLang="en-US"/>
              <a:t>What don’t we know about the Universe?</a:t>
            </a:r>
          </a:p>
        </p:txBody>
      </p:sp>
      <p:sp>
        <p:nvSpPr>
          <p:cNvPr id="27652" name="Text Box 503">
            <a:extLst>
              <a:ext uri="{FF2B5EF4-FFF2-40B4-BE49-F238E27FC236}">
                <a16:creationId xmlns:a16="http://schemas.microsoft.com/office/drawing/2014/main" id="{C5084BD1-D377-41A7-AFC6-2238D1320B9F}"/>
              </a:ext>
            </a:extLst>
          </p:cNvPr>
          <p:cNvSpPr txBox="1">
            <a:spLocks noChangeArrowheads="1"/>
          </p:cNvSpPr>
          <p:nvPr/>
        </p:nvSpPr>
        <p:spPr bwMode="auto">
          <a:xfrm>
            <a:off x="349250" y="777875"/>
            <a:ext cx="84963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cs typeface="Arial" panose="020B0604020202020204" pitchFamily="34" charset="0"/>
              </a:rPr>
              <a:t>Observations of supernovae have suggested that the expansion of the Universe is </a:t>
            </a:r>
            <a:r>
              <a:rPr lang="en-GB" altLang="en-US" b="1" dirty="0">
                <a:solidFill>
                  <a:srgbClr val="B80303"/>
                </a:solidFill>
                <a:cs typeface="Arial" panose="020B0604020202020204" pitchFamily="34" charset="0"/>
              </a:rPr>
              <a:t>accelerating</a:t>
            </a:r>
            <a:r>
              <a:rPr lang="en-GB" altLang="en-US" dirty="0">
                <a:cs typeface="Arial" panose="020B0604020202020204" pitchFamily="34" charset="0"/>
              </a:rPr>
              <a:t>, but scientists do not know what is causing this.</a:t>
            </a:r>
          </a:p>
        </p:txBody>
      </p:sp>
      <p:sp>
        <p:nvSpPr>
          <p:cNvPr id="24582" name="Text Box 502">
            <a:extLst>
              <a:ext uri="{FF2B5EF4-FFF2-40B4-BE49-F238E27FC236}">
                <a16:creationId xmlns:a16="http://schemas.microsoft.com/office/drawing/2014/main" id="{83334232-CC75-4CFA-9C43-83A6C0500EF9}"/>
              </a:ext>
            </a:extLst>
          </p:cNvPr>
          <p:cNvSpPr txBox="1">
            <a:spLocks noChangeArrowheads="1"/>
          </p:cNvSpPr>
          <p:nvPr/>
        </p:nvSpPr>
        <p:spPr bwMode="auto">
          <a:xfrm>
            <a:off x="360363" y="2335213"/>
            <a:ext cx="84153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cs typeface="Arial" panose="020B0604020202020204" pitchFamily="34" charset="0"/>
              </a:rPr>
              <a:t>Scientists have suggested that a new form of energy, called </a:t>
            </a:r>
            <a:r>
              <a:rPr lang="en-GB" altLang="en-US" b="1" dirty="0">
                <a:solidFill>
                  <a:srgbClr val="B80303"/>
                </a:solidFill>
                <a:cs typeface="Arial" panose="020B0604020202020204" pitchFamily="34" charset="0"/>
              </a:rPr>
              <a:t>dark energy</a:t>
            </a:r>
            <a:r>
              <a:rPr lang="en-GB" altLang="en-US" dirty="0">
                <a:cs typeface="Arial" panose="020B0604020202020204" pitchFamily="34" charset="0"/>
              </a:rPr>
              <a:t>, is causing the expansion of the Universe to accelerate, but we do not know what this really is.</a:t>
            </a:r>
          </a:p>
        </p:txBody>
      </p:sp>
      <p:sp>
        <p:nvSpPr>
          <p:cNvPr id="24583" name="Text Box 501">
            <a:extLst>
              <a:ext uri="{FF2B5EF4-FFF2-40B4-BE49-F238E27FC236}">
                <a16:creationId xmlns:a16="http://schemas.microsoft.com/office/drawing/2014/main" id="{5E3CB0BB-9E3A-4AB3-B603-09401A85F53B}"/>
              </a:ext>
            </a:extLst>
          </p:cNvPr>
          <p:cNvSpPr txBox="1">
            <a:spLocks noChangeArrowheads="1"/>
          </p:cNvSpPr>
          <p:nvPr/>
        </p:nvSpPr>
        <p:spPr bwMode="auto">
          <a:xfrm>
            <a:off x="360363" y="3890963"/>
            <a:ext cx="5508625"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cs typeface="Arial" panose="020B0604020202020204" pitchFamily="34" charset="0"/>
              </a:rPr>
              <a:t>There is much else about the Universe that we do not yet understand. For example, </a:t>
            </a:r>
            <a:r>
              <a:rPr lang="en-GB" altLang="en-US" b="1" dirty="0">
                <a:solidFill>
                  <a:srgbClr val="B80303"/>
                </a:solidFill>
                <a:cs typeface="Arial" panose="020B0604020202020204" pitchFamily="34" charset="0"/>
              </a:rPr>
              <a:t>dark mass</a:t>
            </a:r>
            <a:r>
              <a:rPr lang="en-GB" altLang="en-US" dirty="0">
                <a:solidFill>
                  <a:srgbClr val="B80303"/>
                </a:solidFill>
                <a:cs typeface="Arial" panose="020B0604020202020204" pitchFamily="34" charset="0"/>
              </a:rPr>
              <a:t> </a:t>
            </a:r>
            <a:r>
              <a:rPr lang="en-GB" altLang="en-US" dirty="0">
                <a:cs typeface="Arial" panose="020B0604020202020204" pitchFamily="34" charset="0"/>
              </a:rPr>
              <a:t>is a mysterious type of matter that provides much of </a:t>
            </a:r>
            <a:br>
              <a:rPr lang="en-GB" altLang="en-US" dirty="0">
                <a:cs typeface="Arial" panose="020B0604020202020204" pitchFamily="34" charset="0"/>
              </a:rPr>
            </a:br>
            <a:r>
              <a:rPr lang="en-GB" altLang="en-US" dirty="0">
                <a:cs typeface="Arial" panose="020B0604020202020204" pitchFamily="34" charset="0"/>
              </a:rPr>
              <a:t>the mass in the Universe, but we do </a:t>
            </a:r>
            <a:br>
              <a:rPr lang="en-GB" altLang="en-US" dirty="0">
                <a:cs typeface="Arial" panose="020B0604020202020204" pitchFamily="34" charset="0"/>
              </a:rPr>
            </a:br>
            <a:r>
              <a:rPr lang="en-GB" altLang="en-US" dirty="0">
                <a:cs typeface="Arial" panose="020B0604020202020204" pitchFamily="34" charset="0"/>
              </a:rPr>
              <a:t>not know what it is made of. </a:t>
            </a:r>
          </a:p>
        </p:txBody>
      </p:sp>
      <p:pic>
        <p:nvPicPr>
          <p:cNvPr id="27655" name="Picture 6" descr="Telescope.png">
            <a:extLst>
              <a:ext uri="{FF2B5EF4-FFF2-40B4-BE49-F238E27FC236}">
                <a16:creationId xmlns:a16="http://schemas.microsoft.com/office/drawing/2014/main" id="{0AD54B49-7669-414D-BA1A-657C6C4A38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78488" y="3636963"/>
            <a:ext cx="30670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1. Patterns </a:t>
            </a:r>
          </a:p>
          <a:p>
            <a:r>
              <a:rPr lang="en-GB" sz="1600" dirty="0"/>
              <a:t>2. Cause and Effect</a:t>
            </a:r>
          </a:p>
          <a:p>
            <a:r>
              <a:rPr lang="en-GB" sz="1600" dirty="0"/>
              <a:t>5. Energy and Matter</a:t>
            </a:r>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4E953862-9FCE-40E8-860E-57BF39F9A1A9}"/>
              </a:ext>
            </a:extLst>
          </p:cNvPr>
          <p:cNvSpPr>
            <a:spLocks noGrp="1" noChangeArrowheads="1"/>
          </p:cNvSpPr>
          <p:nvPr>
            <p:ph type="title"/>
          </p:nvPr>
        </p:nvSpPr>
        <p:spPr/>
        <p:txBody>
          <a:bodyPr/>
          <a:lstStyle/>
          <a:p>
            <a:r>
              <a:rPr lang="en-GB" altLang="en-US" dirty="0"/>
              <a:t>Edwin Hubble</a:t>
            </a:r>
          </a:p>
        </p:txBody>
      </p:sp>
      <p:pic>
        <p:nvPicPr>
          <p:cNvPr id="6" name="Picture 19">
            <a:hlinkClick r:id="" action="ppaction://hlinkshowjump?jump=nextslide"/>
            <a:extLst>
              <a:ext uri="{FF2B5EF4-FFF2-40B4-BE49-F238E27FC236}">
                <a16:creationId xmlns:a16="http://schemas.microsoft.com/office/drawing/2014/main" id="{D9D92AD8-8567-4EE8-9D45-661F0A46C00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5DD57A99-672F-47E5-A7DB-B2417A09BE7A}"/>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C2388A8D-C213-479B-BF4C-4846E56DF443}"/>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15FC259-6179-4635-BDDA-A6AD79C90AB1}"/>
              </a:ext>
            </a:extLst>
          </p:cNvPr>
          <p:cNvSpPr>
            <a:spLocks noGrp="1" noChangeArrowheads="1"/>
          </p:cNvSpPr>
          <p:nvPr>
            <p:ph type="title"/>
          </p:nvPr>
        </p:nvSpPr>
        <p:spPr/>
        <p:txBody>
          <a:bodyPr/>
          <a:lstStyle/>
          <a:p>
            <a:r>
              <a:rPr lang="en-GB" altLang="en-US"/>
              <a:t>What is red-shift?</a:t>
            </a:r>
          </a:p>
        </p:txBody>
      </p:sp>
      <p:sp>
        <p:nvSpPr>
          <p:cNvPr id="613426" name="Text Box 505454">
            <a:extLst>
              <a:ext uri="{FF2B5EF4-FFF2-40B4-BE49-F238E27FC236}">
                <a16:creationId xmlns:a16="http://schemas.microsoft.com/office/drawing/2014/main" id="{806B0A6B-8EDB-4A4F-BA70-E1BCD84244CD}"/>
              </a:ext>
            </a:extLst>
          </p:cNvPr>
          <p:cNvSpPr txBox="1">
            <a:spLocks noChangeArrowheads="1"/>
          </p:cNvSpPr>
          <p:nvPr/>
        </p:nvSpPr>
        <p:spPr bwMode="auto">
          <a:xfrm>
            <a:off x="349250" y="5603875"/>
            <a:ext cx="84963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cs typeface="Arial" panose="020B0604020202020204" pitchFamily="34" charset="0"/>
              </a:rPr>
              <a:t>This is </a:t>
            </a:r>
            <a:r>
              <a:rPr lang="en-GB" altLang="en-US" b="1" dirty="0">
                <a:solidFill>
                  <a:srgbClr val="B80303"/>
                </a:solidFill>
                <a:cs typeface="Arial" panose="020B0604020202020204" pitchFamily="34" charset="0"/>
              </a:rPr>
              <a:t>red-shift</a:t>
            </a:r>
            <a:r>
              <a:rPr lang="en-GB" altLang="en-US" dirty="0">
                <a:cs typeface="Arial" panose="020B0604020202020204" pitchFamily="34" charset="0"/>
              </a:rPr>
              <a:t>. It occurs because of the </a:t>
            </a:r>
            <a:r>
              <a:rPr lang="en-GB" altLang="en-US" b="1" dirty="0">
                <a:solidFill>
                  <a:srgbClr val="B80303"/>
                </a:solidFill>
                <a:cs typeface="Arial" panose="020B0604020202020204" pitchFamily="34" charset="0"/>
              </a:rPr>
              <a:t>Doppler</a:t>
            </a:r>
            <a:r>
              <a:rPr lang="en-GB" altLang="en-US" b="1" dirty="0">
                <a:solidFill>
                  <a:srgbClr val="286DA6"/>
                </a:solidFill>
                <a:cs typeface="Arial" panose="020B0604020202020204" pitchFamily="34" charset="0"/>
              </a:rPr>
              <a:t> </a:t>
            </a:r>
            <a:r>
              <a:rPr lang="en-GB" altLang="en-US" b="1" dirty="0">
                <a:solidFill>
                  <a:srgbClr val="B80303"/>
                </a:solidFill>
                <a:cs typeface="Arial" panose="020B0604020202020204" pitchFamily="34" charset="0"/>
              </a:rPr>
              <a:t>effect</a:t>
            </a:r>
            <a:r>
              <a:rPr lang="en-GB" altLang="en-US" dirty="0">
                <a:cs typeface="Arial" panose="020B0604020202020204" pitchFamily="34" charset="0"/>
              </a:rPr>
              <a:t>.</a:t>
            </a:r>
          </a:p>
        </p:txBody>
      </p:sp>
      <p:sp>
        <p:nvSpPr>
          <p:cNvPr id="18437" name="Text Box 50">
            <a:extLst>
              <a:ext uri="{FF2B5EF4-FFF2-40B4-BE49-F238E27FC236}">
                <a16:creationId xmlns:a16="http://schemas.microsoft.com/office/drawing/2014/main" id="{30B48C16-1FEA-4D5B-ACB5-868A229C83AE}"/>
              </a:ext>
            </a:extLst>
          </p:cNvPr>
          <p:cNvSpPr txBox="1">
            <a:spLocks noChangeArrowheads="1"/>
          </p:cNvSpPr>
          <p:nvPr/>
        </p:nvSpPr>
        <p:spPr bwMode="auto">
          <a:xfrm>
            <a:off x="349250" y="777875"/>
            <a:ext cx="84963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cs typeface="Arial" panose="020B0604020202020204" pitchFamily="34" charset="0"/>
              </a:rPr>
              <a:t>All stars emit </a:t>
            </a:r>
            <a:r>
              <a:rPr lang="en-GB" altLang="en-US" b="1" dirty="0">
                <a:solidFill>
                  <a:srgbClr val="B80303"/>
                </a:solidFill>
                <a:cs typeface="Arial" panose="020B0604020202020204" pitchFamily="34" charset="0"/>
              </a:rPr>
              <a:t>light</a:t>
            </a:r>
            <a:r>
              <a:rPr lang="en-GB" altLang="en-US" dirty="0">
                <a:cs typeface="Arial" panose="020B0604020202020204" pitchFamily="34" charset="0"/>
              </a:rPr>
              <a:t>. When we look at the </a:t>
            </a:r>
            <a:r>
              <a:rPr lang="en-GB" altLang="en-US" b="1" dirty="0">
                <a:solidFill>
                  <a:srgbClr val="B80303"/>
                </a:solidFill>
                <a:cs typeface="Arial" panose="020B0604020202020204" pitchFamily="34" charset="0"/>
              </a:rPr>
              <a:t>spectrum</a:t>
            </a:r>
            <a:r>
              <a:rPr lang="en-GB" altLang="en-US" dirty="0">
                <a:cs typeface="Arial" panose="020B0604020202020204" pitchFamily="34" charset="0"/>
              </a:rPr>
              <a:t> of light from the Sun, black lines are visible. These black lines show where </a:t>
            </a:r>
            <a:r>
              <a:rPr lang="en-GB" altLang="en-US" b="1" dirty="0">
                <a:solidFill>
                  <a:srgbClr val="B80303"/>
                </a:solidFill>
                <a:cs typeface="Arial" panose="020B0604020202020204" pitchFamily="34" charset="0"/>
              </a:rPr>
              <a:t>helium</a:t>
            </a:r>
            <a:r>
              <a:rPr lang="en-GB" altLang="en-US" dirty="0">
                <a:cs typeface="Arial" panose="020B0604020202020204" pitchFamily="34" charset="0"/>
              </a:rPr>
              <a:t> in the Sun has </a:t>
            </a:r>
            <a:r>
              <a:rPr lang="en-GB" altLang="en-US" b="1" dirty="0">
                <a:solidFill>
                  <a:srgbClr val="B80303"/>
                </a:solidFill>
                <a:cs typeface="Arial" panose="020B0604020202020204" pitchFamily="34" charset="0"/>
              </a:rPr>
              <a:t>absorbed</a:t>
            </a:r>
            <a:r>
              <a:rPr lang="en-GB" altLang="en-US" dirty="0">
                <a:cs typeface="Arial" panose="020B0604020202020204" pitchFamily="34" charset="0"/>
              </a:rPr>
              <a:t> the light.</a:t>
            </a:r>
          </a:p>
        </p:txBody>
      </p:sp>
      <p:pic>
        <p:nvPicPr>
          <p:cNvPr id="233479" name="Picture 7" descr="OriginUniverse_Sunspectrum">
            <a:extLst>
              <a:ext uri="{FF2B5EF4-FFF2-40B4-BE49-F238E27FC236}">
                <a16:creationId xmlns:a16="http://schemas.microsoft.com/office/drawing/2014/main" id="{4C0D4D78-2E5A-439C-9937-2886AA338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122488"/>
            <a:ext cx="4724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80" name="Picture 8" descr="OriginUniverse_Redshifted">
            <a:extLst>
              <a:ext uri="{FF2B5EF4-FFF2-40B4-BE49-F238E27FC236}">
                <a16:creationId xmlns:a16="http://schemas.microsoft.com/office/drawing/2014/main" id="{64583F7B-B9B4-492E-BC55-46CC41DE32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546600"/>
            <a:ext cx="4724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0123">
            <a:extLst>
              <a:ext uri="{FF2B5EF4-FFF2-40B4-BE49-F238E27FC236}">
                <a16:creationId xmlns:a16="http://schemas.microsoft.com/office/drawing/2014/main" id="{229AA45B-DFCF-4FD4-9950-0377D5B7044D}"/>
              </a:ext>
            </a:extLst>
          </p:cNvPr>
          <p:cNvSpPr txBox="1">
            <a:spLocks noChangeArrowheads="1"/>
          </p:cNvSpPr>
          <p:nvPr/>
        </p:nvSpPr>
        <p:spPr bwMode="auto">
          <a:xfrm>
            <a:off x="349250" y="3178175"/>
            <a:ext cx="84963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cs typeface="Arial" panose="020B0604020202020204" pitchFamily="34" charset="0"/>
              </a:rPr>
              <a:t>In the spectrum of a more distant star, the lines have shifted towards the red end – the </a:t>
            </a:r>
            <a:r>
              <a:rPr lang="en-GB" altLang="en-US" b="1" dirty="0">
                <a:solidFill>
                  <a:srgbClr val="B80303"/>
                </a:solidFill>
                <a:cs typeface="Arial" panose="020B0604020202020204" pitchFamily="34" charset="0"/>
              </a:rPr>
              <a:t>wavelength</a:t>
            </a:r>
            <a:r>
              <a:rPr lang="en-GB" altLang="en-US" dirty="0">
                <a:cs typeface="Arial" panose="020B0604020202020204" pitchFamily="34" charset="0"/>
              </a:rPr>
              <a:t> of the light waves has increased and so the </a:t>
            </a:r>
            <a:r>
              <a:rPr lang="en-GB" altLang="en-US" b="1" dirty="0">
                <a:solidFill>
                  <a:srgbClr val="B80303"/>
                </a:solidFill>
                <a:cs typeface="Arial" panose="020B0604020202020204" pitchFamily="34" charset="0"/>
              </a:rPr>
              <a:t>frequency</a:t>
            </a:r>
            <a:r>
              <a:rPr lang="en-GB" altLang="en-US" dirty="0">
                <a:cs typeface="Arial" panose="020B0604020202020204" pitchFamily="34" charset="0"/>
              </a:rPr>
              <a:t> has decreased.</a:t>
            </a:r>
          </a:p>
        </p:txBody>
      </p:sp>
      <p:pic>
        <p:nvPicPr>
          <p:cNvPr id="10" name="Picture 19">
            <a:hlinkClick r:id="" action="ppaction://hlinkshowjump?jump=nextslide"/>
            <a:extLst>
              <a:ext uri="{FF2B5EF4-FFF2-40B4-BE49-F238E27FC236}">
                <a16:creationId xmlns:a16="http://schemas.microsoft.com/office/drawing/2014/main" id="{2CA85543-11BB-4A81-BB12-C9BDE29CDCB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5" descr="notes_icon">
            <a:extLst>
              <a:ext uri="{FF2B5EF4-FFF2-40B4-BE49-F238E27FC236}">
                <a16:creationId xmlns:a16="http://schemas.microsoft.com/office/drawing/2014/main" id="{C3807C11-0C8C-4812-8BF4-6451AB12C845}"/>
              </a:ext>
            </a:extLst>
          </p:cNvPr>
          <p:cNvPicPr>
            <a:picLocks noChangeAspect="1" noChangeArrowheads="1"/>
          </p:cNvPicPr>
          <p:nvPr/>
        </p:nvPicPr>
        <p:blipFill>
          <a:blip r:embed="rId7"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23348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1342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42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7F5C8FCF-A39E-4DB3-9E4A-A221CC7D460E}"/>
              </a:ext>
            </a:extLst>
          </p:cNvPr>
          <p:cNvSpPr>
            <a:spLocks noGrp="1" noChangeArrowheads="1"/>
          </p:cNvSpPr>
          <p:nvPr>
            <p:ph type="title"/>
          </p:nvPr>
        </p:nvSpPr>
        <p:spPr/>
        <p:txBody>
          <a:bodyPr/>
          <a:lstStyle/>
          <a:p>
            <a:r>
              <a:rPr lang="en-GB" altLang="en-US" dirty="0"/>
              <a:t>The Doppler effect</a:t>
            </a:r>
          </a:p>
        </p:txBody>
      </p:sp>
      <p:pic>
        <p:nvPicPr>
          <p:cNvPr id="7" name="Picture 19">
            <a:hlinkClick r:id="" action="ppaction://hlinkshowjump?jump=nextslide"/>
            <a:extLst>
              <a:ext uri="{FF2B5EF4-FFF2-40B4-BE49-F238E27FC236}">
                <a16:creationId xmlns:a16="http://schemas.microsoft.com/office/drawing/2014/main" id="{B64F1D59-94D5-4AC7-8A8E-D82A5D7FFAD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9FCC4839-FAAB-4BE5-AEC5-919715839E13}"/>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782BD2C2-3370-422E-90F7-AF07B08C2D32}"/>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215DE9F-1A9E-4C39-8AAC-C9663D8404D6}"/>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C57F54-880F-45B7-993B-A9B9EB2D16CF}"/>
              </a:ext>
            </a:extLst>
          </p:cNvPr>
          <p:cNvSpPr/>
          <p:nvPr/>
        </p:nvSpPr>
        <p:spPr bwMode="auto">
          <a:xfrm>
            <a:off x="1929282" y="2126503"/>
            <a:ext cx="5637126" cy="965199"/>
          </a:xfrm>
          <a:prstGeom prst="rect">
            <a:avLst/>
          </a:prstGeom>
          <a:solidFill>
            <a:srgbClr val="B80303"/>
          </a:solidFill>
          <a:ln w="50800">
            <a:noFill/>
            <a:round/>
            <a:headEnd type="none" w="sm" len="sm"/>
            <a:tailEnd type="triangle" w="lg" len="lg"/>
          </a:ln>
        </p:spPr>
        <p:txBody>
          <a:bodyPr rtlCol="0" anchor="ctr">
            <a:spAutoFit/>
          </a:bodyPr>
          <a:lstStyle/>
          <a:p>
            <a:pPr algn="ctr"/>
            <a:endParaRPr lang="en-US"/>
          </a:p>
        </p:txBody>
      </p:sp>
      <p:pic>
        <p:nvPicPr>
          <p:cNvPr id="19459" name="Picture 12" descr="OriginUniverse_RedshiftedHubble">
            <a:extLst>
              <a:ext uri="{FF2B5EF4-FFF2-40B4-BE49-F238E27FC236}">
                <a16:creationId xmlns:a16="http://schemas.microsoft.com/office/drawing/2014/main" id="{376E4AC9-BCC7-46E2-AE83-FCD7E1A771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3286217"/>
            <a:ext cx="2770162" cy="2920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2">
            <a:extLst>
              <a:ext uri="{FF2B5EF4-FFF2-40B4-BE49-F238E27FC236}">
                <a16:creationId xmlns:a16="http://schemas.microsoft.com/office/drawing/2014/main" id="{0CAB7F10-5DF8-4CEB-BEB1-AE9940FC6E72}"/>
              </a:ext>
            </a:extLst>
          </p:cNvPr>
          <p:cNvSpPr>
            <a:spLocks noGrp="1" noChangeArrowheads="1"/>
          </p:cNvSpPr>
          <p:nvPr>
            <p:ph type="title"/>
          </p:nvPr>
        </p:nvSpPr>
        <p:spPr/>
        <p:txBody>
          <a:bodyPr/>
          <a:lstStyle/>
          <a:p>
            <a:r>
              <a:rPr lang="en-GB" altLang="en-US"/>
              <a:t>The Doppler effect in space</a:t>
            </a:r>
          </a:p>
        </p:txBody>
      </p:sp>
      <p:sp>
        <p:nvSpPr>
          <p:cNvPr id="613426" name="Text Box 50">
            <a:extLst>
              <a:ext uri="{FF2B5EF4-FFF2-40B4-BE49-F238E27FC236}">
                <a16:creationId xmlns:a16="http://schemas.microsoft.com/office/drawing/2014/main" id="{5D56B0EF-CDF3-4E7A-9BD8-C7C1988175B0}"/>
              </a:ext>
            </a:extLst>
          </p:cNvPr>
          <p:cNvSpPr txBox="1">
            <a:spLocks noChangeArrowheads="1"/>
          </p:cNvSpPr>
          <p:nvPr/>
        </p:nvSpPr>
        <p:spPr bwMode="auto">
          <a:xfrm>
            <a:off x="3431998" y="4141437"/>
            <a:ext cx="5432425"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cs typeface="Arial" panose="020B0604020202020204" pitchFamily="34" charset="0"/>
              </a:rPr>
              <a:t>Since we cannot assume that our galaxy is at the centre of the Universe, scientists believe that </a:t>
            </a:r>
            <a:r>
              <a:rPr lang="en-GB" altLang="en-US" b="1" dirty="0">
                <a:cs typeface="Arial" panose="020B0604020202020204" pitchFamily="34" charset="0"/>
              </a:rPr>
              <a:t>every</a:t>
            </a:r>
            <a:r>
              <a:rPr lang="en-GB" altLang="en-US" dirty="0">
                <a:cs typeface="Arial" panose="020B0604020202020204" pitchFamily="34" charset="0"/>
              </a:rPr>
              <a:t> galaxy is moving away from every other galaxy.</a:t>
            </a:r>
          </a:p>
        </p:txBody>
      </p:sp>
      <p:sp>
        <p:nvSpPr>
          <p:cNvPr id="19464" name="Text Box 50">
            <a:extLst>
              <a:ext uri="{FF2B5EF4-FFF2-40B4-BE49-F238E27FC236}">
                <a16:creationId xmlns:a16="http://schemas.microsoft.com/office/drawing/2014/main" id="{EB58921E-BE5A-4A10-90A1-E1BCB5B6C1F5}"/>
              </a:ext>
            </a:extLst>
          </p:cNvPr>
          <p:cNvSpPr txBox="1">
            <a:spLocks noChangeArrowheads="1"/>
          </p:cNvSpPr>
          <p:nvPr/>
        </p:nvSpPr>
        <p:spPr bwMode="auto">
          <a:xfrm>
            <a:off x="360362" y="777875"/>
            <a:ext cx="8653087"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cs typeface="Arial" panose="020B0604020202020204" pitchFamily="34" charset="0"/>
              </a:rPr>
              <a:t>The observation of red-shift from distant galaxies means that these galaxies must be </a:t>
            </a:r>
            <a:r>
              <a:rPr lang="en-GB" altLang="en-US" b="1" dirty="0">
                <a:solidFill>
                  <a:srgbClr val="B80303"/>
                </a:solidFill>
                <a:cs typeface="Arial" panose="020B0604020202020204" pitchFamily="34" charset="0"/>
              </a:rPr>
              <a:t>moving</a:t>
            </a:r>
            <a:r>
              <a:rPr lang="en-GB" altLang="en-US" b="1" dirty="0">
                <a:solidFill>
                  <a:srgbClr val="286DA6"/>
                </a:solidFill>
                <a:cs typeface="Arial" panose="020B0604020202020204" pitchFamily="34" charset="0"/>
              </a:rPr>
              <a:t> </a:t>
            </a:r>
            <a:r>
              <a:rPr lang="en-GB" altLang="en-US" b="1" dirty="0">
                <a:solidFill>
                  <a:srgbClr val="B80303"/>
                </a:solidFill>
                <a:cs typeface="Arial" panose="020B0604020202020204" pitchFamily="34" charset="0"/>
              </a:rPr>
              <a:t>away</a:t>
            </a:r>
            <a:r>
              <a:rPr lang="en-GB" altLang="en-US" dirty="0">
                <a:cs typeface="Arial" panose="020B0604020202020204" pitchFamily="34" charset="0"/>
              </a:rPr>
              <a:t> from us. Scientists have found that the further away a galaxy is, the greater its red-shift.</a:t>
            </a:r>
            <a:endParaRPr lang="en-GB" altLang="en-US" dirty="0"/>
          </a:p>
        </p:txBody>
      </p:sp>
      <p:sp>
        <p:nvSpPr>
          <p:cNvPr id="19469" name="Text Box 50">
            <a:extLst>
              <a:ext uri="{FF2B5EF4-FFF2-40B4-BE49-F238E27FC236}">
                <a16:creationId xmlns:a16="http://schemas.microsoft.com/office/drawing/2014/main" id="{B1BDB06D-C63D-49A8-8212-67E506AD2032}"/>
              </a:ext>
            </a:extLst>
          </p:cNvPr>
          <p:cNvSpPr txBox="1">
            <a:spLocks noChangeArrowheads="1"/>
          </p:cNvSpPr>
          <p:nvPr/>
        </p:nvSpPr>
        <p:spPr bwMode="auto">
          <a:xfrm>
            <a:off x="2051051" y="2187929"/>
            <a:ext cx="536098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dirty="0">
                <a:solidFill>
                  <a:schemeClr val="bg1"/>
                </a:solidFill>
              </a:rPr>
              <a:t>The </a:t>
            </a:r>
            <a:r>
              <a:rPr lang="en-GB" altLang="en-US" b="1" dirty="0">
                <a:solidFill>
                  <a:schemeClr val="bg1"/>
                </a:solidFill>
              </a:rPr>
              <a:t>further away</a:t>
            </a:r>
            <a:r>
              <a:rPr lang="en-GB" altLang="en-US" dirty="0">
                <a:solidFill>
                  <a:schemeClr val="bg1"/>
                </a:solidFill>
              </a:rPr>
              <a:t> a galaxy, the </a:t>
            </a:r>
            <a:r>
              <a:rPr lang="en-GB" altLang="en-US" b="1" dirty="0">
                <a:solidFill>
                  <a:schemeClr val="bg1"/>
                </a:solidFill>
              </a:rPr>
              <a:t>faster</a:t>
            </a:r>
            <a:r>
              <a:rPr lang="en-GB" altLang="en-US" dirty="0">
                <a:solidFill>
                  <a:schemeClr val="bg1"/>
                </a:solidFill>
              </a:rPr>
              <a:t> it is moving away from the Earth.</a:t>
            </a:r>
          </a:p>
        </p:txBody>
      </p:sp>
      <p:sp>
        <p:nvSpPr>
          <p:cNvPr id="2" name="Rectangle 12">
            <a:extLst>
              <a:ext uri="{FF2B5EF4-FFF2-40B4-BE49-F238E27FC236}">
                <a16:creationId xmlns:a16="http://schemas.microsoft.com/office/drawing/2014/main" id="{7CA31180-BF3C-4744-8FD4-01CB70D649E8}"/>
              </a:ext>
            </a:extLst>
          </p:cNvPr>
          <p:cNvSpPr>
            <a:spLocks noChangeArrowheads="1"/>
          </p:cNvSpPr>
          <p:nvPr/>
        </p:nvSpPr>
        <p:spPr bwMode="auto">
          <a:xfrm>
            <a:off x="3431998" y="3204812"/>
            <a:ext cx="53609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Arial" panose="020B0604020202020204" pitchFamily="34" charset="0"/>
              </a:rPr>
              <a:t>Distant galaxies are moving away from us in </a:t>
            </a:r>
            <a:r>
              <a:rPr lang="en-GB" altLang="en-US" b="1" dirty="0">
                <a:cs typeface="Arial" panose="020B0604020202020204" pitchFamily="34" charset="0"/>
              </a:rPr>
              <a:t>all</a:t>
            </a:r>
            <a:r>
              <a:rPr lang="en-GB" altLang="en-US" dirty="0">
                <a:cs typeface="Arial" panose="020B0604020202020204" pitchFamily="34" charset="0"/>
              </a:rPr>
              <a:t> directions. </a:t>
            </a:r>
            <a:endParaRPr lang="en-GB" altLang="en-US" dirty="0"/>
          </a:p>
        </p:txBody>
      </p:sp>
      <p:sp>
        <p:nvSpPr>
          <p:cNvPr id="19467" name="Rectangle 13">
            <a:extLst>
              <a:ext uri="{FF2B5EF4-FFF2-40B4-BE49-F238E27FC236}">
                <a16:creationId xmlns:a16="http://schemas.microsoft.com/office/drawing/2014/main" id="{0AEFFC3B-9AD7-41AC-8568-6485E250159C}"/>
              </a:ext>
            </a:extLst>
          </p:cNvPr>
          <p:cNvSpPr>
            <a:spLocks noChangeArrowheads="1"/>
          </p:cNvSpPr>
          <p:nvPr/>
        </p:nvSpPr>
        <p:spPr bwMode="auto">
          <a:xfrm>
            <a:off x="3431998" y="5768624"/>
            <a:ext cx="457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cs typeface="Arial" panose="020B0604020202020204" pitchFamily="34" charset="0"/>
              </a:rPr>
              <a:t>This suggests that the Universe itself is </a:t>
            </a:r>
            <a:r>
              <a:rPr lang="en-GB" altLang="en-US" b="1" dirty="0">
                <a:solidFill>
                  <a:srgbClr val="B80303"/>
                </a:solidFill>
                <a:cs typeface="Arial" panose="020B0604020202020204" pitchFamily="34" charset="0"/>
              </a:rPr>
              <a:t>expanding</a:t>
            </a:r>
            <a:r>
              <a:rPr lang="en-GB" altLang="en-US" dirty="0">
                <a:cs typeface="Arial" panose="020B0604020202020204" pitchFamily="34" charset="0"/>
              </a:rPr>
              <a:t>.</a:t>
            </a:r>
          </a:p>
        </p:txBody>
      </p:sp>
      <p:pic>
        <p:nvPicPr>
          <p:cNvPr id="15" name="Picture 19">
            <a:hlinkClick r:id="" action="ppaction://hlinkshowjump?jump=nextslide"/>
            <a:extLst>
              <a:ext uri="{FF2B5EF4-FFF2-40B4-BE49-F238E27FC236}">
                <a16:creationId xmlns:a16="http://schemas.microsoft.com/office/drawing/2014/main" id="{1AC26D65-0B82-4A5C-AE1E-DE22DE550BE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11">
            <a:extLst>
              <a:ext uri="{FF2B5EF4-FFF2-40B4-BE49-F238E27FC236}">
                <a16:creationId xmlns:a16="http://schemas.microsoft.com/office/drawing/2014/main" id="{D1D2DDC6-1DBA-4710-A66B-C3C55FB8498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63145" y="85725"/>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DBF4551A-8C23-486B-9F72-0137F009654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342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6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13426" grpId="0"/>
      <p:bldP spid="19469" grpId="0"/>
      <p:bldP spid="2" grpId="0"/>
      <p:bldP spid="194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664C5BA3-0391-4D00-B559-DAE75C0DCAC6}"/>
              </a:ext>
            </a:extLst>
          </p:cNvPr>
          <p:cNvSpPr>
            <a:spLocks noGrp="1" noChangeArrowheads="1"/>
          </p:cNvSpPr>
          <p:nvPr>
            <p:ph type="title"/>
          </p:nvPr>
        </p:nvSpPr>
        <p:spPr/>
        <p:txBody>
          <a:bodyPr/>
          <a:lstStyle/>
          <a:p>
            <a:r>
              <a:rPr lang="en-GB" altLang="en-US" dirty="0"/>
              <a:t>Fill in the gaps</a:t>
            </a:r>
          </a:p>
        </p:txBody>
      </p:sp>
      <p:pic>
        <p:nvPicPr>
          <p:cNvPr id="6" name="Picture 19">
            <a:hlinkClick r:id="" action="ppaction://hlinkshowjump?jump=nextslide"/>
            <a:extLst>
              <a:ext uri="{FF2B5EF4-FFF2-40B4-BE49-F238E27FC236}">
                <a16:creationId xmlns:a16="http://schemas.microsoft.com/office/drawing/2014/main" id="{6E67B01F-0319-4022-A8BF-527882756DE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DD997A7E-E4A0-440C-BDCC-DCE6B15FC2CF}"/>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0B6D1C9-236D-4CA0-9DFF-E01D4F080373}"/>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39A36AB4-77F5-4B67-8CC6-BCD33337BAF8}"/>
              </a:ext>
            </a:extLst>
          </p:cNvPr>
          <p:cNvSpPr>
            <a:spLocks noGrp="1" noChangeArrowheads="1"/>
          </p:cNvSpPr>
          <p:nvPr>
            <p:ph type="title"/>
          </p:nvPr>
        </p:nvSpPr>
        <p:spPr/>
        <p:txBody>
          <a:bodyPr/>
          <a:lstStyle/>
          <a:p>
            <a:r>
              <a:rPr lang="en-GB" altLang="en-US" dirty="0"/>
              <a:t>The Universe from beginning to end</a:t>
            </a:r>
          </a:p>
        </p:txBody>
      </p:sp>
      <p:pic>
        <p:nvPicPr>
          <p:cNvPr id="6" name="Picture 19">
            <a:hlinkClick r:id="" action="ppaction://hlinkshowjump?jump=nextslide"/>
            <a:extLst>
              <a:ext uri="{FF2B5EF4-FFF2-40B4-BE49-F238E27FC236}">
                <a16:creationId xmlns:a16="http://schemas.microsoft.com/office/drawing/2014/main" id="{ED75022C-90AC-4678-9E34-05F8DC3231C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A722158E-55D2-4348-982C-60F9921345CD}"/>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3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AFBBD6E-8619-4D8C-8220-0C2FDDE85138}"/>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slide 10.jpg">
            <a:extLst>
              <a:ext uri="{FF2B5EF4-FFF2-40B4-BE49-F238E27FC236}">
                <a16:creationId xmlns:a16="http://schemas.microsoft.com/office/drawing/2014/main" id="{499F35F9-4E3A-4529-AA8B-200A282DFA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9388" y="1689100"/>
            <a:ext cx="3509962"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a:extLst>
              <a:ext uri="{FF2B5EF4-FFF2-40B4-BE49-F238E27FC236}">
                <a16:creationId xmlns:a16="http://schemas.microsoft.com/office/drawing/2014/main" id="{FDDE12DB-47B4-4329-8068-523EE363DBFB}"/>
              </a:ext>
            </a:extLst>
          </p:cNvPr>
          <p:cNvSpPr>
            <a:spLocks noGrp="1" noChangeArrowheads="1"/>
          </p:cNvSpPr>
          <p:nvPr>
            <p:ph type="title"/>
          </p:nvPr>
        </p:nvSpPr>
        <p:spPr/>
        <p:txBody>
          <a:bodyPr/>
          <a:lstStyle/>
          <a:p>
            <a:r>
              <a:rPr lang="en-GB" altLang="en-US"/>
              <a:t>The Big Bang theory</a:t>
            </a:r>
          </a:p>
        </p:txBody>
      </p:sp>
      <p:sp>
        <p:nvSpPr>
          <p:cNvPr id="21509" name="Rectangle 6">
            <a:extLst>
              <a:ext uri="{FF2B5EF4-FFF2-40B4-BE49-F238E27FC236}">
                <a16:creationId xmlns:a16="http://schemas.microsoft.com/office/drawing/2014/main" id="{44D448E7-911A-4CFE-9671-B93D70A2A947}"/>
              </a:ext>
            </a:extLst>
          </p:cNvPr>
          <p:cNvSpPr>
            <a:spLocks noChangeArrowheads="1"/>
          </p:cNvSpPr>
          <p:nvPr/>
        </p:nvSpPr>
        <p:spPr bwMode="auto">
          <a:xfrm>
            <a:off x="349250" y="777875"/>
            <a:ext cx="8496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a:solidFill>
                  <a:srgbClr val="B80303"/>
                </a:solidFill>
              </a:rPr>
              <a:t>Big Bang theory</a:t>
            </a:r>
            <a:r>
              <a:rPr lang="en-GB" altLang="en-US" dirty="0">
                <a:solidFill>
                  <a:srgbClr val="B80303"/>
                </a:solidFill>
              </a:rPr>
              <a:t> </a:t>
            </a:r>
            <a:r>
              <a:rPr lang="en-GB" altLang="en-US" dirty="0"/>
              <a:t>states that the Universe “began” with a colossal explosion almost 14,000 million years ago and has been expanding ever since.</a:t>
            </a:r>
          </a:p>
        </p:txBody>
      </p:sp>
      <p:sp>
        <p:nvSpPr>
          <p:cNvPr id="239623" name="Rectangle 7">
            <a:extLst>
              <a:ext uri="{FF2B5EF4-FFF2-40B4-BE49-F238E27FC236}">
                <a16:creationId xmlns:a16="http://schemas.microsoft.com/office/drawing/2014/main" id="{D648542E-E0F7-4676-B2BE-681D03F17544}"/>
              </a:ext>
            </a:extLst>
          </p:cNvPr>
          <p:cNvSpPr>
            <a:spLocks noChangeArrowheads="1"/>
          </p:cNvSpPr>
          <p:nvPr/>
        </p:nvSpPr>
        <p:spPr bwMode="auto">
          <a:xfrm>
            <a:off x="354013" y="2138363"/>
            <a:ext cx="4660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observation of red-shift in light received from distant galaxies supports the theory that space is </a:t>
            </a:r>
            <a:r>
              <a:rPr lang="en-GB" altLang="en-US" b="1"/>
              <a:t>expanding</a:t>
            </a:r>
            <a:r>
              <a:rPr lang="en-GB" altLang="en-US"/>
              <a:t>, and also implies that the galaxies were once much closer together.</a:t>
            </a:r>
          </a:p>
        </p:txBody>
      </p:sp>
      <p:sp>
        <p:nvSpPr>
          <p:cNvPr id="239624" name="Rectangle 8">
            <a:extLst>
              <a:ext uri="{FF2B5EF4-FFF2-40B4-BE49-F238E27FC236}">
                <a16:creationId xmlns:a16="http://schemas.microsoft.com/office/drawing/2014/main" id="{36FD9502-46C5-420A-9743-9BAF9088E2BA}"/>
              </a:ext>
            </a:extLst>
          </p:cNvPr>
          <p:cNvSpPr>
            <a:spLocks noChangeArrowheads="1"/>
          </p:cNvSpPr>
          <p:nvPr/>
        </p:nvSpPr>
        <p:spPr bwMode="auto">
          <a:xfrm>
            <a:off x="354013" y="4594225"/>
            <a:ext cx="48053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is in accordance with the Big Bang theory that the Universe started from a </a:t>
            </a:r>
            <a:r>
              <a:rPr lang="en-GB" altLang="en-US" b="1"/>
              <a:t>small</a:t>
            </a:r>
            <a:r>
              <a:rPr lang="en-GB" altLang="en-US"/>
              <a:t> region that was very </a:t>
            </a:r>
            <a:r>
              <a:rPr lang="en-GB" altLang="en-US" b="1"/>
              <a:t>hot</a:t>
            </a:r>
            <a:r>
              <a:rPr lang="en-GB" altLang="en-US"/>
              <a:t> and </a:t>
            </a:r>
            <a:r>
              <a:rPr lang="en-GB" altLang="en-US" b="1"/>
              <a:t>dense</a:t>
            </a:r>
            <a:r>
              <a:rPr lang="en-GB" altLang="en-US"/>
              <a:t>.</a:t>
            </a:r>
          </a:p>
        </p:txBody>
      </p:sp>
      <p:pic>
        <p:nvPicPr>
          <p:cNvPr id="9" name="Picture 19">
            <a:hlinkClick r:id="" action="ppaction://hlinkshowjump?jump=nextslide"/>
            <a:extLst>
              <a:ext uri="{FF2B5EF4-FFF2-40B4-BE49-F238E27FC236}">
                <a16:creationId xmlns:a16="http://schemas.microsoft.com/office/drawing/2014/main" id="{264B7C28-DDB5-4B3D-9AC0-22E41307823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 descr="notes_icon">
            <a:extLst>
              <a:ext uri="{FF2B5EF4-FFF2-40B4-BE49-F238E27FC236}">
                <a16:creationId xmlns:a16="http://schemas.microsoft.com/office/drawing/2014/main" id="{FA9B73BB-E74A-45C1-8D3A-F87B488D83A6}"/>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16A91027-5E79-4DB2-9E9A-9201A133F17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6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96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3" grpId="0"/>
      <p:bldP spid="23962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PzUmEnb7"/>
  <p:tag name="ARTICULATE_DESIGN_ID_6_DEFAULT DESIGN" val="VgzztS6a"/>
  <p:tag name="ARTICULATE_DESIGN_ID_1_DEFAULT DESIGN" val="M95i8vbs"/>
  <p:tag name="ARTICULATE_DESIGN_ID_7_DEFAULT DESIGN" val="NW9XK0yU"/>
  <p:tag name="ARTICULATE_DESIGN_ID_3_DEFAULT DESIGN" val="EyDSZivm"/>
  <p:tag name="ARTICULATE_DESIGN_ID_2_DEFAULT DESIGN" val="Vq2CBlea"/>
  <p:tag name="ARTICULATE_DESIGN_ID_4_DEFAULT DESIGN" val="WIkUheBr"/>
  <p:tag name="ARTICULATE_DESIGN_ID_5_DEFAULT DESIGN" val="sc3Eu8ud"/>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14689</TotalTime>
  <Words>1668</Words>
  <Application>Microsoft Office PowerPoint</Application>
  <PresentationFormat>On-screen Show (4:3)</PresentationFormat>
  <Paragraphs>113</Paragraphs>
  <Slides>19</Slides>
  <Notes>19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19</vt:i4>
      </vt:variant>
    </vt:vector>
  </HeadingPairs>
  <TitlesOfParts>
    <vt:vector size="23" baseType="lpstr">
      <vt:lpstr>Arial</vt:lpstr>
      <vt:lpstr>Wingdings 2</vt:lpstr>
      <vt:lpstr>1_Default Design</vt:lpstr>
      <vt:lpstr>7_Default Design</vt:lpstr>
      <vt:lpstr>Origin of the Universe</vt:lpstr>
      <vt:lpstr>Information</vt:lpstr>
      <vt:lpstr>Edwin Hubble</vt:lpstr>
      <vt:lpstr>What is red-shift?</vt:lpstr>
      <vt:lpstr>The Doppler effect</vt:lpstr>
      <vt:lpstr>The Doppler effect in space</vt:lpstr>
      <vt:lpstr>Fill in the gaps</vt:lpstr>
      <vt:lpstr>The Universe from beginning to end</vt:lpstr>
      <vt:lpstr>The Big Bang theory</vt:lpstr>
      <vt:lpstr>Evidence for the Big Bang</vt:lpstr>
      <vt:lpstr>Line spectra</vt:lpstr>
      <vt:lpstr>Emission spectra</vt:lpstr>
      <vt:lpstr>Analyzing light from a star</vt:lpstr>
      <vt:lpstr>The composition of stars</vt:lpstr>
      <vt:lpstr>An alternative theory?</vt:lpstr>
      <vt:lpstr>True or false?</vt:lpstr>
      <vt:lpstr>Observing supernovae</vt:lpstr>
      <vt:lpstr>An accelerating Universe?</vt:lpstr>
      <vt:lpstr>What don’t we know about the Universe?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 of the Universe</dc:title>
  <dc:subject>Boardworks High School Earth and Space Sciences</dc:subject>
  <dc:creator>Boardworks</dc:creator>
  <cp:lastModifiedBy>Tim Crilly</cp:lastModifiedBy>
  <cp:revision>555</cp:revision>
  <dcterms:created xsi:type="dcterms:W3CDTF">2003-10-06T13:07:42Z</dcterms:created>
  <dcterms:modified xsi:type="dcterms:W3CDTF">2019-01-31T15:23:17Z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5386FD90-9D7F-4F0F-A434-60978F40C622</vt:lpwstr>
  </property>
  <property fmtid="{D5CDD505-2E9C-101B-9397-08002B2CF9AE}" pid="3" name="ArticulatePath">
    <vt:lpwstr>Origin of the Universe</vt:lpwstr>
  </property>
</Properties>
</file>