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4.xml" ContentType="application/vnd.ms-office.activeX+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activeX/activeX6.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7.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8.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20"/>
  </p:notesMasterIdLst>
  <p:handoutMasterIdLst>
    <p:handoutMasterId r:id="rId21"/>
  </p:handoutMasterIdLst>
  <p:sldIdLst>
    <p:sldId id="430" r:id="rId3"/>
    <p:sldId id="490" r:id="rId4"/>
    <p:sldId id="432" r:id="rId5"/>
    <p:sldId id="454" r:id="rId6"/>
    <p:sldId id="455" r:id="rId7"/>
    <p:sldId id="437" r:id="rId8"/>
    <p:sldId id="421" r:id="rId9"/>
    <p:sldId id="393" r:id="rId10"/>
    <p:sldId id="489" r:id="rId11"/>
    <p:sldId id="396" r:id="rId12"/>
    <p:sldId id="441" r:id="rId13"/>
    <p:sldId id="451" r:id="rId14"/>
    <p:sldId id="446" r:id="rId15"/>
    <p:sldId id="488" r:id="rId16"/>
    <p:sldId id="422" r:id="rId17"/>
    <p:sldId id="491" r:id="rId18"/>
    <p:sldId id="423"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4" userDrawn="1">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84"/>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632021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2E6A5E7-62A0-4629-8352-CD771A205F8F}"/>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73800692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7DDCDBF6-7A46-41C7-AEA7-3F29B918C8D8}"/>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08468B86-8230-4417-AF82-74FC70D3ED2A}"/>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E144FDE1-A198-4173-B115-2782F90FD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Slide Number Placeholder 1">
            <a:extLst>
              <a:ext uri="{FF2B5EF4-FFF2-40B4-BE49-F238E27FC236}">
                <a16:creationId xmlns:a16="http://schemas.microsoft.com/office/drawing/2014/main" id="{4F503493-065A-487E-A749-F3DE104C0BCA}"/>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104821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FEE82775-C706-472A-97B4-A4303A670888}"/>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FCDA6F1E-EF78-4EF5-BF29-9F662ACEF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three-stage interactive sequence uses animated arrow diagrams to illustrate the movement that occurs at different plate boundaries. It could be used as an introductory topic or for review. While using the activity, the link between geological hazards and certain movements could be highlighted. Students could be asked to produce similar illustrations in their notebooks.  </a:t>
            </a:r>
          </a:p>
          <a:p>
            <a:pPr eaLnBrk="1" hangingPunct="1"/>
            <a:r>
              <a:rPr lang="en-GB" altLang="en-US" dirty="0"/>
              <a:t>The animated sequence on the next slide provides a more in-depth look at plate boundaries.</a:t>
            </a:r>
          </a:p>
          <a:p>
            <a:pPr eaLnBrk="1" hangingPunct="1"/>
            <a:endParaRPr lang="en-GB" altLang="en-US"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446EDCE4-A382-4B3C-A373-2E081D62C25D}"/>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425535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7F680A98-EFE4-4587-B50F-220EEEA5A90D}"/>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1043C929-4FD8-40FE-AFC6-CF2CDD03A550}"/>
              </a:ext>
            </a:extLst>
          </p:cNvPr>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Teacher notes</a:t>
            </a:r>
            <a:r>
              <a:rPr lang="en-US" altLang="en-US" dirty="0"/>
              <a:t> </a:t>
            </a:r>
          </a:p>
          <a:p>
            <a:pPr eaLnBrk="1" hangingPunct="1"/>
            <a:r>
              <a:rPr lang="en-GB" altLang="en-US" dirty="0"/>
              <a:t>This three-stage interactive animated sequence provides a more detailed look at the three types of plate boundaries and introduces some new terminology. While viewing the convergent plate boundary animation, the difference in density between oceanic and continental plates should be stressed. The cyclic nature of the destruction and formation of plate material could also be highlighted.</a:t>
            </a:r>
          </a:p>
          <a:p>
            <a:pPr eaLnBrk="1" hangingPunct="1"/>
            <a:r>
              <a:rPr lang="en-GB" altLang="en-US" dirty="0"/>
              <a:t>It is important to stress that although no new plate material is formed at a transform boundary, this does not mean these boundaries are geologically stable, but are in fact very prone to earthquakes.</a:t>
            </a:r>
          </a:p>
          <a:p>
            <a:pPr eaLnBrk="1" hangingPunct="1"/>
            <a:endParaRPr lang="en-GB" altLang="en-US"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r>
              <a:rPr lang="en-GB" altLang="en-US" dirty="0"/>
              <a:t> </a:t>
            </a:r>
            <a:endParaRPr lang="en-US" altLang="en-US" dirty="0"/>
          </a:p>
        </p:txBody>
      </p:sp>
      <p:sp>
        <p:nvSpPr>
          <p:cNvPr id="2" name="Slide Number Placeholder 1">
            <a:extLst>
              <a:ext uri="{FF2B5EF4-FFF2-40B4-BE49-F238E27FC236}">
                <a16:creationId xmlns:a16="http://schemas.microsoft.com/office/drawing/2014/main" id="{2036C474-2972-40D0-9435-CA2FD0E03E7B}"/>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5837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325D520C-625C-4040-92C2-2F82A4D90AF4}"/>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85EA538A-8182-4626-8352-98EF2AD5D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cs typeface="Times New Roman" panose="02020603050405020304" pitchFamily="18" charset="0"/>
              </a:rPr>
              <a:t>Teacher notes</a:t>
            </a:r>
          </a:p>
          <a:p>
            <a:pPr eaLnBrk="1" hangingPunct="1"/>
            <a:r>
              <a:rPr lang="en-US" altLang="en-US" dirty="0">
                <a:cs typeface="Times New Roman" panose="02020603050405020304" pitchFamily="18" charset="0"/>
              </a:rPr>
              <a:t>This interactive sequence explores the theory of seafloor spreading, as proposed by Harry Hess. When viewing the animation, the importance of convection currents and the use of GPS to indirectly observe seafloor spreading could be highlighted.</a:t>
            </a:r>
          </a:p>
          <a:p>
            <a:pPr eaLnBrk="1" hangingPunct="1"/>
            <a:endParaRPr lang="en-US" altLang="en-US" dirty="0">
              <a:cs typeface="Times New Roman" panose="02020603050405020304" pitchFamily="18" charset="0"/>
            </a:endParaRPr>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5099DFB-20E1-44A6-AA28-D208270BFF55}"/>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177358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F3EAEAD6-9FB6-4B6C-AE8C-3E3ACA4BB1E3}"/>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AE63F772-8684-4D56-A99C-75F466DA3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Teacher notes</a:t>
            </a:r>
          </a:p>
          <a:p>
            <a:pPr eaLnBrk="1" hangingPunct="1"/>
            <a:r>
              <a:rPr lang="en-US" altLang="en-US" b="0" dirty="0"/>
              <a:t>Encourage students to discuss the merits of plate tectonics and how the evidence presented on this slide helps to strengthen the theory.</a:t>
            </a:r>
          </a:p>
          <a:p>
            <a:pPr eaLnBrk="1" hangingPunct="1"/>
            <a:endParaRPr lang="en-US" altLang="en-US" b="0"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2" name="Slide Number Placeholder 1">
            <a:extLst>
              <a:ext uri="{FF2B5EF4-FFF2-40B4-BE49-F238E27FC236}">
                <a16:creationId xmlns:a16="http://schemas.microsoft.com/office/drawing/2014/main" id="{145BA55C-AD83-4535-88AA-343DB300DB5B}"/>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396626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53793FB2-9D33-4545-93A2-E97C2AF192EC}"/>
              </a:ext>
            </a:extLst>
          </p:cNvPr>
          <p:cNvSpPr>
            <a:spLocks noGrp="1" noRot="1" noChangeAspect="1" noChangeArrowheads="1" noTextEdit="1"/>
          </p:cNvSpPr>
          <p:nvPr>
            <p:ph type="sldImg"/>
          </p:nvPr>
        </p:nvSpPr>
        <p:spPr>
          <a:ln/>
        </p:spPr>
      </p:sp>
      <p:sp>
        <p:nvSpPr>
          <p:cNvPr id="28677" name="Rectangle 3">
            <a:extLst>
              <a:ext uri="{FF2B5EF4-FFF2-40B4-BE49-F238E27FC236}">
                <a16:creationId xmlns:a16="http://schemas.microsoft.com/office/drawing/2014/main" id="{167709AD-EABC-4AE0-88C9-A66409440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three-stage interactive animation illustrates how convection currents cause the movement of tectonic plates. Suitable prompts could include:     </a:t>
            </a:r>
          </a:p>
          <a:p>
            <a:pPr eaLnBrk="1" hangingPunct="1"/>
            <a:r>
              <a:rPr lang="en-GB" altLang="en-US" b="1" dirty="0"/>
              <a:t>Stage 1:</a:t>
            </a:r>
            <a:r>
              <a:rPr lang="en-GB" altLang="en-US" dirty="0"/>
              <a:t> What type of chemical reaction causes the lower mantle to heat up?</a:t>
            </a:r>
          </a:p>
          <a:p>
            <a:pPr eaLnBrk="1" hangingPunct="1"/>
            <a:r>
              <a:rPr lang="en-GB" altLang="en-US" b="1" dirty="0"/>
              <a:t>Stage 2:</a:t>
            </a:r>
            <a:r>
              <a:rPr lang="en-GB" altLang="en-US" dirty="0"/>
              <a:t> Where else do convection currents occur? Suitable examples include boiling water or coastal breezes. </a:t>
            </a:r>
          </a:p>
          <a:p>
            <a:pPr eaLnBrk="1" hangingPunct="1"/>
            <a:r>
              <a:rPr lang="en-GB" altLang="en-US" b="1" dirty="0"/>
              <a:t>Stage 3: </a:t>
            </a:r>
            <a:r>
              <a:rPr lang="en-GB" altLang="en-US" dirty="0"/>
              <a:t>What happens when the two plates collide?</a:t>
            </a:r>
          </a:p>
          <a:p>
            <a:pPr eaLnBrk="1" hangingPunct="1"/>
            <a:endParaRPr lang="en-GB" altLang="en-US"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14A86C1-44CF-4455-B28B-E8FFD0E4B75B}"/>
              </a:ext>
            </a:extLst>
          </p:cNvPr>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164982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information about isotopes and radioactive decay, please refer to the </a:t>
            </a:r>
            <a:r>
              <a:rPr lang="en-GB" b="0" i="1" dirty="0"/>
              <a:t>Half-life </a:t>
            </a:r>
            <a:r>
              <a:rPr lang="en-GB" b="0" i="0" dirty="0"/>
              <a:t>presentation.</a:t>
            </a:r>
          </a:p>
          <a:p>
            <a:endParaRPr lang="en-GB" b="0" i="0"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5" name="Slide Number Placeholder 4">
            <a:extLst>
              <a:ext uri="{FF2B5EF4-FFF2-40B4-BE49-F238E27FC236}">
                <a16:creationId xmlns:a16="http://schemas.microsoft.com/office/drawing/2014/main" id="{297923D4-91E8-4C30-9A03-B3354149F1A5}"/>
              </a:ext>
            </a:extLst>
          </p:cNvPr>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289673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718E6588-B741-4C9F-947E-A3706F434BA1}"/>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46E02C8D-4C88-4836-90D1-C2FFB70F8C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Teacher notes</a:t>
            </a:r>
          </a:p>
          <a:p>
            <a:pPr eaLnBrk="1" hangingPunct="1"/>
            <a:r>
              <a:rPr lang="en-GB" altLang="en-US"/>
              <a:t>This true-or-false activity could be used as a review of plate tectonics, or at the start of class to gauge students’ existing knowledge of the subject matter. Colored traffic light cards (red = false, yellow = don’t know, green = true) could be used to make this a whole-class exercise.  </a:t>
            </a:r>
          </a:p>
        </p:txBody>
      </p:sp>
      <p:sp>
        <p:nvSpPr>
          <p:cNvPr id="2" name="Slide Number Placeholder 1">
            <a:extLst>
              <a:ext uri="{FF2B5EF4-FFF2-40B4-BE49-F238E27FC236}">
                <a16:creationId xmlns:a16="http://schemas.microsoft.com/office/drawing/2014/main" id="{4BFD9E8A-6F10-4C01-A643-F569A236A035}"/>
              </a:ext>
            </a:extLst>
          </p:cNvPr>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extLst>
      <p:ext uri="{BB962C8B-B14F-4D97-AF65-F5344CB8AC3E}">
        <p14:creationId xmlns:p14="http://schemas.microsoft.com/office/powerpoint/2010/main" val="231685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EB63734-3AC5-4D64-8619-BD1E07B15720}"/>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90496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414377BA-58B5-408A-AF93-2743E5FE9DB3}"/>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02AD3BBC-958D-47CC-B39B-2A043A05D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3453FAC9-4CE6-480A-A347-21F8960ADB70}"/>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20411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07727324-7C35-412F-8748-B2F1FAA5F81D}"/>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4D8360F4-E304-4A7B-9814-E10ECD6C7337}"/>
              </a:ext>
            </a:extLst>
          </p:cNvPr>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Teacher notes</a:t>
            </a:r>
          </a:p>
          <a:p>
            <a:pPr eaLnBrk="1" hangingPunct="1"/>
            <a:r>
              <a:rPr lang="en-US" altLang="en-US" dirty="0"/>
              <a:t>This four-stage interactive animation about plate tectonics uses the metaphor of boiling soup to help enable students to visualize this concept. Suitable prompts could include:</a:t>
            </a:r>
          </a:p>
          <a:p>
            <a:pPr eaLnBrk="1" hangingPunct="1"/>
            <a:endParaRPr lang="en-US" altLang="en-US" dirty="0"/>
          </a:p>
          <a:p>
            <a:pPr eaLnBrk="1" hangingPunct="1"/>
            <a:r>
              <a:rPr lang="en-US" altLang="en-US" b="1" dirty="0"/>
              <a:t>Stage 1:</a:t>
            </a:r>
            <a:r>
              <a:rPr lang="en-US" altLang="en-US" dirty="0"/>
              <a:t> Why aren’t we normally aware of the movement of the Earth’s crust?</a:t>
            </a:r>
          </a:p>
          <a:p>
            <a:pPr eaLnBrk="1" hangingPunct="1"/>
            <a:r>
              <a:rPr lang="en-US" altLang="en-US" b="1" dirty="0"/>
              <a:t>Stage 2:</a:t>
            </a:r>
            <a:r>
              <a:rPr lang="en-US" altLang="en-US" dirty="0"/>
              <a:t> What is the effect of the crusts moving apart?</a:t>
            </a:r>
          </a:p>
          <a:p>
            <a:pPr eaLnBrk="1" hangingPunct="1"/>
            <a:r>
              <a:rPr lang="en-US" altLang="en-US" b="1" dirty="0"/>
              <a:t>Stage 3:</a:t>
            </a:r>
            <a:r>
              <a:rPr lang="en-US" altLang="en-US" dirty="0"/>
              <a:t> What is the effect of the crusts moving towards each other?   </a:t>
            </a:r>
          </a:p>
          <a:p>
            <a:pPr eaLnBrk="1" hangingPunct="1"/>
            <a:r>
              <a:rPr lang="en-US" altLang="en-US" b="1" dirty="0"/>
              <a:t>Stage 4: </a:t>
            </a:r>
            <a:r>
              <a:rPr lang="en-US" altLang="en-US" dirty="0"/>
              <a:t>How do the plate boundaries relate to areas of volcanic activity and earthquakes?</a:t>
            </a:r>
          </a:p>
          <a:p>
            <a:pPr eaLnBrk="1" hangingPunct="1"/>
            <a:endParaRPr lang="en-US" altLang="en-US" b="1"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8C626809-204E-42D8-B869-A38ACF5AB20A}"/>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95626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D57EF6A0-30F1-479F-B70D-432F116789ED}"/>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14919A77-EB56-4341-975A-8D14746E0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796E55D3-D69D-4F7C-AA25-DDEAB2C95CDE}"/>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12340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C196AA99-FF6F-4755-8322-E5CC4A801D04}"/>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5B508F00-E309-46AA-A428-E3EC7685D3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historical sequence could be used to explore how science works. While viewing the sequence, it could be highlighted that it can take time for new theories to be absorbed into body of scientific knowledge and this is often reliant on gathering more evidence to support the theory.</a:t>
            </a:r>
          </a:p>
          <a:p>
            <a:pPr eaLnBrk="1" hangingPunct="1"/>
            <a:endParaRPr lang="en-GB" altLang="en-US" dirty="0"/>
          </a:p>
          <a:p>
            <a:pPr eaLnBrk="1" hangingPunct="1"/>
            <a:r>
              <a:rPr lang="en-GB" altLang="en-US" dirty="0"/>
              <a:t>In this example, although Wegener’s theory initially met with </a:t>
            </a:r>
            <a:r>
              <a:rPr lang="en-US" altLang="en-US" noProof="0" dirty="0"/>
              <a:t>skepticism</a:t>
            </a:r>
            <a:r>
              <a:rPr lang="en-GB" altLang="en-US" dirty="0"/>
              <a:t>, later research using new submarine technology provided further evidence to support his theory.</a:t>
            </a:r>
          </a:p>
          <a:p>
            <a:pPr eaLnBrk="1" hangingPunct="1"/>
            <a:endParaRPr lang="en-GB" altLang="en-US" dirty="0"/>
          </a:p>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2546ABF-4FA4-4CB4-AED9-8F5E3FA997AA}"/>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234724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C971F3DD-F7D3-4156-9BC4-DF707EF6A0BA}"/>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24FC7B4E-A218-40F3-9D00-1A6B9EFD95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interactive activity enables students to explore how the continents have changed. While viewing the sequence, the jigsaw fit of the continents could be highlighted.</a:t>
            </a:r>
          </a:p>
        </p:txBody>
      </p:sp>
      <p:sp>
        <p:nvSpPr>
          <p:cNvPr id="2" name="Slide Number Placeholder 1">
            <a:extLst>
              <a:ext uri="{FF2B5EF4-FFF2-40B4-BE49-F238E27FC236}">
                <a16:creationId xmlns:a16="http://schemas.microsoft.com/office/drawing/2014/main" id="{1EF54B7F-5372-4291-9A1D-CA8E7F6264E1}"/>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83975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F3EAEAD6-9FB6-4B6C-AE8C-3E3ACA4BB1E3}"/>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AE63F772-8684-4D56-A99C-75F466DA3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Slide Number Placeholder 1">
            <a:extLst>
              <a:ext uri="{FF2B5EF4-FFF2-40B4-BE49-F238E27FC236}">
                <a16:creationId xmlns:a16="http://schemas.microsoft.com/office/drawing/2014/main" id="{36B1C6CC-2715-4F0B-8D2F-A21B8E27A803}"/>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78517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F3EAEAD6-9FB6-4B6C-AE8C-3E3ACA4BB1E3}"/>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AE63F772-8684-4D56-A99C-75F466DA3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Slide Number Placeholder 1">
            <a:extLst>
              <a:ext uri="{FF2B5EF4-FFF2-40B4-BE49-F238E27FC236}">
                <a16:creationId xmlns:a16="http://schemas.microsoft.com/office/drawing/2014/main" id="{4F185E0A-97FD-402E-B206-8D8E500C13D1}"/>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143911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53975"/>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8.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5"/>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77" r:id="rId13"/>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11.xml"/><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12.xml"/><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13.xml"/><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15.xml"/><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16.xml"/><Relationship Id="rId7" Type="http://schemas.openxmlformats.org/officeDocument/2006/relationships/image" Target="../media/image13.jp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4.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6.xml"/><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dirty="0"/>
              <a:t>Plate</a:t>
            </a:r>
            <a:br>
              <a:rPr lang="en-GB" dirty="0"/>
            </a:br>
            <a:r>
              <a:rPr lang="en-GB" dirty="0"/>
              <a:t>Tectonics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678E05-0C88-4AE6-96F6-4060F49D7592}"/>
              </a:ext>
            </a:extLst>
          </p:cNvPr>
          <p:cNvSpPr>
            <a:spLocks noGrp="1" noChangeArrowheads="1"/>
          </p:cNvSpPr>
          <p:nvPr>
            <p:ph type="title"/>
          </p:nvPr>
        </p:nvSpPr>
        <p:spPr/>
        <p:txBody>
          <a:bodyPr/>
          <a:lstStyle/>
          <a:p>
            <a:pPr eaLnBrk="1" hangingPunct="1"/>
            <a:r>
              <a:rPr lang="en-GB" altLang="en-US"/>
              <a:t>What is a plate boundary?</a:t>
            </a:r>
          </a:p>
        </p:txBody>
      </p:sp>
      <p:sp>
        <p:nvSpPr>
          <p:cNvPr id="15363" name="Text Box 3">
            <a:extLst>
              <a:ext uri="{FF2B5EF4-FFF2-40B4-BE49-F238E27FC236}">
                <a16:creationId xmlns:a16="http://schemas.microsoft.com/office/drawing/2014/main" id="{D5CE8B83-9AA6-432B-96BE-6C6D964AAB67}"/>
              </a:ext>
            </a:extLst>
          </p:cNvPr>
          <p:cNvSpPr txBox="1">
            <a:spLocks noChangeArrowheads="1"/>
          </p:cNvSpPr>
          <p:nvPr/>
        </p:nvSpPr>
        <p:spPr bwMode="auto">
          <a:xfrm>
            <a:off x="684213" y="41497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15364" name="Text Box 5">
            <a:extLst>
              <a:ext uri="{FF2B5EF4-FFF2-40B4-BE49-F238E27FC236}">
                <a16:creationId xmlns:a16="http://schemas.microsoft.com/office/drawing/2014/main" id="{280C4967-B035-4A61-AC4F-8C8157EDFD71}"/>
              </a:ext>
            </a:extLst>
          </p:cNvPr>
          <p:cNvSpPr txBox="1">
            <a:spLocks noChangeArrowheads="1"/>
          </p:cNvSpPr>
          <p:nvPr/>
        </p:nvSpPr>
        <p:spPr bwMode="auto">
          <a:xfrm>
            <a:off x="342900" y="798097"/>
            <a:ext cx="7969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The area where two tectonic plates meet is called a </a:t>
            </a:r>
            <a:r>
              <a:rPr lang="en-GB" altLang="en-US" b="1" dirty="0">
                <a:solidFill>
                  <a:srgbClr val="B80303"/>
                </a:solidFill>
              </a:rPr>
              <a:t>plate</a:t>
            </a:r>
            <a:r>
              <a:rPr lang="en-GB" altLang="en-US" b="1" dirty="0">
                <a:solidFill>
                  <a:srgbClr val="FF6600"/>
                </a:solidFill>
              </a:rPr>
              <a:t> </a:t>
            </a:r>
            <a:r>
              <a:rPr lang="en-GB" altLang="en-US" b="1" dirty="0">
                <a:solidFill>
                  <a:srgbClr val="B80303"/>
                </a:solidFill>
              </a:rPr>
              <a:t>boundary</a:t>
            </a:r>
            <a:r>
              <a:rPr lang="en-GB" altLang="en-US" dirty="0"/>
              <a:t>. Mountains, volcanoes and oceanic trenches are formed at plate boundaries, and earthquakes are more likely to occur here.</a:t>
            </a:r>
          </a:p>
        </p:txBody>
      </p:sp>
      <p:sp>
        <p:nvSpPr>
          <p:cNvPr id="646150" name="Text Box 6">
            <a:extLst>
              <a:ext uri="{FF2B5EF4-FFF2-40B4-BE49-F238E27FC236}">
                <a16:creationId xmlns:a16="http://schemas.microsoft.com/office/drawing/2014/main" id="{5109387F-C47D-4CF0-B1F1-E1B97A38A9BC}"/>
              </a:ext>
            </a:extLst>
          </p:cNvPr>
          <p:cNvSpPr txBox="1">
            <a:spLocks noChangeArrowheads="1"/>
          </p:cNvSpPr>
          <p:nvPr/>
        </p:nvSpPr>
        <p:spPr bwMode="auto">
          <a:xfrm>
            <a:off x="342899" y="5219333"/>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There are three types of plate boundary: </a:t>
            </a:r>
            <a:r>
              <a:rPr lang="en-GB" altLang="en-US" b="1" dirty="0">
                <a:solidFill>
                  <a:srgbClr val="B80303"/>
                </a:solidFill>
              </a:rPr>
              <a:t>divergent</a:t>
            </a:r>
            <a:r>
              <a:rPr lang="en-GB" altLang="en-US" dirty="0"/>
              <a:t>, </a:t>
            </a:r>
            <a:r>
              <a:rPr lang="en-GB" altLang="en-US" b="1" dirty="0">
                <a:solidFill>
                  <a:srgbClr val="B80303"/>
                </a:solidFill>
              </a:rPr>
              <a:t>convergent</a:t>
            </a:r>
            <a:r>
              <a:rPr lang="en-GB" altLang="en-US" dirty="0"/>
              <a:t> and </a:t>
            </a:r>
            <a:r>
              <a:rPr lang="en-GB" altLang="en-US" b="1" dirty="0">
                <a:solidFill>
                  <a:srgbClr val="B80303"/>
                </a:solidFill>
              </a:rPr>
              <a:t>transform</a:t>
            </a:r>
            <a:r>
              <a:rPr lang="en-GB" altLang="en-US" dirty="0"/>
              <a:t>. </a:t>
            </a:r>
          </a:p>
        </p:txBody>
      </p:sp>
      <p:pic>
        <p:nvPicPr>
          <p:cNvPr id="15366" name="Picture 8" descr="tectonic plate cross section">
            <a:extLst>
              <a:ext uri="{FF2B5EF4-FFF2-40B4-BE49-F238E27FC236}">
                <a16:creationId xmlns:a16="http://schemas.microsoft.com/office/drawing/2014/main" id="{DA309797-AE48-4E97-A81E-B69D97652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459038"/>
            <a:ext cx="38576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a:extLst>
              <a:ext uri="{FF2B5EF4-FFF2-40B4-BE49-F238E27FC236}">
                <a16:creationId xmlns:a16="http://schemas.microsoft.com/office/drawing/2014/main" id="{97C1D2BB-0267-43C8-AEAA-2DDD937A888C}"/>
              </a:ext>
            </a:extLst>
          </p:cNvPr>
          <p:cNvSpPr txBox="1">
            <a:spLocks noChangeArrowheads="1"/>
          </p:cNvSpPr>
          <p:nvPr/>
        </p:nvSpPr>
        <p:spPr bwMode="auto">
          <a:xfrm>
            <a:off x="6686449" y="2293937"/>
            <a:ext cx="1889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t>continental crust</a:t>
            </a:r>
          </a:p>
        </p:txBody>
      </p:sp>
      <p:sp>
        <p:nvSpPr>
          <p:cNvPr id="15368" name="Line 10">
            <a:extLst>
              <a:ext uri="{FF2B5EF4-FFF2-40B4-BE49-F238E27FC236}">
                <a16:creationId xmlns:a16="http://schemas.microsoft.com/office/drawing/2014/main" id="{9ABB5947-47E1-418B-9389-A1363418D485}"/>
              </a:ext>
            </a:extLst>
          </p:cNvPr>
          <p:cNvSpPr>
            <a:spLocks noChangeShapeType="1"/>
          </p:cNvSpPr>
          <p:nvPr/>
        </p:nvSpPr>
        <p:spPr bwMode="auto">
          <a:xfrm flipH="1">
            <a:off x="6157913" y="2861187"/>
            <a:ext cx="803326" cy="626551"/>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5369" name="Text Box 13">
            <a:extLst>
              <a:ext uri="{FF2B5EF4-FFF2-40B4-BE49-F238E27FC236}">
                <a16:creationId xmlns:a16="http://schemas.microsoft.com/office/drawing/2014/main" id="{A5EFEAAE-63B4-4AD2-906B-C52B4DBFB598}"/>
              </a:ext>
            </a:extLst>
          </p:cNvPr>
          <p:cNvSpPr txBox="1">
            <a:spLocks noChangeArrowheads="1"/>
          </p:cNvSpPr>
          <p:nvPr/>
        </p:nvSpPr>
        <p:spPr bwMode="auto">
          <a:xfrm>
            <a:off x="728457" y="2736817"/>
            <a:ext cx="115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dirty="0"/>
              <a:t>trench</a:t>
            </a:r>
          </a:p>
        </p:txBody>
      </p:sp>
      <p:sp>
        <p:nvSpPr>
          <p:cNvPr id="15370" name="Line 16">
            <a:extLst>
              <a:ext uri="{FF2B5EF4-FFF2-40B4-BE49-F238E27FC236}">
                <a16:creationId xmlns:a16="http://schemas.microsoft.com/office/drawing/2014/main" id="{202C37DC-E80B-417C-B3AD-A2DB069A77FB}"/>
              </a:ext>
            </a:extLst>
          </p:cNvPr>
          <p:cNvSpPr>
            <a:spLocks noChangeShapeType="1"/>
          </p:cNvSpPr>
          <p:nvPr/>
        </p:nvSpPr>
        <p:spPr bwMode="auto">
          <a:xfrm>
            <a:off x="1887794" y="2980165"/>
            <a:ext cx="2179381" cy="23293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pic>
        <p:nvPicPr>
          <p:cNvPr id="12" name="Picture 19">
            <a:hlinkClick r:id="" action="ppaction://hlinkshowjump?jump=nextslide"/>
            <a:extLst>
              <a:ext uri="{FF2B5EF4-FFF2-40B4-BE49-F238E27FC236}">
                <a16:creationId xmlns:a16="http://schemas.microsoft.com/office/drawing/2014/main" id="{C247707B-9A3E-4F49-83CB-A6020DA606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77569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a:extLst>
              <a:ext uri="{FF2B5EF4-FFF2-40B4-BE49-F238E27FC236}">
                <a16:creationId xmlns:a16="http://schemas.microsoft.com/office/drawing/2014/main" id="{D33EF8D4-4553-427A-A85A-C2DE400756FD}"/>
              </a:ext>
            </a:extLst>
          </p:cNvPr>
          <p:cNvSpPr>
            <a:spLocks noGrp="1" noChangeArrowheads="1"/>
          </p:cNvSpPr>
          <p:nvPr>
            <p:ph type="title"/>
          </p:nvPr>
        </p:nvSpPr>
        <p:spPr/>
        <p:txBody>
          <a:bodyPr/>
          <a:lstStyle/>
          <a:p>
            <a:pPr eaLnBrk="1" hangingPunct="1"/>
            <a:r>
              <a:rPr lang="en-GB" altLang="en-US" dirty="0"/>
              <a:t>Identifying plate boundaries</a:t>
            </a:r>
          </a:p>
        </p:txBody>
      </p:sp>
      <p:pic>
        <p:nvPicPr>
          <p:cNvPr id="7" name="Picture 19">
            <a:hlinkClick r:id="" action="ppaction://hlinkshowjump?jump=nextslide"/>
            <a:extLst>
              <a:ext uri="{FF2B5EF4-FFF2-40B4-BE49-F238E27FC236}">
                <a16:creationId xmlns:a16="http://schemas.microsoft.com/office/drawing/2014/main" id="{C343432E-AAD4-4FCD-9C51-6B421BE1FA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3" descr="flash_icon">
            <a:extLst>
              <a:ext uri="{FF2B5EF4-FFF2-40B4-BE49-F238E27FC236}">
                <a16:creationId xmlns:a16="http://schemas.microsoft.com/office/drawing/2014/main" id="{B4DBE1F3-3DBA-47D1-B68F-8AD837785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7AE2BD6B-B436-4777-9B98-4090AEA833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2CD2C79-EF37-422B-8F6F-E8A58D7EB3B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2E93ACF-5E4E-4C16-8ABA-E8AC5B971AE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87429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E4DAD2BD-3CD1-4F3C-A04A-AC32D7176208}"/>
              </a:ext>
            </a:extLst>
          </p:cNvPr>
          <p:cNvSpPr>
            <a:spLocks noGrp="1" noChangeArrowheads="1"/>
          </p:cNvSpPr>
          <p:nvPr>
            <p:ph type="title"/>
          </p:nvPr>
        </p:nvSpPr>
        <p:spPr/>
        <p:txBody>
          <a:bodyPr/>
          <a:lstStyle/>
          <a:p>
            <a:pPr eaLnBrk="1" hangingPunct="1"/>
            <a:r>
              <a:rPr lang="en-GB" altLang="en-US" dirty="0"/>
              <a:t>Effects of tectonic plate movements</a:t>
            </a:r>
          </a:p>
        </p:txBody>
      </p:sp>
      <p:pic>
        <p:nvPicPr>
          <p:cNvPr id="8" name="Picture 19">
            <a:hlinkClick r:id="" action="ppaction://hlinkshowjump?jump=nextslide"/>
            <a:extLst>
              <a:ext uri="{FF2B5EF4-FFF2-40B4-BE49-F238E27FC236}">
                <a16:creationId xmlns:a16="http://schemas.microsoft.com/office/drawing/2014/main" id="{76C84543-7D51-4A66-8FE3-F51F05CF1F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3" descr="flash_icon">
            <a:extLst>
              <a:ext uri="{FF2B5EF4-FFF2-40B4-BE49-F238E27FC236}">
                <a16:creationId xmlns:a16="http://schemas.microsoft.com/office/drawing/2014/main" id="{17A79F8A-4FAF-4AB8-BAE8-FED671C3F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otes_icon">
            <a:extLst>
              <a:ext uri="{FF2B5EF4-FFF2-40B4-BE49-F238E27FC236}">
                <a16:creationId xmlns:a16="http://schemas.microsoft.com/office/drawing/2014/main" id="{2CDA8FB2-FDD7-48E6-9B1D-94C6E41AC0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DB86C47-9F83-4C29-9FF5-8A1096C8CCB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9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7D80466-E976-4BB5-87FD-55D95CDC57C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79338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42CD971-4DA3-4A74-82A1-D33AB0735BF3}"/>
              </a:ext>
            </a:extLst>
          </p:cNvPr>
          <p:cNvSpPr>
            <a:spLocks noGrp="1" noChangeArrowheads="1"/>
          </p:cNvSpPr>
          <p:nvPr>
            <p:ph type="title"/>
          </p:nvPr>
        </p:nvSpPr>
        <p:spPr/>
        <p:txBody>
          <a:bodyPr/>
          <a:lstStyle/>
          <a:p>
            <a:pPr eaLnBrk="1" hangingPunct="1"/>
            <a:r>
              <a:rPr lang="en-GB" altLang="en-US" dirty="0"/>
              <a:t>What is seafloor spreading?</a:t>
            </a:r>
          </a:p>
        </p:txBody>
      </p:sp>
      <p:pic>
        <p:nvPicPr>
          <p:cNvPr id="8" name="Picture 19">
            <a:hlinkClick r:id="" action="ppaction://hlinkshowjump?jump=nextslide"/>
            <a:extLst>
              <a:ext uri="{FF2B5EF4-FFF2-40B4-BE49-F238E27FC236}">
                <a16:creationId xmlns:a16="http://schemas.microsoft.com/office/drawing/2014/main" id="{2D0734D9-2785-42B5-B2AA-CA0C4DE9BE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4465D791-6CEC-422B-B48D-B9AF01D39E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19E6FBDB-BCD6-4AAA-BA68-45CDF97EA6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3E264B-D514-4CEE-B131-568AE7A5E5E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C05FA4C-2580-4D66-9FF2-85425C8F375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47856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1C87C4-9956-403B-99DB-BCA23CA26778}"/>
              </a:ext>
            </a:extLst>
          </p:cNvPr>
          <p:cNvSpPr>
            <a:spLocks noGrp="1" noChangeArrowheads="1"/>
          </p:cNvSpPr>
          <p:nvPr>
            <p:ph type="title"/>
          </p:nvPr>
        </p:nvSpPr>
        <p:spPr>
          <a:noFill/>
        </p:spPr>
        <p:txBody>
          <a:bodyPr/>
          <a:lstStyle/>
          <a:p>
            <a:pPr eaLnBrk="1" hangingPunct="1"/>
            <a:r>
              <a:rPr lang="en-GB" altLang="en-US" dirty="0"/>
              <a:t>What evidence is there for plate tectonics?</a:t>
            </a:r>
          </a:p>
        </p:txBody>
      </p:sp>
      <p:sp>
        <p:nvSpPr>
          <p:cNvPr id="14339" name="Text Box 5">
            <a:extLst>
              <a:ext uri="{FF2B5EF4-FFF2-40B4-BE49-F238E27FC236}">
                <a16:creationId xmlns:a16="http://schemas.microsoft.com/office/drawing/2014/main" id="{EC6D7961-0FD9-4ED1-A4EC-2988EB67E0F6}"/>
              </a:ext>
            </a:extLst>
          </p:cNvPr>
          <p:cNvSpPr txBox="1">
            <a:spLocks noChangeArrowheads="1"/>
          </p:cNvSpPr>
          <p:nvPr/>
        </p:nvSpPr>
        <p:spPr bwMode="auto">
          <a:xfrm>
            <a:off x="358775" y="815349"/>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Tectonic plate theory hypothesizes that new oceanic crust is constantly being created due to seafloor spreading.</a:t>
            </a:r>
          </a:p>
        </p:txBody>
      </p:sp>
      <p:pic>
        <p:nvPicPr>
          <p:cNvPr id="641057" name="Picture 33" descr="CC9_physical and tectonic map flat_RC">
            <a:extLst>
              <a:ext uri="{FF2B5EF4-FFF2-40B4-BE49-F238E27FC236}">
                <a16:creationId xmlns:a16="http://schemas.microsoft.com/office/drawing/2014/main" id="{01FB1ADD-49D4-4B42-A03C-5B52913EF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0" r="48081"/>
          <a:stretch/>
        </p:blipFill>
        <p:spPr bwMode="auto">
          <a:xfrm>
            <a:off x="6757664" y="1646346"/>
            <a:ext cx="1775148" cy="374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C1947763-33D6-4A74-8435-0BD6C8A5E6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 Box 5">
            <a:extLst>
              <a:ext uri="{FF2B5EF4-FFF2-40B4-BE49-F238E27FC236}">
                <a16:creationId xmlns:a16="http://schemas.microsoft.com/office/drawing/2014/main" id="{EF5A0DDA-FCE2-4244-8A36-75408D77B239}"/>
              </a:ext>
            </a:extLst>
          </p:cNvPr>
          <p:cNvSpPr txBox="1">
            <a:spLocks noChangeArrowheads="1"/>
          </p:cNvSpPr>
          <p:nvPr/>
        </p:nvSpPr>
        <p:spPr bwMode="auto">
          <a:xfrm>
            <a:off x="358774" y="1710171"/>
            <a:ext cx="6270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At divergent plate boundaries like the </a:t>
            </a:r>
            <a:r>
              <a:rPr lang="en-GB" altLang="en-US" b="1" dirty="0">
                <a:solidFill>
                  <a:srgbClr val="B80303"/>
                </a:solidFill>
              </a:rPr>
              <a:t>Mid-Atlantic Ridge</a:t>
            </a:r>
            <a:r>
              <a:rPr lang="en-GB" altLang="en-US" dirty="0"/>
              <a:t>, the oceanic crust is much younger than it is in the middle of the plate, because it has been created more recently.</a:t>
            </a:r>
          </a:p>
        </p:txBody>
      </p:sp>
      <p:sp>
        <p:nvSpPr>
          <p:cNvPr id="11" name="Text Box 13">
            <a:extLst>
              <a:ext uri="{FF2B5EF4-FFF2-40B4-BE49-F238E27FC236}">
                <a16:creationId xmlns:a16="http://schemas.microsoft.com/office/drawing/2014/main" id="{10F72C48-87BC-41ED-ADFA-30C737C5E0EE}"/>
              </a:ext>
            </a:extLst>
          </p:cNvPr>
          <p:cNvSpPr txBox="1">
            <a:spLocks noChangeArrowheads="1"/>
          </p:cNvSpPr>
          <p:nvPr/>
        </p:nvSpPr>
        <p:spPr bwMode="auto">
          <a:xfrm>
            <a:off x="6744353" y="5446335"/>
            <a:ext cx="19982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dirty="0"/>
              <a:t>Mid-Atlantic Ridge</a:t>
            </a:r>
          </a:p>
        </p:txBody>
      </p:sp>
      <p:sp>
        <p:nvSpPr>
          <p:cNvPr id="12" name="Line 16">
            <a:extLst>
              <a:ext uri="{FF2B5EF4-FFF2-40B4-BE49-F238E27FC236}">
                <a16:creationId xmlns:a16="http://schemas.microsoft.com/office/drawing/2014/main" id="{E4265353-238B-468D-AE5B-DD1C926379B7}"/>
              </a:ext>
            </a:extLst>
          </p:cNvPr>
          <p:cNvSpPr>
            <a:spLocks noChangeShapeType="1"/>
          </p:cNvSpPr>
          <p:nvPr/>
        </p:nvSpPr>
        <p:spPr bwMode="auto">
          <a:xfrm flipV="1">
            <a:off x="7666144" y="4686299"/>
            <a:ext cx="209126" cy="68597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3" name="Text Box 5">
            <a:extLst>
              <a:ext uri="{FF2B5EF4-FFF2-40B4-BE49-F238E27FC236}">
                <a16:creationId xmlns:a16="http://schemas.microsoft.com/office/drawing/2014/main" id="{29FC3807-D8FF-47EA-8258-CD6406D939E8}"/>
              </a:ext>
            </a:extLst>
          </p:cNvPr>
          <p:cNvSpPr txBox="1">
            <a:spLocks noChangeArrowheads="1"/>
          </p:cNvSpPr>
          <p:nvPr/>
        </p:nvSpPr>
        <p:spPr bwMode="auto">
          <a:xfrm>
            <a:off x="358774" y="3343656"/>
            <a:ext cx="62706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Similarly, the </a:t>
            </a:r>
            <a:r>
              <a:rPr lang="en-GB" altLang="en-US" b="1" dirty="0">
                <a:solidFill>
                  <a:srgbClr val="B80303"/>
                </a:solidFill>
              </a:rPr>
              <a:t>North American plate</a:t>
            </a:r>
            <a:r>
              <a:rPr lang="en-GB" altLang="en-US" dirty="0"/>
              <a:t> (an example of continental crust) has an older central core. It is younger towards the edges, where it has interacted with other plates to create convergent or transform boundaries.</a:t>
            </a:r>
          </a:p>
        </p:txBody>
      </p:sp>
      <p:sp>
        <p:nvSpPr>
          <p:cNvPr id="14" name="Text Box 5">
            <a:extLst>
              <a:ext uri="{FF2B5EF4-FFF2-40B4-BE49-F238E27FC236}">
                <a16:creationId xmlns:a16="http://schemas.microsoft.com/office/drawing/2014/main" id="{19ECCBE7-C75B-4948-889C-28952DDA9FEB}"/>
              </a:ext>
            </a:extLst>
          </p:cNvPr>
          <p:cNvSpPr txBox="1">
            <a:spLocks noChangeArrowheads="1"/>
          </p:cNvSpPr>
          <p:nvPr/>
        </p:nvSpPr>
        <p:spPr bwMode="auto">
          <a:xfrm>
            <a:off x="342899" y="5346474"/>
            <a:ext cx="6268113" cy="830997"/>
          </a:xfrm>
          <a:prstGeom prst="rect">
            <a:avLst/>
          </a:prstGeom>
          <a:solidFill>
            <a:srgbClr val="FDD9D9"/>
          </a:solidFill>
          <a:ln>
            <a:noFill/>
          </a:ln>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How can these observations help to prove the theory of plate tectonics?</a:t>
            </a:r>
          </a:p>
        </p:txBody>
      </p:sp>
      <p:pic>
        <p:nvPicPr>
          <p:cNvPr id="15" name="Picture 5" descr="notes_icon">
            <a:extLst>
              <a:ext uri="{FF2B5EF4-FFF2-40B4-BE49-F238E27FC236}">
                <a16:creationId xmlns:a16="http://schemas.microsoft.com/office/drawing/2014/main" id="{1CA62435-B8F3-47B6-A636-041DEA235B1E}"/>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40ABE6B5-847E-411B-B5EC-27A4C60B2D5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75231"/>
            <a:ext cx="442911" cy="516730"/>
          </a:xfrm>
          <a:prstGeom prst="rect">
            <a:avLst/>
          </a:prstGeom>
          <a:noFill/>
          <a:ln w="9525">
            <a:noFill/>
            <a:miter lim="800000"/>
            <a:headEnd/>
            <a:tailEnd/>
          </a:ln>
        </p:spPr>
      </p:pic>
    </p:spTree>
    <p:extLst>
      <p:ext uri="{BB962C8B-B14F-4D97-AF65-F5344CB8AC3E}">
        <p14:creationId xmlns:p14="http://schemas.microsoft.com/office/powerpoint/2010/main" val="841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0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B9906CD-C07C-4385-8203-C688E1CFCF7E}"/>
              </a:ext>
            </a:extLst>
          </p:cNvPr>
          <p:cNvSpPr>
            <a:spLocks noGrp="1" noChangeArrowheads="1"/>
          </p:cNvSpPr>
          <p:nvPr>
            <p:ph type="title"/>
          </p:nvPr>
        </p:nvSpPr>
        <p:spPr>
          <a:noFill/>
        </p:spPr>
        <p:txBody>
          <a:bodyPr/>
          <a:lstStyle/>
          <a:p>
            <a:pPr eaLnBrk="1" hangingPunct="1"/>
            <a:r>
              <a:rPr lang="en-GB" altLang="en-US" dirty="0"/>
              <a:t>How do tectonic plates move?</a:t>
            </a:r>
          </a:p>
        </p:txBody>
      </p:sp>
      <p:pic>
        <p:nvPicPr>
          <p:cNvPr id="7" name="Picture 19">
            <a:hlinkClick r:id="" action="ppaction://hlinkshowjump?jump=nextslide"/>
            <a:extLst>
              <a:ext uri="{FF2B5EF4-FFF2-40B4-BE49-F238E27FC236}">
                <a16:creationId xmlns:a16="http://schemas.microsoft.com/office/drawing/2014/main" id="{82465E08-32DD-4ABD-96AE-7690773B65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3" descr="flash_icon">
            <a:extLst>
              <a:ext uri="{FF2B5EF4-FFF2-40B4-BE49-F238E27FC236}">
                <a16:creationId xmlns:a16="http://schemas.microsoft.com/office/drawing/2014/main" id="{69628ABC-BC65-4086-8518-50959EA20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15B35D43-76DF-4F08-BE5A-F9F7902EFC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12D3249-800B-4ABA-BC0D-F3BF5E632AE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15E3FE9-CC96-4A98-8970-8422D97ACF9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06000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866D-B51D-4B17-BC8A-AC99B9EF2554}"/>
              </a:ext>
            </a:extLst>
          </p:cNvPr>
          <p:cNvSpPr>
            <a:spLocks noGrp="1"/>
          </p:cNvSpPr>
          <p:nvPr>
            <p:ph type="title"/>
          </p:nvPr>
        </p:nvSpPr>
        <p:spPr/>
        <p:txBody>
          <a:bodyPr/>
          <a:lstStyle/>
          <a:p>
            <a:r>
              <a:rPr lang="en-GB" dirty="0"/>
              <a:t>How does the Earth’s core generate heat?</a:t>
            </a:r>
          </a:p>
        </p:txBody>
      </p:sp>
      <p:sp>
        <p:nvSpPr>
          <p:cNvPr id="3" name="Text Box 5">
            <a:extLst>
              <a:ext uri="{FF2B5EF4-FFF2-40B4-BE49-F238E27FC236}">
                <a16:creationId xmlns:a16="http://schemas.microsoft.com/office/drawing/2014/main" id="{138FD0EE-0174-4DED-B2F2-AC86A01227B2}"/>
              </a:ext>
            </a:extLst>
          </p:cNvPr>
          <p:cNvSpPr txBox="1">
            <a:spLocks noChangeArrowheads="1"/>
          </p:cNvSpPr>
          <p:nvPr/>
        </p:nvSpPr>
        <p:spPr bwMode="auto">
          <a:xfrm>
            <a:off x="350837" y="815349"/>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We now know that convection currents in the Earth’s mantle are what drive the movement of tectonic plates.</a:t>
            </a:r>
          </a:p>
        </p:txBody>
      </p:sp>
      <p:sp>
        <p:nvSpPr>
          <p:cNvPr id="4" name="Text Box 10">
            <a:extLst>
              <a:ext uri="{FF2B5EF4-FFF2-40B4-BE49-F238E27FC236}">
                <a16:creationId xmlns:a16="http://schemas.microsoft.com/office/drawing/2014/main" id="{DE7C832A-57AE-4E29-83B6-126F06EAE85F}"/>
              </a:ext>
            </a:extLst>
          </p:cNvPr>
          <p:cNvSpPr txBox="1">
            <a:spLocks noChangeArrowheads="1"/>
          </p:cNvSpPr>
          <p:nvPr/>
        </p:nvSpPr>
        <p:spPr bwMode="auto">
          <a:xfrm>
            <a:off x="350837" y="1760287"/>
            <a:ext cx="5835474" cy="462755"/>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So where does all this heat come from?</a:t>
            </a:r>
          </a:p>
        </p:txBody>
      </p:sp>
      <p:sp>
        <p:nvSpPr>
          <p:cNvPr id="5" name="Text Box 5">
            <a:extLst>
              <a:ext uri="{FF2B5EF4-FFF2-40B4-BE49-F238E27FC236}">
                <a16:creationId xmlns:a16="http://schemas.microsoft.com/office/drawing/2014/main" id="{F8E1755A-14BA-4750-B22E-EB64EC951682}"/>
              </a:ext>
            </a:extLst>
          </p:cNvPr>
          <p:cNvSpPr txBox="1">
            <a:spLocks noChangeArrowheads="1"/>
          </p:cNvSpPr>
          <p:nvPr/>
        </p:nvSpPr>
        <p:spPr bwMode="auto">
          <a:xfrm>
            <a:off x="350837" y="2336983"/>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In 2011, a seven-year research study found that around 50% of the heat emitted by the Earth is generated from the </a:t>
            </a:r>
            <a:r>
              <a:rPr lang="en-US" altLang="en-US" b="1" dirty="0">
                <a:solidFill>
                  <a:srgbClr val="B80303"/>
                </a:solidFill>
              </a:rPr>
              <a:t>radioactive decay</a:t>
            </a:r>
            <a:r>
              <a:rPr lang="en-US" altLang="en-US" dirty="0"/>
              <a:t> of unstable </a:t>
            </a:r>
            <a:r>
              <a:rPr lang="en-US" altLang="en-US" b="1" dirty="0">
                <a:solidFill>
                  <a:srgbClr val="B80303"/>
                </a:solidFill>
              </a:rPr>
              <a:t>isotopes</a:t>
            </a:r>
            <a:r>
              <a:rPr lang="en-US" altLang="en-US" dirty="0"/>
              <a:t>.</a:t>
            </a:r>
          </a:p>
        </p:txBody>
      </p:sp>
      <p:sp>
        <p:nvSpPr>
          <p:cNvPr id="6" name="Text Box 5">
            <a:extLst>
              <a:ext uri="{FF2B5EF4-FFF2-40B4-BE49-F238E27FC236}">
                <a16:creationId xmlns:a16="http://schemas.microsoft.com/office/drawing/2014/main" id="{8CD0761A-A786-4AB9-806F-598087F48CCE}"/>
              </a:ext>
            </a:extLst>
          </p:cNvPr>
          <p:cNvSpPr txBox="1">
            <a:spLocks noChangeArrowheads="1"/>
          </p:cNvSpPr>
          <p:nvPr/>
        </p:nvSpPr>
        <p:spPr bwMode="auto">
          <a:xfrm>
            <a:off x="350837" y="3651253"/>
            <a:ext cx="6642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Isotopes are the radioactive forms of elements. Over time, unstable isotopes decay, releasing different forms of radiation, including heat.</a:t>
            </a:r>
          </a:p>
        </p:txBody>
      </p:sp>
      <p:sp>
        <p:nvSpPr>
          <p:cNvPr id="7" name="Text Box 5">
            <a:extLst>
              <a:ext uri="{FF2B5EF4-FFF2-40B4-BE49-F238E27FC236}">
                <a16:creationId xmlns:a16="http://schemas.microsoft.com/office/drawing/2014/main" id="{063A66D4-4E44-40BA-90F2-5C5DB3EE4A9D}"/>
              </a:ext>
            </a:extLst>
          </p:cNvPr>
          <p:cNvSpPr txBox="1">
            <a:spLocks noChangeArrowheads="1"/>
          </p:cNvSpPr>
          <p:nvPr/>
        </p:nvSpPr>
        <p:spPr bwMode="auto">
          <a:xfrm>
            <a:off x="350837" y="4965521"/>
            <a:ext cx="64514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Radioactive </a:t>
            </a:r>
            <a:r>
              <a:rPr lang="en-US" altLang="en-US" b="1" dirty="0">
                <a:solidFill>
                  <a:srgbClr val="B80303"/>
                </a:solidFill>
              </a:rPr>
              <a:t>thorium</a:t>
            </a:r>
            <a:r>
              <a:rPr lang="en-US" altLang="en-US" dirty="0"/>
              <a:t>, </a:t>
            </a:r>
            <a:r>
              <a:rPr lang="en-US" altLang="en-US" b="1" dirty="0">
                <a:solidFill>
                  <a:srgbClr val="B80303"/>
                </a:solidFill>
              </a:rPr>
              <a:t>uranium</a:t>
            </a:r>
            <a:r>
              <a:rPr lang="en-US" altLang="en-US" dirty="0"/>
              <a:t> and </a:t>
            </a:r>
            <a:r>
              <a:rPr lang="en-US" altLang="en-US" b="1" dirty="0">
                <a:solidFill>
                  <a:srgbClr val="B80303"/>
                </a:solidFill>
              </a:rPr>
              <a:t>potassium</a:t>
            </a:r>
            <a:r>
              <a:rPr lang="en-US" altLang="en-US" dirty="0"/>
              <a:t> in the Earth’s mantle are constantly in a state of radioactive decay.</a:t>
            </a:r>
          </a:p>
        </p:txBody>
      </p:sp>
      <p:pic>
        <p:nvPicPr>
          <p:cNvPr id="9" name="Picture 5" descr="notes_icon">
            <a:extLst>
              <a:ext uri="{FF2B5EF4-FFF2-40B4-BE49-F238E27FC236}">
                <a16:creationId xmlns:a16="http://schemas.microsoft.com/office/drawing/2014/main" id="{D988B339-BC43-44F6-8ED9-5D6D79E959E1}"/>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4A5D73BA-6D59-41D4-8AE3-6800969449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56C79404-37F8-4583-983B-301CA28604BE}"/>
              </a:ext>
            </a:extLst>
          </p:cNvPr>
          <p:cNvPicPr>
            <a:picLocks noChangeAspect="1"/>
          </p:cNvPicPr>
          <p:nvPr/>
        </p:nvPicPr>
        <p:blipFill rotWithShape="1">
          <a:blip r:embed="rId5">
            <a:extLst>
              <a:ext uri="{28A0092B-C50C-407E-A947-70E740481C1C}">
                <a14:useLocalDpi xmlns:a14="http://schemas.microsoft.com/office/drawing/2010/main" val="0"/>
              </a:ext>
            </a:extLst>
          </a:blip>
          <a:srcRect l="21751" r="23950"/>
          <a:stretch/>
        </p:blipFill>
        <p:spPr>
          <a:xfrm>
            <a:off x="6459061" y="3262488"/>
            <a:ext cx="2596699" cy="2835723"/>
          </a:xfrm>
          <a:prstGeom prst="rect">
            <a:avLst/>
          </a:prstGeom>
        </p:spPr>
      </p:pic>
      <p:pic>
        <p:nvPicPr>
          <p:cNvPr id="12" name="Picture 9">
            <a:extLst>
              <a:ext uri="{FF2B5EF4-FFF2-40B4-BE49-F238E27FC236}">
                <a16:creationId xmlns:a16="http://schemas.microsoft.com/office/drawing/2014/main" id="{9B35BCB4-0D4D-4045-A27B-6895FEE3DD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75231"/>
            <a:ext cx="442911" cy="516730"/>
          </a:xfrm>
          <a:prstGeom prst="rect">
            <a:avLst/>
          </a:prstGeom>
          <a:noFill/>
          <a:ln w="9525">
            <a:noFill/>
            <a:miter lim="800000"/>
            <a:headEnd/>
            <a:tailEnd/>
          </a:ln>
        </p:spPr>
      </p:pic>
    </p:spTree>
    <p:extLst>
      <p:ext uri="{BB962C8B-B14F-4D97-AF65-F5344CB8AC3E}">
        <p14:creationId xmlns:p14="http://schemas.microsoft.com/office/powerpoint/2010/main" val="11186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4A32721A-43B4-4083-811A-FFA160E1B427}"/>
              </a:ext>
            </a:extLst>
          </p:cNvPr>
          <p:cNvSpPr>
            <a:spLocks noGrp="1" noChangeArrowheads="1"/>
          </p:cNvSpPr>
          <p:nvPr>
            <p:ph type="title"/>
          </p:nvPr>
        </p:nvSpPr>
        <p:spPr>
          <a:xfrm>
            <a:off x="233363" y="53975"/>
            <a:ext cx="7735887" cy="549275"/>
          </a:xfrm>
        </p:spPr>
        <p:txBody>
          <a:bodyPr/>
          <a:lstStyle/>
          <a:p>
            <a:pPr eaLnBrk="1" hangingPunct="1"/>
            <a:r>
              <a:rPr lang="en-GB" altLang="en-US" dirty="0"/>
              <a:t>Plate tectonics – true or false?</a:t>
            </a:r>
          </a:p>
        </p:txBody>
      </p:sp>
      <p:sp>
        <p:nvSpPr>
          <p:cNvPr id="8198" name="Oval 18">
            <a:extLst>
              <a:ext uri="{FF2B5EF4-FFF2-40B4-BE49-F238E27FC236}">
                <a16:creationId xmlns:a16="http://schemas.microsoft.com/office/drawing/2014/main" id="{0E69E70B-B816-4667-912C-97C247A47370}"/>
              </a:ext>
            </a:extLst>
          </p:cNvPr>
          <p:cNvSpPr>
            <a:spLocks noChangeArrowheads="1"/>
          </p:cNvSpPr>
          <p:nvPr/>
        </p:nvSpPr>
        <p:spPr bwMode="auto">
          <a:xfrm>
            <a:off x="8440738" y="6167438"/>
            <a:ext cx="703262" cy="584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 name="Picture 3" descr="flash_icon">
            <a:extLst>
              <a:ext uri="{FF2B5EF4-FFF2-40B4-BE49-F238E27FC236}">
                <a16:creationId xmlns:a16="http://schemas.microsoft.com/office/drawing/2014/main" id="{6199F8CB-D498-40B6-A19C-57C90984C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otes_icon">
            <a:extLst>
              <a:ext uri="{FF2B5EF4-FFF2-40B4-BE49-F238E27FC236}">
                <a16:creationId xmlns:a16="http://schemas.microsoft.com/office/drawing/2014/main" id="{96D58813-AD6C-4848-8DF4-AADC99260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2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C1C7D57-74CA-4EF5-B13A-94E0062D17D6}"/>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918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D22C05-A758-4520-A954-5BF4727E0A21}"/>
              </a:ext>
            </a:extLst>
          </p:cNvPr>
          <p:cNvSpPr>
            <a:spLocks noGrp="1"/>
          </p:cNvSpPr>
          <p:nvPr>
            <p:ph idx="1"/>
          </p:nvPr>
        </p:nvSpPr>
        <p:spPr/>
        <p:txBody>
          <a:bodyPr>
            <a:norm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A02DA104-5ED2-4274-8DF5-C855ABA8DA7F}"/>
              </a:ext>
            </a:extLst>
          </p:cNvPr>
          <p:cNvSpPr>
            <a:spLocks noGrp="1"/>
          </p:cNvSpPr>
          <p:nvPr>
            <p:ph idx="10"/>
          </p:nvPr>
        </p:nvSpPr>
        <p:spPr/>
        <p:txBody>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3" name="Title 2">
            <a:extLst>
              <a:ext uri="{FF2B5EF4-FFF2-40B4-BE49-F238E27FC236}">
                <a16:creationId xmlns:a16="http://schemas.microsoft.com/office/drawing/2014/main" id="{CB0C7A4E-9D2D-4DED-8855-52D3BB253639}"/>
              </a:ext>
            </a:extLst>
          </p:cNvPr>
          <p:cNvSpPr>
            <a:spLocks noGrp="1"/>
          </p:cNvSpPr>
          <p:nvPr>
            <p:ph type="title"/>
          </p:nvPr>
        </p:nvSpPr>
        <p:spPr/>
        <p:txBody>
          <a:bodyPr/>
          <a:lstStyle/>
          <a:p>
            <a:r>
              <a:rPr lang="en-GB" dirty="0"/>
              <a:t>Information</a:t>
            </a:r>
          </a:p>
        </p:txBody>
      </p:sp>
    </p:spTree>
    <p:extLst>
      <p:ext uri="{BB962C8B-B14F-4D97-AF65-F5344CB8AC3E}">
        <p14:creationId xmlns:p14="http://schemas.microsoft.com/office/powerpoint/2010/main" val="32904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8428469-C4CA-4884-B289-5A182C39E6BC}"/>
              </a:ext>
            </a:extLst>
          </p:cNvPr>
          <p:cNvSpPr>
            <a:spLocks noGrp="1" noChangeArrowheads="1"/>
          </p:cNvSpPr>
          <p:nvPr>
            <p:ph type="title"/>
          </p:nvPr>
        </p:nvSpPr>
        <p:spPr>
          <a:xfrm>
            <a:off x="234000" y="53975"/>
            <a:ext cx="7618414" cy="549275"/>
          </a:xfrm>
          <a:noFill/>
        </p:spPr>
        <p:txBody>
          <a:bodyPr/>
          <a:lstStyle/>
          <a:p>
            <a:pPr eaLnBrk="1" hangingPunct="1"/>
            <a:r>
              <a:rPr lang="en-GB" altLang="en-US" dirty="0"/>
              <a:t>How does the Earth’s surface change?</a:t>
            </a:r>
          </a:p>
        </p:txBody>
      </p:sp>
      <p:sp>
        <p:nvSpPr>
          <p:cNvPr id="746499" name="Text Box 3">
            <a:extLst>
              <a:ext uri="{FF2B5EF4-FFF2-40B4-BE49-F238E27FC236}">
                <a16:creationId xmlns:a16="http://schemas.microsoft.com/office/drawing/2014/main" id="{EB1764C3-8D98-4985-9713-68CCA2E5C1F1}"/>
              </a:ext>
            </a:extLst>
          </p:cNvPr>
          <p:cNvSpPr txBox="1">
            <a:spLocks noChangeArrowheads="1"/>
          </p:cNvSpPr>
          <p:nvPr/>
        </p:nvSpPr>
        <p:spPr bwMode="auto">
          <a:xfrm>
            <a:off x="350836" y="2407686"/>
            <a:ext cx="81867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The Earth’s surface is dynamic.</a:t>
            </a:r>
          </a:p>
          <a:p>
            <a:pPr eaLnBrk="1" hangingPunct="1">
              <a:spcBef>
                <a:spcPts val="0"/>
              </a:spcBef>
            </a:pPr>
            <a:r>
              <a:rPr lang="en-GB" altLang="en-US" dirty="0"/>
              <a:t>Earthquakes, volcanic activity</a:t>
            </a:r>
          </a:p>
          <a:p>
            <a:pPr eaLnBrk="1" hangingPunct="1">
              <a:spcBef>
                <a:spcPts val="0"/>
              </a:spcBef>
            </a:pPr>
            <a:r>
              <a:rPr lang="en-GB" altLang="en-US" dirty="0"/>
              <a:t>and other geologic processes have been gradually changing it over millions of years.</a:t>
            </a:r>
            <a:endParaRPr lang="en-GB" altLang="en-US" b="1" dirty="0">
              <a:solidFill>
                <a:srgbClr val="FF6600"/>
              </a:solidFill>
            </a:endParaRPr>
          </a:p>
        </p:txBody>
      </p:sp>
      <p:pic>
        <p:nvPicPr>
          <p:cNvPr id="12292" name="Picture 6" descr="continents_RC">
            <a:extLst>
              <a:ext uri="{FF2B5EF4-FFF2-40B4-BE49-F238E27FC236}">
                <a16:creationId xmlns:a16="http://schemas.microsoft.com/office/drawing/2014/main" id="{60808074-7B34-4D2B-9F59-596D7C39E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487" y="795334"/>
            <a:ext cx="3921832" cy="232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25954009-F80E-4571-A0B5-F93DB9A0742D}"/>
              </a:ext>
            </a:extLst>
          </p:cNvPr>
          <p:cNvSpPr txBox="1">
            <a:spLocks noChangeArrowheads="1"/>
          </p:cNvSpPr>
          <p:nvPr/>
        </p:nvSpPr>
        <p:spPr bwMode="auto">
          <a:xfrm>
            <a:off x="350837" y="784225"/>
            <a:ext cx="4411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 shapes and positions of the continents form a familiar image, but they have not always looked like this.</a:t>
            </a:r>
          </a:p>
        </p:txBody>
      </p:sp>
      <p:sp>
        <p:nvSpPr>
          <p:cNvPr id="746505" name="Text Box 9">
            <a:extLst>
              <a:ext uri="{FF2B5EF4-FFF2-40B4-BE49-F238E27FC236}">
                <a16:creationId xmlns:a16="http://schemas.microsoft.com/office/drawing/2014/main" id="{FDF7F3A4-6BCF-4532-93A6-AEB56B306FB3}"/>
              </a:ext>
            </a:extLst>
          </p:cNvPr>
          <p:cNvSpPr txBox="1">
            <a:spLocks noChangeArrowheads="1"/>
          </p:cNvSpPr>
          <p:nvPr/>
        </p:nvSpPr>
        <p:spPr bwMode="auto">
          <a:xfrm>
            <a:off x="350838" y="4031147"/>
            <a:ext cx="8181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 key geologic theory that explains how the Earth’s surface changes now and has changed in the past is called </a:t>
            </a:r>
            <a:r>
              <a:rPr lang="en-GB" altLang="en-US" b="1" dirty="0">
                <a:solidFill>
                  <a:srgbClr val="B80303"/>
                </a:solidFill>
              </a:rPr>
              <a:t>plate tectonics</a:t>
            </a:r>
            <a:r>
              <a:rPr lang="en-GB" altLang="en-US" dirty="0"/>
              <a:t>. </a:t>
            </a:r>
          </a:p>
        </p:txBody>
      </p:sp>
      <p:sp>
        <p:nvSpPr>
          <p:cNvPr id="746506" name="Text Box 10">
            <a:extLst>
              <a:ext uri="{FF2B5EF4-FFF2-40B4-BE49-F238E27FC236}">
                <a16:creationId xmlns:a16="http://schemas.microsoft.com/office/drawing/2014/main" id="{FF7F3AB3-A83F-4FCB-BA72-4C63FF5BB214}"/>
              </a:ext>
            </a:extLst>
          </p:cNvPr>
          <p:cNvSpPr txBox="1">
            <a:spLocks noChangeArrowheads="1"/>
          </p:cNvSpPr>
          <p:nvPr/>
        </p:nvSpPr>
        <p:spPr bwMode="auto">
          <a:xfrm>
            <a:off x="350837" y="5285277"/>
            <a:ext cx="8096251" cy="832087"/>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So what exactly is the theory of plate tectonics and how was it developed?</a:t>
            </a:r>
          </a:p>
        </p:txBody>
      </p:sp>
      <p:pic>
        <p:nvPicPr>
          <p:cNvPr id="11" name="Picture 19">
            <a:hlinkClick r:id="" action="ppaction://hlinkshowjump?jump=nextslide"/>
            <a:extLst>
              <a:ext uri="{FF2B5EF4-FFF2-40B4-BE49-F238E27FC236}">
                <a16:creationId xmlns:a16="http://schemas.microsoft.com/office/drawing/2014/main" id="{74B113E2-1110-43E8-9964-BFE6045150A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4208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6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65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65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FC6E662-89C7-428E-B913-81523C87B15E}"/>
              </a:ext>
            </a:extLst>
          </p:cNvPr>
          <p:cNvSpPr>
            <a:spLocks noGrp="1" noChangeArrowheads="1"/>
          </p:cNvSpPr>
          <p:nvPr>
            <p:ph type="title"/>
          </p:nvPr>
        </p:nvSpPr>
        <p:spPr>
          <a:xfrm>
            <a:off x="234000" y="53975"/>
            <a:ext cx="7626350" cy="549275"/>
          </a:xfrm>
        </p:spPr>
        <p:txBody>
          <a:bodyPr/>
          <a:lstStyle/>
          <a:p>
            <a:pPr eaLnBrk="1" hangingPunct="1"/>
            <a:r>
              <a:rPr lang="en-GB" altLang="en-US" dirty="0"/>
              <a:t>Introducing plate tectonics</a:t>
            </a:r>
          </a:p>
        </p:txBody>
      </p:sp>
      <p:pic>
        <p:nvPicPr>
          <p:cNvPr id="9" name="Picture 19">
            <a:hlinkClick r:id="" action="ppaction://hlinkshowjump?jump=nextslide"/>
            <a:extLst>
              <a:ext uri="{FF2B5EF4-FFF2-40B4-BE49-F238E27FC236}">
                <a16:creationId xmlns:a16="http://schemas.microsoft.com/office/drawing/2014/main" id="{01FF8B5E-54F9-4554-87DF-E7B57A6D67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F24B5EB6-0B42-449C-92E9-24B3AC2153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otes_icon">
            <a:extLst>
              <a:ext uri="{FF2B5EF4-FFF2-40B4-BE49-F238E27FC236}">
                <a16:creationId xmlns:a16="http://schemas.microsoft.com/office/drawing/2014/main" id="{E811E276-1812-4791-9A3A-BAB3E1CED8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A65FDD5-0C3E-4C87-8D71-366CFBD92FC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C127518-2CA9-4D86-9E69-0348B5489ED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7454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ngaea">
            <a:extLst>
              <a:ext uri="{FF2B5EF4-FFF2-40B4-BE49-F238E27FC236}">
                <a16:creationId xmlns:a16="http://schemas.microsoft.com/office/drawing/2014/main" id="{A5529226-11D7-4BED-B732-E08A4041B89A}"/>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6227763" y="801688"/>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155" name="Picture 3" descr="earth">
            <a:extLst>
              <a:ext uri="{FF2B5EF4-FFF2-40B4-BE49-F238E27FC236}">
                <a16:creationId xmlns:a16="http://schemas.microsoft.com/office/drawing/2014/main" id="{002B8F1F-F53A-45E8-9DF2-23831BB61EF6}"/>
              </a:ext>
            </a:extLst>
          </p:cNvPr>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6227763" y="3638550"/>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AD5E779A-429A-43F1-BDCE-CFD61FA0C9EB}"/>
              </a:ext>
            </a:extLst>
          </p:cNvPr>
          <p:cNvSpPr>
            <a:spLocks noGrp="1" noChangeArrowheads="1"/>
          </p:cNvSpPr>
          <p:nvPr>
            <p:ph type="title"/>
          </p:nvPr>
        </p:nvSpPr>
        <p:spPr>
          <a:xfrm>
            <a:off x="234000" y="53975"/>
            <a:ext cx="7720894" cy="549275"/>
          </a:xfrm>
        </p:spPr>
        <p:txBody>
          <a:bodyPr/>
          <a:lstStyle/>
          <a:p>
            <a:pPr eaLnBrk="1" hangingPunct="1"/>
            <a:r>
              <a:rPr lang="en-GB" altLang="en-US" dirty="0"/>
              <a:t>Have the continents moved?</a:t>
            </a:r>
          </a:p>
        </p:txBody>
      </p:sp>
      <p:sp>
        <p:nvSpPr>
          <p:cNvPr id="817157" name="Text Box 5">
            <a:extLst>
              <a:ext uri="{FF2B5EF4-FFF2-40B4-BE49-F238E27FC236}">
                <a16:creationId xmlns:a16="http://schemas.microsoft.com/office/drawing/2014/main" id="{980E5F72-97AD-452F-A0C1-C03A576C38BC}"/>
              </a:ext>
            </a:extLst>
          </p:cNvPr>
          <p:cNvSpPr txBox="1">
            <a:spLocks noChangeArrowheads="1"/>
          </p:cNvSpPr>
          <p:nvPr/>
        </p:nvSpPr>
        <p:spPr bwMode="auto">
          <a:xfrm>
            <a:off x="342900" y="4284891"/>
            <a:ext cx="5984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At the time, Wegener’s theory of “</a:t>
            </a:r>
            <a:r>
              <a:rPr lang="en-GB" altLang="en-US" b="1" dirty="0">
                <a:solidFill>
                  <a:srgbClr val="B80303"/>
                </a:solidFill>
              </a:rPr>
              <a:t>continental drift</a:t>
            </a:r>
            <a:r>
              <a:rPr lang="en-GB" altLang="en-US" dirty="0"/>
              <a:t>” was dismissed by geologists because he could not give a convincing explanation for how the continents were able to move. </a:t>
            </a:r>
          </a:p>
        </p:txBody>
      </p:sp>
      <p:sp>
        <p:nvSpPr>
          <p:cNvPr id="817158" name="Text Box 6">
            <a:extLst>
              <a:ext uri="{FF2B5EF4-FFF2-40B4-BE49-F238E27FC236}">
                <a16:creationId xmlns:a16="http://schemas.microsoft.com/office/drawing/2014/main" id="{CE11DB5E-34DD-4260-9FC8-3BE7B39A7B1A}"/>
              </a:ext>
            </a:extLst>
          </p:cNvPr>
          <p:cNvSpPr txBox="1">
            <a:spLocks noChangeArrowheads="1"/>
          </p:cNvSpPr>
          <p:nvPr/>
        </p:nvSpPr>
        <p:spPr bwMode="auto">
          <a:xfrm>
            <a:off x="342900" y="2719224"/>
            <a:ext cx="59843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Wegener suggested that Pangaea began to break up about 200 million years ago and that the pieces drifted apart to form the present day continents.</a:t>
            </a:r>
            <a:endParaRPr lang="en-GB" altLang="en-US" sz="1200" dirty="0"/>
          </a:p>
        </p:txBody>
      </p:sp>
      <p:sp>
        <p:nvSpPr>
          <p:cNvPr id="13319" name="Text Box 7">
            <a:extLst>
              <a:ext uri="{FF2B5EF4-FFF2-40B4-BE49-F238E27FC236}">
                <a16:creationId xmlns:a16="http://schemas.microsoft.com/office/drawing/2014/main" id="{10D61E6A-03D0-4238-9AD6-567612FD9B18}"/>
              </a:ext>
            </a:extLst>
          </p:cNvPr>
          <p:cNvSpPr txBox="1">
            <a:spLocks noChangeArrowheads="1"/>
          </p:cNvSpPr>
          <p:nvPr/>
        </p:nvSpPr>
        <p:spPr bwMode="auto">
          <a:xfrm>
            <a:off x="342900" y="784225"/>
            <a:ext cx="57756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solidFill>
                  <a:srgbClr val="B80303"/>
                </a:solidFill>
              </a:rPr>
              <a:t>Alfred Wegener</a:t>
            </a:r>
            <a:r>
              <a:rPr lang="en-GB" altLang="en-US" dirty="0">
                <a:solidFill>
                  <a:srgbClr val="B80303"/>
                </a:solidFill>
              </a:rPr>
              <a:t> </a:t>
            </a:r>
            <a:r>
              <a:rPr lang="en-GB" altLang="en-US" dirty="0"/>
              <a:t>was a key figure </a:t>
            </a:r>
            <a:br>
              <a:rPr lang="en-GB" altLang="en-US" dirty="0"/>
            </a:br>
            <a:r>
              <a:rPr lang="en-GB" altLang="en-US" dirty="0"/>
              <a:t>in changing ideas about the Earth’s surface. In 1912, he proposed that all the continents were once joined in a single supercontinent, called </a:t>
            </a:r>
            <a:r>
              <a:rPr lang="en-GB" altLang="en-US" b="1" dirty="0">
                <a:solidFill>
                  <a:srgbClr val="B80303"/>
                </a:solidFill>
              </a:rPr>
              <a:t>Pangaea</a:t>
            </a:r>
            <a:r>
              <a:rPr lang="en-GB" altLang="en-US" dirty="0"/>
              <a:t>.</a:t>
            </a:r>
          </a:p>
        </p:txBody>
      </p:sp>
      <p:pic>
        <p:nvPicPr>
          <p:cNvPr id="9" name="Picture 19">
            <a:hlinkClick r:id="" action="ppaction://hlinkshowjump?jump=nextslide"/>
            <a:extLst>
              <a:ext uri="{FF2B5EF4-FFF2-40B4-BE49-F238E27FC236}">
                <a16:creationId xmlns:a16="http://schemas.microsoft.com/office/drawing/2014/main" id="{B4B5AF7C-9A27-4E26-93D5-909873EFAB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87695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71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171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715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7" grpId="0"/>
      <p:bldP spid="817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BCFDF16-33DF-4936-AA9D-69BEEC050F08}"/>
              </a:ext>
            </a:extLst>
          </p:cNvPr>
          <p:cNvSpPr>
            <a:spLocks noGrp="1" noChangeArrowheads="1"/>
          </p:cNvSpPr>
          <p:nvPr>
            <p:ph type="title"/>
          </p:nvPr>
        </p:nvSpPr>
        <p:spPr>
          <a:xfrm>
            <a:off x="234000" y="53975"/>
            <a:ext cx="7735887" cy="549275"/>
          </a:xfrm>
          <a:noFill/>
        </p:spPr>
        <p:txBody>
          <a:bodyPr/>
          <a:lstStyle/>
          <a:p>
            <a:pPr eaLnBrk="1" hangingPunct="1"/>
            <a:r>
              <a:rPr lang="en-GB" altLang="en-US" sz="2700" dirty="0"/>
              <a:t>How was Wegener’s theory developed?</a:t>
            </a:r>
          </a:p>
        </p:txBody>
      </p:sp>
      <p:pic>
        <p:nvPicPr>
          <p:cNvPr id="10" name="Picture 19">
            <a:hlinkClick r:id="" action="ppaction://hlinkshowjump?jump=nextslide"/>
            <a:extLst>
              <a:ext uri="{FF2B5EF4-FFF2-40B4-BE49-F238E27FC236}">
                <a16:creationId xmlns:a16="http://schemas.microsoft.com/office/drawing/2014/main" id="{8302177E-C1E7-4E6B-95F5-87BB0E74AF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3" descr="flash_icon">
            <a:extLst>
              <a:ext uri="{FF2B5EF4-FFF2-40B4-BE49-F238E27FC236}">
                <a16:creationId xmlns:a16="http://schemas.microsoft.com/office/drawing/2014/main" id="{55B6AF3E-222F-4267-A125-E13BA3024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9D85BB0E-92F5-41C2-ABC3-710FE4376A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ABC96AF-601C-4810-B31D-01FAEACBB08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86F1AFC-F540-463E-84C4-D8208752324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52483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B03FD70-EEC6-43B9-A0D3-87247A7C9F94}"/>
              </a:ext>
            </a:extLst>
          </p:cNvPr>
          <p:cNvSpPr>
            <a:spLocks noGrp="1" noChangeArrowheads="1"/>
          </p:cNvSpPr>
          <p:nvPr>
            <p:ph type="title"/>
          </p:nvPr>
        </p:nvSpPr>
        <p:spPr>
          <a:noFill/>
        </p:spPr>
        <p:txBody>
          <a:bodyPr/>
          <a:lstStyle/>
          <a:p>
            <a:pPr eaLnBrk="1" hangingPunct="1"/>
            <a:r>
              <a:rPr lang="en-GB" altLang="en-US" dirty="0"/>
              <a:t>How have the continents changed?</a:t>
            </a:r>
          </a:p>
        </p:txBody>
      </p:sp>
      <p:pic>
        <p:nvPicPr>
          <p:cNvPr id="7" name="Picture 19">
            <a:hlinkClick r:id="" action="ppaction://hlinkshowjump?jump=nextslide"/>
            <a:extLst>
              <a:ext uri="{FF2B5EF4-FFF2-40B4-BE49-F238E27FC236}">
                <a16:creationId xmlns:a16="http://schemas.microsoft.com/office/drawing/2014/main" id="{301D874D-24B0-40D0-A93E-0A7E3E31FD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3" descr="flash_icon">
            <a:extLst>
              <a:ext uri="{FF2B5EF4-FFF2-40B4-BE49-F238E27FC236}">
                <a16:creationId xmlns:a16="http://schemas.microsoft.com/office/drawing/2014/main" id="{1BAF6D1E-8BF1-43F9-B99F-A149B803F9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notes_icon">
            <a:extLst>
              <a:ext uri="{FF2B5EF4-FFF2-40B4-BE49-F238E27FC236}">
                <a16:creationId xmlns:a16="http://schemas.microsoft.com/office/drawing/2014/main" id="{875A0025-0527-4AB1-BE55-D49F0693A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03C822A-BA20-4734-9AD9-91E16BD3E6B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1445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1C87C4-9956-403B-99DB-BCA23CA26778}"/>
              </a:ext>
            </a:extLst>
          </p:cNvPr>
          <p:cNvSpPr>
            <a:spLocks noGrp="1" noChangeArrowheads="1"/>
          </p:cNvSpPr>
          <p:nvPr>
            <p:ph type="title"/>
          </p:nvPr>
        </p:nvSpPr>
        <p:spPr>
          <a:noFill/>
        </p:spPr>
        <p:txBody>
          <a:bodyPr/>
          <a:lstStyle/>
          <a:p>
            <a:pPr eaLnBrk="1" hangingPunct="1"/>
            <a:r>
              <a:rPr lang="en-GB" altLang="en-US" dirty="0"/>
              <a:t>What is the theory of plate tectonics?</a:t>
            </a:r>
          </a:p>
        </p:txBody>
      </p:sp>
      <p:sp>
        <p:nvSpPr>
          <p:cNvPr id="14339" name="Text Box 5">
            <a:extLst>
              <a:ext uri="{FF2B5EF4-FFF2-40B4-BE49-F238E27FC236}">
                <a16:creationId xmlns:a16="http://schemas.microsoft.com/office/drawing/2014/main" id="{EC6D7961-0FD9-4ED1-A4EC-2988EB67E0F6}"/>
              </a:ext>
            </a:extLst>
          </p:cNvPr>
          <p:cNvSpPr txBox="1">
            <a:spLocks noChangeArrowheads="1"/>
          </p:cNvSpPr>
          <p:nvPr/>
        </p:nvSpPr>
        <p:spPr bwMode="auto">
          <a:xfrm>
            <a:off x="342900" y="795376"/>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Geologists observe seafloor spreading and other effects to develop ideas about how the continents move. In 1967, these ideas were linked in the </a:t>
            </a:r>
            <a:r>
              <a:rPr lang="en-GB" altLang="en-US" b="1" dirty="0">
                <a:solidFill>
                  <a:srgbClr val="B80303"/>
                </a:solidFill>
              </a:rPr>
              <a:t>theory of plate tectonics</a:t>
            </a:r>
            <a:r>
              <a:rPr lang="en-GB" altLang="en-US" dirty="0"/>
              <a:t>. </a:t>
            </a:r>
          </a:p>
        </p:txBody>
      </p:sp>
      <p:sp>
        <p:nvSpPr>
          <p:cNvPr id="641045" name="Text Box 21">
            <a:extLst>
              <a:ext uri="{FF2B5EF4-FFF2-40B4-BE49-F238E27FC236}">
                <a16:creationId xmlns:a16="http://schemas.microsoft.com/office/drawing/2014/main" id="{1A369884-C2BF-4821-904E-E03C19BFB1F3}"/>
              </a:ext>
            </a:extLst>
          </p:cNvPr>
          <p:cNvSpPr txBox="1">
            <a:spLocks noChangeArrowheads="1"/>
          </p:cNvSpPr>
          <p:nvPr/>
        </p:nvSpPr>
        <p:spPr bwMode="auto">
          <a:xfrm>
            <a:off x="342900" y="2075861"/>
            <a:ext cx="35067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r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According to this theory, the Earth’s crust is like a jigsaw puzzle made up of giant sections called </a:t>
            </a:r>
            <a:r>
              <a:rPr lang="en-GB" altLang="en-US" b="1" dirty="0">
                <a:solidFill>
                  <a:srgbClr val="B80303"/>
                </a:solidFill>
              </a:rPr>
              <a:t>tectonic plates</a:t>
            </a:r>
            <a:r>
              <a:rPr lang="en-GB" altLang="en-US" dirty="0"/>
              <a:t>. </a:t>
            </a:r>
          </a:p>
        </p:txBody>
      </p:sp>
      <p:sp>
        <p:nvSpPr>
          <p:cNvPr id="641046" name="Text Box 22">
            <a:extLst>
              <a:ext uri="{FF2B5EF4-FFF2-40B4-BE49-F238E27FC236}">
                <a16:creationId xmlns:a16="http://schemas.microsoft.com/office/drawing/2014/main" id="{E8A8AE12-0C76-42B6-89D9-3CC2723B5563}"/>
              </a:ext>
            </a:extLst>
          </p:cNvPr>
          <p:cNvSpPr txBox="1">
            <a:spLocks noChangeArrowheads="1"/>
          </p:cNvSpPr>
          <p:nvPr/>
        </p:nvSpPr>
        <p:spPr bwMode="auto">
          <a:xfrm>
            <a:off x="342900" y="5727739"/>
            <a:ext cx="81899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rIns="0" b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There are 8 major tectonic plates and several minor plates.</a:t>
            </a:r>
          </a:p>
        </p:txBody>
      </p:sp>
      <p:sp>
        <p:nvSpPr>
          <p:cNvPr id="641049" name="Text Box 25">
            <a:extLst>
              <a:ext uri="{FF2B5EF4-FFF2-40B4-BE49-F238E27FC236}">
                <a16:creationId xmlns:a16="http://schemas.microsoft.com/office/drawing/2014/main" id="{02A940E1-BA5A-47C2-92E9-A057A212BCA8}"/>
              </a:ext>
            </a:extLst>
          </p:cNvPr>
          <p:cNvSpPr txBox="1">
            <a:spLocks noChangeArrowheads="1"/>
          </p:cNvSpPr>
          <p:nvPr/>
        </p:nvSpPr>
        <p:spPr bwMode="auto">
          <a:xfrm>
            <a:off x="342900" y="4095009"/>
            <a:ext cx="3435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These plates “float” on top of the mantle and so can move around the Earth’s surface.</a:t>
            </a:r>
          </a:p>
        </p:txBody>
      </p:sp>
      <p:pic>
        <p:nvPicPr>
          <p:cNvPr id="641057" name="Picture 33" descr="CC9_physical and tectonic map flat_RC">
            <a:extLst>
              <a:ext uri="{FF2B5EF4-FFF2-40B4-BE49-F238E27FC236}">
                <a16:creationId xmlns:a16="http://schemas.microsoft.com/office/drawing/2014/main" id="{01FB1ADD-49D4-4B42-A03C-5B52913EF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2216189"/>
            <a:ext cx="4922837"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C1947763-33D6-4A74-8435-0BD6C8A5E6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299657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45"/>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64105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10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4104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45" grpId="0"/>
      <p:bldP spid="641046" grpId="0"/>
      <p:bldP spid="641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1C87C4-9956-403B-99DB-BCA23CA26778}"/>
              </a:ext>
            </a:extLst>
          </p:cNvPr>
          <p:cNvSpPr>
            <a:spLocks noGrp="1" noChangeArrowheads="1"/>
          </p:cNvSpPr>
          <p:nvPr>
            <p:ph type="title"/>
          </p:nvPr>
        </p:nvSpPr>
        <p:spPr>
          <a:noFill/>
        </p:spPr>
        <p:txBody>
          <a:bodyPr/>
          <a:lstStyle/>
          <a:p>
            <a:pPr eaLnBrk="1" hangingPunct="1"/>
            <a:r>
              <a:rPr lang="en-GB" altLang="en-US" dirty="0"/>
              <a:t>How old are tectonic plates?</a:t>
            </a:r>
          </a:p>
        </p:txBody>
      </p:sp>
      <p:sp>
        <p:nvSpPr>
          <p:cNvPr id="14339" name="Text Box 5">
            <a:extLst>
              <a:ext uri="{FF2B5EF4-FFF2-40B4-BE49-F238E27FC236}">
                <a16:creationId xmlns:a16="http://schemas.microsoft.com/office/drawing/2014/main" id="{EC6D7961-0FD9-4ED1-A4EC-2988EB67E0F6}"/>
              </a:ext>
            </a:extLst>
          </p:cNvPr>
          <p:cNvSpPr txBox="1">
            <a:spLocks noChangeArrowheads="1"/>
          </p:cNvSpPr>
          <p:nvPr/>
        </p:nvSpPr>
        <p:spPr bwMode="auto">
          <a:xfrm>
            <a:off x="342899" y="804875"/>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Tectonic plates are divided into two different types:</a:t>
            </a:r>
          </a:p>
        </p:txBody>
      </p:sp>
      <p:pic>
        <p:nvPicPr>
          <p:cNvPr id="641057" name="Picture 33" descr="CC9_physical and tectonic map flat_RC">
            <a:extLst>
              <a:ext uri="{FF2B5EF4-FFF2-40B4-BE49-F238E27FC236}">
                <a16:creationId xmlns:a16="http://schemas.microsoft.com/office/drawing/2014/main" id="{01FB1ADD-49D4-4B42-A03C-5B52913EF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 t="503" r="49574" b="28012"/>
          <a:stretch/>
        </p:blipFill>
        <p:spPr bwMode="auto">
          <a:xfrm>
            <a:off x="5440709" y="3046052"/>
            <a:ext cx="3092104" cy="301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C1947763-33D6-4A74-8435-0BD6C8A5E6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Simplified Text Shape 1">
            <a:extLst>
              <a:ext uri="{FF2B5EF4-FFF2-40B4-BE49-F238E27FC236}">
                <a16:creationId xmlns:a16="http://schemas.microsoft.com/office/drawing/2014/main" id="{B60DA3F6-564A-40A6-A18B-A00F18595146}"/>
              </a:ext>
            </a:extLst>
          </p:cNvPr>
          <p:cNvSpPr txBox="1">
            <a:spLocks noChangeArrowheads="1"/>
          </p:cNvSpPr>
          <p:nvPr/>
        </p:nvSpPr>
        <p:spPr bwMode="auto">
          <a:xfrm>
            <a:off x="342899" y="1410291"/>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b="1" dirty="0">
                <a:solidFill>
                  <a:srgbClr val="B80303"/>
                </a:solidFill>
              </a:rPr>
              <a:t>continental plates</a:t>
            </a:r>
            <a:r>
              <a:rPr lang="en-GB" altLang="en-US" dirty="0"/>
              <a:t>, which are less dense and make up the major land masses like North America and Asia</a:t>
            </a:r>
          </a:p>
        </p:txBody>
      </p:sp>
      <p:sp>
        <p:nvSpPr>
          <p:cNvPr id="7" name="Simplified Text Shape 1">
            <a:extLst>
              <a:ext uri="{FF2B5EF4-FFF2-40B4-BE49-F238E27FC236}">
                <a16:creationId xmlns:a16="http://schemas.microsoft.com/office/drawing/2014/main" id="{E059C76C-1F10-4FF5-9323-774EB97EFB32}"/>
              </a:ext>
            </a:extLst>
          </p:cNvPr>
          <p:cNvSpPr txBox="1">
            <a:spLocks noChangeArrowheads="1"/>
          </p:cNvSpPr>
          <p:nvPr/>
        </p:nvSpPr>
        <p:spPr bwMode="auto">
          <a:xfrm>
            <a:off x="342899" y="2385039"/>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b="1" dirty="0">
                <a:solidFill>
                  <a:srgbClr val="B80303"/>
                </a:solidFill>
              </a:rPr>
              <a:t>oceanic plates</a:t>
            </a:r>
            <a:r>
              <a:rPr lang="en-GB" altLang="en-US" dirty="0"/>
              <a:t>, which are more dense and lie under the planet’s oceans.</a:t>
            </a:r>
          </a:p>
        </p:txBody>
      </p:sp>
      <p:sp>
        <p:nvSpPr>
          <p:cNvPr id="8" name="Text Box 5">
            <a:extLst>
              <a:ext uri="{FF2B5EF4-FFF2-40B4-BE49-F238E27FC236}">
                <a16:creationId xmlns:a16="http://schemas.microsoft.com/office/drawing/2014/main" id="{E256F6EF-A4CD-4E1F-B877-7C331C63AEF8}"/>
              </a:ext>
            </a:extLst>
          </p:cNvPr>
          <p:cNvSpPr txBox="1">
            <a:spLocks noChangeArrowheads="1"/>
          </p:cNvSpPr>
          <p:nvPr/>
        </p:nvSpPr>
        <p:spPr bwMode="auto">
          <a:xfrm>
            <a:off x="342899" y="4583490"/>
            <a:ext cx="509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oldest continental crust is about 4 billion years old. In comparison, the oldest oceanic crust is about 200 million years old.</a:t>
            </a:r>
          </a:p>
        </p:txBody>
      </p:sp>
      <p:sp>
        <p:nvSpPr>
          <p:cNvPr id="10" name="Text Box 9">
            <a:extLst>
              <a:ext uri="{FF2B5EF4-FFF2-40B4-BE49-F238E27FC236}">
                <a16:creationId xmlns:a16="http://schemas.microsoft.com/office/drawing/2014/main" id="{804977FA-C900-4A17-9F43-EE40F2D92CE4}"/>
              </a:ext>
            </a:extLst>
          </p:cNvPr>
          <p:cNvSpPr txBox="1">
            <a:spLocks noChangeArrowheads="1"/>
          </p:cNvSpPr>
          <p:nvPr/>
        </p:nvSpPr>
        <p:spPr bwMode="auto">
          <a:xfrm>
            <a:off x="2196937" y="3350288"/>
            <a:ext cx="2648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t>continental plate</a:t>
            </a:r>
          </a:p>
        </p:txBody>
      </p:sp>
      <p:sp>
        <p:nvSpPr>
          <p:cNvPr id="11" name="Line 10">
            <a:extLst>
              <a:ext uri="{FF2B5EF4-FFF2-40B4-BE49-F238E27FC236}">
                <a16:creationId xmlns:a16="http://schemas.microsoft.com/office/drawing/2014/main" id="{0FE3B39A-3246-40B2-8B67-22C810BA2FBF}"/>
              </a:ext>
            </a:extLst>
          </p:cNvPr>
          <p:cNvSpPr>
            <a:spLocks noChangeShapeType="1"/>
          </p:cNvSpPr>
          <p:nvPr/>
        </p:nvSpPr>
        <p:spPr bwMode="auto">
          <a:xfrm>
            <a:off x="4845188" y="3586370"/>
            <a:ext cx="1424983" cy="22558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2" name="Text Box 13">
            <a:extLst>
              <a:ext uri="{FF2B5EF4-FFF2-40B4-BE49-F238E27FC236}">
                <a16:creationId xmlns:a16="http://schemas.microsoft.com/office/drawing/2014/main" id="{0AC2E7AA-AB0C-45B3-9D94-DBF4A5A07E4F}"/>
              </a:ext>
            </a:extLst>
          </p:cNvPr>
          <p:cNvSpPr txBox="1">
            <a:spLocks noChangeArrowheads="1"/>
          </p:cNvSpPr>
          <p:nvPr/>
        </p:nvSpPr>
        <p:spPr bwMode="auto">
          <a:xfrm>
            <a:off x="2196937" y="3955704"/>
            <a:ext cx="2205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dirty="0"/>
              <a:t>oceanic plate</a:t>
            </a:r>
          </a:p>
        </p:txBody>
      </p:sp>
      <p:sp>
        <p:nvSpPr>
          <p:cNvPr id="13" name="Line 16">
            <a:extLst>
              <a:ext uri="{FF2B5EF4-FFF2-40B4-BE49-F238E27FC236}">
                <a16:creationId xmlns:a16="http://schemas.microsoft.com/office/drawing/2014/main" id="{2CBDB32F-0754-4F61-A29B-62DC78495821}"/>
              </a:ext>
            </a:extLst>
          </p:cNvPr>
          <p:cNvSpPr>
            <a:spLocks noChangeShapeType="1"/>
          </p:cNvSpPr>
          <p:nvPr/>
        </p:nvSpPr>
        <p:spPr bwMode="auto">
          <a:xfrm>
            <a:off x="4402010" y="4182287"/>
            <a:ext cx="1262299" cy="30293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Tree>
    <p:extLst>
      <p:ext uri="{BB962C8B-B14F-4D97-AF65-F5344CB8AC3E}">
        <p14:creationId xmlns:p14="http://schemas.microsoft.com/office/powerpoint/2010/main" val="38960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41057"/>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p:bldP spid="10" grpId="0"/>
      <p:bldP spid="11" grpId="0" animBg="1"/>
      <p:bldP spid="12" grpId="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SLIDE_COUNT" val="3"/>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15349</TotalTime>
  <Words>1570</Words>
  <Application>Microsoft Office PowerPoint</Application>
  <PresentationFormat>On-screen Show (4:3)</PresentationFormat>
  <Paragraphs>130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Default Design</vt:lpstr>
      <vt:lpstr>3_Default Design</vt:lpstr>
      <vt:lpstr>Plate Tectonics</vt:lpstr>
      <vt:lpstr>Information</vt:lpstr>
      <vt:lpstr>How does the Earth’s surface change?</vt:lpstr>
      <vt:lpstr>Introducing plate tectonics</vt:lpstr>
      <vt:lpstr>Have the continents moved?</vt:lpstr>
      <vt:lpstr>How was Wegener’s theory developed?</vt:lpstr>
      <vt:lpstr>How have the continents changed?</vt:lpstr>
      <vt:lpstr>What is the theory of plate tectonics?</vt:lpstr>
      <vt:lpstr>How old are tectonic plates?</vt:lpstr>
      <vt:lpstr>What is a plate boundary?</vt:lpstr>
      <vt:lpstr>Identifying plate boundaries</vt:lpstr>
      <vt:lpstr>Effects of tectonic plate movements</vt:lpstr>
      <vt:lpstr>What is seafloor spreading?</vt:lpstr>
      <vt:lpstr>What evidence is there for plate tectonics?</vt:lpstr>
      <vt:lpstr>How do tectonic plates move?</vt:lpstr>
      <vt:lpstr>How does the Earth’s core generate heat?</vt:lpstr>
      <vt:lpstr>Plate tectonics –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subject>Boardworks High School Earth and Space Sciences</dc:subject>
  <dc:creator>Boardworks</dc:creator>
  <cp:lastModifiedBy>Tim Crilly</cp:lastModifiedBy>
  <cp:revision>634</cp:revision>
  <dcterms:created xsi:type="dcterms:W3CDTF">2003-10-06T13:07:42Z</dcterms:created>
  <dcterms:modified xsi:type="dcterms:W3CDTF">2019-01-31T15:23:19Z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