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2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3.xml" ContentType="application/vnd.ms-office.activeX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9" r:id="rId1"/>
    <p:sldMasterId id="2147483714" r:id="rId2"/>
  </p:sldMasterIdLst>
  <p:notesMasterIdLst>
    <p:notesMasterId r:id="rId16"/>
  </p:notesMasterIdLst>
  <p:handoutMasterIdLst>
    <p:handoutMasterId r:id="rId17"/>
  </p:handoutMasterIdLst>
  <p:sldIdLst>
    <p:sldId id="307" r:id="rId3"/>
    <p:sldId id="489" r:id="rId4"/>
    <p:sldId id="292" r:id="rId5"/>
    <p:sldId id="291" r:id="rId6"/>
    <p:sldId id="315" r:id="rId7"/>
    <p:sldId id="314" r:id="rId8"/>
    <p:sldId id="333" r:id="rId9"/>
    <p:sldId id="316" r:id="rId10"/>
    <p:sldId id="317" r:id="rId11"/>
    <p:sldId id="318" r:id="rId12"/>
    <p:sldId id="330" r:id="rId13"/>
    <p:sldId id="335" r:id="rId14"/>
    <p:sldId id="336" r:id="rId15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8"/>
    </p:embeddedFont>
  </p:embeddedFontLst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303"/>
    <a:srgbClr val="FDD9D9"/>
    <a:srgbClr val="000066"/>
    <a:srgbClr val="FFFF99"/>
    <a:srgbClr val="FF0066"/>
    <a:srgbClr val="FF6600"/>
    <a:srgbClr val="000000"/>
    <a:srgbClr val="010066"/>
    <a:srgbClr val="5B0091"/>
    <a:srgbClr val="E0E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354" autoAdjust="0"/>
  </p:normalViewPr>
  <p:slideViewPr>
    <p:cSldViewPr snapToGrid="0">
      <p:cViewPr varScale="1">
        <p:scale>
          <a:sx n="85" d="100"/>
          <a:sy n="85" d="100"/>
        </p:scale>
        <p:origin x="540" y="84"/>
      </p:cViewPr>
      <p:guideLst>
        <p:guide orient="horz" pos="482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>
            <a:extLst>
              <a:ext uri="{FF2B5EF4-FFF2-40B4-BE49-F238E27FC236}">
                <a16:creationId xmlns:a16="http://schemas.microsoft.com/office/drawing/2014/main" id="{A297FA4B-F9E5-4847-B0BC-100C886FD4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A846900-DCCB-4488-9735-B4FA3189BE8B}" type="slidenum"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E9137F0-838C-44B1-A4FE-F0B761F18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1266DC1-1649-412B-A746-98EE86D6C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884" y="116205"/>
            <a:ext cx="416623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Earth and Space Sciences</a:t>
            </a:r>
          </a:p>
        </p:txBody>
      </p:sp>
    </p:spTree>
    <p:extLst>
      <p:ext uri="{BB962C8B-B14F-4D97-AF65-F5344CB8AC3E}">
        <p14:creationId xmlns:p14="http://schemas.microsoft.com/office/powerpoint/2010/main" val="2290876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>
            <a:extLst>
              <a:ext uri="{FF2B5EF4-FFF2-40B4-BE49-F238E27FC236}">
                <a16:creationId xmlns:a16="http://schemas.microsoft.com/office/drawing/2014/main" id="{1B632C92-37D1-4CFD-97B1-907662E33A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41EFD967-9263-4030-B5BA-B06222C67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1AFB0C-DDFD-4198-AF72-C5C7A8B78A2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AE61949-83F3-422B-99EE-C18EB3867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D9D3FE1-856D-458A-910E-05B94081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884" y="116205"/>
            <a:ext cx="416623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Earth and Space Sciences</a:t>
            </a: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80DC3D-FA43-40C0-8C37-8C51012870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71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749EE309-5FCC-4B09-94D2-6AB1765C1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CB6A721-86A7-4430-B7FE-FA2D6204F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34930-05A4-49AE-BE90-DA97E27EB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192B197B-76C6-4BD9-AA74-800B25DCC6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EF01BDD-BD1B-4A41-BA34-9F1FF2DB0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4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Photo credits:</a:t>
            </a:r>
            <a:r>
              <a:rPr lang="en-GB" altLang="en-US" dirty="0">
                <a:latin typeface="Arial" panose="020B0604020202020204" pitchFamily="34" charset="0"/>
              </a:rPr>
              <a:t> both </a:t>
            </a:r>
            <a:r>
              <a:rPr lang="en-US" altLang="en-US" dirty="0">
                <a:latin typeface="Arial" panose="020B0604020202020204" pitchFamily="34" charset="0"/>
              </a:rPr>
              <a:t>© FreeImages.com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DA4B3-1C7D-4BCE-B496-2FD4C5DD6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9A68B6F3-4D68-4F3C-B2D4-3B57E3B12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0851020-4E31-453B-A4B3-4583B96B9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28A3A-B94F-402B-8E3F-046F80B54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EBD46805-A017-4087-8906-949B46153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6A69E06-9BE6-43B7-9E05-E21BEA6DB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Courtesy of NASA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0C0932-C54D-4E9A-864A-9698D26D3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C9F0DE98-A968-4586-A759-A957A984C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3DE98D7-404B-442D-8290-6D12A60FF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25262-BB62-4EEC-8ECC-B7634A5956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0D3E474B-E0EB-4B8B-BE31-DD491F764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A26D8D1-CFF0-469B-B9CD-6055DDE85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Photo credits:</a:t>
            </a:r>
            <a:r>
              <a:rPr lang="en-GB" altLang="en-US" dirty="0">
                <a:latin typeface="Arial" panose="020B0604020202020204" pitchFamily="34" charset="0"/>
              </a:rPr>
              <a:t> both © 2018 </a:t>
            </a:r>
            <a:r>
              <a:rPr lang="en-GB" altLang="en-US" dirty="0" err="1">
                <a:latin typeface="Arial" panose="020B0604020202020204" pitchFamily="34" charset="0"/>
              </a:rPr>
              <a:t>JupiterImages</a:t>
            </a:r>
            <a:r>
              <a:rPr lang="en-GB" altLang="en-US" dirty="0">
                <a:latin typeface="Arial" panose="020B0604020202020204" pitchFamily="34" charset="0"/>
              </a:rPr>
              <a:t> Corporation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65D1A-7F8D-47D2-B893-338653934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D6BB5238-7B43-4FDC-835F-B82A1F8AD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7505151-3DB1-4DCF-B5D8-1D27CD26E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6CFCD9-EBF5-4996-8C25-3F6355C8A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C9208133-2315-4A0B-91DE-A46A7A292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BC17AF4-2BD6-49D7-98E0-A2CBBD322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4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582FD-3E3F-48EE-B929-0E1347334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B954255B-0F41-4109-B613-81356477E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AD116DF-E941-4F0B-A2A2-C6C07B45B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4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67B90-353D-4226-AF34-95CE1D79E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8D026856-97C0-4C89-97FF-B3B398953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9D430C1-25C0-49D1-8520-8365A80C6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4057B6-CC82-412D-9525-5E3E11E364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1E286CD6-C6DF-45C4-BF70-D20100C02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38C2DAE-DB09-4F2A-806C-1F9409899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4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 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In response to the questions, encourage students to estimate heights between contours.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There are no exact answers to the questions but you could discuss with the class what sensible estimates might be.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09775-68A0-48FE-A10E-792AD97D8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25CDA02B-92A5-4369-92FA-D4FE5F9AD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87CD796-AA3E-44BD-BABE-3B1F5AC0D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4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Photo credits:</a:t>
            </a:r>
            <a:r>
              <a:rPr lang="en-GB" altLang="en-US" dirty="0">
                <a:latin typeface="Arial" panose="020B0604020202020204" pitchFamily="34" charset="0"/>
              </a:rPr>
              <a:t> both </a:t>
            </a:r>
            <a:r>
              <a:rPr lang="en-US" altLang="en-US" dirty="0">
                <a:latin typeface="Arial" panose="020B0604020202020204" pitchFamily="34" charset="0"/>
              </a:rPr>
              <a:t>© FreeImages.com 2018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C1964-E401-4CCC-8048-C1B1B65AC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FB0C-DDFD-4198-AF72-C5C7A8B78A25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0310" y="1187864"/>
            <a:ext cx="4973653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B80303"/>
                </a:solidFill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F8553-5951-43AF-821A-6DB588B540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DAFD66-3CB7-4443-BBB6-74AFE8C5F8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47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27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76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8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168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1141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4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51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574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17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0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247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80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79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321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39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517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86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48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53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3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2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0712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2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66232-5D9B-4CFA-8949-CA5146E65FC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0F53B79C-89F8-49C6-AEB3-357C0CCA8C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4275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AF95F-EB26-4406-A41B-066169FC7AE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5BB6A74E-C04E-4F2D-B664-688C6865E5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13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1122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0.jp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8071-CABE-46FF-8502-D20385A3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Relief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>
            <a:extLst>
              <a:ext uri="{FF2B5EF4-FFF2-40B4-BE49-F238E27FC236}">
                <a16:creationId xmlns:a16="http://schemas.microsoft.com/office/drawing/2014/main" id="{6E2341B8-6A32-4A89-97FA-8DECBCBFA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170113"/>
            <a:ext cx="2232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>
                <a:solidFill>
                  <a:srgbClr val="000066"/>
                </a:solidFill>
              </a:rPr>
              <a:t>Contours in this formation indicate a hill.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BD1D9317-AD0A-435D-8861-77EA12EE9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4204510"/>
            <a:ext cx="22320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>
                <a:solidFill>
                  <a:srgbClr val="000066"/>
                </a:solidFill>
              </a:rPr>
              <a:t>Contours in this formation indicate a</a:t>
            </a:r>
            <a:br>
              <a:rPr lang="en-GB" altLang="en-US">
                <a:solidFill>
                  <a:srgbClr val="000066"/>
                </a:solidFill>
              </a:rPr>
            </a:br>
            <a:r>
              <a:rPr lang="en-GB" altLang="en-US">
                <a:solidFill>
                  <a:srgbClr val="000066"/>
                </a:solidFill>
              </a:rPr>
              <a:t>river valley.</a:t>
            </a:r>
          </a:p>
        </p:txBody>
      </p:sp>
      <p:sp>
        <p:nvSpPr>
          <p:cNvPr id="14340" name="Text Box 66">
            <a:extLst>
              <a:ext uri="{FF2B5EF4-FFF2-40B4-BE49-F238E27FC236}">
                <a16:creationId xmlns:a16="http://schemas.microsoft.com/office/drawing/2014/main" id="{F26002F7-805E-41AE-9A2E-82075EB3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4346"/>
            <a:ext cx="8623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</a:rPr>
              <a:t>A map’s contour lines produce patterns that indicate particular landscape features:</a:t>
            </a:r>
          </a:p>
        </p:txBody>
      </p:sp>
      <p:pic>
        <p:nvPicPr>
          <p:cNvPr id="103500" name="Picture 76" descr="sxc relief 625686_33853044">
            <a:extLst>
              <a:ext uri="{FF2B5EF4-FFF2-40B4-BE49-F238E27FC236}">
                <a16:creationId xmlns:a16="http://schemas.microsoft.com/office/drawing/2014/main" id="{F9D074BE-1B8D-4546-8026-6E617149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1785938"/>
            <a:ext cx="297338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01" name="Picture 77" descr="sxc relief 817087_52174057">
            <a:extLst>
              <a:ext uri="{FF2B5EF4-FFF2-40B4-BE49-F238E27FC236}">
                <a16:creationId xmlns:a16="http://schemas.microsoft.com/office/drawing/2014/main" id="{41D28F53-8B5C-425A-9A5B-1E2646CD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002088"/>
            <a:ext cx="29702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9">
            <a:extLst>
              <a:ext uri="{FF2B5EF4-FFF2-40B4-BE49-F238E27FC236}">
                <a16:creationId xmlns:a16="http://schemas.microsoft.com/office/drawing/2014/main" id="{FB4104D8-3253-4DB1-AD83-42E28753B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Hills and valleys</a:t>
            </a:r>
          </a:p>
        </p:txBody>
      </p:sp>
      <p:pic>
        <p:nvPicPr>
          <p:cNvPr id="103508" name="Picture 84" descr="relief 9 image 1">
            <a:extLst>
              <a:ext uri="{FF2B5EF4-FFF2-40B4-BE49-F238E27FC236}">
                <a16:creationId xmlns:a16="http://schemas.microsoft.com/office/drawing/2014/main" id="{69F2F5B5-9C22-4D4C-8E0A-D0BAB5894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2483" r="1861" b="2964"/>
          <a:stretch/>
        </p:blipFill>
        <p:spPr bwMode="auto">
          <a:xfrm>
            <a:off x="400050" y="1827212"/>
            <a:ext cx="2973387" cy="187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09" name="Picture 85" descr="relief 9 image 2">
            <a:extLst>
              <a:ext uri="{FF2B5EF4-FFF2-40B4-BE49-F238E27FC236}">
                <a16:creationId xmlns:a16="http://schemas.microsoft.com/office/drawing/2014/main" id="{A32B8ED7-1B5D-4BF4-B6FC-A938B359B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1178" r="847" b="1862"/>
          <a:stretch/>
        </p:blipFill>
        <p:spPr bwMode="auto">
          <a:xfrm>
            <a:off x="400050" y="4085179"/>
            <a:ext cx="2951033" cy="187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601C52-393C-4102-9857-6086F1F5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1034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>
            <a:extLst>
              <a:ext uri="{FF2B5EF4-FFF2-40B4-BE49-F238E27FC236}">
                <a16:creationId xmlns:a16="http://schemas.microsoft.com/office/drawing/2014/main" id="{96D39AB3-AA56-451C-B7DA-DDA6C1886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/>
              <a:t>Labeling</a:t>
            </a:r>
            <a:r>
              <a:rPr lang="en-GB" altLang="en-US" dirty="0"/>
              <a:t> landscapes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49ACA127-4648-47B5-B781-5F486501A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FC82C1-BE51-490B-BD61-F5BF6B60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EA8BF7E-72E5-4E42-93AC-264F07F3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79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A7881190-4C8A-4B36-9B0E-D18FC5842CA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F26D84B-DE1D-4DB3-8D38-463D81F89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Using color to show relief</a:t>
            </a:r>
          </a:p>
        </p:txBody>
      </p:sp>
      <p:pic>
        <p:nvPicPr>
          <p:cNvPr id="15363" name="Picture 5" descr="everest">
            <a:extLst>
              <a:ext uri="{FF2B5EF4-FFF2-40B4-BE49-F238E27FC236}">
                <a16:creationId xmlns:a16="http://schemas.microsoft.com/office/drawing/2014/main" id="{BAB47D90-81D1-498D-AF8C-1EED8E3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1000125"/>
            <a:ext cx="4638675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>
            <a:extLst>
              <a:ext uri="{FF2B5EF4-FFF2-40B4-BE49-F238E27FC236}">
                <a16:creationId xmlns:a16="http://schemas.microsoft.com/office/drawing/2014/main" id="{6CDE901C-4D43-4F19-9090-B9584F1FB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750" y="914575"/>
            <a:ext cx="3749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Examine this satellite image of Mount Everest.</a:t>
            </a:r>
          </a:p>
        </p:txBody>
      </p:sp>
      <p:sp>
        <p:nvSpPr>
          <p:cNvPr id="184330" name="Rectangle 10">
            <a:extLst>
              <a:ext uri="{FF2B5EF4-FFF2-40B4-BE49-F238E27FC236}">
                <a16:creationId xmlns:a16="http://schemas.microsoft.com/office/drawing/2014/main" id="{BFD58767-695E-4E52-9FF9-B6FD98326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750" y="2343605"/>
            <a:ext cx="3368675" cy="1187450"/>
          </a:xfrm>
          <a:prstGeom prst="rect">
            <a:avLst/>
          </a:prstGeom>
          <a:solidFill>
            <a:srgbClr val="FDD9D9"/>
          </a:solidFill>
          <a:ln>
            <a:noFill/>
          </a:ln>
          <a:extLst/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/>
              <a:t>How can you tell which </a:t>
            </a:r>
            <a:br>
              <a:rPr lang="en-GB" altLang="en-US" dirty="0"/>
            </a:br>
            <a:r>
              <a:rPr lang="en-GB" altLang="en-US" dirty="0"/>
              <a:t>areas are higher than</a:t>
            </a:r>
            <a:br>
              <a:rPr lang="en-GB" altLang="en-US" dirty="0"/>
            </a:br>
            <a:r>
              <a:rPr lang="en-GB" altLang="en-US" dirty="0"/>
              <a:t>other areas?</a:t>
            </a:r>
          </a:p>
        </p:txBody>
      </p:sp>
      <p:sp>
        <p:nvSpPr>
          <p:cNvPr id="184331" name="Text Box 11">
            <a:extLst>
              <a:ext uri="{FF2B5EF4-FFF2-40B4-BE49-F238E27FC236}">
                <a16:creationId xmlns:a16="http://schemas.microsoft.com/office/drawing/2014/main" id="{459E4467-0AD0-4891-B137-9C917882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750" y="4129088"/>
            <a:ext cx="35512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</a:t>
            </a:r>
            <a:r>
              <a:rPr lang="en-GB" altLang="en-US" dirty="0" err="1"/>
              <a:t>colors</a:t>
            </a:r>
            <a:r>
              <a:rPr lang="en-GB" altLang="en-US" dirty="0"/>
              <a:t> of the landscape produce a distinct pattern which helps us to understand</a:t>
            </a:r>
            <a:br>
              <a:rPr lang="en-GB" altLang="en-US" dirty="0"/>
            </a:br>
            <a:r>
              <a:rPr lang="en-GB" altLang="en-US" dirty="0"/>
              <a:t>the relief of the area.</a:t>
            </a:r>
          </a:p>
        </p:txBody>
      </p:sp>
      <p:sp>
        <p:nvSpPr>
          <p:cNvPr id="184332" name="AutoShape 12">
            <a:extLst>
              <a:ext uri="{FF2B5EF4-FFF2-40B4-BE49-F238E27FC236}">
                <a16:creationId xmlns:a16="http://schemas.microsoft.com/office/drawing/2014/main" id="{49700C7C-6569-4D2B-B0A7-FBCD11A88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451" y="1424136"/>
            <a:ext cx="1584087" cy="461665"/>
          </a:xfrm>
          <a:prstGeom prst="roundRect">
            <a:avLst>
              <a:gd name="adj" fmla="val 0"/>
            </a:avLst>
          </a:prstGeom>
          <a:solidFill>
            <a:srgbClr val="B80303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snow line</a:t>
            </a:r>
          </a:p>
        </p:txBody>
      </p:sp>
      <p:sp>
        <p:nvSpPr>
          <p:cNvPr id="184334" name="AutoShape 14">
            <a:extLst>
              <a:ext uri="{FF2B5EF4-FFF2-40B4-BE49-F238E27FC236}">
                <a16:creationId xmlns:a16="http://schemas.microsoft.com/office/drawing/2014/main" id="{94D29309-77B4-4B43-B12F-4B893F27C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258" y="5521474"/>
            <a:ext cx="1794081" cy="461665"/>
          </a:xfrm>
          <a:prstGeom prst="roundRect">
            <a:avLst>
              <a:gd name="adj" fmla="val 0"/>
            </a:avLst>
          </a:prstGeom>
          <a:solidFill>
            <a:srgbClr val="B80303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river valley</a:t>
            </a:r>
          </a:p>
        </p:txBody>
      </p:sp>
      <p:sp>
        <p:nvSpPr>
          <p:cNvPr id="184335" name="AutoShape 15">
            <a:extLst>
              <a:ext uri="{FF2B5EF4-FFF2-40B4-BE49-F238E27FC236}">
                <a16:creationId xmlns:a16="http://schemas.microsoft.com/office/drawing/2014/main" id="{8E63F34C-DBB3-455D-BE20-AA606AFFF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77" y="4494362"/>
            <a:ext cx="2646878" cy="461665"/>
          </a:xfrm>
          <a:prstGeom prst="roundRect">
            <a:avLst>
              <a:gd name="adj" fmla="val 0"/>
            </a:avLst>
          </a:prstGeom>
          <a:solidFill>
            <a:srgbClr val="B80303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green vegetation</a:t>
            </a:r>
          </a:p>
        </p:txBody>
      </p:sp>
      <p:sp>
        <p:nvSpPr>
          <p:cNvPr id="184336" name="AutoShape 16">
            <a:extLst>
              <a:ext uri="{FF2B5EF4-FFF2-40B4-BE49-F238E27FC236}">
                <a16:creationId xmlns:a16="http://schemas.microsoft.com/office/drawing/2014/main" id="{C7ADC49A-BAF3-4D1A-A7D7-DC8B885F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106" y="3446612"/>
            <a:ext cx="1879040" cy="461665"/>
          </a:xfrm>
          <a:prstGeom prst="roundRect">
            <a:avLst>
              <a:gd name="adj" fmla="val 0"/>
            </a:avLst>
          </a:prstGeom>
          <a:solidFill>
            <a:srgbClr val="B80303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barren rock</a:t>
            </a:r>
          </a:p>
        </p:txBody>
      </p:sp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54621D-9DC2-40B3-8A71-9F7C45E2F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animBg="1"/>
      <p:bldP spid="184331" grpId="0"/>
      <p:bldP spid="184332" grpId="0" animBg="1"/>
      <p:bldP spid="184334" grpId="0" animBg="1"/>
      <p:bldP spid="184335" grpId="0" animBg="1"/>
      <p:bldP spid="1843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7E96E87D-9F0D-4BB4-ACDA-1C7BD8910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Using color to show height on a map</a:t>
            </a:r>
          </a:p>
        </p:txBody>
      </p:sp>
      <p:pic>
        <p:nvPicPr>
          <p:cNvPr id="5" name="Picture 5" descr="flash_icon">
            <a:extLst>
              <a:ext uri="{FF2B5EF4-FFF2-40B4-BE49-F238E27FC236}">
                <a16:creationId xmlns:a16="http://schemas.microsoft.com/office/drawing/2014/main" id="{50154D79-837C-473A-AEEE-55020ACBC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54A7BDD4-276E-4172-B063-7AED0173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102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2FF0F304-3D94-4CCF-BC4C-0283E0196BE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1080EC-8D95-4F58-BEB4-92C3F69F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24A623-EDEF-49C5-A5A4-508D6145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552" y="1300899"/>
            <a:ext cx="5712644" cy="2375555"/>
          </a:xfrm>
        </p:spPr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Developing and Using Models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0EF7105-ADAD-4E73-B6EE-D08D12DEDB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48552" y="4271390"/>
            <a:ext cx="5712644" cy="2359165"/>
          </a:xfrm>
        </p:spPr>
        <p:txBody>
          <a:bodyPr>
            <a:normAutofit/>
          </a:bodyPr>
          <a:lstStyle/>
          <a:p>
            <a:r>
              <a:rPr lang="en-GB" sz="1600" dirty="0"/>
              <a:t>1. Patterns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35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>
            <a:extLst>
              <a:ext uri="{FF2B5EF4-FFF2-40B4-BE49-F238E27FC236}">
                <a16:creationId xmlns:a16="http://schemas.microsoft.com/office/drawing/2014/main" id="{3DC92CCC-A7A2-45AF-9386-4475C017B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38" y="4811184"/>
            <a:ext cx="8650288" cy="457200"/>
          </a:xfrm>
          <a:prstGeom prst="rect">
            <a:avLst/>
          </a:prstGeom>
          <a:solidFill>
            <a:srgbClr val="FDD9D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/>
              <a:t>How would you show the relief of these landscapes on a map?</a:t>
            </a:r>
          </a:p>
        </p:txBody>
      </p:sp>
      <p:sp>
        <p:nvSpPr>
          <p:cNvPr id="38935" name="Rectangle 23">
            <a:extLst>
              <a:ext uri="{FF2B5EF4-FFF2-40B4-BE49-F238E27FC236}">
                <a16:creationId xmlns:a16="http://schemas.microsoft.com/office/drawing/2014/main" id="{D913958A-F734-42A4-BC59-370E8B868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90" y="5501922"/>
            <a:ext cx="7889878" cy="463846"/>
          </a:xfrm>
          <a:prstGeom prst="rect">
            <a:avLst/>
          </a:prstGeom>
          <a:solidFill>
            <a:srgbClr val="FDD9D9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/>
              <a:t>How many different ways can you think of to show relief?</a:t>
            </a:r>
          </a:p>
        </p:txBody>
      </p:sp>
      <p:sp>
        <p:nvSpPr>
          <p:cNvPr id="8196" name="Rectangle 20">
            <a:extLst>
              <a:ext uri="{FF2B5EF4-FFF2-40B4-BE49-F238E27FC236}">
                <a16:creationId xmlns:a16="http://schemas.microsoft.com/office/drawing/2014/main" id="{FF547620-3748-4052-B0DC-E813075B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774346"/>
            <a:ext cx="86502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rgbClr val="B80303"/>
                </a:solidFill>
              </a:rPr>
              <a:t>Relief</a:t>
            </a:r>
            <a:r>
              <a:rPr lang="en-GB" altLang="en-US" dirty="0"/>
              <a:t> is the term geographers use to refer to the height and shape of the land.</a:t>
            </a:r>
          </a:p>
        </p:txBody>
      </p:sp>
      <p:pic>
        <p:nvPicPr>
          <p:cNvPr id="38936" name="Picture 24" descr="high_relief_jupiterimages">
            <a:extLst>
              <a:ext uri="{FF2B5EF4-FFF2-40B4-BE49-F238E27FC236}">
                <a16:creationId xmlns:a16="http://schemas.microsoft.com/office/drawing/2014/main" id="{688625F8-203C-4F7A-BCDA-AFAC9660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1" y="1797050"/>
            <a:ext cx="4056063" cy="269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7" name="Picture 25" descr="low_relief_jupiterimages">
            <a:extLst>
              <a:ext uri="{FF2B5EF4-FFF2-40B4-BE49-F238E27FC236}">
                <a16:creationId xmlns:a16="http://schemas.microsoft.com/office/drawing/2014/main" id="{0B2710EF-2D0A-4D91-BCFD-53CB0221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73" y="1795463"/>
            <a:ext cx="4044950" cy="270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30">
            <a:extLst>
              <a:ext uri="{FF2B5EF4-FFF2-40B4-BE49-F238E27FC236}">
                <a16:creationId xmlns:a16="http://schemas.microsoft.com/office/drawing/2014/main" id="{A5DEE8AC-8200-42A1-90CA-912356B19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Relief</a:t>
            </a:r>
          </a:p>
        </p:txBody>
      </p:sp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5D37B9-D5AF-4948-AA97-0E26293C6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389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6">
            <a:extLst>
              <a:ext uri="{FF2B5EF4-FFF2-40B4-BE49-F238E27FC236}">
                <a16:creationId xmlns:a16="http://schemas.microsoft.com/office/drawing/2014/main" id="{F4D4996A-1662-4DB8-A381-F316CA46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88" y="1995488"/>
            <a:ext cx="3517900" cy="209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Rectangle 65">
            <a:extLst>
              <a:ext uri="{FF2B5EF4-FFF2-40B4-BE49-F238E27FC236}">
                <a16:creationId xmlns:a16="http://schemas.microsoft.com/office/drawing/2014/main" id="{618CBA49-EEB6-4251-8D6D-4F4174148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4600575"/>
            <a:ext cx="4486275" cy="179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Rectangle 61">
            <a:extLst>
              <a:ext uri="{FF2B5EF4-FFF2-40B4-BE49-F238E27FC236}">
                <a16:creationId xmlns:a16="http://schemas.microsoft.com/office/drawing/2014/main" id="{219CABDC-3565-4877-830C-E1F583A85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993900"/>
            <a:ext cx="2921000" cy="179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E2693AC0-4A95-40C7-92B2-D3128AB0C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1386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B80303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color shading.</a:t>
            </a: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16174C64-69D7-42B6-A6CA-65C6F78A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1467026"/>
            <a:ext cx="2274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1950" indent="-3619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B80303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spot heights</a:t>
            </a:r>
            <a:r>
              <a:rPr lang="en-GB" alt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id="{2B40B818-D81C-41DE-88C8-4F2FF2AB8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1467026"/>
            <a:ext cx="236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1950" indent="-3619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B80303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contour lines</a:t>
            </a:r>
            <a:r>
              <a:rPr lang="en-GB" alt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24" name="Text Box 23">
            <a:extLst>
              <a:ext uri="{FF2B5EF4-FFF2-40B4-BE49-F238E27FC236}">
                <a16:creationId xmlns:a16="http://schemas.microsoft.com/office/drawing/2014/main" id="{DEA2E38B-654B-4DD7-8568-28724EFB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5934"/>
            <a:ext cx="619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/>
              <a:t>Relief is shown on maps in three main ways:</a:t>
            </a:r>
          </a:p>
        </p:txBody>
      </p:sp>
      <p:pic>
        <p:nvPicPr>
          <p:cNvPr id="37915" name="Picture 27" descr="waystoshow_relief">
            <a:extLst>
              <a:ext uri="{FF2B5EF4-FFF2-40B4-BE49-F238E27FC236}">
                <a16:creationId xmlns:a16="http://schemas.microsoft.com/office/drawing/2014/main" id="{B5BE6A75-D6B3-40CF-8EB6-F91CF3020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59"/>
          <a:stretch>
            <a:fillRect/>
          </a:stretch>
        </p:blipFill>
        <p:spPr bwMode="auto">
          <a:xfrm>
            <a:off x="1971675" y="4664075"/>
            <a:ext cx="37973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6" name="Text Box 28">
            <a:extLst>
              <a:ext uri="{FF2B5EF4-FFF2-40B4-BE49-F238E27FC236}">
                <a16:creationId xmlns:a16="http://schemas.microsoft.com/office/drawing/2014/main" id="{492EB913-0BAC-4913-9516-A2F3818E0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471805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/>
              <a:t>10-20</a:t>
            </a:r>
            <a:r>
              <a:rPr lang="en-GB" altLang="en-US" sz="1000"/>
              <a:t> </a:t>
            </a:r>
            <a:r>
              <a:rPr lang="en-GB" altLang="en-US" sz="1800"/>
              <a:t>m</a:t>
            </a:r>
          </a:p>
        </p:txBody>
      </p:sp>
      <p:sp>
        <p:nvSpPr>
          <p:cNvPr id="37917" name="Text Box 29">
            <a:extLst>
              <a:ext uri="{FF2B5EF4-FFF2-40B4-BE49-F238E27FC236}">
                <a16:creationId xmlns:a16="http://schemas.microsoft.com/office/drawing/2014/main" id="{7977233C-2430-4E51-AB5C-839BA61C0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51943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/>
              <a:t>21-30</a:t>
            </a:r>
            <a:r>
              <a:rPr lang="en-GB" altLang="en-US" sz="1000"/>
              <a:t> </a:t>
            </a:r>
            <a:r>
              <a:rPr lang="en-GB" altLang="en-US" sz="1800"/>
              <a:t>m</a:t>
            </a:r>
          </a:p>
        </p:txBody>
      </p:sp>
      <p:sp>
        <p:nvSpPr>
          <p:cNvPr id="37918" name="Text Box 30">
            <a:extLst>
              <a:ext uri="{FF2B5EF4-FFF2-40B4-BE49-F238E27FC236}">
                <a16:creationId xmlns:a16="http://schemas.microsoft.com/office/drawing/2014/main" id="{78CD4A15-EBE9-403F-A5EC-4FD11D30D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566896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/>
              <a:t>31-40</a:t>
            </a:r>
            <a:r>
              <a:rPr lang="en-GB" altLang="en-US" sz="1000"/>
              <a:t> </a:t>
            </a:r>
            <a:r>
              <a:rPr lang="en-GB" altLang="en-US" sz="1800"/>
              <a:t>m</a:t>
            </a:r>
          </a:p>
        </p:txBody>
      </p:sp>
      <p:sp>
        <p:nvSpPr>
          <p:cNvPr id="37919" name="Text Box 31">
            <a:extLst>
              <a:ext uri="{FF2B5EF4-FFF2-40B4-BE49-F238E27FC236}">
                <a16:creationId xmlns:a16="http://schemas.microsoft.com/office/drawing/2014/main" id="{1DD8AD74-7FFF-4DE5-A88B-B9643859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6145213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/>
              <a:t>41-50</a:t>
            </a:r>
            <a:r>
              <a:rPr lang="en-GB" altLang="en-US" sz="1000"/>
              <a:t> </a:t>
            </a:r>
            <a:r>
              <a:rPr lang="en-GB" altLang="en-US" sz="1800"/>
              <a:t>m</a:t>
            </a:r>
          </a:p>
        </p:txBody>
      </p:sp>
      <p:pic>
        <p:nvPicPr>
          <p:cNvPr id="37913" name="Picture 25" descr="waystoshow_relief">
            <a:extLst>
              <a:ext uri="{FF2B5EF4-FFF2-40B4-BE49-F238E27FC236}">
                <a16:creationId xmlns:a16="http://schemas.microsoft.com/office/drawing/2014/main" id="{B41396D6-7094-4937-B33C-78C218BE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5" t="83968" r="40785" b="10890"/>
          <a:stretch>
            <a:fillRect/>
          </a:stretch>
        </p:blipFill>
        <p:spPr bwMode="auto">
          <a:xfrm>
            <a:off x="6205538" y="2865438"/>
            <a:ext cx="447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0" name="Text Box 32">
            <a:extLst>
              <a:ext uri="{FF2B5EF4-FFF2-40B4-BE49-F238E27FC236}">
                <a16:creationId xmlns:a16="http://schemas.microsoft.com/office/drawing/2014/main" id="{06B7C4A0-DC9D-4A78-BEC1-07F2A9802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2022475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/>
              <a:t>19</a:t>
            </a:r>
          </a:p>
        </p:txBody>
      </p:sp>
      <p:sp>
        <p:nvSpPr>
          <p:cNvPr id="37921" name="Text Box 33">
            <a:extLst>
              <a:ext uri="{FF2B5EF4-FFF2-40B4-BE49-F238E27FC236}">
                <a16:creationId xmlns:a16="http://schemas.microsoft.com/office/drawing/2014/main" id="{E84ED648-6EEF-4CB0-B78E-AE740D9C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2517775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/>
              <a:t>31</a:t>
            </a:r>
          </a:p>
        </p:txBody>
      </p:sp>
      <p:sp>
        <p:nvSpPr>
          <p:cNvPr id="37922" name="Text Box 34">
            <a:extLst>
              <a:ext uri="{FF2B5EF4-FFF2-40B4-BE49-F238E27FC236}">
                <a16:creationId xmlns:a16="http://schemas.microsoft.com/office/drawing/2014/main" id="{57ED5B41-577B-4CFB-96C6-6C61A7204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2946400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/>
              <a:t>21</a:t>
            </a:r>
          </a:p>
        </p:txBody>
      </p:sp>
      <p:sp>
        <p:nvSpPr>
          <p:cNvPr id="37923" name="Text Box 35">
            <a:extLst>
              <a:ext uri="{FF2B5EF4-FFF2-40B4-BE49-F238E27FC236}">
                <a16:creationId xmlns:a16="http://schemas.microsoft.com/office/drawing/2014/main" id="{8F4BDE0F-2B8F-4D06-8A0C-E6CDA0105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2517775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/>
              <a:t>37</a:t>
            </a:r>
          </a:p>
        </p:txBody>
      </p:sp>
      <p:sp>
        <p:nvSpPr>
          <p:cNvPr id="37924" name="Text Box 36">
            <a:extLst>
              <a:ext uri="{FF2B5EF4-FFF2-40B4-BE49-F238E27FC236}">
                <a16:creationId xmlns:a16="http://schemas.microsoft.com/office/drawing/2014/main" id="{691A4E27-6837-4377-AF45-E7896DCB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2936875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/>
              <a:t>46</a:t>
            </a:r>
          </a:p>
        </p:txBody>
      </p:sp>
      <p:sp>
        <p:nvSpPr>
          <p:cNvPr id="37926" name="Text Box 38">
            <a:extLst>
              <a:ext uri="{FF2B5EF4-FFF2-40B4-BE49-F238E27FC236}">
                <a16:creationId xmlns:a16="http://schemas.microsoft.com/office/drawing/2014/main" id="{438448C8-B978-47F5-8485-F17D45AB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2327275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/>
              <a:t>32</a:t>
            </a:r>
          </a:p>
        </p:txBody>
      </p:sp>
      <p:sp>
        <p:nvSpPr>
          <p:cNvPr id="37927" name="Text Box 39">
            <a:extLst>
              <a:ext uri="{FF2B5EF4-FFF2-40B4-BE49-F238E27FC236}">
                <a16:creationId xmlns:a16="http://schemas.microsoft.com/office/drawing/2014/main" id="{76FA5CFB-6F3F-40A8-A2E1-7C03C313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2984500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/>
              <a:t>14</a:t>
            </a:r>
          </a:p>
        </p:txBody>
      </p:sp>
      <p:sp>
        <p:nvSpPr>
          <p:cNvPr id="37928" name="Text Box 40">
            <a:extLst>
              <a:ext uri="{FF2B5EF4-FFF2-40B4-BE49-F238E27FC236}">
                <a16:creationId xmlns:a16="http://schemas.microsoft.com/office/drawing/2014/main" id="{660B10B5-2D1A-49B5-A626-97BF99D7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3365500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/>
              <a:t>12</a:t>
            </a:r>
          </a:p>
        </p:txBody>
      </p:sp>
      <p:sp>
        <p:nvSpPr>
          <p:cNvPr id="37931" name="Oval 43">
            <a:extLst>
              <a:ext uri="{FF2B5EF4-FFF2-40B4-BE49-F238E27FC236}">
                <a16:creationId xmlns:a16="http://schemas.microsoft.com/office/drawing/2014/main" id="{820A654C-28F3-4307-BDE0-40B0B9FB0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78100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32" name="Oval 44">
            <a:extLst>
              <a:ext uri="{FF2B5EF4-FFF2-40B4-BE49-F238E27FC236}">
                <a16:creationId xmlns:a16="http://schemas.microsoft.com/office/drawing/2014/main" id="{CB8369BF-FA77-414B-8F46-D80E098E7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2281238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33" name="Oval 45">
            <a:extLst>
              <a:ext uri="{FF2B5EF4-FFF2-40B4-BE49-F238E27FC236}">
                <a16:creationId xmlns:a16="http://schemas.microsoft.com/office/drawing/2014/main" id="{649B7F01-596B-40D9-A53E-F180B4BF2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2719388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34" name="Oval 46">
            <a:extLst>
              <a:ext uri="{FF2B5EF4-FFF2-40B4-BE49-F238E27FC236}">
                <a16:creationId xmlns:a16="http://schemas.microsoft.com/office/drawing/2014/main" id="{F09732DD-301A-4536-AAC1-C778CFCA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3224213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35" name="Oval 47">
            <a:extLst>
              <a:ext uri="{FF2B5EF4-FFF2-40B4-BE49-F238E27FC236}">
                <a16:creationId xmlns:a16="http://schemas.microsoft.com/office/drawing/2014/main" id="{C463F6E3-CA42-49B3-A427-8435F3A99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2776538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36" name="Oval 48">
            <a:extLst>
              <a:ext uri="{FF2B5EF4-FFF2-40B4-BE49-F238E27FC236}">
                <a16:creationId xmlns:a16="http://schemas.microsoft.com/office/drawing/2014/main" id="{3EF904EB-3094-4283-99B5-AFFF4A57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163" y="3386138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37" name="Oval 49">
            <a:extLst>
              <a:ext uri="{FF2B5EF4-FFF2-40B4-BE49-F238E27FC236}">
                <a16:creationId xmlns:a16="http://schemas.microsoft.com/office/drawing/2014/main" id="{9B029C71-F8E2-4890-84D4-720924C00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3205163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7943" name="Picture 55" descr="waystoshow_relief">
            <a:extLst>
              <a:ext uri="{FF2B5EF4-FFF2-40B4-BE49-F238E27FC236}">
                <a16:creationId xmlns:a16="http://schemas.microsoft.com/office/drawing/2014/main" id="{F5EE1289-9449-4F05-BB97-15A5DBC45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0" r="19336" b="32486"/>
          <a:stretch>
            <a:fillRect/>
          </a:stretch>
        </p:blipFill>
        <p:spPr bwMode="auto">
          <a:xfrm>
            <a:off x="558271" y="2004307"/>
            <a:ext cx="306228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8" name="Text Box 50">
            <a:extLst>
              <a:ext uri="{FF2B5EF4-FFF2-40B4-BE49-F238E27FC236}">
                <a16:creationId xmlns:a16="http://schemas.microsoft.com/office/drawing/2014/main" id="{3059B1A3-64AE-4136-B184-859CDFD65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35623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/>
              <a:t>10</a:t>
            </a:r>
          </a:p>
        </p:txBody>
      </p:sp>
      <p:sp>
        <p:nvSpPr>
          <p:cNvPr id="37939" name="Text Box 51">
            <a:extLst>
              <a:ext uri="{FF2B5EF4-FFF2-40B4-BE49-F238E27FC236}">
                <a16:creationId xmlns:a16="http://schemas.microsoft.com/office/drawing/2014/main" id="{BFFC8487-4D3C-4F57-963C-FFA338DF4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33385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/>
              <a:t>20</a:t>
            </a:r>
          </a:p>
        </p:txBody>
      </p:sp>
      <p:sp>
        <p:nvSpPr>
          <p:cNvPr id="37940" name="Text Box 52">
            <a:extLst>
              <a:ext uri="{FF2B5EF4-FFF2-40B4-BE49-F238E27FC236}">
                <a16:creationId xmlns:a16="http://schemas.microsoft.com/office/drawing/2014/main" id="{D35AAAA8-7FB6-454C-AF42-22C9A8E1D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116263"/>
            <a:ext cx="436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/>
              <a:t>30</a:t>
            </a:r>
          </a:p>
        </p:txBody>
      </p:sp>
      <p:sp>
        <p:nvSpPr>
          <p:cNvPr id="37941" name="Text Box 53">
            <a:extLst>
              <a:ext uri="{FF2B5EF4-FFF2-40B4-BE49-F238E27FC236}">
                <a16:creationId xmlns:a16="http://schemas.microsoft.com/office/drawing/2014/main" id="{E1EDB272-F40E-438D-A546-E56500E83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/>
              <a:t>40</a:t>
            </a:r>
          </a:p>
        </p:txBody>
      </p:sp>
      <p:sp>
        <p:nvSpPr>
          <p:cNvPr id="9251" name="Rectangle 59">
            <a:extLst>
              <a:ext uri="{FF2B5EF4-FFF2-40B4-BE49-F238E27FC236}">
                <a16:creationId xmlns:a16="http://schemas.microsoft.com/office/drawing/2014/main" id="{B452D26E-E628-4FE0-A814-B3938E0C8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How is relief shown on a map?</a:t>
            </a:r>
          </a:p>
        </p:txBody>
      </p:sp>
      <p:pic>
        <p:nvPicPr>
          <p:cNvPr id="3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3E8B44-B7BC-46D9-A68A-9473AB2BE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C8B2054-BBDE-4307-AB88-86430F0B2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6" grpId="0"/>
      <p:bldP spid="37897" grpId="0"/>
      <p:bldP spid="37916" grpId="0"/>
      <p:bldP spid="37917" grpId="0"/>
      <p:bldP spid="37918" grpId="0"/>
      <p:bldP spid="37919" grpId="0"/>
      <p:bldP spid="37920" grpId="0"/>
      <p:bldP spid="37921" grpId="0"/>
      <p:bldP spid="37922" grpId="0"/>
      <p:bldP spid="37923" grpId="0"/>
      <p:bldP spid="37924" grpId="0"/>
      <p:bldP spid="37926" grpId="0"/>
      <p:bldP spid="37927" grpId="0"/>
      <p:bldP spid="37928" grpId="0"/>
      <p:bldP spid="37931" grpId="0" animBg="1"/>
      <p:bldP spid="37932" grpId="0" animBg="1"/>
      <p:bldP spid="37933" grpId="0" animBg="1"/>
      <p:bldP spid="37934" grpId="0" animBg="1"/>
      <p:bldP spid="37935" grpId="0" animBg="1"/>
      <p:bldP spid="37936" grpId="0" animBg="1"/>
      <p:bldP spid="37937" grpId="0" animBg="1"/>
      <p:bldP spid="37938" grpId="0"/>
      <p:bldP spid="37939" grpId="0"/>
      <p:bldP spid="37940" grpId="0"/>
      <p:bldP spid="379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Text Box 8">
            <a:extLst>
              <a:ext uri="{FF2B5EF4-FFF2-40B4-BE49-F238E27FC236}">
                <a16:creationId xmlns:a16="http://schemas.microsoft.com/office/drawing/2014/main" id="{3E95DF1A-32ED-4170-B030-E9DB0F80E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898525"/>
            <a:ext cx="3402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B80303"/>
                </a:solidFill>
              </a:rPr>
              <a:t>height</a:t>
            </a:r>
            <a:r>
              <a:rPr lang="en-GB" altLang="en-US" dirty="0">
                <a:solidFill>
                  <a:srgbClr val="000066"/>
                </a:solidFill>
              </a:rPr>
              <a:t> in meters above sea level.</a:t>
            </a:r>
          </a:p>
        </p:txBody>
      </p:sp>
      <p:sp>
        <p:nvSpPr>
          <p:cNvPr id="97289" name="Text Box 9">
            <a:extLst>
              <a:ext uri="{FF2B5EF4-FFF2-40B4-BE49-F238E27FC236}">
                <a16:creationId xmlns:a16="http://schemas.microsoft.com/office/drawing/2014/main" id="{949F4F46-A500-415F-93C9-51ABDEC8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2063750"/>
            <a:ext cx="3421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B80303"/>
                </a:solidFill>
              </a:rPr>
              <a:t>contour line</a:t>
            </a:r>
            <a:r>
              <a:rPr lang="en-GB" altLang="en-US" dirty="0">
                <a:solidFill>
                  <a:srgbClr val="B80303"/>
                </a:solidFill>
              </a:rPr>
              <a:t> </a:t>
            </a:r>
            <a:r>
              <a:rPr lang="en-GB" altLang="en-US" dirty="0">
                <a:solidFill>
                  <a:srgbClr val="000066"/>
                </a:solidFill>
              </a:rPr>
              <a:t>– joins points of equal height.</a:t>
            </a:r>
          </a:p>
        </p:txBody>
      </p:sp>
      <p:sp>
        <p:nvSpPr>
          <p:cNvPr id="97290" name="Text Box 10">
            <a:extLst>
              <a:ext uri="{FF2B5EF4-FFF2-40B4-BE49-F238E27FC236}">
                <a16:creationId xmlns:a16="http://schemas.microsoft.com/office/drawing/2014/main" id="{011D0F23-5DBF-4055-A836-2B8F5C7A7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3228975"/>
            <a:ext cx="3727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B80303"/>
                </a:solidFill>
              </a:rPr>
              <a:t>spot height </a:t>
            </a:r>
            <a:r>
              <a:rPr lang="en-GB" altLang="en-US" dirty="0"/>
              <a:t>–</a:t>
            </a:r>
            <a:r>
              <a:rPr lang="en-GB" altLang="en-US" b="1" dirty="0">
                <a:solidFill>
                  <a:srgbClr val="FF6600"/>
                </a:solidFill>
              </a:rPr>
              <a:t> </a:t>
            </a:r>
            <a:r>
              <a:rPr lang="en-GB" altLang="en-US" dirty="0">
                <a:solidFill>
                  <a:srgbClr val="000066"/>
                </a:solidFill>
              </a:rPr>
              <a:t>represents the height of the land at a given point.</a:t>
            </a: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101B7EAA-451C-454C-84A2-3C76DE17E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4759325"/>
            <a:ext cx="3589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B80303"/>
                </a:solidFill>
              </a:rPr>
              <a:t>triangulation pillar </a:t>
            </a:r>
            <a:r>
              <a:rPr lang="en-GB" altLang="en-US" dirty="0"/>
              <a:t>–</a:t>
            </a:r>
            <a:r>
              <a:rPr lang="en-GB" altLang="en-US" b="1" dirty="0">
                <a:solidFill>
                  <a:srgbClr val="FF6600"/>
                </a:solidFill>
              </a:rPr>
              <a:t> </a:t>
            </a:r>
            <a:r>
              <a:rPr lang="en-GB" altLang="en-US" dirty="0">
                <a:solidFill>
                  <a:srgbClr val="000066"/>
                </a:solidFill>
              </a:rPr>
              <a:t>concrete post used by surveyors.</a:t>
            </a:r>
          </a:p>
        </p:txBody>
      </p:sp>
      <p:pic>
        <p:nvPicPr>
          <p:cNvPr id="10246" name="Picture 18" descr="detailed_contour_maps">
            <a:extLst>
              <a:ext uri="{FF2B5EF4-FFF2-40B4-BE49-F238E27FC236}">
                <a16:creationId xmlns:a16="http://schemas.microsoft.com/office/drawing/2014/main" id="{110E4386-7D56-4B09-9125-683E2197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946150"/>
            <a:ext cx="37909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Line 4">
            <a:extLst>
              <a:ext uri="{FF2B5EF4-FFF2-40B4-BE49-F238E27FC236}">
                <a16:creationId xmlns:a16="http://schemas.microsoft.com/office/drawing/2014/main" id="{962431B8-2AA8-49C2-9903-5A1E6AABBA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8975" y="2336800"/>
            <a:ext cx="2917825" cy="109538"/>
          </a:xfrm>
          <a:prstGeom prst="line">
            <a:avLst/>
          </a:prstGeom>
          <a:noFill/>
          <a:ln w="28575">
            <a:solidFill>
              <a:srgbClr val="01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85" name="Line 5">
            <a:extLst>
              <a:ext uri="{FF2B5EF4-FFF2-40B4-BE49-F238E27FC236}">
                <a16:creationId xmlns:a16="http://schemas.microsoft.com/office/drawing/2014/main" id="{E6F4C64C-EA7B-4FFA-B4DC-C03EE87B6B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4475" y="1190625"/>
            <a:ext cx="3362325" cy="1049338"/>
          </a:xfrm>
          <a:prstGeom prst="line">
            <a:avLst/>
          </a:prstGeom>
          <a:noFill/>
          <a:ln w="28575">
            <a:solidFill>
              <a:srgbClr val="01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86" name="Line 6">
            <a:extLst>
              <a:ext uri="{FF2B5EF4-FFF2-40B4-BE49-F238E27FC236}">
                <a16:creationId xmlns:a16="http://schemas.microsoft.com/office/drawing/2014/main" id="{92AE2A0A-18E0-4EB7-A2B3-3D288350AB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63713" y="3014663"/>
            <a:ext cx="3113087" cy="449262"/>
          </a:xfrm>
          <a:prstGeom prst="line">
            <a:avLst/>
          </a:prstGeom>
          <a:noFill/>
          <a:ln w="28575">
            <a:solidFill>
              <a:srgbClr val="01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Oval 7">
            <a:extLst>
              <a:ext uri="{FF2B5EF4-FFF2-40B4-BE49-F238E27FC236}">
                <a16:creationId xmlns:a16="http://schemas.microsoft.com/office/drawing/2014/main" id="{62AADB5C-1A0F-4942-8FD4-3170CC5A2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29718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7300" name="Line 20">
            <a:extLst>
              <a:ext uri="{FF2B5EF4-FFF2-40B4-BE49-F238E27FC236}">
                <a16:creationId xmlns:a16="http://schemas.microsoft.com/office/drawing/2014/main" id="{C46E4B21-3B7F-44D4-B368-B138A8F467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35238" y="4032250"/>
            <a:ext cx="2328862" cy="935038"/>
          </a:xfrm>
          <a:prstGeom prst="line">
            <a:avLst/>
          </a:prstGeom>
          <a:noFill/>
          <a:ln w="28575">
            <a:solidFill>
              <a:srgbClr val="01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2" name="Text Box 22">
            <a:extLst>
              <a:ext uri="{FF2B5EF4-FFF2-40B4-BE49-F238E27FC236}">
                <a16:creationId xmlns:a16="http://schemas.microsoft.com/office/drawing/2014/main" id="{E1DD3746-C253-42C7-8EFF-27A0B4351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2708275"/>
            <a:ext cx="522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>
                <a:solidFill>
                  <a:schemeClr val="tx1"/>
                </a:solidFill>
              </a:rPr>
              <a:t>115</a:t>
            </a:r>
          </a:p>
        </p:txBody>
      </p:sp>
      <p:sp>
        <p:nvSpPr>
          <p:cNvPr id="10253" name="Rectangle 23">
            <a:extLst>
              <a:ext uri="{FF2B5EF4-FFF2-40B4-BE49-F238E27FC236}">
                <a16:creationId xmlns:a16="http://schemas.microsoft.com/office/drawing/2014/main" id="{8C30A537-3E89-4D8E-B6D4-008BA1DBA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Ways to show relief</a:t>
            </a:r>
          </a:p>
        </p:txBody>
      </p:sp>
      <p:pic>
        <p:nvPicPr>
          <p:cNvPr id="15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E1EE91-6528-41C9-B7B1-71D24244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DA056C-15DA-48A1-B596-831A3F3D3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  <p:bldP spid="97289" grpId="0"/>
      <p:bldP spid="97290" grpId="0"/>
      <p:bldP spid="972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Relief 5 image">
            <a:extLst>
              <a:ext uri="{FF2B5EF4-FFF2-40B4-BE49-F238E27FC236}">
                <a16:creationId xmlns:a16="http://schemas.microsoft.com/office/drawing/2014/main" id="{7BE601C8-5F72-4D9E-901E-2F2A3F67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768475"/>
            <a:ext cx="4394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>
            <a:extLst>
              <a:ext uri="{FF2B5EF4-FFF2-40B4-BE49-F238E27FC236}">
                <a16:creationId xmlns:a16="http://schemas.microsoft.com/office/drawing/2014/main" id="{0B070806-1E8F-47BA-A0C3-E860B4EAE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1674813"/>
            <a:ext cx="3665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</a:rPr>
              <a:t>Contours are lines that join points of equal height.</a:t>
            </a:r>
          </a:p>
        </p:txBody>
      </p:sp>
      <p:sp>
        <p:nvSpPr>
          <p:cNvPr id="95238" name="Line 6">
            <a:extLst>
              <a:ext uri="{FF2B5EF4-FFF2-40B4-BE49-F238E27FC236}">
                <a16:creationId xmlns:a16="http://schemas.microsoft.com/office/drawing/2014/main" id="{39296E06-C5B3-44B7-918E-7D8AABA0A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4538" y="2106613"/>
            <a:ext cx="1776412" cy="488950"/>
          </a:xfrm>
          <a:prstGeom prst="line">
            <a:avLst/>
          </a:prstGeom>
          <a:noFill/>
          <a:ln w="28575">
            <a:solidFill>
              <a:srgbClr val="01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9" name="Rectangle 9">
            <a:extLst>
              <a:ext uri="{FF2B5EF4-FFF2-40B4-BE49-F238E27FC236}">
                <a16:creationId xmlns:a16="http://schemas.microsoft.com/office/drawing/2014/main" id="{2DB2160F-E7F2-44D0-958F-95CAD703E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783871"/>
            <a:ext cx="821055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000066"/>
                </a:solidFill>
              </a:rPr>
              <a:t>Relief is often shown on maps by light brown/orange lines known as </a:t>
            </a:r>
            <a:r>
              <a:rPr lang="en-GB" altLang="en-US" b="1" dirty="0">
                <a:solidFill>
                  <a:srgbClr val="B80303"/>
                </a:solidFill>
              </a:rPr>
              <a:t>contour lines</a:t>
            </a:r>
            <a:r>
              <a:rPr lang="en-GB" altLang="en-US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95242" name="Rectangle 10">
            <a:extLst>
              <a:ext uri="{FF2B5EF4-FFF2-40B4-BE49-F238E27FC236}">
                <a16:creationId xmlns:a16="http://schemas.microsoft.com/office/drawing/2014/main" id="{F037AAAE-F6FA-455A-A7ED-72E1DF12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900" y="3205163"/>
            <a:ext cx="37242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66"/>
                </a:solidFill>
              </a:rPr>
              <a:t>Contour lines</a:t>
            </a:r>
            <a:r>
              <a:rPr lang="en-GB" altLang="en-US">
                <a:solidFill>
                  <a:srgbClr val="FF6600"/>
                </a:solidFill>
              </a:rPr>
              <a:t> </a:t>
            </a:r>
            <a:r>
              <a:rPr lang="en-GB" altLang="en-US">
                <a:solidFill>
                  <a:srgbClr val="000066"/>
                </a:solidFill>
              </a:rPr>
              <a:t>usually have a number attached to them. This number indicates height above </a:t>
            </a:r>
            <a:r>
              <a:rPr lang="en-GB" altLang="en-US"/>
              <a:t>sea level</a:t>
            </a:r>
            <a:r>
              <a:rPr lang="en-GB" altLang="en-US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95247" name="Line 15">
            <a:extLst>
              <a:ext uri="{FF2B5EF4-FFF2-40B4-BE49-F238E27FC236}">
                <a16:creationId xmlns:a16="http://schemas.microsoft.com/office/drawing/2014/main" id="{8DBEA54E-DF6C-4AC5-A7A2-BF1B2A644A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7862" y="4030133"/>
            <a:ext cx="1824037" cy="849842"/>
          </a:xfrm>
          <a:prstGeom prst="line">
            <a:avLst/>
          </a:prstGeom>
          <a:noFill/>
          <a:ln w="28575">
            <a:solidFill>
              <a:srgbClr val="01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2" name="Rectangle 16">
            <a:extLst>
              <a:ext uri="{FF2B5EF4-FFF2-40B4-BE49-F238E27FC236}">
                <a16:creationId xmlns:a16="http://schemas.microsoft.com/office/drawing/2014/main" id="{4ECF607D-8872-4796-B0A9-CB3CBEC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Contours</a:t>
            </a:r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44389D-2C5A-49DB-BA19-9F39DFDE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uild="allAtOnce"/>
      <p:bldP spid="95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>
            <a:extLst>
              <a:ext uri="{FF2B5EF4-FFF2-40B4-BE49-F238E27FC236}">
                <a16:creationId xmlns:a16="http://schemas.microsoft.com/office/drawing/2014/main" id="{071DDBE6-26B8-40A5-839C-00F9946DA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Drawing contours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FB720C2B-BA8B-47B7-88D0-D0E60F6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3A757F-01C2-4161-80F1-F4469B7E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420DF04-BB9A-42B9-820B-5D4D6F42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55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D4917A63-7706-4197-9008-58D8AD3D47E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2" name="Text Box 14">
            <a:extLst>
              <a:ext uri="{FF2B5EF4-FFF2-40B4-BE49-F238E27FC236}">
                <a16:creationId xmlns:a16="http://schemas.microsoft.com/office/drawing/2014/main" id="{9D4D98DD-B899-4765-8A55-75635B4C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23" y="5864225"/>
            <a:ext cx="5585355" cy="457200"/>
          </a:xfrm>
          <a:prstGeom prst="rect">
            <a:avLst/>
          </a:prstGeom>
          <a:solidFill>
            <a:srgbClr val="FDD9D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dirty="0">
                <a:solidFill>
                  <a:srgbClr val="000066"/>
                </a:solidFill>
              </a:rPr>
              <a:t>What height would points </a:t>
            </a:r>
            <a:r>
              <a:rPr lang="en-GB" altLang="en-US" b="1" dirty="0"/>
              <a:t>B</a:t>
            </a:r>
            <a:r>
              <a:rPr lang="en-GB" altLang="en-US" dirty="0">
                <a:solidFill>
                  <a:srgbClr val="000066"/>
                </a:solidFill>
              </a:rPr>
              <a:t> and </a:t>
            </a:r>
            <a:r>
              <a:rPr lang="en-GB" altLang="en-US" b="1" dirty="0"/>
              <a:t>C</a:t>
            </a:r>
            <a:r>
              <a:rPr lang="en-GB" altLang="en-US" dirty="0">
                <a:solidFill>
                  <a:srgbClr val="000066"/>
                </a:solidFill>
              </a:rPr>
              <a:t> be?</a:t>
            </a:r>
          </a:p>
        </p:txBody>
      </p:sp>
      <p:sp>
        <p:nvSpPr>
          <p:cNvPr id="12294" name="Text Box 12">
            <a:extLst>
              <a:ext uri="{FF2B5EF4-FFF2-40B4-BE49-F238E27FC236}">
                <a16:creationId xmlns:a16="http://schemas.microsoft.com/office/drawing/2014/main" id="{DDAC090A-67DD-4CD0-8121-F7BF6368B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4346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</a:rPr>
              <a:t>Contours are equally spaced in a vertical direction. The equal distances between the contours are called </a:t>
            </a:r>
            <a:r>
              <a:rPr lang="en-GB" altLang="en-US" b="1" dirty="0">
                <a:solidFill>
                  <a:srgbClr val="B80303"/>
                </a:solidFill>
              </a:rPr>
              <a:t>intervals</a:t>
            </a:r>
            <a:r>
              <a:rPr lang="en-GB" altLang="en-US" dirty="0"/>
              <a:t>. </a:t>
            </a:r>
            <a:endParaRPr lang="en-GB" altLang="en-US" dirty="0">
              <a:solidFill>
                <a:srgbClr val="000066"/>
              </a:solidFill>
            </a:endParaRPr>
          </a:p>
        </p:txBody>
      </p:sp>
      <p:sp>
        <p:nvSpPr>
          <p:cNvPr id="99364" name="Rectangle 36">
            <a:extLst>
              <a:ext uri="{FF2B5EF4-FFF2-40B4-BE49-F238E27FC236}">
                <a16:creationId xmlns:a16="http://schemas.microsoft.com/office/drawing/2014/main" id="{8FF7BE59-114B-43EA-A351-2062F4C7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588" y="3973512"/>
            <a:ext cx="4513262" cy="833178"/>
          </a:xfrm>
          <a:prstGeom prst="rect">
            <a:avLst/>
          </a:prstGeom>
          <a:solidFill>
            <a:srgbClr val="FDD9D9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Which point is 15</a:t>
            </a:r>
            <a:r>
              <a:rPr lang="en-GB" altLang="en-US" sz="1000" dirty="0"/>
              <a:t> </a:t>
            </a:r>
            <a:r>
              <a:rPr lang="en-GB" altLang="en-US" dirty="0"/>
              <a:t>m high? </a:t>
            </a:r>
            <a:br>
              <a:rPr lang="en-GB" altLang="en-US" dirty="0"/>
            </a:br>
            <a:r>
              <a:rPr lang="en-GB" altLang="en-US" b="1" dirty="0"/>
              <a:t>A</a:t>
            </a:r>
            <a:r>
              <a:rPr lang="en-GB" altLang="en-US" dirty="0"/>
              <a:t>, </a:t>
            </a:r>
            <a:r>
              <a:rPr lang="en-GB" altLang="en-US" b="1" dirty="0"/>
              <a:t>B</a:t>
            </a:r>
            <a:r>
              <a:rPr lang="en-GB" altLang="en-US" dirty="0"/>
              <a:t> or </a:t>
            </a:r>
            <a:r>
              <a:rPr lang="en-GB" altLang="en-US" b="1" dirty="0"/>
              <a:t>C</a:t>
            </a:r>
            <a:r>
              <a:rPr lang="en-GB" altLang="en-US" dirty="0"/>
              <a:t>?</a:t>
            </a:r>
          </a:p>
        </p:txBody>
      </p:sp>
      <p:pic>
        <p:nvPicPr>
          <p:cNvPr id="99386" name="Picture 58" descr="contour_intervals">
            <a:extLst>
              <a:ext uri="{FF2B5EF4-FFF2-40B4-BE49-F238E27FC236}">
                <a16:creationId xmlns:a16="http://schemas.microsoft.com/office/drawing/2014/main" id="{ACF3C80B-E282-4B66-9D87-A41ACAF4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981200"/>
            <a:ext cx="3435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66" name="Text Box 38">
            <a:extLst>
              <a:ext uri="{FF2B5EF4-FFF2-40B4-BE49-F238E27FC236}">
                <a16:creationId xmlns:a16="http://schemas.microsoft.com/office/drawing/2014/main" id="{71DF17D7-FFF3-466B-8C4E-1C99C5074F0A}"/>
              </a:ext>
            </a:extLst>
          </p:cNvPr>
          <p:cNvSpPr txBox="1">
            <a:spLocks noChangeArrowheads="1"/>
          </p:cNvSpPr>
          <p:nvPr/>
        </p:nvSpPr>
        <p:spPr bwMode="auto">
          <a:xfrm rot="-215880">
            <a:off x="1336675" y="4887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99367" name="Text Box 39">
            <a:extLst>
              <a:ext uri="{FF2B5EF4-FFF2-40B4-BE49-F238E27FC236}">
                <a16:creationId xmlns:a16="http://schemas.microsoft.com/office/drawing/2014/main" id="{78FD3CE0-94B8-4E96-851C-43F10272C798}"/>
              </a:ext>
            </a:extLst>
          </p:cNvPr>
          <p:cNvSpPr txBox="1">
            <a:spLocks noChangeArrowheads="1"/>
          </p:cNvSpPr>
          <p:nvPr/>
        </p:nvSpPr>
        <p:spPr bwMode="auto">
          <a:xfrm rot="262096">
            <a:off x="1031875" y="43354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FF6600"/>
                </a:solidFill>
              </a:rPr>
              <a:t>20</a:t>
            </a:r>
          </a:p>
        </p:txBody>
      </p:sp>
      <p:sp>
        <p:nvSpPr>
          <p:cNvPr id="99371" name="Oval 43">
            <a:extLst>
              <a:ext uri="{FF2B5EF4-FFF2-40B4-BE49-F238E27FC236}">
                <a16:creationId xmlns:a16="http://schemas.microsoft.com/office/drawing/2014/main" id="{8FEACF8F-44C9-4BC6-A782-5F2AC5A73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113" y="3295650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73" name="Text Box 45">
            <a:extLst>
              <a:ext uri="{FF2B5EF4-FFF2-40B4-BE49-F238E27FC236}">
                <a16:creationId xmlns:a16="http://schemas.microsoft.com/office/drawing/2014/main" id="{DCECEF2B-DF58-4EC5-9F58-18E19885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29352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99374" name="Text Box 46">
            <a:extLst>
              <a:ext uri="{FF2B5EF4-FFF2-40B4-BE49-F238E27FC236}">
                <a16:creationId xmlns:a16="http://schemas.microsoft.com/office/drawing/2014/main" id="{677AAF85-E194-4C24-8946-B0765E086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588" y="5019675"/>
            <a:ext cx="437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/>
              <a:t>A</a:t>
            </a:r>
            <a:r>
              <a:rPr lang="en-GB" altLang="en-US" dirty="0">
                <a:solidFill>
                  <a:srgbClr val="000066"/>
                </a:solidFill>
              </a:rPr>
              <a:t> could be at a height of 15</a:t>
            </a:r>
            <a:r>
              <a:rPr lang="en-GB" altLang="en-US" sz="1000" dirty="0">
                <a:solidFill>
                  <a:srgbClr val="000066"/>
                </a:solidFill>
              </a:rPr>
              <a:t> </a:t>
            </a:r>
            <a:r>
              <a:rPr lang="en-GB" altLang="en-US" dirty="0">
                <a:solidFill>
                  <a:srgbClr val="000066"/>
                </a:solidFill>
              </a:rPr>
              <a:t>m.</a:t>
            </a:r>
          </a:p>
        </p:txBody>
      </p:sp>
      <p:sp>
        <p:nvSpPr>
          <p:cNvPr id="99375" name="Oval 47">
            <a:extLst>
              <a:ext uri="{FF2B5EF4-FFF2-40B4-BE49-F238E27FC236}">
                <a16:creationId xmlns:a16="http://schemas.microsoft.com/office/drawing/2014/main" id="{9D9CFB39-4B60-46F7-BBDE-85F30A867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3924300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76" name="Text Box 48">
            <a:extLst>
              <a:ext uri="{FF2B5EF4-FFF2-40B4-BE49-F238E27FC236}">
                <a16:creationId xmlns:a16="http://schemas.microsoft.com/office/drawing/2014/main" id="{573B0943-6AD9-4B8E-B4A7-085A9F51D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35718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9377" name="Text Box 49">
            <a:extLst>
              <a:ext uri="{FF2B5EF4-FFF2-40B4-BE49-F238E27FC236}">
                <a16:creationId xmlns:a16="http://schemas.microsoft.com/office/drawing/2014/main" id="{1EB104BE-FCCA-4FE3-B4BD-8122B958D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588" y="2879724"/>
            <a:ext cx="4513262" cy="830997"/>
          </a:xfrm>
          <a:prstGeom prst="rect">
            <a:avLst/>
          </a:prstGeom>
          <a:solidFill>
            <a:srgbClr val="FDD9D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</a:rPr>
              <a:t>How can you find out the height of a point between contours?</a:t>
            </a:r>
          </a:p>
        </p:txBody>
      </p:sp>
      <p:sp>
        <p:nvSpPr>
          <p:cNvPr id="99372" name="Text Box 44">
            <a:extLst>
              <a:ext uri="{FF2B5EF4-FFF2-40B4-BE49-F238E27FC236}">
                <a16:creationId xmlns:a16="http://schemas.microsoft.com/office/drawing/2014/main" id="{08E28702-B893-45C7-A43D-A7EF6EDAF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20589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9370" name="Oval 42">
            <a:extLst>
              <a:ext uri="{FF2B5EF4-FFF2-40B4-BE49-F238E27FC236}">
                <a16:creationId xmlns:a16="http://schemas.microsoft.com/office/drawing/2014/main" id="{BF62C218-681B-4158-ABA8-7A0667C4E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2419350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87" name="Rectangle 59">
            <a:extLst>
              <a:ext uri="{FF2B5EF4-FFF2-40B4-BE49-F238E27FC236}">
                <a16:creationId xmlns:a16="http://schemas.microsoft.com/office/drawing/2014/main" id="{3292E433-4220-4DCE-AD01-353A14AA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588" y="1838325"/>
            <a:ext cx="4273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</a:rPr>
              <a:t>The intervals on this diagram are 10</a:t>
            </a:r>
            <a:r>
              <a:rPr lang="en-GB" altLang="en-US" sz="1000" dirty="0">
                <a:solidFill>
                  <a:srgbClr val="000066"/>
                </a:solidFill>
              </a:rPr>
              <a:t> </a:t>
            </a:r>
            <a:r>
              <a:rPr lang="en-GB" altLang="en-US" dirty="0">
                <a:solidFill>
                  <a:srgbClr val="000066"/>
                </a:solidFill>
              </a:rPr>
              <a:t>m.</a:t>
            </a:r>
            <a:r>
              <a:rPr lang="en-GB" altLang="en-US" dirty="0"/>
              <a:t> </a:t>
            </a:r>
          </a:p>
        </p:txBody>
      </p:sp>
      <p:sp>
        <p:nvSpPr>
          <p:cNvPr id="12308" name="Rectangle 68">
            <a:extLst>
              <a:ext uri="{FF2B5EF4-FFF2-40B4-BE49-F238E27FC236}">
                <a16:creationId xmlns:a16="http://schemas.microsoft.com/office/drawing/2014/main" id="{58EAC565-8268-4C6F-945A-FAA3C9AE0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Intervals</a:t>
            </a:r>
          </a:p>
        </p:txBody>
      </p:sp>
      <p:pic>
        <p:nvPicPr>
          <p:cNvPr id="99403" name="Picture 75" descr="relief 7 30">
            <a:extLst>
              <a:ext uri="{FF2B5EF4-FFF2-40B4-BE49-F238E27FC236}">
                <a16:creationId xmlns:a16="http://schemas.microsoft.com/office/drawing/2014/main" id="{DE34E343-AF6B-458F-8031-1FE2A29C3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203575"/>
            <a:ext cx="5238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404" name="Picture 76" descr="relief 7 40">
            <a:extLst>
              <a:ext uri="{FF2B5EF4-FFF2-40B4-BE49-F238E27FC236}">
                <a16:creationId xmlns:a16="http://schemas.microsoft.com/office/drawing/2014/main" id="{4C3D8936-5985-490D-943D-09B19DDF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632075"/>
            <a:ext cx="5238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notes_icon">
            <a:extLst>
              <a:ext uri="{FF2B5EF4-FFF2-40B4-BE49-F238E27FC236}">
                <a16:creationId xmlns:a16="http://schemas.microsoft.com/office/drawing/2014/main" id="{BFA0DB7C-B9E9-440D-B6CE-CF56F7DF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254BDA-EF0A-450F-8C7A-BB19D1965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nimBg="1"/>
      <p:bldP spid="99364" grpId="0" animBg="1"/>
      <p:bldP spid="99366" grpId="0"/>
      <p:bldP spid="99367" grpId="0"/>
      <p:bldP spid="99371" grpId="0" animBg="1"/>
      <p:bldP spid="99373" grpId="0"/>
      <p:bldP spid="99374" grpId="0"/>
      <p:bldP spid="99375" grpId="0" animBg="1"/>
      <p:bldP spid="99376" grpId="0"/>
      <p:bldP spid="99377" grpId="0" animBg="1"/>
      <p:bldP spid="99372" grpId="0"/>
      <p:bldP spid="99370" grpId="0" animBg="1"/>
      <p:bldP spid="993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50" name="Picture 74" descr="relief1">
            <a:extLst>
              <a:ext uri="{FF2B5EF4-FFF2-40B4-BE49-F238E27FC236}">
                <a16:creationId xmlns:a16="http://schemas.microsoft.com/office/drawing/2014/main" id="{52F0A347-EF40-4B97-B3EE-4A4563FF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801813"/>
            <a:ext cx="3041650" cy="198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49" name="Picture 73" descr="relief2">
            <a:extLst>
              <a:ext uri="{FF2B5EF4-FFF2-40B4-BE49-F238E27FC236}">
                <a16:creationId xmlns:a16="http://schemas.microsoft.com/office/drawing/2014/main" id="{93043D33-17C7-4305-9FE4-A7575FA58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986213"/>
            <a:ext cx="3016250" cy="198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5">
            <a:extLst>
              <a:ext uri="{FF2B5EF4-FFF2-40B4-BE49-F238E27FC236}">
                <a16:creationId xmlns:a16="http://schemas.microsoft.com/office/drawing/2014/main" id="{3B85AC58-9008-4AC7-A2FC-520C1EADF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4346"/>
            <a:ext cx="878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</a:rPr>
              <a:t>Contours are useful. They tells us about the shape of the land without needing to see it.</a:t>
            </a:r>
          </a:p>
        </p:txBody>
      </p:sp>
      <p:sp>
        <p:nvSpPr>
          <p:cNvPr id="101384" name="Text Box 8">
            <a:extLst>
              <a:ext uri="{FF2B5EF4-FFF2-40B4-BE49-F238E27FC236}">
                <a16:creationId xmlns:a16="http://schemas.microsoft.com/office/drawing/2014/main" id="{85B03F02-98B6-4063-B8B0-E2FE72956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200275"/>
            <a:ext cx="2522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>
                <a:solidFill>
                  <a:srgbClr val="000066"/>
                </a:solidFill>
              </a:rPr>
              <a:t>When contours</a:t>
            </a:r>
            <a:br>
              <a:rPr lang="en-GB" altLang="en-US">
                <a:solidFill>
                  <a:srgbClr val="000066"/>
                </a:solidFill>
              </a:rPr>
            </a:br>
            <a:r>
              <a:rPr lang="en-GB" altLang="en-US">
                <a:solidFill>
                  <a:srgbClr val="000066"/>
                </a:solidFill>
              </a:rPr>
              <a:t>are close, the land is steep.</a:t>
            </a:r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9D1D8C68-ABC7-40B7-9F03-B34E48D6E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397375"/>
            <a:ext cx="26463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>
                <a:solidFill>
                  <a:srgbClr val="000066"/>
                </a:solidFill>
              </a:rPr>
              <a:t>When contours are far apart, the slope is gentle.</a:t>
            </a:r>
          </a:p>
        </p:txBody>
      </p:sp>
      <p:pic>
        <p:nvPicPr>
          <p:cNvPr id="101435" name="Picture 59" descr="sxc relief 592254_72146415">
            <a:extLst>
              <a:ext uri="{FF2B5EF4-FFF2-40B4-BE49-F238E27FC236}">
                <a16:creationId xmlns:a16="http://schemas.microsoft.com/office/drawing/2014/main" id="{97DE6BC4-89D7-4C17-BEF1-DF5B38DC12E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795463"/>
            <a:ext cx="297338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Rectangle 61">
            <a:extLst>
              <a:ext uri="{FF2B5EF4-FFF2-40B4-BE49-F238E27FC236}">
                <a16:creationId xmlns:a16="http://schemas.microsoft.com/office/drawing/2014/main" id="{904BD758-B13D-49DF-9D69-DFA894A4D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Steep slopes and gentle slopes</a:t>
            </a:r>
          </a:p>
        </p:txBody>
      </p:sp>
      <p:sp>
        <p:nvSpPr>
          <p:cNvPr id="101439" name="Text Box 63">
            <a:extLst>
              <a:ext uri="{FF2B5EF4-FFF2-40B4-BE49-F238E27FC236}">
                <a16:creationId xmlns:a16="http://schemas.microsoft.com/office/drawing/2014/main" id="{53F58C23-4226-44DD-98A8-850E8AB4F488}"/>
              </a:ext>
            </a:extLst>
          </p:cNvPr>
          <p:cNvSpPr txBox="1">
            <a:spLocks noChangeArrowheads="1"/>
          </p:cNvSpPr>
          <p:nvPr/>
        </p:nvSpPr>
        <p:spPr bwMode="auto">
          <a:xfrm rot="1752677">
            <a:off x="365125" y="19907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FF6600"/>
                </a:solidFill>
              </a:rPr>
              <a:t>20</a:t>
            </a:r>
          </a:p>
        </p:txBody>
      </p:sp>
      <p:sp>
        <p:nvSpPr>
          <p:cNvPr id="101440" name="Text Box 64">
            <a:extLst>
              <a:ext uri="{FF2B5EF4-FFF2-40B4-BE49-F238E27FC236}">
                <a16:creationId xmlns:a16="http://schemas.microsoft.com/office/drawing/2014/main" id="{7B60A316-4082-4420-83C7-2978ACF71184}"/>
              </a:ext>
            </a:extLst>
          </p:cNvPr>
          <p:cNvSpPr txBox="1">
            <a:spLocks noChangeArrowheads="1"/>
          </p:cNvSpPr>
          <p:nvPr/>
        </p:nvSpPr>
        <p:spPr bwMode="auto">
          <a:xfrm rot="1752677">
            <a:off x="1116013" y="2081213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FF6600"/>
                </a:solidFill>
              </a:rPr>
              <a:t>30</a:t>
            </a:r>
          </a:p>
        </p:txBody>
      </p:sp>
      <p:sp>
        <p:nvSpPr>
          <p:cNvPr id="101441" name="Text Box 65">
            <a:extLst>
              <a:ext uri="{FF2B5EF4-FFF2-40B4-BE49-F238E27FC236}">
                <a16:creationId xmlns:a16="http://schemas.microsoft.com/office/drawing/2014/main" id="{8B867362-86AD-4673-AEF7-022CED5CCB34}"/>
              </a:ext>
            </a:extLst>
          </p:cNvPr>
          <p:cNvSpPr txBox="1">
            <a:spLocks noChangeArrowheads="1"/>
          </p:cNvSpPr>
          <p:nvPr/>
        </p:nvSpPr>
        <p:spPr bwMode="auto">
          <a:xfrm rot="1752677">
            <a:off x="1638300" y="21209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FF6600"/>
                </a:solidFill>
              </a:rPr>
              <a:t>40</a:t>
            </a:r>
          </a:p>
        </p:txBody>
      </p:sp>
      <p:sp>
        <p:nvSpPr>
          <p:cNvPr id="101442" name="Text Box 66">
            <a:extLst>
              <a:ext uri="{FF2B5EF4-FFF2-40B4-BE49-F238E27FC236}">
                <a16:creationId xmlns:a16="http://schemas.microsoft.com/office/drawing/2014/main" id="{14C411D1-396B-40B5-AAD0-470619420282}"/>
              </a:ext>
            </a:extLst>
          </p:cNvPr>
          <p:cNvSpPr txBox="1">
            <a:spLocks noChangeArrowheads="1"/>
          </p:cNvSpPr>
          <p:nvPr/>
        </p:nvSpPr>
        <p:spPr bwMode="auto">
          <a:xfrm rot="1752677">
            <a:off x="2046288" y="2109788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FF6600"/>
                </a:solidFill>
              </a:rPr>
              <a:t>50</a:t>
            </a:r>
          </a:p>
        </p:txBody>
      </p:sp>
      <p:sp>
        <p:nvSpPr>
          <p:cNvPr id="101443" name="Text Box 67">
            <a:extLst>
              <a:ext uri="{FF2B5EF4-FFF2-40B4-BE49-F238E27FC236}">
                <a16:creationId xmlns:a16="http://schemas.microsoft.com/office/drawing/2014/main" id="{ED9B0C9F-BBAD-483A-B302-51CE6D2661A8}"/>
              </a:ext>
            </a:extLst>
          </p:cNvPr>
          <p:cNvSpPr txBox="1">
            <a:spLocks noChangeArrowheads="1"/>
          </p:cNvSpPr>
          <p:nvPr/>
        </p:nvSpPr>
        <p:spPr bwMode="auto">
          <a:xfrm rot="1752677">
            <a:off x="2516188" y="2109788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FF6600"/>
                </a:solidFill>
              </a:rPr>
              <a:t>60</a:t>
            </a:r>
          </a:p>
        </p:txBody>
      </p:sp>
      <p:pic>
        <p:nvPicPr>
          <p:cNvPr id="101444" name="Picture 68" descr="relief2">
            <a:extLst>
              <a:ext uri="{FF2B5EF4-FFF2-40B4-BE49-F238E27FC236}">
                <a16:creationId xmlns:a16="http://schemas.microsoft.com/office/drawing/2014/main" id="{0A58D827-7E3B-40D0-8D3A-9B3EEE83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987800"/>
            <a:ext cx="296386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46" name="Text Box 70">
            <a:extLst>
              <a:ext uri="{FF2B5EF4-FFF2-40B4-BE49-F238E27FC236}">
                <a16:creationId xmlns:a16="http://schemas.microsoft.com/office/drawing/2014/main" id="{C5BE0A73-2137-45C9-98DC-F6D0629DFF05}"/>
              </a:ext>
            </a:extLst>
          </p:cNvPr>
          <p:cNvSpPr txBox="1">
            <a:spLocks noChangeArrowheads="1"/>
          </p:cNvSpPr>
          <p:nvPr/>
        </p:nvSpPr>
        <p:spPr bwMode="auto">
          <a:xfrm rot="-158685">
            <a:off x="1649413" y="5662613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01447" name="Text Box 71">
            <a:extLst>
              <a:ext uri="{FF2B5EF4-FFF2-40B4-BE49-F238E27FC236}">
                <a16:creationId xmlns:a16="http://schemas.microsoft.com/office/drawing/2014/main" id="{F7E4A1C6-55B5-4A48-A38C-94F406A73D93}"/>
              </a:ext>
            </a:extLst>
          </p:cNvPr>
          <p:cNvSpPr txBox="1">
            <a:spLocks noChangeArrowheads="1"/>
          </p:cNvSpPr>
          <p:nvPr/>
        </p:nvSpPr>
        <p:spPr bwMode="auto">
          <a:xfrm rot="-158685">
            <a:off x="1498600" y="48133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FF6600"/>
                </a:solidFill>
              </a:rPr>
              <a:t>0</a:t>
            </a:r>
          </a:p>
        </p:txBody>
      </p:sp>
      <p:sp>
        <p:nvSpPr>
          <p:cNvPr id="101448" name="Text Box 72">
            <a:extLst>
              <a:ext uri="{FF2B5EF4-FFF2-40B4-BE49-F238E27FC236}">
                <a16:creationId xmlns:a16="http://schemas.microsoft.com/office/drawing/2014/main" id="{08142D64-C821-4C0B-B243-BD4BEA59C1F2}"/>
              </a:ext>
            </a:extLst>
          </p:cNvPr>
          <p:cNvSpPr txBox="1">
            <a:spLocks noChangeArrowheads="1"/>
          </p:cNvSpPr>
          <p:nvPr/>
        </p:nvSpPr>
        <p:spPr bwMode="auto">
          <a:xfrm rot="-158685">
            <a:off x="1066800" y="39497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solidFill>
                  <a:srgbClr val="FF6600"/>
                </a:solidFill>
              </a:rPr>
              <a:t>10</a:t>
            </a:r>
          </a:p>
        </p:txBody>
      </p:sp>
      <p:pic>
        <p:nvPicPr>
          <p:cNvPr id="1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D8DFD3-44BE-4037-B663-F282A45B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/>
      <p:bldP spid="101385" grpId="0"/>
      <p:bldP spid="101439" grpId="0"/>
      <p:bldP spid="101440" grpId="0"/>
      <p:bldP spid="101441" grpId="0"/>
      <p:bldP spid="101442" grpId="0"/>
      <p:bldP spid="101443" grpId="0"/>
      <p:bldP spid="101446" grpId="0"/>
      <p:bldP spid="101447" grpId="0"/>
      <p:bldP spid="1014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7504</TotalTime>
  <Words>688</Words>
  <Application>Microsoft Office PowerPoint</Application>
  <PresentationFormat>On-screen Show (4:3)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Wingdings</vt:lpstr>
      <vt:lpstr>Arial</vt:lpstr>
      <vt:lpstr>Wingdings 2</vt:lpstr>
      <vt:lpstr>1_Default Design</vt:lpstr>
      <vt:lpstr>3_Default Design</vt:lpstr>
      <vt:lpstr>Relief</vt:lpstr>
      <vt:lpstr>Information</vt:lpstr>
      <vt:lpstr>Relief</vt:lpstr>
      <vt:lpstr>How is relief shown on a map?</vt:lpstr>
      <vt:lpstr>Ways to show relief</vt:lpstr>
      <vt:lpstr>Contours</vt:lpstr>
      <vt:lpstr>Drawing contours</vt:lpstr>
      <vt:lpstr>Intervals</vt:lpstr>
      <vt:lpstr>Steep slopes and gentle slopes</vt:lpstr>
      <vt:lpstr>Hills and valleys</vt:lpstr>
      <vt:lpstr>Labeling landscapes</vt:lpstr>
      <vt:lpstr>Using color to show relief</vt:lpstr>
      <vt:lpstr>Using color to show height on a map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Relief</dc:title>
  <dc:subject>Boardworks High School Earth and Space Sciences</dc:subject>
  <dc:creator>Boardworks</dc:creator>
  <cp:lastModifiedBy>Tim Crilly</cp:lastModifiedBy>
  <cp:revision>319</cp:revision>
  <dcterms:created xsi:type="dcterms:W3CDTF">2000-06-22T18:06:30Z</dcterms:created>
  <dcterms:modified xsi:type="dcterms:W3CDTF">2019-01-31T15:23:27Z</dcterms:modified>
</cp:coreProperties>
</file>