
<file path=[Content_Types].xml><?xml version="1.0" encoding="utf-8"?>
<Types xmlns="http://schemas.openxmlformats.org/package/2006/content-types">
  <Default Extension="bin" ContentType="application/vnd.ms-office.activeX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1.xml" ContentType="application/vnd.ms-office.activeX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ctiveX/activeX2.xml" ContentType="application/vnd.ms-office.activeX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5287" r:id="rId1"/>
    <p:sldMasterId id="2147485302" r:id="rId2"/>
  </p:sldMasterIdLst>
  <p:notesMasterIdLst>
    <p:notesMasterId r:id="rId11"/>
  </p:notesMasterIdLst>
  <p:handoutMasterIdLst>
    <p:handoutMasterId r:id="rId12"/>
  </p:handoutMasterIdLst>
  <p:sldIdLst>
    <p:sldId id="430" r:id="rId3"/>
    <p:sldId id="509" r:id="rId4"/>
    <p:sldId id="498" r:id="rId5"/>
    <p:sldId id="504" r:id="rId6"/>
    <p:sldId id="505" r:id="rId7"/>
    <p:sldId id="506" r:id="rId8"/>
    <p:sldId id="507" r:id="rId9"/>
    <p:sldId id="508" r:id="rId10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13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7">
          <p15:clr>
            <a:srgbClr val="A4A3A4"/>
          </p15:clr>
        </p15:guide>
        <p15:guide id="2" orient="horz" pos="3876">
          <p15:clr>
            <a:srgbClr val="A4A3A4"/>
          </p15:clr>
        </p15:guide>
        <p15:guide id="3" pos="5375">
          <p15:clr>
            <a:srgbClr val="A4A3A4"/>
          </p15:clr>
        </p15:guide>
        <p15:guide id="4" pos="2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B80303"/>
    <a:srgbClr val="000066"/>
    <a:srgbClr val="003399"/>
    <a:srgbClr val="286DA6"/>
    <a:srgbClr val="CC0099"/>
    <a:srgbClr val="33CC33"/>
    <a:srgbClr val="009900"/>
    <a:srgbClr val="FF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2854" autoAdjust="0"/>
  </p:normalViewPr>
  <p:slideViewPr>
    <p:cSldViewPr>
      <p:cViewPr varScale="1">
        <p:scale>
          <a:sx n="85" d="100"/>
          <a:sy n="85" d="100"/>
        </p:scale>
        <p:origin x="540" y="60"/>
      </p:cViewPr>
      <p:guideLst>
        <p:guide orient="horz" pos="497"/>
        <p:guide orient="horz" pos="3876"/>
        <p:guide pos="5375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064" y="108"/>
      </p:cViewPr>
      <p:guideLst>
        <p:guide orient="horz" pos="2931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7B0D4D1D-AF49-40CF-9DF5-220CCF587F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F04F853B-1F8C-4724-AF5E-FDF3ED5D60F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6C032F6-3BB9-4A8A-A77F-5DD394E93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CF7A6D7-B68B-46D7-ABA4-1DFF0B090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884" y="116205"/>
            <a:ext cx="4166235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Earth and Space Sciences</a:t>
            </a:r>
          </a:p>
        </p:txBody>
      </p:sp>
    </p:spTree>
    <p:extLst>
      <p:ext uri="{BB962C8B-B14F-4D97-AF65-F5344CB8AC3E}">
        <p14:creationId xmlns:p14="http://schemas.microsoft.com/office/powerpoint/2010/main" val="1436034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>
            <a:extLst>
              <a:ext uri="{FF2B5EF4-FFF2-40B4-BE49-F238E27FC236}">
                <a16:creationId xmlns:a16="http://schemas.microsoft.com/office/drawing/2014/main" id="{FF2A8D1F-3C6B-47B2-BD63-C8492E3A4B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B609EBF-8229-47E4-88EB-E5BBCAE53E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B00C6E6-F6E0-468A-AF6E-8ABC504DE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99B9DBB-250F-4629-A14D-0298030EEF3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FE574DA-0408-45F9-8A6B-612F9E6A7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142E241A-A50E-470C-8B49-0FA457C4B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884" y="116205"/>
            <a:ext cx="4166235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Earth and Space Sciences</a:t>
            </a:r>
          </a:p>
        </p:txBody>
      </p:sp>
    </p:spTree>
    <p:extLst>
      <p:ext uri="{BB962C8B-B14F-4D97-AF65-F5344CB8AC3E}">
        <p14:creationId xmlns:p14="http://schemas.microsoft.com/office/powerpoint/2010/main" val="12828876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>
            <a:extLst>
              <a:ext uri="{FF2B5EF4-FFF2-40B4-BE49-F238E27FC236}">
                <a16:creationId xmlns:a16="http://schemas.microsoft.com/office/drawing/2014/main" id="{814844D7-62D2-42E5-8146-461AE641B5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95F9FB5-99BA-41F4-B315-13DDD66C6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7C153C-F2BA-42E5-B1DD-AA6EDA7F2A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B9DBB-250F-4629-A14D-0298030EEF3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122C8-FA45-4F28-9F12-D890F45E45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B9DBB-250F-4629-A14D-0298030EEF3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666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>
            <a:extLst>
              <a:ext uri="{FF2B5EF4-FFF2-40B4-BE49-F238E27FC236}">
                <a16:creationId xmlns:a16="http://schemas.microsoft.com/office/drawing/2014/main" id="{B41D61FB-F9DD-4339-A64F-BE010302FD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26160D70-DB95-403A-B31B-E61234641F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432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6CC422-87B9-4625-B5FB-7C78E3E8F7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B9DBB-250F-4629-A14D-0298030EEF3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>
            <a:extLst>
              <a:ext uri="{FF2B5EF4-FFF2-40B4-BE49-F238E27FC236}">
                <a16:creationId xmlns:a16="http://schemas.microsoft.com/office/drawing/2014/main" id="{41E5DB5E-70E9-49DB-B816-584FE9B1E2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D47F76A5-3357-4EFC-BB69-D65941F79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3AD8BB-0FF5-4B42-BDE5-4D02CACBAB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B9DBB-250F-4629-A14D-0298030EEF3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Slide Image Placeholder 1">
            <a:extLst>
              <a:ext uri="{FF2B5EF4-FFF2-40B4-BE49-F238E27FC236}">
                <a16:creationId xmlns:a16="http://schemas.microsoft.com/office/drawing/2014/main" id="{19C64BA3-668B-48F5-A5B1-9F5B1F848FA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300" name="Notes Placeholder 2">
            <a:extLst>
              <a:ext uri="{FF2B5EF4-FFF2-40B4-BE49-F238E27FC236}">
                <a16:creationId xmlns:a16="http://schemas.microsoft.com/office/drawing/2014/main" id="{7EA06C83-9662-47ED-94D6-67FAEA475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Design, evaluate, and/or refine a solution to a complex real-world problem, based on scientific knowledge, student-generated sources of evidence, prioritized criteria, and trade-off considerations.</a:t>
            </a:r>
            <a:endParaRPr lang="en-GB" dirty="0">
              <a:effectLst/>
            </a:endParaRPr>
          </a:p>
          <a:p>
            <a:pPr>
              <a:spcBef>
                <a:spcPts val="432"/>
              </a:spcBef>
            </a:pPr>
            <a:endParaRPr lang="en-GB" altLang="en-US" b="1" dirty="0">
              <a:latin typeface="Arial" panose="020B0604020202020204" pitchFamily="34" charset="0"/>
            </a:endParaRPr>
          </a:p>
          <a:p>
            <a:pPr>
              <a:spcBef>
                <a:spcPts val="432"/>
              </a:spcBef>
            </a:pPr>
            <a:r>
              <a:rPr lang="en-GB" altLang="en-US" b="1" dirty="0">
                <a:latin typeface="Arial" panose="020B0604020202020204" pitchFamily="34" charset="0"/>
              </a:rPr>
              <a:t>Photo credit: </a:t>
            </a:r>
            <a:r>
              <a:rPr lang="en-GB" altLang="en-US" dirty="0">
                <a:latin typeface="Arial" panose="020B0604020202020204" pitchFamily="34" charset="0"/>
              </a:rPr>
              <a:t>© </a:t>
            </a:r>
            <a:r>
              <a:rPr lang="en-GB" altLang="en-US" dirty="0" err="1">
                <a:latin typeface="Arial" panose="020B0604020202020204" pitchFamily="34" charset="0"/>
              </a:rPr>
              <a:t>Fedoroy</a:t>
            </a:r>
            <a:r>
              <a:rPr lang="en-GB" altLang="en-US" dirty="0">
                <a:latin typeface="Arial" panose="020B0604020202020204" pitchFamily="34" charset="0"/>
              </a:rPr>
              <a:t> Oleksiy, Shutterstock.com 2018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55F621-3EED-4F3E-8F92-A574CDF24B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B9DBB-250F-4629-A14D-0298030EEF3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>
            <a:extLst>
              <a:ext uri="{FF2B5EF4-FFF2-40B4-BE49-F238E27FC236}">
                <a16:creationId xmlns:a16="http://schemas.microsoft.com/office/drawing/2014/main" id="{D91E3246-DA0B-486A-B4C3-173BBEB809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42BDEBE-AEEA-4AD1-A023-1F5C67396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Design, evaluate, and/or refine a solution to a complex real-world problem, based on scientific knowledge, student-generated sources of evidence, prioritized criteria, and trade-off considerations.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2B7F63-90E8-4006-B589-D38B444F78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B9DBB-250F-4629-A14D-0298030EEF3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Slide Image Placeholder 1">
            <a:extLst>
              <a:ext uri="{FF2B5EF4-FFF2-40B4-BE49-F238E27FC236}">
                <a16:creationId xmlns:a16="http://schemas.microsoft.com/office/drawing/2014/main" id="{9CFB2C55-25AE-4A59-8638-B488965DB6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8" name="Notes Placeholder 2">
            <a:extLst>
              <a:ext uri="{FF2B5EF4-FFF2-40B4-BE49-F238E27FC236}">
                <a16:creationId xmlns:a16="http://schemas.microsoft.com/office/drawing/2014/main" id="{AB90A9E0-CA4C-4033-B78E-71C42EF25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Design, evaluate, and/or refine a solution to a complex real-world problem, based on scientific knowledge, student-generated sources of evidence, prioritized criteria, and trade-off considerations.</a:t>
            </a:r>
            <a:endParaRPr lang="en-GB" sz="1200" b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1200" b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altLang="en-US" b="1" dirty="0">
                <a:latin typeface="Arial" panose="020B0604020202020204" pitchFamily="34" charset="0"/>
              </a:rPr>
              <a:t>Photo credit:</a:t>
            </a:r>
            <a:r>
              <a:rPr lang="en-GB" altLang="en-US" dirty="0">
                <a:latin typeface="Arial" panose="020B0604020202020204" pitchFamily="34" charset="0"/>
              </a:rPr>
              <a:t> © Carolina K Smith, MD, Shutterstock.com 2018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598360-A209-4FD6-95AA-0B2063AEA6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B9DBB-250F-4629-A14D-0298030EEF3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>
            <a:extLst>
              <a:ext uri="{FF2B5EF4-FFF2-40B4-BE49-F238E27FC236}">
                <a16:creationId xmlns:a16="http://schemas.microsoft.com/office/drawing/2014/main" id="{1FFDD083-BB10-4B7A-91B0-4C906F833B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784187F4-D185-4295-BBA0-E92C5CC70D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432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55D8C-7647-45DF-A56D-0BFF80D204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B9DBB-250F-4629-A14D-0298030EEF3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5377613-BF44-4DE5-BF60-36F4B20FC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0310" y="1187864"/>
            <a:ext cx="4973653" cy="3127761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B80303"/>
                </a:solidFill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6F8553-5951-43AF-821A-6DB588B540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24DAFD66-3CB7-4443-BBB6-74AFE8C5F89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692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595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360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535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69641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767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7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676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48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30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9507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5042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879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7612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06154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166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434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01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242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50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2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63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960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61567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730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5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3079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666232-5D9B-4CFA-8949-CA5146E65FC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0F53B79C-89F8-49C6-AEB3-357C0CCA8C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8</a:t>
            </a:r>
          </a:p>
        </p:txBody>
      </p:sp>
    </p:spTree>
    <p:custDataLst>
      <p:tags r:id="rId16"/>
    </p:custDataLst>
    <p:extLst>
      <p:ext uri="{BB962C8B-B14F-4D97-AF65-F5344CB8AC3E}">
        <p14:creationId xmlns:p14="http://schemas.microsoft.com/office/powerpoint/2010/main" val="282539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88" r:id="rId1"/>
    <p:sldLayoutId id="2147485289" r:id="rId2"/>
    <p:sldLayoutId id="2147485290" r:id="rId3"/>
    <p:sldLayoutId id="2147485291" r:id="rId4"/>
    <p:sldLayoutId id="2147485292" r:id="rId5"/>
    <p:sldLayoutId id="2147485293" r:id="rId6"/>
    <p:sldLayoutId id="2147485294" r:id="rId7"/>
    <p:sldLayoutId id="2147485295" r:id="rId8"/>
    <p:sldLayoutId id="2147485296" r:id="rId9"/>
    <p:sldLayoutId id="2147485297" r:id="rId10"/>
    <p:sldLayoutId id="2147485298" r:id="rId11"/>
    <p:sldLayoutId id="2147485299" r:id="rId12"/>
    <p:sldLayoutId id="2147485300" r:id="rId13"/>
    <p:sldLayoutId id="2147485301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5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4103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BAF95F-EB26-4406-A41B-066169FC7AEB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5BB6A74E-C04E-4F2D-B664-688C6865E5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8</a:t>
            </a: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4794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3" r:id="rId1"/>
    <p:sldLayoutId id="2147485304" r:id="rId2"/>
    <p:sldLayoutId id="2147485305" r:id="rId3"/>
    <p:sldLayoutId id="2147485306" r:id="rId4"/>
    <p:sldLayoutId id="2147485307" r:id="rId5"/>
    <p:sldLayoutId id="2147485308" r:id="rId6"/>
    <p:sldLayoutId id="2147485309" r:id="rId7"/>
    <p:sldLayoutId id="2147485310" r:id="rId8"/>
    <p:sldLayoutId id="2147485311" r:id="rId9"/>
    <p:sldLayoutId id="2147485312" r:id="rId10"/>
    <p:sldLayoutId id="2147485313" r:id="rId11"/>
    <p:sldLayoutId id="21474853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1.jp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9.wmf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>
            <a:extLst>
              <a:ext uri="{FF2B5EF4-FFF2-40B4-BE49-F238E27FC236}">
                <a16:creationId xmlns:a16="http://schemas.microsoft.com/office/drawing/2014/main" id="{63D5DA12-650D-4388-BDE3-21467906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10" y="1187864"/>
            <a:ext cx="4973653" cy="3127761"/>
          </a:xfrm>
        </p:spPr>
        <p:txBody>
          <a:bodyPr/>
          <a:lstStyle/>
          <a:p>
            <a:r>
              <a:rPr lang="en-GB" altLang="en-US" dirty="0"/>
              <a:t>Satellites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C1080EC-8D95-4F58-BEB4-92C3F69F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F24A623-EDEF-49C5-A5A4-508D61457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8552" y="1300899"/>
            <a:ext cx="5712644" cy="2375555"/>
          </a:xfrm>
        </p:spPr>
        <p:txBody>
          <a:bodyPr>
            <a:noAutofit/>
          </a:bodyPr>
          <a:lstStyle/>
          <a:p>
            <a:pPr marL="216000" indent="-216000">
              <a:buSzPct val="100000"/>
              <a:buFont typeface="Wingdings 2" panose="05020102010507070707" pitchFamily="18" charset="2"/>
              <a:buChar char=""/>
            </a:pPr>
            <a:r>
              <a:rPr lang="en-GB" sz="1600" dirty="0"/>
              <a:t>Constructing Explanations and Designing Solutions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00EF7105-ADAD-4E73-B6EE-D08D12DEDBC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148552" y="4271390"/>
            <a:ext cx="5712644" cy="2359165"/>
          </a:xfrm>
        </p:spPr>
        <p:txBody>
          <a:bodyPr>
            <a:normAutofit/>
          </a:bodyPr>
          <a:lstStyle/>
          <a:p>
            <a:r>
              <a:rPr lang="en-GB" sz="1600" dirty="0"/>
              <a:t>6. Structure and Function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802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Text Box 2">
            <a:extLst>
              <a:ext uri="{FF2B5EF4-FFF2-40B4-BE49-F238E27FC236}">
                <a16:creationId xmlns:a16="http://schemas.microsoft.com/office/drawing/2014/main" id="{10E6467B-7683-467D-AD33-8F28A119C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4401108"/>
            <a:ext cx="36337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An </a:t>
            </a:r>
            <a:r>
              <a:rPr lang="en-GB" altLang="en-US" b="1" dirty="0">
                <a:solidFill>
                  <a:srgbClr val="B80303"/>
                </a:solidFill>
              </a:rPr>
              <a:t>artificial satellite</a:t>
            </a:r>
            <a:r>
              <a:rPr lang="en-GB" altLang="en-US" dirty="0">
                <a:solidFill>
                  <a:srgbClr val="B80303"/>
                </a:solidFill>
              </a:rPr>
              <a:t> </a:t>
            </a:r>
            <a:r>
              <a:rPr lang="en-GB" altLang="en-US" dirty="0"/>
              <a:t>is an object made by, and put into orbit by, humans.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8EAC208-EFC3-4393-B4FD-2CA0805ED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Natural and artificial satellites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F80A5122-DE50-41BC-A24B-97E90A11F6C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0363" y="788988"/>
            <a:ext cx="86407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B80303"/>
                </a:solidFill>
              </a:rPr>
              <a:t>satellite</a:t>
            </a:r>
            <a:r>
              <a:rPr lang="en-US" altLang="en-US" b="1" dirty="0">
                <a:solidFill>
                  <a:srgbClr val="FF6600"/>
                </a:solidFill>
              </a:rPr>
              <a:t> </a:t>
            </a:r>
            <a:r>
              <a:rPr lang="en-US" altLang="en-US" dirty="0"/>
              <a:t>is an object that orbits a larger object. </a:t>
            </a:r>
            <a:br>
              <a:rPr lang="en-US" altLang="en-US" dirty="0"/>
            </a:br>
            <a:r>
              <a:rPr lang="en-US" altLang="en-US" dirty="0"/>
              <a:t>For example, the Moon orbits the Earth.</a:t>
            </a:r>
          </a:p>
        </p:txBody>
      </p:sp>
      <p:sp>
        <p:nvSpPr>
          <p:cNvPr id="534533" name="Text Box 5">
            <a:extLst>
              <a:ext uri="{FF2B5EF4-FFF2-40B4-BE49-F238E27FC236}">
                <a16:creationId xmlns:a16="http://schemas.microsoft.com/office/drawing/2014/main" id="{C1A30FCA-82B4-4D76-ADFC-87A290E7E60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0363" y="2040216"/>
            <a:ext cx="3959609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The Moon is a </a:t>
            </a:r>
            <a:r>
              <a:rPr lang="en-US" altLang="en-US" b="1" dirty="0">
                <a:solidFill>
                  <a:srgbClr val="B80303"/>
                </a:solidFill>
              </a:rPr>
              <a:t>natural</a:t>
            </a:r>
            <a:r>
              <a:rPr lang="en-US" altLang="en-US" b="1" dirty="0">
                <a:solidFill>
                  <a:srgbClr val="286DA6"/>
                </a:solidFill>
              </a:rPr>
              <a:t> </a:t>
            </a:r>
            <a:r>
              <a:rPr lang="en-US" altLang="en-US" b="1" dirty="0">
                <a:solidFill>
                  <a:srgbClr val="B80303"/>
                </a:solidFill>
              </a:rPr>
              <a:t>satellite</a:t>
            </a:r>
            <a:r>
              <a:rPr lang="en-US" altLang="en-US" dirty="0"/>
              <a:t> of the Earth and is kept in orbit by the attraction of the Earth’s gravity and by its motion.</a:t>
            </a:r>
          </a:p>
        </p:txBody>
      </p:sp>
      <p:pic>
        <p:nvPicPr>
          <p:cNvPr id="8" name="Picture 7" descr="slide 18.png">
            <a:extLst>
              <a:ext uri="{FF2B5EF4-FFF2-40B4-BE49-F238E27FC236}">
                <a16:creationId xmlns:a16="http://schemas.microsoft.com/office/drawing/2014/main" id="{46025404-6D06-4522-AA6B-AB1E3BEAC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3" y="1844824"/>
            <a:ext cx="4710112" cy="468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5DAFED-A2A1-4490-B8B8-BD79D9646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0" grpId="0" build="allAtOnce" autoUpdateAnimBg="0"/>
      <p:bldP spid="5345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FA65B260-3260-4179-BA59-438BBCA64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Types of orbit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B9F9F123-9EEF-4990-8A1F-C06DC697B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F1F41D-7B80-4553-8FED-C0046E5F8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4121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6C5916F7-2034-4D1C-8E70-8051531DB47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B11E694-ABEA-428B-A3C2-9BED8B900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Uses for geostationary satellites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8EB50FBD-B4BC-458C-A852-558954EA7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788988"/>
            <a:ext cx="8569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Geostationary satellites are particularly useful because they stay fixed above a single point on Earth.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333FFE23-B3C0-4558-A221-AD9F2C5F7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1773238"/>
            <a:ext cx="49339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This makes them useful for </a:t>
            </a:r>
            <a:r>
              <a:rPr lang="en-GB" altLang="en-US" b="1" dirty="0">
                <a:solidFill>
                  <a:srgbClr val="B80303"/>
                </a:solidFill>
              </a:rPr>
              <a:t>communications</a:t>
            </a:r>
            <a:r>
              <a:rPr lang="en-GB" altLang="en-US" dirty="0">
                <a:solidFill>
                  <a:srgbClr val="010066"/>
                </a:solidFill>
              </a:rPr>
              <a:t> and </a:t>
            </a:r>
            <a:r>
              <a:rPr lang="en-GB" altLang="en-US" b="1" dirty="0">
                <a:solidFill>
                  <a:srgbClr val="B80303"/>
                </a:solidFill>
              </a:rPr>
              <a:t>satellite TV</a:t>
            </a:r>
            <a:r>
              <a:rPr lang="en-GB" altLang="en-US" dirty="0">
                <a:solidFill>
                  <a:srgbClr val="B80303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broadcasting, because the satellite never goes out of range.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1EF40DA4-4BC4-4724-BD81-7AF1770F8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5157788"/>
            <a:ext cx="5257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Geostationary satellites are also used for </a:t>
            </a:r>
            <a:r>
              <a:rPr lang="en-GB" altLang="en-US" b="1" dirty="0">
                <a:solidFill>
                  <a:srgbClr val="B80303"/>
                </a:solidFill>
              </a:rPr>
              <a:t>weather forecasting</a:t>
            </a:r>
            <a:r>
              <a:rPr lang="en-GB" altLang="en-US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45062" name="Text Box 6">
            <a:extLst>
              <a:ext uri="{FF2B5EF4-FFF2-40B4-BE49-F238E27FC236}">
                <a16:creationId xmlns:a16="http://schemas.microsoft.com/office/drawing/2014/main" id="{768BE1FB-9FB5-4E63-836D-6076B9F5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3429000"/>
            <a:ext cx="489743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Satellite dishes can be fixed to face in the correct direction, without the need to track the movement of the satellite.</a:t>
            </a:r>
          </a:p>
        </p:txBody>
      </p:sp>
      <p:pic>
        <p:nvPicPr>
          <p:cNvPr id="30728" name="Picture 8" descr="slide 20.jpg">
            <a:extLst>
              <a:ext uri="{FF2B5EF4-FFF2-40B4-BE49-F238E27FC236}">
                <a16:creationId xmlns:a16="http://schemas.microsoft.com/office/drawing/2014/main" id="{DB590504-BA70-4BAC-BC8F-1823A52BB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1700213"/>
            <a:ext cx="31623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FA96538-8AE5-412A-886D-6B3FFD8A8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AF5615-093D-462D-89C8-6C93556B8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7FE1EB3-7C08-41F7-9F43-4F317E639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Problems with geostationary satellites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9DCA5E58-3BDB-480A-BB38-67E2E7F4F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788988"/>
            <a:ext cx="8497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There are some disadvantages to geostationary satellites.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7C1A8A5F-4205-403B-8588-53CABF827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617663"/>
            <a:ext cx="817403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marL="363538" indent="-363538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B80303"/>
              </a:buClr>
              <a:buFont typeface="Wingdings" panose="05000000000000000000" pitchFamily="2" charset="2"/>
              <a:buChar char="l"/>
            </a:pPr>
            <a:r>
              <a:rPr lang="en-GB" altLang="en-US" dirty="0">
                <a:solidFill>
                  <a:srgbClr val="010066"/>
                </a:solidFill>
              </a:rPr>
              <a:t>All geostationary satellites must orbit over the equator at a specific altitude of 36,000</a:t>
            </a:r>
            <a:r>
              <a:rPr lang="en-GB" altLang="en-US" sz="1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km. There are limited slots in this orbit, which can lead to disputes when different countries want a certain slot.</a:t>
            </a:r>
          </a:p>
        </p:txBody>
      </p:sp>
      <p:sp>
        <p:nvSpPr>
          <p:cNvPr id="47109" name="Text Box 5">
            <a:extLst>
              <a:ext uri="{FF2B5EF4-FFF2-40B4-BE49-F238E27FC236}">
                <a16:creationId xmlns:a16="http://schemas.microsoft.com/office/drawing/2014/main" id="{1E34700A-1371-4011-B2A1-DDD2A4186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3559175"/>
            <a:ext cx="84978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marL="363538" indent="-363538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B80303"/>
              </a:buClr>
              <a:buFont typeface="Wingdings" panose="05000000000000000000" pitchFamily="2" charset="2"/>
              <a:buChar char="l"/>
            </a:pPr>
            <a:r>
              <a:rPr lang="en-GB" altLang="en-US" dirty="0">
                <a:solidFill>
                  <a:srgbClr val="010066"/>
                </a:solidFill>
              </a:rPr>
              <a:t>A geostationary satellite can only “see” a certain area </a:t>
            </a:r>
            <a:br>
              <a:rPr lang="en-GB" altLang="en-US" dirty="0">
                <a:solidFill>
                  <a:srgbClr val="010066"/>
                </a:solidFill>
              </a:rPr>
            </a:br>
            <a:r>
              <a:rPr lang="en-GB" altLang="en-US" dirty="0">
                <a:solidFill>
                  <a:srgbClr val="010066"/>
                </a:solidFill>
              </a:rPr>
              <a:t>of the Earth’s surface – the rest is hidden from view.</a:t>
            </a:r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2C33DA48-54E5-4C4C-9D89-4F8CFE891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4760913"/>
            <a:ext cx="8353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marL="363538" indent="-363538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B80303"/>
              </a:buClr>
              <a:buFont typeface="Wingdings" panose="05000000000000000000" pitchFamily="2" charset="2"/>
              <a:buChar char="l"/>
            </a:pPr>
            <a:r>
              <a:rPr lang="en-GB" altLang="en-US" dirty="0">
                <a:solidFill>
                  <a:srgbClr val="010066"/>
                </a:solidFill>
              </a:rPr>
              <a:t>All geostationary satellites are a long way from the</a:t>
            </a:r>
            <a:br>
              <a:rPr lang="en-GB" altLang="en-US" dirty="0">
                <a:solidFill>
                  <a:srgbClr val="010066"/>
                </a:solidFill>
              </a:rPr>
            </a:br>
            <a:r>
              <a:rPr lang="en-GB" altLang="en-US" dirty="0">
                <a:solidFill>
                  <a:srgbClr val="010066"/>
                </a:solidFill>
              </a:rPr>
              <a:t>Earth, which causes delays in signals. This can be a disadvantage for commercial or military communications.</a:t>
            </a:r>
          </a:p>
        </p:txBody>
      </p:sp>
      <p:pic>
        <p:nvPicPr>
          <p:cNvPr id="8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C83C8D5-5863-41BF-8C0D-06EE0248D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B1C5C8-52B1-46C7-BEB5-57033E5B1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8D647F3C-423A-4D35-8736-F4CCAD1E8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Uses for polar orbit satellites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B70E16E1-526F-41F7-B48F-FB96C44A2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788988"/>
            <a:ext cx="8569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Polar satellites are particularly useful because they orbit at a low altitude and high speed.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726E9188-1C82-4A4D-AB89-63A2CB944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806112"/>
            <a:ext cx="8785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This makes them useful for </a:t>
            </a:r>
            <a:r>
              <a:rPr lang="en-GB" altLang="en-US" b="1" dirty="0">
                <a:solidFill>
                  <a:srgbClr val="B80303"/>
                </a:solidFill>
              </a:rPr>
              <a:t>mapping</a:t>
            </a:r>
            <a:r>
              <a:rPr lang="en-GB" altLang="en-US" dirty="0">
                <a:solidFill>
                  <a:srgbClr val="010066"/>
                </a:solidFill>
              </a:rPr>
              <a:t>, as they can image the Earth’s surface in higher resolution than more distant satellites.</a:t>
            </a: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A1A7C3F6-F2AF-4103-88DA-1F142BC55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2831908"/>
            <a:ext cx="48958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It also makes them useful for observation purposes, such as </a:t>
            </a:r>
            <a:r>
              <a:rPr lang="en-GB" altLang="en-US" b="1" dirty="0">
                <a:solidFill>
                  <a:srgbClr val="B80303"/>
                </a:solidFill>
              </a:rPr>
              <a:t>military surveillance</a:t>
            </a:r>
            <a:r>
              <a:rPr lang="en-GB" altLang="en-US" dirty="0">
                <a:solidFill>
                  <a:srgbClr val="010066"/>
                </a:solidFill>
              </a:rPr>
              <a:t>,</a:t>
            </a:r>
            <a:r>
              <a:rPr lang="en-GB" altLang="en-US" dirty="0">
                <a:solidFill>
                  <a:srgbClr val="286DA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or</a:t>
            </a:r>
            <a:r>
              <a:rPr lang="en-GB" altLang="en-US" dirty="0">
                <a:solidFill>
                  <a:srgbClr val="286DA6"/>
                </a:solidFill>
              </a:rPr>
              <a:t> </a:t>
            </a:r>
            <a:r>
              <a:rPr lang="en-GB" altLang="en-US" b="1" dirty="0">
                <a:solidFill>
                  <a:srgbClr val="B80303"/>
                </a:solidFill>
              </a:rPr>
              <a:t>weather monitoring</a:t>
            </a:r>
            <a:r>
              <a:rPr lang="en-GB" altLang="en-US" dirty="0">
                <a:solidFill>
                  <a:srgbClr val="010066"/>
                </a:solidFill>
              </a:rPr>
              <a:t>, as they can view all of the Earth’s surface in one day.</a:t>
            </a:r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8B74094B-6BF6-4165-B81D-FD109EB7B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4965700"/>
            <a:ext cx="85693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However, polar satellites must be tracked from the ground, and will be out of range for much of the time, causing delays in data retrieval.</a:t>
            </a:r>
          </a:p>
        </p:txBody>
      </p:sp>
      <p:pic>
        <p:nvPicPr>
          <p:cNvPr id="9" name="Picture 8" descr="slide 22.jpg">
            <a:extLst>
              <a:ext uri="{FF2B5EF4-FFF2-40B4-BE49-F238E27FC236}">
                <a16:creationId xmlns:a16="http://schemas.microsoft.com/office/drawing/2014/main" id="{20361D40-DBED-4903-96A2-F0451C39D5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481" y="2747101"/>
            <a:ext cx="30670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87CDD7C-C01E-4393-8E7C-FA2ABB240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2F0D03D-B69E-4E0B-AD41-9F584CA73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326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57" grpId="0"/>
      <p:bldP spid="491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D978FB01-2C90-45E9-97F0-722B7D050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Which type of satellite?</a:t>
            </a:r>
            <a:endParaRPr lang="en-US" altLang="en-US" dirty="0"/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F18273D3-5C28-4AD1-B573-738135493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5145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BBF454AB-77DC-44A4-8092-6F5C6D6F497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0800">
          <a:solidFill>
            <a:srgbClr val="010066"/>
          </a:solidFill>
          <a:round/>
          <a:headEnd type="none" w="sm" len="sm"/>
          <a:tailEnd type="triangle" w="lg" len="lg"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14393</TotalTime>
  <Words>499</Words>
  <Application>Microsoft Office PowerPoint</Application>
  <PresentationFormat>On-screen Show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Wingdings</vt:lpstr>
      <vt:lpstr>Arial</vt:lpstr>
      <vt:lpstr>Wingdings 2</vt:lpstr>
      <vt:lpstr>1_Default Design</vt:lpstr>
      <vt:lpstr>7_Default Design</vt:lpstr>
      <vt:lpstr>Satellites</vt:lpstr>
      <vt:lpstr>Information</vt:lpstr>
      <vt:lpstr>Natural and artificial satellites</vt:lpstr>
      <vt:lpstr>Types of orbit</vt:lpstr>
      <vt:lpstr>Uses for geostationary satellites</vt:lpstr>
      <vt:lpstr>Problems with geostationary satellites</vt:lpstr>
      <vt:lpstr>Uses for polar orbit satellites</vt:lpstr>
      <vt:lpstr>Which type of satellite?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Satellites</dc:title>
  <dc:subject>Boardworks High School Earth and Space Sciences</dc:subject>
  <dc:creator>Boardworks</dc:creator>
  <cp:lastModifiedBy>Tim Crilly</cp:lastModifiedBy>
  <cp:revision>533</cp:revision>
  <dcterms:created xsi:type="dcterms:W3CDTF">2003-10-06T13:07:42Z</dcterms:created>
  <dcterms:modified xsi:type="dcterms:W3CDTF">2019-01-31T15:23:28Z</dcterms:modified>
</cp:coreProperties>
</file>