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activeX/activeX3.xml" ContentType="application/vnd.ms-office.activeX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5169" r:id="rId1"/>
    <p:sldMasterId id="2147485184" r:id="rId2"/>
  </p:sldMasterIdLst>
  <p:notesMasterIdLst>
    <p:notesMasterId r:id="rId14"/>
  </p:notesMasterIdLst>
  <p:handoutMasterIdLst>
    <p:handoutMasterId r:id="rId15"/>
  </p:handoutMasterIdLst>
  <p:sldIdLst>
    <p:sldId id="430" r:id="rId3"/>
    <p:sldId id="488" r:id="rId4"/>
    <p:sldId id="508" r:id="rId5"/>
    <p:sldId id="510" r:id="rId6"/>
    <p:sldId id="511" r:id="rId7"/>
    <p:sldId id="502" r:id="rId8"/>
    <p:sldId id="503" r:id="rId9"/>
    <p:sldId id="504" r:id="rId10"/>
    <p:sldId id="505" r:id="rId11"/>
    <p:sldId id="506" r:id="rId12"/>
    <p:sldId id="507" r:id="rId13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16"/>
    </p:embeddedFont>
  </p:embeddedFontLst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8">
          <p15:clr>
            <a:srgbClr val="A4A3A4"/>
          </p15:clr>
        </p15:guide>
        <p15:guide id="2" orient="horz" pos="3876">
          <p15:clr>
            <a:srgbClr val="A4A3A4"/>
          </p15:clr>
        </p15:guide>
        <p15:guide id="3" pos="5395">
          <p15:clr>
            <a:srgbClr val="A4A3A4"/>
          </p15:clr>
        </p15:guide>
        <p15:guide id="4" pos="2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300"/>
    <a:srgbClr val="B80303"/>
    <a:srgbClr val="FDD9D9"/>
    <a:srgbClr val="286DA6"/>
    <a:srgbClr val="BEDAF0"/>
    <a:srgbClr val="000066"/>
    <a:srgbClr val="33CC33"/>
    <a:srgbClr val="CC0099"/>
    <a:srgbClr val="009900"/>
    <a:srgbClr val="01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229" autoAdjust="0"/>
  </p:normalViewPr>
  <p:slideViewPr>
    <p:cSldViewPr snapToGrid="0" showGuides="1">
      <p:cViewPr>
        <p:scale>
          <a:sx n="85" d="100"/>
          <a:sy n="85" d="100"/>
        </p:scale>
        <p:origin x="618" y="162"/>
      </p:cViewPr>
      <p:guideLst>
        <p:guide orient="horz" pos="498"/>
        <p:guide orient="horz" pos="3876"/>
        <p:guide pos="5395"/>
        <p:guide pos="2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2082" y="84"/>
      </p:cViewPr>
      <p:guideLst>
        <p:guide orient="horz" pos="2928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8AF5CCA5-4BA8-4EFE-AD78-92030F704FD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8A091773-A06E-483C-A115-322DB890870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27D3714-193C-43E4-AD3E-D2CFB262F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74A98CA-C755-40E0-AFBD-5B6F60ACC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885" y="116205"/>
            <a:ext cx="4166235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Earth and Space Sciences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49614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711C7402-0940-4142-BD03-F8331C5164A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A5C7724-82E6-49C7-AF93-5FA9A1AB543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816B5B38-EFC1-4442-9BB0-C7F32D553F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E17C7DAF-5862-466A-BC2F-9CEB18B842F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C24E8CD-42F5-4325-AFAB-798E04017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7F434B26-69DB-4730-B0A3-9C9706DCF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885" y="116205"/>
            <a:ext cx="4166235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Earth and Space Sciences</a:t>
            </a:r>
          </a:p>
        </p:txBody>
      </p:sp>
    </p:spTree>
    <p:extLst>
      <p:ext uri="{BB962C8B-B14F-4D97-AF65-F5344CB8AC3E}">
        <p14:creationId xmlns:p14="http://schemas.microsoft.com/office/powerpoint/2010/main" val="41509331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E6568364-7577-4251-9A23-DBC6BF6164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5E43002-86DE-438F-B875-DE9CB3858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1567B-1536-413F-A881-CC948AA8DC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7DAF-5862-466A-BC2F-9CEB18B842F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>
            <a:extLst>
              <a:ext uri="{FF2B5EF4-FFF2-40B4-BE49-F238E27FC236}">
                <a16:creationId xmlns:a16="http://schemas.microsoft.com/office/drawing/2014/main" id="{7D155E01-9F34-46F0-854D-1117D2378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9CC2FBB4-15CC-408E-8B39-13075B0927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techniques of algebra and functions to represent and solve scientific and engineering problems.</a:t>
            </a:r>
            <a:endParaRPr lang="en-GB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6742A-B7F9-4A46-BDC5-AC5CCFF071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7DAF-5862-466A-BC2F-9CEB18B842F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>
            <a:extLst>
              <a:ext uri="{FF2B5EF4-FFF2-40B4-BE49-F238E27FC236}">
                <a16:creationId xmlns:a16="http://schemas.microsoft.com/office/drawing/2014/main" id="{6A3ABB72-D0CC-40B4-9252-99FC83C53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363DA2A4-AA3C-4EE9-80D2-44DBEC5FB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techniques of algebra and functions to represent and solve scientific and engineering problems.</a:t>
            </a:r>
            <a:endParaRPr lang="en-GB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6867CC-4B9B-4BE8-8FD5-AF3F513092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7DAF-5862-466A-BC2F-9CEB18B842F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9E7A9-E9CF-4523-BF14-7673E60DC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7DAF-5862-466A-BC2F-9CEB18B842F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843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>
            <a:extLst>
              <a:ext uri="{FF2B5EF4-FFF2-40B4-BE49-F238E27FC236}">
                <a16:creationId xmlns:a16="http://schemas.microsoft.com/office/drawing/2014/main" id="{EA19408E-C042-4AA0-86D7-5BC23D43EA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A9294E3A-AF31-4F24-BE3F-8BB71649F6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indent="-171450" fontAlgn="base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a model to provide mechanistic accounts of phenomena.</a:t>
            </a:r>
            <a:endParaRPr lang="en-GB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84144D-DD78-4431-A313-62E70C3DDF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7DAF-5862-466A-BC2F-9CEB18B842F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>
            <a:extLst>
              <a:ext uri="{FF2B5EF4-FFF2-40B4-BE49-F238E27FC236}">
                <a16:creationId xmlns:a16="http://schemas.microsoft.com/office/drawing/2014/main" id="{D3B90E94-00C2-4D1C-A673-D7C98FC5BD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ED931F27-5573-4525-B383-9809670B2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The Richter scale highlights the following effects at these magnitudes: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1–3: normally only detected by instruments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4: faint tremor causing little damage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5: noticeable shaking and rattling, some structural damage to poorly-constructed buildings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6: poorly constructed buildings can collapse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7: can cause damage over an area of at least 100 miles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8: large buildings collapse, can cause serious damage over several hundred miles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9 or greater: ground seen to shake, can cause devastation over an area of at least 1,000 miles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F5B636-DDD8-4B51-8FE9-583FA4BBB5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7DAF-5862-466A-BC2F-9CEB18B842F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>
            <a:extLst>
              <a:ext uri="{FF2B5EF4-FFF2-40B4-BE49-F238E27FC236}">
                <a16:creationId xmlns:a16="http://schemas.microsoft.com/office/drawing/2014/main" id="{99E1433B-9F1C-45B9-9AE6-44D5C072F3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BC5553A8-0778-4045-AB04-9769CB4FD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CEC46F-7075-4F0E-A3BF-896E4F3A50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7DAF-5862-466A-BC2F-9CEB18B842F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>
            <a:extLst>
              <a:ext uri="{FF2B5EF4-FFF2-40B4-BE49-F238E27FC236}">
                <a16:creationId xmlns:a16="http://schemas.microsoft.com/office/drawing/2014/main" id="{A9AA778A-063C-40A5-8D99-E39CB71FEA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32E23C36-2D4F-4C4A-84ED-2315DCA2C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FFDFC0-B9BD-4EC7-A1C8-70746E042C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7DAF-5862-466A-BC2F-9CEB18B842F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>
            <a:extLst>
              <a:ext uri="{FF2B5EF4-FFF2-40B4-BE49-F238E27FC236}">
                <a16:creationId xmlns:a16="http://schemas.microsoft.com/office/drawing/2014/main" id="{40F5C001-C928-46C3-BA5D-A084D9CB78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08C7C06C-6B43-4CB2-9A29-FDE4410C97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Develop, revise, and/or use a model based on evidence to illustrate and/or predict the relationships between systems or between components of a system.</a:t>
            </a:r>
            <a:endParaRPr lang="en-GB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AC3EE9-6756-402E-B340-3FCAF9F75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7DAF-5862-466A-BC2F-9CEB18B842F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>
            <a:extLst>
              <a:ext uri="{FF2B5EF4-FFF2-40B4-BE49-F238E27FC236}">
                <a16:creationId xmlns:a16="http://schemas.microsoft.com/office/drawing/2014/main" id="{C29D5B21-5233-46E3-AF60-C720DAA44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7C201880-630D-4D51-A17E-072647E76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Image credit:</a:t>
            </a:r>
            <a:r>
              <a:rPr lang="en-GB" altLang="en-US" dirty="0">
                <a:latin typeface="Arial" panose="020B0604020202020204" pitchFamily="34" charset="0"/>
              </a:rPr>
              <a:t> © </a:t>
            </a:r>
            <a:r>
              <a:rPr lang="en-GB" altLang="en-US" dirty="0" err="1">
                <a:latin typeface="Arial" panose="020B0604020202020204" pitchFamily="34" charset="0"/>
              </a:rPr>
              <a:t>oriontrail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  <a:endParaRPr lang="en-GB" altLang="en-US" b="1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A5E29C-F61F-4FF4-BEBA-FFA472F9A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7DAF-5862-466A-BC2F-9CEB18B842F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>
            <a:extLst>
              <a:ext uri="{FF2B5EF4-FFF2-40B4-BE49-F238E27FC236}">
                <a16:creationId xmlns:a16="http://schemas.microsoft.com/office/drawing/2014/main" id="{75B2E1D9-7CBB-4B2F-9785-A8735BB304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B2461290-0BC1-4103-99B8-FA627F321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  <a:endParaRPr lang="en-GB" altLang="en-US" dirty="0">
              <a:latin typeface="Arial" panose="020B0604020202020204" pitchFamily="34" charset="0"/>
            </a:endParaRP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This content is extension material and may be suitable for higher level students only.</a:t>
            </a:r>
          </a:p>
          <a:p>
            <a:pPr>
              <a:spcBef>
                <a:spcPts val="432"/>
              </a:spcBef>
            </a:pPr>
            <a:endParaRPr lang="en-GB" altLang="en-US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techniques of algebra and functions to represent and solve scientific and engineering problems.</a:t>
            </a:r>
            <a:endParaRPr lang="en-GB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A7DE52-8E2C-4BC8-96AF-DB0607FA6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7DAF-5862-466A-BC2F-9CEB18B842F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377613-BF44-4DE5-BF60-36F4B20FC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0310" y="1187864"/>
            <a:ext cx="4973653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B80303"/>
                </a:solidFill>
              </a:defRPr>
            </a:lvl1pPr>
          </a:lstStyle>
          <a:p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F8553-5951-43AF-821A-6DB588B540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24DAFD66-3CB7-4443-BBB6-74AFE8C5F8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56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68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358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082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976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307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286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554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5328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7838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79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430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910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09751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950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890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0889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34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74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56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60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73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61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0221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9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3079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666232-5D9B-4CFA-8949-CA5146E65FC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0F53B79C-89F8-49C6-AEB3-357C0CCA8C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11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52850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0" r:id="rId1"/>
    <p:sldLayoutId id="2147485171" r:id="rId2"/>
    <p:sldLayoutId id="2147485172" r:id="rId3"/>
    <p:sldLayoutId id="2147485173" r:id="rId4"/>
    <p:sldLayoutId id="2147485174" r:id="rId5"/>
    <p:sldLayoutId id="2147485175" r:id="rId6"/>
    <p:sldLayoutId id="2147485176" r:id="rId7"/>
    <p:sldLayoutId id="2147485177" r:id="rId8"/>
    <p:sldLayoutId id="2147485178" r:id="rId9"/>
    <p:sldLayoutId id="2147485179" r:id="rId10"/>
    <p:sldLayoutId id="2147485180" r:id="rId11"/>
    <p:sldLayoutId id="2147485181" r:id="rId12"/>
    <p:sldLayoutId id="2147485182" r:id="rId13"/>
    <p:sldLayoutId id="214748518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4103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AF95F-EB26-4406-A41B-066169FC7AE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5BB6A74E-C04E-4F2D-B664-688C6865E5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11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65321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86" r:id="rId2"/>
    <p:sldLayoutId id="2147485187" r:id="rId3"/>
    <p:sldLayoutId id="2147485188" r:id="rId4"/>
    <p:sldLayoutId id="2147485189" r:id="rId5"/>
    <p:sldLayoutId id="2147485190" r:id="rId6"/>
    <p:sldLayoutId id="2147485191" r:id="rId7"/>
    <p:sldLayoutId id="2147485192" r:id="rId8"/>
    <p:sldLayoutId id="2147485193" r:id="rId9"/>
    <p:sldLayoutId id="2147485194" r:id="rId10"/>
    <p:sldLayoutId id="2147485195" r:id="rId11"/>
    <p:sldLayoutId id="21474851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ontrol" Target="../activeX/activeX1.xml"/><Relationship Id="rId7" Type="http://schemas.openxmlformats.org/officeDocument/2006/relationships/image" Target="../media/image9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8.w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control" Target="../activeX/activeX2.xml"/><Relationship Id="rId7" Type="http://schemas.openxmlformats.org/officeDocument/2006/relationships/image" Target="../media/image9.png"/><Relationship Id="rId2" Type="http://schemas.openxmlformats.org/officeDocument/2006/relationships/tags" Target="../tags/tag3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17.png"/><Relationship Id="rId11" Type="http://schemas.openxmlformats.org/officeDocument/2006/relationships/image" Target="../media/image6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control" Target="../activeX/activeX3.xml"/><Relationship Id="rId7" Type="http://schemas.openxmlformats.org/officeDocument/2006/relationships/image" Target="../media/image9.png"/><Relationship Id="rId2" Type="http://schemas.openxmlformats.org/officeDocument/2006/relationships/tags" Target="../tags/tag3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C09C1445-EDCA-4306-85A9-7299F94E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Seismic </a:t>
            </a:r>
            <a:br>
              <a:rPr lang="en-GB" altLang="en-US" dirty="0"/>
            </a:br>
            <a:r>
              <a:rPr lang="en-GB" altLang="en-US" dirty="0"/>
              <a:t>Waves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089A7A-42DB-4098-9C0A-1B7673A6D33F}"/>
              </a:ext>
            </a:extLst>
          </p:cNvPr>
          <p:cNvSpPr/>
          <p:nvPr/>
        </p:nvSpPr>
        <p:spPr bwMode="auto">
          <a:xfrm>
            <a:off x="2246243" y="1795463"/>
            <a:ext cx="4562061" cy="739015"/>
          </a:xfrm>
          <a:prstGeom prst="rect">
            <a:avLst/>
          </a:prstGeom>
          <a:solidFill>
            <a:srgbClr val="B80303"/>
          </a:solidFill>
          <a:ln w="50800">
            <a:noFill/>
            <a:round/>
            <a:headEnd type="none" w="sm" len="sm"/>
            <a:tailEnd type="triangle" w="lg" len="lg"/>
          </a:ln>
        </p:spPr>
        <p:txBody>
          <a:bodyPr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A7D417-8E2E-438A-B27C-C4E37C181727}"/>
              </a:ext>
            </a:extLst>
          </p:cNvPr>
          <p:cNvSpPr/>
          <p:nvPr/>
        </p:nvSpPr>
        <p:spPr bwMode="auto">
          <a:xfrm>
            <a:off x="2246242" y="3353560"/>
            <a:ext cx="4562061" cy="1098000"/>
          </a:xfrm>
          <a:prstGeom prst="rect">
            <a:avLst/>
          </a:prstGeom>
          <a:solidFill>
            <a:srgbClr val="B80303"/>
          </a:solidFill>
          <a:ln w="50800">
            <a:noFill/>
            <a:round/>
            <a:headEnd type="none" w="sm" len="sm"/>
            <a:tailEnd type="triangle" w="lg" len="lg"/>
          </a:ln>
        </p:spPr>
        <p:txBody>
          <a:bodyPr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E2C8F3B9-B058-4E68-B7DF-A9881871C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Calculating distances II</a:t>
            </a:r>
          </a:p>
        </p:txBody>
      </p:sp>
      <p:sp>
        <p:nvSpPr>
          <p:cNvPr id="28677" name="TextBox 36">
            <a:extLst>
              <a:ext uri="{FF2B5EF4-FFF2-40B4-BE49-F238E27FC236}">
                <a16:creationId xmlns:a16="http://schemas.microsoft.com/office/drawing/2014/main" id="{2044769F-C4E8-4A43-9420-C39D52054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566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We can use the total travel time of the P waves to find the </a:t>
            </a:r>
            <a:r>
              <a:rPr lang="en-GB" altLang="en-US" b="1" dirty="0">
                <a:solidFill>
                  <a:srgbClr val="B80300"/>
                </a:solidFill>
                <a:cs typeface="Arial" panose="020B0604020202020204" pitchFamily="34" charset="0"/>
              </a:rPr>
              <a:t>distance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 the waves have </a:t>
            </a:r>
            <a:r>
              <a:rPr lang="en-GB" altLang="en-US" dirty="0" err="1">
                <a:solidFill>
                  <a:srgbClr val="010066"/>
                </a:solidFill>
                <a:cs typeface="Arial" panose="020B0604020202020204" pitchFamily="34" charset="0"/>
              </a:rPr>
              <a:t>traveled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, using the formula:</a:t>
            </a:r>
          </a:p>
        </p:txBody>
      </p:sp>
      <p:sp>
        <p:nvSpPr>
          <p:cNvPr id="462869" name="TextBox 35">
            <a:extLst>
              <a:ext uri="{FF2B5EF4-FFF2-40B4-BE49-F238E27FC236}">
                <a16:creationId xmlns:a16="http://schemas.microsoft.com/office/drawing/2014/main" id="{4DE6319B-1119-48C8-87E7-3E461B9FE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1925638"/>
            <a:ext cx="4067175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distance = speed × time</a:t>
            </a:r>
          </a:p>
        </p:txBody>
      </p:sp>
      <p:sp>
        <p:nvSpPr>
          <p:cNvPr id="462871" name="TextBox 31">
            <a:extLst>
              <a:ext uri="{FF2B5EF4-FFF2-40B4-BE49-F238E27FC236}">
                <a16:creationId xmlns:a16="http://schemas.microsoft.com/office/drawing/2014/main" id="{562C70F2-265E-4627-98DA-413B415C3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2701925"/>
            <a:ext cx="8497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  <a:cs typeface="Arial" panose="020B0604020202020204" pitchFamily="34" charset="0"/>
              </a:rPr>
              <a:t>For example, using the solution from the previous calculation:</a:t>
            </a:r>
          </a:p>
        </p:txBody>
      </p:sp>
      <p:sp>
        <p:nvSpPr>
          <p:cNvPr id="462873" name="TextBox 34">
            <a:extLst>
              <a:ext uri="{FF2B5EF4-FFF2-40B4-BE49-F238E27FC236}">
                <a16:creationId xmlns:a16="http://schemas.microsoft.com/office/drawing/2014/main" id="{35604C25-3FD9-44B1-BE8C-62E6B3D46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838" y="340995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distance = 5</a:t>
            </a:r>
            <a:r>
              <a:rPr lang="en-GB" altLang="en-US" sz="1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km/s × 135</a:t>
            </a:r>
            <a:r>
              <a:rPr lang="en-GB" altLang="en-US" sz="1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462879" name="TextBox 33">
            <a:extLst>
              <a:ext uri="{FF2B5EF4-FFF2-40B4-BE49-F238E27FC236}">
                <a16:creationId xmlns:a16="http://schemas.microsoft.com/office/drawing/2014/main" id="{79C2B32D-E1A3-41F4-9C67-B539D28E5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838" y="3889375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distance = 675</a:t>
            </a:r>
            <a:r>
              <a:rPr lang="en-GB" altLang="en-US" sz="1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km</a:t>
            </a:r>
          </a:p>
        </p:txBody>
      </p:sp>
      <p:sp>
        <p:nvSpPr>
          <p:cNvPr id="462881" name="TextBox 32">
            <a:extLst>
              <a:ext uri="{FF2B5EF4-FFF2-40B4-BE49-F238E27FC236}">
                <a16:creationId xmlns:a16="http://schemas.microsoft.com/office/drawing/2014/main" id="{AD20F3FA-729B-4385-B0A6-4CBEDDFB8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600575"/>
            <a:ext cx="8269249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By performing these calculations based on the data from several seismometers in different locations, it is possible to plot the distances from each seismometer to the </a:t>
            </a:r>
            <a:r>
              <a:rPr lang="en-GB" altLang="en-US" b="1" dirty="0" err="1">
                <a:solidFill>
                  <a:srgbClr val="B80300"/>
                </a:solidFill>
                <a:cs typeface="Arial" panose="020B0604020202020204" pitchFamily="34" charset="0"/>
              </a:rPr>
              <a:t>epicenter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 </a:t>
            </a:r>
            <a:b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</a:b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of the earthquake on a map.</a:t>
            </a:r>
          </a:p>
        </p:txBody>
      </p:sp>
      <p:pic>
        <p:nvPicPr>
          <p:cNvPr id="13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F17FF4-7499-4BBE-8D4E-E090A123B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90BF39-B62F-4266-A276-2E9CB72C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462869" grpId="0"/>
      <p:bldP spid="462871" grpId="0"/>
      <p:bldP spid="462873" grpId="0"/>
      <p:bldP spid="462879" grpId="0"/>
      <p:bldP spid="4628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89" descr="china">
            <a:extLst>
              <a:ext uri="{FF2B5EF4-FFF2-40B4-BE49-F238E27FC236}">
                <a16:creationId xmlns:a16="http://schemas.microsoft.com/office/drawing/2014/main" id="{C8F21D57-CA76-407E-91CA-74E21505E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84225"/>
            <a:ext cx="766127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92" name="Oval 68">
            <a:extLst>
              <a:ext uri="{FF2B5EF4-FFF2-40B4-BE49-F238E27FC236}">
                <a16:creationId xmlns:a16="http://schemas.microsoft.com/office/drawing/2014/main" id="{ADB37485-B515-4166-99EE-2F2C39356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238" y="2847975"/>
            <a:ext cx="1727200" cy="1727200"/>
          </a:xfrm>
          <a:prstGeom prst="ellipse">
            <a:avLst/>
          </a:prstGeom>
          <a:solidFill>
            <a:schemeClr val="bg1">
              <a:alpha val="20000"/>
            </a:schemeClr>
          </a:solidFill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461893" name="Oval 69">
            <a:extLst>
              <a:ext uri="{FF2B5EF4-FFF2-40B4-BE49-F238E27FC236}">
                <a16:creationId xmlns:a16="http://schemas.microsoft.com/office/drawing/2014/main" id="{C799EE52-303F-4038-B982-3EC7F0C4C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3" y="1846263"/>
            <a:ext cx="2914650" cy="2914650"/>
          </a:xfrm>
          <a:prstGeom prst="ellipse">
            <a:avLst/>
          </a:prstGeom>
          <a:solidFill>
            <a:schemeClr val="bg1">
              <a:alpha val="20000"/>
            </a:schemeClr>
          </a:solidFill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637811-1EE3-4A48-8987-21FD76531C39}"/>
              </a:ext>
            </a:extLst>
          </p:cNvPr>
          <p:cNvSpPr/>
          <p:nvPr/>
        </p:nvSpPr>
        <p:spPr>
          <a:xfrm>
            <a:off x="377687" y="4353616"/>
            <a:ext cx="4849950" cy="493712"/>
          </a:xfrm>
          <a:prstGeom prst="rect">
            <a:avLst/>
          </a:prstGeom>
          <a:solidFill>
            <a:srgbClr val="B80303"/>
          </a:solidFill>
          <a:ln>
            <a:solidFill>
              <a:srgbClr val="B8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CA532CCE-4273-4060-BB34-73AC7A032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Calculating distances III</a:t>
            </a:r>
          </a:p>
        </p:txBody>
      </p:sp>
      <p:sp>
        <p:nvSpPr>
          <p:cNvPr id="461862" name="TextBox 319">
            <a:extLst>
              <a:ext uri="{FF2B5EF4-FFF2-40B4-BE49-F238E27FC236}">
                <a16:creationId xmlns:a16="http://schemas.microsoft.com/office/drawing/2014/main" id="{4EB7F380-0E33-4DA3-A8CC-3381EE85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738" y="4575175"/>
            <a:ext cx="30622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The point at which the circles </a:t>
            </a:r>
            <a:r>
              <a:rPr lang="en-GB" altLang="en-US" b="1" dirty="0">
                <a:solidFill>
                  <a:srgbClr val="B80300"/>
                </a:solidFill>
                <a:cs typeface="Arial" panose="020B0604020202020204" pitchFamily="34" charset="0"/>
              </a:rPr>
              <a:t>intersect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 is the </a:t>
            </a:r>
            <a:r>
              <a:rPr lang="en-GB" altLang="en-US" dirty="0" err="1">
                <a:solidFill>
                  <a:srgbClr val="010066"/>
                </a:solidFill>
                <a:cs typeface="Arial" panose="020B0604020202020204" pitchFamily="34" charset="0"/>
              </a:rPr>
              <a:t>epicenter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 of    the earthquake.</a:t>
            </a:r>
          </a:p>
        </p:txBody>
      </p:sp>
      <p:sp>
        <p:nvSpPr>
          <p:cNvPr id="461891" name="Oval 67">
            <a:extLst>
              <a:ext uri="{FF2B5EF4-FFF2-40B4-BE49-F238E27FC236}">
                <a16:creationId xmlns:a16="http://schemas.microsoft.com/office/drawing/2014/main" id="{180329B5-0795-4150-A4A2-078479FCC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5" y="815975"/>
            <a:ext cx="2428875" cy="2428875"/>
          </a:xfrm>
          <a:prstGeom prst="ellipse">
            <a:avLst/>
          </a:prstGeom>
          <a:solidFill>
            <a:schemeClr val="bg1">
              <a:alpha val="20000"/>
            </a:schemeClr>
          </a:solidFill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9705" name="TextBox 37">
            <a:extLst>
              <a:ext uri="{FF2B5EF4-FFF2-40B4-BE49-F238E27FC236}">
                <a16:creationId xmlns:a16="http://schemas.microsoft.com/office/drawing/2014/main" id="{3527CF58-4A4A-4784-BCA6-5FC1B9460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238" y="2663825"/>
            <a:ext cx="1704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 b="1" dirty="0">
                <a:cs typeface="Arial" panose="020B0604020202020204" pitchFamily="34" charset="0"/>
              </a:rPr>
              <a:t>1</a:t>
            </a:r>
            <a:r>
              <a:rPr lang="en-GB" altLang="en-US" sz="600" b="1" dirty="0">
                <a:cs typeface="Arial" panose="020B0604020202020204" pitchFamily="34" charset="0"/>
              </a:rPr>
              <a:t> </a:t>
            </a:r>
            <a:r>
              <a:rPr lang="en-GB" altLang="en-US" sz="2000" b="1" dirty="0">
                <a:cs typeface="Arial" panose="020B0604020202020204" pitchFamily="34" charset="0"/>
              </a:rPr>
              <a:t>cm:100</a:t>
            </a:r>
            <a:r>
              <a:rPr lang="en-GB" altLang="en-US" sz="1000" b="1" dirty="0">
                <a:cs typeface="Arial" panose="020B0604020202020204" pitchFamily="34" charset="0"/>
              </a:rPr>
              <a:t> </a:t>
            </a:r>
            <a:r>
              <a:rPr lang="en-GB" altLang="en-US" sz="2000" b="1" dirty="0">
                <a:cs typeface="Arial" panose="020B0604020202020204" pitchFamily="34" charset="0"/>
              </a:rPr>
              <a:t>km</a:t>
            </a:r>
          </a:p>
        </p:txBody>
      </p:sp>
      <p:sp>
        <p:nvSpPr>
          <p:cNvPr id="29706" name="TextBox 36">
            <a:extLst>
              <a:ext uri="{FF2B5EF4-FFF2-40B4-BE49-F238E27FC236}">
                <a16:creationId xmlns:a16="http://schemas.microsoft.com/office/drawing/2014/main" id="{29ACD8AE-4168-4A0F-BE08-920B426E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863" y="3057525"/>
            <a:ext cx="415925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>
                <a:solidFill>
                  <a:schemeClr val="bg1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461919" name="TextBox 35">
            <a:extLst>
              <a:ext uri="{FF2B5EF4-FFF2-40B4-BE49-F238E27FC236}">
                <a16:creationId xmlns:a16="http://schemas.microsoft.com/office/drawing/2014/main" id="{FA44F6C7-8EEB-49A9-A7B5-CBA559182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273300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 b="1">
                <a:cs typeface="Arial" panose="020B0604020202020204" pitchFamily="34" charset="0"/>
              </a:rPr>
              <a:t>8.1</a:t>
            </a:r>
            <a:r>
              <a:rPr lang="en-GB" altLang="en-US" sz="600" b="1">
                <a:cs typeface="Arial" panose="020B0604020202020204" pitchFamily="34" charset="0"/>
              </a:rPr>
              <a:t> </a:t>
            </a:r>
            <a:r>
              <a:rPr lang="en-GB" altLang="en-US" sz="1600" b="1">
                <a:cs typeface="Arial" panose="020B0604020202020204" pitchFamily="34" charset="0"/>
              </a:rPr>
              <a:t>cm</a:t>
            </a:r>
          </a:p>
        </p:txBody>
      </p:sp>
      <p:sp>
        <p:nvSpPr>
          <p:cNvPr id="461920" name="TextBox 34">
            <a:extLst>
              <a:ext uri="{FF2B5EF4-FFF2-40B4-BE49-F238E27FC236}">
                <a16:creationId xmlns:a16="http://schemas.microsoft.com/office/drawing/2014/main" id="{84E175C0-3417-4AEA-917F-BCE36B4B4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588" y="1304925"/>
            <a:ext cx="993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 b="1">
                <a:cs typeface="Arial" panose="020B0604020202020204" pitchFamily="34" charset="0"/>
              </a:rPr>
              <a:t>6.75</a:t>
            </a:r>
            <a:r>
              <a:rPr lang="en-GB" altLang="en-US" sz="600" b="1">
                <a:cs typeface="Arial" panose="020B0604020202020204" pitchFamily="34" charset="0"/>
              </a:rPr>
              <a:t> </a:t>
            </a:r>
            <a:r>
              <a:rPr lang="en-GB" altLang="en-US" sz="1600" b="1">
                <a:cs typeface="Arial" panose="020B0604020202020204" pitchFamily="34" charset="0"/>
              </a:rPr>
              <a:t>cm</a:t>
            </a:r>
          </a:p>
        </p:txBody>
      </p:sp>
      <p:sp>
        <p:nvSpPr>
          <p:cNvPr id="29709" name="TextBox 33">
            <a:extLst>
              <a:ext uri="{FF2B5EF4-FFF2-40B4-BE49-F238E27FC236}">
                <a16:creationId xmlns:a16="http://schemas.microsoft.com/office/drawing/2014/main" id="{7B50083C-7302-4ADE-96D7-1205AE0A5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575" y="1792288"/>
            <a:ext cx="415925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29710" name="TextBox 32">
            <a:extLst>
              <a:ext uri="{FF2B5EF4-FFF2-40B4-BE49-F238E27FC236}">
                <a16:creationId xmlns:a16="http://schemas.microsoft.com/office/drawing/2014/main" id="{0A831ADF-1996-4592-9FF6-09977C06C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688" y="3505200"/>
            <a:ext cx="415925" cy="466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>
                <a:solidFill>
                  <a:schemeClr val="bg1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461923" name="TextBox 31">
            <a:extLst>
              <a:ext uri="{FF2B5EF4-FFF2-40B4-BE49-F238E27FC236}">
                <a16:creationId xmlns:a16="http://schemas.microsoft.com/office/drawing/2014/main" id="{FF1D6B45-F1EB-4990-9221-DD1B87045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225" y="3224213"/>
            <a:ext cx="993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600" b="1">
                <a:cs typeface="Arial" panose="020B0604020202020204" pitchFamily="34" charset="0"/>
              </a:rPr>
              <a:t>4.8</a:t>
            </a:r>
            <a:r>
              <a:rPr lang="en-GB" altLang="en-US" sz="600" b="1">
                <a:cs typeface="Arial" panose="020B0604020202020204" pitchFamily="34" charset="0"/>
              </a:rPr>
              <a:t> </a:t>
            </a:r>
            <a:r>
              <a:rPr lang="en-GB" altLang="en-US" sz="1600" b="1">
                <a:cs typeface="Arial" panose="020B0604020202020204" pitchFamily="34" charset="0"/>
              </a:rPr>
              <a:t>cm</a:t>
            </a:r>
          </a:p>
        </p:txBody>
      </p:sp>
      <p:pic>
        <p:nvPicPr>
          <p:cNvPr id="43" name="Picture 42" descr="arrow 2 slide 17.png">
            <a:extLst>
              <a:ext uri="{FF2B5EF4-FFF2-40B4-BE49-F238E27FC236}">
                <a16:creationId xmlns:a16="http://schemas.microsoft.com/office/drawing/2014/main" id="{E802C2C9-195B-4CE3-B25F-0761F97E3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2106613"/>
            <a:ext cx="78581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arrow 1 slide 21.png">
            <a:extLst>
              <a:ext uri="{FF2B5EF4-FFF2-40B4-BE49-F238E27FC236}">
                <a16:creationId xmlns:a16="http://schemas.microsoft.com/office/drawing/2014/main" id="{5324DD5D-036D-414F-B61B-F2DCD20974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1257300"/>
            <a:ext cx="7937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arrow 3 slide 21.png">
            <a:extLst>
              <a:ext uri="{FF2B5EF4-FFF2-40B4-BE49-F238E27FC236}">
                <a16:creationId xmlns:a16="http://schemas.microsoft.com/office/drawing/2014/main" id="{2D6CD954-DE66-4C1D-8148-47E65F978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398838"/>
            <a:ext cx="6143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7" name="TextBox 318">
            <a:extLst>
              <a:ext uri="{FF2B5EF4-FFF2-40B4-BE49-F238E27FC236}">
                <a16:creationId xmlns:a16="http://schemas.microsoft.com/office/drawing/2014/main" id="{8ED10A00-049D-495B-8008-40E8247EE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4397375"/>
            <a:ext cx="88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29718" name="TextBox 317">
            <a:extLst>
              <a:ext uri="{FF2B5EF4-FFF2-40B4-BE49-F238E27FC236}">
                <a16:creationId xmlns:a16="http://schemas.microsoft.com/office/drawing/2014/main" id="{F4378012-272E-4F40-ADD3-6D1297304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4395788"/>
            <a:ext cx="74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29719" name="TextBox 316">
            <a:extLst>
              <a:ext uri="{FF2B5EF4-FFF2-40B4-BE49-F238E27FC236}">
                <a16:creationId xmlns:a16="http://schemas.microsoft.com/office/drawing/2014/main" id="{12BBF523-D848-428A-83BF-EA0054657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4395788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>
                <a:solidFill>
                  <a:schemeClr val="bg1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29720" name="TextBox 315">
            <a:extLst>
              <a:ext uri="{FF2B5EF4-FFF2-40B4-BE49-F238E27FC236}">
                <a16:creationId xmlns:a16="http://schemas.microsoft.com/office/drawing/2014/main" id="{93E928A6-AEC8-4182-928D-95B718F2A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4805363"/>
            <a:ext cx="1581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dirty="0">
                <a:solidFill>
                  <a:srgbClr val="010066"/>
                </a:solidFill>
                <a:cs typeface="Arial" panose="020B0604020202020204" pitchFamily="34" charset="0"/>
              </a:rPr>
              <a:t>travel time of P waves</a:t>
            </a:r>
          </a:p>
        </p:txBody>
      </p:sp>
      <p:sp>
        <p:nvSpPr>
          <p:cNvPr id="29721" name="TextBox 314">
            <a:extLst>
              <a:ext uri="{FF2B5EF4-FFF2-40B4-BE49-F238E27FC236}">
                <a16:creationId xmlns:a16="http://schemas.microsoft.com/office/drawing/2014/main" id="{97E1057E-61F6-4B5F-ABDE-C10AEC95F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5462588"/>
            <a:ext cx="1590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dirty="0">
                <a:solidFill>
                  <a:srgbClr val="010066"/>
                </a:solidFill>
                <a:cs typeface="Arial" panose="020B0604020202020204" pitchFamily="34" charset="0"/>
              </a:rPr>
              <a:t>distance </a:t>
            </a:r>
            <a:r>
              <a:rPr lang="en-GB" altLang="en-US" sz="2000" dirty="0" err="1">
                <a:solidFill>
                  <a:srgbClr val="010066"/>
                </a:solidFill>
                <a:cs typeface="Arial" panose="020B0604020202020204" pitchFamily="34" charset="0"/>
              </a:rPr>
              <a:t>traveled</a:t>
            </a:r>
            <a:endParaRPr lang="en-GB" altLang="en-US" sz="2000" dirty="0">
              <a:solidFill>
                <a:srgbClr val="010066"/>
              </a:solidFill>
              <a:cs typeface="Arial" panose="020B0604020202020204" pitchFamily="34" charset="0"/>
            </a:endParaRPr>
          </a:p>
        </p:txBody>
      </p:sp>
      <p:sp>
        <p:nvSpPr>
          <p:cNvPr id="29722" name="TextBox 313">
            <a:extLst>
              <a:ext uri="{FF2B5EF4-FFF2-40B4-BE49-F238E27FC236}">
                <a16:creationId xmlns:a16="http://schemas.microsoft.com/office/drawing/2014/main" id="{DA14B3B5-5E60-473E-8992-84E0B2285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4965700"/>
            <a:ext cx="1063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>
                <a:solidFill>
                  <a:srgbClr val="010066"/>
                </a:solidFill>
                <a:cs typeface="Arial" panose="020B0604020202020204" pitchFamily="34" charset="0"/>
              </a:rPr>
              <a:t>135</a:t>
            </a:r>
            <a:r>
              <a:rPr lang="en-GB" altLang="en-US" sz="1000">
                <a:solidFill>
                  <a:srgbClr val="010066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>
                <a:solidFill>
                  <a:srgbClr val="010066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461875" name="TextBox 312">
            <a:extLst>
              <a:ext uri="{FF2B5EF4-FFF2-40B4-BE49-F238E27FC236}">
                <a16:creationId xmlns:a16="http://schemas.microsoft.com/office/drawing/2014/main" id="{9C852886-3801-4ABA-8BE7-A51336AE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238" y="4965700"/>
            <a:ext cx="1019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>
                <a:solidFill>
                  <a:srgbClr val="010066"/>
                </a:solidFill>
                <a:cs typeface="Arial" panose="020B0604020202020204" pitchFamily="34" charset="0"/>
              </a:rPr>
              <a:t>162</a:t>
            </a:r>
            <a:r>
              <a:rPr lang="en-GB" altLang="en-US" sz="1000">
                <a:solidFill>
                  <a:srgbClr val="010066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>
                <a:solidFill>
                  <a:srgbClr val="010066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461876" name="TextBox 311">
            <a:extLst>
              <a:ext uri="{FF2B5EF4-FFF2-40B4-BE49-F238E27FC236}">
                <a16:creationId xmlns:a16="http://schemas.microsoft.com/office/drawing/2014/main" id="{18F86B7C-5F15-4F2E-8309-481C061F9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4965700"/>
            <a:ext cx="1084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>
                <a:solidFill>
                  <a:srgbClr val="010066"/>
                </a:solidFill>
                <a:cs typeface="Arial" panose="020B0604020202020204" pitchFamily="34" charset="0"/>
              </a:rPr>
              <a:t>96</a:t>
            </a:r>
            <a:r>
              <a:rPr lang="en-GB" altLang="en-US" sz="1000">
                <a:solidFill>
                  <a:srgbClr val="010066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>
                <a:solidFill>
                  <a:srgbClr val="010066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29725" name="TextBox 310">
            <a:extLst>
              <a:ext uri="{FF2B5EF4-FFF2-40B4-BE49-F238E27FC236}">
                <a16:creationId xmlns:a16="http://schemas.microsoft.com/office/drawing/2014/main" id="{4309352E-D173-48E3-8602-807D1615C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5614988"/>
            <a:ext cx="1085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>
                <a:solidFill>
                  <a:srgbClr val="010066"/>
                </a:solidFill>
                <a:cs typeface="Arial" panose="020B0604020202020204" pitchFamily="34" charset="0"/>
              </a:rPr>
              <a:t>675</a:t>
            </a:r>
            <a:r>
              <a:rPr lang="en-GB" altLang="en-US" sz="1000">
                <a:solidFill>
                  <a:srgbClr val="010066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>
                <a:solidFill>
                  <a:srgbClr val="010066"/>
                </a:solidFill>
                <a:cs typeface="Arial" panose="020B0604020202020204" pitchFamily="34" charset="0"/>
              </a:rPr>
              <a:t>km</a:t>
            </a:r>
          </a:p>
        </p:txBody>
      </p:sp>
      <p:sp>
        <p:nvSpPr>
          <p:cNvPr id="461881" name="TextBox 39">
            <a:extLst>
              <a:ext uri="{FF2B5EF4-FFF2-40B4-BE49-F238E27FC236}">
                <a16:creationId xmlns:a16="http://schemas.microsoft.com/office/drawing/2014/main" id="{546CDADF-535A-46EE-8A81-AC27E43C1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650" y="5614988"/>
            <a:ext cx="1036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>
                <a:solidFill>
                  <a:srgbClr val="010066"/>
                </a:solidFill>
                <a:cs typeface="Arial" panose="020B0604020202020204" pitchFamily="34" charset="0"/>
              </a:rPr>
              <a:t>810</a:t>
            </a:r>
            <a:r>
              <a:rPr lang="en-GB" altLang="en-US" sz="1000">
                <a:solidFill>
                  <a:srgbClr val="010066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>
                <a:solidFill>
                  <a:srgbClr val="010066"/>
                </a:solidFill>
                <a:cs typeface="Arial" panose="020B0604020202020204" pitchFamily="34" charset="0"/>
              </a:rPr>
              <a:t>km</a:t>
            </a:r>
          </a:p>
        </p:txBody>
      </p:sp>
      <p:sp>
        <p:nvSpPr>
          <p:cNvPr id="461882" name="TextBox 38">
            <a:extLst>
              <a:ext uri="{FF2B5EF4-FFF2-40B4-BE49-F238E27FC236}">
                <a16:creationId xmlns:a16="http://schemas.microsoft.com/office/drawing/2014/main" id="{FD739636-27F3-473F-8A6C-C7CDE6A2A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050" y="5614988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>
                <a:solidFill>
                  <a:srgbClr val="010066"/>
                </a:solidFill>
                <a:cs typeface="Arial" panose="020B0604020202020204" pitchFamily="34" charset="0"/>
              </a:rPr>
              <a:t>480</a:t>
            </a:r>
            <a:r>
              <a:rPr lang="en-GB" altLang="en-US" sz="1000">
                <a:solidFill>
                  <a:srgbClr val="010066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>
                <a:solidFill>
                  <a:srgbClr val="010066"/>
                </a:solidFill>
                <a:cs typeface="Arial" panose="020B0604020202020204" pitchFamily="34" charset="0"/>
              </a:rPr>
              <a:t>km</a:t>
            </a:r>
          </a:p>
        </p:txBody>
      </p:sp>
      <p:pic>
        <p:nvPicPr>
          <p:cNvPr id="47" name="Picture 46" descr="star slide 21.png">
            <a:extLst>
              <a:ext uri="{FF2B5EF4-FFF2-40B4-BE49-F238E27FC236}">
                <a16:creationId xmlns:a16="http://schemas.microsoft.com/office/drawing/2014/main" id="{8AFE7E85-740B-4A8A-BD01-3480BE0DFE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2684463"/>
            <a:ext cx="3540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E5DD31B-1C25-4CC7-BF21-A53372858E5C}"/>
              </a:ext>
            </a:extLst>
          </p:cNvPr>
          <p:cNvSpPr/>
          <p:nvPr/>
        </p:nvSpPr>
        <p:spPr>
          <a:xfrm>
            <a:off x="377687" y="4353615"/>
            <a:ext cx="4849950" cy="1791597"/>
          </a:xfrm>
          <a:prstGeom prst="rect">
            <a:avLst/>
          </a:prstGeom>
          <a:noFill/>
          <a:ln>
            <a:solidFill>
              <a:srgbClr val="B8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0BB58C-FA60-46F2-83D5-B6BE121C6EEE}"/>
              </a:ext>
            </a:extLst>
          </p:cNvPr>
          <p:cNvCxnSpPr/>
          <p:nvPr/>
        </p:nvCxnSpPr>
        <p:spPr>
          <a:xfrm>
            <a:off x="374650" y="5502344"/>
            <a:ext cx="4852987" cy="0"/>
          </a:xfrm>
          <a:prstGeom prst="line">
            <a:avLst/>
          </a:prstGeom>
          <a:ln w="28575">
            <a:solidFill>
              <a:srgbClr val="B8030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C137E1-69A1-4C4F-A7C9-113C9167D3A4}"/>
              </a:ext>
            </a:extLst>
          </p:cNvPr>
          <p:cNvCxnSpPr>
            <a:cxnSpLocks/>
          </p:cNvCxnSpPr>
          <p:nvPr/>
        </p:nvCxnSpPr>
        <p:spPr>
          <a:xfrm>
            <a:off x="1955800" y="4847328"/>
            <a:ext cx="0" cy="1305822"/>
          </a:xfrm>
          <a:prstGeom prst="line">
            <a:avLst/>
          </a:prstGeom>
          <a:ln w="28575">
            <a:solidFill>
              <a:srgbClr val="B803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36206C8-0101-46A8-876F-839B57DBC551}"/>
              </a:ext>
            </a:extLst>
          </p:cNvPr>
          <p:cNvCxnSpPr>
            <a:cxnSpLocks/>
          </p:cNvCxnSpPr>
          <p:nvPr/>
        </p:nvCxnSpPr>
        <p:spPr>
          <a:xfrm>
            <a:off x="3061460" y="4843876"/>
            <a:ext cx="0" cy="1301336"/>
          </a:xfrm>
          <a:prstGeom prst="line">
            <a:avLst/>
          </a:prstGeom>
          <a:ln w="28575">
            <a:solidFill>
              <a:srgbClr val="B803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C25C960-F8B4-475D-962A-B02646976620}"/>
              </a:ext>
            </a:extLst>
          </p:cNvPr>
          <p:cNvCxnSpPr>
            <a:cxnSpLocks/>
          </p:cNvCxnSpPr>
          <p:nvPr/>
        </p:nvCxnSpPr>
        <p:spPr>
          <a:xfrm>
            <a:off x="4109210" y="4828277"/>
            <a:ext cx="0" cy="1316935"/>
          </a:xfrm>
          <a:prstGeom prst="line">
            <a:avLst/>
          </a:prstGeom>
          <a:ln w="28575">
            <a:solidFill>
              <a:srgbClr val="B803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692AFFC0-721E-445A-9A99-E4B86C251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92" grpId="0" animBg="1"/>
      <p:bldP spid="461893" grpId="0" animBg="1"/>
      <p:bldP spid="461862" grpId="0"/>
      <p:bldP spid="461891" grpId="0" animBg="1"/>
      <p:bldP spid="461919" grpId="0"/>
      <p:bldP spid="461923" grpId="0"/>
      <p:bldP spid="461875" grpId="0"/>
      <p:bldP spid="461876" grpId="0"/>
      <p:bldP spid="461881" grpId="0"/>
      <p:bldP spid="4618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1080EC-8D95-4F58-BEB4-92C3F69F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F24A623-EDEF-49C5-A5A4-508D6145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8552" y="1300899"/>
            <a:ext cx="5712644" cy="2375555"/>
          </a:xfrm>
        </p:spPr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Developing and Using Models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Using Mathematics and Computational Thinking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0EF7105-ADAD-4E73-B6EE-D08D12DEDBC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48552" y="4271390"/>
            <a:ext cx="5712644" cy="2359165"/>
          </a:xfrm>
        </p:spPr>
        <p:txBody>
          <a:bodyPr>
            <a:normAutofit/>
          </a:bodyPr>
          <a:lstStyle/>
          <a:p>
            <a:r>
              <a:rPr lang="en-GB" sz="1600" dirty="0"/>
              <a:t>5. Energy and Matter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47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23F8F0EB-03E1-44A5-91F1-1AB69C6FF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Earthquakes</a:t>
            </a:r>
          </a:p>
        </p:txBody>
      </p:sp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1032DD-0861-4950-BE00-6574E783C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flash_icon">
            <a:extLst>
              <a:ext uri="{FF2B5EF4-FFF2-40B4-BE49-F238E27FC236}">
                <a16:creationId xmlns:a16="http://schemas.microsoft.com/office/drawing/2014/main" id="{4A0526C0-6B65-4E5E-8FE8-6FE005116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CBFB6D16-B430-4763-9CEE-EB734C83D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7600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118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DE8D9252-2EBD-413D-84B6-9C6F888476E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F4F0EC5-A8B0-4463-8820-0AA020806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Measuring earthquakes</a:t>
            </a: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F3A3DCB6-D9D7-4E3B-B6BC-502AE963B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784225"/>
            <a:ext cx="42497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The </a:t>
            </a:r>
            <a:r>
              <a:rPr lang="en-GB" altLang="en-US" b="1" dirty="0">
                <a:solidFill>
                  <a:srgbClr val="B80300"/>
                </a:solidFill>
              </a:rPr>
              <a:t>Richter scale</a:t>
            </a:r>
            <a:r>
              <a:rPr lang="en-GB" altLang="en-US" dirty="0">
                <a:solidFill>
                  <a:srgbClr val="B80300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can be  used to measure the </a:t>
            </a:r>
            <a:r>
              <a:rPr lang="en-GB" altLang="en-US" b="1" dirty="0">
                <a:solidFill>
                  <a:srgbClr val="B80300"/>
                </a:solidFill>
              </a:rPr>
              <a:t>magnitude</a:t>
            </a:r>
            <a:r>
              <a:rPr lang="en-GB" altLang="en-US" dirty="0">
                <a:solidFill>
                  <a:srgbClr val="010066"/>
                </a:solidFill>
              </a:rPr>
              <a:t> of an earthquake using an instrument called     a</a:t>
            </a:r>
            <a:r>
              <a:rPr lang="en-GB" altLang="en-US" b="1" dirty="0">
                <a:solidFill>
                  <a:srgbClr val="010066"/>
                </a:solidFill>
              </a:rPr>
              <a:t> </a:t>
            </a:r>
            <a:r>
              <a:rPr lang="en-GB" altLang="en-US" b="1" dirty="0">
                <a:solidFill>
                  <a:srgbClr val="B80300"/>
                </a:solidFill>
              </a:rPr>
              <a:t>seismometer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447493" name="Rectangle 5">
            <a:extLst>
              <a:ext uri="{FF2B5EF4-FFF2-40B4-BE49-F238E27FC236}">
                <a16:creationId xmlns:a16="http://schemas.microsoft.com/office/drawing/2014/main" id="{04C094EA-EA92-484B-B649-4046FBCBE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3097213"/>
            <a:ext cx="43084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The Richter scale classifies earthquakes by magnitude from 1–10. It is a </a:t>
            </a:r>
            <a:r>
              <a:rPr lang="en-GB" altLang="en-US" b="1" dirty="0">
                <a:solidFill>
                  <a:srgbClr val="B80300"/>
                </a:solidFill>
              </a:rPr>
              <a:t>logarithmic</a:t>
            </a:r>
            <a:r>
              <a:rPr lang="en-GB" altLang="en-US" dirty="0">
                <a:solidFill>
                  <a:srgbClr val="010066"/>
                </a:solidFill>
              </a:rPr>
              <a:t> scale, which means that a size “6” earthquake on the Richter scale is 10 times larger than a size “5,” and 100 times larger than a size “4.”</a:t>
            </a:r>
          </a:p>
        </p:txBody>
      </p:sp>
      <p:pic>
        <p:nvPicPr>
          <p:cNvPr id="24581" name="Picture 6" descr="seismograph">
            <a:extLst>
              <a:ext uri="{FF2B5EF4-FFF2-40B4-BE49-F238E27FC236}">
                <a16:creationId xmlns:a16="http://schemas.microsoft.com/office/drawing/2014/main" id="{FD92BEF6-DBA7-4E83-8359-EF4518261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r="17749" b="13800"/>
          <a:stretch>
            <a:fillRect/>
          </a:stretch>
        </p:blipFill>
        <p:spPr bwMode="auto">
          <a:xfrm>
            <a:off x="4616450" y="909638"/>
            <a:ext cx="4162425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F92F91-F220-4682-BF87-6002B7EF0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notes_icon">
            <a:extLst>
              <a:ext uri="{FF2B5EF4-FFF2-40B4-BE49-F238E27FC236}">
                <a16:creationId xmlns:a16="http://schemas.microsoft.com/office/drawing/2014/main" id="{4644FDA5-433D-419F-B429-533353AFE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95C559A-5F19-48E0-B5C4-B913A62B9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Seismographs</a:t>
            </a:r>
          </a:p>
        </p:txBody>
      </p:sp>
      <p:sp>
        <p:nvSpPr>
          <p:cNvPr id="25604" name="TextBox 32">
            <a:extLst>
              <a:ext uri="{FF2B5EF4-FFF2-40B4-BE49-F238E27FC236}">
                <a16:creationId xmlns:a16="http://schemas.microsoft.com/office/drawing/2014/main" id="{199D939E-537D-4B36-84DA-80874B8A3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008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A </a:t>
            </a:r>
            <a:r>
              <a:rPr lang="en-GB" altLang="en-US" b="1" dirty="0">
                <a:solidFill>
                  <a:srgbClr val="B80300"/>
                </a:solidFill>
                <a:cs typeface="Arial" panose="020B0604020202020204" pitchFamily="34" charset="0"/>
              </a:rPr>
              <a:t>seismograph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 is an image taken from a seismometer, which shows the </a:t>
            </a:r>
            <a:r>
              <a:rPr lang="en-GB" altLang="en-US" b="1" dirty="0">
                <a:solidFill>
                  <a:srgbClr val="B80300"/>
                </a:solidFill>
                <a:cs typeface="Arial" panose="020B0604020202020204" pitchFamily="34" charset="0"/>
              </a:rPr>
              <a:t>amplitude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 of the Earth’s motion at various times. </a:t>
            </a:r>
          </a:p>
        </p:txBody>
      </p:sp>
      <p:sp>
        <p:nvSpPr>
          <p:cNvPr id="451591" name="TextBox 31">
            <a:extLst>
              <a:ext uri="{FF2B5EF4-FFF2-40B4-BE49-F238E27FC236}">
                <a16:creationId xmlns:a16="http://schemas.microsoft.com/office/drawing/2014/main" id="{6C8BA036-ADD9-47BD-A642-960E40EA1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2149475"/>
            <a:ext cx="84534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  <a:cs typeface="Arial" panose="020B0604020202020204" pitchFamily="34" charset="0"/>
              </a:rPr>
              <a:t>We cannot drill through the Earth’s crust. However, scientists have been able to use seismographs to discover things about the structure of the Earth, including:</a:t>
            </a:r>
          </a:p>
        </p:txBody>
      </p:sp>
      <p:sp>
        <p:nvSpPr>
          <p:cNvPr id="451592" name="Text Box 7">
            <a:extLst>
              <a:ext uri="{FF2B5EF4-FFF2-40B4-BE49-F238E27FC236}">
                <a16:creationId xmlns:a16="http://schemas.microsoft.com/office/drawing/2014/main" id="{90EB521E-6600-4C26-82A6-C9D1F01DD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3457575"/>
            <a:ext cx="4143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B80300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it has a thin crust</a:t>
            </a:r>
          </a:p>
        </p:txBody>
      </p:sp>
      <p:pic>
        <p:nvPicPr>
          <p:cNvPr id="451596" name="Picture 12" descr="earthcrosssection">
            <a:extLst>
              <a:ext uri="{FF2B5EF4-FFF2-40B4-BE49-F238E27FC236}">
                <a16:creationId xmlns:a16="http://schemas.microsoft.com/office/drawing/2014/main" id="{CE143632-23E0-49AD-A703-26FF3938A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3289300"/>
            <a:ext cx="31416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597" name="TextBox 33">
            <a:extLst>
              <a:ext uri="{FF2B5EF4-FFF2-40B4-BE49-F238E27FC236}">
                <a16:creationId xmlns:a16="http://schemas.microsoft.com/office/drawing/2014/main" id="{111E871E-D80C-4F97-85B1-70528773C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4029075"/>
            <a:ext cx="1138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>
                <a:solidFill>
                  <a:srgbClr val="B80300"/>
                </a:solidFill>
                <a:cs typeface="Arial" panose="020B0604020202020204" pitchFamily="34" charset="0"/>
              </a:rPr>
              <a:t>mantle</a:t>
            </a:r>
          </a:p>
        </p:txBody>
      </p:sp>
      <p:sp>
        <p:nvSpPr>
          <p:cNvPr id="451598" name="TextBox 34">
            <a:extLst>
              <a:ext uri="{FF2B5EF4-FFF2-40B4-BE49-F238E27FC236}">
                <a16:creationId xmlns:a16="http://schemas.microsoft.com/office/drawing/2014/main" id="{3A664D81-99E6-4678-BC82-9ADC71312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75" y="3371850"/>
            <a:ext cx="1138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 dirty="0">
                <a:solidFill>
                  <a:srgbClr val="B80300"/>
                </a:solidFill>
                <a:cs typeface="Arial" panose="020B0604020202020204" pitchFamily="34" charset="0"/>
              </a:rPr>
              <a:t>crust</a:t>
            </a:r>
          </a:p>
        </p:txBody>
      </p:sp>
      <p:sp>
        <p:nvSpPr>
          <p:cNvPr id="451599" name="TextBox 35">
            <a:extLst>
              <a:ext uri="{FF2B5EF4-FFF2-40B4-BE49-F238E27FC236}">
                <a16:creationId xmlns:a16="http://schemas.microsoft.com/office/drawing/2014/main" id="{B2F0C640-B3DC-4C23-AF3A-A3BB91095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5840413"/>
            <a:ext cx="11382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>
                <a:solidFill>
                  <a:srgbClr val="B80300"/>
                </a:solidFill>
                <a:cs typeface="Arial" panose="020B0604020202020204" pitchFamily="34" charset="0"/>
              </a:rPr>
              <a:t>inner core</a:t>
            </a:r>
          </a:p>
        </p:txBody>
      </p:sp>
      <p:sp>
        <p:nvSpPr>
          <p:cNvPr id="451600" name="TextBox 38">
            <a:extLst>
              <a:ext uri="{FF2B5EF4-FFF2-40B4-BE49-F238E27FC236}">
                <a16:creationId xmlns:a16="http://schemas.microsoft.com/office/drawing/2014/main" id="{D207185F-DE0E-43E2-BF89-8A3DEAF2A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275" y="4914900"/>
            <a:ext cx="1138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>
                <a:solidFill>
                  <a:srgbClr val="B80300"/>
                </a:solidFill>
                <a:cs typeface="Arial" panose="020B0604020202020204" pitchFamily="34" charset="0"/>
              </a:rPr>
              <a:t>outer core</a:t>
            </a:r>
          </a:p>
        </p:txBody>
      </p:sp>
      <p:sp>
        <p:nvSpPr>
          <p:cNvPr id="451603" name="Line 191">
            <a:extLst>
              <a:ext uri="{FF2B5EF4-FFF2-40B4-BE49-F238E27FC236}">
                <a16:creationId xmlns:a16="http://schemas.microsoft.com/office/drawing/2014/main" id="{843CF330-7E95-4205-9A37-826DBC4E0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3675" y="3721100"/>
            <a:ext cx="531813" cy="319088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604" name="Line 20">
            <a:extLst>
              <a:ext uri="{FF2B5EF4-FFF2-40B4-BE49-F238E27FC236}">
                <a16:creationId xmlns:a16="http://schemas.microsoft.com/office/drawing/2014/main" id="{F865CFDF-7610-44AE-831B-7AF861AB89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4450" y="4422775"/>
            <a:ext cx="744538" cy="287338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605" name="Line 21">
            <a:extLst>
              <a:ext uri="{FF2B5EF4-FFF2-40B4-BE49-F238E27FC236}">
                <a16:creationId xmlns:a16="http://schemas.microsoft.com/office/drawing/2014/main" id="{2C585D95-5708-496B-A247-A8F3F5D383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7950" y="4902200"/>
            <a:ext cx="1403350" cy="339725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607" name="Line 23">
            <a:extLst>
              <a:ext uri="{FF2B5EF4-FFF2-40B4-BE49-F238E27FC236}">
                <a16:creationId xmlns:a16="http://schemas.microsoft.com/office/drawing/2014/main" id="{D8F2BB91-F4CA-42EF-B5BB-66FF1D3451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5150" y="4813300"/>
            <a:ext cx="1327150" cy="133985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5A2AB8-C38E-4A1E-AD85-CA30EAFC3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5305425"/>
            <a:ext cx="4233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B80300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its core has a liquid outer part and a solid inner part.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13FE65-E81C-4AA7-84E8-3B3455A44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4011613"/>
            <a:ext cx="4159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B80300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it has a semi-fluid mantle where density increases with depth</a:t>
            </a:r>
          </a:p>
        </p:txBody>
      </p:sp>
      <p:pic>
        <p:nvPicPr>
          <p:cNvPr id="1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EDDE5C-93F3-4C42-B9A6-368D34D78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91" grpId="0"/>
      <p:bldP spid="451597" grpId="0"/>
      <p:bldP spid="451598" grpId="0"/>
      <p:bldP spid="451599" grpId="0"/>
      <p:bldP spid="451600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CE95A33D-DD17-492F-9516-A939C633A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Seismic waves</a:t>
            </a:r>
          </a:p>
        </p:txBody>
      </p:sp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A73754-79F3-4E00-ADFB-8F7868FC4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flash_icon">
            <a:extLst>
              <a:ext uri="{FF2B5EF4-FFF2-40B4-BE49-F238E27FC236}">
                <a16:creationId xmlns:a16="http://schemas.microsoft.com/office/drawing/2014/main" id="{8F437F79-6B9E-410E-96E3-62BA3030A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5142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16F92816-95CB-4462-9C85-C8A6D3951D6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3" descr="crosssection2">
            <a:extLst>
              <a:ext uri="{FF2B5EF4-FFF2-40B4-BE49-F238E27FC236}">
                <a16:creationId xmlns:a16="http://schemas.microsoft.com/office/drawing/2014/main" id="{EE6B2375-FCEC-4517-A374-4437CD96C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1279525"/>
            <a:ext cx="3744912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>
            <a:extLst>
              <a:ext uri="{FF2B5EF4-FFF2-40B4-BE49-F238E27FC236}">
                <a16:creationId xmlns:a16="http://schemas.microsoft.com/office/drawing/2014/main" id="{ADB4F96E-C533-4611-8D42-CAA2A7DC4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Seismic waves in the Earth</a:t>
            </a:r>
          </a:p>
        </p:txBody>
      </p:sp>
      <p:sp>
        <p:nvSpPr>
          <p:cNvPr id="457763" name="TextBox 33">
            <a:extLst>
              <a:ext uri="{FF2B5EF4-FFF2-40B4-BE49-F238E27FC236}">
                <a16:creationId xmlns:a16="http://schemas.microsoft.com/office/drawing/2014/main" id="{BF4741D3-3604-4B83-B3FA-CD28DA8F7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046413"/>
            <a:ext cx="44767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B80300"/>
                </a:solidFill>
                <a:cs typeface="Arial" panose="020B0604020202020204" pitchFamily="34" charset="0"/>
              </a:rPr>
              <a:t>P waves</a:t>
            </a:r>
            <a:r>
              <a:rPr lang="en-GB" altLang="en-US" dirty="0">
                <a:solidFill>
                  <a:srgbClr val="B80300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can travel through solids and liquids, so they pass through all of the Earth’s layers. They travel at 6–13</a:t>
            </a:r>
            <a:r>
              <a:rPr lang="en-GB" altLang="en-US" sz="1000" dirty="0">
                <a:solidFill>
                  <a:srgbClr val="010066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km/s.</a:t>
            </a:r>
          </a:p>
        </p:txBody>
      </p:sp>
      <p:sp>
        <p:nvSpPr>
          <p:cNvPr id="26630" name="TextBox 32">
            <a:extLst>
              <a:ext uri="{FF2B5EF4-FFF2-40B4-BE49-F238E27FC236}">
                <a16:creationId xmlns:a16="http://schemas.microsoft.com/office/drawing/2014/main" id="{A8CC5A06-4379-4A71-B104-85F0A984D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779463"/>
            <a:ext cx="51711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B80300"/>
                </a:solidFill>
                <a:cs typeface="Arial" panose="020B0604020202020204" pitchFamily="34" charset="0"/>
              </a:rPr>
              <a:t>S waves</a:t>
            </a:r>
            <a:r>
              <a:rPr lang="en-GB" altLang="en-US" dirty="0">
                <a:solidFill>
                  <a:srgbClr val="B80300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can only travel through </a:t>
            </a:r>
            <a:b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</a:b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solids, so they cannot travel through the Earth’s liquid outer core. </a:t>
            </a:r>
            <a:b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</a:br>
            <a:r>
              <a:rPr lang="en-GB" altLang="en-US" dirty="0">
                <a:solidFill>
                  <a:srgbClr val="010066"/>
                </a:solidFill>
              </a:rPr>
              <a:t>They travel at 3.5–7.5</a:t>
            </a:r>
            <a:r>
              <a:rPr lang="en-GB" altLang="en-US" sz="1000" dirty="0">
                <a:solidFill>
                  <a:srgbClr val="010066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km/s.</a:t>
            </a:r>
            <a:endParaRPr lang="en-GB" altLang="en-US" dirty="0">
              <a:solidFill>
                <a:srgbClr val="010066"/>
              </a:solidFill>
              <a:cs typeface="Arial" panose="020B0604020202020204" pitchFamily="34" charset="0"/>
            </a:endParaRPr>
          </a:p>
        </p:txBody>
      </p:sp>
      <p:sp>
        <p:nvSpPr>
          <p:cNvPr id="457765" name="TextBox 31">
            <a:extLst>
              <a:ext uri="{FF2B5EF4-FFF2-40B4-BE49-F238E27FC236}">
                <a16:creationId xmlns:a16="http://schemas.microsoft.com/office/drawing/2014/main" id="{FAF5A806-5A52-40AC-A363-5D883B2FA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5311775"/>
            <a:ext cx="8172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The changing</a:t>
            </a:r>
            <a:r>
              <a:rPr lang="en-GB" altLang="en-US" b="1" dirty="0">
                <a:solidFill>
                  <a:srgbClr val="286DA6"/>
                </a:solidFill>
                <a:cs typeface="Arial" panose="020B0604020202020204" pitchFamily="34" charset="0"/>
              </a:rPr>
              <a:t> </a:t>
            </a:r>
            <a:r>
              <a:rPr lang="en-GB" altLang="en-US" b="1" dirty="0">
                <a:solidFill>
                  <a:srgbClr val="B80300"/>
                </a:solidFill>
                <a:cs typeface="Arial" panose="020B0604020202020204" pitchFamily="34" charset="0"/>
              </a:rPr>
              <a:t>density</a:t>
            </a:r>
            <a:r>
              <a:rPr lang="en-GB" altLang="en-US" b="1" dirty="0">
                <a:solidFill>
                  <a:srgbClr val="286DA6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of the Earth’s layers causes the waves to change direction as they travel.</a:t>
            </a:r>
          </a:p>
        </p:txBody>
      </p:sp>
      <p:pic>
        <p:nvPicPr>
          <p:cNvPr id="98" name="Picture 97" descr="slide 17 - 2.png">
            <a:extLst>
              <a:ext uri="{FF2B5EF4-FFF2-40B4-BE49-F238E27FC236}">
                <a16:creationId xmlns:a16="http://schemas.microsoft.com/office/drawing/2014/main" id="{190894BC-3F39-40D2-85B5-AC86783F2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1239838"/>
            <a:ext cx="354171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01" descr="slide 17 - 3.png">
            <a:extLst>
              <a:ext uri="{FF2B5EF4-FFF2-40B4-BE49-F238E27FC236}">
                <a16:creationId xmlns:a16="http://schemas.microsoft.com/office/drawing/2014/main" id="{34C21CDE-B192-412E-BB8E-BADB828FF0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1262063"/>
            <a:ext cx="11588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23" descr="slide 17 - 1.png">
            <a:extLst>
              <a:ext uri="{FF2B5EF4-FFF2-40B4-BE49-F238E27FC236}">
                <a16:creationId xmlns:a16="http://schemas.microsoft.com/office/drawing/2014/main" id="{DD87C1EB-D34D-4C1D-845A-17251ADD08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135063"/>
            <a:ext cx="6048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24" descr="slide 17 - 1(2).png">
            <a:extLst>
              <a:ext uri="{FF2B5EF4-FFF2-40B4-BE49-F238E27FC236}">
                <a16:creationId xmlns:a16="http://schemas.microsoft.com/office/drawing/2014/main" id="{504B4FBA-6067-42F1-8A46-64947AE929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281113"/>
            <a:ext cx="366395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128" descr="slide 17 - 4.png">
            <a:extLst>
              <a:ext uri="{FF2B5EF4-FFF2-40B4-BE49-F238E27FC236}">
                <a16:creationId xmlns:a16="http://schemas.microsoft.com/office/drawing/2014/main" id="{419086A1-59DF-46C0-B0E2-19E8527E98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2351088"/>
            <a:ext cx="1614487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132" descr="slide 17 - 5.png">
            <a:extLst>
              <a:ext uri="{FF2B5EF4-FFF2-40B4-BE49-F238E27FC236}">
                <a16:creationId xmlns:a16="http://schemas.microsoft.com/office/drawing/2014/main" id="{85F3083E-2745-45F6-B794-C74C185833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462338"/>
            <a:ext cx="2255838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44DC9E2-3D3C-4D2F-B0AF-19BE3E78F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197569-732D-4BF4-9169-32C4B08CF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63" grpId="0"/>
      <p:bldP spid="4577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BAE1AD83-BA0E-4F2F-99E2-09A67F665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 waves and S waves</a:t>
            </a:r>
          </a:p>
        </p:txBody>
      </p:sp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883A59-1D46-4E5D-8F39-749C3CA3E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flash_icon">
            <a:extLst>
              <a:ext uri="{FF2B5EF4-FFF2-40B4-BE49-F238E27FC236}">
                <a16:creationId xmlns:a16="http://schemas.microsoft.com/office/drawing/2014/main" id="{4B476A13-3882-4461-ADAA-4EA9D264E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6166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347345A7-6589-4100-A1CD-CA5AD371C3F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23" descr="fraction and brackets.png">
            <a:extLst>
              <a:ext uri="{FF2B5EF4-FFF2-40B4-BE49-F238E27FC236}">
                <a16:creationId xmlns:a16="http://schemas.microsoft.com/office/drawing/2014/main" id="{220A16C3-B9E2-4EB6-A121-AF7084A50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55" y="3957638"/>
            <a:ext cx="8778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3434" descr="fraction and brackets.png">
            <a:extLst>
              <a:ext uri="{FF2B5EF4-FFF2-40B4-BE49-F238E27FC236}">
                <a16:creationId xmlns:a16="http://schemas.microsoft.com/office/drawing/2014/main" id="{DDD73052-6CDA-489D-BEAC-9DCA36810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4959350"/>
            <a:ext cx="87788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454545" descr="fraction and brackets.png">
            <a:extLst>
              <a:ext uri="{FF2B5EF4-FFF2-40B4-BE49-F238E27FC236}">
                <a16:creationId xmlns:a16="http://schemas.microsoft.com/office/drawing/2014/main" id="{D10BB54B-E318-4E3C-B9A1-0D8B0BEB7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3940175"/>
            <a:ext cx="87788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>
            <a:extLst>
              <a:ext uri="{FF2B5EF4-FFF2-40B4-BE49-F238E27FC236}">
                <a16:creationId xmlns:a16="http://schemas.microsoft.com/office/drawing/2014/main" id="{A14B0962-B185-46ED-B484-BCA83EB63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Calculating distances I</a:t>
            </a:r>
          </a:p>
        </p:txBody>
      </p:sp>
      <p:sp>
        <p:nvSpPr>
          <p:cNvPr id="455692" name="TextBox 35">
            <a:extLst>
              <a:ext uri="{FF2B5EF4-FFF2-40B4-BE49-F238E27FC236}">
                <a16:creationId xmlns:a16="http://schemas.microsoft.com/office/drawing/2014/main" id="{1B2273B1-7CED-4CC2-A9FC-1BF466462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275013"/>
            <a:ext cx="4094162" cy="2308225"/>
          </a:xfrm>
          <a:prstGeom prst="rect">
            <a:avLst/>
          </a:prstGeom>
          <a:solidFill>
            <a:srgbClr val="FDD9D9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  <a:cs typeface="Arial" panose="020B0604020202020204" pitchFamily="34" charset="0"/>
              </a:rPr>
              <a:t>If the S waves from an earthquake’s focus arrive at seismometer A 90 seconds after the P waves, what is the travel time (</a:t>
            </a:r>
            <a:r>
              <a:rPr lang="en-GB" altLang="en-US">
                <a:solidFill>
                  <a:srgbClr val="010066"/>
                </a:solidFill>
              </a:rPr>
              <a:t>t</a:t>
            </a:r>
            <a:r>
              <a:rPr lang="en-GB" altLang="en-US" baseline="-25000">
                <a:solidFill>
                  <a:srgbClr val="010066"/>
                </a:solidFill>
                <a:cs typeface="Arial" panose="020B0604020202020204" pitchFamily="34" charset="0"/>
              </a:rPr>
              <a:t>p</a:t>
            </a:r>
            <a:r>
              <a:rPr lang="en-GB" altLang="en-US">
                <a:solidFill>
                  <a:srgbClr val="010066"/>
                </a:solidFill>
                <a:cs typeface="Arial" panose="020B0604020202020204" pitchFamily="34" charset="0"/>
              </a:rPr>
              <a:t>) for the </a:t>
            </a:r>
            <a:br>
              <a:rPr lang="en-GB" altLang="en-US">
                <a:solidFill>
                  <a:srgbClr val="010066"/>
                </a:solidFill>
                <a:cs typeface="Arial" panose="020B0604020202020204" pitchFamily="34" charset="0"/>
              </a:rPr>
            </a:br>
            <a:r>
              <a:rPr lang="en-GB" altLang="en-US">
                <a:solidFill>
                  <a:srgbClr val="010066"/>
                </a:solidFill>
                <a:cs typeface="Arial" panose="020B0604020202020204" pitchFamily="34" charset="0"/>
              </a:rPr>
              <a:t>P waves?</a:t>
            </a:r>
          </a:p>
        </p:txBody>
      </p:sp>
      <p:sp>
        <p:nvSpPr>
          <p:cNvPr id="455706" name="TextBox 34">
            <a:extLst>
              <a:ext uri="{FF2B5EF4-FFF2-40B4-BE49-F238E27FC236}">
                <a16:creationId xmlns:a16="http://schemas.microsoft.com/office/drawing/2014/main" id="{E23C1DDC-3EAD-4E90-8F73-4124B9321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836738"/>
            <a:ext cx="84296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On average, P waves travel at around 5</a:t>
            </a:r>
            <a:r>
              <a:rPr lang="en-GB" altLang="en-US" sz="1000" dirty="0">
                <a:solidFill>
                  <a:srgbClr val="010066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km/s (</a:t>
            </a:r>
            <a:r>
              <a:rPr lang="en-GB" altLang="en-US" dirty="0" err="1">
                <a:solidFill>
                  <a:srgbClr val="010066"/>
                </a:solidFill>
                <a:cs typeface="Arial" panose="020B0604020202020204" pitchFamily="34" charset="0"/>
              </a:rPr>
              <a:t>v</a:t>
            </a:r>
            <a:r>
              <a:rPr lang="en-GB" altLang="en-US" baseline="-25000" dirty="0" err="1">
                <a:solidFill>
                  <a:srgbClr val="010066"/>
                </a:solidFill>
                <a:cs typeface="Arial" panose="020B0604020202020204" pitchFamily="34" charset="0"/>
              </a:rPr>
              <a:t>p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) while </a:t>
            </a:r>
            <a:b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</a:b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S waves travel at around 3</a:t>
            </a:r>
            <a:r>
              <a:rPr lang="en-GB" altLang="en-US" sz="1000" dirty="0">
                <a:solidFill>
                  <a:srgbClr val="010066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km/s (v</a:t>
            </a:r>
            <a:r>
              <a:rPr lang="en-GB" altLang="en-US" baseline="-25000" dirty="0">
                <a:solidFill>
                  <a:srgbClr val="010066"/>
                </a:solidFill>
                <a:cs typeface="Arial" panose="020B0604020202020204" pitchFamily="34" charset="0"/>
              </a:rPr>
              <a:t>s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). </a:t>
            </a:r>
            <a:r>
              <a:rPr lang="en-GB" altLang="en-US" dirty="0">
                <a:solidFill>
                  <a:srgbClr val="010066"/>
                </a:solidFill>
              </a:rPr>
              <a:t>The distance they travel from the </a:t>
            </a:r>
            <a:r>
              <a:rPr lang="en-GB" altLang="en-US" dirty="0" err="1">
                <a:solidFill>
                  <a:srgbClr val="010066"/>
                </a:solidFill>
              </a:rPr>
              <a:t>epicenter</a:t>
            </a:r>
            <a:r>
              <a:rPr lang="en-GB" altLang="en-US" dirty="0">
                <a:solidFill>
                  <a:srgbClr val="010066"/>
                </a:solidFill>
              </a:rPr>
              <a:t> to a given seismometer is the same.</a:t>
            </a:r>
          </a:p>
        </p:txBody>
      </p:sp>
      <p:sp>
        <p:nvSpPr>
          <p:cNvPr id="27657" name="TextBox 33">
            <a:extLst>
              <a:ext uri="{FF2B5EF4-FFF2-40B4-BE49-F238E27FC236}">
                <a16:creationId xmlns:a16="http://schemas.microsoft.com/office/drawing/2014/main" id="{866D80C7-FD7C-4BA8-94D6-7D4D9A353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189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The data from seismometers in different locations can be used to find the </a:t>
            </a:r>
            <a:r>
              <a:rPr lang="en-GB" altLang="en-US" b="1" dirty="0" err="1">
                <a:solidFill>
                  <a:srgbClr val="B80300"/>
                </a:solidFill>
                <a:cs typeface="Arial" panose="020B0604020202020204" pitchFamily="34" charset="0"/>
              </a:rPr>
              <a:t>epicenter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 of an earthquake.</a:t>
            </a:r>
          </a:p>
        </p:txBody>
      </p:sp>
      <p:sp>
        <p:nvSpPr>
          <p:cNvPr id="455734" name="TextBox 32">
            <a:extLst>
              <a:ext uri="{FF2B5EF4-FFF2-40B4-BE49-F238E27FC236}">
                <a16:creationId xmlns:a16="http://schemas.microsoft.com/office/drawing/2014/main" id="{A178B20C-C231-4413-A475-4F72F378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776" y="5924550"/>
            <a:ext cx="216711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 err="1">
                <a:cs typeface="Arial" panose="020B0604020202020204" pitchFamily="34" charset="0"/>
              </a:rPr>
              <a:t>t</a:t>
            </a:r>
            <a:r>
              <a:rPr lang="en-GB" altLang="en-US" baseline="-25000" dirty="0" err="1">
                <a:cs typeface="Arial" panose="020B0604020202020204" pitchFamily="34" charset="0"/>
              </a:rPr>
              <a:t>p</a:t>
            </a:r>
            <a:r>
              <a:rPr lang="en-GB" altLang="en-US" dirty="0">
                <a:cs typeface="Arial" panose="020B0604020202020204" pitchFamily="34" charset="0"/>
              </a:rPr>
              <a:t> = </a:t>
            </a:r>
            <a:r>
              <a:rPr lang="en-GB" altLang="en-US" b="1" dirty="0">
                <a:solidFill>
                  <a:srgbClr val="B80300"/>
                </a:solidFill>
                <a:cs typeface="Arial" panose="020B0604020202020204" pitchFamily="34" charset="0"/>
              </a:rPr>
              <a:t>135</a:t>
            </a:r>
            <a:r>
              <a:rPr lang="en-GB" altLang="en-US" sz="1000" b="1" dirty="0">
                <a:solidFill>
                  <a:srgbClr val="B80300"/>
                </a:solidFill>
                <a:cs typeface="Arial" panose="020B0604020202020204" pitchFamily="34" charset="0"/>
              </a:rPr>
              <a:t> </a:t>
            </a:r>
            <a:r>
              <a:rPr lang="en-GB" altLang="en-US" b="1" dirty="0">
                <a:solidFill>
                  <a:srgbClr val="B80300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455728" name="TextBox 31">
            <a:extLst>
              <a:ext uri="{FF2B5EF4-FFF2-40B4-BE49-F238E27FC236}">
                <a16:creationId xmlns:a16="http://schemas.microsoft.com/office/drawing/2014/main" id="{63D97247-960E-476A-A099-98AE8D2F7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075" y="3275013"/>
            <a:ext cx="416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v</a:t>
            </a:r>
            <a:r>
              <a:rPr lang="en-GB" altLang="en-US" baseline="-25000">
                <a:cs typeface="Arial" panose="020B0604020202020204" pitchFamily="34" charset="0"/>
              </a:rPr>
              <a:t>p</a:t>
            </a:r>
            <a:r>
              <a:rPr lang="en-GB" altLang="en-US"/>
              <a:t> </a:t>
            </a:r>
            <a:r>
              <a:rPr lang="en-GB" altLang="en-US">
                <a:cs typeface="Arial" panose="020B0604020202020204" pitchFamily="34" charset="0"/>
              </a:rPr>
              <a:t>× t</a:t>
            </a:r>
            <a:r>
              <a:rPr lang="en-GB" altLang="en-US" baseline="-25000">
                <a:cs typeface="Arial" panose="020B0604020202020204" pitchFamily="34" charset="0"/>
              </a:rPr>
              <a:t>p</a:t>
            </a:r>
            <a:r>
              <a:rPr lang="en-GB" altLang="en-US">
                <a:cs typeface="Arial" panose="020B0604020202020204" pitchFamily="34" charset="0"/>
              </a:rPr>
              <a:t> = </a:t>
            </a:r>
            <a:r>
              <a:rPr lang="en-GB" altLang="en-US"/>
              <a:t>v</a:t>
            </a:r>
            <a:r>
              <a:rPr lang="en-GB" altLang="en-US" baseline="-25000">
                <a:cs typeface="Arial" panose="020B0604020202020204" pitchFamily="34" charset="0"/>
              </a:rPr>
              <a:t>s</a:t>
            </a:r>
            <a:r>
              <a:rPr lang="en-GB" altLang="en-US"/>
              <a:t> </a:t>
            </a:r>
            <a:r>
              <a:rPr lang="en-GB" altLang="en-US">
                <a:cs typeface="Arial" panose="020B0604020202020204" pitchFamily="34" charset="0"/>
              </a:rPr>
              <a:t>× (t</a:t>
            </a:r>
            <a:r>
              <a:rPr lang="en-GB" altLang="en-US" baseline="-25000">
                <a:cs typeface="Arial" panose="020B0604020202020204" pitchFamily="34" charset="0"/>
              </a:rPr>
              <a:t>p</a:t>
            </a:r>
            <a:r>
              <a:rPr lang="en-GB" altLang="en-US">
                <a:cs typeface="Arial" panose="020B0604020202020204" pitchFamily="34" charset="0"/>
              </a:rPr>
              <a:t> + 90</a:t>
            </a:r>
            <a:r>
              <a:rPr lang="en-GB" altLang="en-US" sz="1000">
                <a:cs typeface="Arial" panose="020B0604020202020204" pitchFamily="34" charset="0"/>
              </a:rPr>
              <a:t> </a:t>
            </a:r>
            <a:r>
              <a:rPr lang="en-GB" altLang="en-US">
                <a:cs typeface="Arial" panose="020B0604020202020204" pitchFamily="34" charset="0"/>
              </a:rPr>
              <a:t>s)</a:t>
            </a:r>
          </a:p>
        </p:txBody>
      </p:sp>
      <p:sp>
        <p:nvSpPr>
          <p:cNvPr id="27666" name="TextBox 38">
            <a:extLst>
              <a:ext uri="{FF2B5EF4-FFF2-40B4-BE49-F238E27FC236}">
                <a16:creationId xmlns:a16="http://schemas.microsoft.com/office/drawing/2014/main" id="{A2A5B7B5-A92D-475A-9434-182AC5AB8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13" y="424656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cs typeface="Arial" panose="020B0604020202020204" pitchFamily="34" charset="0"/>
              </a:rPr>
              <a:t>s</a:t>
            </a:r>
          </a:p>
        </p:txBody>
      </p:sp>
      <p:sp>
        <p:nvSpPr>
          <p:cNvPr id="27671" name="Rectangle 21">
            <a:extLst>
              <a:ext uri="{FF2B5EF4-FFF2-40B4-BE49-F238E27FC236}">
                <a16:creationId xmlns:a16="http://schemas.microsoft.com/office/drawing/2014/main" id="{3A063DB8-9B74-4A13-837C-91BA0C9DE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5380" y="4097338"/>
            <a:ext cx="1693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cs typeface="Arial" panose="020B0604020202020204" pitchFamily="34" charset="0"/>
              </a:rPr>
              <a:t>t</a:t>
            </a:r>
            <a:r>
              <a:rPr lang="en-GB" altLang="en-US" baseline="-25000">
                <a:cs typeface="Arial" panose="020B0604020202020204" pitchFamily="34" charset="0"/>
              </a:rPr>
              <a:t>p</a:t>
            </a:r>
            <a:r>
              <a:rPr lang="en-GB" altLang="en-US">
                <a:cs typeface="Arial" panose="020B0604020202020204" pitchFamily="34" charset="0"/>
              </a:rPr>
              <a:t> + 270</a:t>
            </a:r>
            <a:r>
              <a:rPr lang="en-GB" altLang="en-US" sz="1000">
                <a:cs typeface="Arial" panose="020B0604020202020204" pitchFamily="34" charset="0"/>
              </a:rPr>
              <a:t> </a:t>
            </a:r>
            <a:r>
              <a:rPr lang="en-GB" altLang="en-US">
                <a:cs typeface="Arial" panose="020B0604020202020204" pitchFamily="34" charset="0"/>
              </a:rPr>
              <a:t>km</a:t>
            </a:r>
            <a:endParaRPr lang="en-GB" altLang="en-US"/>
          </a:p>
        </p:txBody>
      </p:sp>
      <p:sp>
        <p:nvSpPr>
          <p:cNvPr id="27673" name="Rectangle 23">
            <a:extLst>
              <a:ext uri="{FF2B5EF4-FFF2-40B4-BE49-F238E27FC236}">
                <a16:creationId xmlns:a16="http://schemas.microsoft.com/office/drawing/2014/main" id="{91BE874A-7E78-4F3F-9AEE-1562446BA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480" y="428625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cs typeface="Arial" panose="020B0604020202020204" pitchFamily="34" charset="0"/>
              </a:rPr>
              <a:t>s</a:t>
            </a:r>
            <a:endParaRPr lang="en-GB" altLang="en-US"/>
          </a:p>
        </p:txBody>
      </p:sp>
      <p:sp>
        <p:nvSpPr>
          <p:cNvPr id="27674" name="Rectangle 24">
            <a:extLst>
              <a:ext uri="{FF2B5EF4-FFF2-40B4-BE49-F238E27FC236}">
                <a16:creationId xmlns:a16="http://schemas.microsoft.com/office/drawing/2014/main" id="{13C07240-672E-4418-A170-FCF177998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0" y="4097338"/>
            <a:ext cx="64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cs typeface="Arial" panose="020B0604020202020204" pitchFamily="34" charset="0"/>
              </a:rPr>
              <a:t>t</a:t>
            </a:r>
            <a:r>
              <a:rPr lang="en-GB" altLang="en-US" baseline="-25000">
                <a:cs typeface="Arial" panose="020B0604020202020204" pitchFamily="34" charset="0"/>
              </a:rPr>
              <a:t>p</a:t>
            </a:r>
            <a:r>
              <a:rPr lang="en-GB" altLang="en-US">
                <a:cs typeface="Arial" panose="020B0604020202020204" pitchFamily="34" charset="0"/>
              </a:rPr>
              <a:t> =</a:t>
            </a:r>
            <a:endParaRPr lang="en-GB" altLang="en-US"/>
          </a:p>
        </p:txBody>
      </p:sp>
      <p:sp>
        <p:nvSpPr>
          <p:cNvPr id="27675" name="Rectangle 25">
            <a:extLst>
              <a:ext uri="{FF2B5EF4-FFF2-40B4-BE49-F238E27FC236}">
                <a16:creationId xmlns:a16="http://schemas.microsoft.com/office/drawing/2014/main" id="{1247FCA0-1048-4EAA-9109-5397EE552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3881438"/>
            <a:ext cx="801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cs typeface="Arial" panose="020B0604020202020204" pitchFamily="34" charset="0"/>
              </a:rPr>
              <a:t>5</a:t>
            </a:r>
            <a:r>
              <a:rPr lang="en-GB" altLang="en-US" sz="1000">
                <a:cs typeface="Arial" panose="020B0604020202020204" pitchFamily="34" charset="0"/>
              </a:rPr>
              <a:t> </a:t>
            </a:r>
            <a:r>
              <a:rPr lang="en-GB" altLang="en-US">
                <a:cs typeface="Arial" panose="020B0604020202020204" pitchFamily="34" charset="0"/>
              </a:rPr>
              <a:t>km</a:t>
            </a:r>
          </a:p>
        </p:txBody>
      </p:sp>
      <p:sp>
        <p:nvSpPr>
          <p:cNvPr id="27663" name="Rectangle 27">
            <a:extLst>
              <a:ext uri="{FF2B5EF4-FFF2-40B4-BE49-F238E27FC236}">
                <a16:creationId xmlns:a16="http://schemas.microsoft.com/office/drawing/2014/main" id="{206C41C3-C819-4BB9-9E71-624DC805B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097463"/>
            <a:ext cx="1693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cs typeface="Arial" panose="020B0604020202020204" pitchFamily="34" charset="0"/>
              </a:rPr>
              <a:t>t</a:t>
            </a:r>
            <a:r>
              <a:rPr lang="en-GB" altLang="en-US" baseline="-25000">
                <a:cs typeface="Arial" panose="020B0604020202020204" pitchFamily="34" charset="0"/>
              </a:rPr>
              <a:t>p</a:t>
            </a:r>
            <a:r>
              <a:rPr lang="en-GB" altLang="en-US">
                <a:cs typeface="Arial" panose="020B0604020202020204" pitchFamily="34" charset="0"/>
              </a:rPr>
              <a:t> = 270</a:t>
            </a:r>
            <a:r>
              <a:rPr lang="en-GB" altLang="en-US" sz="1000">
                <a:cs typeface="Arial" panose="020B0604020202020204" pitchFamily="34" charset="0"/>
              </a:rPr>
              <a:t> </a:t>
            </a:r>
            <a:r>
              <a:rPr lang="en-GB" altLang="en-US">
                <a:cs typeface="Arial" panose="020B0604020202020204" pitchFamily="34" charset="0"/>
              </a:rPr>
              <a:t>km</a:t>
            </a:r>
            <a:endParaRPr lang="en-GB" altLang="en-US"/>
          </a:p>
        </p:txBody>
      </p:sp>
      <p:sp>
        <p:nvSpPr>
          <p:cNvPr id="27664" name="Rectangle 28">
            <a:extLst>
              <a:ext uri="{FF2B5EF4-FFF2-40B4-BE49-F238E27FC236}">
                <a16:creationId xmlns:a16="http://schemas.microsoft.com/office/drawing/2014/main" id="{6031AE48-E56A-41BE-B2E9-12E16D829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175" y="52181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cs typeface="Arial" panose="020B0604020202020204" pitchFamily="34" charset="0"/>
              </a:rPr>
              <a:t>s</a:t>
            </a:r>
            <a:endParaRPr lang="en-GB" altLang="en-US"/>
          </a:p>
        </p:txBody>
      </p:sp>
      <p:sp>
        <p:nvSpPr>
          <p:cNvPr id="27665" name="Rectangle 29">
            <a:extLst>
              <a:ext uri="{FF2B5EF4-FFF2-40B4-BE49-F238E27FC236}">
                <a16:creationId xmlns:a16="http://schemas.microsoft.com/office/drawing/2014/main" id="{498AA094-99EF-49B7-9133-970BD2C03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150" y="4878388"/>
            <a:ext cx="80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cs typeface="Arial" panose="020B0604020202020204" pitchFamily="34" charset="0"/>
              </a:rPr>
              <a:t>2</a:t>
            </a:r>
            <a:r>
              <a:rPr lang="en-GB" altLang="en-US" sz="1000">
                <a:cs typeface="Arial" panose="020B0604020202020204" pitchFamily="34" charset="0"/>
              </a:rPr>
              <a:t> </a:t>
            </a:r>
            <a:r>
              <a:rPr lang="en-GB" altLang="en-US">
                <a:cs typeface="Arial" panose="020B0604020202020204" pitchFamily="34" charset="0"/>
              </a:rPr>
              <a:t>km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EE7660-5A27-4271-881E-DD38429A4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380" y="3894138"/>
            <a:ext cx="801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cs typeface="Arial" panose="020B0604020202020204" pitchFamily="34" charset="0"/>
              </a:rPr>
              <a:t>3</a:t>
            </a:r>
            <a:r>
              <a:rPr lang="en-GB" altLang="en-US" sz="1000">
                <a:cs typeface="Arial" panose="020B0604020202020204" pitchFamily="34" charset="0"/>
              </a:rPr>
              <a:t> </a:t>
            </a:r>
            <a:r>
              <a:rPr lang="en-GB" altLang="en-US">
                <a:cs typeface="Arial" panose="020B0604020202020204" pitchFamily="34" charset="0"/>
              </a:rPr>
              <a:t>km</a:t>
            </a:r>
            <a:endParaRPr lang="en-GB" altLang="en-US"/>
          </a:p>
        </p:txBody>
      </p:sp>
      <p:pic>
        <p:nvPicPr>
          <p:cNvPr id="24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1AFAC7-FEF6-4DF9-ACAE-EE2641BD0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notes_icon">
            <a:extLst>
              <a:ext uri="{FF2B5EF4-FFF2-40B4-BE49-F238E27FC236}">
                <a16:creationId xmlns:a16="http://schemas.microsoft.com/office/drawing/2014/main" id="{D555084F-592D-42D8-AADC-2FB43779B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FF6B05CC-A6E4-418E-8ABB-523249F5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92" grpId="0" animBg="1"/>
      <p:bldP spid="455706" grpId="0"/>
      <p:bldP spid="455734" grpId="0"/>
      <p:bldP spid="455728" grpId="0"/>
      <p:bldP spid="27666" grpId="0"/>
      <p:bldP spid="27671" grpId="0"/>
      <p:bldP spid="27673" grpId="0"/>
      <p:bldP spid="27674" grpId="0"/>
      <p:bldP spid="27675" grpId="0"/>
      <p:bldP spid="27663" grpId="0"/>
      <p:bldP spid="27664" grpId="0"/>
      <p:bldP spid="27665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DEFAULT DESIGN" val="5T4QbLSX"/>
  <p:tag name="ARTICULATE_DESIGN_ID_5_DEFAULT DESIGN" val="iIx6zKWi"/>
  <p:tag name="ARTICULATE_DESIGN_ID_1_DEFAULT DESIGN" val="aatVlcMe"/>
  <p:tag name="ARTICULATE_DESIGN_ID_6_DEFAULT DESIGN" val="CPwH9mI1"/>
  <p:tag name="ARTICULATE_DESIGN_ID_3_DEFAULT DESIGN" val="pX21MMTG"/>
  <p:tag name="ARTICULATE_DESIGN_ID_2_DEFAULT DESIGN" val="RHUAuIWA"/>
  <p:tag name="ARTICULATE_DESIGN_ID_4_DEFAULT DESIGN" val="yhmAkg20"/>
  <p:tag name="ARTICULATE_SLIDE_COUNT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>
          <a:solidFill>
            <a:srgbClr val="010066"/>
          </a:solidFill>
          <a:round/>
          <a:headEnd type="none" w="sm" len="sm"/>
          <a:tailEnd type="triangle" w="lg" len="lg"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14434</TotalTime>
  <Words>764</Words>
  <Application>Microsoft Office PowerPoint</Application>
  <PresentationFormat>On-screen Show (4:3)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Wingdings</vt:lpstr>
      <vt:lpstr>Arial</vt:lpstr>
      <vt:lpstr>Wingdings 2</vt:lpstr>
      <vt:lpstr>1_Default Design</vt:lpstr>
      <vt:lpstr>6_Default Design</vt:lpstr>
      <vt:lpstr>Seismic  Waves</vt:lpstr>
      <vt:lpstr>Information</vt:lpstr>
      <vt:lpstr>Earthquakes</vt:lpstr>
      <vt:lpstr>Measuring earthquakes</vt:lpstr>
      <vt:lpstr>Seismographs</vt:lpstr>
      <vt:lpstr>Seismic waves</vt:lpstr>
      <vt:lpstr>Seismic waves in the Earth</vt:lpstr>
      <vt:lpstr>P waves and S waves</vt:lpstr>
      <vt:lpstr>Calculating distances I</vt:lpstr>
      <vt:lpstr>Calculating distances II</vt:lpstr>
      <vt:lpstr>Calculating distances III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Seismic Waves</dc:title>
  <dc:subject>Boardworks High School Earth and Space Sciences</dc:subject>
  <dc:creator>Boardworks</dc:creator>
  <cp:lastModifiedBy>Tim Crilly</cp:lastModifiedBy>
  <cp:revision>549</cp:revision>
  <dcterms:created xsi:type="dcterms:W3CDTF">2003-10-06T13:07:42Z</dcterms:created>
  <dcterms:modified xsi:type="dcterms:W3CDTF">2019-01-31T15:23:30Z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1BC1A0F8-6BE3-4779-AF91-03A280FC9E99</vt:lpwstr>
  </property>
  <property fmtid="{D5CDD505-2E9C-101B-9397-08002B2CF9AE}" pid="3" name="ArticulatePath">
    <vt:lpwstr>Using Waves</vt:lpwstr>
  </property>
</Properties>
</file>