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1" r:id="rId1"/>
    <p:sldMasterId id="2147483706" r:id="rId2"/>
  </p:sldMasterIdLst>
  <p:notesMasterIdLst>
    <p:notesMasterId r:id="rId14"/>
  </p:notesMasterIdLst>
  <p:handoutMasterIdLst>
    <p:handoutMasterId r:id="rId15"/>
  </p:handoutMasterIdLst>
  <p:sldIdLst>
    <p:sldId id="365" r:id="rId3"/>
    <p:sldId id="488" r:id="rId4"/>
    <p:sldId id="454" r:id="rId5"/>
    <p:sldId id="430" r:id="rId6"/>
    <p:sldId id="445" r:id="rId7"/>
    <p:sldId id="453" r:id="rId8"/>
    <p:sldId id="472" r:id="rId9"/>
    <p:sldId id="467" r:id="rId10"/>
    <p:sldId id="455" r:id="rId11"/>
    <p:sldId id="456" r:id="rId12"/>
    <p:sldId id="457" r:id="rId13"/>
  </p:sldIdLst>
  <p:sldSz cx="9144000" cy="6858000" type="screen4x3"/>
  <p:notesSz cx="6858000" cy="9296400"/>
  <p:embeddedFontLst>
    <p:embeddedFont>
      <p:font typeface="Webdings" panose="05030102010509060703" pitchFamily="18" charset="2"/>
      <p:regular r:id="rId16"/>
    </p:embeddedFont>
    <p:embeddedFont>
      <p:font typeface="Wingdings 2" panose="05020102010507070707" pitchFamily="18" charset="2"/>
      <p:regular r:id="rId17"/>
    </p:embeddedFont>
  </p:embeddedFontLst>
  <p:custDataLst>
    <p:tags r:id="rId18"/>
  </p:custDataLst>
  <p:defaultTextStyle>
    <a:defPPr>
      <a:defRPr lang="en-US"/>
    </a:defPPr>
    <a:lvl1pPr algn="ctr"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ctr"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ctr"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ctr"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ctr"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12">
          <p15:clr>
            <a:srgbClr val="A4A3A4"/>
          </p15:clr>
        </p15:guide>
        <p15:guide id="2" pos="2880">
          <p15:clr>
            <a:srgbClr val="A4A3A4"/>
          </p15:clr>
        </p15:guide>
        <p15:guide id="3" pos="43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CC9900"/>
    <a:srgbClr val="FF99FF"/>
    <a:srgbClr val="FFFFCC"/>
    <a:srgbClr val="990099"/>
    <a:srgbClr val="006666"/>
    <a:srgbClr val="010066"/>
    <a:srgbClr val="CC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33" autoAdjust="0"/>
  </p:normalViewPr>
  <p:slideViewPr>
    <p:cSldViewPr snapToGrid="0" showGuides="1">
      <p:cViewPr>
        <p:scale>
          <a:sx n="85" d="100"/>
          <a:sy n="85" d="100"/>
        </p:scale>
        <p:origin x="618" y="162"/>
      </p:cViewPr>
      <p:guideLst>
        <p:guide orient="horz" pos="712"/>
        <p:guide pos="2880"/>
        <p:guide pos="432"/>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p:scale>
          <a:sx n="75" d="100"/>
          <a:sy n="75" d="100"/>
        </p:scale>
        <p:origin x="2172" y="24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6AAF0F58-CB5A-4BC4-BACF-234714AC2D5D}"/>
              </a:ext>
            </a:extLst>
          </p:cNvPr>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Times New Roman" panose="02020603050405020304" pitchFamily="18" charset="0"/>
              </a:defRPr>
            </a:lvl1pPr>
          </a:lstStyle>
          <a:p>
            <a:fld id="{186A3705-7544-4B6E-B349-5752FEC7FBBC}" type="slidenum">
              <a:rPr lang="en-GB" altLang="en-US"/>
              <a:pPr/>
              <a:t>‹#›</a:t>
            </a:fld>
            <a:endParaRPr lang="en-GB" altLang="en-US"/>
          </a:p>
        </p:txBody>
      </p:sp>
      <p:sp>
        <p:nvSpPr>
          <p:cNvPr id="5" name="Rectangle 7">
            <a:extLst>
              <a:ext uri="{FF2B5EF4-FFF2-40B4-BE49-F238E27FC236}">
                <a16:creationId xmlns:a16="http://schemas.microsoft.com/office/drawing/2014/main" id="{E82886A7-DF1F-4843-978E-C522591E96F1}"/>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118F1D2A-F1D6-4AB8-8724-0470BD27E0ED}"/>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23411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1595A3AD-D096-4AE6-ADBC-F2F8AE489B8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a:extLst>
              <a:ext uri="{FF2B5EF4-FFF2-40B4-BE49-F238E27FC236}">
                <a16:creationId xmlns:a16="http://schemas.microsoft.com/office/drawing/2014/main" id="{53FC8579-3C7F-401F-8FE5-A42C8964B9C2}"/>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3015" name="Rectangle 7">
            <a:extLst>
              <a:ext uri="{FF2B5EF4-FFF2-40B4-BE49-F238E27FC236}">
                <a16:creationId xmlns:a16="http://schemas.microsoft.com/office/drawing/2014/main" id="{D6727D71-9BC6-4D53-B7F0-38344A7E714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E20E56E-7BEC-4262-A4E5-19288ACD46D7}" type="slidenum">
              <a:rPr lang="en-GB" altLang="en-US"/>
              <a:pPr/>
              <a:t>‹#›</a:t>
            </a:fld>
            <a:endParaRPr lang="en-GB" altLang="en-US"/>
          </a:p>
        </p:txBody>
      </p:sp>
      <p:sp>
        <p:nvSpPr>
          <p:cNvPr id="7" name="Rectangle 7">
            <a:extLst>
              <a:ext uri="{FF2B5EF4-FFF2-40B4-BE49-F238E27FC236}">
                <a16:creationId xmlns:a16="http://schemas.microsoft.com/office/drawing/2014/main" id="{094186EB-88D3-4ADD-89E7-2AA538CD6D8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D61C6061-FAC4-4511-90E1-E7D6CBB4C6CA}"/>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7890935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47CDB44-3D5B-4545-A64C-AAE92B3A7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647FE68E-DBE8-4DB9-A5E4-9109DD1D4159}" type="slidenum">
              <a:rPr lang="en-GB" altLang="en-US" sz="1200">
                <a:solidFill>
                  <a:schemeClr val="tx1"/>
                </a:solidFill>
              </a:rPr>
              <a:pPr/>
              <a:t>1</a:t>
            </a:fld>
            <a:endParaRPr lang="en-GB" altLang="en-US" sz="1200">
              <a:solidFill>
                <a:schemeClr val="tx1"/>
              </a:solidFill>
            </a:endParaRPr>
          </a:p>
        </p:txBody>
      </p:sp>
      <p:sp>
        <p:nvSpPr>
          <p:cNvPr id="14340" name="Rectangle 2">
            <a:extLst>
              <a:ext uri="{FF2B5EF4-FFF2-40B4-BE49-F238E27FC236}">
                <a16:creationId xmlns:a16="http://schemas.microsoft.com/office/drawing/2014/main" id="{A3D60594-3119-4946-B331-A827E666D95A}"/>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3023300A-7291-4DD8-8726-F7D9F8B0B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16F9E8C-1FCD-4D87-A1AD-FD4D56A448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7EC22DFF-0637-4689-BEC0-CAA94749EE74}" type="slidenum">
              <a:rPr lang="en-GB" altLang="en-US" sz="1200">
                <a:solidFill>
                  <a:schemeClr val="tx1"/>
                </a:solidFill>
              </a:rPr>
              <a:pPr/>
              <a:t>10</a:t>
            </a:fld>
            <a:endParaRPr lang="en-GB" altLang="en-US" sz="1200">
              <a:solidFill>
                <a:schemeClr val="tx1"/>
              </a:solidFill>
            </a:endParaRPr>
          </a:p>
        </p:txBody>
      </p:sp>
      <p:sp>
        <p:nvSpPr>
          <p:cNvPr id="22532" name="Rectangle 2">
            <a:extLst>
              <a:ext uri="{FF2B5EF4-FFF2-40B4-BE49-F238E27FC236}">
                <a16:creationId xmlns:a16="http://schemas.microsoft.com/office/drawing/2014/main" id="{AA6620CD-3000-4E39-9937-0E600AB44620}"/>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6F3A2905-BBD1-4915-BB30-00F76ADC2F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Photo credit (bottom left): </a:t>
            </a:r>
            <a:r>
              <a:rPr lang="en-GB" altLang="en-US"/>
              <a:t>Warren Gretz/NREL</a:t>
            </a:r>
            <a:endParaRPr lang="en-GB" altLang="en-US" b="1"/>
          </a:p>
          <a:p>
            <a:pPr eaLnBrk="1" hangingPunct="1"/>
            <a:r>
              <a:rPr lang="en-GB" altLang="en-US"/>
              <a:t>This line-concentrator power plant, with parabolic troughs, is located at Kramer Junction, California, and has been operating since 1980. It is one of nine plants with a combined output of 354 megawatts - the largest being 80 megawatts.</a:t>
            </a:r>
            <a:r>
              <a:rPr lang="en-GB" altLang="en-US" b="1"/>
              <a:t> </a:t>
            </a:r>
            <a:r>
              <a:rPr lang="en-GB" altLang="en-US"/>
              <a:t>Parabolic trough systems reflect and concentrate sunlight onto a receiver pipe located along the focal line of a curved, trough-shaped reflector. The heat generates steam to drive a turbine.</a:t>
            </a:r>
          </a:p>
          <a:p>
            <a:pPr eaLnBrk="1" hangingPunct="1"/>
            <a:endParaRPr lang="en-GB" altLang="en-US"/>
          </a:p>
          <a:p>
            <a:pPr eaLnBrk="1" hangingPunct="1"/>
            <a:r>
              <a:rPr lang="en-GB" altLang="en-US" b="1"/>
              <a:t>Photo credit (right): </a:t>
            </a:r>
            <a:r>
              <a:rPr lang="en-GB" altLang="en-US"/>
              <a:t>Warren Gretz/NREL</a:t>
            </a:r>
          </a:p>
          <a:p>
            <a:pPr eaLnBrk="1" hangingPunct="1"/>
            <a:r>
              <a:rPr lang="en-GB" altLang="en-US"/>
              <a:t>This line-concentrator solar power plant is located in the Mojave Desert in Kramer Junction, California. During operation, oil in the receiver tubes collects the concentrated solar energy as heat and is pumped to a power block located at the power plant for generating electricity.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CA96B7F-7E3F-4974-BD47-9D784F1EE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6C4F633F-D57A-498A-8434-35F51B8F83D4}" type="slidenum">
              <a:rPr lang="en-GB" altLang="en-US" sz="1200">
                <a:solidFill>
                  <a:schemeClr val="tx1"/>
                </a:solidFill>
              </a:rPr>
              <a:pPr/>
              <a:t>11</a:t>
            </a:fld>
            <a:endParaRPr lang="en-GB" altLang="en-US" sz="1200">
              <a:solidFill>
                <a:schemeClr val="tx1"/>
              </a:solidFill>
            </a:endParaRPr>
          </a:p>
        </p:txBody>
      </p:sp>
      <p:sp>
        <p:nvSpPr>
          <p:cNvPr id="23556" name="Rectangle 2">
            <a:extLst>
              <a:ext uri="{FF2B5EF4-FFF2-40B4-BE49-F238E27FC236}">
                <a16:creationId xmlns:a16="http://schemas.microsoft.com/office/drawing/2014/main" id="{DD775314-DC68-42CE-8C6D-2FD1A6C6CFE3}"/>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03D4699F-38C7-4CAC-ADDE-EBD2BB4F1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Photo credit: </a:t>
            </a:r>
            <a:r>
              <a:rPr lang="en-GB" altLang="en-US"/>
              <a:t>Bill Timmerman/NREL</a:t>
            </a:r>
            <a:endParaRPr lang="en-GB" altLang="en-US" b="1"/>
          </a:p>
          <a:p>
            <a:pPr eaLnBrk="1" hangingPunct="1"/>
            <a:r>
              <a:rPr lang="en-GB" altLang="en-US"/>
              <a:t>Dish Stirling Solar power system at the Solar Test and Research (STAR) Center belonging to Arizona Public Service, Arizona's largest electric utility company. This new technology, capable of producing 25 kW of electricity, uses mirrors to focus sunlight onto a thermal receiver. The heat is used to run a Stirling heat engine, which drives an electric generator. This highly efficient solar energy production system also can use alternative fuels instead of the Sun's heat, so power can be made anytime, day or night.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202940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298A59A-2A61-46C0-BB65-268C51354B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489925F1-B6C5-4EB4-AD06-EF0A09DB0B70}" type="slidenum">
              <a:rPr lang="en-GB" altLang="en-US" sz="1200">
                <a:solidFill>
                  <a:schemeClr val="tx1"/>
                </a:solidFill>
              </a:rPr>
              <a:pPr/>
              <a:t>3</a:t>
            </a:fld>
            <a:endParaRPr lang="en-GB" altLang="en-US" sz="1200">
              <a:solidFill>
                <a:schemeClr val="tx1"/>
              </a:solidFill>
            </a:endParaRPr>
          </a:p>
        </p:txBody>
      </p:sp>
      <p:sp>
        <p:nvSpPr>
          <p:cNvPr id="15364" name="Rectangle 2">
            <a:extLst>
              <a:ext uri="{FF2B5EF4-FFF2-40B4-BE49-F238E27FC236}">
                <a16:creationId xmlns:a16="http://schemas.microsoft.com/office/drawing/2014/main" id="{0136319A-CA0C-4417-BF3C-64C6F5870DDB}"/>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27B48789-168B-4779-9EBF-4D7E8E012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 </a:t>
            </a:r>
            <a:r>
              <a:rPr lang="en-GB" altLang="en-US" dirty="0"/>
              <a:t>© </a:t>
            </a:r>
            <a:r>
              <a:rPr lang="en-GB" altLang="en-US" dirty="0" err="1"/>
              <a:t>Jupiterimages</a:t>
            </a:r>
            <a:r>
              <a:rPr lang="en-GB" altLang="en-US" dirty="0"/>
              <a:t> Corporation 2018</a:t>
            </a:r>
          </a:p>
          <a:p>
            <a:pPr eaLnBrk="1" hangingPunct="1"/>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1A7EDE3-6205-45F8-84B2-D5664BE3D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749AE440-91C8-492A-B501-5F90D255171D}" type="slidenum">
              <a:rPr lang="en-GB" altLang="en-US" sz="1200">
                <a:solidFill>
                  <a:schemeClr val="tx1"/>
                </a:solidFill>
              </a:rPr>
              <a:pPr/>
              <a:t>4</a:t>
            </a:fld>
            <a:endParaRPr lang="en-GB" altLang="en-US" sz="1200">
              <a:solidFill>
                <a:schemeClr val="tx1"/>
              </a:solidFill>
            </a:endParaRPr>
          </a:p>
        </p:txBody>
      </p:sp>
      <p:sp>
        <p:nvSpPr>
          <p:cNvPr id="16388" name="Rectangle 2">
            <a:extLst>
              <a:ext uri="{FF2B5EF4-FFF2-40B4-BE49-F238E27FC236}">
                <a16:creationId xmlns:a16="http://schemas.microsoft.com/office/drawing/2014/main" id="{6F25E49B-6469-4364-8FFD-9CD24C310ACB}"/>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DFDE29A4-8A72-41F1-9CC5-A07256622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D3DD288-B47D-4DD4-BF7B-2D9E79DCD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149955A5-7783-4D9E-985C-9BC61B17D078}" type="slidenum">
              <a:rPr lang="en-GB" altLang="en-US" sz="1200">
                <a:solidFill>
                  <a:schemeClr val="tx1"/>
                </a:solidFill>
              </a:rPr>
              <a:pPr/>
              <a:t>5</a:t>
            </a:fld>
            <a:endParaRPr lang="en-GB" altLang="en-US" sz="1200">
              <a:solidFill>
                <a:schemeClr val="tx1"/>
              </a:solidFill>
            </a:endParaRPr>
          </a:p>
        </p:txBody>
      </p:sp>
      <p:sp>
        <p:nvSpPr>
          <p:cNvPr id="17412" name="Rectangle 2">
            <a:extLst>
              <a:ext uri="{FF2B5EF4-FFF2-40B4-BE49-F238E27FC236}">
                <a16:creationId xmlns:a16="http://schemas.microsoft.com/office/drawing/2014/main" id="{7B4CB342-99A2-4CFC-BCD4-F2E599952187}"/>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F5B15648-385D-4D05-9F07-78A923BCC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3A85CC6-660A-4C44-8915-80427C978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8DC20FE1-DCE8-4984-AC72-612AA304EACA}" type="slidenum">
              <a:rPr lang="en-GB" altLang="en-US" sz="1200">
                <a:solidFill>
                  <a:schemeClr val="tx1"/>
                </a:solidFill>
              </a:rPr>
              <a:pPr/>
              <a:t>6</a:t>
            </a:fld>
            <a:endParaRPr lang="en-GB" altLang="en-US" sz="1200">
              <a:solidFill>
                <a:schemeClr val="tx1"/>
              </a:solidFill>
            </a:endParaRPr>
          </a:p>
        </p:txBody>
      </p:sp>
      <p:sp>
        <p:nvSpPr>
          <p:cNvPr id="18436" name="Rectangle 2">
            <a:extLst>
              <a:ext uri="{FF2B5EF4-FFF2-40B4-BE49-F238E27FC236}">
                <a16:creationId xmlns:a16="http://schemas.microsoft.com/office/drawing/2014/main" id="{3DBFADA0-1B60-4B3E-BC98-12B1939F1410}"/>
              </a:ext>
            </a:extLst>
          </p:cNvPr>
          <p:cNvSpPr>
            <a:spLocks noGrp="1" noRot="1" noChangeAspect="1" noChangeArrowheads="1" noTextEdit="1"/>
          </p:cNvSpPr>
          <p:nvPr>
            <p:ph type="sldImg"/>
          </p:nvPr>
        </p:nvSpPr>
        <p:spPr>
          <a:ln/>
        </p:spPr>
      </p:sp>
      <p:sp>
        <p:nvSpPr>
          <p:cNvPr id="18437" name="Rectangle 3">
            <a:extLst>
              <a:ext uri="{FF2B5EF4-FFF2-40B4-BE49-F238E27FC236}">
                <a16:creationId xmlns:a16="http://schemas.microsoft.com/office/drawing/2014/main" id="{B57ACF7D-4649-4994-9F87-D4E5DE12F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Photo credit:</a:t>
            </a:r>
            <a:r>
              <a:rPr lang="en-GB" altLang="en-US"/>
              <a:t> Professsor Susan Roaf, The Oxford Ecohouse.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2B5C7CC-F42B-4DE7-AB91-3E34585D5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69B3FF2B-54E1-4115-B5D7-AF6BE3DCC626}" type="slidenum">
              <a:rPr lang="en-GB" altLang="en-US" sz="1200">
                <a:solidFill>
                  <a:schemeClr val="tx1"/>
                </a:solidFill>
              </a:rPr>
              <a:pPr/>
              <a:t>7</a:t>
            </a:fld>
            <a:endParaRPr lang="en-GB" altLang="en-US" sz="1200">
              <a:solidFill>
                <a:schemeClr val="tx1"/>
              </a:solidFill>
            </a:endParaRPr>
          </a:p>
        </p:txBody>
      </p:sp>
      <p:sp>
        <p:nvSpPr>
          <p:cNvPr id="19460" name="Rectangle 2">
            <a:extLst>
              <a:ext uri="{FF2B5EF4-FFF2-40B4-BE49-F238E27FC236}">
                <a16:creationId xmlns:a16="http://schemas.microsoft.com/office/drawing/2014/main" id="{67DC33E9-F022-4843-B7DC-3F762DA6F359}"/>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id="{B62184EF-7BE9-4625-8423-2850B276B0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983AEF9-BFC8-40E3-AC12-CE9A7A2717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9B473D9D-9A68-4B1B-B4DF-2F4CF437AB56}" type="slidenum">
              <a:rPr lang="en-GB" altLang="en-US" sz="1200">
                <a:solidFill>
                  <a:schemeClr val="tx1"/>
                </a:solidFill>
              </a:rPr>
              <a:pPr/>
              <a:t>8</a:t>
            </a:fld>
            <a:endParaRPr lang="en-GB" altLang="en-US" sz="1200">
              <a:solidFill>
                <a:schemeClr val="tx1"/>
              </a:solidFill>
            </a:endParaRPr>
          </a:p>
        </p:txBody>
      </p:sp>
      <p:sp>
        <p:nvSpPr>
          <p:cNvPr id="20484" name="Rectangle 2">
            <a:extLst>
              <a:ext uri="{FF2B5EF4-FFF2-40B4-BE49-F238E27FC236}">
                <a16:creationId xmlns:a16="http://schemas.microsoft.com/office/drawing/2014/main" id="{03A6792E-FEEF-4579-A108-672AF3AAE42F}"/>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7208F195-75B9-4AD9-9B31-C6756D7E0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endParaRPr lang="en-GB" altLang="en-US" dirty="0"/>
          </a:p>
          <a:p>
            <a:pPr eaLnBrk="1" hangingPunct="1"/>
            <a:r>
              <a:rPr lang="en-GB" altLang="en-US" dirty="0"/>
              <a:t>This ordering activity could be used as a review of the greenhouse effect, or at the start of class to gauge students’ existing knowledge of this subject matter. Mini-whiteboards could be used to make this a whole class exercise.  </a:t>
            </a:r>
            <a:endParaRPr lang="en-GB" alt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2A8BB43-C9F6-454F-B315-33F4C6482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fld id="{7A2DBC7B-C831-43DB-A751-AD3E5D50A505}" type="slidenum">
              <a:rPr lang="en-GB" altLang="en-US" sz="1200">
                <a:solidFill>
                  <a:schemeClr val="tx1"/>
                </a:solidFill>
              </a:rPr>
              <a:pPr/>
              <a:t>9</a:t>
            </a:fld>
            <a:endParaRPr lang="en-GB" altLang="en-US" sz="1200">
              <a:solidFill>
                <a:schemeClr val="tx1"/>
              </a:solidFill>
            </a:endParaRPr>
          </a:p>
        </p:txBody>
      </p:sp>
      <p:sp>
        <p:nvSpPr>
          <p:cNvPr id="21508" name="Rectangle 2">
            <a:extLst>
              <a:ext uri="{FF2B5EF4-FFF2-40B4-BE49-F238E27FC236}">
                <a16:creationId xmlns:a16="http://schemas.microsoft.com/office/drawing/2014/main" id="{0CDE26FA-882F-49BE-99F2-6170256F1D28}"/>
              </a:ext>
            </a:extLst>
          </p:cNvPr>
          <p:cNvSpPr>
            <a:spLocks noGrp="1" noRot="1" noChangeAspect="1" noChangeArrowheads="1" noTextEdit="1"/>
          </p:cNvSpPr>
          <p:nvPr>
            <p:ph type="sldImg"/>
          </p:nvPr>
        </p:nvSpPr>
        <p:spPr>
          <a:ln/>
        </p:spPr>
      </p:sp>
      <p:sp>
        <p:nvSpPr>
          <p:cNvPr id="21509" name="Rectangle 3">
            <a:extLst>
              <a:ext uri="{FF2B5EF4-FFF2-40B4-BE49-F238E27FC236}">
                <a16:creationId xmlns:a16="http://schemas.microsoft.com/office/drawing/2014/main" id="{1941F761-CE43-40F9-9A25-E427BB5F4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Photo credit:</a:t>
            </a:r>
            <a:r>
              <a:rPr lang="en-GB" altLang="en-US"/>
              <a:t> Sandia National Laboratories/NREL.</a:t>
            </a:r>
            <a:endParaRPr lang="en-GB" altLang="en-US" b="1"/>
          </a:p>
          <a:p>
            <a:pPr eaLnBrk="1" hangingPunct="1"/>
            <a:r>
              <a:rPr lang="en-GB" altLang="en-US"/>
              <a:t>The Solar One power station in California, which operated from 1982 to 1988, was the world’s largest power tower plant. It used the Sun's heat to make steam, and drive a generator to make 10 megawatts of electricity. </a:t>
            </a:r>
            <a:endParaRPr lang="en-GB" altLang="en-US" b="1"/>
          </a:p>
          <a:p>
            <a:pPr eaLnBrk="1" hangingPunct="1"/>
            <a:r>
              <a:rPr lang="en-GB" altLang="en-US"/>
              <a:t>The mirrors are arranged in semicircles around the "power tower." This heliostat field consists of approximately 1,800 heliostats. As the Sun moves across the sky, the mirrors turn to keep the rays focused on the tower, where oil is heated to 3,000 degrees Celsius. The heat from the oil is used to generate steam, which then drives a turbine, which in turn drives a generator.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12245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2972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5143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5367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829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8854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39246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9165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8611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1703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911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140709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6620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1327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97750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9330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3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69479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7188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536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3498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0859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428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9462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0015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9364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26568231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281602441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7.xml"/><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359C-07AE-4925-937A-ACA514EC5D0C}"/>
              </a:ext>
            </a:extLst>
          </p:cNvPr>
          <p:cNvSpPr>
            <a:spLocks noGrp="1"/>
          </p:cNvSpPr>
          <p:nvPr>
            <p:ph type="title"/>
          </p:nvPr>
        </p:nvSpPr>
        <p:spPr/>
        <p:txBody>
          <a:bodyPr/>
          <a:lstStyle/>
          <a:p>
            <a:r>
              <a:rPr lang="en-GB" dirty="0"/>
              <a:t>Solar </a:t>
            </a:r>
            <a:br>
              <a:rPr lang="en-GB" dirty="0"/>
            </a:br>
            <a:r>
              <a:rPr lang="en-GB" dirty="0"/>
              <a:t>Energy</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1" descr="01224">
            <a:extLst>
              <a:ext uri="{FF2B5EF4-FFF2-40B4-BE49-F238E27FC236}">
                <a16:creationId xmlns:a16="http://schemas.microsoft.com/office/drawing/2014/main" id="{49586582-979F-4B5B-9586-DE6F649FA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64"/>
          <a:stretch>
            <a:fillRect/>
          </a:stretch>
        </p:blipFill>
        <p:spPr bwMode="auto">
          <a:xfrm>
            <a:off x="4938713" y="958850"/>
            <a:ext cx="394493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a:extLst>
              <a:ext uri="{FF2B5EF4-FFF2-40B4-BE49-F238E27FC236}">
                <a16:creationId xmlns:a16="http://schemas.microsoft.com/office/drawing/2014/main" id="{D4AB7368-F0F9-478C-90DF-1AEFE2DEE6D3}"/>
              </a:ext>
            </a:extLst>
          </p:cNvPr>
          <p:cNvSpPr txBox="1">
            <a:spLocks noChangeArrowheads="1"/>
          </p:cNvSpPr>
          <p:nvPr/>
        </p:nvSpPr>
        <p:spPr bwMode="auto">
          <a:xfrm>
            <a:off x="565150" y="784225"/>
            <a:ext cx="4394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Some solar power stations </a:t>
            </a:r>
          </a:p>
          <a:p>
            <a:pPr algn="l"/>
            <a:r>
              <a:rPr lang="en-GB" altLang="en-US"/>
              <a:t>use curved mirrors, which </a:t>
            </a:r>
          </a:p>
          <a:p>
            <a:pPr algn="l"/>
            <a:r>
              <a:rPr lang="en-GB" altLang="en-US"/>
              <a:t>focus solar energy onto pipes containing water. This heats the water and forms the steam needed to drive a turbine.</a:t>
            </a:r>
          </a:p>
        </p:txBody>
      </p:sp>
      <p:sp>
        <p:nvSpPr>
          <p:cNvPr id="11268" name="Rectangle 7">
            <a:extLst>
              <a:ext uri="{FF2B5EF4-FFF2-40B4-BE49-F238E27FC236}">
                <a16:creationId xmlns:a16="http://schemas.microsoft.com/office/drawing/2014/main" id="{25536871-2F76-4BAB-A360-9183B40AC539}"/>
              </a:ext>
            </a:extLst>
          </p:cNvPr>
          <p:cNvSpPr>
            <a:spLocks noGrp="1" noChangeArrowheads="1"/>
          </p:cNvSpPr>
          <p:nvPr>
            <p:ph type="title"/>
          </p:nvPr>
        </p:nvSpPr>
        <p:spPr/>
        <p:txBody>
          <a:bodyPr/>
          <a:lstStyle/>
          <a:p>
            <a:pPr eaLnBrk="1" hangingPunct="1"/>
            <a:r>
              <a:rPr lang="en-GB" altLang="en-US"/>
              <a:t>More solar power stations</a:t>
            </a:r>
          </a:p>
        </p:txBody>
      </p:sp>
      <p:pic>
        <p:nvPicPr>
          <p:cNvPr id="11269" name="Picture 16" descr="01228">
            <a:extLst>
              <a:ext uri="{FF2B5EF4-FFF2-40B4-BE49-F238E27FC236}">
                <a16:creationId xmlns:a16="http://schemas.microsoft.com/office/drawing/2014/main" id="{5C7394E6-986B-4766-A333-756A065FD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3" y="3232150"/>
            <a:ext cx="3589337"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a:hlinkClick r:id="" action="ppaction://hlinkshowjump?jump=nextslide"/>
            <a:extLst>
              <a:ext uri="{FF2B5EF4-FFF2-40B4-BE49-F238E27FC236}">
                <a16:creationId xmlns:a16="http://schemas.microsoft.com/office/drawing/2014/main" id="{0DA1EA3C-B399-4A6E-90D5-36925AE430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15AF072C-F8D3-427B-8532-881D2E040722}"/>
              </a:ext>
            </a:extLst>
          </p:cNvPr>
          <p:cNvSpPr txBox="1">
            <a:spLocks noChangeArrowheads="1"/>
          </p:cNvSpPr>
          <p:nvPr/>
        </p:nvSpPr>
        <p:spPr bwMode="auto">
          <a:xfrm>
            <a:off x="473075" y="784225"/>
            <a:ext cx="4460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Solar power stations are most effectively located in areas with high light intensity.</a:t>
            </a:r>
          </a:p>
        </p:txBody>
      </p:sp>
      <p:sp>
        <p:nvSpPr>
          <p:cNvPr id="12291" name="Rectangle 6">
            <a:extLst>
              <a:ext uri="{FF2B5EF4-FFF2-40B4-BE49-F238E27FC236}">
                <a16:creationId xmlns:a16="http://schemas.microsoft.com/office/drawing/2014/main" id="{11F8B8F1-F26A-46B6-9852-D1685AD0300D}"/>
              </a:ext>
            </a:extLst>
          </p:cNvPr>
          <p:cNvSpPr>
            <a:spLocks noGrp="1" noChangeArrowheads="1"/>
          </p:cNvSpPr>
          <p:nvPr>
            <p:ph type="title"/>
          </p:nvPr>
        </p:nvSpPr>
        <p:spPr/>
        <p:txBody>
          <a:bodyPr/>
          <a:lstStyle/>
          <a:p>
            <a:pPr eaLnBrk="1" hangingPunct="1"/>
            <a:r>
              <a:rPr lang="en-GB" altLang="en-US"/>
              <a:t>Making solar power stations effective</a:t>
            </a:r>
          </a:p>
        </p:txBody>
      </p:sp>
      <p:pic>
        <p:nvPicPr>
          <p:cNvPr id="12292" name="Picture 11" descr="08982">
            <a:extLst>
              <a:ext uri="{FF2B5EF4-FFF2-40B4-BE49-F238E27FC236}">
                <a16:creationId xmlns:a16="http://schemas.microsoft.com/office/drawing/2014/main" id="{6702726F-F472-4125-958D-A421EEAAA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911225"/>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660" name="Rectangle 12">
            <a:extLst>
              <a:ext uri="{FF2B5EF4-FFF2-40B4-BE49-F238E27FC236}">
                <a16:creationId xmlns:a16="http://schemas.microsoft.com/office/drawing/2014/main" id="{23AF0E41-013D-4422-8BEE-46A0C5E83B3B}"/>
              </a:ext>
            </a:extLst>
          </p:cNvPr>
          <p:cNvSpPr>
            <a:spLocks noChangeArrowheads="1"/>
          </p:cNvSpPr>
          <p:nvPr/>
        </p:nvSpPr>
        <p:spPr bwMode="auto">
          <a:xfrm>
            <a:off x="473075" y="2433638"/>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a:t>This test design is located in Arizona where the sunlight is intense and the air temperature is high. </a:t>
            </a:r>
          </a:p>
        </p:txBody>
      </p:sp>
      <p:sp>
        <p:nvSpPr>
          <p:cNvPr id="539661" name="Rectangle 13">
            <a:extLst>
              <a:ext uri="{FF2B5EF4-FFF2-40B4-BE49-F238E27FC236}">
                <a16:creationId xmlns:a16="http://schemas.microsoft.com/office/drawing/2014/main" id="{8B9377DD-962B-449D-9E22-209C8077B770}"/>
              </a:ext>
            </a:extLst>
          </p:cNvPr>
          <p:cNvSpPr>
            <a:spLocks noChangeArrowheads="1"/>
          </p:cNvSpPr>
          <p:nvPr/>
        </p:nvSpPr>
        <p:spPr bwMode="auto">
          <a:xfrm>
            <a:off x="473075" y="4448175"/>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a:t>The mirrors must track the Sun as it moves across the sky to be as efficient as possible.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9660"/>
                                        </p:tgtEl>
                                        <p:attrNameLst>
                                          <p:attrName>style.visibility</p:attrName>
                                        </p:attrNameLst>
                                      </p:cBhvr>
                                      <p:to>
                                        <p:strVal val="visible"/>
                                      </p:to>
                                    </p:set>
                                    <p:animEffect transition="in" filter="dissolve">
                                      <p:cBhvr>
                                        <p:cTn id="7" dur="500"/>
                                        <p:tgtEl>
                                          <p:spTgt spid="539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9661"/>
                                        </p:tgtEl>
                                        <p:attrNameLst>
                                          <p:attrName>style.visibility</p:attrName>
                                        </p:attrNameLst>
                                      </p:cBhvr>
                                      <p:to>
                                        <p:strVal val="visible"/>
                                      </p:to>
                                    </p:set>
                                    <p:animEffect transition="in" filter="dissolve">
                                      <p:cBhvr>
                                        <p:cTn id="12" dur="500"/>
                                        <p:tgtEl>
                                          <p:spTgt spid="539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60" grpId="0"/>
      <p:bldP spid="5396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a:p>
            <a:r>
              <a:rPr lang="en-GB" sz="1600" dirty="0"/>
              <a:t>6. Structure and Function</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04D6BA-8883-4CD1-B05E-AEF9657C0DFE}"/>
              </a:ext>
            </a:extLst>
          </p:cNvPr>
          <p:cNvSpPr>
            <a:spLocks noGrp="1" noChangeArrowheads="1"/>
          </p:cNvSpPr>
          <p:nvPr>
            <p:ph type="title"/>
          </p:nvPr>
        </p:nvSpPr>
        <p:spPr/>
        <p:txBody>
          <a:bodyPr/>
          <a:lstStyle/>
          <a:p>
            <a:pPr eaLnBrk="1" hangingPunct="1"/>
            <a:r>
              <a:rPr lang="en-GB" altLang="en-US"/>
              <a:t>How much energy comes from the Sun?</a:t>
            </a:r>
          </a:p>
        </p:txBody>
      </p:sp>
      <p:sp>
        <p:nvSpPr>
          <p:cNvPr id="6147" name="Text Box 3">
            <a:extLst>
              <a:ext uri="{FF2B5EF4-FFF2-40B4-BE49-F238E27FC236}">
                <a16:creationId xmlns:a16="http://schemas.microsoft.com/office/drawing/2014/main" id="{AEDBCB81-C72F-4E81-8D59-179A476B7197}"/>
              </a:ext>
            </a:extLst>
          </p:cNvPr>
          <p:cNvSpPr txBox="1">
            <a:spLocks noChangeArrowheads="1"/>
          </p:cNvSpPr>
          <p:nvPr/>
        </p:nvSpPr>
        <p:spPr bwMode="auto">
          <a:xfrm>
            <a:off x="563563" y="784225"/>
            <a:ext cx="5218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40000"/>
              </a:spcBef>
            </a:pPr>
            <a:r>
              <a:rPr lang="en-GB" altLang="en-US"/>
              <a:t>The Sun is a huge sphere of very hot gas and has been producing energy for millions of years. </a:t>
            </a:r>
          </a:p>
        </p:txBody>
      </p:sp>
      <p:pic>
        <p:nvPicPr>
          <p:cNvPr id="6148" name="Picture 6" descr="32312594">
            <a:extLst>
              <a:ext uri="{FF2B5EF4-FFF2-40B4-BE49-F238E27FC236}">
                <a16:creationId xmlns:a16="http://schemas.microsoft.com/office/drawing/2014/main" id="{E92F1841-7D91-4860-B6C3-F5A8AF161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815"/>
          <a:stretch>
            <a:fillRect/>
          </a:stretch>
        </p:blipFill>
        <p:spPr bwMode="auto">
          <a:xfrm>
            <a:off x="6175375" y="885825"/>
            <a:ext cx="25908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11" name="Rectangle 7">
            <a:extLst>
              <a:ext uri="{FF2B5EF4-FFF2-40B4-BE49-F238E27FC236}">
                <a16:creationId xmlns:a16="http://schemas.microsoft.com/office/drawing/2014/main" id="{D510DBE7-882C-4A40-895D-61C934AC36E1}"/>
              </a:ext>
            </a:extLst>
          </p:cNvPr>
          <p:cNvSpPr>
            <a:spLocks noChangeArrowheads="1"/>
          </p:cNvSpPr>
          <p:nvPr/>
        </p:nvSpPr>
        <p:spPr bwMode="auto">
          <a:xfrm>
            <a:off x="566738" y="2197100"/>
            <a:ext cx="52847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dirty="0">
                <a:solidFill>
                  <a:srgbClr val="010066"/>
                </a:solidFill>
              </a:rPr>
              <a:t>Even though it is about 150 million </a:t>
            </a:r>
            <a:r>
              <a:rPr lang="en-GB" altLang="en-US" dirty="0" err="1">
                <a:solidFill>
                  <a:srgbClr val="010066"/>
                </a:solidFill>
              </a:rPr>
              <a:t>kilometers</a:t>
            </a:r>
            <a:r>
              <a:rPr lang="en-GB" altLang="en-US" dirty="0">
                <a:solidFill>
                  <a:srgbClr val="010066"/>
                </a:solidFill>
              </a:rPr>
              <a:t> away, the Sun is our </a:t>
            </a:r>
            <a:r>
              <a:rPr lang="en-GB" altLang="en-US" dirty="0"/>
              <a:t>closest star and sustains</a:t>
            </a:r>
            <a:r>
              <a:rPr lang="en-GB" altLang="en-US" dirty="0">
                <a:solidFill>
                  <a:srgbClr val="010066"/>
                </a:solidFill>
              </a:rPr>
              <a:t> </a:t>
            </a:r>
            <a:r>
              <a:rPr lang="en-GB" altLang="en-US" dirty="0"/>
              <a:t>all life.</a:t>
            </a:r>
          </a:p>
        </p:txBody>
      </p:sp>
      <p:sp>
        <p:nvSpPr>
          <p:cNvPr id="533512" name="Rectangle 8">
            <a:extLst>
              <a:ext uri="{FF2B5EF4-FFF2-40B4-BE49-F238E27FC236}">
                <a16:creationId xmlns:a16="http://schemas.microsoft.com/office/drawing/2014/main" id="{E9E9E7F8-6AD5-434C-BC04-74BFE1CA8A39}"/>
              </a:ext>
            </a:extLst>
          </p:cNvPr>
          <p:cNvSpPr>
            <a:spLocks noChangeArrowheads="1"/>
          </p:cNvSpPr>
          <p:nvPr/>
        </p:nvSpPr>
        <p:spPr bwMode="auto">
          <a:xfrm>
            <a:off x="561975" y="3611563"/>
            <a:ext cx="8429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dirty="0"/>
              <a:t>Solar energy is the radiation from the Sun that reaches Earth. The amount of solar energy that strikes the Earth each day is 10,000 to 15,000 times greater than our daily energy needs.</a:t>
            </a:r>
          </a:p>
        </p:txBody>
      </p:sp>
      <p:sp>
        <p:nvSpPr>
          <p:cNvPr id="533513" name="Rectangle 9">
            <a:extLst>
              <a:ext uri="{FF2B5EF4-FFF2-40B4-BE49-F238E27FC236}">
                <a16:creationId xmlns:a16="http://schemas.microsoft.com/office/drawing/2014/main" id="{7C042E76-4EE1-40F7-9510-2A22543BFB49}"/>
              </a:ext>
            </a:extLst>
          </p:cNvPr>
          <p:cNvSpPr>
            <a:spLocks noChangeArrowheads="1"/>
          </p:cNvSpPr>
          <p:nvPr/>
        </p:nvSpPr>
        <p:spPr bwMode="auto">
          <a:xfrm>
            <a:off x="565150" y="5391150"/>
            <a:ext cx="8455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dirty="0"/>
              <a:t>In fact, the Sun is so powerful, that every minute, enough solar energy reaches Earth to meet our needs for one year!</a:t>
            </a:r>
          </a:p>
        </p:txBody>
      </p:sp>
      <p:pic>
        <p:nvPicPr>
          <p:cNvPr id="9" name="Picture 19">
            <a:hlinkClick r:id="" action="ppaction://hlinkshowjump?jump=nextslide"/>
            <a:extLst>
              <a:ext uri="{FF2B5EF4-FFF2-40B4-BE49-F238E27FC236}">
                <a16:creationId xmlns:a16="http://schemas.microsoft.com/office/drawing/2014/main" id="{68180B70-4582-46ED-A7EA-14FCC3DBD9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3511"/>
                                        </p:tgtEl>
                                        <p:attrNameLst>
                                          <p:attrName>style.visibility</p:attrName>
                                        </p:attrNameLst>
                                      </p:cBhvr>
                                      <p:to>
                                        <p:strVal val="visible"/>
                                      </p:to>
                                    </p:set>
                                    <p:animEffect transition="in" filter="dissolve">
                                      <p:cBhvr>
                                        <p:cTn id="7" dur="500"/>
                                        <p:tgtEl>
                                          <p:spTgt spid="533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3512"/>
                                        </p:tgtEl>
                                        <p:attrNameLst>
                                          <p:attrName>style.visibility</p:attrName>
                                        </p:attrNameLst>
                                      </p:cBhvr>
                                      <p:to>
                                        <p:strVal val="visible"/>
                                      </p:to>
                                    </p:set>
                                    <p:animEffect transition="in" filter="dissolve">
                                      <p:cBhvr>
                                        <p:cTn id="12" dur="500"/>
                                        <p:tgtEl>
                                          <p:spTgt spid="533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3513"/>
                                        </p:tgtEl>
                                        <p:attrNameLst>
                                          <p:attrName>style.visibility</p:attrName>
                                        </p:attrNameLst>
                                      </p:cBhvr>
                                      <p:to>
                                        <p:strVal val="visible"/>
                                      </p:to>
                                    </p:set>
                                    <p:animEffect transition="in" filter="dissolve">
                                      <p:cBhvr>
                                        <p:cTn id="17" dur="500"/>
                                        <p:tgtEl>
                                          <p:spTgt spid="533513"/>
                                        </p:tgtEl>
                                      </p:cBhvr>
                                    </p:animEffec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1" grpId="0"/>
      <p:bldP spid="533512" grpId="0"/>
      <p:bldP spid="5335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27A9F82-F75E-4477-A80A-9200214E292D}"/>
              </a:ext>
            </a:extLst>
          </p:cNvPr>
          <p:cNvSpPr>
            <a:spLocks noGrp="1" noChangeArrowheads="1"/>
          </p:cNvSpPr>
          <p:nvPr>
            <p:ph type="title"/>
          </p:nvPr>
        </p:nvSpPr>
        <p:spPr>
          <a:noFill/>
        </p:spPr>
        <p:txBody>
          <a:bodyPr/>
          <a:lstStyle/>
          <a:p>
            <a:pPr eaLnBrk="1" hangingPunct="1"/>
            <a:r>
              <a:rPr lang="en-GB" altLang="en-US"/>
              <a:t>How do we use solar energy? </a:t>
            </a:r>
          </a:p>
        </p:txBody>
      </p:sp>
      <p:sp>
        <p:nvSpPr>
          <p:cNvPr id="7171" name="Text Box 5">
            <a:extLst>
              <a:ext uri="{FF2B5EF4-FFF2-40B4-BE49-F238E27FC236}">
                <a16:creationId xmlns:a16="http://schemas.microsoft.com/office/drawing/2014/main" id="{EBAD4E02-572F-4D30-AA47-46C9672C31E8}"/>
              </a:ext>
            </a:extLst>
          </p:cNvPr>
          <p:cNvSpPr txBox="1">
            <a:spLocks noChangeArrowheads="1"/>
          </p:cNvSpPr>
          <p:nvPr/>
        </p:nvSpPr>
        <p:spPr bwMode="auto">
          <a:xfrm>
            <a:off x="563563" y="784225"/>
            <a:ext cx="7904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25000"/>
              </a:spcBef>
            </a:pPr>
            <a:r>
              <a:rPr lang="en-GB" altLang="en-US"/>
              <a:t>The Greeks and the Romans designed and built houses to maximize use of the Sun.</a:t>
            </a:r>
          </a:p>
        </p:txBody>
      </p:sp>
      <p:sp>
        <p:nvSpPr>
          <p:cNvPr id="464904" name="Text Box 8">
            <a:extLst>
              <a:ext uri="{FF2B5EF4-FFF2-40B4-BE49-F238E27FC236}">
                <a16:creationId xmlns:a16="http://schemas.microsoft.com/office/drawing/2014/main" id="{E685644E-A8FF-4F7A-873B-C73DF2EA3D43}"/>
              </a:ext>
            </a:extLst>
          </p:cNvPr>
          <p:cNvSpPr txBox="1">
            <a:spLocks noChangeArrowheads="1"/>
          </p:cNvSpPr>
          <p:nvPr/>
        </p:nvSpPr>
        <p:spPr bwMode="auto">
          <a:xfrm>
            <a:off x="3543300" y="4013200"/>
            <a:ext cx="53419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30000"/>
              </a:spcBef>
            </a:pPr>
            <a:r>
              <a:rPr lang="en-GB" altLang="en-US"/>
              <a:t>In modern times, there are three main ways of using solar energy:</a:t>
            </a:r>
          </a:p>
        </p:txBody>
      </p:sp>
      <p:sp>
        <p:nvSpPr>
          <p:cNvPr id="464905" name="Rectangle 9">
            <a:extLst>
              <a:ext uri="{FF2B5EF4-FFF2-40B4-BE49-F238E27FC236}">
                <a16:creationId xmlns:a16="http://schemas.microsoft.com/office/drawing/2014/main" id="{20A11CF1-40A3-4210-880D-22FFCAE8E869}"/>
              </a:ext>
            </a:extLst>
          </p:cNvPr>
          <p:cNvSpPr>
            <a:spLocks noChangeArrowheads="1"/>
          </p:cNvSpPr>
          <p:nvPr/>
        </p:nvSpPr>
        <p:spPr bwMode="auto">
          <a:xfrm>
            <a:off x="563563" y="1770063"/>
            <a:ext cx="5372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30000"/>
              </a:spcBef>
            </a:pPr>
            <a:r>
              <a:rPr lang="en-GB" altLang="en-US"/>
              <a:t>The Romans also made glass and knew that it could trap solar energy. Sunlight was so important that the Roman legal system actually included the right to have access to the Sun!</a:t>
            </a:r>
          </a:p>
        </p:txBody>
      </p:sp>
      <p:pic>
        <p:nvPicPr>
          <p:cNvPr id="7174" name="Picture 17" descr="PC5_1_PAT_romans">
            <a:extLst>
              <a:ext uri="{FF2B5EF4-FFF2-40B4-BE49-F238E27FC236}">
                <a16:creationId xmlns:a16="http://schemas.microsoft.com/office/drawing/2014/main" id="{2CEB23BD-4538-4210-AC36-F65AE9420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422400"/>
            <a:ext cx="26987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920" name="Picture 24" descr="PC5_1_PAT_today">
            <a:extLst>
              <a:ext uri="{FF2B5EF4-FFF2-40B4-BE49-F238E27FC236}">
                <a16:creationId xmlns:a16="http://schemas.microsoft.com/office/drawing/2014/main" id="{0C9D4B49-B592-4B7F-A555-5F0437958E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277"/>
          <a:stretch>
            <a:fillRect/>
          </a:stretch>
        </p:blipFill>
        <p:spPr bwMode="auto">
          <a:xfrm>
            <a:off x="752475" y="3981450"/>
            <a:ext cx="2698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921" name="Rectangle 25">
            <a:extLst>
              <a:ext uri="{FF2B5EF4-FFF2-40B4-BE49-F238E27FC236}">
                <a16:creationId xmlns:a16="http://schemas.microsoft.com/office/drawing/2014/main" id="{8F78A47D-82FE-47AA-B1E6-AE0B0903B25E}"/>
              </a:ext>
            </a:extLst>
          </p:cNvPr>
          <p:cNvSpPr>
            <a:spLocks noChangeArrowheads="1"/>
          </p:cNvSpPr>
          <p:nvPr/>
        </p:nvSpPr>
        <p:spPr bwMode="auto">
          <a:xfrm>
            <a:off x="3543300" y="48148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buFont typeface="Webdings" panose="05030102010509060703" pitchFamily="18" charset="2"/>
              <a:buChar char="="/>
            </a:pPr>
            <a:r>
              <a:rPr lang="en-GB" altLang="en-US" b="1" dirty="0">
                <a:solidFill>
                  <a:srgbClr val="B80303"/>
                </a:solidFill>
              </a:rPr>
              <a:t>passive solar heating</a:t>
            </a:r>
            <a:endParaRPr lang="en-GB" altLang="en-US" dirty="0">
              <a:solidFill>
                <a:srgbClr val="B80303"/>
              </a:solidFill>
            </a:endParaRPr>
          </a:p>
        </p:txBody>
      </p:sp>
      <p:sp>
        <p:nvSpPr>
          <p:cNvPr id="464922" name="Rectangle 26">
            <a:extLst>
              <a:ext uri="{FF2B5EF4-FFF2-40B4-BE49-F238E27FC236}">
                <a16:creationId xmlns:a16="http://schemas.microsoft.com/office/drawing/2014/main" id="{3C069E62-3C05-4BBD-A04D-767FEDDD7AEB}"/>
              </a:ext>
            </a:extLst>
          </p:cNvPr>
          <p:cNvSpPr>
            <a:spLocks noChangeArrowheads="1"/>
          </p:cNvSpPr>
          <p:nvPr/>
        </p:nvSpPr>
        <p:spPr bwMode="auto">
          <a:xfrm>
            <a:off x="3543300" y="535622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buFont typeface="Webdings" panose="05030102010509060703" pitchFamily="18" charset="2"/>
              <a:buChar char="="/>
            </a:pPr>
            <a:r>
              <a:rPr lang="en-GB" altLang="en-US" b="1">
                <a:solidFill>
                  <a:srgbClr val="B80303"/>
                </a:solidFill>
              </a:rPr>
              <a:t>solar power stations</a:t>
            </a:r>
            <a:endParaRPr lang="en-GB" altLang="en-US">
              <a:solidFill>
                <a:srgbClr val="B80303"/>
              </a:solidFill>
            </a:endParaRPr>
          </a:p>
        </p:txBody>
      </p:sp>
      <p:sp>
        <p:nvSpPr>
          <p:cNvPr id="464923" name="Rectangle 27">
            <a:extLst>
              <a:ext uri="{FF2B5EF4-FFF2-40B4-BE49-F238E27FC236}">
                <a16:creationId xmlns:a16="http://schemas.microsoft.com/office/drawing/2014/main" id="{CB9B0DDC-CB00-483E-B22C-73145E68AB63}"/>
              </a:ext>
            </a:extLst>
          </p:cNvPr>
          <p:cNvSpPr>
            <a:spLocks noChangeArrowheads="1"/>
          </p:cNvSpPr>
          <p:nvPr/>
        </p:nvSpPr>
        <p:spPr bwMode="auto">
          <a:xfrm>
            <a:off x="3533775" y="59055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ebdings" panose="05030102010509060703" pitchFamily="18" charset="2"/>
              <a:buChar char="="/>
            </a:pPr>
            <a:r>
              <a:rPr lang="en-GB" altLang="en-US" b="1">
                <a:solidFill>
                  <a:srgbClr val="B80303"/>
                </a:solidFill>
              </a:rPr>
              <a:t>solar cells</a:t>
            </a:r>
            <a:r>
              <a:rPr lang="en-GB" altLang="en-US">
                <a:solidFill>
                  <a:srgbClr val="B80303"/>
                </a:solidFill>
              </a:rPr>
              <a:t>.</a:t>
            </a:r>
          </a:p>
        </p:txBody>
      </p:sp>
      <p:pic>
        <p:nvPicPr>
          <p:cNvPr id="12" name="Picture 19">
            <a:hlinkClick r:id="" action="ppaction://hlinkshowjump?jump=nextslide"/>
            <a:extLst>
              <a:ext uri="{FF2B5EF4-FFF2-40B4-BE49-F238E27FC236}">
                <a16:creationId xmlns:a16="http://schemas.microsoft.com/office/drawing/2014/main" id="{F32AB577-FA01-4CAE-A698-46ED674C69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4905"/>
                                        </p:tgtEl>
                                        <p:attrNameLst>
                                          <p:attrName>style.visibility</p:attrName>
                                        </p:attrNameLst>
                                      </p:cBhvr>
                                      <p:to>
                                        <p:strVal val="visible"/>
                                      </p:to>
                                    </p:set>
                                    <p:animEffect transition="in" filter="dissolve">
                                      <p:cBhvr>
                                        <p:cTn id="7" dur="500"/>
                                        <p:tgtEl>
                                          <p:spTgt spid="464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4904"/>
                                        </p:tgtEl>
                                        <p:attrNameLst>
                                          <p:attrName>style.visibility</p:attrName>
                                        </p:attrNameLst>
                                      </p:cBhvr>
                                      <p:to>
                                        <p:strVal val="visible"/>
                                      </p:to>
                                    </p:set>
                                    <p:animEffect transition="in" filter="dissolve">
                                      <p:cBhvr>
                                        <p:cTn id="12" dur="500"/>
                                        <p:tgtEl>
                                          <p:spTgt spid="464904"/>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464920"/>
                                        </p:tgtEl>
                                        <p:attrNameLst>
                                          <p:attrName>style.visibility</p:attrName>
                                        </p:attrNameLst>
                                      </p:cBhvr>
                                      <p:to>
                                        <p:strVal val="visible"/>
                                      </p:to>
                                    </p:set>
                                    <p:anim calcmode="lin" valueType="num">
                                      <p:cBhvr>
                                        <p:cTn id="16" dur="500" fill="hold"/>
                                        <p:tgtEl>
                                          <p:spTgt spid="464920"/>
                                        </p:tgtEl>
                                        <p:attrNameLst>
                                          <p:attrName>ppt_w</p:attrName>
                                        </p:attrNameLst>
                                      </p:cBhvr>
                                      <p:tavLst>
                                        <p:tav tm="0">
                                          <p:val>
                                            <p:fltVal val="0"/>
                                          </p:val>
                                        </p:tav>
                                        <p:tav tm="100000">
                                          <p:val>
                                            <p:strVal val="#ppt_w"/>
                                          </p:val>
                                        </p:tav>
                                      </p:tavLst>
                                    </p:anim>
                                    <p:anim calcmode="lin" valueType="num">
                                      <p:cBhvr>
                                        <p:cTn id="17" dur="500" fill="hold"/>
                                        <p:tgtEl>
                                          <p:spTgt spid="464920"/>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4921"/>
                                        </p:tgtEl>
                                        <p:attrNameLst>
                                          <p:attrName>style.visibility</p:attrName>
                                        </p:attrNameLst>
                                      </p:cBhvr>
                                      <p:to>
                                        <p:strVal val="visible"/>
                                      </p:to>
                                    </p:set>
                                    <p:animEffect transition="in" filter="dissolve">
                                      <p:cBhvr>
                                        <p:cTn id="22" dur="500"/>
                                        <p:tgtEl>
                                          <p:spTgt spid="4649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4922"/>
                                        </p:tgtEl>
                                        <p:attrNameLst>
                                          <p:attrName>style.visibility</p:attrName>
                                        </p:attrNameLst>
                                      </p:cBhvr>
                                      <p:to>
                                        <p:strVal val="visible"/>
                                      </p:to>
                                    </p:set>
                                    <p:animEffect transition="in" filter="dissolve">
                                      <p:cBhvr>
                                        <p:cTn id="27" dur="500"/>
                                        <p:tgtEl>
                                          <p:spTgt spid="4649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4923"/>
                                        </p:tgtEl>
                                        <p:attrNameLst>
                                          <p:attrName>style.visibility</p:attrName>
                                        </p:attrNameLst>
                                      </p:cBhvr>
                                      <p:to>
                                        <p:strVal val="visible"/>
                                      </p:to>
                                    </p:set>
                                    <p:animEffect transition="in" filter="dissolve">
                                      <p:cBhvr>
                                        <p:cTn id="32" dur="500"/>
                                        <p:tgtEl>
                                          <p:spTgt spid="464923"/>
                                        </p:tgtEl>
                                      </p:cBhvr>
                                    </p:animEffec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4" grpId="0"/>
      <p:bldP spid="464905" grpId="0"/>
      <p:bldP spid="464921" grpId="0"/>
      <p:bldP spid="464922" grpId="0"/>
      <p:bldP spid="4649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ECE77D9E-F3DC-4352-81CE-A84BE6C850B6}"/>
              </a:ext>
            </a:extLst>
          </p:cNvPr>
          <p:cNvSpPr txBox="1">
            <a:spLocks noChangeArrowheads="1"/>
          </p:cNvSpPr>
          <p:nvPr/>
        </p:nvSpPr>
        <p:spPr bwMode="auto">
          <a:xfrm>
            <a:off x="563563" y="784225"/>
            <a:ext cx="8423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40000"/>
              </a:spcBef>
            </a:pPr>
            <a:r>
              <a:rPr lang="en-GB" altLang="en-US" b="1"/>
              <a:t>Passive solar heating</a:t>
            </a:r>
            <a:r>
              <a:rPr lang="en-GB" altLang="en-US"/>
              <a:t> involves any system that can capture the Sun’s energy directly. This can be done using a simple solar collector or by the design of a building.</a:t>
            </a:r>
          </a:p>
        </p:txBody>
      </p:sp>
      <p:sp>
        <p:nvSpPr>
          <p:cNvPr id="8195" name="Rectangle 4">
            <a:extLst>
              <a:ext uri="{FF2B5EF4-FFF2-40B4-BE49-F238E27FC236}">
                <a16:creationId xmlns:a16="http://schemas.microsoft.com/office/drawing/2014/main" id="{A70C076C-6246-48C3-97C4-E9D2B6ADB2E9}"/>
              </a:ext>
            </a:extLst>
          </p:cNvPr>
          <p:cNvSpPr>
            <a:spLocks noGrp="1" noChangeArrowheads="1"/>
          </p:cNvSpPr>
          <p:nvPr>
            <p:ph type="title"/>
          </p:nvPr>
        </p:nvSpPr>
        <p:spPr/>
        <p:txBody>
          <a:bodyPr/>
          <a:lstStyle/>
          <a:p>
            <a:pPr eaLnBrk="1" hangingPunct="1"/>
            <a:r>
              <a:rPr lang="en-GB" altLang="en-US"/>
              <a:t>What is passive solar heating?</a:t>
            </a:r>
          </a:p>
        </p:txBody>
      </p:sp>
      <p:sp>
        <p:nvSpPr>
          <p:cNvPr id="509957" name="Text Box 5">
            <a:extLst>
              <a:ext uri="{FF2B5EF4-FFF2-40B4-BE49-F238E27FC236}">
                <a16:creationId xmlns:a16="http://schemas.microsoft.com/office/drawing/2014/main" id="{5537D5DC-43F4-4C0A-844B-9497E81C0E66}"/>
              </a:ext>
            </a:extLst>
          </p:cNvPr>
          <p:cNvSpPr txBox="1">
            <a:spLocks noChangeArrowheads="1"/>
          </p:cNvSpPr>
          <p:nvPr/>
        </p:nvSpPr>
        <p:spPr bwMode="auto">
          <a:xfrm>
            <a:off x="565150" y="2151063"/>
            <a:ext cx="46926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40000"/>
              </a:spcBef>
            </a:pPr>
            <a:r>
              <a:rPr lang="en-GB" altLang="en-US"/>
              <a:t>For example, the heat of the Sun can be focused on one spot </a:t>
            </a:r>
          </a:p>
          <a:p>
            <a:pPr algn="l"/>
            <a:r>
              <a:rPr lang="en-GB" altLang="en-US"/>
              <a:t>using a curved mirror.  </a:t>
            </a:r>
          </a:p>
        </p:txBody>
      </p:sp>
      <p:pic>
        <p:nvPicPr>
          <p:cNvPr id="509964" name="Picture 12" descr="PC5_gfx_parabolic">
            <a:extLst>
              <a:ext uri="{FF2B5EF4-FFF2-40B4-BE49-F238E27FC236}">
                <a16:creationId xmlns:a16="http://schemas.microsoft.com/office/drawing/2014/main" id="{46A1C6B0-EF47-462C-9344-90F1B7BA5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166938"/>
            <a:ext cx="3525837"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59" name="Text Box 7">
            <a:extLst>
              <a:ext uri="{FF2B5EF4-FFF2-40B4-BE49-F238E27FC236}">
                <a16:creationId xmlns:a16="http://schemas.microsoft.com/office/drawing/2014/main" id="{6425D866-6642-444F-B7FD-C8CB034D6823}"/>
              </a:ext>
            </a:extLst>
          </p:cNvPr>
          <p:cNvSpPr txBox="1">
            <a:spLocks noChangeArrowheads="1"/>
          </p:cNvSpPr>
          <p:nvPr/>
        </p:nvSpPr>
        <p:spPr bwMode="auto">
          <a:xfrm>
            <a:off x="831850" y="5618163"/>
            <a:ext cx="7480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What do you think are the advantages and disadvantages of passive solar heating? </a:t>
            </a:r>
          </a:p>
        </p:txBody>
      </p:sp>
      <p:sp>
        <p:nvSpPr>
          <p:cNvPr id="509969" name="Rectangle 17">
            <a:extLst>
              <a:ext uri="{FF2B5EF4-FFF2-40B4-BE49-F238E27FC236}">
                <a16:creationId xmlns:a16="http://schemas.microsoft.com/office/drawing/2014/main" id="{B30D589C-2F1F-4BEF-8D61-C8512FE80CD6}"/>
              </a:ext>
            </a:extLst>
          </p:cNvPr>
          <p:cNvSpPr>
            <a:spLocks noChangeArrowheads="1"/>
          </p:cNvSpPr>
          <p:nvPr/>
        </p:nvSpPr>
        <p:spPr bwMode="auto">
          <a:xfrm>
            <a:off x="563563" y="3519488"/>
            <a:ext cx="4664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r>
              <a:rPr lang="en-GB" altLang="en-US"/>
              <a:t>Solar cookers work on this principle and so require no fuel. Other examples of passive solar heating include a greenhouse or a south-facing window.</a:t>
            </a:r>
          </a:p>
        </p:txBody>
      </p:sp>
      <p:pic>
        <p:nvPicPr>
          <p:cNvPr id="9" name="Picture 19">
            <a:hlinkClick r:id="" action="ppaction://hlinkshowjump?jump=nextslide"/>
            <a:extLst>
              <a:ext uri="{FF2B5EF4-FFF2-40B4-BE49-F238E27FC236}">
                <a16:creationId xmlns:a16="http://schemas.microsoft.com/office/drawing/2014/main" id="{3FEC832C-6D6B-4E0F-A192-D58C3FF54B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animEffect transition="in" filter="dissolve">
                                      <p:cBhvr>
                                        <p:cTn id="7" dur="500"/>
                                        <p:tgtEl>
                                          <p:spTgt spid="50995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09964"/>
                                        </p:tgtEl>
                                        <p:attrNameLst>
                                          <p:attrName>style.visibility</p:attrName>
                                        </p:attrNameLst>
                                      </p:cBhvr>
                                      <p:to>
                                        <p:strVal val="visible"/>
                                      </p:to>
                                    </p:set>
                                    <p:animEffect transition="in" filter="wipe(left)">
                                      <p:cBhvr>
                                        <p:cTn id="11" dur="500"/>
                                        <p:tgtEl>
                                          <p:spTgt spid="509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09969"/>
                                        </p:tgtEl>
                                        <p:attrNameLst>
                                          <p:attrName>style.visibility</p:attrName>
                                        </p:attrNameLst>
                                      </p:cBhvr>
                                      <p:to>
                                        <p:strVal val="visible"/>
                                      </p:to>
                                    </p:set>
                                    <p:animEffect transition="in" filter="dissolve">
                                      <p:cBhvr>
                                        <p:cTn id="16" dur="500"/>
                                        <p:tgtEl>
                                          <p:spTgt spid="5099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09959"/>
                                        </p:tgtEl>
                                        <p:attrNameLst>
                                          <p:attrName>style.visibility</p:attrName>
                                        </p:attrNameLst>
                                      </p:cBhvr>
                                      <p:to>
                                        <p:strVal val="visible"/>
                                      </p:to>
                                    </p:set>
                                    <p:animEffect transition="in" filter="dissolve">
                                      <p:cBhvr>
                                        <p:cTn id="21" dur="500"/>
                                        <p:tgtEl>
                                          <p:spTgt spid="509959"/>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59" grpId="0"/>
      <p:bldP spid="50996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83426B94-0F46-4385-868C-5EC57B8D18F5}"/>
              </a:ext>
            </a:extLst>
          </p:cNvPr>
          <p:cNvSpPr txBox="1">
            <a:spLocks noChangeArrowheads="1"/>
          </p:cNvSpPr>
          <p:nvPr/>
        </p:nvSpPr>
        <p:spPr bwMode="auto">
          <a:xfrm>
            <a:off x="563563" y="784225"/>
            <a:ext cx="858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Buildings can be designed to allow in as much light as possible by incorporating glass walls instead of solid walls. The building is then heated by utilizing the greenhouse effect, which reduces additional energy needs and costs. </a:t>
            </a:r>
          </a:p>
        </p:txBody>
      </p:sp>
      <p:sp>
        <p:nvSpPr>
          <p:cNvPr id="9219" name="Rectangle 3">
            <a:extLst>
              <a:ext uri="{FF2B5EF4-FFF2-40B4-BE49-F238E27FC236}">
                <a16:creationId xmlns:a16="http://schemas.microsoft.com/office/drawing/2014/main" id="{E49B6C36-3871-491D-A20A-9E26E9BCEB88}"/>
              </a:ext>
            </a:extLst>
          </p:cNvPr>
          <p:cNvSpPr>
            <a:spLocks noGrp="1" noChangeArrowheads="1"/>
          </p:cNvSpPr>
          <p:nvPr>
            <p:ph type="title"/>
          </p:nvPr>
        </p:nvSpPr>
        <p:spPr/>
        <p:txBody>
          <a:bodyPr/>
          <a:lstStyle/>
          <a:p>
            <a:pPr eaLnBrk="1" hangingPunct="1"/>
            <a:r>
              <a:rPr lang="en-GB" altLang="en-US"/>
              <a:t>How can the Sun heat buildings?</a:t>
            </a:r>
          </a:p>
        </p:txBody>
      </p:sp>
      <p:pic>
        <p:nvPicPr>
          <p:cNvPr id="531464" name="Picture 8" descr="Roaf">
            <a:extLst>
              <a:ext uri="{FF2B5EF4-FFF2-40B4-BE49-F238E27FC236}">
                <a16:creationId xmlns:a16="http://schemas.microsoft.com/office/drawing/2014/main" id="{77AE64AE-05AE-47B1-A7AB-A229E7765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03488"/>
            <a:ext cx="4217988"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61" name="Text Box 5">
            <a:extLst>
              <a:ext uri="{FF2B5EF4-FFF2-40B4-BE49-F238E27FC236}">
                <a16:creationId xmlns:a16="http://schemas.microsoft.com/office/drawing/2014/main" id="{F877411A-852F-4E88-980B-85CC7C2B9993}"/>
              </a:ext>
            </a:extLst>
          </p:cNvPr>
          <p:cNvSpPr txBox="1">
            <a:spLocks noChangeArrowheads="1"/>
          </p:cNvSpPr>
          <p:nvPr/>
        </p:nvSpPr>
        <p:spPr bwMode="auto">
          <a:xfrm>
            <a:off x="563563" y="3027363"/>
            <a:ext cx="32797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This low energy house has a photovoltaic roof and has been designed so that it requires only a minimum amount of energy for heating and lighting. </a:t>
            </a:r>
          </a:p>
        </p:txBody>
      </p:sp>
      <p:pic>
        <p:nvPicPr>
          <p:cNvPr id="7" name="Picture 19">
            <a:hlinkClick r:id="" action="ppaction://hlinkshowjump?jump=nextslide"/>
            <a:extLst>
              <a:ext uri="{FF2B5EF4-FFF2-40B4-BE49-F238E27FC236}">
                <a16:creationId xmlns:a16="http://schemas.microsoft.com/office/drawing/2014/main" id="{F2840419-19C4-46F8-A04D-FDFE69B672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1461"/>
                                        </p:tgtEl>
                                        <p:attrNameLst>
                                          <p:attrName>style.visibility</p:attrName>
                                        </p:attrNameLst>
                                      </p:cBhvr>
                                      <p:to>
                                        <p:strVal val="visible"/>
                                      </p:to>
                                    </p:set>
                                    <p:animEffect transition="in" filter="dissolve">
                                      <p:cBhvr>
                                        <p:cTn id="7" dur="500"/>
                                        <p:tgtEl>
                                          <p:spTgt spid="531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31464"/>
                                        </p:tgtEl>
                                        <p:attrNameLst>
                                          <p:attrName>style.visibility</p:attrName>
                                        </p:attrNameLst>
                                      </p:cBhvr>
                                      <p:to>
                                        <p:strVal val="visible"/>
                                      </p:to>
                                    </p:set>
                                    <p:animEffect transition="in" filter="wipe(down)">
                                      <p:cBhvr>
                                        <p:cTn id="12" dur="500"/>
                                        <p:tgtEl>
                                          <p:spTgt spid="531464"/>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C0C1130C-787E-49D2-9A26-40A1E9BC128D}"/>
              </a:ext>
            </a:extLst>
          </p:cNvPr>
          <p:cNvSpPr>
            <a:spLocks noGrp="1" noChangeArrowheads="1"/>
          </p:cNvSpPr>
          <p:nvPr>
            <p:ph type="title"/>
          </p:nvPr>
        </p:nvSpPr>
        <p:spPr/>
        <p:txBody>
          <a:bodyPr/>
          <a:lstStyle/>
          <a:p>
            <a:pPr eaLnBrk="1" hangingPunct="1"/>
            <a:r>
              <a:rPr lang="en-GB" altLang="en-US" sz="3000" dirty="0"/>
              <a:t>How does a greenhouse work?</a:t>
            </a:r>
          </a:p>
        </p:txBody>
      </p:sp>
      <p:pic>
        <p:nvPicPr>
          <p:cNvPr id="6" name="Picture 5" descr="flash_icon">
            <a:extLst>
              <a:ext uri="{FF2B5EF4-FFF2-40B4-BE49-F238E27FC236}">
                <a16:creationId xmlns:a16="http://schemas.microsoft.com/office/drawing/2014/main" id="{FD811CFA-03BF-409E-A957-19C0AC4B1BC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9E92AA5F-69F9-42CC-84BB-BEA202CC2F5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38" name="ShockwaveFlash1" r:id="rId3" imgW="8699400" imgH="5308560"/>
        </mc:Choice>
        <mc:Fallback>
          <p:control name="ShockwaveFlash1" r:id="rId3" imgW="8699400" imgH="5308560">
            <p:pic>
              <p:nvPicPr>
                <p:cNvPr id="3" name="ShockwaveFlash1">
                  <a:extLst>
                    <a:ext uri="{FF2B5EF4-FFF2-40B4-BE49-F238E27FC236}">
                      <a16:creationId xmlns:a16="http://schemas.microsoft.com/office/drawing/2014/main" id="{060F7756-00CC-4AD2-BCE6-36E9311FC2D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AEC17CC-B8D8-4045-B149-810E2EA23AE3}"/>
              </a:ext>
            </a:extLst>
          </p:cNvPr>
          <p:cNvSpPr>
            <a:spLocks noGrp="1" noChangeArrowheads="1"/>
          </p:cNvSpPr>
          <p:nvPr>
            <p:ph type="title"/>
          </p:nvPr>
        </p:nvSpPr>
        <p:spPr/>
        <p:txBody>
          <a:bodyPr/>
          <a:lstStyle/>
          <a:p>
            <a:pPr eaLnBrk="1" hangingPunct="1"/>
            <a:r>
              <a:rPr lang="en-GB" altLang="en-US" dirty="0"/>
              <a:t>Greenhouse effect – ordering activity</a:t>
            </a:r>
          </a:p>
        </p:txBody>
      </p:sp>
      <p:pic>
        <p:nvPicPr>
          <p:cNvPr id="7" name="Picture 5" descr="flash_icon">
            <a:extLst>
              <a:ext uri="{FF2B5EF4-FFF2-40B4-BE49-F238E27FC236}">
                <a16:creationId xmlns:a16="http://schemas.microsoft.com/office/drawing/2014/main" id="{7C47D36C-9845-4C8A-8116-030FA46D7D9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3207206C-B8BE-4758-8C3A-6E64CF1636A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B3F0431-33A8-4A59-B754-6A98D2B7BFD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63" name="ShockwaveFlash1" r:id="rId3" imgW="8699400" imgH="5308560"/>
        </mc:Choice>
        <mc:Fallback>
          <p:control name="ShockwaveFlash1" r:id="rId3" imgW="8699400" imgH="5308560">
            <p:pic>
              <p:nvPicPr>
                <p:cNvPr id="3" name="ShockwaveFlash1">
                  <a:extLst>
                    <a:ext uri="{FF2B5EF4-FFF2-40B4-BE49-F238E27FC236}">
                      <a16:creationId xmlns:a16="http://schemas.microsoft.com/office/drawing/2014/main" id="{EC86D493-CE6A-48C5-96BF-E528F6416FB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5F6017A-172C-4287-99EC-AC94F3BAAF7C}"/>
              </a:ext>
            </a:extLst>
          </p:cNvPr>
          <p:cNvSpPr txBox="1">
            <a:spLocks noChangeArrowheads="1"/>
          </p:cNvSpPr>
          <p:nvPr/>
        </p:nvSpPr>
        <p:spPr bwMode="auto">
          <a:xfrm>
            <a:off x="563563" y="784225"/>
            <a:ext cx="8604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Solar power stations use the Sun’s energy to heat water and make steam, which then drives a turbine to produce electricity. </a:t>
            </a:r>
          </a:p>
        </p:txBody>
      </p:sp>
      <p:sp>
        <p:nvSpPr>
          <p:cNvPr id="535555" name="Text Box 3">
            <a:extLst>
              <a:ext uri="{FF2B5EF4-FFF2-40B4-BE49-F238E27FC236}">
                <a16:creationId xmlns:a16="http://schemas.microsoft.com/office/drawing/2014/main" id="{66A029FB-CA69-4EAF-AC08-681737DC008D}"/>
              </a:ext>
            </a:extLst>
          </p:cNvPr>
          <p:cNvSpPr txBox="1">
            <a:spLocks noChangeArrowheads="1"/>
          </p:cNvSpPr>
          <p:nvPr/>
        </p:nvSpPr>
        <p:spPr bwMode="auto">
          <a:xfrm>
            <a:off x="5937250" y="1739900"/>
            <a:ext cx="3082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Some solar power stations use a series of mirrors, called heliostats, to reflect light onto a boiler.</a:t>
            </a:r>
          </a:p>
        </p:txBody>
      </p:sp>
      <p:sp>
        <p:nvSpPr>
          <p:cNvPr id="10244" name="Rectangle 5">
            <a:extLst>
              <a:ext uri="{FF2B5EF4-FFF2-40B4-BE49-F238E27FC236}">
                <a16:creationId xmlns:a16="http://schemas.microsoft.com/office/drawing/2014/main" id="{8AFC61B5-B51C-47DA-8AC4-DB0B3DF8EB65}"/>
              </a:ext>
            </a:extLst>
          </p:cNvPr>
          <p:cNvSpPr>
            <a:spLocks noChangeArrowheads="1"/>
          </p:cNvSpPr>
          <p:nvPr/>
        </p:nvSpPr>
        <p:spPr bwMode="auto">
          <a:xfrm>
            <a:off x="628650" y="5751513"/>
            <a:ext cx="191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sz="800" b="1">
                <a:solidFill>
                  <a:schemeClr val="bg1"/>
                </a:solidFill>
                <a:cs typeface="Arial" panose="020B0604020202020204" pitchFamily="34" charset="0"/>
              </a:rPr>
              <a:t>© </a:t>
            </a:r>
            <a:r>
              <a:rPr lang="en-GB" altLang="en-US" sz="800" b="1">
                <a:solidFill>
                  <a:schemeClr val="bg1"/>
                </a:solidFill>
              </a:rPr>
              <a:t>Sandia National Laboratory/NREL</a:t>
            </a:r>
          </a:p>
        </p:txBody>
      </p:sp>
      <p:sp>
        <p:nvSpPr>
          <p:cNvPr id="10245" name="Rectangle 6">
            <a:extLst>
              <a:ext uri="{FF2B5EF4-FFF2-40B4-BE49-F238E27FC236}">
                <a16:creationId xmlns:a16="http://schemas.microsoft.com/office/drawing/2014/main" id="{34137D41-822C-45FC-A88A-38160EE7C094}"/>
              </a:ext>
            </a:extLst>
          </p:cNvPr>
          <p:cNvSpPr>
            <a:spLocks noGrp="1" noChangeArrowheads="1"/>
          </p:cNvSpPr>
          <p:nvPr>
            <p:ph type="title"/>
          </p:nvPr>
        </p:nvSpPr>
        <p:spPr/>
        <p:txBody>
          <a:bodyPr/>
          <a:lstStyle/>
          <a:p>
            <a:pPr eaLnBrk="1" hangingPunct="1"/>
            <a:r>
              <a:rPr lang="en-GB" altLang="en-US"/>
              <a:t>What is a solar power station?</a:t>
            </a:r>
          </a:p>
        </p:txBody>
      </p:sp>
      <p:pic>
        <p:nvPicPr>
          <p:cNvPr id="535565" name="Picture 13" descr="00036">
            <a:extLst>
              <a:ext uri="{FF2B5EF4-FFF2-40B4-BE49-F238E27FC236}">
                <a16:creationId xmlns:a16="http://schemas.microsoft.com/office/drawing/2014/main" id="{416DBAE4-354C-4254-A2E9-18D1FE9DF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16100"/>
            <a:ext cx="50720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567" name="Rectangle 15">
            <a:extLst>
              <a:ext uri="{FF2B5EF4-FFF2-40B4-BE49-F238E27FC236}">
                <a16:creationId xmlns:a16="http://schemas.microsoft.com/office/drawing/2014/main" id="{9C6E65C4-0AC9-465A-AF00-C637D5E3620E}"/>
              </a:ext>
            </a:extLst>
          </p:cNvPr>
          <p:cNvSpPr>
            <a:spLocks noChangeArrowheads="1"/>
          </p:cNvSpPr>
          <p:nvPr/>
        </p:nvSpPr>
        <p:spPr bwMode="auto">
          <a:xfrm>
            <a:off x="5937250" y="3790950"/>
            <a:ext cx="30972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algn="ctr" eaLnBrk="0" fontAlgn="base" hangingPunct="0">
              <a:spcBef>
                <a:spcPct val="0"/>
              </a:spcBef>
              <a:spcAft>
                <a:spcPct val="0"/>
              </a:spcAft>
              <a:defRPr sz="2400">
                <a:solidFill>
                  <a:srgbClr val="000066"/>
                </a:solidFill>
                <a:latin typeface="Arial" panose="020B0604020202020204" pitchFamily="34" charset="0"/>
              </a:defRPr>
            </a:lvl6pPr>
            <a:lvl7pPr marL="2971800" indent="-228600" algn="ctr" eaLnBrk="0" fontAlgn="base" hangingPunct="0">
              <a:spcBef>
                <a:spcPct val="0"/>
              </a:spcBef>
              <a:spcAft>
                <a:spcPct val="0"/>
              </a:spcAft>
              <a:defRPr sz="2400">
                <a:solidFill>
                  <a:srgbClr val="000066"/>
                </a:solidFill>
                <a:latin typeface="Arial" panose="020B0604020202020204" pitchFamily="34" charset="0"/>
              </a:defRPr>
            </a:lvl7pPr>
            <a:lvl8pPr marL="3429000" indent="-228600" algn="ctr" eaLnBrk="0" fontAlgn="base" hangingPunct="0">
              <a:spcBef>
                <a:spcPct val="0"/>
              </a:spcBef>
              <a:spcAft>
                <a:spcPct val="0"/>
              </a:spcAft>
              <a:defRPr sz="2400">
                <a:solidFill>
                  <a:srgbClr val="000066"/>
                </a:solidFill>
                <a:latin typeface="Arial" panose="020B0604020202020204" pitchFamily="34" charset="0"/>
              </a:defRPr>
            </a:lvl8pPr>
            <a:lvl9pPr marL="3886200" indent="-228600" algn="ctr" eaLnBrk="0" fontAlgn="base" hangingPunct="0">
              <a:spcBef>
                <a:spcPct val="0"/>
              </a:spcBef>
              <a:spcAft>
                <a:spcPct val="0"/>
              </a:spcAft>
              <a:defRPr sz="2400">
                <a:solidFill>
                  <a:srgbClr val="000066"/>
                </a:solidFill>
                <a:latin typeface="Arial" panose="020B0604020202020204" pitchFamily="34" charset="0"/>
              </a:defRPr>
            </a:lvl9pPr>
          </a:lstStyle>
          <a:p>
            <a:pPr algn="l">
              <a:spcBef>
                <a:spcPct val="50000"/>
              </a:spcBef>
            </a:pPr>
            <a:r>
              <a:rPr lang="en-GB" altLang="en-US"/>
              <a:t>This solar power station in California consists of about 1,800 heliostats, with an electrical output of 10 megawatts.</a:t>
            </a:r>
          </a:p>
        </p:txBody>
      </p:sp>
      <p:pic>
        <p:nvPicPr>
          <p:cNvPr id="9" name="Picture 19">
            <a:hlinkClick r:id="" action="ppaction://hlinkshowjump?jump=nextslide"/>
            <a:extLst>
              <a:ext uri="{FF2B5EF4-FFF2-40B4-BE49-F238E27FC236}">
                <a16:creationId xmlns:a16="http://schemas.microsoft.com/office/drawing/2014/main" id="{8550E75A-33FE-479C-B426-FA71B7477B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5555"/>
                                        </p:tgtEl>
                                        <p:attrNameLst>
                                          <p:attrName>style.visibility</p:attrName>
                                        </p:attrNameLst>
                                      </p:cBhvr>
                                      <p:to>
                                        <p:strVal val="visible"/>
                                      </p:to>
                                    </p:set>
                                    <p:animEffect transition="in" filter="dissolve">
                                      <p:cBhvr>
                                        <p:cTn id="7" dur="500"/>
                                        <p:tgtEl>
                                          <p:spTgt spid="53555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35565"/>
                                        </p:tgtEl>
                                        <p:attrNameLst>
                                          <p:attrName>style.visibility</p:attrName>
                                        </p:attrNameLst>
                                      </p:cBhvr>
                                      <p:to>
                                        <p:strVal val="visible"/>
                                      </p:to>
                                    </p:set>
                                    <p:animEffect transition="in" filter="wipe(left)">
                                      <p:cBhvr>
                                        <p:cTn id="11" dur="500"/>
                                        <p:tgtEl>
                                          <p:spTgt spid="535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35567"/>
                                        </p:tgtEl>
                                        <p:attrNameLst>
                                          <p:attrName>style.visibility</p:attrName>
                                        </p:attrNameLst>
                                      </p:cBhvr>
                                      <p:to>
                                        <p:strVal val="visible"/>
                                      </p:to>
                                    </p:set>
                                    <p:animEffect transition="in" filter="dissolve">
                                      <p:cBhvr>
                                        <p:cTn id="16" dur="500"/>
                                        <p:tgtEl>
                                          <p:spTgt spid="535567"/>
                                        </p:tgtEl>
                                      </p:cBhvr>
                                    </p:animEffec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p:bldP spid="53556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2_CUSTOM DESIGN" val="Zk0Jo4CV"/>
  <p:tag name="ARTICULATE_DESIGN_ID_2_BLANK PRESENTATION" val="qgVSzDEZ"/>
  <p:tag name="ARTICULATE_DESIGN_ID_DEFAULT DESIGN" val="Q9tOQbRK"/>
  <p:tag name="ARTICULATE_DESIGN_ID_3_DEFAULT DESIGN" val="iv8RQhOF"/>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12415</TotalTime>
  <Words>1062</Words>
  <Application>Microsoft Office PowerPoint</Application>
  <PresentationFormat>On-screen Show (4:3)</PresentationFormat>
  <Paragraphs>78</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Webdings</vt:lpstr>
      <vt:lpstr>Times New Roman</vt:lpstr>
      <vt:lpstr>Arial</vt:lpstr>
      <vt:lpstr>Wingdings 2</vt:lpstr>
      <vt:lpstr>Default Design</vt:lpstr>
      <vt:lpstr>3_Default Design</vt:lpstr>
      <vt:lpstr>Solar  Energy</vt:lpstr>
      <vt:lpstr>Information</vt:lpstr>
      <vt:lpstr>How much energy comes from the Sun?</vt:lpstr>
      <vt:lpstr>How do we use solar energy? </vt:lpstr>
      <vt:lpstr>What is passive solar heating?</vt:lpstr>
      <vt:lpstr>How can the Sun heat buildings?</vt:lpstr>
      <vt:lpstr>How does a greenhouse work?</vt:lpstr>
      <vt:lpstr>Greenhouse effect – ordering activity</vt:lpstr>
      <vt:lpstr>What is a solar power station?</vt:lpstr>
      <vt:lpstr>More solar power stations</vt:lpstr>
      <vt:lpstr>Making solar power stations effective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dc:title>
  <dc:subject>Boardworks High School Earth and Space Sciences</dc:subject>
  <dc:creator>Boardworks</dc:creator>
  <cp:lastModifiedBy>Tim Crilly</cp:lastModifiedBy>
  <cp:revision>337</cp:revision>
  <cp:lastPrinted>2000-07-24T15:04:59Z</cp:lastPrinted>
  <dcterms:created xsi:type="dcterms:W3CDTF">2000-12-09T18:52:53Z</dcterms:created>
  <dcterms:modified xsi:type="dcterms:W3CDTF">2019-01-31T15:23:32Z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424248FE-D40F-413E-A06B-46C6AD7A4ABA</vt:lpwstr>
  </property>
  <property fmtid="{D5CDD505-2E9C-101B-9397-08002B2CF9AE}" pid="3" name="ArticulatePath">
    <vt:lpwstr>Solar Energy</vt:lpwstr>
  </property>
</Properties>
</file>