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44" r:id="rId1"/>
    <p:sldMasterId id="2147485059" r:id="rId2"/>
  </p:sldMasterIdLst>
  <p:notesMasterIdLst>
    <p:notesMasterId r:id="rId22"/>
  </p:notesMasterIdLst>
  <p:handoutMasterIdLst>
    <p:handoutMasterId r:id="rId23"/>
  </p:handoutMasterIdLst>
  <p:sldIdLst>
    <p:sldId id="430" r:id="rId3"/>
    <p:sldId id="509" r:id="rId4"/>
    <p:sldId id="488" r:id="rId5"/>
    <p:sldId id="489" r:id="rId6"/>
    <p:sldId id="490" r:id="rId7"/>
    <p:sldId id="494" r:id="rId8"/>
    <p:sldId id="508" r:id="rId9"/>
    <p:sldId id="485" r:id="rId10"/>
    <p:sldId id="496" r:id="rId11"/>
    <p:sldId id="497" r:id="rId12"/>
    <p:sldId id="498" r:id="rId13"/>
    <p:sldId id="499" r:id="rId14"/>
    <p:sldId id="500" r:id="rId15"/>
    <p:sldId id="501" r:id="rId16"/>
    <p:sldId id="502" r:id="rId17"/>
    <p:sldId id="486" r:id="rId18"/>
    <p:sldId id="503" r:id="rId19"/>
    <p:sldId id="504" r:id="rId20"/>
    <p:sldId id="487"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B80303"/>
    <a:srgbClr val="FDD9D9"/>
    <a:srgbClr val="010066"/>
    <a:srgbClr val="FFCC99"/>
    <a:srgbClr val="FF6600"/>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12B6AFE-3D1F-45E2-8A1E-3113B570AC3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0914EE3-99CB-4A57-8554-5CB53D08A8E9}" type="slidenum">
              <a:rPr lang="en-GB" altLang="en-US"/>
              <a:pPr/>
              <a:t>‹#›</a:t>
            </a:fld>
            <a:endParaRPr lang="en-GB" altLang="en-US"/>
          </a:p>
        </p:txBody>
      </p:sp>
      <p:sp>
        <p:nvSpPr>
          <p:cNvPr id="5" name="Rectangle 7">
            <a:extLst>
              <a:ext uri="{FF2B5EF4-FFF2-40B4-BE49-F238E27FC236}">
                <a16:creationId xmlns:a16="http://schemas.microsoft.com/office/drawing/2014/main" id="{1745670F-C753-4A02-B78F-AD9A13BA671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28C0F79B-83DF-401F-A620-99B2857FCD5C}"/>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788769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4B7E297-FF22-4300-BBE3-D81A14FE712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8AB2472-E3BB-4801-9654-EB279648E7F4}"/>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A6D9B9A-D2C7-4795-BC77-3DB507EA4F0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DF8E01E-8664-4136-BFC7-22DFF64D27A0}" type="slidenum">
              <a:rPr lang="en-US" altLang="en-US"/>
              <a:pPr/>
              <a:t>‹#›</a:t>
            </a:fld>
            <a:endParaRPr lang="en-US" altLang="en-US"/>
          </a:p>
        </p:txBody>
      </p:sp>
      <p:sp>
        <p:nvSpPr>
          <p:cNvPr id="7" name="Rectangle 7">
            <a:extLst>
              <a:ext uri="{FF2B5EF4-FFF2-40B4-BE49-F238E27FC236}">
                <a16:creationId xmlns:a16="http://schemas.microsoft.com/office/drawing/2014/main" id="{DE6A9E53-0FFB-4B35-A806-27B95A3036C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EFD88AC-8802-4F1F-81F0-58CC157EA8F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410119437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9596DAD-76D5-4B33-93B3-C8D37E70677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C1C0B56-1C78-4204-8011-FB7386311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5653552-2C5F-4E57-BB52-98DFA28C4CE8}"/>
              </a:ext>
            </a:extLst>
          </p:cNvPr>
          <p:cNvSpPr>
            <a:spLocks noGrp="1"/>
          </p:cNvSpPr>
          <p:nvPr>
            <p:ph type="sldNum" sz="quarter" idx="10"/>
          </p:nvPr>
        </p:nvSpPr>
        <p:spPr/>
        <p:txBody>
          <a:bodyPr/>
          <a:lstStyle/>
          <a:p>
            <a:fld id="{0DF8E01E-8664-4136-BFC7-22DFF64D27A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74B7942-3B89-49ED-B2BF-B6D9673BC8C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DE6C50B0-822B-4066-95D4-C3819D0795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Information has been gained from https://www.acs.org/content/acs/en/careers/college-to-career/chemistry-careers/agricultural-and-food-chemistry.html .</a:t>
            </a:r>
          </a:p>
          <a:p>
            <a:r>
              <a:rPr lang="en-GB" altLang="en-US" dirty="0">
                <a:latin typeface="Arial" panose="020B0604020202020204" pitchFamily="34" charset="0"/>
              </a:rPr>
              <a:t>This weblink was working correctly at the time of publication. Boardworks takes no responsibility for the content of external sites.</a:t>
            </a:r>
          </a:p>
        </p:txBody>
      </p:sp>
      <p:sp>
        <p:nvSpPr>
          <p:cNvPr id="2" name="Slide Number Placeholder 1">
            <a:extLst>
              <a:ext uri="{FF2B5EF4-FFF2-40B4-BE49-F238E27FC236}">
                <a16:creationId xmlns:a16="http://schemas.microsoft.com/office/drawing/2014/main" id="{1F2B0C2A-94BA-4EF6-BF1F-3B8F8363B65B}"/>
              </a:ext>
            </a:extLst>
          </p:cNvPr>
          <p:cNvSpPr>
            <a:spLocks noGrp="1"/>
          </p:cNvSpPr>
          <p:nvPr>
            <p:ph type="sldNum" sz="quarter" idx="10"/>
          </p:nvPr>
        </p:nvSpPr>
        <p:spPr/>
        <p:txBody>
          <a:bodyPr/>
          <a:lstStyle/>
          <a:p>
            <a:fld id="{0DF8E01E-8664-4136-BFC7-22DFF64D27A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7F476A4-7F80-4B0E-91AB-8DB06CDA1AA0}"/>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E5A14858-83CE-4A9D-8C74-E6990AFF6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about food scientists, please refer to this website - https://www.acs.org/content/acs/en/careers/college-to-career/chemistry-careers/agricultural-and-food-chemistry.html .</a:t>
            </a:r>
          </a:p>
          <a:p>
            <a:pPr>
              <a:spcBef>
                <a:spcPts val="432"/>
              </a:spcBef>
            </a:pPr>
            <a:r>
              <a:rPr lang="en-GB" altLang="en-US" dirty="0">
                <a:latin typeface="Arial" panose="020B0604020202020204" pitchFamily="34" charset="0"/>
              </a:rPr>
              <a:t>This website was working correctly at the time of publication. Boardworks takes no responsibility for the content of external sites.</a:t>
            </a: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7E46F6-5714-4A2B-A0E8-4C8593E63D8D}"/>
              </a:ext>
            </a:extLst>
          </p:cNvPr>
          <p:cNvSpPr>
            <a:spLocks noGrp="1"/>
          </p:cNvSpPr>
          <p:nvPr>
            <p:ph type="sldNum" sz="quarter" idx="10"/>
          </p:nvPr>
        </p:nvSpPr>
        <p:spPr/>
        <p:txBody>
          <a:bodyPr/>
          <a:lstStyle/>
          <a:p>
            <a:fld id="{0DF8E01E-8664-4136-BFC7-22DFF64D27A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E6C32B7-4118-44D3-8FE3-6E8FFD23734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E9658335-F837-4EF9-B014-F3907370B1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5348646-F0B4-44F1-9C09-B3D1C81F6079}"/>
              </a:ext>
            </a:extLst>
          </p:cNvPr>
          <p:cNvSpPr>
            <a:spLocks noGrp="1"/>
          </p:cNvSpPr>
          <p:nvPr>
            <p:ph type="sldNum" sz="quarter" idx="10"/>
          </p:nvPr>
        </p:nvSpPr>
        <p:spPr/>
        <p:txBody>
          <a:bodyPr/>
          <a:lstStyle/>
          <a:p>
            <a:fld id="{0DF8E01E-8664-4136-BFC7-22DFF64D27A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DCC213D-3498-45F8-BD88-CC570D6B06F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0C07C022-3EFA-499F-BFA6-5DD30E1A04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competing design solutions to a real-world problem based on scientific ideas and principles, empirical evidence, and logical arguments regarding relevant factors (e.g. economic, societal, environmental, ethical considerations).</a:t>
            </a:r>
            <a:endParaRPr lang="en-GB" dirty="0">
              <a:effectLst/>
            </a:endParaRPr>
          </a:p>
        </p:txBody>
      </p:sp>
      <p:sp>
        <p:nvSpPr>
          <p:cNvPr id="2" name="Slide Number Placeholder 1">
            <a:extLst>
              <a:ext uri="{FF2B5EF4-FFF2-40B4-BE49-F238E27FC236}">
                <a16:creationId xmlns:a16="http://schemas.microsoft.com/office/drawing/2014/main" id="{F844EE4C-4129-4721-A816-2D650F37767C}"/>
              </a:ext>
            </a:extLst>
          </p:cNvPr>
          <p:cNvSpPr>
            <a:spLocks noGrp="1"/>
          </p:cNvSpPr>
          <p:nvPr>
            <p:ph type="sldNum" sz="quarter" idx="10"/>
          </p:nvPr>
        </p:nvSpPr>
        <p:spPr>
          <a:xfrm>
            <a:off x="3886200" y="8831580"/>
            <a:ext cx="2971800" cy="464820"/>
          </a:xfrm>
        </p:spPr>
        <p:txBody>
          <a:bodyPr/>
          <a:lstStyle/>
          <a:p>
            <a:fld id="{0DF8E01E-8664-4136-BFC7-22DFF64D27A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FA48942-690B-45BB-AE02-D75089EA848D}"/>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254CC1CD-7EA0-46B0-AA15-7E0657EF8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 Duron123,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0781D3-B37A-4E42-BA45-7B4DF8CDE670}"/>
              </a:ext>
            </a:extLst>
          </p:cNvPr>
          <p:cNvSpPr>
            <a:spLocks noGrp="1"/>
          </p:cNvSpPr>
          <p:nvPr>
            <p:ph type="sldNum" sz="quarter" idx="10"/>
          </p:nvPr>
        </p:nvSpPr>
        <p:spPr/>
        <p:txBody>
          <a:bodyPr/>
          <a:lstStyle/>
          <a:p>
            <a:fld id="{0DF8E01E-8664-4136-BFC7-22DFF64D27A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4F36A43-16C1-4F99-96D3-BF66C53F1D86}"/>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B12BB42B-1FF6-4CCB-B95F-F4A12FA3A8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50744F-C03F-4B18-B723-F3058B2B0290}"/>
              </a:ext>
            </a:extLst>
          </p:cNvPr>
          <p:cNvSpPr>
            <a:spLocks noGrp="1"/>
          </p:cNvSpPr>
          <p:nvPr>
            <p:ph type="sldNum" sz="quarter" idx="10"/>
          </p:nvPr>
        </p:nvSpPr>
        <p:spPr/>
        <p:txBody>
          <a:bodyPr/>
          <a:lstStyle/>
          <a:p>
            <a:fld id="{0DF8E01E-8664-4136-BFC7-22DFF64D27A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588E84E-A5E3-4BCD-B31A-E98CD1F92ADA}"/>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4C7C2EA3-8B97-42A4-B5D6-CB3D00F3B171}"/>
              </a:ext>
            </a:extLst>
          </p:cNvPr>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Recycling also prevents potentially useful materials from ending up in landfills. Recycling can help the environment by limiting the amount of space needed for landfills as well as reducing the amount of raw material that needs to be gathered from the environment.</a:t>
            </a:r>
          </a:p>
          <a:p>
            <a:pPr>
              <a:spcBef>
                <a:spcPts val="432"/>
              </a:spcBef>
            </a:pPr>
            <a:r>
              <a:rPr lang="en-GB" altLang="en-US" dirty="0">
                <a:latin typeface="Arial" panose="020B0604020202020204" pitchFamily="34" charset="0"/>
              </a:rPr>
              <a:t>Encourage students to consider how useful recycling is. Will recycling alone help prevent us from running out of natural resources? What other steps can we take? </a:t>
            </a:r>
          </a:p>
        </p:txBody>
      </p:sp>
      <p:sp>
        <p:nvSpPr>
          <p:cNvPr id="2" name="Slide Number Placeholder 1">
            <a:extLst>
              <a:ext uri="{FF2B5EF4-FFF2-40B4-BE49-F238E27FC236}">
                <a16:creationId xmlns:a16="http://schemas.microsoft.com/office/drawing/2014/main" id="{6F8A58BB-B1DB-479A-8D70-828AF52AA265}"/>
              </a:ext>
            </a:extLst>
          </p:cNvPr>
          <p:cNvSpPr>
            <a:spLocks noGrp="1"/>
          </p:cNvSpPr>
          <p:nvPr>
            <p:ph type="sldNum" sz="quarter" idx="10"/>
          </p:nvPr>
        </p:nvSpPr>
        <p:spPr/>
        <p:txBody>
          <a:bodyPr/>
          <a:lstStyle/>
          <a:p>
            <a:fld id="{0DF8E01E-8664-4136-BFC7-22DFF64D27A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2DFA394-9FDF-4F5D-9A89-E42B3FECB5D5}"/>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35F3BCDA-BEB2-416E-AAA6-EF7FBAC419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F749C4-4D45-4AD6-A645-D810E9838711}"/>
              </a:ext>
            </a:extLst>
          </p:cNvPr>
          <p:cNvSpPr>
            <a:spLocks noGrp="1"/>
          </p:cNvSpPr>
          <p:nvPr>
            <p:ph type="sldNum" sz="quarter" idx="10"/>
          </p:nvPr>
        </p:nvSpPr>
        <p:spPr/>
        <p:txBody>
          <a:bodyPr/>
          <a:lstStyle/>
          <a:p>
            <a:fld id="{0DF8E01E-8664-4136-BFC7-22DFF64D27A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1C258F9-5732-4C16-897C-49E6CB3F84BA}"/>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F4147368-9BFB-414D-A105-5F1AD69A88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1F552612-E9E0-44A7-85CB-82A5143DFF47}"/>
              </a:ext>
            </a:extLst>
          </p:cNvPr>
          <p:cNvSpPr>
            <a:spLocks noGrp="1"/>
          </p:cNvSpPr>
          <p:nvPr>
            <p:ph type="sldNum" sz="quarter" idx="10"/>
          </p:nvPr>
        </p:nvSpPr>
        <p:spPr/>
        <p:txBody>
          <a:bodyPr/>
          <a:lstStyle/>
          <a:p>
            <a:fld id="{0DF8E01E-8664-4136-BFC7-22DFF64D27A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55E803F-988B-4900-A804-D09D7F0152ED}"/>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4421948B-9E35-4102-8F92-1E66F5A92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Student should understand that reducing and reusing come before recycling. An item should only be recycled after it has been reused as much as possible. </a:t>
            </a:r>
          </a:p>
          <a:p>
            <a:pPr>
              <a:spcBef>
                <a:spcPts val="432"/>
              </a:spcBef>
            </a:pPr>
            <a:r>
              <a:rPr lang="en-GB" altLang="en-US" dirty="0">
                <a:latin typeface="Arial" panose="020B0604020202020204" pitchFamily="34" charset="0"/>
              </a:rPr>
              <a:t>Even larger items like furniture can be reused. Selling second hand items to a new home or repurposing them are both ways of reusing something. </a:t>
            </a:r>
          </a:p>
        </p:txBody>
      </p:sp>
      <p:sp>
        <p:nvSpPr>
          <p:cNvPr id="2" name="Slide Number Placeholder 1">
            <a:extLst>
              <a:ext uri="{FF2B5EF4-FFF2-40B4-BE49-F238E27FC236}">
                <a16:creationId xmlns:a16="http://schemas.microsoft.com/office/drawing/2014/main" id="{21A6741A-108E-4639-B80D-314F735BBF1A}"/>
              </a:ext>
            </a:extLst>
          </p:cNvPr>
          <p:cNvSpPr>
            <a:spLocks noGrp="1"/>
          </p:cNvSpPr>
          <p:nvPr>
            <p:ph type="sldNum" sz="quarter" idx="10"/>
          </p:nvPr>
        </p:nvSpPr>
        <p:spPr/>
        <p:txBody>
          <a:bodyPr/>
          <a:lstStyle/>
          <a:p>
            <a:fld id="{0DF8E01E-8664-4136-BFC7-22DFF64D27A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A4F92FD-70FB-46A9-8612-061B3865C6B1}"/>
              </a:ext>
            </a:extLst>
          </p:cNvPr>
          <p:cNvSpPr>
            <a:spLocks noGrp="1"/>
          </p:cNvSpPr>
          <p:nvPr>
            <p:ph type="sldNum" sz="quarter" idx="10"/>
          </p:nvPr>
        </p:nvSpPr>
        <p:spPr/>
        <p:txBody>
          <a:bodyPr/>
          <a:lstStyle/>
          <a:p>
            <a:fld id="{0DF8E01E-8664-4136-BFC7-22DFF64D27A0}" type="slidenum">
              <a:rPr lang="en-US" altLang="en-US" smtClean="0"/>
              <a:pPr/>
              <a:t>2</a:t>
            </a:fld>
            <a:endParaRPr lang="en-US" altLang="en-US"/>
          </a:p>
        </p:txBody>
      </p:sp>
    </p:spTree>
    <p:extLst>
      <p:ext uri="{BB962C8B-B14F-4D97-AF65-F5344CB8AC3E}">
        <p14:creationId xmlns:p14="http://schemas.microsoft.com/office/powerpoint/2010/main" val="138401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7514758-A8E9-4E5B-AA4D-9423CAC9B80F}"/>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7F7E3643-8F87-4451-B60F-82B189EF9D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915A6A2-9921-49C9-90A2-27951220A457}"/>
              </a:ext>
            </a:extLst>
          </p:cNvPr>
          <p:cNvSpPr>
            <a:spLocks noGrp="1"/>
          </p:cNvSpPr>
          <p:nvPr>
            <p:ph type="sldNum" sz="quarter" idx="10"/>
          </p:nvPr>
        </p:nvSpPr>
        <p:spPr/>
        <p:txBody>
          <a:bodyPr/>
          <a:lstStyle/>
          <a:p>
            <a:fld id="{0DF8E01E-8664-4136-BFC7-22DFF64D27A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73DCA46-44FB-4205-8B53-1F369490EE8F}"/>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F794F999-B41B-4289-BB1E-0D3A71998C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E14A970-2227-4745-9328-24BA2AAD359D}"/>
              </a:ext>
            </a:extLst>
          </p:cNvPr>
          <p:cNvSpPr>
            <a:spLocks noGrp="1"/>
          </p:cNvSpPr>
          <p:nvPr>
            <p:ph type="sldNum" sz="quarter" idx="10"/>
          </p:nvPr>
        </p:nvSpPr>
        <p:spPr>
          <a:xfrm>
            <a:off x="3886200" y="8831580"/>
            <a:ext cx="2971800" cy="464820"/>
          </a:xfrm>
        </p:spPr>
        <p:txBody>
          <a:bodyPr/>
          <a:lstStyle/>
          <a:p>
            <a:fld id="{0DF8E01E-8664-4136-BFC7-22DFF64D27A0}"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FF351CA-FDEB-440E-9E5B-F89A24A6960B}"/>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49F592F6-ADEC-48A7-A77A-83F6FE2A52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17B4609-E144-4C98-8DC5-177C20012636}"/>
              </a:ext>
            </a:extLst>
          </p:cNvPr>
          <p:cNvSpPr>
            <a:spLocks noGrp="1"/>
          </p:cNvSpPr>
          <p:nvPr>
            <p:ph type="sldNum" sz="quarter" idx="10"/>
          </p:nvPr>
        </p:nvSpPr>
        <p:spPr/>
        <p:txBody>
          <a:bodyPr/>
          <a:lstStyle/>
          <a:p>
            <a:fld id="{0DF8E01E-8664-4136-BFC7-22DFF64D27A0}"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09E1E3D-07C1-41C8-AC8E-29C770D00D81}"/>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15D1D88-2AD9-4682-A61C-9976CCE216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4E7618F-BE08-4515-81C9-35379EDDFFBE}"/>
              </a:ext>
            </a:extLst>
          </p:cNvPr>
          <p:cNvSpPr>
            <a:spLocks noGrp="1"/>
          </p:cNvSpPr>
          <p:nvPr>
            <p:ph type="sldNum" sz="quarter" idx="10"/>
          </p:nvPr>
        </p:nvSpPr>
        <p:spPr/>
        <p:txBody>
          <a:bodyPr/>
          <a:lstStyle/>
          <a:p>
            <a:fld id="{0DF8E01E-8664-4136-BFC7-22DFF64D27A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1767738-01CF-44DF-A4E5-00D2B72243F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8465BEC-8CA9-443B-859C-0C4FCB828AD8}"/>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spcBef>
                <a:spcPts val="432"/>
              </a:spcBef>
            </a:pPr>
            <a:r>
              <a:rPr lang="en-GB" altLang="en-US" b="1" dirty="0">
                <a:latin typeface="Arial" panose="020B0604020202020204" pitchFamily="34" charset="0"/>
              </a:rPr>
              <a:t>Teacher notes</a:t>
            </a:r>
          </a:p>
          <a:p>
            <a:pPr>
              <a:lnSpc>
                <a:spcPct val="120000"/>
              </a:lnSpc>
              <a:spcBef>
                <a:spcPts val="432"/>
              </a:spcBef>
            </a:pPr>
            <a:r>
              <a:rPr lang="en-GB" altLang="en-US" dirty="0">
                <a:latin typeface="Arial" panose="020B0604020202020204" pitchFamily="34" charset="0"/>
              </a:rPr>
              <a:t>This animated graph could be used to illustrate the current increase in atmospheric carbon dioxide levels. Data from the Mauna Loa observatory, Hawaii, courtesy of NOAA.</a:t>
            </a:r>
            <a:r>
              <a:rPr lang="en-GB" altLang="en-US" b="1" dirty="0">
                <a:latin typeface="Arial" panose="020B0604020202020204" pitchFamily="34" charset="0"/>
              </a:rPr>
              <a:t> </a:t>
            </a:r>
            <a:endParaRPr lang="en-GB" altLang="en-US" dirty="0">
              <a:latin typeface="Arial" panose="020B0604020202020204" pitchFamily="34" charset="0"/>
            </a:endParaRPr>
          </a:p>
          <a:p>
            <a:pPr>
              <a:lnSpc>
                <a:spcPct val="120000"/>
              </a:lnSpc>
              <a:spcBef>
                <a:spcPts val="432"/>
              </a:spcBef>
            </a:pPr>
            <a:endParaRPr lang="en-GB" altLang="en-US" dirty="0">
              <a:latin typeface="Arial" panose="020B0604020202020204" pitchFamily="34" charset="0"/>
            </a:endParaRPr>
          </a:p>
          <a:p>
            <a:pPr>
              <a:lnSpc>
                <a:spcPct val="120000"/>
              </a:lnSpc>
              <a:spcBef>
                <a:spcPts val="432"/>
              </a:spcBef>
            </a:pPr>
            <a:r>
              <a:rPr lang="en-GB" altLang="en-US" dirty="0">
                <a:latin typeface="Arial" panose="020B0604020202020204" pitchFamily="34" charset="0"/>
              </a:rPr>
              <a:t>The key points about the data are:</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Carbon dioxide levels have risen annually.</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Within each year there are seasonal changes in the level of carbon dioxide in the atmosphere. Dips in carbon dioxide levels correspond to spring and summer months, when plants are growing and photosynthesizing more rapidly.  </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Students should be aware that CO</a:t>
            </a:r>
            <a:r>
              <a:rPr lang="en-GB" altLang="en-US" baseline="-25000" dirty="0">
                <a:latin typeface="Arial" panose="020B0604020202020204" pitchFamily="34" charset="0"/>
              </a:rPr>
              <a:t>2</a:t>
            </a:r>
            <a:r>
              <a:rPr lang="en-GB" altLang="en-US" dirty="0">
                <a:latin typeface="Arial" panose="020B0604020202020204" pitchFamily="34" charset="0"/>
              </a:rPr>
              <a:t> levels are increasing. Within this increase there is a yearly variation in CO</a:t>
            </a:r>
            <a:r>
              <a:rPr lang="en-GB" altLang="en-US" baseline="-25000" dirty="0">
                <a:latin typeface="Arial" panose="020B0604020202020204" pitchFamily="34" charset="0"/>
              </a:rPr>
              <a:t>2</a:t>
            </a:r>
            <a:r>
              <a:rPr lang="en-GB" altLang="en-US" dirty="0">
                <a:latin typeface="Arial" panose="020B0604020202020204" pitchFamily="34" charset="0"/>
              </a:rPr>
              <a:t> levels.  </a:t>
            </a:r>
          </a:p>
          <a:p>
            <a:pPr>
              <a:lnSpc>
                <a:spcPct val="120000"/>
              </a:lnSpc>
              <a:spcBef>
                <a:spcPts val="432"/>
              </a:spcBef>
            </a:pPr>
            <a:endParaRPr lang="en-GB" altLang="en-US" dirty="0">
              <a:latin typeface="Arial" panose="020B0604020202020204" pitchFamily="34" charset="0"/>
            </a:endParaRPr>
          </a:p>
          <a:p>
            <a:pPr>
              <a:lnSpc>
                <a:spcPct val="120000"/>
              </a:lnSpc>
              <a:spcBef>
                <a:spcPts val="432"/>
              </a:spcBef>
            </a:pPr>
            <a:r>
              <a:rPr lang="en-GB" altLang="en-US" dirty="0">
                <a:latin typeface="Arial" panose="020B0604020202020204" pitchFamily="34" charset="0"/>
              </a:rPr>
              <a:t>More information about atmospheric gases is available at www.esrl.noaa.gov/gmd</a:t>
            </a:r>
          </a:p>
          <a:p>
            <a:pPr>
              <a:lnSpc>
                <a:spcPct val="120000"/>
              </a:lnSpc>
              <a:spcBef>
                <a:spcPts val="432"/>
              </a:spcBef>
            </a:pPr>
            <a:r>
              <a:rPr lang="en-GB" altLang="en-US" dirty="0">
                <a:latin typeface="Arial" panose="020B0604020202020204" pitchFamily="34" charset="0"/>
              </a:rPr>
              <a:t>This weblink was working correctly at the time of publication. Boardworks takes no responsibility for the content of external sites.</a:t>
            </a:r>
          </a:p>
          <a:p>
            <a:pPr>
              <a:lnSpc>
                <a:spcPct val="120000"/>
              </a:lnSpc>
              <a:spcBef>
                <a:spcPts val="432"/>
              </a:spcBef>
            </a:pPr>
            <a:endParaRPr lang="en-GB" altLang="en-US" dirty="0">
              <a:latin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E08FAB55-F76C-456F-8693-6C132D80A02A}"/>
              </a:ext>
            </a:extLst>
          </p:cNvPr>
          <p:cNvSpPr>
            <a:spLocks noGrp="1"/>
          </p:cNvSpPr>
          <p:nvPr>
            <p:ph type="sldNum" sz="quarter" idx="10"/>
          </p:nvPr>
        </p:nvSpPr>
        <p:spPr/>
        <p:txBody>
          <a:bodyPr/>
          <a:lstStyle/>
          <a:p>
            <a:fld id="{0DF8E01E-8664-4136-BFC7-22DFF64D27A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A784BB6-CB32-4619-A46D-D04A60F45BA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B1ED917-59C7-4E5F-B848-96E2B2B90FCB}"/>
              </a:ext>
            </a:extLst>
          </p:cNvPr>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DC93DA8-486D-402E-9EAD-2112704EB0B4}"/>
              </a:ext>
            </a:extLst>
          </p:cNvPr>
          <p:cNvSpPr>
            <a:spLocks noGrp="1"/>
          </p:cNvSpPr>
          <p:nvPr>
            <p:ph type="sldNum" sz="quarter" idx="10"/>
          </p:nvPr>
        </p:nvSpPr>
        <p:spPr/>
        <p:txBody>
          <a:bodyPr/>
          <a:lstStyle/>
          <a:p>
            <a:fld id="{0DF8E01E-8664-4136-BFC7-22DFF64D27A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9C71CFC-A7E8-4B7E-AABB-47EAD4355DC0}"/>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4D8DB215-A402-4B97-A3C4-8C5867221F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is a good point to stop for a discussion. Encourage students to do their own research about the sustainability and effectiveness of fertilizers and manure. You could split the class into two groups, one to argue in favour of fertilizers and the other to argue in favour of manure, and stage a short debate. </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competing design solutions to a real-world problem based on scientific ideas and principles, empirical evidence, and logical arguments regarding relevant factors (e.g. economic, societal, environmental, ethical considerations).</a:t>
            </a:r>
            <a:endParaRPr lang="en-GB" dirty="0">
              <a:effectLst/>
            </a:endParaRPr>
          </a:p>
        </p:txBody>
      </p:sp>
      <p:sp>
        <p:nvSpPr>
          <p:cNvPr id="2" name="Slide Number Placeholder 1">
            <a:extLst>
              <a:ext uri="{FF2B5EF4-FFF2-40B4-BE49-F238E27FC236}">
                <a16:creationId xmlns:a16="http://schemas.microsoft.com/office/drawing/2014/main" id="{FD47D48B-CEA3-4325-8EBF-81E5A907DA0A}"/>
              </a:ext>
            </a:extLst>
          </p:cNvPr>
          <p:cNvSpPr>
            <a:spLocks noGrp="1"/>
          </p:cNvSpPr>
          <p:nvPr>
            <p:ph type="sldNum" sz="quarter" idx="10"/>
          </p:nvPr>
        </p:nvSpPr>
        <p:spPr/>
        <p:txBody>
          <a:bodyPr/>
          <a:lstStyle/>
          <a:p>
            <a:fld id="{0DF8E01E-8664-4136-BFC7-22DFF64D27A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47670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3845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898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1822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8521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3149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17883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2205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3170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56363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624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419712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1648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3362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3000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4761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2840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54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7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6388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00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410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994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7100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4570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8049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4175426745"/>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 id="2147485057" r:id="rId13"/>
    <p:sldLayoutId id="214748505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1450434385"/>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8.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6.wmf"/><Relationship Id="rId5" Type="http://schemas.openxmlformats.org/officeDocument/2006/relationships/notesSlide" Target="../notesSlides/notesSlide7.xml"/><Relationship Id="rId10" Type="http://schemas.openxmlformats.org/officeDocument/2006/relationships/image" Target="../media/image20.jpg"/><Relationship Id="rId4" Type="http://schemas.openxmlformats.org/officeDocument/2006/relationships/slideLayout" Target="../slideLayouts/slideLayout7.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A418F451-BBE7-491E-B9C6-30394EB1B7F8}"/>
              </a:ext>
            </a:extLst>
          </p:cNvPr>
          <p:cNvSpPr>
            <a:spLocks noGrp="1"/>
          </p:cNvSpPr>
          <p:nvPr>
            <p:ph type="title"/>
          </p:nvPr>
        </p:nvSpPr>
        <p:spPr/>
        <p:txBody>
          <a:bodyPr/>
          <a:lstStyle/>
          <a:p>
            <a:r>
              <a:rPr lang="en-GB" altLang="en-US" dirty="0"/>
              <a:t>Sustainable </a:t>
            </a:r>
            <a:br>
              <a:rPr lang="en-GB" altLang="en-US" dirty="0"/>
            </a:br>
            <a:r>
              <a:rPr lang="en-GB" altLang="en-US" dirty="0"/>
              <a:t>Use of </a:t>
            </a:r>
            <a:br>
              <a:rPr lang="en-GB" altLang="en-US" dirty="0"/>
            </a:br>
            <a:r>
              <a:rPr lang="en-GB" altLang="en-US" dirty="0"/>
              <a:t>Resources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AD4B4A92-D5F7-45B9-A439-47C28E2D3ADF}"/>
              </a:ext>
            </a:extLst>
          </p:cNvPr>
          <p:cNvSpPr>
            <a:spLocks noGrp="1"/>
          </p:cNvSpPr>
          <p:nvPr>
            <p:ph type="title"/>
          </p:nvPr>
        </p:nvSpPr>
        <p:spPr/>
        <p:txBody>
          <a:bodyPr/>
          <a:lstStyle/>
          <a:p>
            <a:r>
              <a:rPr lang="en-GB" altLang="en-US"/>
              <a:t>Improving agriculture using chemistry </a:t>
            </a:r>
          </a:p>
        </p:txBody>
      </p:sp>
      <p:sp>
        <p:nvSpPr>
          <p:cNvPr id="19459" name="Rectangle 9">
            <a:extLst>
              <a:ext uri="{FF2B5EF4-FFF2-40B4-BE49-F238E27FC236}">
                <a16:creationId xmlns:a16="http://schemas.microsoft.com/office/drawing/2014/main" id="{C9C0EB63-4439-499B-AF05-E79C0CA85E6E}"/>
              </a:ext>
            </a:extLst>
          </p:cNvPr>
          <p:cNvSpPr>
            <a:spLocks noChangeArrowheads="1"/>
          </p:cNvSpPr>
          <p:nvPr/>
        </p:nvSpPr>
        <p:spPr bwMode="auto">
          <a:xfrm>
            <a:off x="342900" y="784225"/>
            <a:ext cx="7446963" cy="4619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can chemistry improve agricultural processes? </a:t>
            </a:r>
          </a:p>
        </p:txBody>
      </p:sp>
      <p:sp>
        <p:nvSpPr>
          <p:cNvPr id="15364" name="Rectangle 10">
            <a:extLst>
              <a:ext uri="{FF2B5EF4-FFF2-40B4-BE49-F238E27FC236}">
                <a16:creationId xmlns:a16="http://schemas.microsoft.com/office/drawing/2014/main" id="{566C1A5C-E9FA-4AA2-9D38-7B0A477AAF5B}"/>
              </a:ext>
            </a:extLst>
          </p:cNvPr>
          <p:cNvSpPr>
            <a:spLocks noChangeArrowheads="1"/>
          </p:cNvSpPr>
          <p:nvPr/>
        </p:nvSpPr>
        <p:spPr bwMode="auto">
          <a:xfrm>
            <a:off x="342900" y="1435100"/>
            <a:ext cx="7300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Using knowledge of chemistry in agriculture can make agricultural processes more efficient, which can reduce the use of non-renewable resources. </a:t>
            </a:r>
          </a:p>
        </p:txBody>
      </p:sp>
      <p:sp>
        <p:nvSpPr>
          <p:cNvPr id="15365" name="Rectangle 11">
            <a:extLst>
              <a:ext uri="{FF2B5EF4-FFF2-40B4-BE49-F238E27FC236}">
                <a16:creationId xmlns:a16="http://schemas.microsoft.com/office/drawing/2014/main" id="{DBB8D3C6-8A5F-41A1-808C-BFC55C17EAC3}"/>
              </a:ext>
            </a:extLst>
          </p:cNvPr>
          <p:cNvSpPr>
            <a:spLocks noChangeArrowheads="1"/>
          </p:cNvSpPr>
          <p:nvPr/>
        </p:nvSpPr>
        <p:spPr bwMode="auto">
          <a:xfrm>
            <a:off x="342900" y="2824163"/>
            <a:ext cx="8520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Fertilizers are made using ammonia, which is created through a series of chemical processes called the </a:t>
            </a:r>
            <a:r>
              <a:rPr lang="en-GB" altLang="en-US" b="1" dirty="0"/>
              <a:t>Haber Process</a:t>
            </a:r>
            <a:r>
              <a:rPr lang="en-GB" altLang="en-US" dirty="0"/>
              <a:t>. </a:t>
            </a:r>
          </a:p>
        </p:txBody>
      </p:sp>
      <p:sp>
        <p:nvSpPr>
          <p:cNvPr id="15366" name="Rectangle 12">
            <a:extLst>
              <a:ext uri="{FF2B5EF4-FFF2-40B4-BE49-F238E27FC236}">
                <a16:creationId xmlns:a16="http://schemas.microsoft.com/office/drawing/2014/main" id="{A8FDCEA7-3CC8-4F09-9794-08174B43F468}"/>
              </a:ext>
            </a:extLst>
          </p:cNvPr>
          <p:cNvSpPr>
            <a:spLocks noChangeArrowheads="1"/>
          </p:cNvSpPr>
          <p:nvPr/>
        </p:nvSpPr>
        <p:spPr bwMode="auto">
          <a:xfrm>
            <a:off x="342900" y="3844925"/>
            <a:ext cx="5095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By studying how various conditions affect chemical reactions, scientists can reduce the energy needed for the process and improve the yield. This means creating more desired product using less energy! </a:t>
            </a:r>
          </a:p>
        </p:txBody>
      </p:sp>
      <p:pic>
        <p:nvPicPr>
          <p:cNvPr id="19464" name="Picture 9" descr="http://companyweb/production/Image%20library/Chemistry/ammonia.png">
            <a:extLst>
              <a:ext uri="{FF2B5EF4-FFF2-40B4-BE49-F238E27FC236}">
                <a16:creationId xmlns:a16="http://schemas.microsoft.com/office/drawing/2014/main" id="{B73FB881-78D4-4C01-BD41-EA146F9C9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4014788"/>
            <a:ext cx="34210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8A3BF59B-C6D9-4305-A1C7-968982D763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461132BB-38B1-454E-9F45-BB0C3F302BF4}"/>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A7862ED0-15D4-46BC-A89F-3B08F33121B1}"/>
              </a:ext>
            </a:extLst>
          </p:cNvPr>
          <p:cNvSpPr>
            <a:spLocks noChangeArrowheads="1"/>
          </p:cNvSpPr>
          <p:nvPr/>
        </p:nvSpPr>
        <p:spPr bwMode="auto">
          <a:xfrm>
            <a:off x="342900"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Food scientists have a wide range of responsibilities, </a:t>
            </a:r>
            <a:br>
              <a:rPr lang="en-GB" altLang="en-US" dirty="0"/>
            </a:br>
            <a:r>
              <a:rPr lang="en-GB" altLang="en-US" dirty="0"/>
              <a:t>from making branded ice cream taste more luxurious than supermarket own brands, to making sure we have clean water to drink. </a:t>
            </a:r>
          </a:p>
        </p:txBody>
      </p:sp>
      <p:sp>
        <p:nvSpPr>
          <p:cNvPr id="16387" name="Rectangle 5">
            <a:extLst>
              <a:ext uri="{FF2B5EF4-FFF2-40B4-BE49-F238E27FC236}">
                <a16:creationId xmlns:a16="http://schemas.microsoft.com/office/drawing/2014/main" id="{F2D8FF73-A387-465E-8E1C-DEB6A8715FBB}"/>
              </a:ext>
            </a:extLst>
          </p:cNvPr>
          <p:cNvSpPr>
            <a:spLocks noChangeArrowheads="1"/>
          </p:cNvSpPr>
          <p:nvPr/>
        </p:nvSpPr>
        <p:spPr bwMode="auto">
          <a:xfrm>
            <a:off x="342900" y="3606800"/>
            <a:ext cx="8578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to develop new chemicals to increase crop production and yield, defend against pests and protect the environment</a:t>
            </a:r>
          </a:p>
        </p:txBody>
      </p:sp>
      <p:sp>
        <p:nvSpPr>
          <p:cNvPr id="16388" name="Rectangle 8">
            <a:extLst>
              <a:ext uri="{FF2B5EF4-FFF2-40B4-BE49-F238E27FC236}">
                <a16:creationId xmlns:a16="http://schemas.microsoft.com/office/drawing/2014/main" id="{A8EC7E22-3ACF-4BF1-A48A-CE1EE2C1461C}"/>
              </a:ext>
            </a:extLst>
          </p:cNvPr>
          <p:cNvSpPr>
            <a:spLocks noChangeArrowheads="1"/>
          </p:cNvSpPr>
          <p:nvPr/>
        </p:nvSpPr>
        <p:spPr bwMode="auto">
          <a:xfrm>
            <a:off x="342900" y="4649788"/>
            <a:ext cx="651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to create new and improved </a:t>
            </a:r>
            <a:r>
              <a:rPr lang="en-GB" altLang="en-US" dirty="0" err="1"/>
              <a:t>flavors</a:t>
            </a:r>
            <a:endParaRPr lang="en-GB" altLang="en-US" dirty="0"/>
          </a:p>
        </p:txBody>
      </p:sp>
      <p:sp>
        <p:nvSpPr>
          <p:cNvPr id="16389" name="Rectangle 9">
            <a:extLst>
              <a:ext uri="{FF2B5EF4-FFF2-40B4-BE49-F238E27FC236}">
                <a16:creationId xmlns:a16="http://schemas.microsoft.com/office/drawing/2014/main" id="{FA51DA44-6DE8-4639-9A93-8EFF968EFF7F}"/>
              </a:ext>
            </a:extLst>
          </p:cNvPr>
          <p:cNvSpPr>
            <a:spLocks noChangeArrowheads="1"/>
          </p:cNvSpPr>
          <p:nvPr/>
        </p:nvSpPr>
        <p:spPr bwMode="auto">
          <a:xfrm>
            <a:off x="342900" y="5322888"/>
            <a:ext cx="8659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to process, package, preserve, store and distribute foods and drinks to make them safe, economical, and sustainable.</a:t>
            </a:r>
          </a:p>
        </p:txBody>
      </p:sp>
      <p:sp>
        <p:nvSpPr>
          <p:cNvPr id="16390" name="Rectangle 10">
            <a:extLst>
              <a:ext uri="{FF2B5EF4-FFF2-40B4-BE49-F238E27FC236}">
                <a16:creationId xmlns:a16="http://schemas.microsoft.com/office/drawing/2014/main" id="{6AC41739-F4C8-4BA6-A56F-288840F3CFA9}"/>
              </a:ext>
            </a:extLst>
          </p:cNvPr>
          <p:cNvSpPr>
            <a:spLocks noChangeArrowheads="1"/>
          </p:cNvSpPr>
          <p:nvPr/>
        </p:nvSpPr>
        <p:spPr bwMode="auto">
          <a:xfrm>
            <a:off x="342900" y="25654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Food scientists use their knowledge of the chemistry of food for a wide range of purposes:  </a:t>
            </a:r>
          </a:p>
        </p:txBody>
      </p:sp>
      <p:sp>
        <p:nvSpPr>
          <p:cNvPr id="20487" name="Title 11">
            <a:extLst>
              <a:ext uri="{FF2B5EF4-FFF2-40B4-BE49-F238E27FC236}">
                <a16:creationId xmlns:a16="http://schemas.microsoft.com/office/drawing/2014/main" id="{24A841AB-7F8D-478B-96B0-9ABF39EF9E3F}"/>
              </a:ext>
            </a:extLst>
          </p:cNvPr>
          <p:cNvSpPr>
            <a:spLocks noGrp="1"/>
          </p:cNvSpPr>
          <p:nvPr>
            <p:ph type="title"/>
          </p:nvPr>
        </p:nvSpPr>
        <p:spPr/>
        <p:txBody>
          <a:bodyPr/>
          <a:lstStyle/>
          <a:p>
            <a:r>
              <a:rPr lang="en-GB" altLang="en-US"/>
              <a:t>Food scientists and chemistry</a:t>
            </a:r>
          </a:p>
        </p:txBody>
      </p:sp>
      <p:pic>
        <p:nvPicPr>
          <p:cNvPr id="10" name="Picture 19">
            <a:hlinkClick r:id="" action="ppaction://hlinkshowjump?jump=nextslide"/>
            <a:extLst>
              <a:ext uri="{FF2B5EF4-FFF2-40B4-BE49-F238E27FC236}">
                <a16:creationId xmlns:a16="http://schemas.microsoft.com/office/drawing/2014/main" id="{AF51D7B8-AD2D-4284-A95D-A76BF4E4E0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B85811B3-6519-4490-8C8A-455808E597E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P spid="163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id="{78604BF8-55F8-4B2B-82CC-786AA5B73B67}"/>
              </a:ext>
            </a:extLst>
          </p:cNvPr>
          <p:cNvSpPr txBox="1">
            <a:spLocks noChangeArrowheads="1"/>
          </p:cNvSpPr>
          <p:nvPr/>
        </p:nvSpPr>
        <p:spPr bwMode="auto">
          <a:xfrm>
            <a:off x="342900" y="784225"/>
            <a:ext cx="8302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substances exist in nature, in the Earth, rocks, plants and animals. </a:t>
            </a:r>
            <a:r>
              <a:rPr lang="en-GB" altLang="en-US" b="1" dirty="0">
                <a:solidFill>
                  <a:srgbClr val="B80303"/>
                </a:solidFill>
              </a:rPr>
              <a:t>Synthetic</a:t>
            </a:r>
            <a:r>
              <a:rPr lang="en-GB" altLang="en-US" dirty="0"/>
              <a:t> versions of many substances can be made in a laboratory.</a:t>
            </a:r>
          </a:p>
        </p:txBody>
      </p:sp>
      <p:sp>
        <p:nvSpPr>
          <p:cNvPr id="17411" name="TextBox 5">
            <a:extLst>
              <a:ext uri="{FF2B5EF4-FFF2-40B4-BE49-F238E27FC236}">
                <a16:creationId xmlns:a16="http://schemas.microsoft.com/office/drawing/2014/main" id="{1A49E39F-BA94-42BE-BCEC-FDF880A6DB0F}"/>
              </a:ext>
            </a:extLst>
          </p:cNvPr>
          <p:cNvSpPr txBox="1">
            <a:spLocks noChangeArrowheads="1"/>
          </p:cNvSpPr>
          <p:nvPr/>
        </p:nvSpPr>
        <p:spPr bwMode="auto">
          <a:xfrm>
            <a:off x="342900" y="4172306"/>
            <a:ext cx="47822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Alcohol is naturally made by fermenting fruit. Scientists have developed a way to make alcohol from ethane using steam, in a process called hydration.  </a:t>
            </a:r>
          </a:p>
        </p:txBody>
      </p:sp>
      <p:sp>
        <p:nvSpPr>
          <p:cNvPr id="21508" name="Title 5">
            <a:extLst>
              <a:ext uri="{FF2B5EF4-FFF2-40B4-BE49-F238E27FC236}">
                <a16:creationId xmlns:a16="http://schemas.microsoft.com/office/drawing/2014/main" id="{CDBD1FDB-D509-4A6B-81D3-0D7D74F017F6}"/>
              </a:ext>
            </a:extLst>
          </p:cNvPr>
          <p:cNvSpPr>
            <a:spLocks noGrp="1"/>
          </p:cNvSpPr>
          <p:nvPr>
            <p:ph type="title"/>
          </p:nvPr>
        </p:nvSpPr>
        <p:spPr/>
        <p:txBody>
          <a:bodyPr/>
          <a:lstStyle/>
          <a:p>
            <a:r>
              <a:rPr lang="en-GB" altLang="en-US"/>
              <a:t>Supplementing natural products 1</a:t>
            </a:r>
          </a:p>
        </p:txBody>
      </p:sp>
      <p:sp>
        <p:nvSpPr>
          <p:cNvPr id="17413" name="Rectangle 6">
            <a:extLst>
              <a:ext uri="{FF2B5EF4-FFF2-40B4-BE49-F238E27FC236}">
                <a16:creationId xmlns:a16="http://schemas.microsoft.com/office/drawing/2014/main" id="{A2D009E1-3F72-4039-869A-8655D1FF1639}"/>
              </a:ext>
            </a:extLst>
          </p:cNvPr>
          <p:cNvSpPr>
            <a:spLocks noChangeArrowheads="1"/>
          </p:cNvSpPr>
          <p:nvPr/>
        </p:nvSpPr>
        <p:spPr bwMode="auto">
          <a:xfrm>
            <a:off x="342901" y="2293511"/>
            <a:ext cx="43871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vitamin C is naturally found in oranges. Scientists can make synthetic vitamin C from glucose. </a:t>
            </a:r>
          </a:p>
        </p:txBody>
      </p:sp>
      <p:pic>
        <p:nvPicPr>
          <p:cNvPr id="17414" name="Picture 7" descr="http://companyweb/production/Image%20library/Biology/vit%20C.png">
            <a:extLst>
              <a:ext uri="{FF2B5EF4-FFF2-40B4-BE49-F238E27FC236}">
                <a16:creationId xmlns:a16="http://schemas.microsoft.com/office/drawing/2014/main" id="{35900E39-66E1-487D-B328-0D3384ADC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125" y="2120382"/>
            <a:ext cx="3915480" cy="3900311"/>
          </a:xfrm>
          <a:prstGeom prst="snip2DiagRect">
            <a:avLst>
              <a:gd name="adj1" fmla="val 0"/>
              <a:gd name="adj2" fmla="val 3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8235CA57-1A8A-4F15-8817-246D4D47F5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39B215D6-63CA-41BB-9F23-544E9EC1B64D}"/>
              </a:ext>
            </a:extLst>
          </p:cNvPr>
          <p:cNvSpPr txBox="1">
            <a:spLocks noChangeArrowheads="1"/>
          </p:cNvSpPr>
          <p:nvPr/>
        </p:nvSpPr>
        <p:spPr bwMode="auto">
          <a:xfrm>
            <a:off x="342901" y="2623786"/>
            <a:ext cx="585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ingredients can be scarce or expensive. It may be easier and cheaper </a:t>
            </a:r>
            <a:br>
              <a:rPr lang="en-GB" altLang="en-US" dirty="0"/>
            </a:br>
            <a:r>
              <a:rPr lang="en-GB" altLang="en-US" dirty="0"/>
              <a:t>to produce a synthetic version in the lab. </a:t>
            </a:r>
          </a:p>
        </p:txBody>
      </p:sp>
      <p:sp>
        <p:nvSpPr>
          <p:cNvPr id="22531" name="Title 2">
            <a:extLst>
              <a:ext uri="{FF2B5EF4-FFF2-40B4-BE49-F238E27FC236}">
                <a16:creationId xmlns:a16="http://schemas.microsoft.com/office/drawing/2014/main" id="{DCD4805E-8814-4C2F-825B-91AF5383D7C5}"/>
              </a:ext>
            </a:extLst>
          </p:cNvPr>
          <p:cNvSpPr>
            <a:spLocks noGrp="1"/>
          </p:cNvSpPr>
          <p:nvPr>
            <p:ph type="title"/>
          </p:nvPr>
        </p:nvSpPr>
        <p:spPr/>
        <p:txBody>
          <a:bodyPr/>
          <a:lstStyle/>
          <a:p>
            <a:r>
              <a:rPr lang="en-GB" altLang="en-US"/>
              <a:t>Supplementing natural products 2</a:t>
            </a:r>
          </a:p>
        </p:txBody>
      </p:sp>
      <p:sp>
        <p:nvSpPr>
          <p:cNvPr id="22532" name="Rectangle 3">
            <a:extLst>
              <a:ext uri="{FF2B5EF4-FFF2-40B4-BE49-F238E27FC236}">
                <a16:creationId xmlns:a16="http://schemas.microsoft.com/office/drawing/2014/main" id="{C713B6E3-C241-4DD8-B676-3930F02AD245}"/>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Humans get vitamin B from the food they eat. Synthetic vitamin B is found in vitamin tablets and can be made from coal.</a:t>
            </a:r>
          </a:p>
        </p:txBody>
      </p:sp>
      <p:sp>
        <p:nvSpPr>
          <p:cNvPr id="18437" name="Rectangle 4">
            <a:extLst>
              <a:ext uri="{FF2B5EF4-FFF2-40B4-BE49-F238E27FC236}">
                <a16:creationId xmlns:a16="http://schemas.microsoft.com/office/drawing/2014/main" id="{75E6F532-EA28-4817-A6CF-97555D1EE4C4}"/>
              </a:ext>
            </a:extLst>
          </p:cNvPr>
          <p:cNvSpPr>
            <a:spLocks noChangeArrowheads="1"/>
          </p:cNvSpPr>
          <p:nvPr/>
        </p:nvSpPr>
        <p:spPr bwMode="auto">
          <a:xfrm>
            <a:off x="342900" y="1703212"/>
            <a:ext cx="6127750" cy="8318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are synthetic substances made when natural ones exist? </a:t>
            </a:r>
          </a:p>
        </p:txBody>
      </p:sp>
      <p:sp>
        <p:nvSpPr>
          <p:cNvPr id="18438" name="Rectangle 5">
            <a:extLst>
              <a:ext uri="{FF2B5EF4-FFF2-40B4-BE49-F238E27FC236}">
                <a16:creationId xmlns:a16="http://schemas.microsoft.com/office/drawing/2014/main" id="{D33E2625-F5A5-4449-9040-4BEDDC6AAF88}"/>
              </a:ext>
            </a:extLst>
          </p:cNvPr>
          <p:cNvSpPr>
            <a:spLocks noChangeArrowheads="1"/>
          </p:cNvSpPr>
          <p:nvPr/>
        </p:nvSpPr>
        <p:spPr bwMode="auto">
          <a:xfrm>
            <a:off x="342900" y="3912659"/>
            <a:ext cx="6069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Sometimes, more of a substance is needed than is supplied naturally. For example, folic acid is used in the body to make and repair DNA. Synthetic folic acid is given to pregnant women to make sure they have enough for their growing baby. </a:t>
            </a:r>
          </a:p>
        </p:txBody>
      </p:sp>
      <p:pic>
        <p:nvPicPr>
          <p:cNvPr id="22535" name="Picture 4" descr="http://companyweb/production/Image%20library/Biology/dna%20helix%201.png">
            <a:extLst>
              <a:ext uri="{FF2B5EF4-FFF2-40B4-BE49-F238E27FC236}">
                <a16:creationId xmlns:a16="http://schemas.microsoft.com/office/drawing/2014/main" id="{43930F45-E638-4287-8848-1E46D91BE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552575"/>
            <a:ext cx="1563687"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3E95FD30-46B2-4296-9CAC-FCA010A224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BF9A590A-6ED5-4C80-BBE5-BBF3D83516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7" grpId="0" animBg="1"/>
      <p:bldP spid="184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a:extLst>
              <a:ext uri="{FF2B5EF4-FFF2-40B4-BE49-F238E27FC236}">
                <a16:creationId xmlns:a16="http://schemas.microsoft.com/office/drawing/2014/main" id="{DFCD5EE6-743A-4A7E-BFD7-5DE304378FB4}"/>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Much of the limestone is then transported to cement factories near the quarries and the craters can be filled with rubbish and used as landfill sites. </a:t>
            </a:r>
          </a:p>
        </p:txBody>
      </p:sp>
      <p:sp>
        <p:nvSpPr>
          <p:cNvPr id="24579" name="Rectangle 3">
            <a:extLst>
              <a:ext uri="{FF2B5EF4-FFF2-40B4-BE49-F238E27FC236}">
                <a16:creationId xmlns:a16="http://schemas.microsoft.com/office/drawing/2014/main" id="{6E804FB1-627D-424A-ADA2-0C72ED2C2CD7}"/>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Obtaining raw materials from the Earth by quarrying and mining causes environmental impacts.</a:t>
            </a:r>
          </a:p>
        </p:txBody>
      </p:sp>
      <p:sp>
        <p:nvSpPr>
          <p:cNvPr id="20484" name="Rectangle 4">
            <a:extLst>
              <a:ext uri="{FF2B5EF4-FFF2-40B4-BE49-F238E27FC236}">
                <a16:creationId xmlns:a16="http://schemas.microsoft.com/office/drawing/2014/main" id="{3E9E5C04-954C-470F-B506-4C61E70D6F8F}"/>
              </a:ext>
            </a:extLst>
          </p:cNvPr>
          <p:cNvSpPr>
            <a:spLocks noChangeArrowheads="1"/>
          </p:cNvSpPr>
          <p:nvPr/>
        </p:nvSpPr>
        <p:spPr bwMode="auto">
          <a:xfrm>
            <a:off x="342900" y="1827213"/>
            <a:ext cx="3819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explosives are used to extract limestone from rock in a process called blasting. The noise scares wildlife. Blasting also leaves large craters in the rock face which ruins the landscape. </a:t>
            </a:r>
          </a:p>
        </p:txBody>
      </p:sp>
      <p:sp>
        <p:nvSpPr>
          <p:cNvPr id="24581" name="Title 5">
            <a:extLst>
              <a:ext uri="{FF2B5EF4-FFF2-40B4-BE49-F238E27FC236}">
                <a16:creationId xmlns:a16="http://schemas.microsoft.com/office/drawing/2014/main" id="{9F8C0196-D55B-4076-9396-97AA87E7B67E}"/>
              </a:ext>
            </a:extLst>
          </p:cNvPr>
          <p:cNvSpPr>
            <a:spLocks noGrp="1"/>
          </p:cNvSpPr>
          <p:nvPr>
            <p:ph type="title"/>
          </p:nvPr>
        </p:nvSpPr>
        <p:spPr/>
        <p:txBody>
          <a:bodyPr/>
          <a:lstStyle/>
          <a:p>
            <a:r>
              <a:rPr lang="en-GB" altLang="en-US"/>
              <a:t>Obtaining raw materials </a:t>
            </a:r>
          </a:p>
        </p:txBody>
      </p:sp>
      <p:pic>
        <p:nvPicPr>
          <p:cNvPr id="7" name="Picture 6" descr="EarthsStructure_Quarry.png">
            <a:extLst>
              <a:ext uri="{FF2B5EF4-FFF2-40B4-BE49-F238E27FC236}">
                <a16:creationId xmlns:a16="http://schemas.microsoft.com/office/drawing/2014/main" id="{D62E6ECB-30BB-4CD8-9796-E3037FFBB5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1911350"/>
            <a:ext cx="43005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86280257-16BD-42B9-9559-9798F4C0F7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ttp://companyweb/production/Image%20library/ecosystems%20and%20environment/recycling%20symbol.jpg">
            <a:extLst>
              <a:ext uri="{FF2B5EF4-FFF2-40B4-BE49-F238E27FC236}">
                <a16:creationId xmlns:a16="http://schemas.microsoft.com/office/drawing/2014/main" id="{F1E7490F-C850-4915-AC75-0357BBD36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397" y="3638549"/>
            <a:ext cx="27813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1">
            <a:extLst>
              <a:ext uri="{FF2B5EF4-FFF2-40B4-BE49-F238E27FC236}">
                <a16:creationId xmlns:a16="http://schemas.microsoft.com/office/drawing/2014/main" id="{C9A6C880-6F43-4FA8-A43B-078FFD719BF7}"/>
              </a:ext>
            </a:extLst>
          </p:cNvPr>
          <p:cNvSpPr txBox="1">
            <a:spLocks noChangeArrowheads="1"/>
          </p:cNvSpPr>
          <p:nvPr/>
        </p:nvSpPr>
        <p:spPr bwMode="auto">
          <a:xfrm>
            <a:off x="342900" y="2275943"/>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Much of the energy used in the processes to form these products also comes from limited resources. For example, coal is used in the extraction of iron in the blast furnace. </a:t>
            </a:r>
          </a:p>
        </p:txBody>
      </p:sp>
      <p:sp>
        <p:nvSpPr>
          <p:cNvPr id="25604" name="Title 3">
            <a:extLst>
              <a:ext uri="{FF2B5EF4-FFF2-40B4-BE49-F238E27FC236}">
                <a16:creationId xmlns:a16="http://schemas.microsoft.com/office/drawing/2014/main" id="{F8DA6458-9C1C-451C-B49F-7D9386DD0536}"/>
              </a:ext>
            </a:extLst>
          </p:cNvPr>
          <p:cNvSpPr>
            <a:spLocks noGrp="1"/>
          </p:cNvSpPr>
          <p:nvPr>
            <p:ph type="title"/>
          </p:nvPr>
        </p:nvSpPr>
        <p:spPr/>
        <p:txBody>
          <a:bodyPr/>
          <a:lstStyle/>
          <a:p>
            <a:r>
              <a:rPr lang="en-GB" altLang="en-US" dirty="0"/>
              <a:t>Ways of reducing the use of resources</a:t>
            </a:r>
          </a:p>
        </p:txBody>
      </p:sp>
      <p:sp>
        <p:nvSpPr>
          <p:cNvPr id="25605" name="Rectangle 4">
            <a:extLst>
              <a:ext uri="{FF2B5EF4-FFF2-40B4-BE49-F238E27FC236}">
                <a16:creationId xmlns:a16="http://schemas.microsoft.com/office/drawing/2014/main" id="{E8A8F0B5-B533-42B7-9DCD-36791CD9ED31}"/>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Metal, glass, ceramics and most plastics are produced from limited raw materials. For example, plastics are made from crude oil, which is a fossil fuel.</a:t>
            </a:r>
          </a:p>
        </p:txBody>
      </p:sp>
      <p:sp>
        <p:nvSpPr>
          <p:cNvPr id="21509" name="Rectangle 5">
            <a:extLst>
              <a:ext uri="{FF2B5EF4-FFF2-40B4-BE49-F238E27FC236}">
                <a16:creationId xmlns:a16="http://schemas.microsoft.com/office/drawing/2014/main" id="{61F35BEA-F071-49EB-94B4-23ACC859666B}"/>
              </a:ext>
            </a:extLst>
          </p:cNvPr>
          <p:cNvSpPr>
            <a:spLocks noChangeArrowheads="1"/>
          </p:cNvSpPr>
          <p:nvPr/>
        </p:nvSpPr>
        <p:spPr bwMode="auto">
          <a:xfrm>
            <a:off x="342900" y="3767841"/>
            <a:ext cx="42402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Raw materials can be conserved by </a:t>
            </a:r>
            <a:r>
              <a:rPr lang="en-GB" altLang="en-US" b="1" dirty="0"/>
              <a:t>reducing</a:t>
            </a:r>
            <a:r>
              <a:rPr lang="en-GB" altLang="en-US" dirty="0"/>
              <a:t> the amount of resources we use, </a:t>
            </a:r>
            <a:r>
              <a:rPr lang="en-GB" altLang="en-US" b="1" dirty="0"/>
              <a:t>reusing</a:t>
            </a:r>
            <a:r>
              <a:rPr lang="en-GB" altLang="en-US" dirty="0"/>
              <a:t> resources wherever possible or </a:t>
            </a:r>
            <a:r>
              <a:rPr lang="en-GB" altLang="en-US" b="1" dirty="0"/>
              <a:t>recycling</a:t>
            </a:r>
            <a:r>
              <a:rPr lang="en-GB" altLang="en-US" dirty="0"/>
              <a:t>. </a:t>
            </a:r>
          </a:p>
        </p:txBody>
      </p:sp>
      <p:pic>
        <p:nvPicPr>
          <p:cNvPr id="8" name="Picture 19">
            <a:hlinkClick r:id="" action="ppaction://hlinkshowjump?jump=nextslide"/>
            <a:extLst>
              <a:ext uri="{FF2B5EF4-FFF2-40B4-BE49-F238E27FC236}">
                <a16:creationId xmlns:a16="http://schemas.microsoft.com/office/drawing/2014/main" id="{7B40848A-4869-43B2-AE02-77CE136F962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13A1427C-0F94-46D7-A6CC-AFEFFE1788B1}"/>
              </a:ext>
            </a:extLst>
          </p:cNvPr>
          <p:cNvSpPr>
            <a:spLocks noGrp="1"/>
          </p:cNvSpPr>
          <p:nvPr>
            <p:ph type="title"/>
          </p:nvPr>
        </p:nvSpPr>
        <p:spPr/>
        <p:txBody>
          <a:bodyPr/>
          <a:lstStyle/>
          <a:p>
            <a:r>
              <a:rPr lang="en-GB" altLang="en-US"/>
              <a:t>Recycling </a:t>
            </a:r>
          </a:p>
        </p:txBody>
      </p:sp>
      <p:sp>
        <p:nvSpPr>
          <p:cNvPr id="200711" name="Rectangle 71">
            <a:extLst>
              <a:ext uri="{FF2B5EF4-FFF2-40B4-BE49-F238E27FC236}">
                <a16:creationId xmlns:a16="http://schemas.microsoft.com/office/drawing/2014/main" id="{18FCE6D8-2A06-40D9-B0B0-A886A9308079}"/>
              </a:ext>
            </a:extLst>
          </p:cNvPr>
          <p:cNvSpPr>
            <a:spLocks noChangeArrowheads="1"/>
          </p:cNvSpPr>
          <p:nvPr/>
        </p:nvSpPr>
        <p:spPr bwMode="auto">
          <a:xfrm>
            <a:off x="342900" y="4748213"/>
            <a:ext cx="5753100" cy="461962"/>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other resources can be recycled?</a:t>
            </a:r>
          </a:p>
        </p:txBody>
      </p:sp>
      <p:sp>
        <p:nvSpPr>
          <p:cNvPr id="9" name="Rectangle 6">
            <a:extLst>
              <a:ext uri="{FF2B5EF4-FFF2-40B4-BE49-F238E27FC236}">
                <a16:creationId xmlns:a16="http://schemas.microsoft.com/office/drawing/2014/main" id="{D4FE38A7-F07C-4143-B20F-A81C9D86DCCE}"/>
              </a:ext>
            </a:extLst>
          </p:cNvPr>
          <p:cNvSpPr>
            <a:spLocks noChangeArrowheads="1"/>
          </p:cNvSpPr>
          <p:nvPr/>
        </p:nvSpPr>
        <p:spPr bwMode="auto">
          <a:xfrm>
            <a:off x="342900" y="2606675"/>
            <a:ext cx="65166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glass bottles can be recycled. </a:t>
            </a:r>
            <a:br>
              <a:rPr lang="en-GB" altLang="en-US" dirty="0"/>
            </a:br>
            <a:r>
              <a:rPr lang="en-GB" altLang="en-US" dirty="0"/>
              <a:t>The glass is sorted by </a:t>
            </a:r>
            <a:r>
              <a:rPr lang="en-GB" altLang="en-US" dirty="0" err="1"/>
              <a:t>color</a:t>
            </a:r>
            <a:r>
              <a:rPr lang="en-GB" altLang="en-US" dirty="0"/>
              <a:t> then crushed into small pieces. Any bits of other materials are removed from the glass and then it is melted. It can then be made into new glass bottles.</a:t>
            </a:r>
          </a:p>
        </p:txBody>
      </p:sp>
      <p:sp>
        <p:nvSpPr>
          <p:cNvPr id="10" name="Simplified Text Shape 1">
            <a:extLst>
              <a:ext uri="{FF2B5EF4-FFF2-40B4-BE49-F238E27FC236}">
                <a16:creationId xmlns:a16="http://schemas.microsoft.com/office/drawing/2014/main" id="{24EA892D-7962-4D47-8FFA-FC90922A7F70}"/>
              </a:ext>
            </a:extLst>
          </p:cNvPr>
          <p:cNvSpPr>
            <a:spLocks noChangeArrowheads="1"/>
          </p:cNvSpPr>
          <p:nvPr/>
        </p:nvSpPr>
        <p:spPr bwMode="auto">
          <a:xfrm>
            <a:off x="342900" y="5413375"/>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GB" altLang="en-US" dirty="0"/>
              <a:t>paper</a:t>
            </a:r>
          </a:p>
        </p:txBody>
      </p:sp>
      <p:sp>
        <p:nvSpPr>
          <p:cNvPr id="12" name="Simplified Text Shape 2">
            <a:extLst>
              <a:ext uri="{FF2B5EF4-FFF2-40B4-BE49-F238E27FC236}">
                <a16:creationId xmlns:a16="http://schemas.microsoft.com/office/drawing/2014/main" id="{F111CA75-927B-45F9-B519-03ACC93CB3C1}"/>
              </a:ext>
            </a:extLst>
          </p:cNvPr>
          <p:cNvSpPr>
            <a:spLocks noChangeArrowheads="1"/>
          </p:cNvSpPr>
          <p:nvPr/>
        </p:nvSpPr>
        <p:spPr bwMode="auto">
          <a:xfrm>
            <a:off x="1939925" y="5413375"/>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GB" altLang="en-US"/>
              <a:t>some plastic</a:t>
            </a:r>
          </a:p>
        </p:txBody>
      </p:sp>
      <p:sp>
        <p:nvSpPr>
          <p:cNvPr id="14" name="Simplified Text Shape 3">
            <a:extLst>
              <a:ext uri="{FF2B5EF4-FFF2-40B4-BE49-F238E27FC236}">
                <a16:creationId xmlns:a16="http://schemas.microsoft.com/office/drawing/2014/main" id="{4F41218E-A66E-40DC-ABF6-D5905C7C858F}"/>
              </a:ext>
            </a:extLst>
          </p:cNvPr>
          <p:cNvSpPr>
            <a:spLocks noChangeArrowheads="1"/>
          </p:cNvSpPr>
          <p:nvPr/>
        </p:nvSpPr>
        <p:spPr bwMode="auto">
          <a:xfrm>
            <a:off x="4687888" y="5413375"/>
            <a:ext cx="2087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GB" altLang="en-US" dirty="0" err="1"/>
              <a:t>aluminum</a:t>
            </a:r>
            <a:endParaRPr lang="en-GB" altLang="en-US" dirty="0"/>
          </a:p>
        </p:txBody>
      </p:sp>
      <p:sp>
        <p:nvSpPr>
          <p:cNvPr id="16" name="Simplified Text Shape 4">
            <a:extLst>
              <a:ext uri="{FF2B5EF4-FFF2-40B4-BE49-F238E27FC236}">
                <a16:creationId xmlns:a16="http://schemas.microsoft.com/office/drawing/2014/main" id="{8B4A0A8B-3D52-41BC-9BC5-18A8028AA904}"/>
              </a:ext>
            </a:extLst>
          </p:cNvPr>
          <p:cNvSpPr>
            <a:spLocks noChangeArrowheads="1"/>
          </p:cNvSpPr>
          <p:nvPr/>
        </p:nvSpPr>
        <p:spPr bwMode="auto">
          <a:xfrm>
            <a:off x="6932613" y="5413375"/>
            <a:ext cx="1979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GB" altLang="en-US"/>
              <a:t>batteries.</a:t>
            </a:r>
          </a:p>
        </p:txBody>
      </p:sp>
      <p:pic>
        <p:nvPicPr>
          <p:cNvPr id="18" name="Picture 17" descr="Glass bottle.png">
            <a:extLst>
              <a:ext uri="{FF2B5EF4-FFF2-40B4-BE49-F238E27FC236}">
                <a16:creationId xmlns:a16="http://schemas.microsoft.com/office/drawing/2014/main" id="{CDD134B8-E760-464D-9E85-C481226CB5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268" y="1807105"/>
            <a:ext cx="1503781" cy="347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7">
            <a:extLst>
              <a:ext uri="{FF2B5EF4-FFF2-40B4-BE49-F238E27FC236}">
                <a16:creationId xmlns:a16="http://schemas.microsoft.com/office/drawing/2014/main" id="{6E31D9B7-5AF2-4517-91DC-A1275F2AF543}"/>
              </a:ext>
            </a:extLst>
          </p:cNvPr>
          <p:cNvSpPr>
            <a:spLocks noChangeArrowheads="1"/>
          </p:cNvSpPr>
          <p:nvPr/>
        </p:nvSpPr>
        <p:spPr bwMode="auto">
          <a:xfrm>
            <a:off x="1695450" y="6040260"/>
            <a:ext cx="5753100" cy="4619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are other benefits of recycling?</a:t>
            </a:r>
          </a:p>
        </p:txBody>
      </p:sp>
      <p:sp>
        <p:nvSpPr>
          <p:cNvPr id="26637" name="Rectangle 14">
            <a:extLst>
              <a:ext uri="{FF2B5EF4-FFF2-40B4-BE49-F238E27FC236}">
                <a16:creationId xmlns:a16="http://schemas.microsoft.com/office/drawing/2014/main" id="{0D823553-755D-40E4-9C98-4BE9DA36D842}"/>
              </a:ext>
            </a:extLst>
          </p:cNvPr>
          <p:cNvSpPr>
            <a:spLocks noChangeArrowheads="1"/>
          </p:cNvSpPr>
          <p:nvPr/>
        </p:nvSpPr>
        <p:spPr bwMode="auto">
          <a:xfrm>
            <a:off x="342900" y="784225"/>
            <a:ext cx="8569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Recycling</a:t>
            </a:r>
            <a:r>
              <a:rPr lang="en-GB" altLang="en-US" dirty="0"/>
              <a:t> is a good way to reduce the amount of resources we use. Recycling turns waste into usable material again. This means that fewer raw materials are used and </a:t>
            </a:r>
            <a:br>
              <a:rPr lang="en-GB" altLang="en-US" dirty="0"/>
            </a:br>
            <a:r>
              <a:rPr lang="en-GB" altLang="en-US" dirty="0"/>
              <a:t>less energy is used to process the raw materials. </a:t>
            </a:r>
          </a:p>
        </p:txBody>
      </p:sp>
      <p:pic>
        <p:nvPicPr>
          <p:cNvPr id="15" name="Picture 19">
            <a:hlinkClick r:id="" action="ppaction://hlinkshowjump?jump=nextslide"/>
            <a:extLst>
              <a:ext uri="{FF2B5EF4-FFF2-40B4-BE49-F238E27FC236}">
                <a16:creationId xmlns:a16="http://schemas.microsoft.com/office/drawing/2014/main" id="{925BA578-D8BE-48AD-9F98-163B50AE41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5" descr="notes_icon">
            <a:extLst>
              <a:ext uri="{FF2B5EF4-FFF2-40B4-BE49-F238E27FC236}">
                <a16:creationId xmlns:a16="http://schemas.microsoft.com/office/drawing/2014/main" id="{873DDD9D-D1A7-47CA-8CA1-0287ACE6CC8A}"/>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07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autoUpdateAnimBg="0"/>
      <p:bldP spid="9" grpId="0" autoUpdateAnimBg="0"/>
      <p:bldP spid="1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9806A45E-A714-45D9-8B92-929A85B8EC38}"/>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Almost all </a:t>
            </a:r>
            <a:r>
              <a:rPr lang="en-GB" altLang="en-US" b="1" dirty="0"/>
              <a:t>metals</a:t>
            </a:r>
            <a:r>
              <a:rPr lang="en-GB" altLang="en-US" dirty="0"/>
              <a:t> can be recycled into something new. Metal recycling helps to protect the environment as fewer raw materials are needed. </a:t>
            </a:r>
          </a:p>
        </p:txBody>
      </p:sp>
      <p:sp>
        <p:nvSpPr>
          <p:cNvPr id="27651" name="AutoShape 2" descr="data:image/png;base64,iVBORw0KGgoAAAANSUhEUgAAAPcAAADMCAMAAACY78UPAAABuVBMVEX///8AAADu7u729vZERET///3n5+crKyvy8vL8/Pw9PT3q6ur5+fn///v///kAAPgAAPYAAPz///WGhob///KysrIAAPHZ2dne3t7AwMDY2PsTD/3//f/f4vva2trBw/mChfwAAOeOjo60tf1iYfyyq6IAABsAECtISEgAAArW3eZjZv2anf3r2c2qop57e4DKzc7o5NsAABWFhvWUnqOGkZmAhYzGwruelozp6/3Z0sgkEQDu+P9CQ/qOj/lXWvmZm53z9eKWm61wgo1odHkRAAAfAADO4e45XXi/tKOnp6hdY2d7eviun4+4tfCZnfA7OvrAxO97ePlnaO+gn+pERubByek3KxofIfdpZ2N8dnKkrudQSvqRluvGxvetvb9GLQm/zdgzLCcAIDWCg3UUFOBSSzdITODR1OdqbdWThHfUy7XHuay7tbRwaWCjpp5OWlkgGRZpbHrK0saalodQYGwsMDx7Z1JhVk1GP0wuHStMPCkvR2A+RkxBMhUAEDWpooF7hJ5UbW1cXFUVIy1/blssEQBTcot6gpRlVjaktsVnYU1XWWw0JhqOiHMAJ0oWEgAcN04SHR47BqDLAAAcm0lEQVR4nO2diUMbubnAJQ9yxtjSHLbHB+GoHe8Sw+KZxeBjjXES0i3mDklqXAIlm7b7SIDdNFD6Wl77XtKL3vsXv08ztjG+OZIujr8E2yNpJP3m0/F9mguhnvSkJz3pSU960pOe9KQnN1cIqf/FN5omOx/cIKRxyg5q0jC/9yak6rMuuPm2KbfbJ7loRT6EuJyi6BQEG3y6jG/nysGJt3iqqjZ2bz7gEOs1LhT78c65EKLn83aXo9PiiQ1KttlclYAijl4U4VLiLGI8Zzc2MA6JaYzNCnC6Jc7NzHZHSBHn7RP4R4jRCjqhxEz4c4ubUGpuGs+PfOl+XvfavlNp/FbS8maiH3+V/xZPI8oDGHqItxE6l7Rc2DULxTiDyD18F34PiZX858v6JlwHcX4kfoTouR3Nz79W6Zsg9hAyQwx/2Wnpt6GgQ6RiHCgFCL4P1NgFzo3u4c9dQigXciExFwrlc/55HE+7cy4OY2DQHyHqb5Gec+sJtx0Nhdw5foj2iqFjzm243XkzsyRAwB67USQchNw+ZM+F8j53zuHI5dxOd8gOcQm3W69kBNsRizt/EArZ3Nt7EAF1SoZyAuJJ4XC4eIVcbSguxe0NBCL4kwxLw4cN/xvt47hrHp94i9js7/PmkTHlBT7ax68TeMqD3/F24BV+DNyvsG7gE0Qc6Bg/4Mn4sTpBCWgmEXzX68ZHCLpQLoKxE/KGsDjZxycb+DVvNBH8N/h7B6lxCGPxGJ9C4jkP7PMCOyLQ6v5+hMTPbe+DO6DrCfyJC5r8p45XUPMlqDBv5wb+J08B9XUgAw6OV4BQo1/39+mgoUwaf262cwY5QK0z5Dbqs7gR4J3ydpL5DPjRH/GO5wvMj9NUGh/5knBooQhnv25xvxsdzUMB+FO0P41CsCOMlexfCwYkncCfQi45nyG8D26znQM3w59m1OPPnb/5zmmOayY34brKIBeQbZd6PUm8dUPYPGcCbqiZ7vMPOSDpX80WAj3g71B99kMcNbn/guPqF3Ds3uA/RfDJkM/vt4ZNZHEfmr84N8guPoVj+qV5uI/MpEmM8cl7aecZQg38icPkRpG5gA+hM30T3vtgjGX/Avrfm9WF4R3hu9X6hvFbFQA3YQ6P6LNtrm+xrO/f4B2V6/sfXN+wD7Kf4/5RhRtG+X/gU/Kcl8dnFwi22W3OieeQ23WLE/ORCQqxc8Coit/19496oWIPoCq/Q5bC37mQh2v9jdmOj/E0b9esD8d9P4Y+kcT9eqIvA8M5HJJpQBh1GXgBDsIU+gx/Lhj415R9gXX6Bc7QPjznn5gDtVodgsDO/6YW913eYv4AO0HH0hOjjmO8MORdSEPZS9c/qfuLbndsyOeGTyd8TKGldxswmedh2xdyu+PmrGIUb32zkLMjngwGbmNjQd/biLlU99t8PuS1o8TGN+5SDwy87d8IwSGAIb4I/fcz3O/eCDmI+kec24g5EWETG2/zKA3ZWzNAJOZ2T/MZELKeFvgQXoyiRPFtyIFonic1QrFQ0Xfd2HXyB35oIzVGWEmaTKwNjIpKiNnOYRu4ze8mFnHz0kpJaYuEV5NSlRJ4QU88N0cvQs4MJ+tHVUjpBymHkrNAckYnwKDkdRHkgH4Rt1WxEFJl85Lz33WFfBC7nQ7puuu6ChL1oSHIDTH+ff1z8KWkoVtJSNOo+rTtg0mLdDdWgMder8P34UNcmzhHQa48SCZu5d+e2OuCz7eWg77R0dhVS7o2UXF5SqSVz3J16fnxqxxTnQRZ0/oDsPPenUtmA2ODnG/d3IElZyspFJ0lAMv2bBSj5Z8QTavrZiamVTW5gnhMHwvZdRHycvhE5hMRpXYfITafA8rVfbzB2n3IDwmQg/B/pksKvgRKjMa+0TnQCeQD1gZKfuNe0E0iA+wxCHDpZ83AMsh4jjDj2XwI/kOGPicjPp7IDuMdJbd9NsY9UDBdqAOZbluxP+SgYDosbLhFnnfx/3gFJr66OrfxbYw7PDDHvH4LvgXZgErDxJOhSaz34yjdxxjscLBittVj3jxoqJ/7UBNgor3AOvc7TiZuwQF4C5Fuc73AKOK7bi9YbfrGO381N+TYB8ZgEZyM59w9+xeOG6NgzNv6DxOQJ2wfPscL3+IjWwJCeVt6DaYENxnfIQJuGk32cdM//xZfgRs0Z3JP4PsIXE+wPv8M8IdwML5ygPOUoT/Epn0OicjDTyiY12hip8QAlXpoup4npnGLYZTgNjd5ZTV407R9A/kalQ7AuelDK0dwVWyIu+xLkOQVZDYPRXPDP4IfpMHj57ku8J3SkHgXf8PtWQIHeYo7DH8y87+KvkVL38i+V7S470NBZ9zIkc6Nmn4JRgLYjlCbBatPmtzcoOesCZxP90PziIBHQT/jHbvkVf0cdG85K4gJlr6pnhy1uK0lmmSJGxkJ7toh3u6c3PLffrlt9nEHFPFdFJrSfQq+ymGZO30VbijErNYeFHzGvQCDHXB/gVMMWjX3wUXOQrk/FQvwRsIXR15z33oOdnkHeDBEQGN4iT9B6GWZ+xOz9mXu5zjKF5LoW6xzF0wFvZv6TkL2LyEfONzs2xI3FAXu+b41vImhHO8o+9AeLCfmjLsz66KB7OMpgTt5z8E/5McvWdH33QxfUHgJPZBXTDU9QW67visNpCY3K+IF+A/Z7HDdZlRecU5lcmNU8t1/jcxpI8NzSuN/mzkyzr1vtvNpdADcb+EQWfq+D94cPyaWx2ng/tG+/lsZXi047lHOPWeu43x1+UHduBvovxsl0L9xbBR8yuf4lv2YO9m7GIe+/XzD+Rx/F8JHOl9qNVcaf7xt7sdCt2APcwmAj3NsH3tDt6Lc7zzZKy9DQj5TgOgdXTD33F04gCOE1Of4XQ4f8TY9lX6ITzL3HuKjF/g77ytzTJ2DYfSdl6dPY2v2eoNNyVBwZpOf64gkzaIjoxgv1FsMnYo5qYCIMEnZq5cybKL1DVkL5eyNACqe37visDF/yV4T/ZVYu+mQ+ssLQ0ZpRqvOsRzARbCVdwE9BpxGvK6y9stzNpCWbeXciZ5jvLF9PnWiOGcv2RTXapOK+NNix2cc2gixIGrqR1qPDee4/RvbNbs7XZV0bUtvV9Q5mYhlrtm4/x77Cu9FxI3RaKS0qP/xCEyIU7qrmPSb6n57q3vkbTv0X47qBtpHLrfbP4q7R/rbYKe93njOtW/+7sM+0dZC7PZWsTabv3V0u/jry170teUmkenbBlh8xOR2tkzranNSot36WJv4a8ze2ZYb+nhlvaAPt7YAhDYnoa7IfY3Zd8J9Jj3uxtLjblvwZeJ73FfOvsfdifS4G0uPu23Bl4nvcV85+x53J9IV3Iyb3R8ht8pXmz8+bnUxjD5GbiKPoI+Re1BaQdfKTW4Gd1BZQx+jvsPKILocN4UPn1C6vqJ0QQeheR2Rm8CdVS45j6XzC3YWEhn89BNRUG024kTI/tcdchP0TSalS3Inj0KO+S8jh8fet0O/fnn48sGb18f6hv9h5iZwEzqpdcjtECsXRXJuIbf3HE2hN6e7oX96jiJTuzu7O7/x3713dD0VayWXyP7ctXDmZZ6bhc7sFmNjYQdF7qMyN9uL2yds6C/bXuRN2NK5iD4hTBg5L7+d4/vHTSkj1fGUzHTKPbdNjeKpedKWr58zZkN5ZPQ7G1wt8T3hrr5gV33sqI6naGa1s3ZO/AvejcRU6TyRdb4EPoRGJ06+H+dL7lWHrUnL5+I9yiO1o/Ml6Vwup088qLTzVvL90DdTo2fXKWblZVoVz4jyiJN0MK4lcuYFFjeHm45LmTIre6SsUFqJJ4ya5nlX2mtkREqVUYmkjHvYWTwblMLd6n+TESVVnr6IJMmLVfqmy0qwm7krN15IkqKQs3g2rng67N9VcmO418oqHpRGVjXHWbyalWkX6zuswhcbzrBBZSurnHETOjvAulffssRvwxXlsfGgkgormUo8oTMztHu5JWUZPOSMJGnjcuqx4jqLZ4V11q3rimRMUZ4xpm4pijKmZJa1YDmeUUEZYbzZdyv3OlHDBRjLgXtY2irHpwYFZbJ7x7UxRZZVBvTAL9nOuD2PpJQU7t5xbUx5ogXpuqJISkGjKS1civcUpKA0bP7sSu47q57CGOcGkWhKLnN/rQyEZUv5XcpNZwt0rPBEUiRZTSll7p8oAyvmamqXco+totkC0e6oy4pSIDCEl+Jhc1K2ng7Ujdx0ZlPNaqwwy1KSMkMyyiQPJYT+RFFmZctY70pu5Q64H6gwS1MKcFPlkRnMBA02B7qYe+AOXZEF5RED7k1GV8d4KFGXwTUrzFgeS5dyq2FlUBoHfWuTlAE32OREBfMVDLiu5ibLyqAyDl1bGid0c8a8xIEWTEPGStPBemr5AQzoBnGrQSkoj1NA3SJguDHTLeWzubJ4MX1bqW8MN/TsrLJC6JgSJPTOAL+RkECQqCgjHY9rNj8ipZvabgo3jOTSrBymMKwLrMSNBqVlUHm4U25jbmMn6Z2+QevITBlHRJpRwoxm1ggqc4elp2xAWeuYm9/0lp66YdxoUwLVMvMJAiXux0qUzkiZjtv5vVgc+TfOnSe64omcy8Z3mL2hjIvqjKI8tTbV2QH+JWale55Zycqik/NE7ilv0bdh/r4Z+iYy6PuJIg2Wnu0zLlH+xIs7moetLHo61TcZ8iKqWyXeDG6Bt/NJSSlzryjQ3imdmWEEvqyTJ91otwS54zkpS6myvhXKCJuVVvgt2qVzCF3LnVWUlLUJ3ISRjCSnqrLvWu4VWTnTN+ELqY/Yx8A9LivqWTsn1KUsoi7nHlaCfG1lgJUubVkBbiYqK7TbuaVBrvQBZg3dJMyN9JQS/ii415QZUuaWggTGtTD5GLiD8lr51L/Jnep+7rAM3Oxp5VIPk5ufNely7qyU4stp5dCPi/vskXMUuBnn7vb5u8RdFrKlBBkdVga7m5uQWu5BaRipI7Krq8c14no0Wzj3bFzOTdDsDOlu7qAmzZ67YNjkdkiLpKvHNRJUlGy9vl3yCupu7mVF2qrnDmrL3c3NVuRVlVWHAvcW2eLXOXQzN1mRxJrnDKekFbYsp7qbm/L7pM6384ySZVl+Jd9FuSuH7wZwk6xS84h3foKIaovsgtxkKICYLt6U8wZsU6sJ5dyEL7FejDs9/WJn4+asn9PV2ZpQ3s5dymN0IW6CjIU4qHrDvAmScztaiCi2inU4nK2j28W3y94GfxQMlJpgdeARPydYnT2yt9M3cbnccVZ0IlcuZx/FQ4LYQpzOVrGiaG8d3S6+k+yj0iSrCfYMPAoqYbU6e8HfwfnQWOA47jV/34B2Pli6IPFMCBtYXANv7KLjuVNHTueNuZ/IXEw9J4QMjGxdgrtKbgD3uFx3F6NnZiZsnkToXm7Kxuq4CdssjCuZ7uZOnd01VRaTW3J1Nbe6LA2ymlDgXh0Z4Ffbdy/3YEFx1eqbktnC+irran2HlU3qqQllJCutPlE/PDehhFku8fvlpjY6Ltc/DpuwrAxuyYdv5wyxJ+al0O9f35OVe8WqiifjCngmH56bspQkC/wVqu+TmxB2b7mwWv+4csbCivz4PzGu0ccSX7p/v9wqHd+UpZl6bsLMax/+A/2bZRUprDrac4uto1txE2hUhfGttdpZjA8vW5JsXsH3odu5uikr8hpjLbkpNNSfCMFlpqqN3rvXPHtrZ0qHpaf10KYE+dXXH17flBQWJWWTMdb6adrkkSxLyp1nTd9Q0II7TNm6fK8Zt5Y1s/xw3ISrkWSkZwV5lWVTNtgwrx1sIIQ5NH7fkyTNsib1b8ZN0Ja0EtQmxSYHLCVbPtqH476t8tdVZ+QsW5SCysg9RGzZKK21qEwh6po0OauNK5KUuhg32AdZRZbkwabdyGPecHAVbn/L11HWVYzRZ8uEpJTH6rg0Lg2ojK1IckZttC+lWeneshZclKRgE70140aU3yGXYbYm+1GmXpX7v1q+zqO+nS8rEqUpZZguS5uK7NnMzsrScEWd1U9PYmx2QKXLzLElDT9eZhCl0hq9N2vnVC1sjoFF1oy7LFfg/kXL+HpuUC+lQWmYBqH9Sl/DuDU2kK1UT1Wr3oMXlMZUsGiZIBW0GcYcqhqtaVxN2zmSJxltPV1wuQr3xdo5tF3FxcJykLkUpSA/gwF7uDBrvv0PakvHB2n5DalEnZSX+RkeBxvRpBnAGJyUxttkbwmhqpSF2YK8R+6fXYwbrStaanhc+Zqqq9qY/Eib1IJheUVUPR7Q7ZqklZ+WdVtd0zZLFbu9tigLhDyR5VXKaMvsLYGO9JihC5n/F+a+WP+m0KkHNUUGrU5KywVNSj1VhVVNTg1LMOOuyNLjErjqkLRsqWLgOCoiHxlWtRQjrbIvlxJUtgi6bu6EFyHDsiD78A8yTabfxhWjBYU/OKYA0zbLCuOK5uJvJhzUsrwdBNdXC+uqag5u7Kk0mSlVjKhhJaMWngwOKstqy+wtIeyZJFw7dzoX19M//rK0jvyDlEe9ADcpyPxuNX6THqOqa2zN5PDAoD7Jx7mVRUl+pN6m/Dk6kouWKwYmZ/CxsozUgXXSQTsn7MlqLVdDuRC3sDGNhPkvkcPvd4ziHwzOfM2EZmKz1QSkpOzjxV/AaGtt3mOi+R188sSzKmVX1KeKpj1TIcQztupRBbuVjH3NRz8PBA6oLbMvizTi4V/2phWzpCq+/fkSm5ibQkvA7Q3YgPuOcmdNVV2NRRRrAlLSJGPqsrO0aS99Uxh9bT/xqC62rG6ueihzCdqsh5XjmajckZZVl7qifV2Tvcq+ZqpwvhAWlMMe/sPpai1n8Y6258eQsbCgc+5SO5dkTQs2sSPrG+KgPMyfA1f1ILCSgAPFbsNordJnyvJToo7J2YqjSKgDegffSZDHqjsV9AS6otnqzPd1zWWe877ecY3ZK29868OLymoGmi1BammGcXCEctIabkpSnPtsIKyuGPc2CVhpQVmWs4OSFkYV/5yQ4ckwN+zpuMZvAOL7c7tkbZkE4cCPEccZORg6Ir8/8PrH8yrpw/dWhj0z8szMuBa01i2hXmrlOY613Ooj+dylg/UVY4hqM4vy7EDmXMVV1RwACYzoy8PMfCavOvxYktY1bVGW1itPkiPcnF3RSgb9e+S2g3E0uClp4C6al0AQtjKpDRPrecF13EEpe24iqq8YuKUZ/hiGMDtneJQ0Spm2Ci0hk4E5IAWaLsjSM0/4mfxMMF87mIF2GBTD8lipI71PbsSbnE1IrcFUJKgwxkiyIj2DVsjqudWfFc6vnDSpGJspWPeC1MWrWakAR1kaJ56CMrIclbjDohbkFehmk4vaoLqoafKsQN6/vpHp1gFwdFbTZlQ6LmeDY0rUM7xe/xzwWrujKbfLYw0CtfFEVcfDqXVZLhCmjUDj54sWlNlmVlV1BFzukXX5jrauEk/L7BsVfxlu6wkAiK1sSkoWGpnqkkdcmrTFqMszPkzB/wqDmuH7kebqSN8wGNNaB7kSAQ0BHJtwQVkmTDBX3ijbksceayODK4oyxoLcw/kg+i4L24J+rvFHV2ZlTS7MqIJzXdJGsjOadCcITeKJPF4z41x2HZlJmvKD4FlzYo9leZZ61Mlnas3zjzvN/ircqk0KMtUDw60gy5PD0BpleQZ8Dy07CZP8uizN1j5J+LLcdFBbGaQVbpg5swUPTIOe80sTH4i7SogIfseqvLkGlRFFlYkwFs0+bVVwu4o1kms87XhN3NS8wzjlcTE+pYKnkREFtd6q6zpuZM3ggmAuHCO+XERQ/RJF93Fb8h8//91xfI+7E+lxN5Yed9uCLxPf475y9tfL7XK0jH4v3Lbanw67A9kbXkFwJW6q63buCJTf0gPztGp6U4mAPXEfErGiFZn0IbvuSyS2rcRq6ToPw823IjpyJnQ7N2T57SAE1Z6gbs9tmUWql9sJ3E0rXS5B0U8zKHlq/qw6+xaCDZGUyqGX4N7fSW8zHzIchm1IcBKfg/kElw2xWz7jdOk+8rk8v/Mj4hPo/0SR8Q7t6YLf5UeCXzREw06G4AMNqY59HakYPY8yv2BgO/OLnSwUneMmZD+/4N5+s72fn0vnXyfd08fFg7nEKaLfhfRf2d8kh5LbU5FQ/jg/lfDG0oculHCfJg8g+cmL7U65q547F8HTxkLiwYvTX+38vDi3kHAvJF4nYmj+kOpDv/L12Y/Sh7tT+37MPgetzoXoT+3PvXeNk/Th/GExvq+fvNnm77d5nkHpv6Hj3En6t58dqifpo4b+d0tudOw7TO4s7Rwbv/756dA/AuJ/G+kHf4j60w/m43+L3P998TB9P9lvHzUW7hIcORVdWHz1o5f/e2z8dun0wvp2grJx8n4k/pcdUFfG9js1gfVo0gbcCNuw8ZXtJHm6FMe+E+MQoV9t3wat3vKfzD/YPU3CkcL2oeMMzjwUjxBKxtWj+ddL8aX7Lw+Xpi7OTYpDp5HtY+ctbzSR87sznmkh7b4lxmz5vCuWzh8I7g3dnTdOIs7IXjQR39MjcSOXF17/Mh8JdMIdyTmq3vdu5AN+theA3hyx5xFL5B2JvLBnoygQ0NGEPxAQnYEA2gt47XnBlvchlrd71bzzIBFIZBI76QMx4UvwSJvgDQQEF4QbXuEgYN3PcKH+zR0AtehNL1QCxPmDbfOXuRCRzh3w2k+hin8kssrd8B2cJ4p79aI6V+JuNyK3ljbvqUdt5ql20m73qnixLTcrzrFpVEQOUOUo7u+7irTb+2q5XyT7/rbcdvEg5ObcPp+rH3eP3GqNTYyNb6Lzxby5YbN3j7S+ls6kNfnNmcyNzj59AVQbNFQf1CDVpYPaZR/w18UHhpoFtRVSdaI/ZH5ag6/dV7Xhra6Yt1mqULMdS0FXzL7EXR2v2+uK11vb2g3F3Tq6dPQvu/tVsw/4rlZ8QzHPSDkqp0brYi1T3TLbm+3vaBaJWu9OSgt4zYovNcnbZg6kPofSNVMO0uAdeZ2JlWkTdNNCoE3iydl3k7qf7dbgIvLyjwbXOlrZlYpvWj0rzYWxjT+jSCyvxmLiXszbIP7VNnvhjqZjIVTM6fXRNCYac24UcutGLNagdDCMErEpUnT709O5+njYSZgo6raiGyWLtdkDd8Q9BVXLvHqRZxuh+v5Li2497Q7xUvRivFNkU0Jz5DV6Ydyf34mhWH20f/fUOEVzS1G3OOdtcP343n5mN5OO/BmOiuvVTv3+EwtoAy0dnNLpJBi3dbun0cv8FIolM68CU2iufncdvfDuGKcx5B6KBeoXsA2/Ov0CvcnkX4Mhslt/C0pzIQCbjPf53KFfQt0bJPjsVC3m5yL5mM1nxOpKpiiZSU+/OH1xcBhyvGw0PMXQq9z+18WJ137brrO2IxBkvDbiKLbreHk/37D4V/HIl0Z8Gu3a/el47XGDzWK0iJaiiOts6cvOsRFhMbRHi/M7Rr6IXjdI8NkpCxjxGHqjB2h9e6BwlNPOiG9PmI5E30Qb7F9ECcHthCwmEHDXxhpzSIU6R6ITQ39upO/IKUqfpreLKKb7jDpuRPajaFcoZoD6haPYZlHo3I6IelHa7ScHOYfd7W+QwthB3pDDFgrAV737QYBKDHlRIiSqOW+j0cWLnG4deXMOpztQHx8JhYbSbhsJ8VrUnSUnyB0KsXwOGW4/ncg1aOfukJeFdA4huhuMPk2FNPzZWBpfVV/+bLd7s+mghVR6BW1SeF09Lpw3MSfQhjNsZQJpeCFnuW7Ny7XW66yKN5rHzPmPND50xJSzuMYVKL20+5IzeE960pOe9KQnPelJT3ryH5L/ByCb6e/oGWFCAAAAAElFTkSuQmCC">
            <a:extLst>
              <a:ext uri="{FF2B5EF4-FFF2-40B4-BE49-F238E27FC236}">
                <a16:creationId xmlns:a16="http://schemas.microsoft.com/office/drawing/2014/main" id="{3CFFDA91-4068-44F7-9EB8-437F1C186512}"/>
              </a:ext>
            </a:extLst>
          </p:cNvPr>
          <p:cNvSpPr>
            <a:spLocks noChangeAspect="1" noChangeArrowheads="1"/>
          </p:cNvSpPr>
          <p:nvPr/>
        </p:nvSpPr>
        <p:spPr bwMode="auto">
          <a:xfrm>
            <a:off x="176213" y="-928688"/>
            <a:ext cx="2352675"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2" name="AutoShape 4" descr="data:image/png;base64,iVBORw0KGgoAAAANSUhEUgAAAPcAAADMCAMAAACY78UPAAABuVBMVEX///8AAADu7u729vZERET///3n5+crKyvy8vL8/Pw9PT3q6ur5+fn///v///kAAPgAAPYAAPz///WGhob///KysrIAAPHZ2dne3t7AwMDY2PsTD/3//f/f4vva2trBw/mChfwAAOeOjo60tf1iYfyyq6IAABsAECtISEgAAArW3eZjZv2anf3r2c2qop57e4DKzc7o5NsAABWFhvWUnqOGkZmAhYzGwruelozp6/3Z0sgkEQDu+P9CQ/qOj/lXWvmZm53z9eKWm61wgo1odHkRAAAfAADO4e45XXi/tKOnp6hdY2d7eviun4+4tfCZnfA7OvrAxO97ePlnaO+gn+pERubByek3KxofIfdpZ2N8dnKkrudQSvqRluvGxvetvb9GLQm/zdgzLCcAIDWCg3UUFOBSSzdITODR1OdqbdWThHfUy7XHuay7tbRwaWCjpp5OWlkgGRZpbHrK0saalodQYGwsMDx7Z1JhVk1GP0wuHStMPCkvR2A+RkxBMhUAEDWpooF7hJ5UbW1cXFUVIy1/blssEQBTcot6gpRlVjaktsVnYU1XWWw0JhqOiHMAJ0oWEgAcN04SHR47BqDLAAAcm0lEQVR4nO2diUMbubnAJQ9yxtjSHLbHB+GoHe8Sw+KZxeBjjXES0i3mDklqXAIlm7b7SIDdNFD6Wl77XtKL3vsXv08ztjG+OZIujr8E2yNpJP3m0/F9mguhnvSkJz3pSU960pOe9KQnN1cIqf/FN5omOx/cIKRxyg5q0jC/9yak6rMuuPm2KbfbJ7loRT6EuJyi6BQEG3y6jG/nysGJt3iqqjZ2bz7gEOs1LhT78c65EKLn83aXo9PiiQ1KttlclYAijl4U4VLiLGI8Zzc2MA6JaYzNCnC6Jc7NzHZHSBHn7RP4R4jRCjqhxEz4c4ubUGpuGs+PfOl+XvfavlNp/FbS8maiH3+V/xZPI8oDGHqItxE6l7Rc2DULxTiDyD18F34PiZX858v6JlwHcX4kfoTouR3Nz79W6Zsg9hAyQwx/2Wnpt6GgQ6RiHCgFCL4P1NgFzo3u4c9dQigXciExFwrlc/55HE+7cy4OY2DQHyHqb5Gec+sJtx0Nhdw5foj2iqFjzm243XkzsyRAwB67USQchNw+ZM+F8j53zuHI5dxOd8gOcQm3W69kBNsRizt/EArZ3Nt7EAF1SoZyAuJJ4XC4eIVcbSguxe0NBCL4kwxLw4cN/xvt47hrHp94i9js7/PmkTHlBT7ax68TeMqD3/F24BV+DNyvsG7gE0Qc6Bg/4Mn4sTpBCWgmEXzX68ZHCLpQLoKxE/KGsDjZxycb+DVvNBH8N/h7B6lxCGPxGJ9C4jkP7PMCOyLQ6v5+hMTPbe+DO6DrCfyJC5r8p45XUPMlqDBv5wb+J08B9XUgAw6OV4BQo1/39+mgoUwaf262cwY5QK0z5Dbqs7gR4J3ydpL5DPjRH/GO5wvMj9NUGh/5knBooQhnv25xvxsdzUMB+FO0P41CsCOMlexfCwYkncCfQi45nyG8D26znQM3w59m1OPPnb/5zmmOayY34brKIBeQbZd6PUm8dUPYPGcCbqiZ7vMPOSDpX80WAj3g71B99kMcNbn/guPqF3Ds3uA/RfDJkM/vt4ZNZHEfmr84N8guPoVj+qV5uI/MpEmM8cl7aecZQg38icPkRpG5gA+hM30T3vtgjGX/Avrfm9WF4R3hu9X6hvFbFQA3YQ6P6LNtrm+xrO/f4B2V6/sfXN+wD7Kf4/5RhRtG+X/gU/Kcl8dnFwi22W3OieeQ23WLE/ORCQqxc8Coit/19496oWIPoCq/Q5bC37mQh2v9jdmOj/E0b9esD8d9P4Y+kcT9eqIvA8M5HJJpQBh1GXgBDsIU+gx/Lhj415R9gXX6Bc7QPjznn5gDtVodgsDO/6YW913eYv4AO0HH0hOjjmO8MORdSEPZS9c/qfuLbndsyOeGTyd8TKGldxswmedh2xdyu+PmrGIUb32zkLMjngwGbmNjQd/biLlU99t8PuS1o8TGN+5SDwy87d8IwSGAIb4I/fcz3O/eCDmI+kec24g5EWETG2/zKA3ZWzNAJOZ2T/MZELKeFvgQXoyiRPFtyIFonic1QrFQ0Xfd2HXyB35oIzVGWEmaTKwNjIpKiNnOYRu4ze8mFnHz0kpJaYuEV5NSlRJ4QU88N0cvQs4MJ+tHVUjpBymHkrNAckYnwKDkdRHkgH4Rt1WxEFJl85Lz33WFfBC7nQ7puuu6ChL1oSHIDTH+ff1z8KWkoVtJSNOo+rTtg0mLdDdWgMder8P34UNcmzhHQa48SCZu5d+e2OuCz7eWg77R0dhVS7o2UXF5SqSVz3J16fnxqxxTnQRZ0/oDsPPenUtmA2ODnG/d3IElZyspFJ0lAMv2bBSj5Z8QTavrZiamVTW5gnhMHwvZdRHycvhE5hMRpXYfITafA8rVfbzB2n3IDwmQg/B/pksKvgRKjMa+0TnQCeQD1gZKfuNe0E0iA+wxCHDpZ83AMsh4jjDj2XwI/kOGPicjPp7IDuMdJbd9NsY9UDBdqAOZbluxP+SgYDosbLhFnnfx/3gFJr66OrfxbYw7PDDHvH4LvgXZgErDxJOhSaz34yjdxxjscLBittVj3jxoqJ/7UBNgor3AOvc7TiZuwQF4C5Fuc73AKOK7bi9YbfrGO381N+TYB8ZgEZyM59w9+xeOG6NgzNv6DxOQJ2wfPscL3+IjWwJCeVt6DaYENxnfIQJuGk32cdM//xZfgRs0Z3JP4PsIXE+wPv8M8IdwML5ygPOUoT/Epn0OicjDTyiY12hip8QAlXpoup4npnGLYZTgNjd5ZTV407R9A/kalQ7AuelDK0dwVWyIu+xLkOQVZDYPRXPDP4IfpMHj57ku8J3SkHgXf8PtWQIHeYo7DH8y87+KvkVL38i+V7S470NBZ9zIkc6Nmn4JRgLYjlCbBatPmtzcoOesCZxP90PziIBHQT/jHbvkVf0cdG85K4gJlr6pnhy1uK0lmmSJGxkJ7toh3u6c3PLffrlt9nEHFPFdFJrSfQq+ymGZO30VbijErNYeFHzGvQCDHXB/gVMMWjX3wUXOQrk/FQvwRsIXR15z33oOdnkHeDBEQGN4iT9B6GWZ+xOz9mXu5zjKF5LoW6xzF0wFvZv6TkL2LyEfONzs2xI3FAXu+b41vImhHO8o+9AeLCfmjLsz66KB7OMpgTt5z8E/5McvWdH33QxfUHgJPZBXTDU9QW67visNpCY3K+IF+A/Z7HDdZlRecU5lcmNU8t1/jcxpI8NzSuN/mzkyzr1vtvNpdADcb+EQWfq+D94cPyaWx2ng/tG+/lsZXi047lHOPWeu43x1+UHduBvovxsl0L9xbBR8yuf4lv2YO9m7GIe+/XzD+Rx/F8JHOl9qNVcaf7xt7sdCt2APcwmAj3NsH3tDt6Lc7zzZKy9DQj5TgOgdXTD33F04gCOE1Of4XQ4f8TY9lX6ITzL3HuKjF/g77ytzTJ2DYfSdl6dPY2v2eoNNyVBwZpOf64gkzaIjoxgv1FsMnYo5qYCIMEnZq5cybKL1DVkL5eyNACqe37visDF/yV4T/ZVYu+mQ+ssLQ0ZpRqvOsRzARbCVdwE9BpxGvK6y9stzNpCWbeXciZ5jvLF9PnWiOGcv2RTXapOK+NNix2cc2gixIGrqR1qPDee4/RvbNbs7XZV0bUtvV9Q5mYhlrtm4/x77Cu9FxI3RaKS0qP/xCEyIU7qrmPSb6n57q3vkbTv0X47qBtpHLrfbP4q7R/rbYKe93njOtW/+7sM+0dZC7PZWsTabv3V0u/jry170teUmkenbBlh8xOR2tkzranNSot36WJv4a8ze2ZYb+nhlvaAPt7YAhDYnoa7IfY3Zd8J9Jj3uxtLjblvwZeJ73FfOvsfdifS4G0uPu23Bl4nvcV85+x53J9IV3Iyb3R8ht8pXmz8+bnUxjD5GbiKPoI+Re1BaQdfKTW4Gd1BZQx+jvsPKILocN4UPn1C6vqJ0QQeheR2Rm8CdVS45j6XzC3YWEhn89BNRUG024kTI/tcdchP0TSalS3Inj0KO+S8jh8fet0O/fnn48sGb18f6hv9h5iZwEzqpdcjtECsXRXJuIbf3HE2hN6e7oX96jiJTuzu7O7/x3713dD0VayWXyP7ctXDmZZ6bhc7sFmNjYQdF7qMyN9uL2yds6C/bXuRN2NK5iD4hTBg5L7+d4/vHTSkj1fGUzHTKPbdNjeKpedKWr58zZkN5ZPQ7G1wt8T3hrr5gV33sqI6naGa1s3ZO/AvejcRU6TyRdb4EPoRGJ06+H+dL7lWHrUnL5+I9yiO1o/Ml6Vwup088qLTzVvL90DdTo2fXKWblZVoVz4jyiJN0MK4lcuYFFjeHm45LmTIre6SsUFqJJ4ya5nlX2mtkREqVUYmkjHvYWTwblMLd6n+TESVVnr6IJMmLVfqmy0qwm7krN15IkqKQs3g2rng67N9VcmO418oqHpRGVjXHWbyalWkX6zuswhcbzrBBZSurnHETOjvAulffssRvwxXlsfGgkgormUo8oTMztHu5JWUZPOSMJGnjcuqx4jqLZ4V11q3rimRMUZ4xpm4pijKmZJa1YDmeUUEZYbzZdyv3OlHDBRjLgXtY2irHpwYFZbJ7x7UxRZZVBvTAL9nOuD2PpJQU7t5xbUx5ogXpuqJISkGjKS1civcUpKA0bP7sSu47q57CGOcGkWhKLnN/rQyEZUv5XcpNZwt0rPBEUiRZTSll7p8oAyvmamqXco+totkC0e6oy4pSIDCEl+Jhc1K2ng7Ujdx0ZlPNaqwwy1KSMkMyyiQPJYT+RFFmZctY70pu5Q64H6gwS1MKcFPlkRnMBA02B7qYe+AOXZEF5RED7k1GV8d4KFGXwTUrzFgeS5dyq2FlUBoHfWuTlAE32OREBfMVDLiu5ibLyqAyDl1bGid0c8a8xIEWTEPGStPBemr5AQzoBnGrQSkoj1NA3SJguDHTLeWzubJ4MX1bqW8MN/TsrLJC6JgSJPTOAL+RkECQqCgjHY9rNj8ipZvabgo3jOTSrBymMKwLrMSNBqVlUHm4U25jbmMn6Z2+QevITBlHRJpRwoxm1ggqc4elp2xAWeuYm9/0lp66YdxoUwLVMvMJAiXux0qUzkiZjtv5vVgc+TfOnSe64omcy8Z3mL2hjIvqjKI8tTbV2QH+JWale55Zycqik/NE7ilv0bdh/r4Z+iYy6PuJIg2Wnu0zLlH+xIs7moetLHo61TcZ8iKqWyXeDG6Bt/NJSSlzryjQ3imdmWEEvqyTJ91otwS54zkpS6myvhXKCJuVVvgt2qVzCF3LnVWUlLUJ3ISRjCSnqrLvWu4VWTnTN+ELqY/Yx8A9LivqWTsn1KUsoi7nHlaCfG1lgJUubVkBbiYqK7TbuaVBrvQBZg3dJMyN9JQS/ii415QZUuaWggTGtTD5GLiD8lr51L/Jnep+7rAM3Oxp5VIPk5ufNely7qyU4stp5dCPi/vskXMUuBnn7vb5u8RdFrKlBBkdVga7m5uQWu5BaRipI7Krq8c14no0Wzj3bFzOTdDsDOlu7qAmzZ67YNjkdkiLpKvHNRJUlGy9vl3yCupu7mVF2qrnDmrL3c3NVuRVlVWHAvcW2eLXOXQzN1mRxJrnDKekFbYsp7qbm/L7pM6384ySZVl+Jd9FuSuH7wZwk6xS84h3foKIaovsgtxkKICYLt6U8wZsU6sJ5dyEL7FejDs9/WJn4+asn9PV2ZpQ3s5dymN0IW6CjIU4qHrDvAmScztaiCi2inU4nK2j28W3y94GfxQMlJpgdeARPydYnT2yt9M3cbnccVZ0IlcuZx/FQ4LYQpzOVrGiaG8d3S6+k+yj0iSrCfYMPAoqYbU6e8HfwfnQWOA47jV/34B2Pli6IPFMCBtYXANv7KLjuVNHTueNuZ/IXEw9J4QMjGxdgrtKbgD3uFx3F6NnZiZsnkToXm7Kxuq4CdssjCuZ7uZOnd01VRaTW3J1Nbe6LA2ymlDgXh0Z4Ffbdy/3YEFx1eqbktnC+irran2HlU3qqQllJCutPlE/PDehhFku8fvlpjY6Ltc/DpuwrAxuyYdv5wyxJ+al0O9f35OVe8WqiifjCngmH56bspQkC/wVqu+TmxB2b7mwWv+4csbCivz4PzGu0ccSX7p/v9wqHd+UpZl6bsLMax/+A/2bZRUprDrac4uto1txE2hUhfGttdpZjA8vW5JsXsH3odu5uikr8hpjLbkpNNSfCMFlpqqN3rvXPHtrZ0qHpaf10KYE+dXXH17flBQWJWWTMdb6adrkkSxLyp1nTd9Q0II7TNm6fK8Zt5Y1s/xw3ISrkWSkZwV5lWVTNtgwrx1sIIQ5NH7fkyTNsib1b8ZN0Ja0EtQmxSYHLCVbPtqH476t8tdVZ+QsW5SCysg9RGzZKK21qEwh6po0OauNK5KUuhg32AdZRZbkwabdyGPecHAVbn/L11HWVYzRZ8uEpJTH6rg0Lg2ojK1IckZttC+lWeneshZclKRgE70140aU3yGXYbYm+1GmXpX7v1q+zqO+nS8rEqUpZZguS5uK7NnMzsrScEWd1U9PYmx2QKXLzLElDT9eZhCl0hq9N2vnVC1sjoFF1oy7LFfg/kXL+HpuUC+lQWmYBqH9Sl/DuDU2kK1UT1Wr3oMXlMZUsGiZIBW0GcYcqhqtaVxN2zmSJxltPV1wuQr3xdo5tF3FxcJykLkUpSA/gwF7uDBrvv0PakvHB2n5DalEnZSX+RkeBxvRpBnAGJyUxttkbwmhqpSF2YK8R+6fXYwbrStaanhc+Zqqq9qY/Eib1IJheUVUPR7Q7ZqklZ+WdVtd0zZLFbu9tigLhDyR5VXKaMvsLYGO9JihC5n/F+a+WP+m0KkHNUUGrU5KywVNSj1VhVVNTg1LMOOuyNLjErjqkLRsqWLgOCoiHxlWtRQjrbIvlxJUtgi6bu6EFyHDsiD78A8yTabfxhWjBYU/OKYA0zbLCuOK5uJvJhzUsrwdBNdXC+uqag5u7Kk0mSlVjKhhJaMWngwOKstqy+wtIeyZJFw7dzoX19M//rK0jvyDlEe9ADcpyPxuNX6THqOqa2zN5PDAoD7Jx7mVRUl+pN6m/Dk6kouWKwYmZ/CxsozUgXXSQTsn7MlqLVdDuRC3sDGNhPkvkcPvd4ziHwzOfM2EZmKz1QSkpOzjxV/AaGtt3mOi+R188sSzKmVX1KeKpj1TIcQztupRBbuVjH3NRz8PBA6oLbMvizTi4V/2phWzpCq+/fkSm5ibQkvA7Q3YgPuOcmdNVV2NRRRrAlLSJGPqsrO0aS99Uxh9bT/xqC62rG6ueihzCdqsh5XjmajckZZVl7qifV2Tvcq+ZqpwvhAWlMMe/sPpai1n8Y6258eQsbCgc+5SO5dkTQs2sSPrG+KgPMyfA1f1ILCSgAPFbsNordJnyvJToo7J2YqjSKgDegffSZDHqjsV9AS6otnqzPd1zWWe877ecY3ZK29868OLymoGmi1BammGcXCEctIabkpSnPtsIKyuGPc2CVhpQVmWs4OSFkYV/5yQ4ckwN+zpuMZvAOL7c7tkbZkE4cCPEccZORg6Ir8/8PrH8yrpw/dWhj0z8szMuBa01i2hXmrlOY613Ooj+dylg/UVY4hqM4vy7EDmXMVV1RwACYzoy8PMfCavOvxYktY1bVGW1itPkiPcnF3RSgb9e+S2g3E0uClp4C6al0AQtjKpDRPrecF13EEpe24iqq8YuKUZ/hiGMDtneJQ0Spm2Ci0hk4E5IAWaLsjSM0/4mfxMMF87mIF2GBTD8lipI71PbsSbnE1IrcFUJKgwxkiyIj2DVsjqudWfFc6vnDSpGJspWPeC1MWrWakAR1kaJ56CMrIclbjDohbkFehmk4vaoLqoafKsQN6/vpHp1gFwdFbTZlQ6LmeDY0rUM7xe/xzwWrujKbfLYw0CtfFEVcfDqXVZLhCmjUDj54sWlNlmVlV1BFzukXX5jrauEk/L7BsVfxlu6wkAiK1sSkoWGpnqkkdcmrTFqMszPkzB/wqDmuH7kebqSN8wGNNaB7kSAQ0BHJtwQVkmTDBX3ijbksceayODK4oyxoLcw/kg+i4L24J+rvFHV2ZlTS7MqIJzXdJGsjOadCcITeKJPF4z41x2HZlJmvKD4FlzYo9leZZ61Mlnas3zjzvN/ircqk0KMtUDw60gy5PD0BpleQZ8Dy07CZP8uizN1j5J+LLcdFBbGaQVbpg5swUPTIOe80sTH4i7SogIfseqvLkGlRFFlYkwFs0+bVVwu4o1kms87XhN3NS8wzjlcTE+pYKnkREFtd6q6zpuZM3ggmAuHCO+XERQ/RJF93Fb8h8//91xfI+7E+lxN5Yed9uCLxPf475y9tfL7XK0jH4v3Lbanw67A9kbXkFwJW6q63buCJTf0gPztGp6U4mAPXEfErGiFZn0IbvuSyS2rcRq6ToPw823IjpyJnQ7N2T57SAE1Z6gbs9tmUWql9sJ3E0rXS5B0U8zKHlq/qw6+xaCDZGUyqGX4N7fSW8zHzIchm1IcBKfg/kElw2xWz7jdOk+8rk8v/Mj4hPo/0SR8Q7t6YLf5UeCXzREw06G4AMNqY59HakYPY8yv2BgO/OLnSwUneMmZD+/4N5+s72fn0vnXyfd08fFg7nEKaLfhfRf2d8kh5LbU5FQ/jg/lfDG0oculHCfJg8g+cmL7U65q547F8HTxkLiwYvTX+38vDi3kHAvJF4nYmj+kOpDv/L12Y/Sh7tT+37MPgetzoXoT+3PvXeNk/Th/GExvq+fvNnm77d5nkHpv6Hj3En6t58dqifpo4b+d0tudOw7TO4s7Rwbv/756dA/AuJ/G+kHf4j60w/m43+L3P998TB9P9lvHzUW7hIcORVdWHz1o5f/e2z8dun0wvp2grJx8n4k/pcdUFfG9js1gfVo0gbcCNuw8ZXtJHm6FMe+E+MQoV9t3wat3vKfzD/YPU3CkcL2oeMMzjwUjxBKxtWj+ddL8aX7Lw+Xpi7OTYpDp5HtY+ctbzSR87sznmkh7b4lxmz5vCuWzh8I7g3dnTdOIs7IXjQR39MjcSOXF17/Mh8JdMIdyTmq3vdu5AN+theA3hyx5xFL5B2JvLBnoygQ0NGEPxAQnYEA2gt47XnBlvchlrd71bzzIBFIZBI76QMx4UvwSJvgDQQEF4QbXuEgYN3PcKH+zR0AtehNL1QCxPmDbfOXuRCRzh3w2k+hin8kssrd8B2cJ4p79aI6V+JuNyK3ljbvqUdt5ql20m73qnixLTcrzrFpVEQOUOUo7u+7irTb+2q5XyT7/rbcdvEg5ObcPp+rH3eP3GqNTYyNb6Lzxby5YbN3j7S+ls6kNfnNmcyNzj59AVQbNFQf1CDVpYPaZR/w18UHhpoFtRVSdaI/ZH5ag6/dV7Xhra6Yt1mqULMdS0FXzL7EXR2v2+uK11vb2g3F3Tq6dPQvu/tVsw/4rlZ8QzHPSDkqp0brYi1T3TLbm+3vaBaJWu9OSgt4zYovNcnbZg6kPofSNVMO0uAdeZ2JlWkTdNNCoE3iydl3k7qf7dbgIvLyjwbXOlrZlYpvWj0rzYWxjT+jSCyvxmLiXszbIP7VNnvhjqZjIVTM6fXRNCYac24UcutGLNagdDCMErEpUnT709O5+njYSZgo6raiGyWLtdkDd8Q9BVXLvHqRZxuh+v5Li2497Q7xUvRivFNkU0Jz5DV6Ydyf34mhWH20f/fUOEVzS1G3OOdtcP343n5mN5OO/BmOiuvVTv3+EwtoAy0dnNLpJBi3dbun0cv8FIolM68CU2iufncdvfDuGKcx5B6KBeoXsA2/Ov0CvcnkX4Mhslt/C0pzIQCbjPf53KFfQt0bJPjsVC3m5yL5mM1nxOpKpiiZSU+/OH1xcBhyvGw0PMXQq9z+18WJ137brrO2IxBkvDbiKLbreHk/37D4V/HIl0Z8Gu3a/el47XGDzWK0iJaiiOts6cvOsRFhMbRHi/M7Rr6IXjdI8NkpCxjxGHqjB2h9e6BwlNPOiG9PmI5E30Qb7F9ECcHthCwmEHDXxhpzSIU6R6ITQ39upO/IKUqfpreLKKb7jDpuRPajaFcoZoD6haPYZlHo3I6IelHa7ScHOYfd7W+QwthB3pDDFgrAV737QYBKDHlRIiSqOW+j0cWLnG4deXMOpztQHx8JhYbSbhsJ8VrUnSUnyB0KsXwOGW4/ncg1aOfukJeFdA4huhuMPk2FNPzZWBpfVV/+bLd7s+mghVR6BW1SeF09Lpw3MSfQhjNsZQJpeCFnuW7Ny7XW66yKN5rHzPmPND50xJSzuMYVKL20+5IzeE960pOe9KQnPelJT3ryH5L/ByCb6e/oGWFCAAAAAElFTkSuQmCC">
            <a:extLst>
              <a:ext uri="{FF2B5EF4-FFF2-40B4-BE49-F238E27FC236}">
                <a16:creationId xmlns:a16="http://schemas.microsoft.com/office/drawing/2014/main" id="{C23B1A11-69B4-42BF-ADEC-243EAEAB0F8A}"/>
              </a:ext>
            </a:extLst>
          </p:cNvPr>
          <p:cNvSpPr>
            <a:spLocks noChangeAspect="1" noChangeArrowheads="1"/>
          </p:cNvSpPr>
          <p:nvPr/>
        </p:nvSpPr>
        <p:spPr bwMode="auto">
          <a:xfrm>
            <a:off x="176213" y="-928688"/>
            <a:ext cx="2352675"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3" name="Title 5">
            <a:extLst>
              <a:ext uri="{FF2B5EF4-FFF2-40B4-BE49-F238E27FC236}">
                <a16:creationId xmlns:a16="http://schemas.microsoft.com/office/drawing/2014/main" id="{AFAB17AC-96EF-48EE-960B-852C71BA53B6}"/>
              </a:ext>
            </a:extLst>
          </p:cNvPr>
          <p:cNvSpPr>
            <a:spLocks noGrp="1"/>
          </p:cNvSpPr>
          <p:nvPr>
            <p:ph type="title"/>
          </p:nvPr>
        </p:nvSpPr>
        <p:spPr/>
        <p:txBody>
          <a:bodyPr/>
          <a:lstStyle/>
          <a:p>
            <a:r>
              <a:rPr lang="en-GB" altLang="en-US"/>
              <a:t>Recycling metals</a:t>
            </a:r>
          </a:p>
        </p:txBody>
      </p:sp>
      <p:sp>
        <p:nvSpPr>
          <p:cNvPr id="23558" name="Rectangle 6">
            <a:extLst>
              <a:ext uri="{FF2B5EF4-FFF2-40B4-BE49-F238E27FC236}">
                <a16:creationId xmlns:a16="http://schemas.microsoft.com/office/drawing/2014/main" id="{832D1F60-EBA4-4982-9361-67F498F9A8E8}"/>
              </a:ext>
            </a:extLst>
          </p:cNvPr>
          <p:cNvSpPr>
            <a:spLocks noChangeArrowheads="1"/>
          </p:cNvSpPr>
          <p:nvPr/>
        </p:nvSpPr>
        <p:spPr bwMode="auto">
          <a:xfrm>
            <a:off x="342900" y="2314575"/>
            <a:ext cx="839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t>
            </a:r>
            <a:r>
              <a:rPr lang="en-GB" altLang="en-US" dirty="0" err="1"/>
              <a:t>aluminum</a:t>
            </a:r>
            <a:r>
              <a:rPr lang="en-GB" altLang="en-US" dirty="0"/>
              <a:t> extraction happens at about 900</a:t>
            </a:r>
            <a:r>
              <a:rPr lang="en-GB" altLang="en-US" sz="1000" dirty="0"/>
              <a:t> </a:t>
            </a:r>
            <a:r>
              <a:rPr lang="en-GB" altLang="en-US" dirty="0"/>
              <a:t>°C. This requires a lot of energy and this comes from burning fossil fuels. </a:t>
            </a:r>
          </a:p>
        </p:txBody>
      </p:sp>
      <p:sp>
        <p:nvSpPr>
          <p:cNvPr id="23559" name="Rectangle 7">
            <a:extLst>
              <a:ext uri="{FF2B5EF4-FFF2-40B4-BE49-F238E27FC236}">
                <a16:creationId xmlns:a16="http://schemas.microsoft.com/office/drawing/2014/main" id="{51174FAE-4CA8-4354-B0E3-6EA088D9076A}"/>
              </a:ext>
            </a:extLst>
          </p:cNvPr>
          <p:cNvSpPr>
            <a:spLocks noChangeArrowheads="1"/>
          </p:cNvSpPr>
          <p:nvPr/>
        </p:nvSpPr>
        <p:spPr bwMode="auto">
          <a:xfrm>
            <a:off x="342900" y="3844925"/>
            <a:ext cx="5248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Scrap </a:t>
            </a:r>
            <a:r>
              <a:rPr lang="en-GB" altLang="en-US" dirty="0" err="1"/>
              <a:t>aluminum</a:t>
            </a:r>
            <a:r>
              <a:rPr lang="en-GB" altLang="en-US" dirty="0"/>
              <a:t> can be melted down at around 660</a:t>
            </a:r>
            <a:r>
              <a:rPr lang="en-GB" altLang="en-US" sz="1000" dirty="0"/>
              <a:t> </a:t>
            </a:r>
            <a:r>
              <a:rPr lang="en-GB" altLang="en-US" dirty="0"/>
              <a:t>°C. This means less energy is needed, and therefore we can save some raw materials as well as reducing the amount of carbon dioxide we are releasing. </a:t>
            </a:r>
          </a:p>
        </p:txBody>
      </p:sp>
      <p:pic>
        <p:nvPicPr>
          <p:cNvPr id="26634" name="Picture 10" descr="http://companyweb/production/Image%20library/Chemistry/recycling.png">
            <a:extLst>
              <a:ext uri="{FF2B5EF4-FFF2-40B4-BE49-F238E27FC236}">
                <a16:creationId xmlns:a16="http://schemas.microsoft.com/office/drawing/2014/main" id="{245EA725-A3C8-4BCE-9AB6-13538A802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54" r="11926"/>
          <a:stretch>
            <a:fillRect/>
          </a:stretch>
        </p:blipFill>
        <p:spPr bwMode="auto">
          <a:xfrm>
            <a:off x="5644444" y="3481657"/>
            <a:ext cx="3231797" cy="258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A4CD902E-5F99-43CD-B303-0F265761A0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F362C2C2-F01E-4D0D-899D-C8F10836AE15}"/>
              </a:ext>
            </a:extLst>
          </p:cNvPr>
          <p:cNvSpPr txBox="1">
            <a:spLocks noChangeArrowheads="1"/>
          </p:cNvSpPr>
          <p:nvPr/>
        </p:nvSpPr>
        <p:spPr bwMode="auto">
          <a:xfrm>
            <a:off x="342900" y="784225"/>
            <a:ext cx="8189913" cy="8302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does the graph tell us about the price of copper and how it has changed? </a:t>
            </a:r>
          </a:p>
        </p:txBody>
      </p:sp>
      <p:sp>
        <p:nvSpPr>
          <p:cNvPr id="28675" name="Title 3">
            <a:extLst>
              <a:ext uri="{FF2B5EF4-FFF2-40B4-BE49-F238E27FC236}">
                <a16:creationId xmlns:a16="http://schemas.microsoft.com/office/drawing/2014/main" id="{6FEC82C2-F801-4AB5-9CF1-D4C257F636D6}"/>
              </a:ext>
            </a:extLst>
          </p:cNvPr>
          <p:cNvSpPr>
            <a:spLocks noGrp="1"/>
          </p:cNvSpPr>
          <p:nvPr>
            <p:ph type="title"/>
          </p:nvPr>
        </p:nvSpPr>
        <p:spPr/>
        <p:txBody>
          <a:bodyPr/>
          <a:lstStyle/>
          <a:p>
            <a:r>
              <a:rPr lang="en-GB" altLang="en-US"/>
              <a:t>Price of copper</a:t>
            </a:r>
          </a:p>
        </p:txBody>
      </p:sp>
      <p:sp>
        <p:nvSpPr>
          <p:cNvPr id="5" name="Rectangle 4">
            <a:extLst>
              <a:ext uri="{FF2B5EF4-FFF2-40B4-BE49-F238E27FC236}">
                <a16:creationId xmlns:a16="http://schemas.microsoft.com/office/drawing/2014/main" id="{CFAC57DC-0CF9-47B6-BA6F-B3F388FB52C9}"/>
              </a:ext>
            </a:extLst>
          </p:cNvPr>
          <p:cNvSpPr>
            <a:spLocks noChangeArrowheads="1"/>
          </p:cNvSpPr>
          <p:nvPr/>
        </p:nvSpPr>
        <p:spPr bwMode="auto">
          <a:xfrm>
            <a:off x="342900" y="1749425"/>
            <a:ext cx="5684838" cy="4619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do you think this has happened? </a:t>
            </a:r>
          </a:p>
        </p:txBody>
      </p:sp>
      <p:sp>
        <p:nvSpPr>
          <p:cNvPr id="6" name="Rectangle 5">
            <a:extLst>
              <a:ext uri="{FF2B5EF4-FFF2-40B4-BE49-F238E27FC236}">
                <a16:creationId xmlns:a16="http://schemas.microsoft.com/office/drawing/2014/main" id="{86FB4D6B-210A-44EF-A1F8-58A4EB41B7E5}"/>
              </a:ext>
            </a:extLst>
          </p:cNvPr>
          <p:cNvSpPr>
            <a:spLocks noChangeArrowheads="1"/>
          </p:cNvSpPr>
          <p:nvPr/>
        </p:nvSpPr>
        <p:spPr bwMode="auto">
          <a:xfrm>
            <a:off x="342900" y="2344738"/>
            <a:ext cx="8189913" cy="830262"/>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will happen to the price in the future, if we continue the way we are? </a:t>
            </a:r>
          </a:p>
        </p:txBody>
      </p:sp>
      <p:pic>
        <p:nvPicPr>
          <p:cNvPr id="28679" name="Picture 7" descr="Graph_copperprices.png">
            <a:extLst>
              <a:ext uri="{FF2B5EF4-FFF2-40B4-BE49-F238E27FC236}">
                <a16:creationId xmlns:a16="http://schemas.microsoft.com/office/drawing/2014/main" id="{0971ED4D-5338-49A0-819C-842F9AC95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3308350"/>
            <a:ext cx="55753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4426CA83-4B59-45A6-8C73-4706DB1089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A3DC1BED-1013-4AE4-A6FC-5754F2750F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9">
            <a:extLst>
              <a:ext uri="{FF2B5EF4-FFF2-40B4-BE49-F238E27FC236}">
                <a16:creationId xmlns:a16="http://schemas.microsoft.com/office/drawing/2014/main" id="{AD3FDF5A-70A1-43BE-822B-EA7C9ADE50A6}"/>
              </a:ext>
            </a:extLst>
          </p:cNvPr>
          <p:cNvSpPr>
            <a:spLocks noChangeArrowheads="1"/>
          </p:cNvSpPr>
          <p:nvPr/>
        </p:nvSpPr>
        <p:spPr bwMode="auto">
          <a:xfrm>
            <a:off x="342900" y="2422525"/>
            <a:ext cx="5041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the packaging cannot be reduced, the next best thing is to </a:t>
            </a:r>
            <a:r>
              <a:rPr lang="en-GB" altLang="en-US" b="1" dirty="0">
                <a:solidFill>
                  <a:srgbClr val="B80303"/>
                </a:solidFill>
              </a:rPr>
              <a:t>reuse</a:t>
            </a:r>
            <a:r>
              <a:rPr lang="en-GB" altLang="en-US" dirty="0"/>
              <a:t> it. Some packaging materials can be used several times. </a:t>
            </a:r>
          </a:p>
        </p:txBody>
      </p:sp>
      <p:sp>
        <p:nvSpPr>
          <p:cNvPr id="29700" name="Rectangle 8">
            <a:extLst>
              <a:ext uri="{FF2B5EF4-FFF2-40B4-BE49-F238E27FC236}">
                <a16:creationId xmlns:a16="http://schemas.microsoft.com/office/drawing/2014/main" id="{E3A3BBD9-CD39-45B6-8C91-D867FC54A46C}"/>
              </a:ext>
            </a:extLst>
          </p:cNvPr>
          <p:cNvSpPr>
            <a:spLocks noGrp="1" noChangeArrowheads="1"/>
          </p:cNvSpPr>
          <p:nvPr>
            <p:ph type="title"/>
          </p:nvPr>
        </p:nvSpPr>
        <p:spPr/>
        <p:txBody>
          <a:bodyPr/>
          <a:lstStyle/>
          <a:p>
            <a:r>
              <a:rPr lang="en-GB" altLang="en-US"/>
              <a:t>Reduce and reuse</a:t>
            </a:r>
          </a:p>
        </p:txBody>
      </p:sp>
      <p:pic>
        <p:nvPicPr>
          <p:cNvPr id="29701" name="Picture 9" descr="http://companyweb/production/Image%20library/Graphics/cookies%20box.png">
            <a:extLst>
              <a:ext uri="{FF2B5EF4-FFF2-40B4-BE49-F238E27FC236}">
                <a16:creationId xmlns:a16="http://schemas.microsoft.com/office/drawing/2014/main" id="{64D6A1D9-A273-477B-B08D-A5EB9F6E9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762" y="1855788"/>
            <a:ext cx="323250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FE35425E-2A35-4645-8E76-154E35AF0392}"/>
              </a:ext>
            </a:extLst>
          </p:cNvPr>
          <p:cNvSpPr>
            <a:spLocks noChangeArrowheads="1"/>
          </p:cNvSpPr>
          <p:nvPr/>
        </p:nvSpPr>
        <p:spPr bwMode="auto">
          <a:xfrm>
            <a:off x="342900" y="5614988"/>
            <a:ext cx="4968875" cy="461962"/>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other things can be reused?</a:t>
            </a:r>
          </a:p>
        </p:txBody>
      </p:sp>
      <p:sp>
        <p:nvSpPr>
          <p:cNvPr id="26631" name="Rectangle 9">
            <a:extLst>
              <a:ext uri="{FF2B5EF4-FFF2-40B4-BE49-F238E27FC236}">
                <a16:creationId xmlns:a16="http://schemas.microsoft.com/office/drawing/2014/main" id="{434FE855-7DEA-47DE-9438-8FB30080864E}"/>
              </a:ext>
            </a:extLst>
          </p:cNvPr>
          <p:cNvSpPr>
            <a:spLocks noChangeArrowheads="1"/>
          </p:cNvSpPr>
          <p:nvPr/>
        </p:nvSpPr>
        <p:spPr bwMode="auto">
          <a:xfrm>
            <a:off x="342900" y="4387850"/>
            <a:ext cx="6516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you could reduce your use of plastic bottles by reusing and refilling them. </a:t>
            </a:r>
          </a:p>
        </p:txBody>
      </p:sp>
      <p:sp>
        <p:nvSpPr>
          <p:cNvPr id="29705" name="Rectangle 99">
            <a:extLst>
              <a:ext uri="{FF2B5EF4-FFF2-40B4-BE49-F238E27FC236}">
                <a16:creationId xmlns:a16="http://schemas.microsoft.com/office/drawing/2014/main" id="{41CF0F9E-D666-4E70-8A96-C93102EDF6D5}"/>
              </a:ext>
            </a:extLst>
          </p:cNvPr>
          <p:cNvSpPr>
            <a:spLocks noChangeArrowheads="1"/>
          </p:cNvSpPr>
          <p:nvPr/>
        </p:nvSpPr>
        <p:spPr bwMode="auto">
          <a:xfrm>
            <a:off x="342900" y="784225"/>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most sustainable change we can make is to </a:t>
            </a:r>
            <a:r>
              <a:rPr lang="en-GB" altLang="en-US" b="1" dirty="0">
                <a:solidFill>
                  <a:srgbClr val="B80303"/>
                </a:solidFill>
              </a:rPr>
              <a:t>reduce</a:t>
            </a:r>
            <a:r>
              <a:rPr lang="en-GB" altLang="en-US" dirty="0"/>
              <a:t> our use of materials. Some products are wrapped in much more packaging than is necessary.</a:t>
            </a:r>
          </a:p>
        </p:txBody>
      </p:sp>
      <p:pic>
        <p:nvPicPr>
          <p:cNvPr id="10" name="Picture 5" descr="notes_icon">
            <a:extLst>
              <a:ext uri="{FF2B5EF4-FFF2-40B4-BE49-F238E27FC236}">
                <a16:creationId xmlns:a16="http://schemas.microsoft.com/office/drawing/2014/main" id="{184477CC-ED34-4C24-92ED-590C46D4F4E1}"/>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9" grpId="0" animBg="1" autoUpdateAnimBg="0"/>
      <p:bldP spid="266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Book background 22.png">
            <a:extLst>
              <a:ext uri="{FF2B5EF4-FFF2-40B4-BE49-F238E27FC236}">
                <a16:creationId xmlns:a16="http://schemas.microsoft.com/office/drawing/2014/main" id="{16DAE3BD-6C87-47B9-8BA7-35F73AE82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73225"/>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7730E8A6-AFD3-460E-8542-DCDD0947BB3F}"/>
              </a:ext>
            </a:extLst>
          </p:cNvPr>
          <p:cNvSpPr>
            <a:spLocks noGrp="1" noChangeArrowheads="1"/>
          </p:cNvSpPr>
          <p:nvPr>
            <p:ph type="title"/>
          </p:nvPr>
        </p:nvSpPr>
        <p:spPr/>
        <p:txBody>
          <a:bodyPr/>
          <a:lstStyle/>
          <a:p>
            <a:pPr eaLnBrk="1" hangingPunct="1"/>
            <a:r>
              <a:rPr lang="en-GB" altLang="en-US" dirty="0"/>
              <a:t>The Earth’s resources</a:t>
            </a:r>
            <a:endParaRPr lang="en-US" altLang="en-US" dirty="0"/>
          </a:p>
        </p:txBody>
      </p:sp>
      <p:sp>
        <p:nvSpPr>
          <p:cNvPr id="12292" name="Text Box 3">
            <a:extLst>
              <a:ext uri="{FF2B5EF4-FFF2-40B4-BE49-F238E27FC236}">
                <a16:creationId xmlns:a16="http://schemas.microsoft.com/office/drawing/2014/main" id="{727F74EF-DEDF-4627-BED0-FCCA116B1B3D}"/>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Humans use the Earth’s resources for many purposes, from creating materials such as clothing and buildings, to generating energy such as using gasoline to fuel cars.</a:t>
            </a:r>
            <a:endParaRPr lang="en-GB" altLang="en-US" dirty="0"/>
          </a:p>
        </p:txBody>
      </p:sp>
      <p:sp>
        <p:nvSpPr>
          <p:cNvPr id="28680" name="Text Box 8">
            <a:extLst>
              <a:ext uri="{FF2B5EF4-FFF2-40B4-BE49-F238E27FC236}">
                <a16:creationId xmlns:a16="http://schemas.microsoft.com/office/drawing/2014/main" id="{F5522D38-2C5E-4883-995D-FD9A289DCF48}"/>
              </a:ext>
            </a:extLst>
          </p:cNvPr>
          <p:cNvSpPr txBox="1">
            <a:spLocks noChangeArrowheads="1"/>
          </p:cNvSpPr>
          <p:nvPr/>
        </p:nvSpPr>
        <p:spPr bwMode="auto">
          <a:xfrm>
            <a:off x="342900" y="22955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resources are considered </a:t>
            </a:r>
            <a:r>
              <a:rPr lang="en-US" altLang="en-US" b="1" dirty="0">
                <a:solidFill>
                  <a:srgbClr val="B80303"/>
                </a:solidFill>
              </a:rPr>
              <a:t>non-renewable</a:t>
            </a:r>
            <a:r>
              <a:rPr lang="en-US" altLang="en-US" dirty="0"/>
              <a:t>, meaning that when we use them up no more can be produced.</a:t>
            </a:r>
            <a:endParaRPr lang="en-GB" altLang="en-US" dirty="0"/>
          </a:p>
        </p:txBody>
      </p:sp>
      <p:sp>
        <p:nvSpPr>
          <p:cNvPr id="28688" name="Text Box 16">
            <a:extLst>
              <a:ext uri="{FF2B5EF4-FFF2-40B4-BE49-F238E27FC236}">
                <a16:creationId xmlns:a16="http://schemas.microsoft.com/office/drawing/2014/main" id="{BA2A109B-9CBB-4183-A52C-CADF7BD382A0}"/>
              </a:ext>
            </a:extLst>
          </p:cNvPr>
          <p:cNvSpPr txBox="1">
            <a:spLocks noChangeArrowheads="1"/>
          </p:cNvSpPr>
          <p:nvPr/>
        </p:nvSpPr>
        <p:spPr bwMode="auto">
          <a:xfrm>
            <a:off x="342900" y="4583113"/>
            <a:ext cx="6456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b="1" dirty="0"/>
              <a:t>Natural resources </a:t>
            </a:r>
            <a:r>
              <a:rPr lang="en-US" altLang="en-US" dirty="0"/>
              <a:t>can be supplemented by agriculture. Humans can also make </a:t>
            </a:r>
            <a:r>
              <a:rPr lang="en-US" altLang="en-US" b="1" dirty="0"/>
              <a:t>synthetic</a:t>
            </a:r>
            <a:r>
              <a:rPr lang="en-US" altLang="en-US" dirty="0"/>
              <a:t> versions of some resources to help reduce the amount of natural resources used. </a:t>
            </a:r>
            <a:endParaRPr lang="en-GB" altLang="en-US" dirty="0"/>
          </a:p>
        </p:txBody>
      </p:sp>
      <p:sp>
        <p:nvSpPr>
          <p:cNvPr id="23" name="Rectangle 22">
            <a:extLst>
              <a:ext uri="{FF2B5EF4-FFF2-40B4-BE49-F238E27FC236}">
                <a16:creationId xmlns:a16="http://schemas.microsoft.com/office/drawing/2014/main" id="{565D4CAA-640E-4D3C-88A6-04AAE2321C59}"/>
              </a:ext>
            </a:extLst>
          </p:cNvPr>
          <p:cNvSpPr>
            <a:spLocks noChangeArrowheads="1"/>
          </p:cNvSpPr>
          <p:nvPr/>
        </p:nvSpPr>
        <p:spPr bwMode="auto">
          <a:xfrm>
            <a:off x="342900" y="344011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Others are called </a:t>
            </a:r>
            <a:r>
              <a:rPr lang="en-US" altLang="en-US" b="1" dirty="0">
                <a:solidFill>
                  <a:srgbClr val="B80303"/>
                </a:solidFill>
              </a:rPr>
              <a:t>renewable</a:t>
            </a:r>
            <a:r>
              <a:rPr lang="en-US" altLang="en-US" dirty="0"/>
              <a:t>, meaning more can be grown or generated.</a:t>
            </a:r>
            <a:endParaRPr lang="en-GB" altLang="en-US" dirty="0"/>
          </a:p>
        </p:txBody>
      </p:sp>
      <p:pic>
        <p:nvPicPr>
          <p:cNvPr id="9" name="Picture 19">
            <a:hlinkClick r:id="" action="ppaction://hlinkshowjump?jump=nextslide"/>
            <a:extLst>
              <a:ext uri="{FF2B5EF4-FFF2-40B4-BE49-F238E27FC236}">
                <a16:creationId xmlns:a16="http://schemas.microsoft.com/office/drawing/2014/main" id="{342D03DF-6BF9-4B93-9E97-9ACEDE74E5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027BF0F-E700-4538-AF58-625B1AE0CFE5}"/>
              </a:ext>
            </a:extLst>
          </p:cNvPr>
          <p:cNvSpPr>
            <a:spLocks noGrp="1" noChangeArrowheads="1"/>
          </p:cNvSpPr>
          <p:nvPr>
            <p:ph type="title"/>
          </p:nvPr>
        </p:nvSpPr>
        <p:spPr/>
        <p:txBody>
          <a:bodyPr/>
          <a:lstStyle/>
          <a:p>
            <a:pPr eaLnBrk="1" hangingPunct="1"/>
            <a:r>
              <a:rPr lang="en-GB" altLang="en-US" dirty="0"/>
              <a:t>Energy resources from the Sun</a:t>
            </a:r>
            <a:endParaRPr lang="en-US" altLang="en-US" dirty="0"/>
          </a:p>
        </p:txBody>
      </p:sp>
      <p:pic>
        <p:nvPicPr>
          <p:cNvPr id="30742" name="Picture 39" descr="coal">
            <a:extLst>
              <a:ext uri="{FF2B5EF4-FFF2-40B4-BE49-F238E27FC236}">
                <a16:creationId xmlns:a16="http://schemas.microsoft.com/office/drawing/2014/main" id="{091882E6-2BC6-4EA2-8EAC-EFED192F9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029075"/>
            <a:ext cx="18256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Text Box 19">
            <a:extLst>
              <a:ext uri="{FF2B5EF4-FFF2-40B4-BE49-F238E27FC236}">
                <a16:creationId xmlns:a16="http://schemas.microsoft.com/office/drawing/2014/main" id="{CD502506-4601-4672-8967-D1A744AAC856}"/>
              </a:ext>
            </a:extLst>
          </p:cNvPr>
          <p:cNvSpPr txBox="1">
            <a:spLocks noChangeArrowheads="1"/>
          </p:cNvSpPr>
          <p:nvPr/>
        </p:nvSpPr>
        <p:spPr bwMode="auto">
          <a:xfrm>
            <a:off x="2030413" y="4105275"/>
            <a:ext cx="804862" cy="457200"/>
          </a:xfrm>
          <a:prstGeom prst="rect">
            <a:avLst/>
          </a:prstGeom>
          <a:solidFill>
            <a:srgbClr val="B80303"/>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dirty="0">
                <a:solidFill>
                  <a:schemeClr val="bg1"/>
                </a:solidFill>
              </a:rPr>
              <a:t>coal</a:t>
            </a:r>
          </a:p>
        </p:txBody>
      </p:sp>
      <p:pic>
        <p:nvPicPr>
          <p:cNvPr id="30738" name="Picture 42" descr="biomass">
            <a:extLst>
              <a:ext uri="{FF2B5EF4-FFF2-40B4-BE49-F238E27FC236}">
                <a16:creationId xmlns:a16="http://schemas.microsoft.com/office/drawing/2014/main" id="{7B4E8F7B-85F2-4307-9734-64CE5A86E0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9713" y="4200525"/>
            <a:ext cx="25288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21">
            <a:extLst>
              <a:ext uri="{FF2B5EF4-FFF2-40B4-BE49-F238E27FC236}">
                <a16:creationId xmlns:a16="http://schemas.microsoft.com/office/drawing/2014/main" id="{0F89E2D8-D908-42C4-9C3A-9C339A1AB1BF}"/>
              </a:ext>
            </a:extLst>
          </p:cNvPr>
          <p:cNvSpPr txBox="1">
            <a:spLocks noChangeArrowheads="1"/>
          </p:cNvSpPr>
          <p:nvPr/>
        </p:nvSpPr>
        <p:spPr bwMode="auto">
          <a:xfrm>
            <a:off x="4692650" y="4105275"/>
            <a:ext cx="1468438" cy="457200"/>
          </a:xfrm>
          <a:prstGeom prst="rect">
            <a:avLst/>
          </a:prstGeom>
          <a:solidFill>
            <a:srgbClr val="B80303"/>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a:solidFill>
                  <a:schemeClr val="bg1"/>
                </a:solidFill>
              </a:rPr>
              <a:t>biomass</a:t>
            </a:r>
          </a:p>
        </p:txBody>
      </p:sp>
      <p:pic>
        <p:nvPicPr>
          <p:cNvPr id="30736" name="Picture 38" descr="oil">
            <a:extLst>
              <a:ext uri="{FF2B5EF4-FFF2-40B4-BE49-F238E27FC236}">
                <a16:creationId xmlns:a16="http://schemas.microsoft.com/office/drawing/2014/main" id="{D8E4C46E-7CAE-40AF-8646-EFCE45765F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225" y="3675063"/>
            <a:ext cx="20891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22">
            <a:extLst>
              <a:ext uri="{FF2B5EF4-FFF2-40B4-BE49-F238E27FC236}">
                <a16:creationId xmlns:a16="http://schemas.microsoft.com/office/drawing/2014/main" id="{2643C417-9033-44B1-B80A-EB30910582F5}"/>
              </a:ext>
            </a:extLst>
          </p:cNvPr>
          <p:cNvSpPr txBox="1">
            <a:spLocks noChangeArrowheads="1"/>
          </p:cNvSpPr>
          <p:nvPr/>
        </p:nvSpPr>
        <p:spPr bwMode="auto">
          <a:xfrm>
            <a:off x="8126413" y="4105275"/>
            <a:ext cx="617537" cy="457200"/>
          </a:xfrm>
          <a:prstGeom prst="rect">
            <a:avLst/>
          </a:prstGeom>
          <a:solidFill>
            <a:srgbClr val="B80303"/>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a:solidFill>
                  <a:schemeClr val="bg1"/>
                </a:solidFill>
              </a:rPr>
              <a:t>oil</a:t>
            </a:r>
          </a:p>
        </p:txBody>
      </p:sp>
      <p:pic>
        <p:nvPicPr>
          <p:cNvPr id="30734" name="Picture 40" descr="gas">
            <a:extLst>
              <a:ext uri="{FF2B5EF4-FFF2-40B4-BE49-F238E27FC236}">
                <a16:creationId xmlns:a16="http://schemas.microsoft.com/office/drawing/2014/main" id="{65E8BD08-DB1B-45F4-A99A-96C761007F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75" y="4860925"/>
            <a:ext cx="11366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23">
            <a:extLst>
              <a:ext uri="{FF2B5EF4-FFF2-40B4-BE49-F238E27FC236}">
                <a16:creationId xmlns:a16="http://schemas.microsoft.com/office/drawing/2014/main" id="{03337156-5880-4D84-89EC-126374DD0FEA}"/>
              </a:ext>
            </a:extLst>
          </p:cNvPr>
          <p:cNvSpPr txBox="1">
            <a:spLocks noChangeArrowheads="1"/>
          </p:cNvSpPr>
          <p:nvPr/>
        </p:nvSpPr>
        <p:spPr bwMode="auto">
          <a:xfrm>
            <a:off x="6630988" y="5695950"/>
            <a:ext cx="1841500" cy="457200"/>
          </a:xfrm>
          <a:prstGeom prst="rect">
            <a:avLst/>
          </a:prstGeom>
          <a:solidFill>
            <a:srgbClr val="B80303"/>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dirty="0">
                <a:solidFill>
                  <a:schemeClr val="bg1"/>
                </a:solidFill>
              </a:rPr>
              <a:t>natural gas</a:t>
            </a:r>
          </a:p>
        </p:txBody>
      </p:sp>
      <p:pic>
        <p:nvPicPr>
          <p:cNvPr id="30732" name="Picture 41" descr="tomato">
            <a:extLst>
              <a:ext uri="{FF2B5EF4-FFF2-40B4-BE49-F238E27FC236}">
                <a16:creationId xmlns:a16="http://schemas.microsoft.com/office/drawing/2014/main" id="{2F2ECDE7-840E-4609-B9D1-9C784E647E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1738" y="5368925"/>
            <a:ext cx="1263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24">
            <a:extLst>
              <a:ext uri="{FF2B5EF4-FFF2-40B4-BE49-F238E27FC236}">
                <a16:creationId xmlns:a16="http://schemas.microsoft.com/office/drawing/2014/main" id="{89656C10-7239-40F0-8D69-E835BD6E5EF5}"/>
              </a:ext>
            </a:extLst>
          </p:cNvPr>
          <p:cNvSpPr txBox="1">
            <a:spLocks noChangeArrowheads="1"/>
          </p:cNvSpPr>
          <p:nvPr/>
        </p:nvSpPr>
        <p:spPr bwMode="auto">
          <a:xfrm>
            <a:off x="2498725" y="5695950"/>
            <a:ext cx="912813" cy="457200"/>
          </a:xfrm>
          <a:prstGeom prst="rect">
            <a:avLst/>
          </a:prstGeom>
          <a:solidFill>
            <a:srgbClr val="B80303"/>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a:solidFill>
                  <a:schemeClr val="bg1"/>
                </a:solidFill>
              </a:rPr>
              <a:t>food</a:t>
            </a:r>
          </a:p>
        </p:txBody>
      </p:sp>
      <p:sp>
        <p:nvSpPr>
          <p:cNvPr id="8209" name="Text Box 52">
            <a:extLst>
              <a:ext uri="{FF2B5EF4-FFF2-40B4-BE49-F238E27FC236}">
                <a16:creationId xmlns:a16="http://schemas.microsoft.com/office/drawing/2014/main" id="{0B027EC2-C411-4700-BFE3-11683D4F3868}"/>
              </a:ext>
            </a:extLst>
          </p:cNvPr>
          <p:cNvSpPr txBox="1">
            <a:spLocks noChangeArrowheads="1"/>
          </p:cNvSpPr>
          <p:nvPr/>
        </p:nvSpPr>
        <p:spPr bwMode="auto">
          <a:xfrm>
            <a:off x="342900" y="2587625"/>
            <a:ext cx="8597900" cy="8318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energy in these resources came from the Sun. Which of these resources is renewable and which is non-renewable?</a:t>
            </a:r>
            <a:endParaRPr lang="en-US" altLang="en-US" dirty="0"/>
          </a:p>
        </p:txBody>
      </p:sp>
      <p:sp>
        <p:nvSpPr>
          <p:cNvPr id="13327" name="Text Box 3">
            <a:extLst>
              <a:ext uri="{FF2B5EF4-FFF2-40B4-BE49-F238E27FC236}">
                <a16:creationId xmlns:a16="http://schemas.microsoft.com/office/drawing/2014/main" id="{36175170-896D-4E8F-B3F8-43A330CB4D80}"/>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 Sun is the original source of most energy resources.</a:t>
            </a:r>
            <a:endParaRPr lang="en-GB" altLang="en-US"/>
          </a:p>
        </p:txBody>
      </p:sp>
      <p:sp>
        <p:nvSpPr>
          <p:cNvPr id="19" name="Text Box 8">
            <a:extLst>
              <a:ext uri="{FF2B5EF4-FFF2-40B4-BE49-F238E27FC236}">
                <a16:creationId xmlns:a16="http://schemas.microsoft.com/office/drawing/2014/main" id="{7BA34E55-5045-4DB9-8BF8-FABC26F57808}"/>
              </a:ext>
            </a:extLst>
          </p:cNvPr>
          <p:cNvSpPr txBox="1">
            <a:spLocks noChangeArrowheads="1"/>
          </p:cNvSpPr>
          <p:nvPr/>
        </p:nvSpPr>
        <p:spPr bwMode="auto">
          <a:xfrm>
            <a:off x="342900" y="1501775"/>
            <a:ext cx="8048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Plants store the Sun’s energy through photosynthesis and that energy is transferred up the food chain.</a:t>
            </a:r>
            <a:endParaRPr lang="en-GB" altLang="en-US"/>
          </a:p>
        </p:txBody>
      </p:sp>
      <p:pic>
        <p:nvPicPr>
          <p:cNvPr id="17" name="Picture 19">
            <a:hlinkClick r:id="" action="ppaction://hlinkshowjump?jump=nextslide"/>
            <a:extLst>
              <a:ext uri="{FF2B5EF4-FFF2-40B4-BE49-F238E27FC236}">
                <a16:creationId xmlns:a16="http://schemas.microsoft.com/office/drawing/2014/main" id="{6A4C2A39-0277-4D6A-B38F-DA7ECFF50F1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4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07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737"/>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307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5"/>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3073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733"/>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307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3" grpId="0" animBg="1"/>
      <p:bldP spid="30739" grpId="0" animBg="1"/>
      <p:bldP spid="30737" grpId="0" animBg="1"/>
      <p:bldP spid="30735" grpId="0" animBg="1"/>
      <p:bldP spid="30733" grpId="0" animBg="1"/>
      <p:bldP spid="8209"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44D7515-AA9B-42EF-BC97-A45E3F226B7F}"/>
              </a:ext>
            </a:extLst>
          </p:cNvPr>
          <p:cNvSpPr>
            <a:spLocks noGrp="1" noChangeArrowheads="1"/>
          </p:cNvSpPr>
          <p:nvPr>
            <p:ph type="title"/>
          </p:nvPr>
        </p:nvSpPr>
        <p:spPr/>
        <p:txBody>
          <a:bodyPr/>
          <a:lstStyle/>
          <a:p>
            <a:pPr eaLnBrk="1" hangingPunct="1"/>
            <a:r>
              <a:rPr lang="en-GB" altLang="en-US"/>
              <a:t>Non-renewable energy resources</a:t>
            </a:r>
            <a:endParaRPr lang="en-US" altLang="en-US"/>
          </a:p>
        </p:txBody>
      </p:sp>
      <p:sp>
        <p:nvSpPr>
          <p:cNvPr id="14339" name="Text Box 3">
            <a:extLst>
              <a:ext uri="{FF2B5EF4-FFF2-40B4-BE49-F238E27FC236}">
                <a16:creationId xmlns:a16="http://schemas.microsoft.com/office/drawing/2014/main" id="{DC717FA5-9E6D-4463-862B-94E7AE587561}"/>
              </a:ext>
            </a:extLst>
          </p:cNvPr>
          <p:cNvSpPr txBox="1">
            <a:spLocks noChangeArrowheads="1"/>
          </p:cNvSpPr>
          <p:nvPr/>
        </p:nvSpPr>
        <p:spPr bwMode="auto">
          <a:xfrm>
            <a:off x="342900" y="784225"/>
            <a:ext cx="8108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Oil, coal and natural gas are examples of</a:t>
            </a:r>
            <a:r>
              <a:rPr lang="en-US" altLang="en-US" dirty="0">
                <a:solidFill>
                  <a:srgbClr val="000099"/>
                </a:solidFill>
              </a:rPr>
              <a:t> </a:t>
            </a:r>
            <a:r>
              <a:rPr lang="en-US" altLang="en-US" b="1" dirty="0">
                <a:solidFill>
                  <a:srgbClr val="B80303"/>
                </a:solidFill>
              </a:rPr>
              <a:t>fossil fuels</a:t>
            </a:r>
            <a:r>
              <a:rPr lang="en-US" altLang="en-US" dirty="0">
                <a:solidFill>
                  <a:srgbClr val="000099"/>
                </a:solidFill>
              </a:rPr>
              <a:t>. </a:t>
            </a:r>
            <a:r>
              <a:rPr lang="en-US" altLang="en-US" dirty="0">
                <a:solidFill>
                  <a:srgbClr val="010066"/>
                </a:solidFill>
              </a:rPr>
              <a:t>They were formed from biological deposits over the course of millions of years.</a:t>
            </a:r>
            <a:endParaRPr lang="en-GB" altLang="en-US" dirty="0"/>
          </a:p>
        </p:txBody>
      </p:sp>
      <p:sp>
        <p:nvSpPr>
          <p:cNvPr id="24591" name="Text Box 30">
            <a:extLst>
              <a:ext uri="{FF2B5EF4-FFF2-40B4-BE49-F238E27FC236}">
                <a16:creationId xmlns:a16="http://schemas.microsoft.com/office/drawing/2014/main" id="{FE10B9F9-826E-4C63-8094-2CD51A96D65C}"/>
              </a:ext>
            </a:extLst>
          </p:cNvPr>
          <p:cNvSpPr txBox="1">
            <a:spLocks noChangeArrowheads="1"/>
          </p:cNvSpPr>
          <p:nvPr/>
        </p:nvSpPr>
        <p:spPr bwMode="auto">
          <a:xfrm>
            <a:off x="1929607" y="2738614"/>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B80303"/>
                </a:solidFill>
              </a:rPr>
              <a:t>oil</a:t>
            </a:r>
            <a:endParaRPr lang="en-US" altLang="en-US" b="1">
              <a:solidFill>
                <a:srgbClr val="B80303"/>
              </a:solidFill>
            </a:endParaRPr>
          </a:p>
        </p:txBody>
      </p:sp>
      <p:sp>
        <p:nvSpPr>
          <p:cNvPr id="24589" name="Text Box 31">
            <a:extLst>
              <a:ext uri="{FF2B5EF4-FFF2-40B4-BE49-F238E27FC236}">
                <a16:creationId xmlns:a16="http://schemas.microsoft.com/office/drawing/2014/main" id="{193EC3E7-1FFC-46A0-B3B7-9ACF9F645873}"/>
              </a:ext>
            </a:extLst>
          </p:cNvPr>
          <p:cNvSpPr txBox="1">
            <a:spLocks noChangeArrowheads="1"/>
          </p:cNvSpPr>
          <p:nvPr/>
        </p:nvSpPr>
        <p:spPr bwMode="auto">
          <a:xfrm>
            <a:off x="4225925" y="22225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B80303"/>
                </a:solidFill>
              </a:rPr>
              <a:t>coal</a:t>
            </a:r>
            <a:endParaRPr lang="en-US" altLang="en-US" b="1">
              <a:solidFill>
                <a:srgbClr val="B80303"/>
              </a:solidFill>
            </a:endParaRPr>
          </a:p>
        </p:txBody>
      </p:sp>
      <p:sp>
        <p:nvSpPr>
          <p:cNvPr id="24587" name="Text Box 32">
            <a:extLst>
              <a:ext uri="{FF2B5EF4-FFF2-40B4-BE49-F238E27FC236}">
                <a16:creationId xmlns:a16="http://schemas.microsoft.com/office/drawing/2014/main" id="{0C1133AC-0B03-4A0F-BB3D-B7F85EBF7F80}"/>
              </a:ext>
            </a:extLst>
          </p:cNvPr>
          <p:cNvSpPr txBox="1">
            <a:spLocks noChangeArrowheads="1"/>
          </p:cNvSpPr>
          <p:nvPr/>
        </p:nvSpPr>
        <p:spPr bwMode="auto">
          <a:xfrm>
            <a:off x="8172450" y="2510014"/>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B80303"/>
                </a:solidFill>
              </a:rPr>
              <a:t>gas</a:t>
            </a:r>
            <a:endParaRPr lang="en-US" altLang="en-US" b="1" dirty="0">
              <a:solidFill>
                <a:srgbClr val="B80303"/>
              </a:solidFill>
            </a:endParaRPr>
          </a:p>
        </p:txBody>
      </p:sp>
      <p:sp>
        <p:nvSpPr>
          <p:cNvPr id="25634" name="Text Box 34">
            <a:extLst>
              <a:ext uri="{FF2B5EF4-FFF2-40B4-BE49-F238E27FC236}">
                <a16:creationId xmlns:a16="http://schemas.microsoft.com/office/drawing/2014/main" id="{0358363C-ACD9-476A-B7FD-A6D6314C14F9}"/>
              </a:ext>
            </a:extLst>
          </p:cNvPr>
          <p:cNvSpPr txBox="1">
            <a:spLocks noChangeArrowheads="1"/>
          </p:cNvSpPr>
          <p:nvPr/>
        </p:nvSpPr>
        <p:spPr bwMode="auto">
          <a:xfrm>
            <a:off x="342900" y="4926013"/>
            <a:ext cx="821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The amount of fossil fuel on Earth is limited. Fossil fuels are </a:t>
            </a:r>
            <a:r>
              <a:rPr lang="en-US" altLang="en-US" b="1">
                <a:solidFill>
                  <a:srgbClr val="010066"/>
                </a:solidFill>
              </a:rPr>
              <a:t>non-renewable</a:t>
            </a:r>
            <a:r>
              <a:rPr lang="en-US" altLang="en-US">
                <a:solidFill>
                  <a:srgbClr val="010066"/>
                </a:solidFill>
              </a:rPr>
              <a:t> because they cannot be replaced and will eventually run out.</a:t>
            </a:r>
            <a:endParaRPr lang="en-GB" altLang="en-US">
              <a:solidFill>
                <a:srgbClr val="010066"/>
              </a:solidFill>
            </a:endParaRPr>
          </a:p>
        </p:txBody>
      </p:sp>
      <p:pic>
        <p:nvPicPr>
          <p:cNvPr id="39949" name="Picture 13" descr="http://companyweb/production/Image%20library/Drama/coal.png">
            <a:extLst>
              <a:ext uri="{FF2B5EF4-FFF2-40B4-BE49-F238E27FC236}">
                <a16:creationId xmlns:a16="http://schemas.microsoft.com/office/drawing/2014/main" id="{B5711A0F-5AA3-4C0A-B57B-4BC991355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2816225"/>
            <a:ext cx="28813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5" descr="http://companyweb/production/Image%20library/Physics/oil.png">
            <a:extLst>
              <a:ext uri="{FF2B5EF4-FFF2-40B4-BE49-F238E27FC236}">
                <a16:creationId xmlns:a16="http://schemas.microsoft.com/office/drawing/2014/main" id="{D903EFE9-FBDF-471A-B182-84780CACE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2384425"/>
            <a:ext cx="273526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7" descr="http://companyweb/production/Image%20library/Physics/gas.png">
            <a:extLst>
              <a:ext uri="{FF2B5EF4-FFF2-40B4-BE49-F238E27FC236}">
                <a16:creationId xmlns:a16="http://schemas.microsoft.com/office/drawing/2014/main" id="{10973A6C-BD9B-4031-97D5-FB8C31E71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989138"/>
            <a:ext cx="1620838"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606CF148-3755-4293-9E4A-E62B283C34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59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994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45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53"/>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45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63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utoUpdateAnimBg="0"/>
      <p:bldP spid="24589" grpId="0" autoUpdateAnimBg="0"/>
      <p:bldP spid="24587" grpId="0" autoUpdateAnimBg="0"/>
      <p:bldP spid="256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34EFE4F-089A-4348-BD41-D574D8290086}"/>
              </a:ext>
            </a:extLst>
          </p:cNvPr>
          <p:cNvSpPr>
            <a:spLocks noGrp="1"/>
          </p:cNvSpPr>
          <p:nvPr>
            <p:ph type="title"/>
          </p:nvPr>
        </p:nvSpPr>
        <p:spPr/>
        <p:txBody>
          <a:bodyPr/>
          <a:lstStyle/>
          <a:p>
            <a:r>
              <a:rPr lang="en-GB" altLang="en-US"/>
              <a:t>Uses of fossil fuels </a:t>
            </a:r>
          </a:p>
        </p:txBody>
      </p:sp>
      <p:sp>
        <p:nvSpPr>
          <p:cNvPr id="15363" name="TextBox 21">
            <a:extLst>
              <a:ext uri="{FF2B5EF4-FFF2-40B4-BE49-F238E27FC236}">
                <a16:creationId xmlns:a16="http://schemas.microsoft.com/office/drawing/2014/main" id="{14513BB8-491E-40CC-9BBA-3A66C00B72AC}"/>
              </a:ext>
            </a:extLst>
          </p:cNvPr>
          <p:cNvSpPr txBox="1">
            <a:spLocks noChangeArrowheads="1"/>
          </p:cNvSpPr>
          <p:nvPr/>
        </p:nvSpPr>
        <p:spPr bwMode="auto">
          <a:xfrm>
            <a:off x="342900" y="784225"/>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 fuels are very important and have many uses. </a:t>
            </a:r>
          </a:p>
        </p:txBody>
      </p:sp>
      <p:sp>
        <p:nvSpPr>
          <p:cNvPr id="4" name="Rectangle 3">
            <a:extLst>
              <a:ext uri="{FF2B5EF4-FFF2-40B4-BE49-F238E27FC236}">
                <a16:creationId xmlns:a16="http://schemas.microsoft.com/office/drawing/2014/main" id="{9110A949-3E9D-4CB5-955B-9711FA76669F}"/>
              </a:ext>
            </a:extLst>
          </p:cNvPr>
          <p:cNvSpPr>
            <a:spLocks noChangeArrowheads="1"/>
          </p:cNvSpPr>
          <p:nvPr/>
        </p:nvSpPr>
        <p:spPr bwMode="auto">
          <a:xfrm>
            <a:off x="342900" y="2809241"/>
            <a:ext cx="325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They are used as fuels for our cars and airplanes. </a:t>
            </a:r>
          </a:p>
        </p:txBody>
      </p:sp>
      <p:sp>
        <p:nvSpPr>
          <p:cNvPr id="5" name="Rectangle 4">
            <a:extLst>
              <a:ext uri="{FF2B5EF4-FFF2-40B4-BE49-F238E27FC236}">
                <a16:creationId xmlns:a16="http://schemas.microsoft.com/office/drawing/2014/main" id="{96826AF0-9B23-4BDC-A697-7E861522DA18}"/>
              </a:ext>
            </a:extLst>
          </p:cNvPr>
          <p:cNvSpPr>
            <a:spLocks noChangeArrowheads="1"/>
          </p:cNvSpPr>
          <p:nvPr/>
        </p:nvSpPr>
        <p:spPr bwMode="auto">
          <a:xfrm>
            <a:off x="342900" y="4099138"/>
            <a:ext cx="3781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They can be used </a:t>
            </a:r>
            <a:br>
              <a:rPr lang="en-GB" altLang="en-US"/>
            </a:br>
            <a:r>
              <a:rPr lang="en-GB" altLang="en-US"/>
              <a:t>to make plastics, medicines, packaging, fabrics and televisions. </a:t>
            </a:r>
          </a:p>
        </p:txBody>
      </p:sp>
      <p:sp>
        <p:nvSpPr>
          <p:cNvPr id="6" name="Rectangle 5">
            <a:extLst>
              <a:ext uri="{FF2B5EF4-FFF2-40B4-BE49-F238E27FC236}">
                <a16:creationId xmlns:a16="http://schemas.microsoft.com/office/drawing/2014/main" id="{5A42C2EC-6004-4382-BB69-BE5DC79C539E}"/>
              </a:ext>
            </a:extLst>
          </p:cNvPr>
          <p:cNvSpPr>
            <a:spLocks noChangeArrowheads="1"/>
          </p:cNvSpPr>
          <p:nvPr/>
        </p:nvSpPr>
        <p:spPr bwMode="auto">
          <a:xfrm>
            <a:off x="342900" y="5758922"/>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use fossil fuels for just about everything. </a:t>
            </a:r>
          </a:p>
        </p:txBody>
      </p:sp>
      <p:sp>
        <p:nvSpPr>
          <p:cNvPr id="7" name="Rectangle 6">
            <a:extLst>
              <a:ext uri="{FF2B5EF4-FFF2-40B4-BE49-F238E27FC236}">
                <a16:creationId xmlns:a16="http://schemas.microsoft.com/office/drawing/2014/main" id="{7F3E679D-49D5-42C5-B3F2-5CD5C4AD36E9}"/>
              </a:ext>
            </a:extLst>
          </p:cNvPr>
          <p:cNvSpPr>
            <a:spLocks noChangeArrowheads="1"/>
          </p:cNvSpPr>
          <p:nvPr/>
        </p:nvSpPr>
        <p:spPr bwMode="auto">
          <a:xfrm>
            <a:off x="342900" y="1887644"/>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They are used to generate heat and electricity to power our businesses and homes. </a:t>
            </a:r>
          </a:p>
        </p:txBody>
      </p:sp>
      <p:sp>
        <p:nvSpPr>
          <p:cNvPr id="8" name="TextBox 2">
            <a:extLst>
              <a:ext uri="{FF2B5EF4-FFF2-40B4-BE49-F238E27FC236}">
                <a16:creationId xmlns:a16="http://schemas.microsoft.com/office/drawing/2014/main" id="{5D31411B-AD84-4588-9591-512F9A1F3443}"/>
              </a:ext>
            </a:extLst>
          </p:cNvPr>
          <p:cNvSpPr txBox="1">
            <a:spLocks noChangeArrowheads="1"/>
          </p:cNvSpPr>
          <p:nvPr/>
        </p:nvSpPr>
        <p:spPr bwMode="auto">
          <a:xfrm>
            <a:off x="342900" y="1335935"/>
            <a:ext cx="8453438" cy="461962"/>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name some ways in which humans use fossil fuels?</a:t>
            </a:r>
          </a:p>
        </p:txBody>
      </p:sp>
      <p:pic>
        <p:nvPicPr>
          <p:cNvPr id="10" name="Picture 9" descr="CarPetrol.png">
            <a:extLst>
              <a:ext uri="{FF2B5EF4-FFF2-40B4-BE49-F238E27FC236}">
                <a16:creationId xmlns:a16="http://schemas.microsoft.com/office/drawing/2014/main" id="{1773276B-A4B4-47EF-83CD-9E60779FB2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9511" y="2676325"/>
            <a:ext cx="5238044" cy="310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ADFF4BD2-4F9A-425D-991F-B5127C9D5A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a:extLst>
              <a:ext uri="{FF2B5EF4-FFF2-40B4-BE49-F238E27FC236}">
                <a16:creationId xmlns:a16="http://schemas.microsoft.com/office/drawing/2014/main" id="{3069DFF9-1882-4DB7-BF01-49D170A0C1FC}"/>
              </a:ext>
            </a:extLst>
          </p:cNvPr>
          <p:cNvSpPr>
            <a:spLocks noGrp="1" noChangeArrowheads="1"/>
          </p:cNvSpPr>
          <p:nvPr>
            <p:ph type="title"/>
          </p:nvPr>
        </p:nvSpPr>
        <p:spPr/>
        <p:txBody>
          <a:bodyPr/>
          <a:lstStyle/>
          <a:p>
            <a:r>
              <a:rPr lang="en-GB" altLang="en-US" dirty="0"/>
              <a:t>Atmospheric carbon dioxide levels</a:t>
            </a:r>
          </a:p>
        </p:txBody>
      </p:sp>
      <p:pic>
        <p:nvPicPr>
          <p:cNvPr id="7" name="Picture 5" descr="flash_icon">
            <a:extLst>
              <a:ext uri="{FF2B5EF4-FFF2-40B4-BE49-F238E27FC236}">
                <a16:creationId xmlns:a16="http://schemas.microsoft.com/office/drawing/2014/main" id="{2B4EFE57-7A9B-4F98-B771-797677D92D4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105815DE-06F9-4427-991A-1CC2465EEE6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FB4AD61-62FA-44D2-AC75-C8D7073F3B9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EE795309-3C4D-415A-B347-8F045AF6327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551E71B-821D-406D-99FA-38FC4C3D266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DFA8134C-49F4-49EF-89B7-69E7A001A3E5}"/>
              </a:ext>
            </a:extLst>
          </p:cNvPr>
          <p:cNvSpPr>
            <a:spLocks noGrp="1"/>
          </p:cNvSpPr>
          <p:nvPr>
            <p:ph type="title"/>
          </p:nvPr>
        </p:nvSpPr>
        <p:spPr/>
        <p:txBody>
          <a:bodyPr/>
          <a:lstStyle/>
          <a:p>
            <a:r>
              <a:rPr lang="en-GB" altLang="en-US"/>
              <a:t>Sustainability</a:t>
            </a:r>
          </a:p>
        </p:txBody>
      </p:sp>
      <p:sp>
        <p:nvSpPr>
          <p:cNvPr id="181252" name="Rectangle 4">
            <a:extLst>
              <a:ext uri="{FF2B5EF4-FFF2-40B4-BE49-F238E27FC236}">
                <a16:creationId xmlns:a16="http://schemas.microsoft.com/office/drawing/2014/main" id="{564529E3-1F42-442C-A957-BBFE4AE23C79}"/>
              </a:ext>
            </a:extLst>
          </p:cNvPr>
          <p:cNvSpPr>
            <a:spLocks noChangeArrowheads="1"/>
          </p:cNvSpPr>
          <p:nvPr/>
        </p:nvSpPr>
        <p:spPr bwMode="auto">
          <a:xfrm>
            <a:off x="342900" y="2498725"/>
            <a:ext cx="46815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Unsustainable use of resources can damage the environment and lead to </a:t>
            </a:r>
            <a:r>
              <a:rPr lang="en-GB" altLang="en-US" b="1" dirty="0">
                <a:solidFill>
                  <a:srgbClr val="B80303"/>
                </a:solidFill>
              </a:rPr>
              <a:t>pollution</a:t>
            </a:r>
            <a:r>
              <a:rPr lang="en-GB" altLang="en-US" dirty="0"/>
              <a:t>. </a:t>
            </a:r>
          </a:p>
        </p:txBody>
      </p:sp>
      <p:sp>
        <p:nvSpPr>
          <p:cNvPr id="181253" name="Rectangle 5">
            <a:extLst>
              <a:ext uri="{FF2B5EF4-FFF2-40B4-BE49-F238E27FC236}">
                <a16:creationId xmlns:a16="http://schemas.microsoft.com/office/drawing/2014/main" id="{6A660978-4614-4D79-90D2-E38B18A22682}"/>
              </a:ext>
            </a:extLst>
          </p:cNvPr>
          <p:cNvSpPr>
            <a:spLocks noChangeArrowheads="1"/>
          </p:cNvSpPr>
          <p:nvPr/>
        </p:nvSpPr>
        <p:spPr bwMode="auto">
          <a:xfrm>
            <a:off x="342900" y="3844925"/>
            <a:ext cx="550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Using resources sustainably means using them in a way that prevents them from running out, and avoids causing damage to the environment. It can also mean </a:t>
            </a:r>
            <a:r>
              <a:rPr lang="en-GB" altLang="en-US" b="1"/>
              <a:t>reducing</a:t>
            </a:r>
            <a:r>
              <a:rPr lang="en-GB" altLang="en-US"/>
              <a:t> how much we use and </a:t>
            </a:r>
            <a:r>
              <a:rPr lang="en-GB" altLang="en-US" b="1"/>
              <a:t>reusing</a:t>
            </a:r>
            <a:r>
              <a:rPr lang="en-GB" altLang="en-US"/>
              <a:t> and </a:t>
            </a:r>
            <a:r>
              <a:rPr lang="en-GB" altLang="en-US" b="1"/>
              <a:t>recycling</a:t>
            </a:r>
            <a:r>
              <a:rPr lang="en-GB" altLang="en-US"/>
              <a:t> used materials.</a:t>
            </a:r>
          </a:p>
        </p:txBody>
      </p:sp>
      <p:pic>
        <p:nvPicPr>
          <p:cNvPr id="16390" name="Picture 10" descr="http://companyweb/production/Image%20library/science/Physics/KS3%20Physics/acid%20tree.png">
            <a:extLst>
              <a:ext uri="{FF2B5EF4-FFF2-40B4-BE49-F238E27FC236}">
                <a16:creationId xmlns:a16="http://schemas.microsoft.com/office/drawing/2014/main" id="{440C231E-CD2A-4343-81B4-07EE3F3C1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644" y="2816907"/>
            <a:ext cx="3610857" cy="363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60945896-BD48-4BA8-A2DD-A36A78C66E8F}"/>
              </a:ext>
            </a:extLst>
          </p:cNvPr>
          <p:cNvSpPr>
            <a:spLocks noChangeArrowheads="1"/>
          </p:cNvSpPr>
          <p:nvPr/>
        </p:nvSpPr>
        <p:spPr bwMode="auto">
          <a:xfrm>
            <a:off x="342900" y="784225"/>
            <a:ext cx="8367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of the Earth’s natural resources are limited. </a:t>
            </a:r>
            <a:r>
              <a:rPr lang="en-GB" altLang="en-US" b="1" dirty="0">
                <a:solidFill>
                  <a:srgbClr val="B80303"/>
                </a:solidFill>
              </a:rPr>
              <a:t>Sustainability</a:t>
            </a:r>
            <a:r>
              <a:rPr lang="en-GB" altLang="en-US" dirty="0"/>
              <a:t> is the ability to provide for our needs without damaging the Earth. Humans will always need resources. Our use of resources can be </a:t>
            </a:r>
            <a:r>
              <a:rPr lang="en-GB" altLang="en-US" b="1" dirty="0">
                <a:solidFill>
                  <a:srgbClr val="010066"/>
                </a:solidFill>
              </a:rPr>
              <a:t>sustainable</a:t>
            </a:r>
            <a:r>
              <a:rPr lang="en-GB" altLang="en-US" dirty="0"/>
              <a:t> or </a:t>
            </a:r>
            <a:r>
              <a:rPr lang="en-GB" altLang="en-US" b="1" dirty="0">
                <a:solidFill>
                  <a:srgbClr val="010066"/>
                </a:solidFill>
              </a:rPr>
              <a:t>unsustainable</a:t>
            </a:r>
            <a:r>
              <a:rPr lang="en-GB" altLang="en-US" dirty="0"/>
              <a:t>.</a:t>
            </a:r>
          </a:p>
        </p:txBody>
      </p:sp>
      <p:pic>
        <p:nvPicPr>
          <p:cNvPr id="8" name="Picture 19">
            <a:hlinkClick r:id="" action="ppaction://hlinkshowjump?jump=nextslide"/>
            <a:extLst>
              <a:ext uri="{FF2B5EF4-FFF2-40B4-BE49-F238E27FC236}">
                <a16:creationId xmlns:a16="http://schemas.microsoft.com/office/drawing/2014/main" id="{6F696FBF-0BD1-45B0-AEE2-C2CDE7462F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utoUpdateAnimBg="0"/>
      <p:bldP spid="1812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EDDBB887-0ED2-4BB5-9F58-A8B1A2AAF001}"/>
              </a:ext>
            </a:extLst>
          </p:cNvPr>
          <p:cNvSpPr>
            <a:spLocks noGrp="1"/>
          </p:cNvSpPr>
          <p:nvPr>
            <p:ph type="title"/>
          </p:nvPr>
        </p:nvSpPr>
        <p:spPr/>
        <p:txBody>
          <a:bodyPr/>
          <a:lstStyle/>
          <a:p>
            <a:r>
              <a:rPr lang="en-GB" altLang="en-US"/>
              <a:t>Natural resources and agriculture</a:t>
            </a:r>
          </a:p>
        </p:txBody>
      </p:sp>
      <p:sp>
        <p:nvSpPr>
          <p:cNvPr id="18435" name="Rectangle 4">
            <a:extLst>
              <a:ext uri="{FF2B5EF4-FFF2-40B4-BE49-F238E27FC236}">
                <a16:creationId xmlns:a16="http://schemas.microsoft.com/office/drawing/2014/main" id="{F899A1A9-FBD3-469D-BB18-50C0AAD74F84}"/>
              </a:ext>
            </a:extLst>
          </p:cNvPr>
          <p:cNvSpPr>
            <a:spLocks noChangeArrowheads="1"/>
          </p:cNvSpPr>
          <p:nvPr/>
        </p:nvSpPr>
        <p:spPr bwMode="auto">
          <a:xfrm>
            <a:off x="342900" y="784225"/>
            <a:ext cx="44435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Every year, when crops are harvested, they remove some of the nutrients from the soil. </a:t>
            </a:r>
          </a:p>
        </p:txBody>
      </p:sp>
      <p:sp>
        <p:nvSpPr>
          <p:cNvPr id="6" name="Rectangle 5">
            <a:extLst>
              <a:ext uri="{FF2B5EF4-FFF2-40B4-BE49-F238E27FC236}">
                <a16:creationId xmlns:a16="http://schemas.microsoft.com/office/drawing/2014/main" id="{9CCD3C87-3DBC-4A94-846C-618C2878C56C}"/>
              </a:ext>
            </a:extLst>
          </p:cNvPr>
          <p:cNvSpPr>
            <a:spLocks noChangeArrowheads="1"/>
          </p:cNvSpPr>
          <p:nvPr/>
        </p:nvSpPr>
        <p:spPr bwMode="auto">
          <a:xfrm>
            <a:off x="342900" y="2051050"/>
            <a:ext cx="407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 time, this will affect the soil quality if the nutrients are not replenished. </a:t>
            </a:r>
          </a:p>
        </p:txBody>
      </p:sp>
      <p:sp>
        <p:nvSpPr>
          <p:cNvPr id="7" name="Rectangle 6">
            <a:extLst>
              <a:ext uri="{FF2B5EF4-FFF2-40B4-BE49-F238E27FC236}">
                <a16:creationId xmlns:a16="http://schemas.microsoft.com/office/drawing/2014/main" id="{13F932C7-03A7-4C51-AA19-8FFE6A6BA668}"/>
              </a:ext>
            </a:extLst>
          </p:cNvPr>
          <p:cNvSpPr>
            <a:spLocks noChangeArrowheads="1"/>
          </p:cNvSpPr>
          <p:nvPr/>
        </p:nvSpPr>
        <p:spPr bwMode="auto">
          <a:xfrm>
            <a:off x="342901" y="4953000"/>
            <a:ext cx="8104188" cy="1200150"/>
          </a:xfrm>
          <a:prstGeom prst="rect">
            <a:avLst/>
          </a:prstGeom>
          <a:solidFill>
            <a:srgbClr val="FDD9D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advantages and disadvantages of using manufactured fertilizers vs. manure? Which is more sustainable and which is more effective? </a:t>
            </a:r>
          </a:p>
        </p:txBody>
      </p:sp>
      <p:sp>
        <p:nvSpPr>
          <p:cNvPr id="9" name="Rectangle 8">
            <a:extLst>
              <a:ext uri="{FF2B5EF4-FFF2-40B4-BE49-F238E27FC236}">
                <a16:creationId xmlns:a16="http://schemas.microsoft.com/office/drawing/2014/main" id="{ED699ABB-67F6-4863-924A-F857C4ADC184}"/>
              </a:ext>
            </a:extLst>
          </p:cNvPr>
          <p:cNvSpPr>
            <a:spLocks noChangeArrowheads="1"/>
          </p:cNvSpPr>
          <p:nvPr/>
        </p:nvSpPr>
        <p:spPr bwMode="auto">
          <a:xfrm>
            <a:off x="342900" y="3316288"/>
            <a:ext cx="8801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replenish the nutrients in the soil, farms can use manufactured fertilizers, which require fossil fuels in their manufacture, or manure, which is naturally occurring and renewable. </a:t>
            </a:r>
          </a:p>
        </p:txBody>
      </p:sp>
      <p:pic>
        <p:nvPicPr>
          <p:cNvPr id="18440" name="Picture 98" descr="http://companyweb/production/Image%20library/Primary/History/Vikings/animals.png">
            <a:extLst>
              <a:ext uri="{FF2B5EF4-FFF2-40B4-BE49-F238E27FC236}">
                <a16:creationId xmlns:a16="http://schemas.microsoft.com/office/drawing/2014/main" id="{1B674CE4-192C-4D4D-9E96-404FC8488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933" y="784225"/>
            <a:ext cx="2723974" cy="25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64A8056C-2C03-4C48-80DC-8D87856EB2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9F2FC779-4084-4AB9-9E1D-C97C6FBD9608}"/>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6AAF025-1D81-4B69-93C3-B6E25357A66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huO4MXz1"/>
  <p:tag name="ARTICULATE_DESIGN_ID_6_DEFAULT DESIGN" val="vmeEWW4E"/>
  <p:tag name="ARTICULATE_DESIGN_ID_1_DEFAULT DESIGN" val="bG9PUZXX"/>
  <p:tag name="ARTICULATE_DESIGN_ID_7_DEFAULT DESIGN" val="fS1tDSEo"/>
  <p:tag name="ARTICULATE_DESIGN_ID_3_DEFAULT DESIGN" val="dXDUQHt0"/>
  <p:tag name="ARTICULATE_DESIGN_ID_2_DEFAULT DESIGN" val="J1ifOKLI"/>
  <p:tag name="ARTICULATE_DESIGN_ID_5_DEFAULT DESIGN" val="QrDYwZaH"/>
  <p:tag name="ARTICULATE_DESIGN_ID_4_DEFAULT DESIGN" val="LqSl6IGB"/>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19166</TotalTime>
  <Words>1914</Words>
  <Application>Microsoft Office PowerPoint</Application>
  <PresentationFormat>On-screen Show (4:3)</PresentationFormat>
  <Paragraphs>146</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7_Default Design</vt:lpstr>
      <vt:lpstr>Sustainable  Use of  Resources</vt:lpstr>
      <vt:lpstr>Information</vt:lpstr>
      <vt:lpstr>The Earth’s resources</vt:lpstr>
      <vt:lpstr>Energy resources from the Sun</vt:lpstr>
      <vt:lpstr>Non-renewable energy resources</vt:lpstr>
      <vt:lpstr>Uses of fossil fuels </vt:lpstr>
      <vt:lpstr>Atmospheric carbon dioxide levels</vt:lpstr>
      <vt:lpstr>Sustainability</vt:lpstr>
      <vt:lpstr>Natural resources and agriculture</vt:lpstr>
      <vt:lpstr>Improving agriculture using chemistry </vt:lpstr>
      <vt:lpstr>Food scientists and chemistry</vt:lpstr>
      <vt:lpstr>Supplementing natural products 1</vt:lpstr>
      <vt:lpstr>Supplementing natural products 2</vt:lpstr>
      <vt:lpstr>Obtaining raw materials </vt:lpstr>
      <vt:lpstr>Ways of reducing the use of resources</vt:lpstr>
      <vt:lpstr>Recycling </vt:lpstr>
      <vt:lpstr>Recycling metals</vt:lpstr>
      <vt:lpstr>Price of copper</vt:lpstr>
      <vt:lpstr>Reduce and reuse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Use of Resources</dc:title>
  <dc:subject>Boardworks High School Earth and Space Sciences</dc:subject>
  <dc:creator>Boardworks</dc:creator>
  <cp:lastModifiedBy>Tim Crilly</cp:lastModifiedBy>
  <cp:revision>590</cp:revision>
  <dcterms:created xsi:type="dcterms:W3CDTF">2003-10-06T13:07:42Z</dcterms:created>
  <dcterms:modified xsi:type="dcterms:W3CDTF">2019-01-31T15:23:40Z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415294BF-673D-4E0C-9433-E8309B68C279</vt:lpwstr>
  </property>
  <property fmtid="{D5CDD505-2E9C-101B-9397-08002B2CF9AE}" pid="3" name="ArticulatePath">
    <vt:lpwstr>Sustainable use of resources</vt:lpwstr>
  </property>
</Properties>
</file>