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ctiveX/activeX2.xml" ContentType="application/vnd.ms-office.activeX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ctiveX/activeX3.xml" ContentType="application/vnd.ms-office.activeX+xml"/>
  <Override PartName="/ppt/notesSlides/notesSlide7.xml" ContentType="application/vnd.openxmlformats-officedocument.presentationml.notesSlide+xml"/>
  <Override PartName="/ppt/activeX/activeX4.xml" ContentType="application/vnd.ms-office.activeX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ctiveX/activeX5.xml" ContentType="application/vnd.ms-office.activeX+xml"/>
  <Override PartName="/ppt/notesSlides/notesSlide10.xml" ContentType="application/vnd.openxmlformats-officedocument.presentationml.notesSlide+xml"/>
  <Override PartName="/ppt/activeX/activeX6.xml" ContentType="application/vnd.ms-office.activeX+xml"/>
  <Override PartName="/ppt/notesSlides/notesSlide11.xml" ContentType="application/vnd.openxmlformats-officedocument.presentationml.notesSlide+xml"/>
  <Override PartName="/ppt/activeX/activeX7.xml" ContentType="application/vnd.ms-office.activeX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ctiveX/activeX8.xml" ContentType="application/vnd.ms-office.activeX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06" r:id="rId1"/>
    <p:sldMasterId id="2147483921" r:id="rId2"/>
  </p:sldMasterIdLst>
  <p:notesMasterIdLst>
    <p:notesMasterId r:id="rId19"/>
  </p:notesMasterIdLst>
  <p:handoutMasterIdLst>
    <p:handoutMasterId r:id="rId20"/>
  </p:handoutMasterIdLst>
  <p:sldIdLst>
    <p:sldId id="258" r:id="rId3"/>
    <p:sldId id="489" r:id="rId4"/>
    <p:sldId id="260" r:id="rId5"/>
    <p:sldId id="261" r:id="rId6"/>
    <p:sldId id="309" r:id="rId7"/>
    <p:sldId id="262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339" r:id="rId17"/>
    <p:sldId id="274" r:id="rId18"/>
  </p:sldIdLst>
  <p:sldSz cx="9144000" cy="6858000" type="screen4x3"/>
  <p:notesSz cx="6858000" cy="9296400"/>
  <p:embeddedFontLst>
    <p:embeddedFont>
      <p:font typeface="Wingdings 2" panose="05020102010507070707" pitchFamily="18" charset="2"/>
      <p:regular r:id="rId2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4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pos="53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9D9"/>
    <a:srgbClr val="B80303"/>
    <a:srgbClr val="F7B9D7"/>
    <a:srgbClr val="000066"/>
    <a:srgbClr val="B7156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917" autoAdjust="0"/>
    <p:restoredTop sz="83229" autoAdjust="0"/>
  </p:normalViewPr>
  <p:slideViewPr>
    <p:cSldViewPr>
      <p:cViewPr>
        <p:scale>
          <a:sx n="85" d="100"/>
          <a:sy n="85" d="100"/>
        </p:scale>
        <p:origin x="618" y="162"/>
      </p:cViewPr>
      <p:guideLst>
        <p:guide orient="horz" pos="504"/>
        <p:guide pos="22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2082" y="84"/>
      </p:cViewPr>
      <p:guideLst>
        <p:guide orient="horz" pos="2928"/>
        <p:guide pos="216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41" name="Rectangle 5">
            <a:extLst>
              <a:ext uri="{FF2B5EF4-FFF2-40B4-BE49-F238E27FC236}">
                <a16:creationId xmlns:a16="http://schemas.microsoft.com/office/drawing/2014/main" id="{69AACC36-546C-4745-BFE6-D766B7D75A6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6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085B1DAD-D60D-4203-AD06-06F74E127BB3}" type="slidenum">
              <a:rPr lang="en-US" altLang="en-US" b="1"/>
              <a:pPr/>
              <a:t>‹#›</a:t>
            </a:fld>
            <a:endParaRPr lang="en-US" altLang="en-US" b="1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E12D7C9-7B3D-499B-98EF-4D33875A9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8D30C5BF-E46B-45E8-AFCF-788771F9A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5884" y="116205"/>
            <a:ext cx="4166235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High School Earth and Space Sciences</a:t>
            </a:r>
          </a:p>
        </p:txBody>
      </p:sp>
    </p:spTree>
    <p:extLst>
      <p:ext uri="{BB962C8B-B14F-4D97-AF65-F5344CB8AC3E}">
        <p14:creationId xmlns:p14="http://schemas.microsoft.com/office/powerpoint/2010/main" val="6027024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7D83D12-7255-4BD8-9AC6-C5FDFF7A57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18C373F-E5BD-419B-BCC8-0AFA3423A1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1" y="4415790"/>
            <a:ext cx="5029200" cy="418338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83B150-C62A-49D6-9F7B-87F23732D7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E75062-0D53-4E00-ABA6-59700BB7BDF1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0BE3F87-69B3-489F-989A-E029C8CD6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E7C53F-64DE-4945-AB6C-D9BB3DFE7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5884" y="116205"/>
            <a:ext cx="4166235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High School Earth and Space Sciences</a:t>
            </a:r>
          </a:p>
        </p:txBody>
      </p:sp>
    </p:spTree>
    <p:extLst>
      <p:ext uri="{BB962C8B-B14F-4D97-AF65-F5344CB8AC3E}">
        <p14:creationId xmlns:p14="http://schemas.microsoft.com/office/powerpoint/2010/main" val="37560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>
            <a:extLst>
              <a:ext uri="{FF2B5EF4-FFF2-40B4-BE49-F238E27FC236}">
                <a16:creationId xmlns:a16="http://schemas.microsoft.com/office/drawing/2014/main" id="{997E1579-C703-415E-BEDE-D144973A55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D1A965C1-737B-4B6E-A000-A672471EE3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32"/>
              </a:spcBef>
            </a:pPr>
            <a:endParaRPr lang="en-GB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EBDDA7-4AA7-4D8F-B664-74BCDE83E8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75062-0D53-4E00-ABA6-59700BB7BDF1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1162D689-0A86-4A88-968D-055D84CA0B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3955DB3E-5AEA-4640-9B57-21A6B5FEE2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slide covers the Science and Engineering Practice: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Developing and Using Models: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 a model to provide mechanistic accounts of phenomena.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EDA17F-3A3A-4B3D-A823-C5736B0AD1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75062-0D53-4E00-ABA6-59700BB7BDF1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2B313787-E85B-4A5F-92DB-A7514B90E1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96C983D5-D65E-4340-A6A7-B999F2AD32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32"/>
              </a:spcBef>
            </a:pPr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5AC971-6864-4941-A02C-DCA308B32F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75062-0D53-4E00-ABA6-59700BB7BDF1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66A5DD11-9FDF-4BC0-808B-B15D865BCC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507378E2-C06C-4A0C-AFDD-90B7272D81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32"/>
              </a:spcBef>
            </a:pPr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E64AFA-20EF-45B6-991E-47F6812F92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75062-0D53-4E00-ABA6-59700BB7BDF1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>
            <a:extLst>
              <a:ext uri="{FF2B5EF4-FFF2-40B4-BE49-F238E27FC236}">
                <a16:creationId xmlns:a16="http://schemas.microsoft.com/office/drawing/2014/main" id="{0288F32D-B7B4-4377-8C9E-3F3F1ADF65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8B228990-C026-4088-83B4-26DF548254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32"/>
              </a:spcBef>
            </a:pPr>
            <a:r>
              <a:rPr lang="en-GB" altLang="en-US" b="1" dirty="0">
                <a:latin typeface="Arial" panose="020B0604020202020204" pitchFamily="34" charset="0"/>
              </a:rPr>
              <a:t>Photo credit:</a:t>
            </a:r>
            <a:r>
              <a:rPr lang="en-GB" altLang="en-US" dirty="0">
                <a:latin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</a:rPr>
              <a:t>Suszter</a:t>
            </a:r>
            <a:r>
              <a:rPr lang="en-GB" altLang="en-US" dirty="0">
                <a:latin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</a:rPr>
              <a:t>Balázs</a:t>
            </a:r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93A304-D59F-4945-BB64-2C43FCCEEA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75062-0D53-4E00-ABA6-59700BB7BDF1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>
            <a:extLst>
              <a:ext uri="{FF2B5EF4-FFF2-40B4-BE49-F238E27FC236}">
                <a16:creationId xmlns:a16="http://schemas.microsoft.com/office/drawing/2014/main" id="{B062DBCC-6321-4F09-BD0C-8C4EA2C801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7744577F-F958-4F3B-8C2D-E26C8EA91B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32"/>
              </a:spcBef>
            </a:pPr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pPr eaLnBrk="1" hangingPunct="1">
              <a:spcBef>
                <a:spcPts val="432"/>
              </a:spcBef>
            </a:pPr>
            <a:r>
              <a:rPr lang="en-GB" altLang="en-US" dirty="0">
                <a:latin typeface="Arial" panose="020B0604020202020204" pitchFamily="34" charset="0"/>
              </a:rPr>
              <a:t>If viewing a solar eclipse, always use eclipse viewers. Never look directly at the Sun.</a:t>
            </a:r>
          </a:p>
          <a:p>
            <a:pPr eaLnBrk="1" hangingPunct="1">
              <a:spcBef>
                <a:spcPts val="432"/>
              </a:spcBef>
            </a:pPr>
            <a:endParaRPr lang="en-GB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slide covers the Science and Engineering Practice:</a:t>
            </a:r>
          </a:p>
          <a:p>
            <a:pPr marL="171450" marR="0" lvl="0" indent="-171450" algn="l" defTabSz="914400" rtl="0" eaLnBrk="1" fontAlgn="base" latinLnBrk="0" hangingPunct="1">
              <a:spcBef>
                <a:spcPts val="432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Developing and Using Models: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 a model to provide mechanistic accounts of phenomena.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D54FDE-9CAD-42AB-B03A-43F9DC1125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75062-0D53-4E00-ABA6-59700BB7BDF1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4C2A141-E335-44FD-A4EA-742A920924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496D6D0-8743-4ECB-9522-0643B3F1B9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slide covers the Science and Engineering Practice: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Developing and Using Models: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 a model to provide mechanistic accounts of phenomena.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5D18CD-AD79-4BF3-B0AA-813E9E0B37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75062-0D53-4E00-ABA6-59700BB7BDF1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4C9A65C3-F15C-4D03-8F77-1F2A478EC0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D4D7F6B9-45D8-4A7D-8FEF-94C26AB387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32"/>
              </a:spcBef>
            </a:pPr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CEA182-BAE8-4737-A757-25CA595E17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75062-0D53-4E00-ABA6-59700BB7BDF1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A80C56-A76E-40A5-B3CD-190548F576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75062-0D53-4E00-ABA6-59700BB7BDF1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8666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42898-DAF0-4BB0-BBC9-4A4D56B413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75062-0D53-4E00-ABA6-59700BB7BDF1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8524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1B68B08E-E443-4B7E-BF97-839824EB07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3A390357-206F-42A4-B7C3-EE61B6EF1D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32"/>
              </a:spcBef>
            </a:pPr>
            <a:endParaRPr lang="en-GB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46CD68-5468-434C-9DEE-E89A41B0B5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75062-0D53-4E00-ABA6-59700BB7BDF1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D83B248D-5141-49CE-9BE3-E10DC60628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C706642C-6939-4D05-B268-DB762E3022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B4D274-D3F7-412A-92E5-39C2D71D25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75062-0D53-4E00-ABA6-59700BB7BDF1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810B7-D0F9-4697-9601-0A27B1FDED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75062-0D53-4E00-ABA6-59700BB7BDF1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8639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2FE3DA90-889A-4AA4-ABDE-8D819F1366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F323DE08-382B-41B4-8414-C42D6D182F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slide covers the Science and Engineering Practices: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Developing and Using Models: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 a model to provide mechanistic accounts of phenomena.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Constructing Explanations and Designing Solutions: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Apply scientific ideas, principles, and/or evidence to provide an explanation of phenomena and solve design problems, taking into account possible unanticipated effects.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6CCBDE-D05D-402E-B2C6-D8BEFC0895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75062-0D53-4E00-ABA6-59700BB7BDF1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571A2736-D8F3-4317-8090-658F860080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6217D556-F83F-4D2C-AC60-5D78CAF22B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32"/>
              </a:spcBef>
            </a:pPr>
            <a:endParaRPr lang="en-GB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05F073-C064-4AD3-B670-CF5A227272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75062-0D53-4E00-ABA6-59700BB7BDF1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C1DF679-1644-4E66-AC14-A1A11A7B3D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475B007-E7E6-4583-A171-4A1D7C4C78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B85DF8-D44A-4BB6-AEF6-AE6916D123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75062-0D53-4E00-ABA6-59700BB7BDF1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5377613-BF44-4DE5-BF60-36F4B20FC9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0310" y="1187864"/>
            <a:ext cx="4973653" cy="3127761"/>
          </a:xfrm>
        </p:spPr>
        <p:txBody>
          <a:bodyPr/>
          <a:lstStyle>
            <a:lvl1pPr algn="ctr">
              <a:lnSpc>
                <a:spcPct val="100000"/>
              </a:lnSpc>
              <a:defRPr sz="4400">
                <a:solidFill>
                  <a:srgbClr val="B80303"/>
                </a:solidFill>
              </a:defRPr>
            </a:lvl1pPr>
          </a:lstStyle>
          <a:p>
            <a:r>
              <a:rPr lang="en-US" dirty="0"/>
              <a:t>Click to edit Master title </a:t>
            </a:r>
            <a:br>
              <a:rPr lang="en-US" dirty="0"/>
            </a:br>
            <a:r>
              <a:rPr lang="en-US" dirty="0"/>
              <a:t>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6F8553-5951-43AF-821A-6DB588B5402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24DAFD66-3CB7-4443-BBB6-74AFE8C5F8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0068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018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994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448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975"/>
            <a:ext cx="8229600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659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45156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104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537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287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1221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142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7710E3-B803-4BC1-B28F-DAEAEF4CF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BEDEB8-A9C3-4367-BF40-FB60AF6FA1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8552" y="1300899"/>
            <a:ext cx="5712644" cy="237555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474967-5D5D-47B0-9641-1895A87640B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148552" y="4271390"/>
            <a:ext cx="5712644" cy="23591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4EB760-B304-407E-93E6-2BC1C04C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F43ADC5B-499B-40DB-858C-27BBFD388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24289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6829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987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7382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17543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62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53975"/>
            <a:ext cx="2112962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363" y="53975"/>
            <a:ext cx="6188075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145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3363" y="53975"/>
            <a:ext cx="845343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45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1319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570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567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961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8352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426783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7984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5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670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pic>
        <p:nvPicPr>
          <p:cNvPr id="3079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666232-5D9B-4CFA-8949-CA5146E65FC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0F53B79C-89F8-49C6-AEB3-357C0CCA8C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16</a:t>
            </a:r>
          </a:p>
        </p:txBody>
      </p:sp>
    </p:spTree>
    <p:custDataLst>
      <p:tags r:id="rId16"/>
    </p:custDataLst>
    <p:extLst>
      <p:ext uri="{BB962C8B-B14F-4D97-AF65-F5344CB8AC3E}">
        <p14:creationId xmlns:p14="http://schemas.microsoft.com/office/powerpoint/2010/main" val="75733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5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670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410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pic>
        <p:nvPicPr>
          <p:cNvPr id="4103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BAF95F-EB26-4406-A41B-066169FC7AE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5BB6A74E-C04E-4F2D-B664-688C6865E54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16</a:t>
            </a:r>
          </a:p>
        </p:txBody>
      </p:sp>
    </p:spTree>
    <p:custDataLst>
      <p:tags r:id="rId14"/>
    </p:custDataLst>
    <p:extLst>
      <p:ext uri="{BB962C8B-B14F-4D97-AF65-F5344CB8AC3E}">
        <p14:creationId xmlns:p14="http://schemas.microsoft.com/office/powerpoint/2010/main" val="190598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3.png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0.jpg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0.jpg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8.wmf"/><Relationship Id="rId2" Type="http://schemas.openxmlformats.org/officeDocument/2006/relationships/control" Target="../activeX/activeX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0.jp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0.jp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3.png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0.jpg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EA23E-869D-40A2-86D4-389354533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Earth</a:t>
            </a:r>
            <a:br>
              <a:rPr lang="en-GB" dirty="0"/>
            </a:br>
            <a:r>
              <a:rPr lang="en-GB" dirty="0"/>
              <a:t>and Moon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6">
            <a:extLst>
              <a:ext uri="{FF2B5EF4-FFF2-40B4-BE49-F238E27FC236}">
                <a16:creationId xmlns:a16="http://schemas.microsoft.com/office/drawing/2014/main" id="{4549A463-95B2-4861-8C79-E3E15E18DC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The phases of the Moon</a:t>
            </a:r>
          </a:p>
        </p:txBody>
      </p:sp>
      <p:pic>
        <p:nvPicPr>
          <p:cNvPr id="6" name="Picture 5" descr="flash_icon">
            <a:extLst>
              <a:ext uri="{FF2B5EF4-FFF2-40B4-BE49-F238E27FC236}">
                <a16:creationId xmlns:a16="http://schemas.microsoft.com/office/drawing/2014/main" id="{F1F05883-F3E3-4ADF-98E8-F0397578A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D416F90-1CA8-48B5-BDEB-A20B7E963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09880F90-646B-45E9-B5D8-75FE370B0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039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38936" name="ShockwaveFlash1" r:id="rId2" imgW="8699400" imgH="5308560"/>
        </mc:Choice>
        <mc:Fallback>
          <p:control name="ShockwaveFlash1" r:id="rId2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8F9B342F-BFDB-45A5-A794-72A88A0B492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6">
            <a:extLst>
              <a:ext uri="{FF2B5EF4-FFF2-40B4-BE49-F238E27FC236}">
                <a16:creationId xmlns:a16="http://schemas.microsoft.com/office/drawing/2014/main" id="{5D770F58-AD9F-4086-BDAD-8241A486C8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Phases of the Moon activity</a:t>
            </a:r>
          </a:p>
        </p:txBody>
      </p:sp>
      <p:pic>
        <p:nvPicPr>
          <p:cNvPr id="6" name="Picture 5" descr="flash_icon">
            <a:extLst>
              <a:ext uri="{FF2B5EF4-FFF2-40B4-BE49-F238E27FC236}">
                <a16:creationId xmlns:a16="http://schemas.microsoft.com/office/drawing/2014/main" id="{108343D2-2324-4C42-8580-1ED7B602B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9C99190-AC6C-4AC1-8CCC-CC6EE0335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39961" name="ShockwaveFlash1" r:id="rId2" imgW="8699400" imgH="5308560"/>
        </mc:Choice>
        <mc:Fallback>
          <p:control name="ShockwaveFlash1" r:id="rId2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7BC0B009-35ED-4DC7-A168-A5F9BB3EC51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6">
            <a:extLst>
              <a:ext uri="{FF2B5EF4-FFF2-40B4-BE49-F238E27FC236}">
                <a16:creationId xmlns:a16="http://schemas.microsoft.com/office/drawing/2014/main" id="{D740FE00-15C3-40CC-A605-AA7C700690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Questions about the Moon</a:t>
            </a:r>
          </a:p>
        </p:txBody>
      </p:sp>
      <p:pic>
        <p:nvPicPr>
          <p:cNvPr id="6" name="Picture 5" descr="flash_icon">
            <a:extLst>
              <a:ext uri="{FF2B5EF4-FFF2-40B4-BE49-F238E27FC236}">
                <a16:creationId xmlns:a16="http://schemas.microsoft.com/office/drawing/2014/main" id="{76D1F1E7-6FD6-402F-804A-BB908D9A6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9B60E3B-D364-4CA6-B7CF-7956C7322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40985" name="ShockwaveFlash1" r:id="rId2" imgW="8699400" imgH="5308560"/>
        </mc:Choice>
        <mc:Fallback>
          <p:control name="ShockwaveFlash1" r:id="rId2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1DCDAA92-4519-4383-96C1-94AD55591AD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EF0492F7-D797-42BB-A959-6F185A389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800100"/>
            <a:ext cx="44592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dirty="0">
                <a:solidFill>
                  <a:srgbClr val="010066"/>
                </a:solidFill>
                <a:sym typeface="Wingdings" panose="05000000000000000000" pitchFamily="2" charset="2"/>
              </a:rPr>
              <a:t>A </a:t>
            </a:r>
            <a:r>
              <a:rPr lang="en-GB" altLang="en-US" sz="2400" b="1" dirty="0">
                <a:solidFill>
                  <a:srgbClr val="B80303"/>
                </a:solidFill>
                <a:sym typeface="Wingdings" panose="05000000000000000000" pitchFamily="2" charset="2"/>
              </a:rPr>
              <a:t>solar eclipse</a:t>
            </a:r>
            <a:r>
              <a:rPr lang="en-GB" altLang="en-US" sz="2400" dirty="0">
                <a:solidFill>
                  <a:srgbClr val="B80303"/>
                </a:solidFill>
                <a:sym typeface="Wingdings" panose="05000000000000000000" pitchFamily="2" charset="2"/>
              </a:rPr>
              <a:t> </a:t>
            </a:r>
            <a:r>
              <a:rPr lang="en-GB" altLang="en-US" sz="2400" dirty="0">
                <a:solidFill>
                  <a:srgbClr val="010066"/>
                </a:solidFill>
                <a:sym typeface="Wingdings" panose="05000000000000000000" pitchFamily="2" charset="2"/>
              </a:rPr>
              <a:t>happens when the Moon passes between the Sun and the Earth, casting a shadow over the Earth.</a:t>
            </a:r>
          </a:p>
        </p:txBody>
      </p:sp>
      <p:sp>
        <p:nvSpPr>
          <p:cNvPr id="9219" name="Rectangle 6">
            <a:extLst>
              <a:ext uri="{FF2B5EF4-FFF2-40B4-BE49-F238E27FC236}">
                <a16:creationId xmlns:a16="http://schemas.microsoft.com/office/drawing/2014/main" id="{5BC56F60-9822-4A29-ABE5-2DA7E74B7B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Eclipses</a:t>
            </a:r>
          </a:p>
        </p:txBody>
      </p:sp>
      <p:sp>
        <p:nvSpPr>
          <p:cNvPr id="80907" name="Text Box 11">
            <a:extLst>
              <a:ext uri="{FF2B5EF4-FFF2-40B4-BE49-F238E27FC236}">
                <a16:creationId xmlns:a16="http://schemas.microsoft.com/office/drawing/2014/main" id="{CDCAE211-B7B1-41F8-903A-189D6EE7A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2437503"/>
            <a:ext cx="46751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dirty="0">
                <a:solidFill>
                  <a:srgbClr val="010066"/>
                </a:solidFill>
                <a:sym typeface="Wingdings" panose="05000000000000000000" pitchFamily="2" charset="2"/>
              </a:rPr>
              <a:t>The last total solar eclipse visible from the US was in 2017</a:t>
            </a:r>
            <a:r>
              <a:rPr lang="en-GB" altLang="en-US" sz="2400" dirty="0">
                <a:solidFill>
                  <a:srgbClr val="000066"/>
                </a:solidFill>
                <a:sym typeface="Wingdings" panose="05000000000000000000" pitchFamily="2" charset="2"/>
              </a:rPr>
              <a:t>. The next is not until 2024!</a:t>
            </a:r>
            <a:endParaRPr lang="en-GB" altLang="en-US" sz="2400" dirty="0">
              <a:solidFill>
                <a:srgbClr val="000066"/>
              </a:solidFill>
            </a:endParaRPr>
          </a:p>
        </p:txBody>
      </p:sp>
      <p:sp>
        <p:nvSpPr>
          <p:cNvPr id="80908" name="Text Box 12">
            <a:extLst>
              <a:ext uri="{FF2B5EF4-FFF2-40B4-BE49-F238E27FC236}">
                <a16:creationId xmlns:a16="http://schemas.microsoft.com/office/drawing/2014/main" id="{DC06C224-D7C8-4559-B011-0AD74402E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3705575"/>
            <a:ext cx="44402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dirty="0">
                <a:solidFill>
                  <a:srgbClr val="010066"/>
                </a:solidFill>
                <a:sym typeface="Wingdings" panose="05000000000000000000" pitchFamily="2" charset="2"/>
              </a:rPr>
              <a:t>A </a:t>
            </a:r>
            <a:r>
              <a:rPr lang="en-GB" altLang="en-US" sz="2400" b="1" dirty="0">
                <a:solidFill>
                  <a:srgbClr val="B80303"/>
                </a:solidFill>
                <a:sym typeface="Wingdings" panose="05000000000000000000" pitchFamily="2" charset="2"/>
              </a:rPr>
              <a:t>lunar eclipse</a:t>
            </a:r>
            <a:r>
              <a:rPr lang="en-GB" altLang="en-US" sz="2400" dirty="0">
                <a:solidFill>
                  <a:srgbClr val="B80303"/>
                </a:solidFill>
                <a:sym typeface="Wingdings" panose="05000000000000000000" pitchFamily="2" charset="2"/>
              </a:rPr>
              <a:t> </a:t>
            </a:r>
            <a:r>
              <a:rPr lang="en-GB" altLang="en-US" sz="2400" dirty="0">
                <a:solidFill>
                  <a:srgbClr val="010066"/>
                </a:solidFill>
                <a:sym typeface="Wingdings" panose="05000000000000000000" pitchFamily="2" charset="2"/>
              </a:rPr>
              <a:t>happens when the Earth passes between the Sun and the Moon, casting a shadow over the Moon.</a:t>
            </a:r>
            <a:endParaRPr lang="en-GB" altLang="en-US" sz="2400" dirty="0">
              <a:solidFill>
                <a:srgbClr val="010066"/>
              </a:solidFill>
            </a:endParaRPr>
          </a:p>
        </p:txBody>
      </p:sp>
      <p:sp>
        <p:nvSpPr>
          <p:cNvPr id="80909" name="Text Box 13">
            <a:extLst>
              <a:ext uri="{FF2B5EF4-FFF2-40B4-BE49-F238E27FC236}">
                <a16:creationId xmlns:a16="http://schemas.microsoft.com/office/drawing/2014/main" id="{D10D3567-E46F-4A45-8A49-9DA7BB8E4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5342979"/>
            <a:ext cx="42846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dirty="0">
                <a:solidFill>
                  <a:srgbClr val="010066"/>
                </a:solidFill>
                <a:sym typeface="Wingdings" panose="05000000000000000000" pitchFamily="2" charset="2"/>
              </a:rPr>
              <a:t>Lunar eclipses happen in most years.</a:t>
            </a:r>
            <a:endParaRPr lang="en-GB" altLang="en-US" sz="2400" dirty="0">
              <a:solidFill>
                <a:srgbClr val="010066"/>
              </a:solidFill>
            </a:endParaRPr>
          </a:p>
        </p:txBody>
      </p:sp>
      <p:pic>
        <p:nvPicPr>
          <p:cNvPr id="9223" name="Picture 14" descr="765219_credit">
            <a:extLst>
              <a:ext uri="{FF2B5EF4-FFF2-40B4-BE49-F238E27FC236}">
                <a16:creationId xmlns:a16="http://schemas.microsoft.com/office/drawing/2014/main" id="{9CE6844A-99BC-41A0-8EE8-5E6D005BC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204" y="1079748"/>
            <a:ext cx="3215244" cy="494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CE30A0A-B7A2-459D-9631-2F6F8C30A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7" grpId="0"/>
      <p:bldP spid="80908" grpId="0"/>
      <p:bldP spid="809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9B19DC41-5DCE-48FB-8390-FAE622634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800100"/>
            <a:ext cx="8101013" cy="457200"/>
          </a:xfrm>
          <a:prstGeom prst="rect">
            <a:avLst/>
          </a:prstGeom>
          <a:solidFill>
            <a:srgbClr val="FDD9D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010066"/>
                </a:solidFill>
              </a:rPr>
              <a:t>Where must the Moon be for a solar eclipse to take place?</a:t>
            </a:r>
            <a:endParaRPr lang="en-GB" altLang="en-US" sz="2400" dirty="0">
              <a:solidFill>
                <a:srgbClr val="010066"/>
              </a:solidFill>
              <a:cs typeface="Times New Roman" panose="02020603050405020304" pitchFamily="18" charset="0"/>
            </a:endParaRPr>
          </a:p>
        </p:txBody>
      </p:sp>
      <p:sp>
        <p:nvSpPr>
          <p:cNvPr id="10243" name="Rectangle 6">
            <a:extLst>
              <a:ext uri="{FF2B5EF4-FFF2-40B4-BE49-F238E27FC236}">
                <a16:creationId xmlns:a16="http://schemas.microsoft.com/office/drawing/2014/main" id="{CE375601-8B29-40D8-BFED-9A234CEAED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What happens during a solar eclipse?</a:t>
            </a:r>
          </a:p>
        </p:txBody>
      </p:sp>
      <p:sp>
        <p:nvSpPr>
          <p:cNvPr id="81948" name="Text Box 28">
            <a:extLst>
              <a:ext uri="{FF2B5EF4-FFF2-40B4-BE49-F238E27FC236}">
                <a16:creationId xmlns:a16="http://schemas.microsoft.com/office/drawing/2014/main" id="{756A28DE-0669-4A85-BE22-7070FBED3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1304925"/>
            <a:ext cx="79327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010066"/>
                </a:solidFill>
              </a:rPr>
              <a:t>During a solar eclipse, the Moon moves directly between the Sun and the Earth, blocking the Sun’s rays from reaching part of the Earth.</a:t>
            </a:r>
            <a:endParaRPr lang="en-GB" altLang="en-US" sz="2400"/>
          </a:p>
        </p:txBody>
      </p:sp>
      <p:sp>
        <p:nvSpPr>
          <p:cNvPr id="28680" name="Rectangle 37">
            <a:extLst>
              <a:ext uri="{FF2B5EF4-FFF2-40B4-BE49-F238E27FC236}">
                <a16:creationId xmlns:a16="http://schemas.microsoft.com/office/drawing/2014/main" id="{3698FCD9-C680-415C-A287-934857D16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2654300"/>
            <a:ext cx="7785100" cy="3556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8681" name="Line 39">
            <a:extLst>
              <a:ext uri="{FF2B5EF4-FFF2-40B4-BE49-F238E27FC236}">
                <a16:creationId xmlns:a16="http://schemas.microsoft.com/office/drawing/2014/main" id="{9056F14C-CBCC-4484-A466-71083B9467E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5800" y="3048000"/>
            <a:ext cx="2616200" cy="135890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82" name="Line 40">
            <a:extLst>
              <a:ext uri="{FF2B5EF4-FFF2-40B4-BE49-F238E27FC236}">
                <a16:creationId xmlns:a16="http://schemas.microsoft.com/office/drawing/2014/main" id="{C9893F4D-09BF-4FD4-9104-AA5BE48ACBCB}"/>
              </a:ext>
            </a:extLst>
          </p:cNvPr>
          <p:cNvSpPr>
            <a:spLocks noChangeShapeType="1"/>
          </p:cNvSpPr>
          <p:nvPr/>
        </p:nvSpPr>
        <p:spPr bwMode="auto">
          <a:xfrm rot="1543066">
            <a:off x="4500563" y="3756025"/>
            <a:ext cx="179387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8683" name="Picture 44" descr="earth">
            <a:extLst>
              <a:ext uri="{FF2B5EF4-FFF2-40B4-BE49-F238E27FC236}">
                <a16:creationId xmlns:a16="http://schemas.microsoft.com/office/drawing/2014/main" id="{6E25ECB2-18B6-45E8-8E5E-E57066E2A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3440113"/>
            <a:ext cx="19907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4" name="Line 45">
            <a:extLst>
              <a:ext uri="{FF2B5EF4-FFF2-40B4-BE49-F238E27FC236}">
                <a16:creationId xmlns:a16="http://schemas.microsoft.com/office/drawing/2014/main" id="{F078ED9F-C731-434D-94AF-6362DE46C924}"/>
              </a:ext>
            </a:extLst>
          </p:cNvPr>
          <p:cNvSpPr>
            <a:spLocks noChangeShapeType="1"/>
          </p:cNvSpPr>
          <p:nvPr/>
        </p:nvSpPr>
        <p:spPr bwMode="auto">
          <a:xfrm rot="19863968" flipV="1">
            <a:off x="4500563" y="5180013"/>
            <a:ext cx="179387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85" name="Line 46">
            <a:extLst>
              <a:ext uri="{FF2B5EF4-FFF2-40B4-BE49-F238E27FC236}">
                <a16:creationId xmlns:a16="http://schemas.microsoft.com/office/drawing/2014/main" id="{83259085-56BF-4242-8C32-83FDAF82EB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25800" y="4525963"/>
            <a:ext cx="2616200" cy="135890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8686" name="Picture 38" descr="moon (half)">
            <a:extLst>
              <a:ext uri="{FF2B5EF4-FFF2-40B4-BE49-F238E27FC236}">
                <a16:creationId xmlns:a16="http://schemas.microsoft.com/office/drawing/2014/main" id="{664D200A-FD7E-45E7-BCD6-E26705858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8" y="4108450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47" descr="sun">
            <a:extLst>
              <a:ext uri="{FF2B5EF4-FFF2-40B4-BE49-F238E27FC236}">
                <a16:creationId xmlns:a16="http://schemas.microsoft.com/office/drawing/2014/main" id="{FC15AF9A-4EA8-4EBD-BA50-F8C3930BE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2408238"/>
            <a:ext cx="4059238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notes_icon">
            <a:extLst>
              <a:ext uri="{FF2B5EF4-FFF2-40B4-BE49-F238E27FC236}">
                <a16:creationId xmlns:a16="http://schemas.microsoft.com/office/drawing/2014/main" id="{3D21D6BE-E72D-4E40-9EEE-8BE44FB97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134937"/>
            <a:ext cx="44291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F5A1C32-5B33-4B39-A809-9088E86D7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5E2BC217-9E4A-4637-94C9-5816B77B6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502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8" grpId="0"/>
      <p:bldP spid="2868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738EA3CE-F424-4BF6-BD95-77EBDE2EA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00" y="800100"/>
            <a:ext cx="8104188" cy="457200"/>
          </a:xfrm>
          <a:prstGeom prst="rect">
            <a:avLst/>
          </a:prstGeom>
          <a:solidFill>
            <a:srgbClr val="FDD9D9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solidFill>
                  <a:srgbClr val="010066"/>
                </a:solidFill>
              </a:rPr>
              <a:t>Where must the Moon be for a lunar eclipse to take place?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3B0EF3CE-6DAA-48AA-BB26-BF939C5576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What happens during a lunar eclipse?</a:t>
            </a:r>
          </a:p>
        </p:txBody>
      </p:sp>
      <p:sp>
        <p:nvSpPr>
          <p:cNvPr id="277508" name="Text Box 4">
            <a:extLst>
              <a:ext uri="{FF2B5EF4-FFF2-40B4-BE49-F238E27FC236}">
                <a16:creationId xmlns:a16="http://schemas.microsoft.com/office/drawing/2014/main" id="{A945CDBF-E40E-4671-A584-7DE36949C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1304925"/>
            <a:ext cx="79327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010066"/>
                </a:solidFill>
              </a:rPr>
              <a:t>During a lunar eclipse, the Moon is on the opposite side of the Earth from the Sun, blocking the Sun’s light from reaching the Moon.</a:t>
            </a:r>
          </a:p>
        </p:txBody>
      </p:sp>
      <p:sp>
        <p:nvSpPr>
          <p:cNvPr id="277510" name="Rectangle 6">
            <a:extLst>
              <a:ext uri="{FF2B5EF4-FFF2-40B4-BE49-F238E27FC236}">
                <a16:creationId xmlns:a16="http://schemas.microsoft.com/office/drawing/2014/main" id="{F2F1A8AC-0ABF-443F-AF3F-22096E6F4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2654300"/>
            <a:ext cx="7785100" cy="3556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7511" name="Line 7">
            <a:extLst>
              <a:ext uri="{FF2B5EF4-FFF2-40B4-BE49-F238E27FC236}">
                <a16:creationId xmlns:a16="http://schemas.microsoft.com/office/drawing/2014/main" id="{51A09C2B-FB39-46FF-BB0A-F71A9DA63A7A}"/>
              </a:ext>
            </a:extLst>
          </p:cNvPr>
          <p:cNvSpPr>
            <a:spLocks noChangeShapeType="1"/>
          </p:cNvSpPr>
          <p:nvPr/>
        </p:nvSpPr>
        <p:spPr bwMode="auto">
          <a:xfrm rot="535162">
            <a:off x="4932363" y="3354388"/>
            <a:ext cx="179387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77512" name="Picture 8" descr="moon (dark)">
            <a:extLst>
              <a:ext uri="{FF2B5EF4-FFF2-40B4-BE49-F238E27FC236}">
                <a16:creationId xmlns:a16="http://schemas.microsoft.com/office/drawing/2014/main" id="{49DE89D6-608A-4A1F-9680-4A9541372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00" y="4108450"/>
            <a:ext cx="701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7513" name="Line 9">
            <a:extLst>
              <a:ext uri="{FF2B5EF4-FFF2-40B4-BE49-F238E27FC236}">
                <a16:creationId xmlns:a16="http://schemas.microsoft.com/office/drawing/2014/main" id="{C5B438FC-0023-43FF-B7D2-B001141A785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5800" y="3048000"/>
            <a:ext cx="3492500" cy="60960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514" name="Line 10">
            <a:extLst>
              <a:ext uri="{FF2B5EF4-FFF2-40B4-BE49-F238E27FC236}">
                <a16:creationId xmlns:a16="http://schemas.microsoft.com/office/drawing/2014/main" id="{0595CCFE-9E75-4F33-B0D5-29C2EEEFA5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25800" y="5211763"/>
            <a:ext cx="3556000" cy="67310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77515" name="Picture 11" descr="sun">
            <a:extLst>
              <a:ext uri="{FF2B5EF4-FFF2-40B4-BE49-F238E27FC236}">
                <a16:creationId xmlns:a16="http://schemas.microsoft.com/office/drawing/2014/main" id="{66BA4F6B-FFC3-4418-9E9C-664CF4529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2408238"/>
            <a:ext cx="4059238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516" name="Picture 12" descr="earth">
            <a:extLst>
              <a:ext uri="{FF2B5EF4-FFF2-40B4-BE49-F238E27FC236}">
                <a16:creationId xmlns:a16="http://schemas.microsoft.com/office/drawing/2014/main" id="{0586A23C-4A4C-4B5B-A689-C3AB2398F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3440113"/>
            <a:ext cx="19907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909232D-1A83-44FE-AA77-DE1B97DD6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71FFA3-32D5-426A-9705-8D6192904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326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8" grpId="0"/>
      <p:bldP spid="2775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6">
            <a:extLst>
              <a:ext uri="{FF2B5EF4-FFF2-40B4-BE49-F238E27FC236}">
                <a16:creationId xmlns:a16="http://schemas.microsoft.com/office/drawing/2014/main" id="{304A9697-52F9-4469-B6D2-1A37C108DE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Questions about eclipses</a:t>
            </a:r>
          </a:p>
        </p:txBody>
      </p:sp>
      <p:pic>
        <p:nvPicPr>
          <p:cNvPr id="5" name="Picture 5" descr="flash_icon">
            <a:extLst>
              <a:ext uri="{FF2B5EF4-FFF2-40B4-BE49-F238E27FC236}">
                <a16:creationId xmlns:a16="http://schemas.microsoft.com/office/drawing/2014/main" id="{E6413F65-BDEE-4255-B418-607924F34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42008" name="ShockwaveFlash1" r:id="rId2" imgW="8699400" imgH="5308560"/>
        </mc:Choice>
        <mc:Fallback>
          <p:control name="ShockwaveFlash1" r:id="rId2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45713B3B-A29F-4C5D-94EC-E47C47CC90E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C1080EC-8D95-4F58-BEB4-92C3F69F6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F24A623-EDEF-49C5-A5A4-508D61457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8552" y="1300899"/>
            <a:ext cx="5712644" cy="2375555"/>
          </a:xfrm>
        </p:spPr>
        <p:txBody>
          <a:bodyPr>
            <a:noAutofit/>
          </a:bodyPr>
          <a:lstStyle/>
          <a:p>
            <a:pPr marL="216000" indent="-216000">
              <a:buSzPct val="100000"/>
              <a:buFont typeface="Wingdings 2" panose="05020102010507070707" pitchFamily="18" charset="2"/>
              <a:buChar char=""/>
            </a:pPr>
            <a:r>
              <a:rPr lang="en-GB" sz="1600" dirty="0"/>
              <a:t>Developing and Using Models</a:t>
            </a:r>
          </a:p>
          <a:p>
            <a:pPr marL="216000" indent="-216000">
              <a:buSzPct val="100000"/>
              <a:buFont typeface="Wingdings 2" panose="05020102010507070707" pitchFamily="18" charset="2"/>
              <a:buChar char=""/>
            </a:pPr>
            <a:r>
              <a:rPr lang="en-GB" sz="1600" dirty="0"/>
              <a:t>Constructing Explanations and Designing Solutions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00EF7105-ADAD-4E73-B6EE-D08D12DEDBC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148552" y="4271390"/>
            <a:ext cx="5712644" cy="2359165"/>
          </a:xfrm>
        </p:spPr>
        <p:txBody>
          <a:bodyPr>
            <a:normAutofit/>
          </a:bodyPr>
          <a:lstStyle/>
          <a:p>
            <a:r>
              <a:rPr lang="en-GB" sz="1600" dirty="0"/>
              <a:t>1. Patterns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787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8">
            <a:extLst>
              <a:ext uri="{FF2B5EF4-FFF2-40B4-BE49-F238E27FC236}">
                <a16:creationId xmlns:a16="http://schemas.microsoft.com/office/drawing/2014/main" id="{69CA44CB-82BE-4A8D-9436-92A477A85A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The rotation of the Earth</a:t>
            </a:r>
          </a:p>
        </p:txBody>
      </p:sp>
      <p:pic>
        <p:nvPicPr>
          <p:cNvPr id="6" name="Picture 5" descr="flash_icon">
            <a:extLst>
              <a:ext uri="{FF2B5EF4-FFF2-40B4-BE49-F238E27FC236}">
                <a16:creationId xmlns:a16="http://schemas.microsoft.com/office/drawing/2014/main" id="{1D6E14B1-3CFA-4407-AB5E-8E57DE6A8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0639727-E764-4AB2-A40B-FDC200997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055" name="ShockwaveFlash1" r:id="rId2" imgW="8699400" imgH="5308560"/>
        </mc:Choice>
        <mc:Fallback>
          <p:control name="ShockwaveFlash1" r:id="rId2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8AA817FE-C0DD-41E2-8F65-7A7E1DE9485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FCF6FE-E505-4D29-B18F-C399FC64E636}"/>
              </a:ext>
            </a:extLst>
          </p:cNvPr>
          <p:cNvSpPr/>
          <p:nvPr/>
        </p:nvSpPr>
        <p:spPr bwMode="auto">
          <a:xfrm>
            <a:off x="467544" y="2528900"/>
            <a:ext cx="4271590" cy="648000"/>
          </a:xfrm>
          <a:prstGeom prst="rect">
            <a:avLst/>
          </a:prstGeom>
          <a:solidFill>
            <a:srgbClr val="B80303"/>
          </a:solidFill>
          <a:ln w="28575">
            <a:solidFill>
              <a:srgbClr val="B80303"/>
            </a:solidFill>
            <a:round/>
            <a:headEnd type="none" w="sm" len="sm"/>
            <a:tailEnd type="triangle" w="lg" len="lg"/>
          </a:ln>
        </p:spPr>
        <p:txBody>
          <a:bodyPr rtlCol="0" anchor="ctr">
            <a:spAutoFit/>
          </a:bodyPr>
          <a:lstStyle/>
          <a:p>
            <a:pPr algn="ctr"/>
            <a:endParaRPr lang="en-GB"/>
          </a:p>
        </p:txBody>
      </p:sp>
      <p:sp>
        <p:nvSpPr>
          <p:cNvPr id="7171" name="Rectangle 5">
            <a:extLst>
              <a:ext uri="{FF2B5EF4-FFF2-40B4-BE49-F238E27FC236}">
                <a16:creationId xmlns:a16="http://schemas.microsoft.com/office/drawing/2014/main" id="{A4DD5EDD-F1A8-4F91-AE87-FF6364D83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What time is it?</a:t>
            </a:r>
          </a:p>
        </p:txBody>
      </p:sp>
      <p:sp>
        <p:nvSpPr>
          <p:cNvPr id="7172" name="Text Box 6">
            <a:extLst>
              <a:ext uri="{FF2B5EF4-FFF2-40B4-BE49-F238E27FC236}">
                <a16:creationId xmlns:a16="http://schemas.microsoft.com/office/drawing/2014/main" id="{17666D92-78D3-4343-972A-E5974C756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800100"/>
            <a:ext cx="3529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dirty="0">
                <a:solidFill>
                  <a:srgbClr val="010066"/>
                </a:solidFill>
                <a:sym typeface="Wingdings" panose="05000000000000000000" pitchFamily="2" charset="2"/>
              </a:rPr>
              <a:t>It is 4</a:t>
            </a:r>
            <a:r>
              <a:rPr lang="en-GB" altLang="en-US" sz="1000" dirty="0">
                <a:solidFill>
                  <a:srgbClr val="010066"/>
                </a:solidFill>
                <a:sym typeface="Wingdings" panose="05000000000000000000" pitchFamily="2" charset="2"/>
              </a:rPr>
              <a:t> </a:t>
            </a:r>
            <a:r>
              <a:rPr lang="en-GB" altLang="en-US" sz="2400" dirty="0">
                <a:solidFill>
                  <a:srgbClr val="010066"/>
                </a:solidFill>
                <a:sym typeface="Wingdings" panose="05000000000000000000" pitchFamily="2" charset="2"/>
              </a:rPr>
              <a:t>am in New York.</a:t>
            </a:r>
            <a:r>
              <a:rPr lang="en-GB" altLang="en-US" dirty="0">
                <a:solidFill>
                  <a:srgbClr val="010066"/>
                </a:solidFill>
                <a:sym typeface="Wingdings" panose="05000000000000000000" pitchFamily="2" charset="2"/>
              </a:rPr>
              <a:t> </a:t>
            </a:r>
            <a:endParaRPr lang="en-GB" altLang="en-US" dirty="0"/>
          </a:p>
        </p:txBody>
      </p:sp>
      <p:sp>
        <p:nvSpPr>
          <p:cNvPr id="7173" name="Text Box 25">
            <a:extLst>
              <a:ext uri="{FF2B5EF4-FFF2-40B4-BE49-F238E27FC236}">
                <a16:creationId xmlns:a16="http://schemas.microsoft.com/office/drawing/2014/main" id="{0B75A856-46D5-4C2E-8B16-F252BB84E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1454547"/>
            <a:ext cx="3060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dirty="0">
                <a:solidFill>
                  <a:srgbClr val="010066"/>
                </a:solidFill>
                <a:sym typeface="Wingdings" panose="05000000000000000000" pitchFamily="2" charset="2"/>
              </a:rPr>
              <a:t>What is the time in the rest of the world?</a:t>
            </a:r>
          </a:p>
        </p:txBody>
      </p:sp>
      <p:pic>
        <p:nvPicPr>
          <p:cNvPr id="7174" name="Picture 39" descr="earth 2">
            <a:extLst>
              <a:ext uri="{FF2B5EF4-FFF2-40B4-BE49-F238E27FC236}">
                <a16:creationId xmlns:a16="http://schemas.microsoft.com/office/drawing/2014/main" id="{38A3FC2E-874E-4398-84D3-1EBEFC90B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1866900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73" name="Text Box 40">
            <a:extLst>
              <a:ext uri="{FF2B5EF4-FFF2-40B4-BE49-F238E27FC236}">
                <a16:creationId xmlns:a16="http://schemas.microsoft.com/office/drawing/2014/main" id="{3255B69C-6E9C-4E9D-96D3-656553012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1688" y="1257300"/>
            <a:ext cx="187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 dirty="0">
                <a:solidFill>
                  <a:srgbClr val="B80303"/>
                </a:solidFill>
              </a:rPr>
              <a:t>Casablanca</a:t>
            </a:r>
          </a:p>
        </p:txBody>
      </p:sp>
      <p:sp>
        <p:nvSpPr>
          <p:cNvPr id="18474" name="Line 44">
            <a:extLst>
              <a:ext uri="{FF2B5EF4-FFF2-40B4-BE49-F238E27FC236}">
                <a16:creationId xmlns:a16="http://schemas.microsoft.com/office/drawing/2014/main" id="{AB463BA5-5016-440F-8124-7AC778F438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2275" y="1774825"/>
            <a:ext cx="430213" cy="825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8471" name="Text Box 42">
            <a:extLst>
              <a:ext uri="{FF2B5EF4-FFF2-40B4-BE49-F238E27FC236}">
                <a16:creationId xmlns:a16="http://schemas.microsoft.com/office/drawing/2014/main" id="{B9DDFF3D-5A5B-42DA-98C1-E88AB9A23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3925" y="1257300"/>
            <a:ext cx="180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 dirty="0">
                <a:solidFill>
                  <a:srgbClr val="B80303"/>
                </a:solidFill>
              </a:rPr>
              <a:t>Philippines</a:t>
            </a:r>
          </a:p>
        </p:txBody>
      </p:sp>
      <p:sp>
        <p:nvSpPr>
          <p:cNvPr id="18472" name="Line 45">
            <a:extLst>
              <a:ext uri="{FF2B5EF4-FFF2-40B4-BE49-F238E27FC236}">
                <a16:creationId xmlns:a16="http://schemas.microsoft.com/office/drawing/2014/main" id="{F4BCEF8B-DEAE-4446-8505-C65E48E1B8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8350" y="1751013"/>
            <a:ext cx="103188" cy="1612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8469" name="Text Box 41">
            <a:extLst>
              <a:ext uri="{FF2B5EF4-FFF2-40B4-BE49-F238E27FC236}">
                <a16:creationId xmlns:a16="http://schemas.microsoft.com/office/drawing/2014/main" id="{590D7879-EE9E-410B-B2FF-7106334FF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3150" y="5368925"/>
            <a:ext cx="1336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 dirty="0">
                <a:solidFill>
                  <a:srgbClr val="B80303"/>
                </a:solidFill>
              </a:rPr>
              <a:t>Pretoria</a:t>
            </a:r>
          </a:p>
        </p:txBody>
      </p:sp>
      <p:sp>
        <p:nvSpPr>
          <p:cNvPr id="18470" name="Line 46">
            <a:extLst>
              <a:ext uri="{FF2B5EF4-FFF2-40B4-BE49-F238E27FC236}">
                <a16:creationId xmlns:a16="http://schemas.microsoft.com/office/drawing/2014/main" id="{AD0E9F06-9454-43F1-8E47-CCEFD5DBAC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56250" y="4400550"/>
            <a:ext cx="887413" cy="901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8467" name="Text Box 43">
            <a:extLst>
              <a:ext uri="{FF2B5EF4-FFF2-40B4-BE49-F238E27FC236}">
                <a16:creationId xmlns:a16="http://schemas.microsoft.com/office/drawing/2014/main" id="{340E6CB2-592C-4971-B6B2-029E5C098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5368925"/>
            <a:ext cx="2132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 dirty="0">
                <a:solidFill>
                  <a:srgbClr val="B80303"/>
                </a:solidFill>
              </a:rPr>
              <a:t>Antananarivo</a:t>
            </a:r>
          </a:p>
        </p:txBody>
      </p:sp>
      <p:sp>
        <p:nvSpPr>
          <p:cNvPr id="18468" name="Line 48">
            <a:extLst>
              <a:ext uri="{FF2B5EF4-FFF2-40B4-BE49-F238E27FC236}">
                <a16:creationId xmlns:a16="http://schemas.microsoft.com/office/drawing/2014/main" id="{7C7308B2-76F9-494C-A021-A5F522DE943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85000" y="4221163"/>
            <a:ext cx="979488" cy="1085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13713" name="Text Box 49">
            <a:extLst>
              <a:ext uri="{FF2B5EF4-FFF2-40B4-BE49-F238E27FC236}">
                <a16:creationId xmlns:a16="http://schemas.microsoft.com/office/drawing/2014/main" id="{ADAFF818-F514-4BBB-A6B6-DF671EBAA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6015" y="3320916"/>
            <a:ext cx="887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 dirty="0">
                <a:solidFill>
                  <a:srgbClr val="000066"/>
                </a:solidFill>
              </a:rPr>
              <a:t>+5 hr</a:t>
            </a:r>
          </a:p>
        </p:txBody>
      </p:sp>
      <p:sp>
        <p:nvSpPr>
          <p:cNvPr id="113714" name="Text Box 50">
            <a:extLst>
              <a:ext uri="{FF2B5EF4-FFF2-40B4-BE49-F238E27FC236}">
                <a16:creationId xmlns:a16="http://schemas.microsoft.com/office/drawing/2014/main" id="{B9D7078B-83EF-4EE0-9175-ACE3C2699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6015" y="4004992"/>
            <a:ext cx="887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>
                <a:solidFill>
                  <a:srgbClr val="000066"/>
                </a:solidFill>
              </a:rPr>
              <a:t>+7 hr</a:t>
            </a:r>
          </a:p>
        </p:txBody>
      </p:sp>
      <p:sp>
        <p:nvSpPr>
          <p:cNvPr id="113715" name="Text Box 51">
            <a:extLst>
              <a:ext uri="{FF2B5EF4-FFF2-40B4-BE49-F238E27FC236}">
                <a16:creationId xmlns:a16="http://schemas.microsoft.com/office/drawing/2014/main" id="{6ADDCDA3-3FCC-499B-AF64-A6BAF626E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6015" y="4725072"/>
            <a:ext cx="887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>
                <a:solidFill>
                  <a:srgbClr val="000066"/>
                </a:solidFill>
              </a:rPr>
              <a:t>+8 hr</a:t>
            </a:r>
          </a:p>
        </p:txBody>
      </p:sp>
      <p:sp>
        <p:nvSpPr>
          <p:cNvPr id="113716" name="Text Box 52">
            <a:extLst>
              <a:ext uri="{FF2B5EF4-FFF2-40B4-BE49-F238E27FC236}">
                <a16:creationId xmlns:a16="http://schemas.microsoft.com/office/drawing/2014/main" id="{A2704DC6-9CA9-4396-813A-46D52A135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1084" y="5445152"/>
            <a:ext cx="1057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>
                <a:solidFill>
                  <a:srgbClr val="000066"/>
                </a:solidFill>
              </a:rPr>
              <a:t>+13 hr</a:t>
            </a:r>
          </a:p>
        </p:txBody>
      </p:sp>
      <p:sp>
        <p:nvSpPr>
          <p:cNvPr id="113717" name="Text Box 53">
            <a:extLst>
              <a:ext uri="{FF2B5EF4-FFF2-40B4-BE49-F238E27FC236}">
                <a16:creationId xmlns:a16="http://schemas.microsoft.com/office/drawing/2014/main" id="{B78472E0-166E-44AA-9E1E-67E4AED86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109" y="3320916"/>
            <a:ext cx="8194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 dirty="0">
                <a:solidFill>
                  <a:srgbClr val="000066"/>
                </a:solidFill>
              </a:rPr>
              <a:t>9</a:t>
            </a:r>
            <a:r>
              <a:rPr lang="en-GB" altLang="en-US" sz="1000" dirty="0">
                <a:solidFill>
                  <a:srgbClr val="000066"/>
                </a:solidFill>
              </a:rPr>
              <a:t> </a:t>
            </a:r>
            <a:r>
              <a:rPr lang="en-GB" altLang="en-US" sz="2400" dirty="0">
                <a:solidFill>
                  <a:srgbClr val="000066"/>
                </a:solidFill>
              </a:rPr>
              <a:t>am</a:t>
            </a:r>
          </a:p>
        </p:txBody>
      </p:sp>
      <p:sp>
        <p:nvSpPr>
          <p:cNvPr id="113718" name="Text Box 54">
            <a:extLst>
              <a:ext uri="{FF2B5EF4-FFF2-40B4-BE49-F238E27FC236}">
                <a16:creationId xmlns:a16="http://schemas.microsoft.com/office/drawing/2014/main" id="{46F3FD7A-0EF4-459C-BCB8-59AFCF652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763" y="4004992"/>
            <a:ext cx="9681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 dirty="0">
                <a:solidFill>
                  <a:srgbClr val="000066"/>
                </a:solidFill>
              </a:rPr>
              <a:t>11</a:t>
            </a:r>
            <a:r>
              <a:rPr lang="en-GB" altLang="en-US" sz="1000" dirty="0">
                <a:solidFill>
                  <a:srgbClr val="000066"/>
                </a:solidFill>
              </a:rPr>
              <a:t> </a:t>
            </a:r>
            <a:r>
              <a:rPr lang="en-GB" altLang="en-US" sz="2400" dirty="0">
                <a:solidFill>
                  <a:srgbClr val="000066"/>
                </a:solidFill>
              </a:rPr>
              <a:t>am</a:t>
            </a:r>
          </a:p>
        </p:txBody>
      </p:sp>
      <p:sp>
        <p:nvSpPr>
          <p:cNvPr id="113719" name="Text Box 55">
            <a:extLst>
              <a:ext uri="{FF2B5EF4-FFF2-40B4-BE49-F238E27FC236}">
                <a16:creationId xmlns:a16="http://schemas.microsoft.com/office/drawing/2014/main" id="{8EF01718-5682-4BB1-9B3C-77D692AD7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2349" y="4725072"/>
            <a:ext cx="9909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 dirty="0">
                <a:solidFill>
                  <a:srgbClr val="000066"/>
                </a:solidFill>
              </a:rPr>
              <a:t>12</a:t>
            </a:r>
            <a:r>
              <a:rPr lang="en-GB" altLang="en-US" sz="1000" dirty="0">
                <a:solidFill>
                  <a:srgbClr val="000066"/>
                </a:solidFill>
              </a:rPr>
              <a:t> </a:t>
            </a:r>
            <a:r>
              <a:rPr lang="en-GB" altLang="en-US" sz="2400" dirty="0">
                <a:solidFill>
                  <a:srgbClr val="000066"/>
                </a:solidFill>
              </a:rPr>
              <a:t>pm</a:t>
            </a:r>
          </a:p>
        </p:txBody>
      </p:sp>
      <p:sp>
        <p:nvSpPr>
          <p:cNvPr id="113720" name="Text Box 56">
            <a:extLst>
              <a:ext uri="{FF2B5EF4-FFF2-40B4-BE49-F238E27FC236}">
                <a16:creationId xmlns:a16="http://schemas.microsoft.com/office/drawing/2014/main" id="{2DB77DF8-EF35-4E22-91AC-493337906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110" y="5445152"/>
            <a:ext cx="8194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 dirty="0">
                <a:solidFill>
                  <a:srgbClr val="000066"/>
                </a:solidFill>
              </a:rPr>
              <a:t>5</a:t>
            </a:r>
            <a:r>
              <a:rPr lang="en-GB" altLang="en-US" sz="1000" dirty="0">
                <a:solidFill>
                  <a:srgbClr val="000066"/>
                </a:solidFill>
              </a:rPr>
              <a:t> </a:t>
            </a:r>
            <a:r>
              <a:rPr lang="en-GB" altLang="en-US" sz="2400" dirty="0">
                <a:solidFill>
                  <a:srgbClr val="000066"/>
                </a:solidFill>
              </a:rPr>
              <a:t>pm</a:t>
            </a:r>
          </a:p>
        </p:txBody>
      </p:sp>
      <p:sp>
        <p:nvSpPr>
          <p:cNvPr id="7191" name="Text Box 30">
            <a:extLst>
              <a:ext uri="{FF2B5EF4-FFF2-40B4-BE49-F238E27FC236}">
                <a16:creationId xmlns:a16="http://schemas.microsoft.com/office/drawing/2014/main" id="{888B0701-E010-41A3-B805-824EF4406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130" y="26243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 b="1" dirty="0">
                <a:solidFill>
                  <a:schemeClr val="bg1"/>
                </a:solidFill>
              </a:rPr>
              <a:t>EDT</a:t>
            </a:r>
          </a:p>
        </p:txBody>
      </p:sp>
      <p:sp>
        <p:nvSpPr>
          <p:cNvPr id="7192" name="Text Box 31">
            <a:extLst>
              <a:ext uri="{FF2B5EF4-FFF2-40B4-BE49-F238E27FC236}">
                <a16:creationId xmlns:a16="http://schemas.microsoft.com/office/drawing/2014/main" id="{F93BCB13-6CDD-4378-AEEA-3B5271E6A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0151" y="2622068"/>
            <a:ext cx="8178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 b="1" dirty="0">
                <a:solidFill>
                  <a:schemeClr val="bg1"/>
                </a:solidFill>
              </a:rPr>
              <a:t>time</a:t>
            </a:r>
          </a:p>
        </p:txBody>
      </p:sp>
      <p:sp>
        <p:nvSpPr>
          <p:cNvPr id="7193" name="Text Box 32">
            <a:extLst>
              <a:ext uri="{FF2B5EF4-FFF2-40B4-BE49-F238E27FC236}">
                <a16:creationId xmlns:a16="http://schemas.microsoft.com/office/drawing/2014/main" id="{66A63716-3196-48DD-91D2-5900E949E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3320916"/>
            <a:ext cx="1797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solidFill>
                  <a:srgbClr val="000066"/>
                </a:solidFill>
              </a:rPr>
              <a:t>Casablanca</a:t>
            </a:r>
          </a:p>
        </p:txBody>
      </p:sp>
      <p:sp>
        <p:nvSpPr>
          <p:cNvPr id="7194" name="Text Box 33">
            <a:extLst>
              <a:ext uri="{FF2B5EF4-FFF2-40B4-BE49-F238E27FC236}">
                <a16:creationId xmlns:a16="http://schemas.microsoft.com/office/drawing/2014/main" id="{83084A95-CED4-467C-B72F-81C716C20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4004992"/>
            <a:ext cx="1252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solidFill>
                  <a:srgbClr val="000066"/>
                </a:solidFill>
              </a:rPr>
              <a:t>Pretoria</a:t>
            </a:r>
          </a:p>
        </p:txBody>
      </p:sp>
      <p:sp>
        <p:nvSpPr>
          <p:cNvPr id="7195" name="Text Box 34">
            <a:extLst>
              <a:ext uri="{FF2B5EF4-FFF2-40B4-BE49-F238E27FC236}">
                <a16:creationId xmlns:a16="http://schemas.microsoft.com/office/drawing/2014/main" id="{DE412349-9AAB-41A9-8D8E-A82E0BF65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4725072"/>
            <a:ext cx="1982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solidFill>
                  <a:srgbClr val="000066"/>
                </a:solidFill>
              </a:rPr>
              <a:t>Antananarivo</a:t>
            </a:r>
          </a:p>
        </p:txBody>
      </p:sp>
      <p:sp>
        <p:nvSpPr>
          <p:cNvPr id="7196" name="Text Box 35">
            <a:extLst>
              <a:ext uri="{FF2B5EF4-FFF2-40B4-BE49-F238E27FC236}">
                <a16:creationId xmlns:a16="http://schemas.microsoft.com/office/drawing/2014/main" id="{64045EDE-F139-4061-B8C4-754342F04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5445152"/>
            <a:ext cx="166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solidFill>
                  <a:srgbClr val="000066"/>
                </a:solidFill>
              </a:rPr>
              <a:t>Philippines</a:t>
            </a:r>
          </a:p>
        </p:txBody>
      </p:sp>
      <p:sp>
        <p:nvSpPr>
          <p:cNvPr id="7197" name="Text Box 59">
            <a:extLst>
              <a:ext uri="{FF2B5EF4-FFF2-40B4-BE49-F238E27FC236}">
                <a16:creationId xmlns:a16="http://schemas.microsoft.com/office/drawing/2014/main" id="{AFDFA3D6-9746-41AD-A09D-2D5E1C911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2624300"/>
            <a:ext cx="1022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400" b="1" dirty="0">
                <a:solidFill>
                  <a:schemeClr val="bg1"/>
                </a:solidFill>
              </a:rPr>
              <a:t>place</a:t>
            </a:r>
          </a:p>
        </p:txBody>
      </p:sp>
      <p:pic>
        <p:nvPicPr>
          <p:cNvPr id="32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25A86BB-34E7-4A56-AD79-046950BB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30637D9-1A0F-46F2-BB41-4FEDFFD1197F}"/>
              </a:ext>
            </a:extLst>
          </p:cNvPr>
          <p:cNvCxnSpPr>
            <a:cxnSpLocks/>
          </p:cNvCxnSpPr>
          <p:nvPr/>
        </p:nvCxnSpPr>
        <p:spPr bwMode="auto">
          <a:xfrm>
            <a:off x="467544" y="2888868"/>
            <a:ext cx="0" cy="314455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B8030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FDE871E-852C-4FCA-B218-FD2A7A1006AD}"/>
              </a:ext>
            </a:extLst>
          </p:cNvPr>
          <p:cNvCxnSpPr/>
          <p:nvPr/>
        </p:nvCxnSpPr>
        <p:spPr bwMode="auto">
          <a:xfrm>
            <a:off x="4739134" y="2839470"/>
            <a:ext cx="0" cy="319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B8030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2F955D2-D2C4-48B6-94EF-1E88D8D21A47}"/>
              </a:ext>
            </a:extLst>
          </p:cNvPr>
          <p:cNvCxnSpPr/>
          <p:nvPr/>
        </p:nvCxnSpPr>
        <p:spPr bwMode="auto">
          <a:xfrm>
            <a:off x="2546111" y="2839470"/>
            <a:ext cx="0" cy="319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B8030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EB159CF-1D0B-4DAB-AC11-27E000D2913A}"/>
              </a:ext>
            </a:extLst>
          </p:cNvPr>
          <p:cNvCxnSpPr/>
          <p:nvPr/>
        </p:nvCxnSpPr>
        <p:spPr bwMode="auto">
          <a:xfrm>
            <a:off x="3625963" y="2816860"/>
            <a:ext cx="0" cy="319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B8030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8D28E73-06DF-4D35-AB72-FBB7D5AD7B21}"/>
              </a:ext>
            </a:extLst>
          </p:cNvPr>
          <p:cNvCxnSpPr>
            <a:cxnSpLocks/>
          </p:cNvCxnSpPr>
          <p:nvPr/>
        </p:nvCxnSpPr>
        <p:spPr bwMode="auto">
          <a:xfrm flipV="1">
            <a:off x="467544" y="6021216"/>
            <a:ext cx="428447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B8030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4674827-4C74-469A-9FD7-FBE89C76B982}"/>
              </a:ext>
            </a:extLst>
          </p:cNvPr>
          <p:cNvCxnSpPr>
            <a:cxnSpLocks/>
          </p:cNvCxnSpPr>
          <p:nvPr/>
        </p:nvCxnSpPr>
        <p:spPr bwMode="auto">
          <a:xfrm flipV="1">
            <a:off x="467544" y="3887979"/>
            <a:ext cx="428447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B8030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790BAB7-B378-47F3-89D6-0C2E6D7308BE}"/>
              </a:ext>
            </a:extLst>
          </p:cNvPr>
          <p:cNvCxnSpPr>
            <a:cxnSpLocks/>
          </p:cNvCxnSpPr>
          <p:nvPr/>
        </p:nvCxnSpPr>
        <p:spPr bwMode="auto">
          <a:xfrm flipV="1">
            <a:off x="467544" y="4599058"/>
            <a:ext cx="428447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B8030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7E80870-120D-48DE-BD78-7A7EC25A5C0A}"/>
              </a:ext>
            </a:extLst>
          </p:cNvPr>
          <p:cNvCxnSpPr>
            <a:cxnSpLocks/>
          </p:cNvCxnSpPr>
          <p:nvPr/>
        </p:nvCxnSpPr>
        <p:spPr bwMode="auto">
          <a:xfrm flipV="1">
            <a:off x="467544" y="5310137"/>
            <a:ext cx="428447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B8030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73" grpId="0"/>
      <p:bldP spid="18471" grpId="0"/>
      <p:bldP spid="18469" grpId="0"/>
      <p:bldP spid="18467" grpId="0"/>
      <p:bldP spid="113713" grpId="0"/>
      <p:bldP spid="113714" grpId="0"/>
      <p:bldP spid="113715" grpId="0"/>
      <p:bldP spid="113716" grpId="0"/>
      <p:bldP spid="113717" grpId="0"/>
      <p:bldP spid="113718" grpId="0"/>
      <p:bldP spid="113719" grpId="0"/>
      <p:bldP spid="1137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1">
            <a:extLst>
              <a:ext uri="{FF2B5EF4-FFF2-40B4-BE49-F238E27FC236}">
                <a16:creationId xmlns:a16="http://schemas.microsoft.com/office/drawing/2014/main" id="{697DAED5-F455-4224-9E82-F5DB6B92C2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The path of the Sun in the sky</a:t>
            </a:r>
            <a:endParaRPr lang="en-US" altLang="en-US" dirty="0"/>
          </a:p>
        </p:txBody>
      </p:sp>
      <p:pic>
        <p:nvPicPr>
          <p:cNvPr id="6" name="Picture 5" descr="flash_icon">
            <a:extLst>
              <a:ext uri="{FF2B5EF4-FFF2-40B4-BE49-F238E27FC236}">
                <a16:creationId xmlns:a16="http://schemas.microsoft.com/office/drawing/2014/main" id="{AD923ABA-BAD9-441E-A5B4-4420A008C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AC98915-E7FC-499D-B8E4-6B196FFCB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079" name="ShockwaveFlash1" r:id="rId2" imgW="8699400" imgH="5308560"/>
        </mc:Choice>
        <mc:Fallback>
          <p:control name="ShockwaveFlash1" r:id="rId2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5B2C1E63-02D0-4980-8E94-751FA82AB69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9C3D5118-9DCF-4DF1-B316-BE0C0A4A05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What are hemispheres?</a:t>
            </a:r>
          </a:p>
        </p:txBody>
      </p:sp>
      <p:sp>
        <p:nvSpPr>
          <p:cNvPr id="8195" name="Text Box 7">
            <a:extLst>
              <a:ext uri="{FF2B5EF4-FFF2-40B4-BE49-F238E27FC236}">
                <a16:creationId xmlns:a16="http://schemas.microsoft.com/office/drawing/2014/main" id="{1F8BDE01-1147-4AEC-B568-E262EF1AB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800100"/>
            <a:ext cx="77851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dirty="0">
                <a:solidFill>
                  <a:srgbClr val="000066"/>
                </a:solidFill>
              </a:rPr>
              <a:t>The Earth is divided into two hemispheres, separated by the equator. </a:t>
            </a:r>
          </a:p>
        </p:txBody>
      </p:sp>
      <p:pic>
        <p:nvPicPr>
          <p:cNvPr id="8196" name="Picture 9" descr="hemispheres">
            <a:extLst>
              <a:ext uri="{FF2B5EF4-FFF2-40B4-BE49-F238E27FC236}">
                <a16:creationId xmlns:a16="http://schemas.microsoft.com/office/drawing/2014/main" id="{1CCD7000-ED13-41BD-B11B-F3A6A2013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311" y="1305502"/>
            <a:ext cx="3360928" cy="385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9" name="Text Box 10">
            <a:extLst>
              <a:ext uri="{FF2B5EF4-FFF2-40B4-BE49-F238E27FC236}">
                <a16:creationId xmlns:a16="http://schemas.microsoft.com/office/drawing/2014/main" id="{B1EF3383-1FB6-4BA7-BCF1-93D687AA6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763" y="2096852"/>
            <a:ext cx="19127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 dirty="0">
                <a:solidFill>
                  <a:srgbClr val="B80303"/>
                </a:solidFill>
              </a:rPr>
              <a:t>northern</a:t>
            </a:r>
          </a:p>
          <a:p>
            <a:pPr eaLnBrk="1" hangingPunct="1"/>
            <a:r>
              <a:rPr lang="en-GB" altLang="en-US" sz="2400" b="1" dirty="0">
                <a:solidFill>
                  <a:srgbClr val="B80303"/>
                </a:solidFill>
              </a:rPr>
              <a:t>hemisphere</a:t>
            </a:r>
          </a:p>
        </p:txBody>
      </p:sp>
      <p:sp>
        <p:nvSpPr>
          <p:cNvPr id="19470" name="Line 14">
            <a:extLst>
              <a:ext uri="{FF2B5EF4-FFF2-40B4-BE49-F238E27FC236}">
                <a16:creationId xmlns:a16="http://schemas.microsoft.com/office/drawing/2014/main" id="{44284986-6130-44B8-BACE-B5FE1459C33D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7575" y="2342914"/>
            <a:ext cx="23765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GB"/>
          </a:p>
        </p:txBody>
      </p:sp>
      <p:sp>
        <p:nvSpPr>
          <p:cNvPr id="19467" name="Text Box 13">
            <a:extLst>
              <a:ext uri="{FF2B5EF4-FFF2-40B4-BE49-F238E27FC236}">
                <a16:creationId xmlns:a16="http://schemas.microsoft.com/office/drawing/2014/main" id="{006D05A8-3A2D-45F5-B04E-D6525409A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763" y="3333750"/>
            <a:ext cx="1301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>
                <a:solidFill>
                  <a:srgbClr val="B80303"/>
                </a:solidFill>
              </a:rPr>
              <a:t>equator</a:t>
            </a:r>
          </a:p>
        </p:txBody>
      </p:sp>
      <p:sp>
        <p:nvSpPr>
          <p:cNvPr id="19468" name="Line 15">
            <a:extLst>
              <a:ext uri="{FF2B5EF4-FFF2-40B4-BE49-F238E27FC236}">
                <a16:creationId xmlns:a16="http://schemas.microsoft.com/office/drawing/2014/main" id="{5D779F95-102F-4C6C-A4EC-F635CCC3404F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3971" y="3573016"/>
            <a:ext cx="316980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GB"/>
          </a:p>
        </p:txBody>
      </p:sp>
      <p:sp>
        <p:nvSpPr>
          <p:cNvPr id="19465" name="Text Box 11">
            <a:extLst>
              <a:ext uri="{FF2B5EF4-FFF2-40B4-BE49-F238E27FC236}">
                <a16:creationId xmlns:a16="http://schemas.microsoft.com/office/drawing/2014/main" id="{0E81CCB0-1B47-4504-A196-4A194D1D3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763" y="4221088"/>
            <a:ext cx="19127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 dirty="0">
                <a:solidFill>
                  <a:srgbClr val="B80303"/>
                </a:solidFill>
              </a:rPr>
              <a:t>southern</a:t>
            </a:r>
          </a:p>
          <a:p>
            <a:pPr eaLnBrk="1" hangingPunct="1"/>
            <a:r>
              <a:rPr lang="en-GB" altLang="en-US" sz="2400" b="1" dirty="0">
                <a:solidFill>
                  <a:srgbClr val="B80303"/>
                </a:solidFill>
              </a:rPr>
              <a:t>hemisphere</a:t>
            </a:r>
          </a:p>
        </p:txBody>
      </p:sp>
      <p:sp>
        <p:nvSpPr>
          <p:cNvPr id="19466" name="Line 20">
            <a:extLst>
              <a:ext uri="{FF2B5EF4-FFF2-40B4-BE49-F238E27FC236}">
                <a16:creationId xmlns:a16="http://schemas.microsoft.com/office/drawing/2014/main" id="{7720F795-1E1F-468F-99E6-3111CCD413A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7575" y="4479850"/>
            <a:ext cx="252052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GB"/>
          </a:p>
        </p:txBody>
      </p:sp>
      <p:sp>
        <p:nvSpPr>
          <p:cNvPr id="19472" name="Text Box 16">
            <a:extLst>
              <a:ext uri="{FF2B5EF4-FFF2-40B4-BE49-F238E27FC236}">
                <a16:creationId xmlns:a16="http://schemas.microsoft.com/office/drawing/2014/main" id="{0F01F2CA-0EF6-4645-BD05-319A00424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5265204"/>
            <a:ext cx="8317681" cy="830997"/>
          </a:xfrm>
          <a:prstGeom prst="rect">
            <a:avLst/>
          </a:prstGeom>
          <a:solidFill>
            <a:srgbClr val="FDD9D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dirty="0">
                <a:solidFill>
                  <a:srgbClr val="000066"/>
                </a:solidFill>
              </a:rPr>
              <a:t>Why do the hemispheres have different seasons at different times of the year?</a:t>
            </a:r>
            <a:endParaRPr lang="en-GB" altLang="en-US" dirty="0"/>
          </a:p>
        </p:txBody>
      </p:sp>
      <p:pic>
        <p:nvPicPr>
          <p:cNvPr id="13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1B0F14B-70FE-4457-9E55-8A05BFC4A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9" grpId="0"/>
      <p:bldP spid="19467" grpId="0"/>
      <p:bldP spid="19465" grpId="0"/>
      <p:bldP spid="194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6">
            <a:extLst>
              <a:ext uri="{FF2B5EF4-FFF2-40B4-BE49-F238E27FC236}">
                <a16:creationId xmlns:a16="http://schemas.microsoft.com/office/drawing/2014/main" id="{228DC973-8F3F-4BD7-A345-CCE7FC2190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The seasons</a:t>
            </a:r>
          </a:p>
        </p:txBody>
      </p:sp>
      <p:pic>
        <p:nvPicPr>
          <p:cNvPr id="6" name="Picture 5" descr="flash_icon">
            <a:extLst>
              <a:ext uri="{FF2B5EF4-FFF2-40B4-BE49-F238E27FC236}">
                <a16:creationId xmlns:a16="http://schemas.microsoft.com/office/drawing/2014/main" id="{15F4DE1C-C247-425F-B97E-FFAFF415E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4A8EF62-01BB-4B27-B904-962A5B475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50E93D7C-D542-4F08-87BF-E6733E5A1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039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3104" name="ShockwaveFlash1" r:id="rId2" imgW="8699400" imgH="5308560"/>
        </mc:Choice>
        <mc:Fallback>
          <p:control name="ShockwaveFlash1" r:id="rId2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7BCC3C39-0434-4C40-97FF-02828062964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6">
            <a:extLst>
              <a:ext uri="{FF2B5EF4-FFF2-40B4-BE49-F238E27FC236}">
                <a16:creationId xmlns:a16="http://schemas.microsoft.com/office/drawing/2014/main" id="{B7807D37-13C6-4DF9-B9BF-F17E95D9A1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What is the season?</a:t>
            </a:r>
          </a:p>
        </p:txBody>
      </p:sp>
      <p:sp>
        <p:nvSpPr>
          <p:cNvPr id="4101" name="AutoShape 14">
            <a:extLst>
              <a:ext uri="{FF2B5EF4-FFF2-40B4-BE49-F238E27FC236}">
                <a16:creationId xmlns:a16="http://schemas.microsoft.com/office/drawing/2014/main" id="{E9C056C6-6EEB-4A60-983D-DC4F8FD9D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6600" y="6134100"/>
            <a:ext cx="774700" cy="62230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" name="Picture 5" descr="flash_icon">
            <a:extLst>
              <a:ext uri="{FF2B5EF4-FFF2-40B4-BE49-F238E27FC236}">
                <a16:creationId xmlns:a16="http://schemas.microsoft.com/office/drawing/2014/main" id="{E96388BD-1FEE-4BCF-8E04-B61ABA20E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C785A06-1D14-484B-ADFF-44BDEDC04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4128" name="ShockwaveFlash1" r:id="rId2" imgW="8699400" imgH="5308560"/>
        </mc:Choice>
        <mc:Fallback>
          <p:control name="ShockwaveFlash1" r:id="rId2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21855254-62D9-441B-8F1B-6A9101F436E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E2CDFA0B-F36E-4272-BBED-F1171A09D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800100"/>
            <a:ext cx="81041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GB" altLang="en-US" sz="2400">
                <a:solidFill>
                  <a:srgbClr val="000066"/>
                </a:solidFill>
              </a:rPr>
              <a:t>The Sun and the Moon look about the same size from Earth, but they are not.</a:t>
            </a:r>
          </a:p>
        </p:txBody>
      </p:sp>
      <p:sp>
        <p:nvSpPr>
          <p:cNvPr id="8195" name="Rectangle 6">
            <a:extLst>
              <a:ext uri="{FF2B5EF4-FFF2-40B4-BE49-F238E27FC236}">
                <a16:creationId xmlns:a16="http://schemas.microsoft.com/office/drawing/2014/main" id="{1D450F47-7CE6-42CD-8813-87D5D5FB02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The Moon</a:t>
            </a:r>
          </a:p>
        </p:txBody>
      </p:sp>
      <p:sp>
        <p:nvSpPr>
          <p:cNvPr id="62485" name="Text Box 21">
            <a:extLst>
              <a:ext uri="{FF2B5EF4-FFF2-40B4-BE49-F238E27FC236}">
                <a16:creationId xmlns:a16="http://schemas.microsoft.com/office/drawing/2014/main" id="{2BB781B7-17EA-4671-8241-A09637D64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2863850"/>
            <a:ext cx="7785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000066"/>
                </a:solidFill>
              </a:rPr>
              <a:t>The Moon takes just over 27 days to orbit the Earth.</a:t>
            </a:r>
          </a:p>
        </p:txBody>
      </p:sp>
      <p:sp>
        <p:nvSpPr>
          <p:cNvPr id="62486" name="Text Box 22">
            <a:extLst>
              <a:ext uri="{FF2B5EF4-FFF2-40B4-BE49-F238E27FC236}">
                <a16:creationId xmlns:a16="http://schemas.microsoft.com/office/drawing/2014/main" id="{9217F302-40DA-451B-9119-3F68A49C8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1831975"/>
            <a:ext cx="77851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000066"/>
                </a:solidFill>
              </a:rPr>
              <a:t>The Sun is about 400 times wider than the Moon but is 400 times further away!</a:t>
            </a:r>
          </a:p>
        </p:txBody>
      </p:sp>
      <p:sp>
        <p:nvSpPr>
          <p:cNvPr id="24584" name="Oval 13">
            <a:extLst>
              <a:ext uri="{FF2B5EF4-FFF2-40B4-BE49-F238E27FC236}">
                <a16:creationId xmlns:a16="http://schemas.microsoft.com/office/drawing/2014/main" id="{1C874C3C-AC76-409F-B3EC-6B136CB78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6513" y="3927475"/>
            <a:ext cx="5895975" cy="21336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24585" name="Picture 14" descr="earth">
            <a:extLst>
              <a:ext uri="{FF2B5EF4-FFF2-40B4-BE49-F238E27FC236}">
                <a16:creationId xmlns:a16="http://schemas.microsoft.com/office/drawing/2014/main" id="{CCC1FE61-2C95-4D66-90D7-B3E8EC75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63" y="3230563"/>
            <a:ext cx="286067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80" name="AutoShape 16">
            <a:extLst>
              <a:ext uri="{FF2B5EF4-FFF2-40B4-BE49-F238E27FC236}">
                <a16:creationId xmlns:a16="http://schemas.microsoft.com/office/drawing/2014/main" id="{F81C91D6-5444-464D-87E8-D4814C72C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4913" y="4271963"/>
            <a:ext cx="1219200" cy="330200"/>
          </a:xfrm>
          <a:prstGeom prst="rightArrow">
            <a:avLst>
              <a:gd name="adj1" fmla="val 50000"/>
              <a:gd name="adj2" fmla="val 92308"/>
            </a:avLst>
          </a:prstGeom>
          <a:solidFill>
            <a:srgbClr val="FFCC00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62481" name="AutoShape 17">
            <a:extLst>
              <a:ext uri="{FF2B5EF4-FFF2-40B4-BE49-F238E27FC236}">
                <a16:creationId xmlns:a16="http://schemas.microsoft.com/office/drawing/2014/main" id="{6B469159-C481-4117-9A6F-EC737F0C4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4913" y="4829175"/>
            <a:ext cx="1219200" cy="330200"/>
          </a:xfrm>
          <a:prstGeom prst="rightArrow">
            <a:avLst>
              <a:gd name="adj1" fmla="val 50000"/>
              <a:gd name="adj2" fmla="val 92308"/>
            </a:avLst>
          </a:prstGeom>
          <a:solidFill>
            <a:srgbClr val="FFCC00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62482" name="AutoShape 18">
            <a:extLst>
              <a:ext uri="{FF2B5EF4-FFF2-40B4-BE49-F238E27FC236}">
                <a16:creationId xmlns:a16="http://schemas.microsoft.com/office/drawing/2014/main" id="{09C5B011-4D07-4399-A64D-56D74EABD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4913" y="5386388"/>
            <a:ext cx="1219200" cy="330200"/>
          </a:xfrm>
          <a:prstGeom prst="rightArrow">
            <a:avLst>
              <a:gd name="adj1" fmla="val 50000"/>
              <a:gd name="adj2" fmla="val 92308"/>
            </a:avLst>
          </a:prstGeom>
          <a:solidFill>
            <a:srgbClr val="FFCC00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pic>
        <p:nvPicPr>
          <p:cNvPr id="24588" name="Picture 26" descr="moon">
            <a:extLst>
              <a:ext uri="{FF2B5EF4-FFF2-40B4-BE49-F238E27FC236}">
                <a16:creationId xmlns:a16="http://schemas.microsoft.com/office/drawing/2014/main" id="{C860C5CC-5C18-4EA9-BD15-8A5CA168E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5097463"/>
            <a:ext cx="8953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Picture 18" descr="the moon 2 sunlight">
            <a:extLst>
              <a:ext uri="{FF2B5EF4-FFF2-40B4-BE49-F238E27FC236}">
                <a16:creationId xmlns:a16="http://schemas.microsoft.com/office/drawing/2014/main" id="{09EBA15F-1AF0-4A9E-8FB7-E380BE772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4329113"/>
            <a:ext cx="457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A3C0731-3557-4FA1-9603-2E050D94F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85" grpId="0"/>
      <p:bldP spid="62486" grpId="0"/>
      <p:bldP spid="24584" grpId="0" animBg="1"/>
      <p:bldP spid="62480" grpId="0" animBg="1"/>
      <p:bldP spid="62481" grpId="0" animBg="1"/>
      <p:bldP spid="6248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50800">
          <a:solidFill>
            <a:srgbClr val="010066"/>
          </a:solidFill>
          <a:round/>
          <a:headEnd type="none" w="sm" len="sm"/>
          <a:tailEnd type="triangle" w="lg" len="lg"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6056</TotalTime>
  <Words>530</Words>
  <Application>Microsoft Office PowerPoint</Application>
  <PresentationFormat>On-screen Show (4:3)</PresentationFormat>
  <Paragraphs>87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Wingdings</vt:lpstr>
      <vt:lpstr>Arial</vt:lpstr>
      <vt:lpstr>Wingdings 2</vt:lpstr>
      <vt:lpstr>Default Design</vt:lpstr>
      <vt:lpstr>3_Default Design</vt:lpstr>
      <vt:lpstr>The Earth and Moon</vt:lpstr>
      <vt:lpstr>Information</vt:lpstr>
      <vt:lpstr>The rotation of the Earth</vt:lpstr>
      <vt:lpstr>What time is it?</vt:lpstr>
      <vt:lpstr>The path of the Sun in the sky</vt:lpstr>
      <vt:lpstr>What are hemispheres?</vt:lpstr>
      <vt:lpstr>The seasons</vt:lpstr>
      <vt:lpstr>What is the season?</vt:lpstr>
      <vt:lpstr>The Moon</vt:lpstr>
      <vt:lpstr>The phases of the Moon</vt:lpstr>
      <vt:lpstr>Phases of the Moon activity</vt:lpstr>
      <vt:lpstr>Questions about the Moon</vt:lpstr>
      <vt:lpstr>Eclipses</vt:lpstr>
      <vt:lpstr>What happens during a solar eclipse?</vt:lpstr>
      <vt:lpstr>What happens during a lunar eclipse?</vt:lpstr>
      <vt:lpstr>Questions about eclipses</vt:lpstr>
    </vt:vector>
  </TitlesOfParts>
  <Manager/>
  <Company>Boardworks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Earth and Moon</dc:title>
  <dc:subject>Boardworks High School Earth and Space Sciences</dc:subject>
  <dc:creator>Boardworks</dc:creator>
  <cp:lastModifiedBy>Tim Crilly</cp:lastModifiedBy>
  <cp:revision>179</cp:revision>
  <dcterms:created xsi:type="dcterms:W3CDTF">2008-01-02T09:59:39Z</dcterms:created>
  <dcterms:modified xsi:type="dcterms:W3CDTF">2019-01-31T15:23:44Z</dcterms:modified>
</cp:coreProperties>
</file>