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activeX/activeX2.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activeX/activeX3.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72" r:id="rId1"/>
    <p:sldMasterId id="2147485387" r:id="rId2"/>
  </p:sldMasterIdLst>
  <p:notesMasterIdLst>
    <p:notesMasterId r:id="rId15"/>
  </p:notesMasterIdLst>
  <p:handoutMasterIdLst>
    <p:handoutMasterId r:id="rId16"/>
  </p:handoutMasterIdLst>
  <p:sldIdLst>
    <p:sldId id="430" r:id="rId3"/>
    <p:sldId id="488" r:id="rId4"/>
    <p:sldId id="489" r:id="rId5"/>
    <p:sldId id="513" r:id="rId6"/>
    <p:sldId id="490" r:id="rId7"/>
    <p:sldId id="492" r:id="rId8"/>
    <p:sldId id="491" r:id="rId9"/>
    <p:sldId id="512" r:id="rId10"/>
    <p:sldId id="485" r:id="rId11"/>
    <p:sldId id="515" r:id="rId12"/>
    <p:sldId id="514" r:id="rId13"/>
    <p:sldId id="486" r:id="rId14"/>
  </p:sldIdLst>
  <p:sldSz cx="9144000" cy="6858000" type="screen4x3"/>
  <p:notesSz cx="6858000" cy="9296400"/>
  <p:embeddedFontLst>
    <p:embeddedFont>
      <p:font typeface="Wingdings 2" panose="05020102010507070707" pitchFamily="18" charset="2"/>
      <p:regular r:id="rId17"/>
    </p:embeddedFont>
  </p:embeddedFontLst>
  <p:custDataLst>
    <p:tags r:id="rId1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DD9D9"/>
    <a:srgbClr val="FF6600"/>
    <a:srgbClr val="010066"/>
    <a:srgbClr val="009900"/>
    <a:srgbClr val="FFCC99"/>
    <a:srgbClr val="CC0099"/>
    <a:srgbClr val="33CC33"/>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01BA1CF1-09B9-4100-98F9-8D5907088CAE}"/>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1717462-A321-47E9-B14D-39DF1EBE6DF9}" type="slidenum">
              <a:rPr lang="en-GB" altLang="en-US"/>
              <a:pPr/>
              <a:t>‹#›</a:t>
            </a:fld>
            <a:endParaRPr lang="en-GB" altLang="en-US"/>
          </a:p>
        </p:txBody>
      </p:sp>
      <p:sp>
        <p:nvSpPr>
          <p:cNvPr id="5" name="Rectangle 7">
            <a:extLst>
              <a:ext uri="{FF2B5EF4-FFF2-40B4-BE49-F238E27FC236}">
                <a16:creationId xmlns:a16="http://schemas.microsoft.com/office/drawing/2014/main" id="{11E02E15-D533-4E39-A65E-ED4D8D1B6150}"/>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582BB567-1205-4F4F-917E-6F27168A9DE4}"/>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3974171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CAD32D79-C1E1-4A13-ACB0-D8D9C0A0ADD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E0FC88C-017C-4755-984C-C34A706B05D3}"/>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10012D8C-992D-40A6-B069-032B5D022DEC}"/>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EDDFDBF-3095-45A1-8C45-FE962E35DB18}" type="slidenum">
              <a:rPr lang="en-US" altLang="en-US"/>
              <a:pPr/>
              <a:t>‹#›</a:t>
            </a:fld>
            <a:endParaRPr lang="en-US" altLang="en-US" dirty="0"/>
          </a:p>
        </p:txBody>
      </p:sp>
      <p:sp>
        <p:nvSpPr>
          <p:cNvPr id="7" name="Rectangle 7">
            <a:extLst>
              <a:ext uri="{FF2B5EF4-FFF2-40B4-BE49-F238E27FC236}">
                <a16:creationId xmlns:a16="http://schemas.microsoft.com/office/drawing/2014/main" id="{9C41567A-5393-4CA8-B664-CC5DD88ED89D}"/>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F01A1994-01B8-4DCE-8E4A-412B2E822F6A}"/>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243514708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1F6D4CAD-E517-4E91-8101-A1B819CB58D8}"/>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B0BDD23-4F74-41B6-9BA7-E4C0C553F1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66802AB-B70A-4CDF-89B5-903379884065}"/>
              </a:ext>
            </a:extLst>
          </p:cNvPr>
          <p:cNvSpPr>
            <a:spLocks noGrp="1"/>
          </p:cNvSpPr>
          <p:nvPr>
            <p:ph type="sldNum" sz="quarter" idx="10"/>
          </p:nvPr>
        </p:nvSpPr>
        <p:spPr/>
        <p:txBody>
          <a:bodyPr/>
          <a:lstStyle/>
          <a:p>
            <a:fld id="{EEDDFDBF-3095-45A1-8C45-FE962E35DB18}"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ED5B85DD-7ADE-4931-B3F1-F1AB16B8908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A2B54747-E051-4A4A-923B-442517D23143}"/>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Fossil fuels are a major source of energy. Some uses of fossil fuels include:</a:t>
            </a:r>
          </a:p>
          <a:p>
            <a:pPr marL="171450" indent="-171450">
              <a:spcBef>
                <a:spcPts val="432"/>
              </a:spcBef>
              <a:buFont typeface="Arial" panose="020B0604020202020204" pitchFamily="34" charset="0"/>
              <a:buChar char="•"/>
            </a:pPr>
            <a:r>
              <a:rPr lang="en-GB" altLang="en-US" dirty="0">
                <a:latin typeface="Arial" panose="020B0604020202020204" pitchFamily="34" charset="0"/>
              </a:rPr>
              <a:t>transport e.g. cars and airplanes</a:t>
            </a:r>
          </a:p>
          <a:p>
            <a:pPr marL="171450" indent="-171450">
              <a:spcBef>
                <a:spcPts val="432"/>
              </a:spcBef>
              <a:buFont typeface="Arial" panose="020B0604020202020204" pitchFamily="34" charset="0"/>
              <a:buChar char="•"/>
            </a:pPr>
            <a:r>
              <a:rPr lang="en-GB" altLang="en-US" dirty="0">
                <a:latin typeface="Arial" panose="020B0604020202020204" pitchFamily="34" charset="0"/>
              </a:rPr>
              <a:t>generating electricity</a:t>
            </a:r>
          </a:p>
          <a:p>
            <a:pPr marL="171450" indent="-171450">
              <a:spcBef>
                <a:spcPts val="432"/>
              </a:spcBef>
              <a:buFont typeface="Arial" panose="020B0604020202020204" pitchFamily="34" charset="0"/>
              <a:buChar char="•"/>
            </a:pPr>
            <a:r>
              <a:rPr lang="en-GB" altLang="en-US" dirty="0">
                <a:latin typeface="Arial" panose="020B0604020202020204" pitchFamily="34" charset="0"/>
              </a:rPr>
              <a:t>making plastics</a:t>
            </a:r>
          </a:p>
          <a:p>
            <a:pPr marL="171450" indent="-171450">
              <a:spcBef>
                <a:spcPts val="432"/>
              </a:spcBef>
              <a:buFont typeface="Arial" panose="020B0604020202020204" pitchFamily="34" charset="0"/>
              <a:buChar char="•"/>
            </a:pPr>
            <a:r>
              <a:rPr lang="en-GB" altLang="en-US" dirty="0">
                <a:latin typeface="Arial" panose="020B0604020202020204" pitchFamily="34" charset="0"/>
              </a:rPr>
              <a:t>production of some medicines</a:t>
            </a:r>
          </a:p>
          <a:p>
            <a:pPr marL="171450" indent="-171450">
              <a:spcBef>
                <a:spcPts val="432"/>
              </a:spcBef>
              <a:buFont typeface="Arial" panose="020B0604020202020204" pitchFamily="34" charset="0"/>
              <a:buChar char="•"/>
            </a:pPr>
            <a:r>
              <a:rPr lang="en-GB" altLang="en-US" dirty="0">
                <a:latin typeface="Arial" panose="020B0604020202020204" pitchFamily="34" charset="0"/>
              </a:rPr>
              <a:t>production of material, e.g. clothing.</a:t>
            </a:r>
          </a:p>
        </p:txBody>
      </p:sp>
      <p:sp>
        <p:nvSpPr>
          <p:cNvPr id="2" name="Slide Number Placeholder 1">
            <a:extLst>
              <a:ext uri="{FF2B5EF4-FFF2-40B4-BE49-F238E27FC236}">
                <a16:creationId xmlns:a16="http://schemas.microsoft.com/office/drawing/2014/main" id="{788C4FB6-E8C4-4143-AB19-2574CA3BF21B}"/>
              </a:ext>
            </a:extLst>
          </p:cNvPr>
          <p:cNvSpPr>
            <a:spLocks noGrp="1"/>
          </p:cNvSpPr>
          <p:nvPr>
            <p:ph type="sldNum" sz="quarter" idx="10"/>
          </p:nvPr>
        </p:nvSpPr>
        <p:spPr/>
        <p:txBody>
          <a:bodyPr/>
          <a:lstStyle/>
          <a:p>
            <a:fld id="{EEDDFDBF-3095-45A1-8C45-FE962E35DB18}"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8C1AE51-E3F0-42A4-94C4-5014D7B44C63}"/>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D416EE53-CCCD-4D21-9335-3C1D8587A5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Carbon dioxide is stored in trees and other plants. When these are burned, the carbon dioxide is released into the atmosphere.</a:t>
            </a:r>
          </a:p>
        </p:txBody>
      </p:sp>
      <p:sp>
        <p:nvSpPr>
          <p:cNvPr id="2" name="Slide Number Placeholder 1">
            <a:extLst>
              <a:ext uri="{FF2B5EF4-FFF2-40B4-BE49-F238E27FC236}">
                <a16:creationId xmlns:a16="http://schemas.microsoft.com/office/drawing/2014/main" id="{DE485D48-366E-44B1-9A8C-BC1386A40467}"/>
              </a:ext>
            </a:extLst>
          </p:cNvPr>
          <p:cNvSpPr>
            <a:spLocks noGrp="1"/>
          </p:cNvSpPr>
          <p:nvPr>
            <p:ph type="sldNum" sz="quarter" idx="10"/>
          </p:nvPr>
        </p:nvSpPr>
        <p:spPr/>
        <p:txBody>
          <a:bodyPr/>
          <a:lstStyle/>
          <a:p>
            <a:fld id="{EEDDFDBF-3095-45A1-8C45-FE962E35DB18}"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BB2FB6DD-43E6-4A27-B087-835C3B28912D}"/>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D72D0D8-2332-4597-83C7-798756DA8D14}"/>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While an increase in methane release has been observed, the release of methane from natural sources has remained constant. This confirms that the methane released is from human activity.</a:t>
            </a:r>
          </a:p>
          <a:p>
            <a:pPr>
              <a:spcBef>
                <a:spcPts val="432"/>
              </a:spcBef>
            </a:pPr>
            <a:r>
              <a:rPr lang="en-GB" altLang="en-US" dirty="0">
                <a:latin typeface="Arial" panose="020B0604020202020204" pitchFamily="34" charset="0"/>
              </a:rPr>
              <a:t>Methane is produced at landfill sites and farms by anaerobic bacteria. The bacteria break down organic matter, such as cow manure and other waste, into methane.</a:t>
            </a:r>
          </a:p>
          <a:p>
            <a:pPr>
              <a:spcBef>
                <a:spcPts val="432"/>
              </a:spcBef>
            </a:pPr>
            <a:endParaRPr lang="en-GB" altLang="en-US" dirty="0">
              <a:latin typeface="Arial" panose="020B0604020202020204" pitchFamily="34" charset="0"/>
            </a:endParaRPr>
          </a:p>
          <a:p>
            <a:pPr>
              <a:spcBef>
                <a:spcPts val="432"/>
              </a:spcBef>
            </a:pPr>
            <a:r>
              <a:rPr lang="en-GB" altLang="en-US" b="1" dirty="0">
                <a:latin typeface="Arial" panose="020B0604020202020204" pitchFamily="34" charset="0"/>
              </a:rPr>
              <a:t>Photo credit: © </a:t>
            </a:r>
            <a:r>
              <a:rPr lang="en-GB" altLang="en-US" dirty="0" err="1">
                <a:latin typeface="Arial" panose="020B0604020202020204" pitchFamily="34" charset="0"/>
              </a:rPr>
              <a:t>kanvag</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B1B60D4-2CDF-402B-BB6C-CB334344FE85}"/>
              </a:ext>
            </a:extLst>
          </p:cNvPr>
          <p:cNvSpPr>
            <a:spLocks noGrp="1"/>
          </p:cNvSpPr>
          <p:nvPr>
            <p:ph type="sldNum" sz="quarter" idx="10"/>
          </p:nvPr>
        </p:nvSpPr>
        <p:spPr/>
        <p:txBody>
          <a:bodyPr/>
          <a:lstStyle/>
          <a:p>
            <a:fld id="{EEDDFDBF-3095-45A1-8C45-FE962E35DB18}" type="slidenum">
              <a:rPr lang="en-US" altLang="en-US" smtClean="0"/>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06588E25-611E-4B0C-B513-6C5ED8AC2817}"/>
              </a:ext>
            </a:extLst>
          </p:cNvPr>
          <p:cNvSpPr>
            <a:spLocks noGrp="1"/>
          </p:cNvSpPr>
          <p:nvPr>
            <p:ph type="sldNum" sz="quarter" idx="10"/>
          </p:nvPr>
        </p:nvSpPr>
        <p:spPr/>
        <p:txBody>
          <a:bodyPr/>
          <a:lstStyle/>
          <a:p>
            <a:fld id="{EEDDFDBF-3095-45A1-8C45-FE962E35DB18}" type="slidenum">
              <a:rPr lang="en-US" altLang="en-US" smtClean="0"/>
              <a:pPr/>
              <a:t>2</a:t>
            </a:fld>
            <a:endParaRPr lang="en-US" altLang="en-US"/>
          </a:p>
        </p:txBody>
      </p:sp>
    </p:spTree>
    <p:extLst>
      <p:ext uri="{BB962C8B-B14F-4D97-AF65-F5344CB8AC3E}">
        <p14:creationId xmlns:p14="http://schemas.microsoft.com/office/powerpoint/2010/main" val="30773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8D17D23E-D492-45C8-980B-76EE9D08239F}"/>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DB8DA507-00D2-493C-A0D7-AEF3B8755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Some of the radiation from the Sun is reflected by Earth, and so released back to the atmosphere.</a:t>
            </a:r>
          </a:p>
        </p:txBody>
      </p:sp>
      <p:sp>
        <p:nvSpPr>
          <p:cNvPr id="2" name="Slide Number Placeholder 1">
            <a:extLst>
              <a:ext uri="{FF2B5EF4-FFF2-40B4-BE49-F238E27FC236}">
                <a16:creationId xmlns:a16="http://schemas.microsoft.com/office/drawing/2014/main" id="{DEB98C06-90FD-44E7-AE19-9C7127127993}"/>
              </a:ext>
            </a:extLst>
          </p:cNvPr>
          <p:cNvSpPr>
            <a:spLocks noGrp="1"/>
          </p:cNvSpPr>
          <p:nvPr>
            <p:ph type="sldNum" sz="quarter" idx="10"/>
          </p:nvPr>
        </p:nvSpPr>
        <p:spPr/>
        <p:txBody>
          <a:bodyPr/>
          <a:lstStyle/>
          <a:p>
            <a:fld id="{EEDDFDBF-3095-45A1-8C45-FE962E35DB18}"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FAEE4AA7-FC16-4939-8405-26C2A44D1B4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96D8027-98CE-4BE0-967B-9ED8B4BA0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069199F-576B-4329-A926-DAD1BF27011E}"/>
              </a:ext>
            </a:extLst>
          </p:cNvPr>
          <p:cNvSpPr>
            <a:spLocks noGrp="1"/>
          </p:cNvSpPr>
          <p:nvPr>
            <p:ph type="sldNum" sz="quarter" idx="10"/>
          </p:nvPr>
        </p:nvSpPr>
        <p:spPr/>
        <p:txBody>
          <a:bodyPr/>
          <a:lstStyle/>
          <a:p>
            <a:fld id="{EEDDFDBF-3095-45A1-8C45-FE962E35DB18}"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5E019E5-F4F9-43C9-BF95-351175F6030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1797502-C73C-46E4-9CD9-ADF0708788DB}"/>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animation can be used to illustrate the principles of the greenhouse effect. Students could be asked to consider the impact of rising greenhouse gases on the natural phenomenon of the greenhouse effect.</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269EE604-2BEE-4EBA-BFBC-197DFB8AFFCC}"/>
              </a:ext>
            </a:extLst>
          </p:cNvPr>
          <p:cNvSpPr>
            <a:spLocks noGrp="1"/>
          </p:cNvSpPr>
          <p:nvPr>
            <p:ph type="sldNum" sz="quarter" idx="10"/>
          </p:nvPr>
        </p:nvSpPr>
        <p:spPr/>
        <p:txBody>
          <a:bodyPr/>
          <a:lstStyle/>
          <a:p>
            <a:fld id="{EEDDFDBF-3095-45A1-8C45-FE962E35DB18}"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F41C9DAA-BA9E-4FD2-A532-B88C6764974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B12B803-F302-4319-8DCE-A37FC9B458E1}"/>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activity can be used to investigate which atmospheric gases are greenhouse gases. Traffic light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to engage the whole class in discussing which gases absorb infrared radiation before showing the animations for each gas.</a:t>
            </a:r>
          </a:p>
        </p:txBody>
      </p:sp>
      <p:sp>
        <p:nvSpPr>
          <p:cNvPr id="2" name="Slide Number Placeholder 1">
            <a:extLst>
              <a:ext uri="{FF2B5EF4-FFF2-40B4-BE49-F238E27FC236}">
                <a16:creationId xmlns:a16="http://schemas.microsoft.com/office/drawing/2014/main" id="{AF3516D8-59E1-47C2-80BF-7802D3A66804}"/>
              </a:ext>
            </a:extLst>
          </p:cNvPr>
          <p:cNvSpPr>
            <a:spLocks noGrp="1"/>
          </p:cNvSpPr>
          <p:nvPr>
            <p:ph type="sldNum" sz="quarter" idx="10"/>
          </p:nvPr>
        </p:nvSpPr>
        <p:spPr/>
        <p:txBody>
          <a:bodyPr/>
          <a:lstStyle/>
          <a:p>
            <a:fld id="{EEDDFDBF-3095-45A1-8C45-FE962E35DB18}"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72D4AC71-F3E2-4FF2-B694-30E2C888B28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5DE415C-CD4D-4622-85D7-0D144F86A2A3}"/>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ordering activity can be used as an introductory or summary activity. </a:t>
            </a:r>
          </a:p>
        </p:txBody>
      </p:sp>
      <p:sp>
        <p:nvSpPr>
          <p:cNvPr id="2" name="Slide Number Placeholder 1">
            <a:extLst>
              <a:ext uri="{FF2B5EF4-FFF2-40B4-BE49-F238E27FC236}">
                <a16:creationId xmlns:a16="http://schemas.microsoft.com/office/drawing/2014/main" id="{FF6B95E0-CC31-404A-B257-93B5631039F5}"/>
              </a:ext>
            </a:extLst>
          </p:cNvPr>
          <p:cNvSpPr>
            <a:spLocks noGrp="1"/>
          </p:cNvSpPr>
          <p:nvPr>
            <p:ph type="sldNum" sz="quarter" idx="10"/>
          </p:nvPr>
        </p:nvSpPr>
        <p:spPr/>
        <p:txBody>
          <a:bodyPr/>
          <a:lstStyle/>
          <a:p>
            <a:fld id="{EEDDFDBF-3095-45A1-8C45-FE962E35DB18}"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AAB8769-D15A-47AA-BE8D-ADF75DED2655}"/>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5A8DE09F-9B8D-477E-9259-A46B1366CC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Students should be aware that carbon dioxide is also released from natural sources. </a:t>
            </a:r>
          </a:p>
          <a:p>
            <a:pPr>
              <a:spcBef>
                <a:spcPts val="432"/>
              </a:spcBef>
            </a:pPr>
            <a:r>
              <a:rPr lang="en-GB" altLang="en-US" dirty="0">
                <a:latin typeface="Arial" panose="020B0604020202020204" pitchFamily="34" charset="0"/>
              </a:rPr>
              <a:t>The Industrial Revolution took place between the 18</a:t>
            </a:r>
            <a:r>
              <a:rPr lang="en-GB" altLang="en-US" baseline="30000" dirty="0">
                <a:latin typeface="Arial" panose="020B0604020202020204" pitchFamily="34" charset="0"/>
              </a:rPr>
              <a:t>th</a:t>
            </a:r>
            <a:r>
              <a:rPr lang="en-GB" altLang="en-US" dirty="0">
                <a:latin typeface="Arial" panose="020B0604020202020204" pitchFamily="34" charset="0"/>
              </a:rPr>
              <a:t> and 19</a:t>
            </a:r>
            <a:r>
              <a:rPr lang="en-GB" altLang="en-US" baseline="30000" dirty="0">
                <a:latin typeface="Arial" panose="020B0604020202020204" pitchFamily="34" charset="0"/>
              </a:rPr>
              <a:t>th</a:t>
            </a:r>
            <a:r>
              <a:rPr lang="en-GB" altLang="en-US" dirty="0">
                <a:latin typeface="Arial" panose="020B0604020202020204" pitchFamily="34" charset="0"/>
              </a:rPr>
              <a:t> century.</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For more information about increasing carbon dioxide levels, please refer to the </a:t>
            </a:r>
            <a:r>
              <a:rPr lang="en-GB" altLang="en-US" i="1" dirty="0">
                <a:latin typeface="Arial" panose="020B0604020202020204" pitchFamily="34" charset="0"/>
              </a:rPr>
              <a:t>Climate Change </a:t>
            </a:r>
            <a:r>
              <a:rPr lang="en-GB" altLang="en-US" dirty="0">
                <a:latin typeface="Arial" panose="020B0604020202020204" pitchFamily="34" charset="0"/>
              </a:rPr>
              <a:t>presentation.</a:t>
            </a:r>
          </a:p>
          <a:p>
            <a:pPr>
              <a:spcBef>
                <a:spcPts val="432"/>
              </a:spcBef>
            </a:pPr>
            <a:endParaRPr lang="en-GB" altLang="en-US" dirty="0">
              <a:latin typeface="Arial" panose="020B0604020202020204" pitchFamily="34" charset="0"/>
            </a:endParaRPr>
          </a:p>
          <a:p>
            <a:pPr>
              <a:spcBef>
                <a:spcPts val="432"/>
              </a:spcBef>
            </a:pPr>
            <a:r>
              <a:rPr lang="en-GB" altLang="en-US" b="1" dirty="0">
                <a:latin typeface="Arial" panose="020B0604020202020204" pitchFamily="34" charset="0"/>
              </a:rPr>
              <a:t>Photo credit: © </a:t>
            </a:r>
            <a:r>
              <a:rPr lang="en-GB" altLang="en-US" dirty="0">
                <a:latin typeface="Arial" panose="020B0604020202020204" pitchFamily="34" charset="0"/>
              </a:rPr>
              <a:t>Jeff Zehnder,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6EAAC122-B5A7-44BC-9E6E-05C55D12814E}"/>
              </a:ext>
            </a:extLst>
          </p:cNvPr>
          <p:cNvSpPr>
            <a:spLocks noGrp="1"/>
          </p:cNvSpPr>
          <p:nvPr>
            <p:ph type="sldNum" sz="quarter" idx="10"/>
          </p:nvPr>
        </p:nvSpPr>
        <p:spPr/>
        <p:txBody>
          <a:bodyPr/>
          <a:lstStyle/>
          <a:p>
            <a:fld id="{EEDDFDBF-3095-45A1-8C45-FE962E35DB18}"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30DB7D7F-CD52-4887-AE5F-138452ABA51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5B0FFBD-AAF0-42BB-B810-14BCD93F3F86}"/>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For more information about the formation of fossil fuels, please refer to the </a:t>
            </a:r>
            <a:r>
              <a:rPr lang="en-GB" altLang="en-US" i="1" dirty="0">
                <a:latin typeface="Arial" panose="020B0604020202020204" pitchFamily="34" charset="0"/>
              </a:rPr>
              <a:t>Earth’s Atmosphere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05AE4E07-2441-4C6A-9C9B-8F375409B549}"/>
              </a:ext>
            </a:extLst>
          </p:cNvPr>
          <p:cNvSpPr>
            <a:spLocks noGrp="1"/>
          </p:cNvSpPr>
          <p:nvPr>
            <p:ph type="sldNum" sz="quarter" idx="10"/>
          </p:nvPr>
        </p:nvSpPr>
        <p:spPr/>
        <p:txBody>
          <a:bodyPr/>
          <a:lstStyle/>
          <a:p>
            <a:fld id="{EEDDFDBF-3095-45A1-8C45-FE962E35DB18}"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316585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65424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56409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2506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099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760329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050525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56587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79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09603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4379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3911169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7356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80958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32212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166395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64841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64871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0521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7859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11623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6309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3212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329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2344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60433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6"/>
    </p:custDataLst>
    <p:extLst>
      <p:ext uri="{BB962C8B-B14F-4D97-AF65-F5344CB8AC3E}">
        <p14:creationId xmlns:p14="http://schemas.microsoft.com/office/powerpoint/2010/main" val="1898181341"/>
      </p:ext>
    </p:extLst>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 id="2147485384" r:id="rId12"/>
    <p:sldLayoutId id="2147485385" r:id="rId13"/>
    <p:sldLayoutId id="214748538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extLst>
      <p:ext uri="{BB962C8B-B14F-4D97-AF65-F5344CB8AC3E}">
        <p14:creationId xmlns:p14="http://schemas.microsoft.com/office/powerpoint/2010/main" val="334707422"/>
      </p:ext>
    </p:extLst>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 id="2147485391" r:id="rId4"/>
    <p:sldLayoutId id="2147485392" r:id="rId5"/>
    <p:sldLayoutId id="2147485393" r:id="rId6"/>
    <p:sldLayoutId id="2147485394" r:id="rId7"/>
    <p:sldLayoutId id="2147485395" r:id="rId8"/>
    <p:sldLayoutId id="2147485396" r:id="rId9"/>
    <p:sldLayoutId id="2147485397" r:id="rId10"/>
    <p:sldLayoutId id="2147485398" r:id="rId11"/>
    <p:sldLayoutId id="214748539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42.xml"/><Relationship Id="rId5" Type="http://schemas.openxmlformats.org/officeDocument/2006/relationships/image" Target="../media/image9.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notesSlide" Target="../notesSlides/notesSlide5.xml"/><Relationship Id="rId10" Type="http://schemas.openxmlformats.org/officeDocument/2006/relationships/image" Target="../media/image14.jp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2.png"/><Relationship Id="rId2" Type="http://schemas.openxmlformats.org/officeDocument/2006/relationships/tags" Target="../tags/tag36.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6.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2.png"/><Relationship Id="rId2" Type="http://schemas.openxmlformats.org/officeDocument/2006/relationships/tags" Target="../tags/tag37.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A46A2CE5-9F7F-4CC8-88A5-17B94FF879BD}"/>
              </a:ext>
            </a:extLst>
          </p:cNvPr>
          <p:cNvSpPr>
            <a:spLocks noGrp="1"/>
          </p:cNvSpPr>
          <p:nvPr>
            <p:ph type="title"/>
          </p:nvPr>
        </p:nvSpPr>
        <p:spPr/>
        <p:txBody>
          <a:bodyPr/>
          <a:lstStyle/>
          <a:p>
            <a:r>
              <a:rPr lang="en-GB" altLang="en-US" dirty="0"/>
              <a:t>The </a:t>
            </a:r>
            <a:br>
              <a:rPr lang="en-GB" altLang="en-US" dirty="0"/>
            </a:br>
            <a:r>
              <a:rPr lang="en-GB" altLang="en-US" dirty="0"/>
              <a:t>Greenhouse Effect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BB6D90-802E-420E-843B-196B1EF682BC}"/>
              </a:ext>
            </a:extLst>
          </p:cNvPr>
          <p:cNvSpPr/>
          <p:nvPr/>
        </p:nvSpPr>
        <p:spPr bwMode="auto">
          <a:xfrm>
            <a:off x="1054614" y="1941160"/>
            <a:ext cx="7392474" cy="728663"/>
          </a:xfrm>
          <a:prstGeom prst="rect">
            <a:avLst/>
          </a:prstGeom>
          <a:solidFill>
            <a:srgbClr val="B80303"/>
          </a:solidFill>
          <a:ln w="50800">
            <a:noFill/>
            <a:round/>
            <a:headEnd type="none" w="sm" len="sm"/>
            <a:tailEnd type="triangle" w="lg" len="lg"/>
          </a:ln>
        </p:spPr>
        <p:txBody>
          <a:bodyPr rtlCol="0" anchor="ctr">
            <a:spAutoFit/>
          </a:bodyPr>
          <a:lstStyle/>
          <a:p>
            <a:pPr algn="ctr"/>
            <a:endParaRPr lang="en-US"/>
          </a:p>
        </p:txBody>
      </p:sp>
      <p:sp>
        <p:nvSpPr>
          <p:cNvPr id="20482" name="Text Box 7">
            <a:extLst>
              <a:ext uri="{FF2B5EF4-FFF2-40B4-BE49-F238E27FC236}">
                <a16:creationId xmlns:a16="http://schemas.microsoft.com/office/drawing/2014/main" id="{2F794737-5B30-4119-B041-5E5E3D7CDB2F}"/>
              </a:ext>
            </a:extLst>
          </p:cNvPr>
          <p:cNvSpPr txBox="1">
            <a:spLocks noChangeArrowheads="1"/>
          </p:cNvSpPr>
          <p:nvPr/>
        </p:nvSpPr>
        <p:spPr bwMode="auto">
          <a:xfrm>
            <a:off x="342900" y="784225"/>
            <a:ext cx="7512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Fossil fuels are burned to generate energy in a combustion reaction:</a:t>
            </a:r>
          </a:p>
        </p:txBody>
      </p:sp>
      <p:sp>
        <p:nvSpPr>
          <p:cNvPr id="20484" name="Rectangle 18">
            <a:extLst>
              <a:ext uri="{FF2B5EF4-FFF2-40B4-BE49-F238E27FC236}">
                <a16:creationId xmlns:a16="http://schemas.microsoft.com/office/drawing/2014/main" id="{A53B6438-C387-4EBE-BF3F-45FEEFA176B6}"/>
              </a:ext>
            </a:extLst>
          </p:cNvPr>
          <p:cNvSpPr>
            <a:spLocks noGrp="1" noChangeArrowheads="1"/>
          </p:cNvSpPr>
          <p:nvPr>
            <p:ph type="title"/>
          </p:nvPr>
        </p:nvSpPr>
        <p:spPr/>
        <p:txBody>
          <a:bodyPr/>
          <a:lstStyle/>
          <a:p>
            <a:r>
              <a:rPr lang="en-GB" altLang="en-US" sz="2600"/>
              <a:t>Burning fossil fuels</a:t>
            </a:r>
          </a:p>
        </p:txBody>
      </p:sp>
      <p:sp>
        <p:nvSpPr>
          <p:cNvPr id="558099" name="Text Box 192">
            <a:extLst>
              <a:ext uri="{FF2B5EF4-FFF2-40B4-BE49-F238E27FC236}">
                <a16:creationId xmlns:a16="http://schemas.microsoft.com/office/drawing/2014/main" id="{9F622CAB-784E-46D9-864A-2F22C0EDA32E}"/>
              </a:ext>
            </a:extLst>
          </p:cNvPr>
          <p:cNvSpPr txBox="1">
            <a:spLocks noChangeArrowheads="1"/>
          </p:cNvSpPr>
          <p:nvPr/>
        </p:nvSpPr>
        <p:spPr bwMode="auto">
          <a:xfrm>
            <a:off x="342900" y="4721225"/>
            <a:ext cx="4451350" cy="831850"/>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How would limiting the use of fossil fuels affect our lifestyles?</a:t>
            </a:r>
          </a:p>
        </p:txBody>
      </p:sp>
      <p:sp>
        <p:nvSpPr>
          <p:cNvPr id="20" name="TextBox 19">
            <a:extLst>
              <a:ext uri="{FF2B5EF4-FFF2-40B4-BE49-F238E27FC236}">
                <a16:creationId xmlns:a16="http://schemas.microsoft.com/office/drawing/2014/main" id="{2A808AC0-AF51-406F-AFCA-B762DDFF7E9D}"/>
              </a:ext>
            </a:extLst>
          </p:cNvPr>
          <p:cNvSpPr txBox="1">
            <a:spLocks noChangeArrowheads="1"/>
          </p:cNvSpPr>
          <p:nvPr/>
        </p:nvSpPr>
        <p:spPr bwMode="auto">
          <a:xfrm>
            <a:off x="342900" y="3124731"/>
            <a:ext cx="4311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releases large amounts of carbon dioxide into the atmosphere each year.</a:t>
            </a:r>
          </a:p>
        </p:txBody>
      </p:sp>
      <p:pic>
        <p:nvPicPr>
          <p:cNvPr id="20488" name="Picture 20" descr="boy_thinking.png">
            <a:extLst>
              <a:ext uri="{FF2B5EF4-FFF2-40B4-BE49-F238E27FC236}">
                <a16:creationId xmlns:a16="http://schemas.microsoft.com/office/drawing/2014/main" id="{1A172882-5FD0-4573-B275-5AAAF84582FE}"/>
              </a:ext>
            </a:extLst>
          </p:cNvPr>
          <p:cNvPicPr>
            <a:picLocks noChangeAspect="1"/>
          </p:cNvPicPr>
          <p:nvPr/>
        </p:nvPicPr>
        <p:blipFill>
          <a:blip r:embed="rId4">
            <a:extLst>
              <a:ext uri="{28A0092B-C50C-407E-A947-70E740481C1C}">
                <a14:useLocalDpi xmlns:a14="http://schemas.microsoft.com/office/drawing/2010/main" val="0"/>
              </a:ext>
            </a:extLst>
          </a:blip>
          <a:srcRect b="9282"/>
          <a:stretch>
            <a:fillRect/>
          </a:stretch>
        </p:blipFill>
        <p:spPr bwMode="auto">
          <a:xfrm>
            <a:off x="5682819" y="2989263"/>
            <a:ext cx="2132850" cy="355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6985D567-063D-4DD1-9565-09BE42D03959}"/>
              </a:ext>
            </a:extLst>
          </p:cNvPr>
          <p:cNvSpPr txBox="1">
            <a:spLocks noChangeArrowheads="1"/>
          </p:cNvSpPr>
          <p:nvPr/>
        </p:nvSpPr>
        <p:spPr bwMode="auto">
          <a:xfrm>
            <a:off x="1228971" y="2077335"/>
            <a:ext cx="7512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chemeClr val="bg1"/>
                </a:solidFill>
              </a:rPr>
              <a:t>fossil fuels + oxygen </a:t>
            </a:r>
            <a:r>
              <a:rPr lang="en-GB" altLang="en-US" b="1" dirty="0">
                <a:solidFill>
                  <a:schemeClr val="bg1"/>
                </a:solidFill>
                <a:cs typeface="Arial" panose="020B0604020202020204" pitchFamily="34" charset="0"/>
              </a:rPr>
              <a:t>→ carbon dioxide + water</a:t>
            </a:r>
            <a:endParaRPr lang="en-GB" altLang="en-US" b="1" dirty="0">
              <a:solidFill>
                <a:schemeClr val="bg1"/>
              </a:solidFill>
            </a:endParaRPr>
          </a:p>
        </p:txBody>
      </p:sp>
      <p:pic>
        <p:nvPicPr>
          <p:cNvPr id="12" name="Picture 19">
            <a:hlinkClick r:id="" action="ppaction://hlinkshowjump?jump=nextslide"/>
            <a:extLst>
              <a:ext uri="{FF2B5EF4-FFF2-40B4-BE49-F238E27FC236}">
                <a16:creationId xmlns:a16="http://schemas.microsoft.com/office/drawing/2014/main" id="{83D7F63A-8AC2-4D08-B063-8FC10B8863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5" descr="notes_icon">
            <a:extLst>
              <a:ext uri="{FF2B5EF4-FFF2-40B4-BE49-F238E27FC236}">
                <a16:creationId xmlns:a16="http://schemas.microsoft.com/office/drawing/2014/main" id="{9FB5D4A2-C33D-4C54-A069-8B5CABF96E0F}"/>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80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9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deforestation">
            <a:extLst>
              <a:ext uri="{FF2B5EF4-FFF2-40B4-BE49-F238E27FC236}">
                <a16:creationId xmlns:a16="http://schemas.microsoft.com/office/drawing/2014/main" id="{5C43C6F4-FDCB-4E24-8D35-A2846FA13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047" t="29169" r="8429" b="2235"/>
          <a:stretch>
            <a:fillRect/>
          </a:stretch>
        </p:blipFill>
        <p:spPr bwMode="auto">
          <a:xfrm>
            <a:off x="4973638" y="2078038"/>
            <a:ext cx="3965575"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a:extLst>
              <a:ext uri="{FF2B5EF4-FFF2-40B4-BE49-F238E27FC236}">
                <a16:creationId xmlns:a16="http://schemas.microsoft.com/office/drawing/2014/main" id="{C3FB4B08-E840-489C-A595-FBCE76FF811B}"/>
              </a:ext>
            </a:extLst>
          </p:cNvPr>
          <p:cNvSpPr>
            <a:spLocks noGrp="1"/>
          </p:cNvSpPr>
          <p:nvPr>
            <p:ph type="title"/>
          </p:nvPr>
        </p:nvSpPr>
        <p:spPr/>
        <p:txBody>
          <a:bodyPr/>
          <a:lstStyle/>
          <a:p>
            <a:r>
              <a:rPr lang="en-GB" altLang="en-US"/>
              <a:t>Deforestation and carbon dioxide</a:t>
            </a:r>
          </a:p>
        </p:txBody>
      </p:sp>
      <p:sp>
        <p:nvSpPr>
          <p:cNvPr id="5" name="Rectangle 14">
            <a:extLst>
              <a:ext uri="{FF2B5EF4-FFF2-40B4-BE49-F238E27FC236}">
                <a16:creationId xmlns:a16="http://schemas.microsoft.com/office/drawing/2014/main" id="{7183C48C-6824-4710-BEA3-8273BDB81FA4}"/>
              </a:ext>
            </a:extLst>
          </p:cNvPr>
          <p:cNvSpPr>
            <a:spLocks noChangeArrowheads="1"/>
          </p:cNvSpPr>
          <p:nvPr/>
        </p:nvSpPr>
        <p:spPr bwMode="auto">
          <a:xfrm>
            <a:off x="342900" y="4214813"/>
            <a:ext cx="46243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E01"/>
              </a:buClr>
            </a:pPr>
            <a:r>
              <a:rPr lang="en-GB" altLang="en-US" dirty="0">
                <a:solidFill>
                  <a:srgbClr val="010066"/>
                </a:solidFill>
              </a:rPr>
              <a:t>The removal of trees and plants by deforestation</a:t>
            </a:r>
            <a:r>
              <a:rPr lang="en-GB" altLang="en-US" dirty="0"/>
              <a:t> reduces the amount of photosynthesis taking place. This causes an increase in carbon dioxide levels.</a:t>
            </a:r>
            <a:endParaRPr lang="en-GB" altLang="en-US" b="1" dirty="0"/>
          </a:p>
        </p:txBody>
      </p:sp>
      <p:sp>
        <p:nvSpPr>
          <p:cNvPr id="21511" name="Rectangle 12">
            <a:extLst>
              <a:ext uri="{FF2B5EF4-FFF2-40B4-BE49-F238E27FC236}">
                <a16:creationId xmlns:a16="http://schemas.microsoft.com/office/drawing/2014/main" id="{B0CE3940-F092-4B37-ABE1-01AE671D7D8B}"/>
              </a:ext>
            </a:extLst>
          </p:cNvPr>
          <p:cNvSpPr>
            <a:spLocks noChangeArrowheads="1"/>
          </p:cNvSpPr>
          <p:nvPr/>
        </p:nvSpPr>
        <p:spPr bwMode="auto">
          <a:xfrm>
            <a:off x="355600" y="801688"/>
            <a:ext cx="8480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dirty="0">
                <a:solidFill>
                  <a:srgbClr val="B80303"/>
                </a:solidFill>
              </a:rPr>
              <a:t>Deforestation</a:t>
            </a:r>
            <a:r>
              <a:rPr lang="en-US" altLang="en-US" dirty="0"/>
              <a:t> is the</a:t>
            </a:r>
            <a:r>
              <a:rPr lang="en-US" altLang="en-US" dirty="0">
                <a:solidFill>
                  <a:srgbClr val="010066"/>
                </a:solidFill>
              </a:rPr>
              <a:t> removal of forests to make alternative use of the land. This is often to make way for human activities, such as farming.</a:t>
            </a:r>
            <a:endParaRPr lang="en-GB" altLang="en-US" dirty="0"/>
          </a:p>
        </p:txBody>
      </p:sp>
      <p:sp>
        <p:nvSpPr>
          <p:cNvPr id="13" name="TextBox 12">
            <a:extLst>
              <a:ext uri="{FF2B5EF4-FFF2-40B4-BE49-F238E27FC236}">
                <a16:creationId xmlns:a16="http://schemas.microsoft.com/office/drawing/2014/main" id="{EFFDB634-B196-42CE-B964-C08146A8AC5B}"/>
              </a:ext>
            </a:extLst>
          </p:cNvPr>
          <p:cNvSpPr txBox="1">
            <a:spLocks noChangeArrowheads="1"/>
          </p:cNvSpPr>
          <p:nvPr/>
        </p:nvSpPr>
        <p:spPr bwMode="auto">
          <a:xfrm>
            <a:off x="342900" y="2322513"/>
            <a:ext cx="41735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Deforestation requires the combustion of fossil fuels for energy. This releases carbon dioxide into the atmosphere.</a:t>
            </a:r>
          </a:p>
        </p:txBody>
      </p:sp>
      <p:pic>
        <p:nvPicPr>
          <p:cNvPr id="9" name="Picture 19">
            <a:hlinkClick r:id="" action="ppaction://hlinkshowjump?jump=nextslide"/>
            <a:extLst>
              <a:ext uri="{FF2B5EF4-FFF2-40B4-BE49-F238E27FC236}">
                <a16:creationId xmlns:a16="http://schemas.microsoft.com/office/drawing/2014/main" id="{AFF71CBC-0FBE-44D6-B92A-6222193643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DD2C2370-7BEB-4F52-B560-C6B02688F554}"/>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2">
            <a:extLst>
              <a:ext uri="{FF2B5EF4-FFF2-40B4-BE49-F238E27FC236}">
                <a16:creationId xmlns:a16="http://schemas.microsoft.com/office/drawing/2014/main" id="{16DC16D3-08B9-4159-B143-4B7DF2228E3E}"/>
              </a:ext>
            </a:extLst>
          </p:cNvPr>
          <p:cNvSpPr>
            <a:spLocks noGrp="1" noChangeArrowheads="1"/>
          </p:cNvSpPr>
          <p:nvPr>
            <p:ph type="title"/>
          </p:nvPr>
        </p:nvSpPr>
        <p:spPr/>
        <p:txBody>
          <a:bodyPr/>
          <a:lstStyle/>
          <a:p>
            <a:r>
              <a:rPr lang="en-GB" altLang="en-US"/>
              <a:t>Increasing methane</a:t>
            </a:r>
          </a:p>
        </p:txBody>
      </p:sp>
      <p:sp>
        <p:nvSpPr>
          <p:cNvPr id="22532" name="Rectangle 13">
            <a:extLst>
              <a:ext uri="{FF2B5EF4-FFF2-40B4-BE49-F238E27FC236}">
                <a16:creationId xmlns:a16="http://schemas.microsoft.com/office/drawing/2014/main" id="{0F3F1276-E867-448D-8166-3415F09747FD}"/>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Methane is a stronger greenhouse gas than carbon dioxide; however, it is currently in the atmosphere at much lower levels.</a:t>
            </a:r>
          </a:p>
        </p:txBody>
      </p:sp>
      <p:sp>
        <p:nvSpPr>
          <p:cNvPr id="560143" name="Rectangle 15">
            <a:extLst>
              <a:ext uri="{FF2B5EF4-FFF2-40B4-BE49-F238E27FC236}">
                <a16:creationId xmlns:a16="http://schemas.microsoft.com/office/drawing/2014/main" id="{EBB35CAB-613E-4E9D-B373-C4AC92A0FFC9}"/>
              </a:ext>
            </a:extLst>
          </p:cNvPr>
          <p:cNvSpPr>
            <a:spLocks noChangeArrowheads="1"/>
          </p:cNvSpPr>
          <p:nvPr/>
        </p:nvSpPr>
        <p:spPr bwMode="auto">
          <a:xfrm>
            <a:off x="342901" y="5322888"/>
            <a:ext cx="495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b="1" dirty="0"/>
              <a:t>increased farming </a:t>
            </a:r>
            <a:r>
              <a:rPr lang="en-GB" altLang="en-US" dirty="0"/>
              <a:t>– rice and cattle farming produce methane.</a:t>
            </a:r>
            <a:endParaRPr lang="en-GB" altLang="en-US" b="1" dirty="0"/>
          </a:p>
        </p:txBody>
      </p:sp>
      <p:sp>
        <p:nvSpPr>
          <p:cNvPr id="10" name="TextBox 4">
            <a:extLst>
              <a:ext uri="{FF2B5EF4-FFF2-40B4-BE49-F238E27FC236}">
                <a16:creationId xmlns:a16="http://schemas.microsoft.com/office/drawing/2014/main" id="{099B2BF0-21B6-4D61-AB05-0F13D7C56B58}"/>
              </a:ext>
            </a:extLst>
          </p:cNvPr>
          <p:cNvSpPr txBox="1">
            <a:spLocks noChangeArrowheads="1"/>
          </p:cNvSpPr>
          <p:nvPr/>
        </p:nvSpPr>
        <p:spPr bwMode="auto">
          <a:xfrm>
            <a:off x="342899" y="3633788"/>
            <a:ext cx="4849989"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b="1" dirty="0"/>
              <a:t>increased waste disposal </a:t>
            </a:r>
            <a:r>
              <a:rPr lang="en-GB" altLang="en-US" dirty="0"/>
              <a:t>– the </a:t>
            </a:r>
            <a:r>
              <a:rPr lang="en-GB" altLang="en-US" b="1" dirty="0">
                <a:solidFill>
                  <a:srgbClr val="B80303"/>
                </a:solidFill>
              </a:rPr>
              <a:t>decomposition</a:t>
            </a:r>
            <a:r>
              <a:rPr lang="en-GB" altLang="en-US" dirty="0"/>
              <a:t> of organic matter at landfill sites leads to the production of methane.</a:t>
            </a:r>
          </a:p>
        </p:txBody>
      </p:sp>
      <p:sp>
        <p:nvSpPr>
          <p:cNvPr id="13" name="TextBox 12">
            <a:extLst>
              <a:ext uri="{FF2B5EF4-FFF2-40B4-BE49-F238E27FC236}">
                <a16:creationId xmlns:a16="http://schemas.microsoft.com/office/drawing/2014/main" id="{FE9E2FE0-D6D0-4D3F-B3DD-B53FB647ABD3}"/>
              </a:ext>
            </a:extLst>
          </p:cNvPr>
          <p:cNvSpPr txBox="1">
            <a:spLocks noChangeArrowheads="1"/>
          </p:cNvSpPr>
          <p:nvPr/>
        </p:nvSpPr>
        <p:spPr bwMode="auto">
          <a:xfrm>
            <a:off x="342900" y="268446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increasing human population has caused an increase in methane. This is due to:</a:t>
            </a:r>
          </a:p>
        </p:txBody>
      </p:sp>
      <p:sp>
        <p:nvSpPr>
          <p:cNvPr id="14" name="TextBox 13">
            <a:extLst>
              <a:ext uri="{FF2B5EF4-FFF2-40B4-BE49-F238E27FC236}">
                <a16:creationId xmlns:a16="http://schemas.microsoft.com/office/drawing/2014/main" id="{214DA62C-5A0F-4185-9513-2DA1CC166407}"/>
              </a:ext>
            </a:extLst>
          </p:cNvPr>
          <p:cNvSpPr txBox="1">
            <a:spLocks noChangeArrowheads="1"/>
          </p:cNvSpPr>
          <p:nvPr/>
        </p:nvSpPr>
        <p:spPr bwMode="auto">
          <a:xfrm>
            <a:off x="342900" y="173355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Methane is found in </a:t>
            </a:r>
            <a:r>
              <a:rPr lang="en-GB" altLang="en-US" b="1" dirty="0">
                <a:solidFill>
                  <a:srgbClr val="B80303"/>
                </a:solidFill>
              </a:rPr>
              <a:t>natural gas</a:t>
            </a:r>
            <a:r>
              <a:rPr lang="en-GB" altLang="en-US" dirty="0"/>
              <a:t>, a type of fossil fuel used for electricity, heating and cooking. </a:t>
            </a:r>
          </a:p>
        </p:txBody>
      </p:sp>
      <p:pic>
        <p:nvPicPr>
          <p:cNvPr id="15" name="Picture 14" descr="kanvag_landfill_shutterstock_139068836.jpg">
            <a:extLst>
              <a:ext uri="{FF2B5EF4-FFF2-40B4-BE49-F238E27FC236}">
                <a16:creationId xmlns:a16="http://schemas.microsoft.com/office/drawing/2014/main" id="{05573287-8FD3-44C4-B756-BAD7DE3A416A}"/>
              </a:ext>
            </a:extLst>
          </p:cNvPr>
          <p:cNvPicPr>
            <a:picLocks noChangeAspect="1"/>
          </p:cNvPicPr>
          <p:nvPr/>
        </p:nvPicPr>
        <p:blipFill>
          <a:blip r:embed="rId4">
            <a:extLst>
              <a:ext uri="{28A0092B-C50C-407E-A947-70E740481C1C}">
                <a14:useLocalDpi xmlns:a14="http://schemas.microsoft.com/office/drawing/2010/main" val="0"/>
              </a:ext>
            </a:extLst>
          </a:blip>
          <a:srcRect t="30225" r="46912"/>
          <a:stretch>
            <a:fillRect/>
          </a:stretch>
        </p:blipFill>
        <p:spPr bwMode="auto">
          <a:xfrm>
            <a:off x="5499102" y="3496912"/>
            <a:ext cx="3236913"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notes_icon">
            <a:extLst>
              <a:ext uri="{FF2B5EF4-FFF2-40B4-BE49-F238E27FC236}">
                <a16:creationId xmlns:a16="http://schemas.microsoft.com/office/drawing/2014/main" id="{0E2A3867-CF59-499F-AD5A-EAB9828B7804}"/>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0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3" grpId="0"/>
      <p:bldP spid="10"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Developing and Using Models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2. Cause and Effect</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descr="greenhouse_png.jpg">
            <a:extLst>
              <a:ext uri="{FF2B5EF4-FFF2-40B4-BE49-F238E27FC236}">
                <a16:creationId xmlns:a16="http://schemas.microsoft.com/office/drawing/2014/main" id="{AB3EE1E8-4782-40C1-9B0A-46144F0E7B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1710" y="868834"/>
            <a:ext cx="3375378" cy="314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a:extLst>
              <a:ext uri="{FF2B5EF4-FFF2-40B4-BE49-F238E27FC236}">
                <a16:creationId xmlns:a16="http://schemas.microsoft.com/office/drawing/2014/main" id="{67397081-E17D-43DC-832B-7033500B3ABE}"/>
              </a:ext>
            </a:extLst>
          </p:cNvPr>
          <p:cNvSpPr>
            <a:spLocks noChangeArrowheads="1"/>
          </p:cNvSpPr>
          <p:nvPr/>
        </p:nvSpPr>
        <p:spPr bwMode="auto">
          <a:xfrm>
            <a:off x="342900" y="784225"/>
            <a:ext cx="40710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Climate is affected by the conditions and components of the atmosphere.</a:t>
            </a:r>
          </a:p>
        </p:txBody>
      </p:sp>
      <p:sp>
        <p:nvSpPr>
          <p:cNvPr id="592903" name="Rectangle 7">
            <a:extLst>
              <a:ext uri="{FF2B5EF4-FFF2-40B4-BE49-F238E27FC236}">
                <a16:creationId xmlns:a16="http://schemas.microsoft.com/office/drawing/2014/main" id="{4F818DA4-4383-4C7A-8671-F8DFCFAAFFCA}"/>
              </a:ext>
            </a:extLst>
          </p:cNvPr>
          <p:cNvSpPr>
            <a:spLocks noChangeArrowheads="1"/>
          </p:cNvSpPr>
          <p:nvPr/>
        </p:nvSpPr>
        <p:spPr bwMode="auto">
          <a:xfrm>
            <a:off x="342900" y="2296987"/>
            <a:ext cx="450003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Earth’s atmosphere acts like the glass in a greenhouse. It is needed to keep the planet warm enough for life to exist.</a:t>
            </a:r>
          </a:p>
        </p:txBody>
      </p:sp>
      <p:sp>
        <p:nvSpPr>
          <p:cNvPr id="15366" name="Rectangle 11">
            <a:extLst>
              <a:ext uri="{FF2B5EF4-FFF2-40B4-BE49-F238E27FC236}">
                <a16:creationId xmlns:a16="http://schemas.microsoft.com/office/drawing/2014/main" id="{480B8C3A-29D1-4DC0-B41A-C46FE2DB598A}"/>
              </a:ext>
            </a:extLst>
          </p:cNvPr>
          <p:cNvSpPr>
            <a:spLocks noGrp="1" noChangeArrowheads="1"/>
          </p:cNvSpPr>
          <p:nvPr>
            <p:ph type="title"/>
          </p:nvPr>
        </p:nvSpPr>
        <p:spPr/>
        <p:txBody>
          <a:bodyPr/>
          <a:lstStyle/>
          <a:p>
            <a:r>
              <a:rPr lang="en-GB" altLang="en-US"/>
              <a:t>Warming Earth’s atmosphere</a:t>
            </a:r>
          </a:p>
        </p:txBody>
      </p:sp>
      <p:sp>
        <p:nvSpPr>
          <p:cNvPr id="9" name="TextBox 8">
            <a:extLst>
              <a:ext uri="{FF2B5EF4-FFF2-40B4-BE49-F238E27FC236}">
                <a16:creationId xmlns:a16="http://schemas.microsoft.com/office/drawing/2014/main" id="{4805AA47-2EDC-481E-9561-E5F732C31A59}"/>
              </a:ext>
            </a:extLst>
          </p:cNvPr>
          <p:cNvSpPr txBox="1">
            <a:spLocks noChangeArrowheads="1"/>
          </p:cNvSpPr>
          <p:nvPr/>
        </p:nvSpPr>
        <p:spPr bwMode="auto">
          <a:xfrm>
            <a:off x="342900" y="4179457"/>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Sun releases radiation in the form of light waves. </a:t>
            </a:r>
            <a:br>
              <a:rPr lang="en-GB" altLang="en-US" dirty="0"/>
            </a:br>
            <a:r>
              <a:rPr lang="en-GB" altLang="en-US" dirty="0"/>
              <a:t>This radiation enters Earth’s atmosphere and warms the planet.</a:t>
            </a:r>
          </a:p>
        </p:txBody>
      </p:sp>
      <p:sp>
        <p:nvSpPr>
          <p:cNvPr id="10" name="TextBox 9">
            <a:extLst>
              <a:ext uri="{FF2B5EF4-FFF2-40B4-BE49-F238E27FC236}">
                <a16:creationId xmlns:a16="http://schemas.microsoft.com/office/drawing/2014/main" id="{C036DF80-BDA1-42CA-9EDC-FD63C71ED14A}"/>
              </a:ext>
            </a:extLst>
          </p:cNvPr>
          <p:cNvSpPr txBox="1">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Earth also releases </a:t>
            </a:r>
            <a:r>
              <a:rPr lang="en-GB" altLang="en-US" dirty="0">
                <a:solidFill>
                  <a:srgbClr val="010066"/>
                </a:solidFill>
              </a:rPr>
              <a:t>radiation in the form of heat. </a:t>
            </a:r>
            <a:br>
              <a:rPr lang="en-GB" altLang="en-US" dirty="0">
                <a:solidFill>
                  <a:srgbClr val="010066"/>
                </a:solidFill>
              </a:rPr>
            </a:br>
            <a:r>
              <a:rPr lang="en-GB" altLang="en-US" dirty="0">
                <a:solidFill>
                  <a:srgbClr val="010066"/>
                </a:solidFill>
              </a:rPr>
              <a:t>This radiation </a:t>
            </a:r>
            <a:r>
              <a:rPr lang="en-GB" altLang="en-US" dirty="0"/>
              <a:t>contributes to warming the planet.</a:t>
            </a:r>
          </a:p>
        </p:txBody>
      </p:sp>
      <p:pic>
        <p:nvPicPr>
          <p:cNvPr id="11" name="Picture 19">
            <a:hlinkClick r:id="" action="ppaction://hlinkshowjump?jump=nextslide"/>
            <a:extLst>
              <a:ext uri="{FF2B5EF4-FFF2-40B4-BE49-F238E27FC236}">
                <a16:creationId xmlns:a16="http://schemas.microsoft.com/office/drawing/2014/main" id="{405012B9-DE99-4BEA-88B7-ABCA9AF9D09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5" descr="notes_icon">
            <a:extLst>
              <a:ext uri="{FF2B5EF4-FFF2-40B4-BE49-F238E27FC236}">
                <a16:creationId xmlns:a16="http://schemas.microsoft.com/office/drawing/2014/main" id="{9FB7500A-37E4-4A49-9D98-92B7D3F2C335}"/>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29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3"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9" name="Rectangle 3">
            <a:extLst>
              <a:ext uri="{FF2B5EF4-FFF2-40B4-BE49-F238E27FC236}">
                <a16:creationId xmlns:a16="http://schemas.microsoft.com/office/drawing/2014/main" id="{36B93D7D-B0D9-4947-91A3-EBFF8E74D9CF}"/>
              </a:ext>
            </a:extLst>
          </p:cNvPr>
          <p:cNvSpPr>
            <a:spLocks noChangeArrowheads="1"/>
          </p:cNvSpPr>
          <p:nvPr/>
        </p:nvSpPr>
        <p:spPr bwMode="auto">
          <a:xfrm>
            <a:off x="342901" y="4629150"/>
            <a:ext cx="422909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Having some greenhouse gases is a good thing. If it wasn’t for these gases, Earth would be too cold to live on!</a:t>
            </a:r>
          </a:p>
        </p:txBody>
      </p:sp>
      <p:sp>
        <p:nvSpPr>
          <p:cNvPr id="16387" name="Rectangle 6">
            <a:extLst>
              <a:ext uri="{FF2B5EF4-FFF2-40B4-BE49-F238E27FC236}">
                <a16:creationId xmlns:a16="http://schemas.microsoft.com/office/drawing/2014/main" id="{93317D55-9223-46F0-8437-47AABE814155}"/>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a:t>
            </a:r>
            <a:r>
              <a:rPr lang="en-GB" altLang="en-US" b="1" dirty="0">
                <a:solidFill>
                  <a:srgbClr val="B80303"/>
                </a:solidFill>
              </a:rPr>
              <a:t>infrared radiation</a:t>
            </a:r>
            <a:r>
              <a:rPr lang="en-GB" altLang="en-US" dirty="0">
                <a:solidFill>
                  <a:srgbClr val="B80303"/>
                </a:solidFill>
              </a:rPr>
              <a:t> </a:t>
            </a:r>
            <a:r>
              <a:rPr lang="en-GB" altLang="en-US" dirty="0"/>
              <a:t>released by the Earth can pass through the atmosphere and into space.</a:t>
            </a:r>
          </a:p>
        </p:txBody>
      </p:sp>
      <p:sp>
        <p:nvSpPr>
          <p:cNvPr id="16389" name="Rectangle 11">
            <a:extLst>
              <a:ext uri="{FF2B5EF4-FFF2-40B4-BE49-F238E27FC236}">
                <a16:creationId xmlns:a16="http://schemas.microsoft.com/office/drawing/2014/main" id="{685410EA-C16F-464F-8044-1C90A349A6FD}"/>
              </a:ext>
            </a:extLst>
          </p:cNvPr>
          <p:cNvSpPr>
            <a:spLocks noGrp="1" noChangeArrowheads="1"/>
          </p:cNvSpPr>
          <p:nvPr>
            <p:ph type="title"/>
          </p:nvPr>
        </p:nvSpPr>
        <p:spPr/>
        <p:txBody>
          <a:bodyPr/>
          <a:lstStyle/>
          <a:p>
            <a:r>
              <a:rPr lang="en-GB" altLang="en-US"/>
              <a:t>What is the greenhouse effect?</a:t>
            </a:r>
          </a:p>
        </p:txBody>
      </p:sp>
      <p:sp>
        <p:nvSpPr>
          <p:cNvPr id="9" name="Rectangle 8">
            <a:extLst>
              <a:ext uri="{FF2B5EF4-FFF2-40B4-BE49-F238E27FC236}">
                <a16:creationId xmlns:a16="http://schemas.microsoft.com/office/drawing/2014/main" id="{6A00EFF1-F29E-432B-8E40-6E5F27AA9BF0}"/>
              </a:ext>
            </a:extLst>
          </p:cNvPr>
          <p:cNvSpPr>
            <a:spLocks noChangeArrowheads="1"/>
          </p:cNvSpPr>
          <p:nvPr/>
        </p:nvSpPr>
        <p:spPr bwMode="auto">
          <a:xfrm>
            <a:off x="342900" y="181927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some of the radiation can be trapped in the atmosphere by gases. These gases are called </a:t>
            </a:r>
            <a:r>
              <a:rPr lang="en-GB" altLang="en-US" b="1" dirty="0">
                <a:solidFill>
                  <a:srgbClr val="B80303"/>
                </a:solidFill>
              </a:rPr>
              <a:t>greenhouse gases</a:t>
            </a:r>
            <a:r>
              <a:rPr lang="en-GB" altLang="en-US" dirty="0"/>
              <a:t>. </a:t>
            </a:r>
          </a:p>
        </p:txBody>
      </p:sp>
      <p:sp>
        <p:nvSpPr>
          <p:cNvPr id="10" name="Rectangle 9">
            <a:extLst>
              <a:ext uri="{FF2B5EF4-FFF2-40B4-BE49-F238E27FC236}">
                <a16:creationId xmlns:a16="http://schemas.microsoft.com/office/drawing/2014/main" id="{5C7A489E-6D67-4072-A8A1-032DC5777097}"/>
              </a:ext>
            </a:extLst>
          </p:cNvPr>
          <p:cNvSpPr>
            <a:spLocks noChangeArrowheads="1"/>
          </p:cNvSpPr>
          <p:nvPr/>
        </p:nvSpPr>
        <p:spPr bwMode="auto">
          <a:xfrm>
            <a:off x="342900" y="3224213"/>
            <a:ext cx="5129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trapping of radiation by these gases warms the planet. This is called the </a:t>
            </a:r>
            <a:r>
              <a:rPr lang="en-GB" altLang="en-US" b="1" dirty="0">
                <a:solidFill>
                  <a:srgbClr val="B80303"/>
                </a:solidFill>
              </a:rPr>
              <a:t>greenhouse effect</a:t>
            </a:r>
            <a:r>
              <a:rPr lang="en-GB" altLang="en-US" dirty="0"/>
              <a:t>.</a:t>
            </a:r>
          </a:p>
        </p:txBody>
      </p:sp>
      <p:pic>
        <p:nvPicPr>
          <p:cNvPr id="16392" name="Picture 10" descr="CFCs_earth and atmosphere.png">
            <a:extLst>
              <a:ext uri="{FF2B5EF4-FFF2-40B4-BE49-F238E27FC236}">
                <a16:creationId xmlns:a16="http://schemas.microsoft.com/office/drawing/2014/main" id="{02B61228-540D-4318-AA6D-B015C88A53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8641" y="2862792"/>
            <a:ext cx="3602037"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BDD7389D-357C-4805-AF79-E582EE65249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28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a:extLst>
              <a:ext uri="{FF2B5EF4-FFF2-40B4-BE49-F238E27FC236}">
                <a16:creationId xmlns:a16="http://schemas.microsoft.com/office/drawing/2014/main" id="{2DC91FAA-8644-453A-B3BF-5B9F5DBC157B}"/>
              </a:ext>
            </a:extLst>
          </p:cNvPr>
          <p:cNvSpPr>
            <a:spLocks noGrp="1" noChangeArrowheads="1"/>
          </p:cNvSpPr>
          <p:nvPr>
            <p:ph type="title"/>
          </p:nvPr>
        </p:nvSpPr>
        <p:spPr/>
        <p:txBody>
          <a:bodyPr/>
          <a:lstStyle/>
          <a:p>
            <a:r>
              <a:rPr lang="en-GB" altLang="en-US" dirty="0"/>
              <a:t>What is the greenhouse effect? (2)</a:t>
            </a:r>
          </a:p>
        </p:txBody>
      </p:sp>
      <p:pic>
        <p:nvPicPr>
          <p:cNvPr id="7" name="Picture 19">
            <a:hlinkClick r:id="" action="ppaction://hlinkshowjump?jump=nextslide"/>
            <a:extLst>
              <a:ext uri="{FF2B5EF4-FFF2-40B4-BE49-F238E27FC236}">
                <a16:creationId xmlns:a16="http://schemas.microsoft.com/office/drawing/2014/main" id="{2B9A09CD-DCC7-40B0-BD83-755D5662C60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0B46EA2C-054C-4712-96EB-DF67A33708D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97AA5B8-F6BE-4E17-87EA-8BD3A8E02B68}"/>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F264159F-7664-4D80-B0F0-850D060EA17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072C019-E4F6-4B42-B5F6-9B4ABAA29550}"/>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53F27BE-F5C9-484B-979F-A034E4BF78C5}"/>
              </a:ext>
            </a:extLst>
          </p:cNvPr>
          <p:cNvSpPr>
            <a:spLocks noGrp="1" noChangeArrowheads="1"/>
          </p:cNvSpPr>
          <p:nvPr>
            <p:ph type="title"/>
          </p:nvPr>
        </p:nvSpPr>
        <p:spPr/>
        <p:txBody>
          <a:bodyPr/>
          <a:lstStyle/>
          <a:p>
            <a:r>
              <a:rPr lang="en-GB" altLang="en-US" dirty="0"/>
              <a:t>What are the greenhouse gases?</a:t>
            </a:r>
          </a:p>
        </p:txBody>
      </p:sp>
      <p:pic>
        <p:nvPicPr>
          <p:cNvPr id="7" name="Picture 19">
            <a:hlinkClick r:id="" action="ppaction://hlinkshowjump?jump=nextslide"/>
            <a:extLst>
              <a:ext uri="{FF2B5EF4-FFF2-40B4-BE49-F238E27FC236}">
                <a16:creationId xmlns:a16="http://schemas.microsoft.com/office/drawing/2014/main" id="{ABEA7033-6DD6-4F84-8BC3-51BFD46CC1B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6874EBD-B65F-4E73-884E-52F0A29F712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3BA5FCE-597C-4247-AFA8-F8D7D41E828A}"/>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37F8649-F699-4952-B763-D3DD7FEBC10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4245EB24-BDBE-45ED-A810-DF0FAB125DA8}"/>
              </a:ext>
            </a:extLst>
          </p:cNvPr>
          <p:cNvSpPr>
            <a:spLocks noGrp="1" noChangeArrowheads="1"/>
          </p:cNvSpPr>
          <p:nvPr>
            <p:ph type="title"/>
          </p:nvPr>
        </p:nvSpPr>
        <p:spPr/>
        <p:txBody>
          <a:bodyPr/>
          <a:lstStyle/>
          <a:p>
            <a:r>
              <a:rPr lang="en-GB" altLang="en-US" dirty="0"/>
              <a:t>The greenhouse effect: summary</a:t>
            </a:r>
          </a:p>
        </p:txBody>
      </p:sp>
      <p:pic>
        <p:nvPicPr>
          <p:cNvPr id="7" name="Picture 19">
            <a:hlinkClick r:id="" action="ppaction://hlinkshowjump?jump=nextslide"/>
            <a:extLst>
              <a:ext uri="{FF2B5EF4-FFF2-40B4-BE49-F238E27FC236}">
                <a16:creationId xmlns:a16="http://schemas.microsoft.com/office/drawing/2014/main" id="{98FA0B35-C65C-4F34-9C31-EE0231AF36D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F26B09C1-B707-4631-88CF-2838F38E2B1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97B04C9C-9C21-4B91-B9E2-3884BA8A5D2A}"/>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6A9F287-44CE-4D4B-B86E-52891C53931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FD1674A-0948-4141-880F-26F96C8ACAF4}"/>
              </a:ext>
            </a:extLst>
          </p:cNvPr>
          <p:cNvSpPr>
            <a:spLocks noGrp="1"/>
          </p:cNvSpPr>
          <p:nvPr>
            <p:ph type="title"/>
          </p:nvPr>
        </p:nvSpPr>
        <p:spPr/>
        <p:txBody>
          <a:bodyPr/>
          <a:lstStyle/>
          <a:p>
            <a:r>
              <a:rPr lang="en-GB" altLang="en-US"/>
              <a:t>Increasing carbon dioxide</a:t>
            </a:r>
          </a:p>
        </p:txBody>
      </p:sp>
      <p:sp>
        <p:nvSpPr>
          <p:cNvPr id="9" name="TextBox 8">
            <a:extLst>
              <a:ext uri="{FF2B5EF4-FFF2-40B4-BE49-F238E27FC236}">
                <a16:creationId xmlns:a16="http://schemas.microsoft.com/office/drawing/2014/main" id="{1462FDA6-5C8E-4234-A5EC-C3F660B9E6DF}"/>
              </a:ext>
            </a:extLst>
          </p:cNvPr>
          <p:cNvSpPr txBox="1">
            <a:spLocks noChangeArrowheads="1"/>
          </p:cNvSpPr>
          <p:nvPr/>
        </p:nvSpPr>
        <p:spPr bwMode="auto">
          <a:xfrm>
            <a:off x="342901" y="3508375"/>
            <a:ext cx="3416299"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use of fossil fuels has increased since the Industrial Revolution. This coincides with an increase in atmospheric carbon dioxide levels.</a:t>
            </a:r>
          </a:p>
        </p:txBody>
      </p:sp>
      <p:sp>
        <p:nvSpPr>
          <p:cNvPr id="18438" name="TextBox 9">
            <a:extLst>
              <a:ext uri="{FF2B5EF4-FFF2-40B4-BE49-F238E27FC236}">
                <a16:creationId xmlns:a16="http://schemas.microsoft.com/office/drawing/2014/main" id="{59F8373B-5682-41C1-B6A2-17BD99DF78BF}"/>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Human activity is increasing the amount of greenhouse gases released into the environment.</a:t>
            </a:r>
          </a:p>
        </p:txBody>
      </p:sp>
      <p:sp>
        <p:nvSpPr>
          <p:cNvPr id="10" name="Rectangle 9">
            <a:extLst>
              <a:ext uri="{FF2B5EF4-FFF2-40B4-BE49-F238E27FC236}">
                <a16:creationId xmlns:a16="http://schemas.microsoft.com/office/drawing/2014/main" id="{9FBFF049-AA9F-4D5C-8327-E66F0E059148}"/>
              </a:ext>
            </a:extLst>
          </p:cNvPr>
          <p:cNvSpPr>
            <a:spLocks noChangeArrowheads="1"/>
          </p:cNvSpPr>
          <p:nvPr/>
        </p:nvSpPr>
        <p:spPr bwMode="auto">
          <a:xfrm>
            <a:off x="342899" y="21463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carbon dioxide is a greenhouse gas released during the combustion of </a:t>
            </a:r>
            <a:r>
              <a:rPr lang="en-GB" altLang="en-US" b="1" dirty="0">
                <a:solidFill>
                  <a:srgbClr val="B80303"/>
                </a:solidFill>
              </a:rPr>
              <a:t>fossil fuels</a:t>
            </a:r>
            <a:r>
              <a:rPr lang="en-GB" altLang="en-US" dirty="0"/>
              <a:t>. </a:t>
            </a:r>
          </a:p>
        </p:txBody>
      </p:sp>
      <p:pic>
        <p:nvPicPr>
          <p:cNvPr id="18440" name="Picture 10" descr="Jeff Zehnder_coal_fossilsuel_plant_shutterstock_336888689.jpg">
            <a:extLst>
              <a:ext uri="{FF2B5EF4-FFF2-40B4-BE49-F238E27FC236}">
                <a16:creationId xmlns:a16="http://schemas.microsoft.com/office/drawing/2014/main" id="{DDBF1A40-6721-4193-A7EF-23D8B8A27391}"/>
              </a:ext>
            </a:extLst>
          </p:cNvPr>
          <p:cNvPicPr>
            <a:picLocks noChangeAspect="1"/>
          </p:cNvPicPr>
          <p:nvPr/>
        </p:nvPicPr>
        <p:blipFill>
          <a:blip r:embed="rId4">
            <a:extLst>
              <a:ext uri="{28A0092B-C50C-407E-A947-70E740481C1C}">
                <a14:useLocalDpi xmlns:a14="http://schemas.microsoft.com/office/drawing/2010/main" val="0"/>
              </a:ext>
            </a:extLst>
          </a:blip>
          <a:srcRect l="6117" t="377" r="4562" b="6947"/>
          <a:stretch>
            <a:fillRect/>
          </a:stretch>
        </p:blipFill>
        <p:spPr bwMode="auto">
          <a:xfrm>
            <a:off x="4224338" y="3173413"/>
            <a:ext cx="4308475"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F9C1BBCF-9F3B-4A31-A1CD-DE82BB7930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D06EDD6F-066B-4C1F-BCF3-A30E85B24F93}"/>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id="{8DAE5F1E-A41D-4981-8BBA-1507B279ED4D}"/>
              </a:ext>
            </a:extLst>
          </p:cNvPr>
          <p:cNvSpPr txBox="1">
            <a:spLocks noChangeArrowheads="1"/>
          </p:cNvSpPr>
          <p:nvPr/>
        </p:nvSpPr>
        <p:spPr bwMode="auto">
          <a:xfrm>
            <a:off x="342900" y="784225"/>
            <a:ext cx="78302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Fossil fuels are carbon-based materials. They formed over millions of years from the remains of ancient plants and animals.</a:t>
            </a:r>
          </a:p>
        </p:txBody>
      </p:sp>
      <p:sp>
        <p:nvSpPr>
          <p:cNvPr id="18435" name="Text Box 4">
            <a:extLst>
              <a:ext uri="{FF2B5EF4-FFF2-40B4-BE49-F238E27FC236}">
                <a16:creationId xmlns:a16="http://schemas.microsoft.com/office/drawing/2014/main" id="{E7D1F0A8-9093-4865-AD3A-E17A51AA578B}"/>
              </a:ext>
            </a:extLst>
          </p:cNvPr>
          <p:cNvSpPr txBox="1">
            <a:spLocks noChangeArrowheads="1"/>
          </p:cNvSpPr>
          <p:nvPr/>
        </p:nvSpPr>
        <p:spPr bwMode="auto">
          <a:xfrm>
            <a:off x="342900" y="3394957"/>
            <a:ext cx="499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use of fossil fuels is the major cause of increasing atmospheric carbon dioxide levels. </a:t>
            </a:r>
          </a:p>
        </p:txBody>
      </p:sp>
      <p:pic>
        <p:nvPicPr>
          <p:cNvPr id="18437" name="Picture 8" descr="CC5b_gfx_fuels">
            <a:extLst>
              <a:ext uri="{FF2B5EF4-FFF2-40B4-BE49-F238E27FC236}">
                <a16:creationId xmlns:a16="http://schemas.microsoft.com/office/drawing/2014/main" id="{35F095A6-70FD-4263-B2E3-F7DEABF8EB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2327275"/>
            <a:ext cx="32480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8">
            <a:extLst>
              <a:ext uri="{FF2B5EF4-FFF2-40B4-BE49-F238E27FC236}">
                <a16:creationId xmlns:a16="http://schemas.microsoft.com/office/drawing/2014/main" id="{B30C4FC8-EA6F-44CC-B295-502B77B07D68}"/>
              </a:ext>
            </a:extLst>
          </p:cNvPr>
          <p:cNvSpPr>
            <a:spLocks noGrp="1" noChangeArrowheads="1"/>
          </p:cNvSpPr>
          <p:nvPr>
            <p:ph type="title"/>
          </p:nvPr>
        </p:nvSpPr>
        <p:spPr/>
        <p:txBody>
          <a:bodyPr/>
          <a:lstStyle/>
          <a:p>
            <a:r>
              <a:rPr lang="en-GB" altLang="en-US" sz="2600"/>
              <a:t>Fossil fuels</a:t>
            </a:r>
          </a:p>
        </p:txBody>
      </p:sp>
      <p:sp>
        <p:nvSpPr>
          <p:cNvPr id="21" name="TextBox 20">
            <a:extLst>
              <a:ext uri="{FF2B5EF4-FFF2-40B4-BE49-F238E27FC236}">
                <a16:creationId xmlns:a16="http://schemas.microsoft.com/office/drawing/2014/main" id="{701DAA3E-D86B-4D52-97F0-129EEF3882E5}"/>
              </a:ext>
            </a:extLst>
          </p:cNvPr>
          <p:cNvSpPr txBox="1">
            <a:spLocks noChangeArrowheads="1"/>
          </p:cNvSpPr>
          <p:nvPr/>
        </p:nvSpPr>
        <p:spPr bwMode="auto">
          <a:xfrm>
            <a:off x="342900" y="4885266"/>
            <a:ext cx="4117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Increasing human population increases the demand for fossil fuels.</a:t>
            </a:r>
          </a:p>
        </p:txBody>
      </p:sp>
      <p:sp>
        <p:nvSpPr>
          <p:cNvPr id="22" name="TextBox 21">
            <a:extLst>
              <a:ext uri="{FF2B5EF4-FFF2-40B4-BE49-F238E27FC236}">
                <a16:creationId xmlns:a16="http://schemas.microsoft.com/office/drawing/2014/main" id="{835F6D0B-03B6-45A3-9E17-1C4CCE576428}"/>
              </a:ext>
            </a:extLst>
          </p:cNvPr>
          <p:cNvSpPr txBox="1">
            <a:spLocks noChangeArrowheads="1"/>
          </p:cNvSpPr>
          <p:nvPr/>
        </p:nvSpPr>
        <p:spPr bwMode="auto">
          <a:xfrm>
            <a:off x="342900" y="2274535"/>
            <a:ext cx="5240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Coal, petrol and natural gas are common fossil fuels used today.</a:t>
            </a:r>
          </a:p>
        </p:txBody>
      </p:sp>
      <p:pic>
        <p:nvPicPr>
          <p:cNvPr id="10" name="Picture 19">
            <a:hlinkClick r:id="" action="ppaction://hlinkshowjump?jump=nextslide"/>
            <a:extLst>
              <a:ext uri="{FF2B5EF4-FFF2-40B4-BE49-F238E27FC236}">
                <a16:creationId xmlns:a16="http://schemas.microsoft.com/office/drawing/2014/main" id="{D837579E-34E7-44F0-B130-157CE1B7F0D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296E4F02-3D2E-424F-A2C8-070BA1762820}"/>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8uUWmllR"/>
  <p:tag name="ARTICULATE_DESIGN_ID_5_DEFAULT DESIGN" val="SDGcmTyC"/>
  <p:tag name="ARTICULATE_DESIGN_ID_1_DEFAULT DESIGN" val="ZWtUJzey"/>
  <p:tag name="ARTICULATE_DESIGN_ID_6_DEFAULT DESIGN" val="UTPSQ3kR"/>
  <p:tag name="ARTICULATE_DESIGN_ID_3_DEFAULT DESIGN" val="Gl8ubLtO"/>
  <p:tag name="ARTICULATE_DESIGN_ID_2_DEFAULT DESIGN" val="pxWMwsAS"/>
  <p:tag name="ARTICULATE_DESIGN_ID_4_DEFAULT DESIGN" val="D9LAFHW8"/>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15687</TotalTime>
  <Words>892</Words>
  <Application>Microsoft Office PowerPoint</Application>
  <PresentationFormat>On-screen Show (4:3)</PresentationFormat>
  <Paragraphs>88</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Wingdings</vt:lpstr>
      <vt:lpstr>Arial</vt:lpstr>
      <vt:lpstr>Wingdings 2</vt:lpstr>
      <vt:lpstr>1_Default Design</vt:lpstr>
      <vt:lpstr>6_Default Design</vt:lpstr>
      <vt:lpstr>The  Greenhouse Effect</vt:lpstr>
      <vt:lpstr>Information</vt:lpstr>
      <vt:lpstr>Warming Earth’s atmosphere</vt:lpstr>
      <vt:lpstr>What is the greenhouse effect?</vt:lpstr>
      <vt:lpstr>What is the greenhouse effect? (2)</vt:lpstr>
      <vt:lpstr>What are the greenhouse gases?</vt:lpstr>
      <vt:lpstr>The greenhouse effect: summary</vt:lpstr>
      <vt:lpstr>Increasing carbon dioxide</vt:lpstr>
      <vt:lpstr>Fossil fuels</vt:lpstr>
      <vt:lpstr>Burning fossil fuels</vt:lpstr>
      <vt:lpstr>Deforestation and carbon dioxide</vt:lpstr>
      <vt:lpstr>Increasing methane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Greenhouse Effect</dc:title>
  <dc:subject>Boardworks High School Earth and Space Sciences</dc:subject>
  <dc:creator>Boardworks</dc:creator>
  <cp:lastModifiedBy>Tim Crilly</cp:lastModifiedBy>
  <cp:revision>672</cp:revision>
  <dcterms:created xsi:type="dcterms:W3CDTF">2003-10-06T13:07:42Z</dcterms:created>
  <dcterms:modified xsi:type="dcterms:W3CDTF">2019-01-31T15:23:46Z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04446882-88FB-4BEB-AA7B-BCC3D9C01C82</vt:lpwstr>
  </property>
  <property fmtid="{D5CDD505-2E9C-101B-9397-08002B2CF9AE}" pid="3" name="ArticulatePath">
    <vt:lpwstr>The Greenhouse Effect</vt:lpwstr>
  </property>
</Properties>
</file>