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activeX/activeX5.xml" ContentType="application/vnd.ms-office.activeX+xml"/>
  <Override PartName="/ppt/notesSlides/notesSlide11.xml" ContentType="application/vnd.openxmlformats-officedocument.presentationml.notesSlide+xml"/>
  <Override PartName="/ppt/activeX/activeX6.xml" ContentType="application/vnd.ms-office.activeX+xml"/>
  <Override PartName="/ppt/notesSlides/notesSlide12.xml" ContentType="application/vnd.openxmlformats-officedocument.presentationml.notesSlide+xml"/>
  <Override PartName="/ppt/activeX/activeX7.xml" ContentType="application/vnd.ms-office.activeX+xml"/>
  <Override PartName="/ppt/notesSlides/notesSlide13.xml" ContentType="application/vnd.openxmlformats-officedocument.presentationml.notesSlide+xml"/>
  <Override PartName="/ppt/tags/tag33.xml" ContentType="application/vnd.openxmlformats-officedocument.presentationml.tags+xml"/>
  <Override PartName="/ppt/activeX/activeX8.xml" ContentType="application/vnd.ms-office.activeX+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activeX/activeX9.xml" ContentType="application/vnd.ms-office.activeX+xml"/>
  <Override PartName="/ppt/notesSlides/notesSlide16.xml" ContentType="application/vnd.openxmlformats-officedocument.presentationml.notesSlide+xml"/>
  <Override PartName="/ppt/tags/tag36.xml" ContentType="application/vnd.openxmlformats-officedocument.presentationml.tags+xml"/>
  <Override PartName="/ppt/activeX/activeX10.xml" ContentType="application/vnd.ms-office.activeX+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99" r:id="rId1"/>
    <p:sldMasterId id="2147483714" r:id="rId2"/>
  </p:sldMasterIdLst>
  <p:notesMasterIdLst>
    <p:notesMasterId r:id="rId23"/>
  </p:notesMasterIdLst>
  <p:handoutMasterIdLst>
    <p:handoutMasterId r:id="rId24"/>
  </p:handoutMasterIdLst>
  <p:sldIdLst>
    <p:sldId id="267" r:id="rId3"/>
    <p:sldId id="488" r:id="rId4"/>
    <p:sldId id="362" r:id="rId5"/>
    <p:sldId id="323" r:id="rId6"/>
    <p:sldId id="324" r:id="rId7"/>
    <p:sldId id="322" r:id="rId8"/>
    <p:sldId id="330" r:id="rId9"/>
    <p:sldId id="335" r:id="rId10"/>
    <p:sldId id="343" r:id="rId11"/>
    <p:sldId id="345" r:id="rId12"/>
    <p:sldId id="352" r:id="rId13"/>
    <p:sldId id="355" r:id="rId14"/>
    <p:sldId id="356" r:id="rId15"/>
    <p:sldId id="357" r:id="rId16"/>
    <p:sldId id="363" r:id="rId17"/>
    <p:sldId id="371" r:id="rId18"/>
    <p:sldId id="372" r:id="rId19"/>
    <p:sldId id="373" r:id="rId20"/>
    <p:sldId id="379" r:id="rId21"/>
    <p:sldId id="381" r:id="rId22"/>
  </p:sldIdLst>
  <p:sldSz cx="9144000" cy="6858000" type="screen4x3"/>
  <p:notesSz cx="6858000" cy="9296400"/>
  <p:embeddedFontLst>
    <p:embeddedFont>
      <p:font typeface="Wingdings 2" panose="05020102010507070707" pitchFamily="18" charset="2"/>
      <p:regular r:id="rId25"/>
    </p:embeddedFont>
  </p:embeddedFontLst>
  <p:custDataLst>
    <p:tags r:id="rId26"/>
  </p:custDataLst>
  <p:defaultTextStyle>
    <a:defPPr>
      <a:defRPr lang="en-US"/>
    </a:defPPr>
    <a:lvl1pPr algn="l" rtl="0" eaLnBrk="0" fontAlgn="base" hangingPunct="0">
      <a:spcBef>
        <a:spcPct val="50000"/>
      </a:spcBef>
      <a:spcAft>
        <a:spcPct val="0"/>
      </a:spcAft>
      <a:defRPr sz="2400" kern="1200">
        <a:solidFill>
          <a:srgbClr val="010066"/>
        </a:solidFill>
        <a:latin typeface="Arial" panose="020B0604020202020204" pitchFamily="34" charset="0"/>
        <a:ea typeface="+mn-ea"/>
        <a:cs typeface="+mn-cs"/>
      </a:defRPr>
    </a:lvl1pPr>
    <a:lvl2pPr marL="457200" algn="l" rtl="0" eaLnBrk="0" fontAlgn="base" hangingPunct="0">
      <a:spcBef>
        <a:spcPct val="50000"/>
      </a:spcBef>
      <a:spcAft>
        <a:spcPct val="0"/>
      </a:spcAft>
      <a:defRPr sz="2400" kern="1200">
        <a:solidFill>
          <a:srgbClr val="010066"/>
        </a:solidFill>
        <a:latin typeface="Arial" panose="020B0604020202020204" pitchFamily="34" charset="0"/>
        <a:ea typeface="+mn-ea"/>
        <a:cs typeface="+mn-cs"/>
      </a:defRPr>
    </a:lvl2pPr>
    <a:lvl3pPr marL="914400" algn="l" rtl="0" eaLnBrk="0" fontAlgn="base" hangingPunct="0">
      <a:spcBef>
        <a:spcPct val="50000"/>
      </a:spcBef>
      <a:spcAft>
        <a:spcPct val="0"/>
      </a:spcAft>
      <a:defRPr sz="2400" kern="1200">
        <a:solidFill>
          <a:srgbClr val="010066"/>
        </a:solidFill>
        <a:latin typeface="Arial" panose="020B0604020202020204" pitchFamily="34" charset="0"/>
        <a:ea typeface="+mn-ea"/>
        <a:cs typeface="+mn-cs"/>
      </a:defRPr>
    </a:lvl3pPr>
    <a:lvl4pPr marL="1371600" algn="l" rtl="0" eaLnBrk="0" fontAlgn="base" hangingPunct="0">
      <a:spcBef>
        <a:spcPct val="50000"/>
      </a:spcBef>
      <a:spcAft>
        <a:spcPct val="0"/>
      </a:spcAft>
      <a:defRPr sz="2400" kern="1200">
        <a:solidFill>
          <a:srgbClr val="010066"/>
        </a:solidFill>
        <a:latin typeface="Arial" panose="020B0604020202020204" pitchFamily="34" charset="0"/>
        <a:ea typeface="+mn-ea"/>
        <a:cs typeface="+mn-cs"/>
      </a:defRPr>
    </a:lvl4pPr>
    <a:lvl5pPr marL="1828800" algn="l" rtl="0" eaLnBrk="0" fontAlgn="base" hangingPunct="0">
      <a:spcBef>
        <a:spcPct val="50000"/>
      </a:spcBef>
      <a:spcAft>
        <a:spcPct val="0"/>
      </a:spcAft>
      <a:defRPr sz="2400" kern="1200">
        <a:solidFill>
          <a:srgbClr val="010066"/>
        </a:solidFill>
        <a:latin typeface="Arial" panose="020B0604020202020204" pitchFamily="34" charset="0"/>
        <a:ea typeface="+mn-ea"/>
        <a:cs typeface="+mn-cs"/>
      </a:defRPr>
    </a:lvl5pPr>
    <a:lvl6pPr marL="2286000" algn="l" defTabSz="914400" rtl="0" eaLnBrk="1" latinLnBrk="0" hangingPunct="1">
      <a:defRPr sz="2400" kern="1200">
        <a:solidFill>
          <a:srgbClr val="010066"/>
        </a:solidFill>
        <a:latin typeface="Arial" panose="020B0604020202020204" pitchFamily="34" charset="0"/>
        <a:ea typeface="+mn-ea"/>
        <a:cs typeface="+mn-cs"/>
      </a:defRPr>
    </a:lvl6pPr>
    <a:lvl7pPr marL="2743200" algn="l" defTabSz="914400" rtl="0" eaLnBrk="1" latinLnBrk="0" hangingPunct="1">
      <a:defRPr sz="2400" kern="1200">
        <a:solidFill>
          <a:srgbClr val="010066"/>
        </a:solidFill>
        <a:latin typeface="Arial" panose="020B0604020202020204" pitchFamily="34" charset="0"/>
        <a:ea typeface="+mn-ea"/>
        <a:cs typeface="+mn-cs"/>
      </a:defRPr>
    </a:lvl7pPr>
    <a:lvl8pPr marL="3200400" algn="l" defTabSz="914400" rtl="0" eaLnBrk="1" latinLnBrk="0" hangingPunct="1">
      <a:defRPr sz="2400" kern="1200">
        <a:solidFill>
          <a:srgbClr val="010066"/>
        </a:solidFill>
        <a:latin typeface="Arial" panose="020B0604020202020204" pitchFamily="34" charset="0"/>
        <a:ea typeface="+mn-ea"/>
        <a:cs typeface="+mn-cs"/>
      </a:defRPr>
    </a:lvl8pPr>
    <a:lvl9pPr marL="3657600" algn="l" defTabSz="914400" rtl="0" eaLnBrk="1" latinLnBrk="0" hangingPunct="1">
      <a:defRPr sz="2400"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861">
          <p15:clr>
            <a:srgbClr val="A4A3A4"/>
          </p15:clr>
        </p15:guide>
        <p15:guide id="2" orient="horz" pos="482" userDrawn="1">
          <p15:clr>
            <a:srgbClr val="A4A3A4"/>
          </p15:clr>
        </p15:guide>
        <p15:guide id="3" pos="204" userDrawn="1">
          <p15:clr>
            <a:srgbClr val="A4A3A4"/>
          </p15:clr>
        </p15:guide>
        <p15:guide id="4" pos="555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CC0099"/>
    <a:srgbClr val="990099"/>
    <a:srgbClr val="FFCC99"/>
    <a:srgbClr val="008000"/>
    <a:srgbClr val="FFFFCC"/>
    <a:srgbClr val="CC0000"/>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howGuides="1">
      <p:cViewPr varScale="1">
        <p:scale>
          <a:sx n="85" d="100"/>
          <a:sy n="85" d="100"/>
        </p:scale>
        <p:origin x="540" y="78"/>
      </p:cViewPr>
      <p:guideLst>
        <p:guide orient="horz" pos="3861"/>
        <p:guide orient="horz" pos="482"/>
        <p:guide pos="204"/>
        <p:guide pos="555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60" name="Rectangle 8">
            <a:extLst>
              <a:ext uri="{FF2B5EF4-FFF2-40B4-BE49-F238E27FC236}">
                <a16:creationId xmlns:a16="http://schemas.microsoft.com/office/drawing/2014/main" id="{63FBED36-4EE7-47CA-BB4E-4F3A3A4B457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1">
                <a:solidFill>
                  <a:schemeClr val="tx1"/>
                </a:solidFill>
              </a:defRPr>
            </a:lvl1pPr>
          </a:lstStyle>
          <a:p>
            <a:fld id="{C69A8E4E-9CF7-4DBC-9FF6-C2C25156103A}" type="slidenum">
              <a:rPr lang="en-GB" altLang="en-US"/>
              <a:pPr/>
              <a:t>‹#›</a:t>
            </a:fld>
            <a:endParaRPr lang="en-GB" altLang="en-US"/>
          </a:p>
        </p:txBody>
      </p:sp>
      <p:sp>
        <p:nvSpPr>
          <p:cNvPr id="4" name="Rectangle 7">
            <a:extLst>
              <a:ext uri="{FF2B5EF4-FFF2-40B4-BE49-F238E27FC236}">
                <a16:creationId xmlns:a16="http://schemas.microsoft.com/office/drawing/2014/main" id="{6C281702-AE0D-4FC0-B005-57B4FD02485E}"/>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4610F704-FDF0-4664-830B-BE9C191752A8}"/>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339760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278460FD-B340-492D-8F9A-5BC2368C1AAB}"/>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4CA246B-ED78-4A91-8003-7B40070DF745}"/>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Rectangle 7">
            <a:extLst>
              <a:ext uri="{FF2B5EF4-FFF2-40B4-BE49-F238E27FC236}">
                <a16:creationId xmlns:a16="http://schemas.microsoft.com/office/drawing/2014/main" id="{4C70AB5A-232C-4E7F-A28C-1A6F5C3621DE}"/>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CDE89A1F-D207-416B-AE96-5A0A3F1D2C6E}"/>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
        <p:nvSpPr>
          <p:cNvPr id="2" name="Slide Number Placeholder 1">
            <a:extLst>
              <a:ext uri="{FF2B5EF4-FFF2-40B4-BE49-F238E27FC236}">
                <a16:creationId xmlns:a16="http://schemas.microsoft.com/office/drawing/2014/main" id="{CF58AE9C-FEE9-4625-9BA8-9F09BD6ACCD0}"/>
              </a:ext>
            </a:extLst>
          </p:cNvPr>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b="1">
                <a:solidFill>
                  <a:schemeClr val="tx1"/>
                </a:solidFill>
              </a:defRPr>
            </a:lvl1pPr>
          </a:lstStyle>
          <a:p>
            <a:fld id="{BE0386FE-8D8D-4102-80AA-A8BFAFB7FC8F}" type="slidenum">
              <a:rPr lang="en-GB" smtClean="0"/>
              <a:pPr/>
              <a:t>‹#›</a:t>
            </a:fld>
            <a:endParaRPr lang="en-GB" dirty="0"/>
          </a:p>
        </p:txBody>
      </p:sp>
    </p:spTree>
    <p:extLst>
      <p:ext uri="{BB962C8B-B14F-4D97-AF65-F5344CB8AC3E}">
        <p14:creationId xmlns:p14="http://schemas.microsoft.com/office/powerpoint/2010/main" val="385835871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pitchFamily="34" charset="0"/>
        <a:ea typeface="+mn-ea"/>
        <a:cs typeface="+mn-cs"/>
      </a:defRPr>
    </a:lvl1pPr>
    <a:lvl2pPr marL="457200" algn="l" rtl="0" eaLnBrk="0" fontAlgn="base" hangingPunct="0">
      <a:spcBef>
        <a:spcPts val="432"/>
      </a:spcBef>
      <a:spcAft>
        <a:spcPct val="0"/>
      </a:spcAft>
      <a:defRPr sz="1200" kern="1200">
        <a:solidFill>
          <a:schemeClr val="tx1"/>
        </a:solidFill>
        <a:latin typeface="Arial" pitchFamily="34" charset="0"/>
        <a:ea typeface="+mn-ea"/>
        <a:cs typeface="+mn-cs"/>
      </a:defRPr>
    </a:lvl2pPr>
    <a:lvl3pPr marL="914400" algn="l" rtl="0" eaLnBrk="0" fontAlgn="base" hangingPunct="0">
      <a:spcBef>
        <a:spcPts val="432"/>
      </a:spcBef>
      <a:spcAft>
        <a:spcPct val="0"/>
      </a:spcAft>
      <a:defRPr sz="1200" kern="1200">
        <a:solidFill>
          <a:schemeClr val="tx1"/>
        </a:solidFill>
        <a:latin typeface="Arial" pitchFamily="34" charset="0"/>
        <a:ea typeface="+mn-ea"/>
        <a:cs typeface="+mn-cs"/>
      </a:defRPr>
    </a:lvl3pPr>
    <a:lvl4pPr marL="1371600" algn="l" rtl="0" eaLnBrk="0" fontAlgn="base" hangingPunct="0">
      <a:spcBef>
        <a:spcPts val="432"/>
      </a:spcBef>
      <a:spcAft>
        <a:spcPct val="0"/>
      </a:spcAft>
      <a:defRPr sz="1200" kern="1200">
        <a:solidFill>
          <a:schemeClr val="tx1"/>
        </a:solidFill>
        <a:latin typeface="Arial" pitchFamily="34" charset="0"/>
        <a:ea typeface="+mn-ea"/>
        <a:cs typeface="+mn-cs"/>
      </a:defRPr>
    </a:lvl4pPr>
    <a:lvl5pPr marL="1828800" algn="l" rtl="0" eaLnBrk="0" fontAlgn="base" hangingPunct="0">
      <a:spcBef>
        <a:spcPts val="432"/>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D7920863-DD95-4046-AD2D-0A9133FE033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20729FF-E7E3-44A1-B2F6-98C106604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B33D5E03-B62B-4BF9-9265-E53C68BE7250}"/>
              </a:ext>
            </a:extLst>
          </p:cNvPr>
          <p:cNvSpPr>
            <a:spLocks noGrp="1"/>
          </p:cNvSpPr>
          <p:nvPr>
            <p:ph type="sldNum" sz="quarter" idx="10"/>
          </p:nvPr>
        </p:nvSpPr>
        <p:spPr/>
        <p:txBody>
          <a:bodyPr/>
          <a:lstStyle/>
          <a:p>
            <a:fld id="{BE0386FE-8D8D-4102-80AA-A8BFAFB7FC8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FF03898D-CB66-4FC6-9C0C-F48F31810A1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0286E63-D78C-497D-BD3A-69DB9BB458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A1ACA323-B717-4BAD-ADCA-8495291C10B8}"/>
              </a:ext>
            </a:extLst>
          </p:cNvPr>
          <p:cNvSpPr>
            <a:spLocks noGrp="1"/>
          </p:cNvSpPr>
          <p:nvPr>
            <p:ph type="sldNum" sz="quarter" idx="10"/>
          </p:nvPr>
        </p:nvSpPr>
        <p:spPr/>
        <p:txBody>
          <a:bodyPr/>
          <a:lstStyle/>
          <a:p>
            <a:fld id="{BE0386FE-8D8D-4102-80AA-A8BFAFB7FC8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B3D8CE87-E09A-45CB-A211-62B51D1F35F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076C5A1D-FC3D-4285-B433-1A46CC6088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Developing and Using Models: </a:t>
            </a:r>
            <a:r>
              <a:rPr lang="en-GB" sz="1200" kern="1200" dirty="0">
                <a:solidFill>
                  <a:schemeClr val="tx1"/>
                </a:solidFill>
                <a:effectLst/>
                <a:latin typeface="Arial" pitchFamily="34"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0C62D4F7-F548-44A8-8599-204D01EC4835}"/>
              </a:ext>
            </a:extLst>
          </p:cNvPr>
          <p:cNvSpPr>
            <a:spLocks noGrp="1"/>
          </p:cNvSpPr>
          <p:nvPr>
            <p:ph type="sldNum" sz="quarter" idx="10"/>
          </p:nvPr>
        </p:nvSpPr>
        <p:spPr/>
        <p:txBody>
          <a:bodyPr/>
          <a:lstStyle/>
          <a:p>
            <a:fld id="{BE0386FE-8D8D-4102-80AA-A8BFAFB7FC8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A5ADBBDA-BBF2-409F-B18C-DF21CA4CA03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F0A2313-D4C7-4F8B-8B77-BBF4CB861F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92E78C93-82B5-450F-958F-E2FBD64CF1E6}"/>
              </a:ext>
            </a:extLst>
          </p:cNvPr>
          <p:cNvSpPr>
            <a:spLocks noGrp="1"/>
          </p:cNvSpPr>
          <p:nvPr>
            <p:ph type="sldNum" sz="quarter" idx="10"/>
          </p:nvPr>
        </p:nvSpPr>
        <p:spPr/>
        <p:txBody>
          <a:bodyPr/>
          <a:lstStyle/>
          <a:p>
            <a:fld id="{BE0386FE-8D8D-4102-80AA-A8BFAFB7FC8F}"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33EB35DF-D5B9-4FDD-A65E-85A5B75C7BA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6B0AEBA-D5DF-492E-9FCD-D9B8E355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0DA28E52-247E-4557-AEA1-DF051153801D}"/>
              </a:ext>
            </a:extLst>
          </p:cNvPr>
          <p:cNvSpPr>
            <a:spLocks noGrp="1"/>
          </p:cNvSpPr>
          <p:nvPr>
            <p:ph type="sldNum" sz="quarter" idx="10"/>
          </p:nvPr>
        </p:nvSpPr>
        <p:spPr/>
        <p:txBody>
          <a:bodyPr/>
          <a:lstStyle/>
          <a:p>
            <a:fld id="{BE0386FE-8D8D-4102-80AA-A8BFAFB7FC8F}"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A368B0E6-381C-41C2-A892-F10E013FA6A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F63B01B-4A60-4394-A973-4C17986CC6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AE3A6CE0-310C-4CEB-8A11-44B342EDB368}"/>
              </a:ext>
            </a:extLst>
          </p:cNvPr>
          <p:cNvSpPr>
            <a:spLocks noGrp="1"/>
          </p:cNvSpPr>
          <p:nvPr>
            <p:ph type="sldNum" sz="quarter" idx="10"/>
          </p:nvPr>
        </p:nvSpPr>
        <p:spPr/>
        <p:txBody>
          <a:bodyPr/>
          <a:lstStyle/>
          <a:p>
            <a:fld id="{BE0386FE-8D8D-4102-80AA-A8BFAFB7FC8F}"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7C33CBA7-E946-4E14-90EE-988426658D6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1B8377D-6637-4A4C-B504-E32FEF2DCC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a:t>
            </a:r>
            <a:r>
              <a:rPr lang="en-GB" altLang="en-US" dirty="0">
                <a:latin typeface="Arial" panose="020B0604020202020204" pitchFamily="34" charset="0"/>
              </a:rPr>
              <a:t> all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a:t>
            </a:r>
            <a:r>
              <a:rPr lang="en-US" altLang="en-US" dirty="0"/>
              <a:t>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89C6760-9A79-483F-8E67-AC24EADCEBD1}"/>
              </a:ext>
            </a:extLst>
          </p:cNvPr>
          <p:cNvSpPr>
            <a:spLocks noGrp="1"/>
          </p:cNvSpPr>
          <p:nvPr>
            <p:ph type="sldNum" sz="quarter" idx="10"/>
          </p:nvPr>
        </p:nvSpPr>
        <p:spPr/>
        <p:txBody>
          <a:bodyPr/>
          <a:lstStyle/>
          <a:p>
            <a:fld id="{BE0386FE-8D8D-4102-80AA-A8BFAFB7FC8F}" type="slidenum">
              <a:rPr lang="en-GB" smtClean="0"/>
              <a:pPr/>
              <a:t>15</a:t>
            </a:fld>
            <a:endParaRPr lang="en-GB"/>
          </a:p>
        </p:txBody>
      </p:sp>
    </p:spTree>
    <p:extLst>
      <p:ext uri="{BB962C8B-B14F-4D97-AF65-F5344CB8AC3E}">
        <p14:creationId xmlns:p14="http://schemas.microsoft.com/office/powerpoint/2010/main" val="323711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E9D58111-374E-4E0A-9F27-5D83ADDE7AA4}"/>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5F603125-ACA6-4928-ADFD-9A262B78E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Developing and Using Models: </a:t>
            </a:r>
            <a:r>
              <a:rPr lang="en-GB" sz="1200" kern="1200" dirty="0">
                <a:solidFill>
                  <a:schemeClr val="tx1"/>
                </a:solidFill>
                <a:effectLst/>
                <a:latin typeface="Arial" pitchFamily="34"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2B7F60B2-7EC7-4A80-8786-A83B843D22EA}"/>
              </a:ext>
            </a:extLst>
          </p:cNvPr>
          <p:cNvSpPr>
            <a:spLocks noGrp="1"/>
          </p:cNvSpPr>
          <p:nvPr>
            <p:ph type="sldNum" sz="quarter" idx="10"/>
          </p:nvPr>
        </p:nvSpPr>
        <p:spPr/>
        <p:txBody>
          <a:bodyPr/>
          <a:lstStyle/>
          <a:p>
            <a:fld id="{BE0386FE-8D8D-4102-80AA-A8BFAFB7FC8F}" type="slidenum">
              <a:rPr lang="en-GB" smtClean="0"/>
              <a:pPr/>
              <a:t>16</a:t>
            </a:fld>
            <a:endParaRPr lang="en-GB"/>
          </a:p>
        </p:txBody>
      </p:sp>
    </p:spTree>
    <p:extLst>
      <p:ext uri="{BB962C8B-B14F-4D97-AF65-F5344CB8AC3E}">
        <p14:creationId xmlns:p14="http://schemas.microsoft.com/office/powerpoint/2010/main" val="135283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79EC1587-57B5-43F6-BD1A-7D473934E95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5623AB4-3557-4892-8BCE-3A5A9ECA7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Planning and Carrying Out Investigations:</a:t>
            </a:r>
            <a:r>
              <a:rPr lang="en-GB" sz="1200" kern="1200" dirty="0">
                <a:solidFill>
                  <a:schemeClr val="tx1"/>
                </a:solidFill>
                <a:effectLst/>
                <a:latin typeface="Arial" pitchFamily="34"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42A51214-CA70-4498-8A20-523EE3BF51E1}"/>
              </a:ext>
            </a:extLst>
          </p:cNvPr>
          <p:cNvSpPr>
            <a:spLocks noGrp="1"/>
          </p:cNvSpPr>
          <p:nvPr>
            <p:ph type="sldNum" sz="quarter" idx="10"/>
          </p:nvPr>
        </p:nvSpPr>
        <p:spPr/>
        <p:txBody>
          <a:bodyPr/>
          <a:lstStyle/>
          <a:p>
            <a:fld id="{BE0386FE-8D8D-4102-80AA-A8BFAFB7FC8F}" type="slidenum">
              <a:rPr lang="en-GB" smtClean="0"/>
              <a:pPr/>
              <a:t>17</a:t>
            </a:fld>
            <a:endParaRPr lang="en-GB"/>
          </a:p>
        </p:txBody>
      </p:sp>
    </p:spTree>
    <p:extLst>
      <p:ext uri="{BB962C8B-B14F-4D97-AF65-F5344CB8AC3E}">
        <p14:creationId xmlns:p14="http://schemas.microsoft.com/office/powerpoint/2010/main" val="296063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07E6307E-0D08-4C22-A59D-187132F356B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1886DA0-D6DF-47E7-ABDE-D51E22FD54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a:t>
            </a:r>
            <a:r>
              <a:rPr lang="en-US" altLang="en-US" dirty="0"/>
              <a:t>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E968805-B7EC-4983-ABAA-466D5B69D544}"/>
              </a:ext>
            </a:extLst>
          </p:cNvPr>
          <p:cNvSpPr>
            <a:spLocks noGrp="1"/>
          </p:cNvSpPr>
          <p:nvPr>
            <p:ph type="sldNum" sz="quarter" idx="10"/>
          </p:nvPr>
        </p:nvSpPr>
        <p:spPr/>
        <p:txBody>
          <a:bodyPr/>
          <a:lstStyle/>
          <a:p>
            <a:fld id="{BE0386FE-8D8D-4102-80AA-A8BFAFB7FC8F}" type="slidenum">
              <a:rPr lang="en-GB" smtClean="0"/>
              <a:pPr/>
              <a:t>18</a:t>
            </a:fld>
            <a:endParaRPr lang="en-GB"/>
          </a:p>
        </p:txBody>
      </p:sp>
    </p:spTree>
    <p:extLst>
      <p:ext uri="{BB962C8B-B14F-4D97-AF65-F5344CB8AC3E}">
        <p14:creationId xmlns:p14="http://schemas.microsoft.com/office/powerpoint/2010/main" val="275841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57FEBA56-C9C1-478D-BF0E-EBEF5E68799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3F793A83-C3E5-40F6-85CB-2D244EBC3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buClr>
                <a:srgbClr val="FF6600"/>
              </a:buClr>
              <a:buFont typeface="Wingdings" panose="05000000000000000000" pitchFamily="2" charset="2"/>
              <a:buNone/>
            </a:pPr>
            <a:r>
              <a:rPr lang="en-GB" altLang="en-US" b="1" dirty="0">
                <a:latin typeface="Arial" panose="020B0604020202020204" pitchFamily="34" charset="0"/>
              </a:rPr>
              <a:t>Teacher notes</a:t>
            </a:r>
          </a:p>
          <a:p>
            <a:pPr eaLnBrk="1" hangingPunct="1">
              <a:spcBef>
                <a:spcPts val="432"/>
              </a:spcBef>
              <a:buClr>
                <a:srgbClr val="FF6600"/>
              </a:buClr>
            </a:pPr>
            <a:r>
              <a:rPr lang="en-GB" altLang="en-US" dirty="0">
                <a:latin typeface="Arial" panose="020B0604020202020204" pitchFamily="34" charset="0"/>
              </a:rPr>
              <a:t>Particles that are picked up by the wind can be deposited several hundred miles away from their original site.</a:t>
            </a:r>
            <a:r>
              <a:rPr lang="en-GB" altLang="en-US" b="1" dirty="0"/>
              <a:t> </a:t>
            </a:r>
          </a:p>
          <a:p>
            <a:pPr eaLnBrk="1" hangingPunct="1">
              <a:spcBef>
                <a:spcPts val="432"/>
              </a:spcBef>
              <a:buClr>
                <a:srgbClr val="FF6600"/>
              </a:buClr>
            </a:pPr>
            <a:endParaRPr lang="en-GB" altLang="en-US" b="1" dirty="0"/>
          </a:p>
          <a:p>
            <a:pPr eaLnBrk="1" hangingPunct="1">
              <a:buClr>
                <a:srgbClr val="FF6600"/>
              </a:buClr>
            </a:pPr>
            <a:r>
              <a:rPr lang="en-GB" altLang="en-US" b="1" dirty="0"/>
              <a:t>Photo credit:</a:t>
            </a:r>
            <a:r>
              <a:rPr lang="en-GB" altLang="en-US" dirty="0"/>
              <a:t> </a:t>
            </a:r>
            <a:r>
              <a:rPr lang="en-US" altLang="en-US" dirty="0"/>
              <a:t>© </a:t>
            </a:r>
            <a:r>
              <a:rPr lang="en-US" altLang="en-US" dirty="0" err="1"/>
              <a:t>Jupiterimages</a:t>
            </a:r>
            <a:r>
              <a:rPr lang="en-US" altLang="en-US" dirty="0"/>
              <a:t> Corporation 2018</a:t>
            </a:r>
            <a:endParaRPr lang="en-GB" altLang="en-US" dirty="0"/>
          </a:p>
        </p:txBody>
      </p:sp>
      <p:sp>
        <p:nvSpPr>
          <p:cNvPr id="2" name="Slide Number Placeholder 1">
            <a:extLst>
              <a:ext uri="{FF2B5EF4-FFF2-40B4-BE49-F238E27FC236}">
                <a16:creationId xmlns:a16="http://schemas.microsoft.com/office/drawing/2014/main" id="{9AE95E98-5E3A-46C6-9F31-33F2C90E028C}"/>
              </a:ext>
            </a:extLst>
          </p:cNvPr>
          <p:cNvSpPr>
            <a:spLocks noGrp="1"/>
          </p:cNvSpPr>
          <p:nvPr>
            <p:ph type="sldNum" sz="quarter" idx="10"/>
          </p:nvPr>
        </p:nvSpPr>
        <p:spPr/>
        <p:txBody>
          <a:bodyPr/>
          <a:lstStyle/>
          <a:p>
            <a:fld id="{BE0386FE-8D8D-4102-80AA-A8BFAFB7FC8F}" type="slidenum">
              <a:rPr lang="en-GB" smtClean="0"/>
              <a:pPr/>
              <a:t>19</a:t>
            </a:fld>
            <a:endParaRPr lang="en-GB"/>
          </a:p>
        </p:txBody>
      </p:sp>
    </p:spTree>
    <p:extLst>
      <p:ext uri="{BB962C8B-B14F-4D97-AF65-F5344CB8AC3E}">
        <p14:creationId xmlns:p14="http://schemas.microsoft.com/office/powerpoint/2010/main" val="109979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23E4C779-5ABD-470E-A268-1DE0978C94B5}"/>
              </a:ext>
            </a:extLst>
          </p:cNvPr>
          <p:cNvSpPr>
            <a:spLocks noGrp="1"/>
          </p:cNvSpPr>
          <p:nvPr>
            <p:ph type="sldNum" sz="quarter" idx="10"/>
          </p:nvPr>
        </p:nvSpPr>
        <p:spPr/>
        <p:txBody>
          <a:bodyPr/>
          <a:lstStyle/>
          <a:p>
            <a:fld id="{BE0386FE-8D8D-4102-80AA-A8BFAFB7FC8F}" type="slidenum">
              <a:rPr lang="en-GB" smtClean="0"/>
              <a:pPr/>
              <a:t>2</a:t>
            </a:fld>
            <a:endParaRPr lang="en-GB"/>
          </a:p>
        </p:txBody>
      </p:sp>
    </p:spTree>
    <p:extLst>
      <p:ext uri="{BB962C8B-B14F-4D97-AF65-F5344CB8AC3E}">
        <p14:creationId xmlns:p14="http://schemas.microsoft.com/office/powerpoint/2010/main" val="110700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DC2477A9-0DBA-4A45-9918-FD6990A47B21}"/>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BECA99E-FC5F-4FF5-9293-C041814A1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 Nina </a:t>
            </a:r>
            <a:r>
              <a:rPr lang="en-GB" altLang="en-US" dirty="0" err="1">
                <a:latin typeface="Arial" panose="020B0604020202020204" pitchFamily="34" charset="0"/>
              </a:rPr>
              <a:t>Schweinsberg</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8804BBA-554D-4E17-80E8-56D73251868F}"/>
              </a:ext>
            </a:extLst>
          </p:cNvPr>
          <p:cNvSpPr>
            <a:spLocks noGrp="1"/>
          </p:cNvSpPr>
          <p:nvPr>
            <p:ph type="sldNum" sz="quarter" idx="10"/>
          </p:nvPr>
        </p:nvSpPr>
        <p:spPr/>
        <p:txBody>
          <a:bodyPr/>
          <a:lstStyle/>
          <a:p>
            <a:fld id="{BE0386FE-8D8D-4102-80AA-A8BFAFB7FC8F}" type="slidenum">
              <a:rPr lang="en-GB" smtClean="0"/>
              <a:pPr/>
              <a:t>20</a:t>
            </a:fld>
            <a:endParaRPr lang="en-GB"/>
          </a:p>
        </p:txBody>
      </p:sp>
    </p:spTree>
    <p:extLst>
      <p:ext uri="{BB962C8B-B14F-4D97-AF65-F5344CB8AC3E}">
        <p14:creationId xmlns:p14="http://schemas.microsoft.com/office/powerpoint/2010/main" val="413294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8ED51CE7-09F8-40FB-9846-B67999F46C5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73D8FDD3-5EFD-4D68-8C2F-F7A82C6A04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Photo credits:</a:t>
            </a:r>
            <a:r>
              <a:rPr lang="en-GB" altLang="en-US" dirty="0"/>
              <a:t> </a:t>
            </a:r>
            <a:r>
              <a:rPr lang="en-US" altLang="en-US" dirty="0"/>
              <a:t>basalt, chalk, slate © Dr John </a:t>
            </a:r>
            <a:r>
              <a:rPr lang="en-US" altLang="en-US" dirty="0" err="1"/>
              <a:t>Mileham</a:t>
            </a:r>
            <a:r>
              <a:rPr lang="en-US" altLang="en-US" dirty="0"/>
              <a:t>, marble, soapstone © </a:t>
            </a:r>
            <a:r>
              <a:rPr lang="en-US" altLang="en-US" dirty="0" err="1"/>
              <a:t>Jupiterimages</a:t>
            </a:r>
            <a:r>
              <a:rPr lang="en-US" altLang="en-US" dirty="0"/>
              <a:t> Corporation 2018, </a:t>
            </a:r>
            <a:r>
              <a:rPr lang="en-GB" altLang="en-US" dirty="0"/>
              <a:t>sandstone </a:t>
            </a:r>
            <a:r>
              <a:rPr lang="en-US" altLang="en-US" dirty="0"/>
              <a:t>© </a:t>
            </a:r>
            <a:r>
              <a:rPr lang="en-GB" altLang="en-US" dirty="0"/>
              <a:t>David Duncan,</a:t>
            </a:r>
            <a:r>
              <a:rPr lang="en-US" altLang="en-US" dirty="0"/>
              <a:t> </a:t>
            </a:r>
            <a:r>
              <a:rPr lang="en-GB" altLang="en-US" dirty="0"/>
              <a:t>pumice </a:t>
            </a:r>
            <a:r>
              <a:rPr lang="en-US" altLang="en-US" dirty="0"/>
              <a:t>© </a:t>
            </a:r>
            <a:r>
              <a:rPr lang="en-GB" altLang="en-US" dirty="0"/>
              <a:t>Asif Akbar,</a:t>
            </a:r>
            <a:r>
              <a:rPr lang="en-US" altLang="en-US" dirty="0"/>
              <a:t> </a:t>
            </a:r>
            <a:r>
              <a:rPr lang="en-GB" altLang="en-US" dirty="0"/>
              <a:t>mica </a:t>
            </a:r>
            <a:r>
              <a:rPr lang="en-US" altLang="en-US" dirty="0"/>
              <a:t>© </a:t>
            </a:r>
            <a:r>
              <a:rPr lang="en-GB" altLang="en-US" dirty="0"/>
              <a:t>Peter </a:t>
            </a:r>
            <a:r>
              <a:rPr lang="en-GB" altLang="en-US" dirty="0" err="1"/>
              <a:t>Cristofono</a:t>
            </a:r>
            <a:r>
              <a:rPr lang="en-GB" altLang="en-US" dirty="0"/>
              <a:t>, gabbro </a:t>
            </a:r>
            <a:r>
              <a:rPr lang="en-US" altLang="en-US" dirty="0"/>
              <a:t>© </a:t>
            </a:r>
            <a:r>
              <a:rPr lang="en-GB" altLang="en-US" dirty="0"/>
              <a:t>Dave </a:t>
            </a:r>
            <a:r>
              <a:rPr lang="en-GB" altLang="en-US" dirty="0" err="1"/>
              <a:t>Dyet</a:t>
            </a:r>
            <a:endParaRPr lang="en-GB" altLang="en-US" dirty="0"/>
          </a:p>
        </p:txBody>
      </p:sp>
      <p:sp>
        <p:nvSpPr>
          <p:cNvPr id="2" name="Slide Number Placeholder 1">
            <a:extLst>
              <a:ext uri="{FF2B5EF4-FFF2-40B4-BE49-F238E27FC236}">
                <a16:creationId xmlns:a16="http://schemas.microsoft.com/office/drawing/2014/main" id="{E5864646-F24B-4A79-9EBE-2BFC988330F6}"/>
              </a:ext>
            </a:extLst>
          </p:cNvPr>
          <p:cNvSpPr>
            <a:spLocks noGrp="1"/>
          </p:cNvSpPr>
          <p:nvPr>
            <p:ph type="sldNum" sz="quarter" idx="10"/>
          </p:nvPr>
        </p:nvSpPr>
        <p:spPr/>
        <p:txBody>
          <a:bodyPr/>
          <a:lstStyle/>
          <a:p>
            <a:fld id="{BE0386FE-8D8D-4102-80AA-A8BFAFB7FC8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0C1AF6AB-75A2-4F9C-BF2C-226160B9562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6A3246A-97E7-4869-AA45-8A9EC57038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Planning and Carrying Out Investigations:</a:t>
            </a:r>
            <a:r>
              <a:rPr lang="en-GB" sz="1200" kern="1200" dirty="0">
                <a:solidFill>
                  <a:schemeClr val="tx1"/>
                </a:solidFill>
                <a:effectLst/>
                <a:latin typeface="Arial" pitchFamily="34"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22ED509B-B5BA-40EE-A66F-25CEB8A69BFA}"/>
              </a:ext>
            </a:extLst>
          </p:cNvPr>
          <p:cNvSpPr>
            <a:spLocks noGrp="1"/>
          </p:cNvSpPr>
          <p:nvPr>
            <p:ph type="sldNum" sz="quarter" idx="10"/>
          </p:nvPr>
        </p:nvSpPr>
        <p:spPr/>
        <p:txBody>
          <a:bodyPr/>
          <a:lstStyle/>
          <a:p>
            <a:fld id="{BE0386FE-8D8D-4102-80AA-A8BFAFB7FC8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DEBEAA1A-3EEE-4037-AFA7-2EEF13B48B72}"/>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8B1B5F79-C487-4683-993A-3608B33CA5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D2060136-7949-4CF2-B001-92FF5A7E3B49}"/>
              </a:ext>
            </a:extLst>
          </p:cNvPr>
          <p:cNvSpPr>
            <a:spLocks noGrp="1"/>
          </p:cNvSpPr>
          <p:nvPr>
            <p:ph type="sldNum" sz="quarter" idx="10"/>
          </p:nvPr>
        </p:nvSpPr>
        <p:spPr/>
        <p:txBody>
          <a:bodyPr/>
          <a:lstStyle/>
          <a:p>
            <a:fld id="{BE0386FE-8D8D-4102-80AA-A8BFAFB7FC8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EDCED7C4-A7B9-4594-8CB2-1597826987D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F4BF471-00C3-4D01-8186-28EBD9CDD7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35C7B669-95FF-4131-B7C8-CED5683A7356}"/>
              </a:ext>
            </a:extLst>
          </p:cNvPr>
          <p:cNvSpPr>
            <a:spLocks noGrp="1"/>
          </p:cNvSpPr>
          <p:nvPr>
            <p:ph type="sldNum" sz="quarter" idx="10"/>
          </p:nvPr>
        </p:nvSpPr>
        <p:spPr/>
        <p:txBody>
          <a:bodyPr/>
          <a:lstStyle/>
          <a:p>
            <a:fld id="{BE0386FE-8D8D-4102-80AA-A8BFAFB7FC8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F2980DDC-0ABE-481C-B44F-DE8CCE6A6C57}"/>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728E867-68E3-4B93-A09D-10C0F42099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itchFamily="34"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itchFamily="34" charset="0"/>
                <a:ea typeface="+mn-ea"/>
                <a:cs typeface="+mn-cs"/>
              </a:rPr>
              <a:t>Developing and Using Models: </a:t>
            </a:r>
            <a:r>
              <a:rPr lang="en-GB" sz="1200" kern="1200" dirty="0">
                <a:solidFill>
                  <a:schemeClr val="tx1"/>
                </a:solidFill>
                <a:effectLst/>
                <a:latin typeface="Arial" pitchFamily="34"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1AAB2F26-0B4C-4B9C-845B-CB21EA2C0CA3}"/>
              </a:ext>
            </a:extLst>
          </p:cNvPr>
          <p:cNvSpPr>
            <a:spLocks noGrp="1"/>
          </p:cNvSpPr>
          <p:nvPr>
            <p:ph type="sldNum" sz="quarter" idx="10"/>
          </p:nvPr>
        </p:nvSpPr>
        <p:spPr/>
        <p:txBody>
          <a:bodyPr/>
          <a:lstStyle/>
          <a:p>
            <a:fld id="{BE0386FE-8D8D-4102-80AA-A8BFAFB7FC8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B1F5E12F-6018-449F-B6A6-98F433B1587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AE783F93-0773-4DDB-A936-67DDB4D065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889ECE98-59D9-4825-9E9A-2757F849BC06}"/>
              </a:ext>
            </a:extLst>
          </p:cNvPr>
          <p:cNvSpPr>
            <a:spLocks noGrp="1"/>
          </p:cNvSpPr>
          <p:nvPr>
            <p:ph type="sldNum" sz="quarter" idx="10"/>
          </p:nvPr>
        </p:nvSpPr>
        <p:spPr/>
        <p:txBody>
          <a:bodyPr/>
          <a:lstStyle/>
          <a:p>
            <a:fld id="{BE0386FE-8D8D-4102-80AA-A8BFAFB7FC8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6041E2E0-D2A5-4A98-92FD-F229BBE1D1D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E3B02E4-769B-4265-A637-E02D5AEA81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8F54E2D9-2DEF-41E7-ADC2-67667444523F}"/>
              </a:ext>
            </a:extLst>
          </p:cNvPr>
          <p:cNvSpPr>
            <a:spLocks noGrp="1"/>
          </p:cNvSpPr>
          <p:nvPr>
            <p:ph type="sldNum" sz="quarter" idx="10"/>
          </p:nvPr>
        </p:nvSpPr>
        <p:spPr/>
        <p:txBody>
          <a:bodyPr/>
          <a:lstStyle/>
          <a:p>
            <a:fld id="{BE0386FE-8D8D-4102-80AA-A8BFAFB7FC8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364791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038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7097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0340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8142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0407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453912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06777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3293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88969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0393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3129013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70655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54357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60017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60179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4100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68920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5983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1196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08398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3626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0043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479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9124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520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6"/>
    </p:custDataLst>
    <p:extLst>
      <p:ext uri="{BB962C8B-B14F-4D97-AF65-F5344CB8AC3E}">
        <p14:creationId xmlns:p14="http://schemas.microsoft.com/office/powerpoint/2010/main" val="13863407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extLst>
      <p:ext uri="{BB962C8B-B14F-4D97-AF65-F5344CB8AC3E}">
        <p14:creationId xmlns:p14="http://schemas.microsoft.com/office/powerpoint/2010/main" val="4567121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slideLayout" Target="../slideLayouts/slideLayout7.xml"/><Relationship Id="rId7" Type="http://schemas.openxmlformats.org/officeDocument/2006/relationships/image" Target="../media/image20.jp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notesSlide" Target="../notesSlides/notesSlide11.xml"/><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slideLayout" Target="../slideLayouts/slideLayout7.xml"/><Relationship Id="rId7" Type="http://schemas.openxmlformats.org/officeDocument/2006/relationships/image" Target="../media/image20.jp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slideLayout" Target="../slideLayouts/slideLayout7.xml"/><Relationship Id="rId7" Type="http://schemas.openxmlformats.org/officeDocument/2006/relationships/image" Target="../media/image20.jp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control" Target="../activeX/activeX8.xml"/><Relationship Id="rId7" Type="http://schemas.openxmlformats.org/officeDocument/2006/relationships/image" Target="../media/image18.png"/><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notesSlide" Target="../notesSlides/notesSlide14.xml"/><Relationship Id="rId4" Type="http://schemas.openxmlformats.org/officeDocument/2006/relationships/slideLayout" Target="../slideLayouts/slideLayout7.xml"/><Relationship Id="rId9"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ontrol" Target="../activeX/activeX9.xml"/><Relationship Id="rId7" Type="http://schemas.openxmlformats.org/officeDocument/2006/relationships/image" Target="../media/image18.png"/><Relationship Id="rId2" Type="http://schemas.openxmlformats.org/officeDocument/2006/relationships/tags" Target="../tags/tag35.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notesSlide" Target="../notesSlides/notesSlide16.xml"/><Relationship Id="rId10" Type="http://schemas.openxmlformats.org/officeDocument/2006/relationships/image" Target="../media/image17.wmf"/><Relationship Id="rId4" Type="http://schemas.openxmlformats.org/officeDocument/2006/relationships/slideLayout" Target="../slideLayouts/slideLayout7.xml"/><Relationship Id="rId9" Type="http://schemas.openxmlformats.org/officeDocument/2006/relationships/image" Target="../media/image20.jp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ontrol" Target="../activeX/activeX10.xml"/><Relationship Id="rId7" Type="http://schemas.openxmlformats.org/officeDocument/2006/relationships/image" Target="../media/image18.png"/><Relationship Id="rId2" Type="http://schemas.openxmlformats.org/officeDocument/2006/relationships/tags" Target="../tags/tag36.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17.wmf"/><Relationship Id="rId4" Type="http://schemas.openxmlformats.org/officeDocument/2006/relationships/slideLayout" Target="../slideLayouts/slideLayout7.xml"/><Relationship Id="rId9"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39.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17.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slideLayout" Target="../slideLayouts/slideLayout7.xml"/><Relationship Id="rId7" Type="http://schemas.openxmlformats.org/officeDocument/2006/relationships/image" Target="../media/image20.jp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052E-3671-4BB1-BB83-21D3D0D59491}"/>
              </a:ext>
            </a:extLst>
          </p:cNvPr>
          <p:cNvSpPr>
            <a:spLocks noGrp="1"/>
          </p:cNvSpPr>
          <p:nvPr>
            <p:ph type="title"/>
          </p:nvPr>
        </p:nvSpPr>
        <p:spPr/>
        <p:txBody>
          <a:bodyPr/>
          <a:lstStyle/>
          <a:p>
            <a:r>
              <a:rPr lang="en-GB" dirty="0"/>
              <a:t>The Rock </a:t>
            </a:r>
            <a:br>
              <a:rPr lang="en-GB" dirty="0"/>
            </a:br>
            <a:r>
              <a:rPr lang="en-GB" dirty="0"/>
              <a:t>Cycle</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AD8B18C1-F7DF-476D-8A71-8A97BC6FADE6}"/>
              </a:ext>
            </a:extLst>
          </p:cNvPr>
          <p:cNvSpPr>
            <a:spLocks noGrp="1" noChangeArrowheads="1"/>
          </p:cNvSpPr>
          <p:nvPr>
            <p:ph type="title"/>
          </p:nvPr>
        </p:nvSpPr>
        <p:spPr/>
        <p:txBody>
          <a:bodyPr/>
          <a:lstStyle/>
          <a:p>
            <a:pPr eaLnBrk="1" hangingPunct="1"/>
            <a:r>
              <a:rPr lang="en-GB" altLang="en-US" dirty="0"/>
              <a:t>Crystal size in igneous rocks</a:t>
            </a:r>
          </a:p>
        </p:txBody>
      </p:sp>
      <p:pic>
        <p:nvPicPr>
          <p:cNvPr id="6" name="Picture 19">
            <a:hlinkClick r:id="" action="ppaction://hlinkshowjump?jump=nextslide"/>
            <a:extLst>
              <a:ext uri="{FF2B5EF4-FFF2-40B4-BE49-F238E27FC236}">
                <a16:creationId xmlns:a16="http://schemas.microsoft.com/office/drawing/2014/main" id="{EB4A56E2-0FC4-42BC-9D90-23BE88CDF4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447978A0-E04B-4147-A144-4E9940CFE02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2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76C8CD4-6600-4D3B-A66D-06284610FE50}"/>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5D50A99E-3B40-49CA-A400-2580E4542A9F}"/>
              </a:ext>
            </a:extLst>
          </p:cNvPr>
          <p:cNvSpPr>
            <a:spLocks noGrp="1" noChangeArrowheads="1"/>
          </p:cNvSpPr>
          <p:nvPr>
            <p:ph type="title"/>
          </p:nvPr>
        </p:nvSpPr>
        <p:spPr/>
        <p:txBody>
          <a:bodyPr/>
          <a:lstStyle/>
          <a:p>
            <a:pPr eaLnBrk="1" hangingPunct="1"/>
            <a:r>
              <a:rPr lang="en-GB" altLang="en-US" dirty="0"/>
              <a:t>The rock cycle</a:t>
            </a:r>
          </a:p>
        </p:txBody>
      </p:sp>
      <p:pic>
        <p:nvPicPr>
          <p:cNvPr id="6" name="Picture 19">
            <a:hlinkClick r:id="" action="ppaction://hlinkshowjump?jump=nextslide"/>
            <a:extLst>
              <a:ext uri="{FF2B5EF4-FFF2-40B4-BE49-F238E27FC236}">
                <a16:creationId xmlns:a16="http://schemas.microsoft.com/office/drawing/2014/main" id="{6850D963-74A5-48A4-A5A8-5C623BF1499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8739FA47-25D8-4001-9713-0514FC8AB45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C19F8BBE-A68E-4AF1-A392-68220C9849F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039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4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756C95A-3ED8-4934-85AA-43DF8A567353}"/>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69587C01-3D3D-4993-B820-4AC26F0A4FD9}"/>
              </a:ext>
            </a:extLst>
          </p:cNvPr>
          <p:cNvSpPr>
            <a:spLocks noGrp="1" noChangeArrowheads="1"/>
          </p:cNvSpPr>
          <p:nvPr>
            <p:ph type="title"/>
          </p:nvPr>
        </p:nvSpPr>
        <p:spPr/>
        <p:txBody>
          <a:bodyPr/>
          <a:lstStyle/>
          <a:p>
            <a:pPr eaLnBrk="1" hangingPunct="1"/>
            <a:r>
              <a:rPr lang="en-GB" altLang="en-US" dirty="0"/>
              <a:t>The rock cycle: in words</a:t>
            </a:r>
          </a:p>
        </p:txBody>
      </p:sp>
      <p:pic>
        <p:nvPicPr>
          <p:cNvPr id="6" name="Picture 19">
            <a:hlinkClick r:id="" action="ppaction://hlinkshowjump?jump=nextslide"/>
            <a:extLst>
              <a:ext uri="{FF2B5EF4-FFF2-40B4-BE49-F238E27FC236}">
                <a16:creationId xmlns:a16="http://schemas.microsoft.com/office/drawing/2014/main" id="{2C99E7A8-9F4A-4367-B318-3F4B20D7FAF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E793AF72-5BC6-4EEC-8A75-56F4013D5CFB}"/>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7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1256679-BBE4-4D2D-A955-6B4224922D55}"/>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76941DF0-1DD4-42AA-ABCA-770FF1AAC0DB}"/>
              </a:ext>
            </a:extLst>
          </p:cNvPr>
          <p:cNvSpPr>
            <a:spLocks noGrp="1" noChangeArrowheads="1"/>
          </p:cNvSpPr>
          <p:nvPr>
            <p:ph type="title"/>
          </p:nvPr>
        </p:nvSpPr>
        <p:spPr/>
        <p:txBody>
          <a:bodyPr/>
          <a:lstStyle/>
          <a:p>
            <a:pPr eaLnBrk="1" hangingPunct="1"/>
            <a:r>
              <a:rPr lang="en-GB" altLang="en-US" dirty="0"/>
              <a:t>The rock cycle: summary</a:t>
            </a:r>
          </a:p>
        </p:txBody>
      </p:sp>
      <p:pic>
        <p:nvPicPr>
          <p:cNvPr id="6" name="Picture 19">
            <a:hlinkClick r:id="" action="ppaction://hlinkshowjump?jump=nextslide"/>
            <a:extLst>
              <a:ext uri="{FF2B5EF4-FFF2-40B4-BE49-F238E27FC236}">
                <a16:creationId xmlns:a16="http://schemas.microsoft.com/office/drawing/2014/main" id="{532DE6F3-C775-4F56-A3E7-2881A121FB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DC332A86-40C6-47FA-B7EB-AAC590F04719}"/>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19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5FDA185-B956-49C0-9769-9BF9CB521FE3}"/>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937CE0B6-E95D-4E5C-86AD-6DE7BF17BE9E}"/>
              </a:ext>
            </a:extLst>
          </p:cNvPr>
          <p:cNvSpPr>
            <a:spLocks noGrp="1" noChangeArrowheads="1"/>
          </p:cNvSpPr>
          <p:nvPr>
            <p:ph type="title"/>
          </p:nvPr>
        </p:nvSpPr>
        <p:spPr/>
        <p:txBody>
          <a:bodyPr/>
          <a:lstStyle/>
          <a:p>
            <a:pPr eaLnBrk="1" hangingPunct="1"/>
            <a:r>
              <a:rPr lang="en-GB" altLang="en-US" dirty="0"/>
              <a:t>From weathering to sedimentation</a:t>
            </a:r>
          </a:p>
        </p:txBody>
      </p:sp>
      <p:pic>
        <p:nvPicPr>
          <p:cNvPr id="6" name="Picture 19">
            <a:hlinkClick r:id="" action="ppaction://hlinkshowjump?jump=nextslide"/>
            <a:extLst>
              <a:ext uri="{FF2B5EF4-FFF2-40B4-BE49-F238E27FC236}">
                <a16:creationId xmlns:a16="http://schemas.microsoft.com/office/drawing/2014/main" id="{6157262C-C94D-485B-9337-ED0C014A76A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12BC0E1D-DB12-4343-A73E-05B2A758D179}"/>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1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B13157B-2A88-4A06-8FA8-43FF6F97F03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12982CC-47DF-48EA-8820-BE0D1D4BD9EA}"/>
              </a:ext>
            </a:extLst>
          </p:cNvPr>
          <p:cNvSpPr>
            <a:spLocks noGrp="1" noChangeArrowheads="1"/>
          </p:cNvSpPr>
          <p:nvPr>
            <p:ph type="title"/>
          </p:nvPr>
        </p:nvSpPr>
        <p:spPr/>
        <p:txBody>
          <a:bodyPr/>
          <a:lstStyle/>
          <a:p>
            <a:pPr eaLnBrk="1" hangingPunct="1"/>
            <a:r>
              <a:rPr lang="en-GB" altLang="en-US"/>
              <a:t>Erosion</a:t>
            </a:r>
          </a:p>
        </p:txBody>
      </p:sp>
      <p:sp>
        <p:nvSpPr>
          <p:cNvPr id="6147" name="Text Box 4">
            <a:extLst>
              <a:ext uri="{FF2B5EF4-FFF2-40B4-BE49-F238E27FC236}">
                <a16:creationId xmlns:a16="http://schemas.microsoft.com/office/drawing/2014/main" id="{FB38FEC4-7E69-49C7-9B79-0F6212FC637A}"/>
              </a:ext>
            </a:extLst>
          </p:cNvPr>
          <p:cNvSpPr txBox="1">
            <a:spLocks noChangeArrowheads="1"/>
          </p:cNvSpPr>
          <p:nvPr/>
        </p:nvSpPr>
        <p:spPr bwMode="auto">
          <a:xfrm>
            <a:off x="323528" y="764704"/>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00066"/>
                </a:solidFill>
              </a:rPr>
              <a:t>As a rock is weathered, pieces of it fall off.  This is called </a:t>
            </a:r>
            <a:r>
              <a:rPr lang="en-GB" altLang="en-US" dirty="0">
                <a:solidFill>
                  <a:srgbClr val="B80303"/>
                </a:solidFill>
              </a:rPr>
              <a:t>erosion</a:t>
            </a:r>
            <a:r>
              <a:rPr lang="en-GB" altLang="en-US" b="0" dirty="0">
                <a:solidFill>
                  <a:srgbClr val="000066"/>
                </a:solidFill>
              </a:rPr>
              <a:t>. They will then be transported away by water, wind or glaciers.</a:t>
            </a:r>
          </a:p>
        </p:txBody>
      </p:sp>
      <p:pic>
        <p:nvPicPr>
          <p:cNvPr id="583692" name="Picture 12" descr="34879847_edited">
            <a:extLst>
              <a:ext uri="{FF2B5EF4-FFF2-40B4-BE49-F238E27FC236}">
                <a16:creationId xmlns:a16="http://schemas.microsoft.com/office/drawing/2014/main" id="{E3095B9C-30F7-4739-8415-B8BDA4934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2060848"/>
            <a:ext cx="24622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689" name="Text Box 9">
            <a:extLst>
              <a:ext uri="{FF2B5EF4-FFF2-40B4-BE49-F238E27FC236}">
                <a16:creationId xmlns:a16="http://schemas.microsoft.com/office/drawing/2014/main" id="{C5A1A62E-A73A-479D-BBA9-E1D09A1B554A}"/>
              </a:ext>
            </a:extLst>
          </p:cNvPr>
          <p:cNvSpPr txBox="1">
            <a:spLocks noChangeArrowheads="1"/>
          </p:cNvSpPr>
          <p:nvPr/>
        </p:nvSpPr>
        <p:spPr bwMode="auto">
          <a:xfrm>
            <a:off x="1163558" y="2060848"/>
            <a:ext cx="1430498"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lgn="ctr"/>
            <a:r>
              <a:rPr lang="en-GB" altLang="en-US" dirty="0">
                <a:solidFill>
                  <a:srgbClr val="B80303"/>
                </a:solidFill>
              </a:rPr>
              <a:t>by water</a:t>
            </a:r>
          </a:p>
        </p:txBody>
      </p:sp>
      <p:pic>
        <p:nvPicPr>
          <p:cNvPr id="583693" name="Picture 13" descr="19040017_edited">
            <a:extLst>
              <a:ext uri="{FF2B5EF4-FFF2-40B4-BE49-F238E27FC236}">
                <a16:creationId xmlns:a16="http://schemas.microsoft.com/office/drawing/2014/main" id="{052FD1DF-EB82-44D9-B40B-D487AC146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688" y="2060848"/>
            <a:ext cx="246221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690" name="Text Box 10">
            <a:extLst>
              <a:ext uri="{FF2B5EF4-FFF2-40B4-BE49-F238E27FC236}">
                <a16:creationId xmlns:a16="http://schemas.microsoft.com/office/drawing/2014/main" id="{1701CA19-F017-4EBB-BC63-3A230F8BD8AD}"/>
              </a:ext>
            </a:extLst>
          </p:cNvPr>
          <p:cNvSpPr txBox="1">
            <a:spLocks noChangeArrowheads="1"/>
          </p:cNvSpPr>
          <p:nvPr/>
        </p:nvSpPr>
        <p:spPr bwMode="auto">
          <a:xfrm>
            <a:off x="3910445" y="2060848"/>
            <a:ext cx="1324699"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lgn="ctr"/>
            <a:r>
              <a:rPr lang="en-GB" altLang="en-US">
                <a:solidFill>
                  <a:srgbClr val="B80303"/>
                </a:solidFill>
              </a:rPr>
              <a:t>by wind</a:t>
            </a:r>
          </a:p>
        </p:txBody>
      </p:sp>
      <p:pic>
        <p:nvPicPr>
          <p:cNvPr id="583686" name="Picture 6" descr="7668180_edited">
            <a:extLst>
              <a:ext uri="{FF2B5EF4-FFF2-40B4-BE49-F238E27FC236}">
                <a16:creationId xmlns:a16="http://schemas.microsoft.com/office/drawing/2014/main" id="{CC1071A2-308C-4C35-A3AB-CBB04BEBD8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5675" y="2060848"/>
            <a:ext cx="24622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691" name="Text Box 11">
            <a:extLst>
              <a:ext uri="{FF2B5EF4-FFF2-40B4-BE49-F238E27FC236}">
                <a16:creationId xmlns:a16="http://schemas.microsoft.com/office/drawing/2014/main" id="{8904E490-1976-41A6-9849-348F988904ED}"/>
              </a:ext>
            </a:extLst>
          </p:cNvPr>
          <p:cNvSpPr txBox="1">
            <a:spLocks noChangeArrowheads="1"/>
          </p:cNvSpPr>
          <p:nvPr/>
        </p:nvSpPr>
        <p:spPr bwMode="auto">
          <a:xfrm>
            <a:off x="6456964" y="2060848"/>
            <a:ext cx="1618048"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lgn="ctr"/>
            <a:r>
              <a:rPr lang="en-GB" altLang="en-US">
                <a:solidFill>
                  <a:srgbClr val="B80303"/>
                </a:solidFill>
              </a:rPr>
              <a:t>by glacier</a:t>
            </a:r>
          </a:p>
        </p:txBody>
      </p:sp>
      <p:pic>
        <p:nvPicPr>
          <p:cNvPr id="11" name="Picture 19">
            <a:hlinkClick r:id="" action="ppaction://hlinkshowjump?jump=nextslide"/>
            <a:extLst>
              <a:ext uri="{FF2B5EF4-FFF2-40B4-BE49-F238E27FC236}">
                <a16:creationId xmlns:a16="http://schemas.microsoft.com/office/drawing/2014/main" id="{9DDBACAD-5135-45EA-BFF5-38FDE2FB508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17394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6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689"/>
                                        </p:tgtEl>
                                        <p:attrNameLst>
                                          <p:attrName>style.visibility</p:attrName>
                                        </p:attrNameLst>
                                      </p:cBhvr>
                                      <p:to>
                                        <p:strVal val="visible"/>
                                      </p:to>
                                    </p:set>
                                  </p:childTnLst>
                                </p:cTn>
                              </p:par>
                            </p:childTnLst>
                          </p:cTn>
                        </p:par>
                      </p:childTnLst>
                    </p:cTn>
                  </p:par>
                  <p:par>
                    <p:cTn id="9" fill="hold">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836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690"/>
                                        </p:tgtEl>
                                        <p:attrNameLst>
                                          <p:attrName>style.visibility</p:attrName>
                                        </p:attrNameLst>
                                      </p:cBhvr>
                                      <p:to>
                                        <p:strVal val="visible"/>
                                      </p:to>
                                    </p:set>
                                  </p:childTnLst>
                                </p:cTn>
                              </p:par>
                            </p:childTnLst>
                          </p:cTn>
                        </p:par>
                      </p:childTnLst>
                    </p:cTn>
                  </p:par>
                  <p:par>
                    <p:cTn id="15" fill="hold">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6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36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9" grpId="0"/>
      <p:bldP spid="583690" grpId="0"/>
      <p:bldP spid="5836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B659C5C-0A53-429B-A2F7-EC9ACDB4AF68}"/>
              </a:ext>
            </a:extLst>
          </p:cNvPr>
          <p:cNvSpPr>
            <a:spLocks noGrp="1" noChangeArrowheads="1"/>
          </p:cNvSpPr>
          <p:nvPr>
            <p:ph type="title"/>
          </p:nvPr>
        </p:nvSpPr>
        <p:spPr/>
        <p:txBody>
          <a:bodyPr/>
          <a:lstStyle/>
          <a:p>
            <a:pPr eaLnBrk="1" hangingPunct="1"/>
            <a:r>
              <a:rPr lang="en-GB" altLang="en-US" dirty="0"/>
              <a:t>Transportation by water</a:t>
            </a:r>
          </a:p>
        </p:txBody>
      </p:sp>
      <p:pic>
        <p:nvPicPr>
          <p:cNvPr id="7" name="Picture 19">
            <a:hlinkClick r:id="" action="ppaction://hlinkshowjump?jump=nextslide"/>
            <a:extLst>
              <a:ext uri="{FF2B5EF4-FFF2-40B4-BE49-F238E27FC236}">
                <a16:creationId xmlns:a16="http://schemas.microsoft.com/office/drawing/2014/main" id="{74E71165-6086-4006-977A-D5218814747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AD6015A-B4BF-4F31-BA63-61D940C819B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a:extLst>
              <a:ext uri="{FF2B5EF4-FFF2-40B4-BE49-F238E27FC236}">
                <a16:creationId xmlns:a16="http://schemas.microsoft.com/office/drawing/2014/main" id="{20AD4B75-B2D0-41B0-85EA-D2D68CDCE59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039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941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CF14C6E-5CBA-4374-B1AC-A0FDC5AE2EB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15458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9B893B8-98BE-4C32-8BD9-B30CEC338EAE}"/>
              </a:ext>
            </a:extLst>
          </p:cNvPr>
          <p:cNvSpPr>
            <a:spLocks noGrp="1" noChangeArrowheads="1"/>
          </p:cNvSpPr>
          <p:nvPr>
            <p:ph type="title"/>
          </p:nvPr>
        </p:nvSpPr>
        <p:spPr/>
        <p:txBody>
          <a:bodyPr/>
          <a:lstStyle/>
          <a:p>
            <a:pPr eaLnBrk="1" hangingPunct="1"/>
            <a:r>
              <a:rPr lang="en-GB" altLang="en-US" dirty="0"/>
              <a:t>Rock changes during transportation</a:t>
            </a:r>
          </a:p>
        </p:txBody>
      </p:sp>
      <p:pic>
        <p:nvPicPr>
          <p:cNvPr id="7" name="Picture 19">
            <a:hlinkClick r:id="" action="ppaction://hlinkshowjump?jump=nextslide"/>
            <a:extLst>
              <a:ext uri="{FF2B5EF4-FFF2-40B4-BE49-F238E27FC236}">
                <a16:creationId xmlns:a16="http://schemas.microsoft.com/office/drawing/2014/main" id="{2275AEF0-FDF2-4B7F-BDE3-CD29EACABB4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A3E0581B-1C9F-444D-84B0-15800E4A979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a:extLst>
              <a:ext uri="{FF2B5EF4-FFF2-40B4-BE49-F238E27FC236}">
                <a16:creationId xmlns:a16="http://schemas.microsoft.com/office/drawing/2014/main" id="{788D2499-C3BF-4372-9B66-854503CE3AB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039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043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0CC8168-A8A8-4BF9-90A4-DD0BE606D93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905228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3550223-00E5-428B-9A98-E55B33312BA0}"/>
              </a:ext>
            </a:extLst>
          </p:cNvPr>
          <p:cNvSpPr>
            <a:spLocks noGrp="1" noChangeArrowheads="1"/>
          </p:cNvSpPr>
          <p:nvPr>
            <p:ph type="title"/>
          </p:nvPr>
        </p:nvSpPr>
        <p:spPr/>
        <p:txBody>
          <a:bodyPr/>
          <a:lstStyle/>
          <a:p>
            <a:pPr eaLnBrk="1" hangingPunct="1"/>
            <a:r>
              <a:rPr lang="en-GB" altLang="en-US"/>
              <a:t>What is deposition?</a:t>
            </a:r>
          </a:p>
        </p:txBody>
      </p:sp>
      <p:sp>
        <p:nvSpPr>
          <p:cNvPr id="7171" name="Text Box 4">
            <a:extLst>
              <a:ext uri="{FF2B5EF4-FFF2-40B4-BE49-F238E27FC236}">
                <a16:creationId xmlns:a16="http://schemas.microsoft.com/office/drawing/2014/main" id="{82E77AAF-6E9A-45E8-ADA2-844E329DE876}"/>
              </a:ext>
            </a:extLst>
          </p:cNvPr>
          <p:cNvSpPr txBox="1">
            <a:spLocks noChangeArrowheads="1"/>
          </p:cNvSpPr>
          <p:nvPr/>
        </p:nvSpPr>
        <p:spPr bwMode="auto">
          <a:xfrm>
            <a:off x="323155" y="764704"/>
            <a:ext cx="3960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dirty="0">
                <a:solidFill>
                  <a:srgbClr val="B80303"/>
                </a:solidFill>
              </a:rPr>
              <a:t>Deposition</a:t>
            </a:r>
            <a:r>
              <a:rPr lang="en-GB" altLang="en-US" b="0" dirty="0">
                <a:solidFill>
                  <a:srgbClr val="000066"/>
                </a:solidFill>
              </a:rPr>
              <a:t> occurs after erosion and transportation.</a:t>
            </a:r>
          </a:p>
        </p:txBody>
      </p:sp>
      <p:sp>
        <p:nvSpPr>
          <p:cNvPr id="620549" name="Text Box 5">
            <a:extLst>
              <a:ext uri="{FF2B5EF4-FFF2-40B4-BE49-F238E27FC236}">
                <a16:creationId xmlns:a16="http://schemas.microsoft.com/office/drawing/2014/main" id="{4446BBF3-7D79-410C-899C-49002DB1FFDC}"/>
              </a:ext>
            </a:extLst>
          </p:cNvPr>
          <p:cNvSpPr txBox="1">
            <a:spLocks noChangeArrowheads="1"/>
          </p:cNvSpPr>
          <p:nvPr/>
        </p:nvSpPr>
        <p:spPr bwMode="auto">
          <a:xfrm>
            <a:off x="323528" y="4462612"/>
            <a:ext cx="3673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solidFill>
                  <a:srgbClr val="010067"/>
                </a:solidFill>
              </a:rPr>
              <a:t>Eventually this sediment gets so squashed down that it forms new rock, called sedimentary rock.</a:t>
            </a:r>
            <a:endParaRPr lang="en-GB" altLang="en-US"/>
          </a:p>
        </p:txBody>
      </p:sp>
      <p:pic>
        <p:nvPicPr>
          <p:cNvPr id="620550" name="Picture 6" descr="24684056_edited">
            <a:extLst>
              <a:ext uri="{FF2B5EF4-FFF2-40B4-BE49-F238E27FC236}">
                <a16:creationId xmlns:a16="http://schemas.microsoft.com/office/drawing/2014/main" id="{CF31C2E4-F122-42EB-83DB-B9AE53AFE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800100"/>
            <a:ext cx="3786187"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52" name="Text Box 8">
            <a:extLst>
              <a:ext uri="{FF2B5EF4-FFF2-40B4-BE49-F238E27FC236}">
                <a16:creationId xmlns:a16="http://schemas.microsoft.com/office/drawing/2014/main" id="{3D0D1EA1-D8F3-49EF-8BD7-83F48FD5FB0F}"/>
              </a:ext>
            </a:extLst>
          </p:cNvPr>
          <p:cNvSpPr txBox="1">
            <a:spLocks noChangeArrowheads="1"/>
          </p:cNvSpPr>
          <p:nvPr/>
        </p:nvSpPr>
        <p:spPr bwMode="auto">
          <a:xfrm>
            <a:off x="323528" y="2114700"/>
            <a:ext cx="39258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solidFill>
                  <a:srgbClr val="000066"/>
                </a:solidFill>
              </a:rPr>
              <a:t>This is the process that occurs when pieces of weathered rock sink to the bottom of the riverbed or ocean, forming sediment.</a:t>
            </a:r>
          </a:p>
        </p:txBody>
      </p:sp>
      <p:pic>
        <p:nvPicPr>
          <p:cNvPr id="8" name="Picture 19">
            <a:hlinkClick r:id="" action="ppaction://hlinkshowjump?jump=nextslide"/>
            <a:extLst>
              <a:ext uri="{FF2B5EF4-FFF2-40B4-BE49-F238E27FC236}">
                <a16:creationId xmlns:a16="http://schemas.microsoft.com/office/drawing/2014/main" id="{19FB8763-AC1A-4AE8-959C-22793217DD7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19230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55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2055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05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9" grpId="0" autoUpdateAnimBg="0"/>
      <p:bldP spid="6205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843" name="Picture 11" descr="24287046_edited">
            <a:extLst>
              <a:ext uri="{FF2B5EF4-FFF2-40B4-BE49-F238E27FC236}">
                <a16:creationId xmlns:a16="http://schemas.microsoft.com/office/drawing/2014/main" id="{84BFCB61-EAC8-485E-BA26-AD793E16E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980" y="1322389"/>
            <a:ext cx="4428554" cy="321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384FDA11-827E-42F1-9B68-DEE8A754D51C}"/>
              </a:ext>
            </a:extLst>
          </p:cNvPr>
          <p:cNvSpPr>
            <a:spLocks noGrp="1" noChangeArrowheads="1"/>
          </p:cNvSpPr>
          <p:nvPr>
            <p:ph type="title"/>
          </p:nvPr>
        </p:nvSpPr>
        <p:spPr/>
        <p:txBody>
          <a:bodyPr/>
          <a:lstStyle/>
          <a:p>
            <a:pPr eaLnBrk="1" hangingPunct="1"/>
            <a:r>
              <a:rPr lang="en-GB" altLang="en-US"/>
              <a:t>Transportation by wind</a:t>
            </a:r>
          </a:p>
        </p:txBody>
      </p:sp>
      <p:sp>
        <p:nvSpPr>
          <p:cNvPr id="8196" name="Text Box 5">
            <a:extLst>
              <a:ext uri="{FF2B5EF4-FFF2-40B4-BE49-F238E27FC236}">
                <a16:creationId xmlns:a16="http://schemas.microsoft.com/office/drawing/2014/main" id="{1CD3AC88-5B21-41CE-BC73-34C0D3BBB824}"/>
              </a:ext>
            </a:extLst>
          </p:cNvPr>
          <p:cNvSpPr txBox="1">
            <a:spLocks noChangeArrowheads="1"/>
          </p:cNvSpPr>
          <p:nvPr/>
        </p:nvSpPr>
        <p:spPr bwMode="auto">
          <a:xfrm>
            <a:off x="323528" y="778785"/>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00066"/>
                </a:solidFill>
              </a:rPr>
              <a:t>Rock particles being transported by the wind cause erosion.</a:t>
            </a:r>
          </a:p>
        </p:txBody>
      </p:sp>
      <p:sp>
        <p:nvSpPr>
          <p:cNvPr id="632839" name="Text Box 7">
            <a:extLst>
              <a:ext uri="{FF2B5EF4-FFF2-40B4-BE49-F238E27FC236}">
                <a16:creationId xmlns:a16="http://schemas.microsoft.com/office/drawing/2014/main" id="{7C46A33C-C56B-41D1-A2C2-F8EC72529FF2}"/>
              </a:ext>
            </a:extLst>
          </p:cNvPr>
          <p:cNvSpPr txBox="1">
            <a:spLocks noChangeArrowheads="1"/>
          </p:cNvSpPr>
          <p:nvPr/>
        </p:nvSpPr>
        <p:spPr bwMode="auto">
          <a:xfrm>
            <a:off x="323528" y="4631648"/>
            <a:ext cx="8461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Font typeface="Wingdings" panose="05000000000000000000" pitchFamily="2" charset="2"/>
              <a:buChar char="l"/>
            </a:pPr>
            <a:r>
              <a:rPr lang="en-GB" altLang="en-US" b="0" dirty="0">
                <a:solidFill>
                  <a:srgbClr val="000066"/>
                </a:solidFill>
              </a:rPr>
              <a:t>when particles are suspended in the air they can also hit objects and cause them to chip and wear down (think of how sand grains sting when the wind blows them against your skin at the beach).</a:t>
            </a:r>
            <a:endParaRPr lang="en-GB" altLang="en-US" dirty="0"/>
          </a:p>
        </p:txBody>
      </p:sp>
      <p:sp>
        <p:nvSpPr>
          <p:cNvPr id="632840" name="Text Box 8">
            <a:extLst>
              <a:ext uri="{FF2B5EF4-FFF2-40B4-BE49-F238E27FC236}">
                <a16:creationId xmlns:a16="http://schemas.microsoft.com/office/drawing/2014/main" id="{0DB19E73-A9C8-4CC8-990F-A9E1759BE054}"/>
              </a:ext>
            </a:extLst>
          </p:cNvPr>
          <p:cNvSpPr txBox="1">
            <a:spLocks noChangeArrowheads="1"/>
          </p:cNvSpPr>
          <p:nvPr/>
        </p:nvSpPr>
        <p:spPr bwMode="auto">
          <a:xfrm>
            <a:off x="323528" y="1393148"/>
            <a:ext cx="324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a:solidFill>
                  <a:srgbClr val="000066"/>
                </a:solidFill>
              </a:rPr>
              <a:t>Wind erosion has two major effects:</a:t>
            </a:r>
            <a:endParaRPr lang="en-GB" altLang="en-US"/>
          </a:p>
        </p:txBody>
      </p:sp>
      <p:sp>
        <p:nvSpPr>
          <p:cNvPr id="632847" name="Text Box 15">
            <a:extLst>
              <a:ext uri="{FF2B5EF4-FFF2-40B4-BE49-F238E27FC236}">
                <a16:creationId xmlns:a16="http://schemas.microsoft.com/office/drawing/2014/main" id="{BC330934-7E57-49D3-9C2A-00A5A5687904}"/>
              </a:ext>
            </a:extLst>
          </p:cNvPr>
          <p:cNvSpPr txBox="1">
            <a:spLocks noChangeArrowheads="1"/>
          </p:cNvSpPr>
          <p:nvPr/>
        </p:nvSpPr>
        <p:spPr bwMode="auto">
          <a:xfrm>
            <a:off x="683891" y="3664860"/>
            <a:ext cx="3889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solidFill>
                  <a:srgbClr val="000066"/>
                </a:solidFill>
              </a:rPr>
              <a:t>For example, this is how sand dunes are formed.</a:t>
            </a:r>
          </a:p>
        </p:txBody>
      </p:sp>
      <p:sp>
        <p:nvSpPr>
          <p:cNvPr id="632848" name="Text Box 16">
            <a:extLst>
              <a:ext uri="{FF2B5EF4-FFF2-40B4-BE49-F238E27FC236}">
                <a16:creationId xmlns:a16="http://schemas.microsoft.com/office/drawing/2014/main" id="{75950771-24F3-4DC2-BA8A-042649C85B0E}"/>
              </a:ext>
            </a:extLst>
          </p:cNvPr>
          <p:cNvSpPr txBox="1">
            <a:spLocks noChangeArrowheads="1"/>
          </p:cNvSpPr>
          <p:nvPr/>
        </p:nvSpPr>
        <p:spPr bwMode="auto">
          <a:xfrm>
            <a:off x="323528" y="2363110"/>
            <a:ext cx="3960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dirty="0">
                <a:solidFill>
                  <a:srgbClr val="000066"/>
                </a:solidFill>
              </a:rPr>
              <a:t>small particles picked </a:t>
            </a:r>
            <a:br>
              <a:rPr lang="en-GB" altLang="en-US" b="0" dirty="0">
                <a:solidFill>
                  <a:srgbClr val="000066"/>
                </a:solidFill>
              </a:rPr>
            </a:br>
            <a:r>
              <a:rPr lang="en-GB" altLang="en-US" b="0" dirty="0">
                <a:solidFill>
                  <a:srgbClr val="000066"/>
                </a:solidFill>
              </a:rPr>
              <a:t>up by the wind are deposited in new places.</a:t>
            </a:r>
          </a:p>
        </p:txBody>
      </p:sp>
      <p:pic>
        <p:nvPicPr>
          <p:cNvPr id="11" name="Picture 19">
            <a:hlinkClick r:id="" action="ppaction://hlinkshowjump?jump=nextslide"/>
            <a:extLst>
              <a:ext uri="{FF2B5EF4-FFF2-40B4-BE49-F238E27FC236}">
                <a16:creationId xmlns:a16="http://schemas.microsoft.com/office/drawing/2014/main" id="{E8876B5E-3A86-46EC-ABE4-B639BF325D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D3DDD801-4EE2-45F5-97FE-8A046D95D740}"/>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96566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28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284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63284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3284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283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9" grpId="0"/>
      <p:bldP spid="632840" grpId="0"/>
      <p:bldP spid="632847" grpId="0"/>
      <p:bldP spid="6328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5. Energy and Matter</a:t>
            </a:r>
          </a:p>
          <a:p>
            <a:r>
              <a:rPr lang="en-GB" sz="1600" dirty="0"/>
              <a:t>6. Structure and Function</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9" name="Picture 11" descr="959759_edited">
            <a:extLst>
              <a:ext uri="{FF2B5EF4-FFF2-40B4-BE49-F238E27FC236}">
                <a16:creationId xmlns:a16="http://schemas.microsoft.com/office/drawing/2014/main" id="{6956AA49-3087-4228-9541-1C6D4B0B8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132" y="1448271"/>
            <a:ext cx="3098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77D111A4-E3A9-47A4-9390-A725CD47A06F}"/>
              </a:ext>
            </a:extLst>
          </p:cNvPr>
          <p:cNvSpPr>
            <a:spLocks noGrp="1" noChangeArrowheads="1"/>
          </p:cNvSpPr>
          <p:nvPr>
            <p:ph type="title"/>
          </p:nvPr>
        </p:nvSpPr>
        <p:spPr/>
        <p:txBody>
          <a:bodyPr/>
          <a:lstStyle/>
          <a:p>
            <a:pPr eaLnBrk="1" hangingPunct="1"/>
            <a:r>
              <a:rPr lang="en-GB" altLang="en-US"/>
              <a:t>Transportation by glacier</a:t>
            </a:r>
          </a:p>
        </p:txBody>
      </p:sp>
      <p:sp>
        <p:nvSpPr>
          <p:cNvPr id="9220" name="Text Box 4">
            <a:extLst>
              <a:ext uri="{FF2B5EF4-FFF2-40B4-BE49-F238E27FC236}">
                <a16:creationId xmlns:a16="http://schemas.microsoft.com/office/drawing/2014/main" id="{13EC212D-7EE7-43CB-B84D-75335EF168A1}"/>
              </a:ext>
            </a:extLst>
          </p:cNvPr>
          <p:cNvSpPr txBox="1">
            <a:spLocks noChangeArrowheads="1"/>
          </p:cNvSpPr>
          <p:nvPr/>
        </p:nvSpPr>
        <p:spPr bwMode="auto">
          <a:xfrm>
            <a:off x="341312" y="783039"/>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t>A glacier is a mass of ice that gradually moves overland.</a:t>
            </a:r>
          </a:p>
        </p:txBody>
      </p:sp>
      <p:sp>
        <p:nvSpPr>
          <p:cNvPr id="636933" name="Text Box 5">
            <a:extLst>
              <a:ext uri="{FF2B5EF4-FFF2-40B4-BE49-F238E27FC236}">
                <a16:creationId xmlns:a16="http://schemas.microsoft.com/office/drawing/2014/main" id="{A57AD040-249B-4EB3-8E7F-8A7374A3296A}"/>
              </a:ext>
            </a:extLst>
          </p:cNvPr>
          <p:cNvSpPr txBox="1">
            <a:spLocks noChangeArrowheads="1"/>
          </p:cNvSpPr>
          <p:nvPr/>
        </p:nvSpPr>
        <p:spPr bwMode="auto">
          <a:xfrm>
            <a:off x="341312" y="4667652"/>
            <a:ext cx="55086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t>Over time, the smaller pieces of rock are carried into the meltwater streams that surround the glacier, where they are redeposited into the ground.</a:t>
            </a:r>
            <a:endParaRPr lang="en-GB" altLang="en-US" dirty="0"/>
          </a:p>
        </p:txBody>
      </p:sp>
      <p:sp>
        <p:nvSpPr>
          <p:cNvPr id="636934" name="Text Box 6">
            <a:extLst>
              <a:ext uri="{FF2B5EF4-FFF2-40B4-BE49-F238E27FC236}">
                <a16:creationId xmlns:a16="http://schemas.microsoft.com/office/drawing/2014/main" id="{FB8DC359-9734-4080-A828-91DFAAFD49B1}"/>
              </a:ext>
            </a:extLst>
          </p:cNvPr>
          <p:cNvSpPr txBox="1">
            <a:spLocks noChangeArrowheads="1"/>
          </p:cNvSpPr>
          <p:nvPr/>
        </p:nvSpPr>
        <p:spPr bwMode="auto">
          <a:xfrm>
            <a:off x="341312" y="1346602"/>
            <a:ext cx="50053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t>As the glacier moves, the stones and rocks in its path become incorporated into the base. The forward motion of the glacier causes the trapped rocks to rotate, scrape and grind along the ground.</a:t>
            </a:r>
            <a:endParaRPr lang="en-GB" altLang="en-US" dirty="0"/>
          </a:p>
        </p:txBody>
      </p:sp>
      <p:sp>
        <p:nvSpPr>
          <p:cNvPr id="636935" name="Text Box 7">
            <a:extLst>
              <a:ext uri="{FF2B5EF4-FFF2-40B4-BE49-F238E27FC236}">
                <a16:creationId xmlns:a16="http://schemas.microsoft.com/office/drawing/2014/main" id="{959313E7-42CC-4060-9F97-E80F0EE85ECD}"/>
              </a:ext>
            </a:extLst>
          </p:cNvPr>
          <p:cNvSpPr txBox="1">
            <a:spLocks noChangeArrowheads="1"/>
          </p:cNvSpPr>
          <p:nvPr/>
        </p:nvSpPr>
        <p:spPr bwMode="auto">
          <a:xfrm>
            <a:off x="341312" y="3737377"/>
            <a:ext cx="5365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t>This friction weathers the landscape and causes valleys and fjords to form.</a:t>
            </a:r>
            <a:endParaRPr lang="en-GB" altLang="en-US" dirty="0"/>
          </a:p>
        </p:txBody>
      </p:sp>
    </p:spTree>
    <p:custDataLst>
      <p:tags r:id="rId1"/>
    </p:custDataLst>
    <p:extLst>
      <p:ext uri="{BB962C8B-B14F-4D97-AF65-F5344CB8AC3E}">
        <p14:creationId xmlns:p14="http://schemas.microsoft.com/office/powerpoint/2010/main" val="902487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69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693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63693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36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3" grpId="0"/>
      <p:bldP spid="636934" grpId="0"/>
      <p:bldP spid="6369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3602175C-F952-4BCD-9CE6-2FAF05D72B98}"/>
              </a:ext>
            </a:extLst>
          </p:cNvPr>
          <p:cNvSpPr>
            <a:spLocks noGrp="1" noChangeArrowheads="1"/>
          </p:cNvSpPr>
          <p:nvPr>
            <p:ph type="title"/>
          </p:nvPr>
        </p:nvSpPr>
        <p:spPr/>
        <p:txBody>
          <a:bodyPr/>
          <a:lstStyle/>
          <a:p>
            <a:pPr eaLnBrk="1" hangingPunct="1"/>
            <a:r>
              <a:rPr lang="en-GB" altLang="en-US" dirty="0"/>
              <a:t>Different types of rock</a:t>
            </a:r>
          </a:p>
        </p:txBody>
      </p:sp>
      <p:sp>
        <p:nvSpPr>
          <p:cNvPr id="12291" name="Text Box 6">
            <a:extLst>
              <a:ext uri="{FF2B5EF4-FFF2-40B4-BE49-F238E27FC236}">
                <a16:creationId xmlns:a16="http://schemas.microsoft.com/office/drawing/2014/main" id="{36685B4E-A515-4C8F-B281-16D04C8F8514}"/>
              </a:ext>
            </a:extLst>
          </p:cNvPr>
          <p:cNvSpPr txBox="1">
            <a:spLocks noChangeArrowheads="1"/>
          </p:cNvSpPr>
          <p:nvPr/>
        </p:nvSpPr>
        <p:spPr bwMode="auto">
          <a:xfrm>
            <a:off x="323528" y="764704"/>
            <a:ext cx="738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solidFill>
                  <a:srgbClr val="000066"/>
                </a:solidFill>
              </a:rPr>
              <a:t>There are many different types of rocks in the world.</a:t>
            </a:r>
          </a:p>
        </p:txBody>
      </p:sp>
      <p:pic>
        <p:nvPicPr>
          <p:cNvPr id="735247" name="Picture 15" descr="984949_edited">
            <a:extLst>
              <a:ext uri="{FF2B5EF4-FFF2-40B4-BE49-F238E27FC236}">
                <a16:creationId xmlns:a16="http://schemas.microsoft.com/office/drawing/2014/main" id="{34E10E94-E9DE-421F-9EF9-60E042B73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222" y="2880256"/>
            <a:ext cx="16525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248" name="Picture 16" descr="chalk">
            <a:extLst>
              <a:ext uri="{FF2B5EF4-FFF2-40B4-BE49-F238E27FC236}">
                <a16:creationId xmlns:a16="http://schemas.microsoft.com/office/drawing/2014/main" id="{42082889-9CC9-4BE9-B473-8467D7D87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035" y="1395059"/>
            <a:ext cx="16351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250" name="Picture 18" descr="23678585_edited">
            <a:extLst>
              <a:ext uri="{FF2B5EF4-FFF2-40B4-BE49-F238E27FC236}">
                <a16:creationId xmlns:a16="http://schemas.microsoft.com/office/drawing/2014/main" id="{42E94666-1B5D-4408-9B52-E373A308F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573463"/>
            <a:ext cx="12144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251" name="Picture 19" descr="16283859_edited">
            <a:extLst>
              <a:ext uri="{FF2B5EF4-FFF2-40B4-BE49-F238E27FC236}">
                <a16:creationId xmlns:a16="http://schemas.microsoft.com/office/drawing/2014/main" id="{06212576-D29C-4C36-8047-B230285C08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628" y="1394882"/>
            <a:ext cx="13382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252" name="Picture 20" descr="slate_edited">
            <a:extLst>
              <a:ext uri="{FF2B5EF4-FFF2-40B4-BE49-F238E27FC236}">
                <a16:creationId xmlns:a16="http://schemas.microsoft.com/office/drawing/2014/main" id="{BE975F9E-1351-4060-A827-92391BE519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1285" y="5326856"/>
            <a:ext cx="18700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253" name="Picture 21" descr="mica">
            <a:extLst>
              <a:ext uri="{FF2B5EF4-FFF2-40B4-BE49-F238E27FC236}">
                <a16:creationId xmlns:a16="http://schemas.microsoft.com/office/drawing/2014/main" id="{EAEA53C4-D24A-4225-A3BB-FF436DFA40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025" y="3176588"/>
            <a:ext cx="1265238"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255" name="Picture 23" descr="basalt_edited">
            <a:extLst>
              <a:ext uri="{FF2B5EF4-FFF2-40B4-BE49-F238E27FC236}">
                <a16:creationId xmlns:a16="http://schemas.microsoft.com/office/drawing/2014/main" id="{6B0EB609-8996-487C-AF2D-266E982FE4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172" y="1559632"/>
            <a:ext cx="16906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264" name="Picture 32" descr="321611_edited">
            <a:extLst>
              <a:ext uri="{FF2B5EF4-FFF2-40B4-BE49-F238E27FC236}">
                <a16:creationId xmlns:a16="http://schemas.microsoft.com/office/drawing/2014/main" id="{80384C6B-806C-4B62-884A-3660DA9CF7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6760" y="4918868"/>
            <a:ext cx="21955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265" name="Picture 33" descr="843518_edited">
            <a:extLst>
              <a:ext uri="{FF2B5EF4-FFF2-40B4-BE49-F238E27FC236}">
                <a16:creationId xmlns:a16="http://schemas.microsoft.com/office/drawing/2014/main" id="{549ACBD5-5218-4439-AA25-76E18F041B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1917" y="3150537"/>
            <a:ext cx="237648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a:hlinkClick r:id="" action="ppaction://hlinkshowjump?jump=nextslide"/>
            <a:extLst>
              <a:ext uri="{FF2B5EF4-FFF2-40B4-BE49-F238E27FC236}">
                <a16:creationId xmlns:a16="http://schemas.microsoft.com/office/drawing/2014/main" id="{4AB09E41-9ADA-4995-8960-21285475583E}"/>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3525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3525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735247"/>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735248"/>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735265"/>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735252"/>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735264"/>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735253"/>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7352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5D79769-BF4F-49EB-B304-E9EE1FA86F45}"/>
              </a:ext>
            </a:extLst>
          </p:cNvPr>
          <p:cNvSpPr>
            <a:spLocks noGrp="1" noChangeArrowheads="1"/>
          </p:cNvSpPr>
          <p:nvPr>
            <p:ph type="title"/>
          </p:nvPr>
        </p:nvSpPr>
        <p:spPr/>
        <p:txBody>
          <a:bodyPr/>
          <a:lstStyle/>
          <a:p>
            <a:pPr eaLnBrk="1" hangingPunct="1"/>
            <a:r>
              <a:rPr lang="en-GB" altLang="en-US" dirty="0"/>
              <a:t>Identifying rocks</a:t>
            </a:r>
          </a:p>
        </p:txBody>
      </p:sp>
      <p:pic>
        <p:nvPicPr>
          <p:cNvPr id="6" name="Picture 19">
            <a:hlinkClick r:id="" action="ppaction://hlinkshowjump?jump=nextslide"/>
            <a:extLst>
              <a:ext uri="{FF2B5EF4-FFF2-40B4-BE49-F238E27FC236}">
                <a16:creationId xmlns:a16="http://schemas.microsoft.com/office/drawing/2014/main" id="{7113FA1A-4CDA-495A-A8FF-E9482DED2F2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8B881872-BA58-4DCE-9E80-E91B98C4178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D2D3FDDF-844B-4CCB-B788-0AFEBEF2F17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039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7EE8C10-85BC-4C73-A8A9-25FF5991D37C}"/>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F78F37-0012-472E-BA39-531371D12757}"/>
              </a:ext>
            </a:extLst>
          </p:cNvPr>
          <p:cNvSpPr/>
          <p:nvPr/>
        </p:nvSpPr>
        <p:spPr bwMode="auto">
          <a:xfrm>
            <a:off x="250825" y="836613"/>
            <a:ext cx="8569325" cy="5220000"/>
          </a:xfrm>
          <a:prstGeom prst="rect">
            <a:avLst/>
          </a:prstGeom>
          <a:solidFill>
            <a:schemeClr val="bg1"/>
          </a:solidFill>
          <a:ln w="28575">
            <a:solidFill>
              <a:srgbClr val="B80303"/>
            </a:solidFill>
            <a:round/>
            <a:headEnd type="none" w="sm" len="sm"/>
            <a:tailEnd type="triangle" w="lg" len="lg"/>
          </a:ln>
        </p:spPr>
        <p:txBody>
          <a:bodyPr rtlCol="0" anchor="ctr">
            <a:spAutoFit/>
          </a:bodyPr>
          <a:lstStyle/>
          <a:p>
            <a:pPr algn="ctr"/>
            <a:endParaRPr lang="en-US" dirty="0"/>
          </a:p>
        </p:txBody>
      </p:sp>
      <p:sp>
        <p:nvSpPr>
          <p:cNvPr id="2" name="Rectangle 1">
            <a:extLst>
              <a:ext uri="{FF2B5EF4-FFF2-40B4-BE49-F238E27FC236}">
                <a16:creationId xmlns:a16="http://schemas.microsoft.com/office/drawing/2014/main" id="{69D368DF-28B1-490A-93D7-10757E1D0064}"/>
              </a:ext>
            </a:extLst>
          </p:cNvPr>
          <p:cNvSpPr/>
          <p:nvPr/>
        </p:nvSpPr>
        <p:spPr bwMode="auto">
          <a:xfrm>
            <a:off x="250825" y="836613"/>
            <a:ext cx="8569325" cy="944562"/>
          </a:xfrm>
          <a:prstGeom prst="rect">
            <a:avLst/>
          </a:prstGeom>
          <a:solidFill>
            <a:srgbClr val="B80303"/>
          </a:solidFill>
          <a:ln w="28575">
            <a:solidFill>
              <a:srgbClr val="B80303"/>
            </a:solidFill>
            <a:round/>
            <a:headEnd type="none" w="sm" len="sm"/>
            <a:tailEnd type="triangle" w="lg" len="lg"/>
          </a:ln>
        </p:spPr>
        <p:txBody>
          <a:bodyPr rtlCol="0" anchor="ctr">
            <a:spAutoFit/>
          </a:bodyPr>
          <a:lstStyle/>
          <a:p>
            <a:pPr algn="ctr"/>
            <a:endParaRPr lang="en-US"/>
          </a:p>
        </p:txBody>
      </p:sp>
      <p:sp>
        <p:nvSpPr>
          <p:cNvPr id="13315" name="Rectangle 2">
            <a:extLst>
              <a:ext uri="{FF2B5EF4-FFF2-40B4-BE49-F238E27FC236}">
                <a16:creationId xmlns:a16="http://schemas.microsoft.com/office/drawing/2014/main" id="{6BC38DCD-B6A8-4E9E-A9FB-010C7B2D598C}"/>
              </a:ext>
            </a:extLst>
          </p:cNvPr>
          <p:cNvSpPr>
            <a:spLocks noGrp="1" noChangeArrowheads="1"/>
          </p:cNvSpPr>
          <p:nvPr>
            <p:ph type="title"/>
          </p:nvPr>
        </p:nvSpPr>
        <p:spPr/>
        <p:txBody>
          <a:bodyPr/>
          <a:lstStyle/>
          <a:p>
            <a:pPr eaLnBrk="1" hangingPunct="1"/>
            <a:r>
              <a:rPr lang="en-GB" altLang="en-US"/>
              <a:t>Identifying rocks: summary</a:t>
            </a:r>
          </a:p>
        </p:txBody>
      </p:sp>
      <p:sp>
        <p:nvSpPr>
          <p:cNvPr id="13316" name="Text Box 49">
            <a:extLst>
              <a:ext uri="{FF2B5EF4-FFF2-40B4-BE49-F238E27FC236}">
                <a16:creationId xmlns:a16="http://schemas.microsoft.com/office/drawing/2014/main" id="{8AED6709-E9BC-4361-A319-8B53F6BC8DC6}"/>
              </a:ext>
            </a:extLst>
          </p:cNvPr>
          <p:cNvSpPr txBox="1">
            <a:spLocks noChangeArrowheads="1"/>
          </p:cNvSpPr>
          <p:nvPr/>
        </p:nvSpPr>
        <p:spPr bwMode="auto">
          <a:xfrm>
            <a:off x="330200" y="2210631"/>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b="1" dirty="0"/>
              <a:t>sedimentary</a:t>
            </a:r>
          </a:p>
        </p:txBody>
      </p:sp>
      <p:sp>
        <p:nvSpPr>
          <p:cNvPr id="13317" name="Text Box 50">
            <a:extLst>
              <a:ext uri="{FF2B5EF4-FFF2-40B4-BE49-F238E27FC236}">
                <a16:creationId xmlns:a16="http://schemas.microsoft.com/office/drawing/2014/main" id="{94C611FB-E592-4A8B-854E-57E733EB10D9}"/>
              </a:ext>
            </a:extLst>
          </p:cNvPr>
          <p:cNvSpPr txBox="1">
            <a:spLocks noChangeArrowheads="1"/>
          </p:cNvSpPr>
          <p:nvPr/>
        </p:nvSpPr>
        <p:spPr bwMode="auto">
          <a:xfrm>
            <a:off x="330200" y="3684252"/>
            <a:ext cx="209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b="1"/>
              <a:t>metamorphic</a:t>
            </a:r>
          </a:p>
        </p:txBody>
      </p:sp>
      <p:sp>
        <p:nvSpPr>
          <p:cNvPr id="13318" name="Text Box 51">
            <a:extLst>
              <a:ext uri="{FF2B5EF4-FFF2-40B4-BE49-F238E27FC236}">
                <a16:creationId xmlns:a16="http://schemas.microsoft.com/office/drawing/2014/main" id="{DAB98EE3-331A-4064-9DED-040FA76BEC06}"/>
              </a:ext>
            </a:extLst>
          </p:cNvPr>
          <p:cNvSpPr txBox="1">
            <a:spLocks noChangeArrowheads="1"/>
          </p:cNvSpPr>
          <p:nvPr/>
        </p:nvSpPr>
        <p:spPr bwMode="auto">
          <a:xfrm>
            <a:off x="330200" y="5162277"/>
            <a:ext cx="1350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b="1" dirty="0"/>
              <a:t>igneous</a:t>
            </a:r>
          </a:p>
        </p:txBody>
      </p:sp>
      <p:sp>
        <p:nvSpPr>
          <p:cNvPr id="568374" name="Text Box 54">
            <a:extLst>
              <a:ext uri="{FF2B5EF4-FFF2-40B4-BE49-F238E27FC236}">
                <a16:creationId xmlns:a16="http://schemas.microsoft.com/office/drawing/2014/main" id="{AC0085B8-8219-433A-BA79-F888BBF2680A}"/>
              </a:ext>
            </a:extLst>
          </p:cNvPr>
          <p:cNvSpPr txBox="1">
            <a:spLocks noChangeArrowheads="1"/>
          </p:cNvSpPr>
          <p:nvPr/>
        </p:nvSpPr>
        <p:spPr bwMode="auto">
          <a:xfrm>
            <a:off x="2659063" y="2028069"/>
            <a:ext cx="2089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solidFill>
                  <a:srgbClr val="000066"/>
                </a:solidFill>
              </a:rPr>
              <a:t>sandstone and limestone</a:t>
            </a:r>
          </a:p>
        </p:txBody>
      </p:sp>
      <p:sp>
        <p:nvSpPr>
          <p:cNvPr id="568375" name="Text Box 55">
            <a:extLst>
              <a:ext uri="{FF2B5EF4-FFF2-40B4-BE49-F238E27FC236}">
                <a16:creationId xmlns:a16="http://schemas.microsoft.com/office/drawing/2014/main" id="{3E4A3044-A6E0-4EF4-92A6-7ECA97FBA74B}"/>
              </a:ext>
            </a:extLst>
          </p:cNvPr>
          <p:cNvSpPr txBox="1">
            <a:spLocks noChangeArrowheads="1"/>
          </p:cNvSpPr>
          <p:nvPr/>
        </p:nvSpPr>
        <p:spPr bwMode="auto">
          <a:xfrm>
            <a:off x="2659063" y="3501690"/>
            <a:ext cx="1765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solidFill>
                  <a:srgbClr val="000066"/>
                </a:solidFill>
              </a:rPr>
              <a:t>marble and slate</a:t>
            </a:r>
          </a:p>
        </p:txBody>
      </p:sp>
      <p:sp>
        <p:nvSpPr>
          <p:cNvPr id="568376" name="Text Box 56">
            <a:extLst>
              <a:ext uri="{FF2B5EF4-FFF2-40B4-BE49-F238E27FC236}">
                <a16:creationId xmlns:a16="http://schemas.microsoft.com/office/drawing/2014/main" id="{DA97C660-1F72-475E-BB0F-1CD59C9961A3}"/>
              </a:ext>
            </a:extLst>
          </p:cNvPr>
          <p:cNvSpPr txBox="1">
            <a:spLocks noChangeArrowheads="1"/>
          </p:cNvSpPr>
          <p:nvPr/>
        </p:nvSpPr>
        <p:spPr bwMode="auto">
          <a:xfrm>
            <a:off x="2659063" y="4979715"/>
            <a:ext cx="1657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a:solidFill>
                  <a:srgbClr val="000066"/>
                </a:solidFill>
              </a:rPr>
              <a:t>basalt and granite</a:t>
            </a:r>
          </a:p>
        </p:txBody>
      </p:sp>
      <p:sp>
        <p:nvSpPr>
          <p:cNvPr id="568377" name="Text Box 57">
            <a:extLst>
              <a:ext uri="{FF2B5EF4-FFF2-40B4-BE49-F238E27FC236}">
                <a16:creationId xmlns:a16="http://schemas.microsoft.com/office/drawing/2014/main" id="{6FC4B44E-6B3F-4D63-8788-A1EE8739471D}"/>
              </a:ext>
            </a:extLst>
          </p:cNvPr>
          <p:cNvSpPr txBox="1">
            <a:spLocks noChangeArrowheads="1"/>
          </p:cNvSpPr>
          <p:nvPr/>
        </p:nvSpPr>
        <p:spPr bwMode="auto">
          <a:xfrm>
            <a:off x="5037138" y="1845506"/>
            <a:ext cx="3095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solidFill>
                  <a:srgbClr val="000066"/>
                </a:solidFill>
              </a:rPr>
              <a:t>the softest rock type, containing layers and sometimes fossils</a:t>
            </a:r>
          </a:p>
        </p:txBody>
      </p:sp>
      <p:sp>
        <p:nvSpPr>
          <p:cNvPr id="568378" name="Text Box 58">
            <a:extLst>
              <a:ext uri="{FF2B5EF4-FFF2-40B4-BE49-F238E27FC236}">
                <a16:creationId xmlns:a16="http://schemas.microsoft.com/office/drawing/2014/main" id="{D9A7AE0D-3A5D-4457-873D-AE2062F49E9F}"/>
              </a:ext>
            </a:extLst>
          </p:cNvPr>
          <p:cNvSpPr txBox="1">
            <a:spLocks noChangeArrowheads="1"/>
          </p:cNvSpPr>
          <p:nvPr/>
        </p:nvSpPr>
        <p:spPr bwMode="auto">
          <a:xfrm>
            <a:off x="5037138" y="3136565"/>
            <a:ext cx="34591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solidFill>
                  <a:srgbClr val="000066"/>
                </a:solidFill>
              </a:rPr>
              <a:t>usually harder than sedimentary rocks, containing thin layers and twisted fossils</a:t>
            </a:r>
          </a:p>
        </p:txBody>
      </p:sp>
      <p:sp>
        <p:nvSpPr>
          <p:cNvPr id="568379" name="Text Box 59">
            <a:extLst>
              <a:ext uri="{FF2B5EF4-FFF2-40B4-BE49-F238E27FC236}">
                <a16:creationId xmlns:a16="http://schemas.microsoft.com/office/drawing/2014/main" id="{E9DF7FEB-01C2-4626-9783-B4482A087688}"/>
              </a:ext>
            </a:extLst>
          </p:cNvPr>
          <p:cNvSpPr txBox="1">
            <a:spLocks noChangeArrowheads="1"/>
          </p:cNvSpPr>
          <p:nvPr/>
        </p:nvSpPr>
        <p:spPr bwMode="auto">
          <a:xfrm>
            <a:off x="5037138" y="4797152"/>
            <a:ext cx="353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solidFill>
                  <a:srgbClr val="000066"/>
                </a:solidFill>
              </a:rPr>
              <a:t>usually the hardest rock type, containing shiny crystals</a:t>
            </a:r>
          </a:p>
        </p:txBody>
      </p:sp>
      <p:sp>
        <p:nvSpPr>
          <p:cNvPr id="13325" name="Text Box 63">
            <a:extLst>
              <a:ext uri="{FF2B5EF4-FFF2-40B4-BE49-F238E27FC236}">
                <a16:creationId xmlns:a16="http://schemas.microsoft.com/office/drawing/2014/main" id="{E86BBB80-AB0E-4881-BA03-814D2C287F43}"/>
              </a:ext>
            </a:extLst>
          </p:cNvPr>
          <p:cNvSpPr txBox="1">
            <a:spLocks noChangeArrowheads="1"/>
          </p:cNvSpPr>
          <p:nvPr/>
        </p:nvSpPr>
        <p:spPr bwMode="auto">
          <a:xfrm>
            <a:off x="863600" y="1099592"/>
            <a:ext cx="81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b="1" dirty="0">
                <a:solidFill>
                  <a:schemeClr val="bg1"/>
                </a:solidFill>
              </a:rPr>
              <a:t>type</a:t>
            </a:r>
          </a:p>
        </p:txBody>
      </p:sp>
      <p:sp>
        <p:nvSpPr>
          <p:cNvPr id="13326" name="Text Box 64">
            <a:extLst>
              <a:ext uri="{FF2B5EF4-FFF2-40B4-BE49-F238E27FC236}">
                <a16:creationId xmlns:a16="http://schemas.microsoft.com/office/drawing/2014/main" id="{EBE62DF8-08F7-4465-A403-81CDD572446F}"/>
              </a:ext>
            </a:extLst>
          </p:cNvPr>
          <p:cNvSpPr txBox="1">
            <a:spLocks noChangeArrowheads="1"/>
          </p:cNvSpPr>
          <p:nvPr/>
        </p:nvSpPr>
        <p:spPr bwMode="auto">
          <a:xfrm>
            <a:off x="2987675" y="1099592"/>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b="1" dirty="0">
                <a:solidFill>
                  <a:schemeClr val="bg1"/>
                </a:solidFill>
              </a:rPr>
              <a:t>examples</a:t>
            </a:r>
          </a:p>
        </p:txBody>
      </p:sp>
      <p:sp>
        <p:nvSpPr>
          <p:cNvPr id="13327" name="Text Box 66">
            <a:extLst>
              <a:ext uri="{FF2B5EF4-FFF2-40B4-BE49-F238E27FC236}">
                <a16:creationId xmlns:a16="http://schemas.microsoft.com/office/drawing/2014/main" id="{EFC822E1-9738-470B-A96F-95BE36417609}"/>
              </a:ext>
            </a:extLst>
          </p:cNvPr>
          <p:cNvSpPr txBox="1">
            <a:spLocks noChangeArrowheads="1"/>
          </p:cNvSpPr>
          <p:nvPr/>
        </p:nvSpPr>
        <p:spPr bwMode="auto">
          <a:xfrm>
            <a:off x="5327650" y="1099592"/>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b="1" dirty="0">
                <a:solidFill>
                  <a:schemeClr val="bg1"/>
                </a:solidFill>
              </a:rPr>
              <a:t>description</a:t>
            </a:r>
          </a:p>
        </p:txBody>
      </p:sp>
      <p:pic>
        <p:nvPicPr>
          <p:cNvPr id="17" name="Picture 19">
            <a:hlinkClick r:id="" action="ppaction://hlinkshowjump?jump=nextslide"/>
            <a:extLst>
              <a:ext uri="{FF2B5EF4-FFF2-40B4-BE49-F238E27FC236}">
                <a16:creationId xmlns:a16="http://schemas.microsoft.com/office/drawing/2014/main" id="{A84EB4BB-86F8-4480-AA28-64E8102559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cxnSp>
        <p:nvCxnSpPr>
          <p:cNvPr id="4" name="Straight Connector 3">
            <a:extLst>
              <a:ext uri="{FF2B5EF4-FFF2-40B4-BE49-F238E27FC236}">
                <a16:creationId xmlns:a16="http://schemas.microsoft.com/office/drawing/2014/main" id="{2A32D974-F46E-4CD0-AE19-9D372426D404}"/>
              </a:ext>
            </a:extLst>
          </p:cNvPr>
          <p:cNvCxnSpPr/>
          <p:nvPr/>
        </p:nvCxnSpPr>
        <p:spPr bwMode="auto">
          <a:xfrm>
            <a:off x="250825" y="3055938"/>
            <a:ext cx="8569325" cy="0"/>
          </a:xfrm>
          <a:prstGeom prst="line">
            <a:avLst/>
          </a:prstGeom>
          <a:solidFill>
            <a:schemeClr val="accent1"/>
          </a:solidFill>
          <a:ln w="28575" cap="flat" cmpd="sng" algn="ctr">
            <a:solidFill>
              <a:srgbClr val="B80303"/>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2087FAD9-84CE-4F6E-B413-58758BBC3ADE}"/>
              </a:ext>
            </a:extLst>
          </p:cNvPr>
          <p:cNvCxnSpPr/>
          <p:nvPr/>
        </p:nvCxnSpPr>
        <p:spPr bwMode="auto">
          <a:xfrm>
            <a:off x="250825" y="4739061"/>
            <a:ext cx="8569325" cy="0"/>
          </a:xfrm>
          <a:prstGeom prst="line">
            <a:avLst/>
          </a:prstGeom>
          <a:solidFill>
            <a:schemeClr val="accent1"/>
          </a:solidFill>
          <a:ln w="28575" cap="flat" cmpd="sng" algn="ctr">
            <a:solidFill>
              <a:srgbClr val="B80303"/>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595E8DD7-B757-46AB-82D6-D20C68C5916D}"/>
              </a:ext>
            </a:extLst>
          </p:cNvPr>
          <p:cNvCxnSpPr/>
          <p:nvPr/>
        </p:nvCxnSpPr>
        <p:spPr bwMode="auto">
          <a:xfrm>
            <a:off x="2555776" y="1781175"/>
            <a:ext cx="0" cy="4275438"/>
          </a:xfrm>
          <a:prstGeom prst="line">
            <a:avLst/>
          </a:prstGeom>
          <a:solidFill>
            <a:schemeClr val="accent1"/>
          </a:solidFill>
          <a:ln w="28575" cap="flat" cmpd="sng" algn="ctr">
            <a:solidFill>
              <a:srgbClr val="B80303"/>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7EA8F9FA-2CFE-4E45-AF81-C3D5324169A4}"/>
              </a:ext>
            </a:extLst>
          </p:cNvPr>
          <p:cNvCxnSpPr/>
          <p:nvPr/>
        </p:nvCxnSpPr>
        <p:spPr bwMode="auto">
          <a:xfrm>
            <a:off x="4932040" y="1781175"/>
            <a:ext cx="0" cy="4275438"/>
          </a:xfrm>
          <a:prstGeom prst="line">
            <a:avLst/>
          </a:prstGeom>
          <a:solidFill>
            <a:schemeClr val="accent1"/>
          </a:solidFill>
          <a:ln w="28575" cap="flat" cmpd="sng" algn="ctr">
            <a:solidFill>
              <a:srgbClr val="B80303"/>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7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68377"/>
                                        </p:tgtEl>
                                        <p:attrNameLst>
                                          <p:attrName>style.visibility</p:attrName>
                                        </p:attrNameLst>
                                      </p:cBhvr>
                                      <p:to>
                                        <p:strVal val="visible"/>
                                      </p:to>
                                    </p:set>
                                  </p:childTnLst>
                                </p:cTn>
                              </p:par>
                            </p:childTnLst>
                          </p:cTn>
                        </p:par>
                      </p:childTnLst>
                    </p:cTn>
                  </p:par>
                  <p:par>
                    <p:cTn id="10" fill="hold">
                      <p:stCondLst>
                        <p:cond delay="indefinite"/>
                      </p:stCondLst>
                      <p:childTnLst>
                        <p:par>
                          <p:cTn id="11" fill="hold" nodeType="after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6837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68378"/>
                                        </p:tgtEl>
                                        <p:attrNameLst>
                                          <p:attrName>style.visibility</p:attrName>
                                        </p:attrNameLst>
                                      </p:cBhvr>
                                      <p:to>
                                        <p:strVal val="visible"/>
                                      </p:to>
                                    </p:set>
                                  </p:childTnLst>
                                </p:cTn>
                              </p:par>
                            </p:childTnLst>
                          </p:cTn>
                        </p:par>
                      </p:childTnLst>
                    </p:cTn>
                  </p:par>
                  <p:par>
                    <p:cTn id="17" fill="hold">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8376"/>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6837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74" grpId="0"/>
      <p:bldP spid="568375" grpId="0"/>
      <p:bldP spid="568376" grpId="0"/>
      <p:bldP spid="568377" grpId="0"/>
      <p:bldP spid="568378" grpId="0"/>
      <p:bldP spid="5683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8A5A072-B378-4975-9D04-B799940BBA2A}"/>
              </a:ext>
            </a:extLst>
          </p:cNvPr>
          <p:cNvSpPr>
            <a:spLocks noGrp="1" noChangeArrowheads="1"/>
          </p:cNvSpPr>
          <p:nvPr>
            <p:ph type="title"/>
          </p:nvPr>
        </p:nvSpPr>
        <p:spPr/>
        <p:txBody>
          <a:bodyPr/>
          <a:lstStyle/>
          <a:p>
            <a:pPr eaLnBrk="1" hangingPunct="1"/>
            <a:r>
              <a:rPr lang="en-GB" altLang="en-US" dirty="0"/>
              <a:t>Different rocks = different uses</a:t>
            </a:r>
          </a:p>
        </p:txBody>
      </p:sp>
      <p:pic>
        <p:nvPicPr>
          <p:cNvPr id="6" name="Picture 19">
            <a:hlinkClick r:id="" action="ppaction://hlinkshowjump?jump=nextslide"/>
            <a:extLst>
              <a:ext uri="{FF2B5EF4-FFF2-40B4-BE49-F238E27FC236}">
                <a16:creationId xmlns:a16="http://schemas.microsoft.com/office/drawing/2014/main" id="{87FAB746-C9F7-4397-81D4-4F2CDAF8F83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A15913E0-4B3C-4A38-B025-681B393B560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7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2107EE3-B9A3-4708-AC8E-ADB17FB6A16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55A7380-BA56-43EC-B2B2-61AE7E18FBC6}"/>
              </a:ext>
            </a:extLst>
          </p:cNvPr>
          <p:cNvSpPr>
            <a:spLocks noGrp="1" noChangeArrowheads="1"/>
          </p:cNvSpPr>
          <p:nvPr>
            <p:ph type="title"/>
          </p:nvPr>
        </p:nvSpPr>
        <p:spPr/>
        <p:txBody>
          <a:bodyPr/>
          <a:lstStyle/>
          <a:p>
            <a:pPr eaLnBrk="1" hangingPunct="1"/>
            <a:r>
              <a:rPr lang="en-GB" altLang="en-US" dirty="0"/>
              <a:t>Formation of sedimentary rocks</a:t>
            </a:r>
          </a:p>
        </p:txBody>
      </p:sp>
      <p:pic>
        <p:nvPicPr>
          <p:cNvPr id="6" name="Picture 19">
            <a:hlinkClick r:id="" action="ppaction://hlinkshowjump?jump=nextslide"/>
            <a:extLst>
              <a:ext uri="{FF2B5EF4-FFF2-40B4-BE49-F238E27FC236}">
                <a16:creationId xmlns:a16="http://schemas.microsoft.com/office/drawing/2014/main" id="{AA7E24A6-9AE2-404F-A779-E8EAE8587E4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C170EE66-9AA3-40B7-ACA3-F00AD962BD6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2ACED8F9-E5D0-4F52-A0FE-7AC560CC59F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039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1EFB25CB-C3A5-4842-A433-A31E6801A55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EDC8084-4055-4C44-BCC7-BAF2656B4AA8}"/>
              </a:ext>
            </a:extLst>
          </p:cNvPr>
          <p:cNvSpPr>
            <a:spLocks noGrp="1" noChangeArrowheads="1"/>
          </p:cNvSpPr>
          <p:nvPr>
            <p:ph type="title"/>
          </p:nvPr>
        </p:nvSpPr>
        <p:spPr/>
        <p:txBody>
          <a:bodyPr/>
          <a:lstStyle/>
          <a:p>
            <a:pPr eaLnBrk="1" hangingPunct="1"/>
            <a:r>
              <a:rPr lang="en-GB" altLang="en-US"/>
              <a:t>Formation of metamorphic rocks</a:t>
            </a:r>
          </a:p>
        </p:txBody>
      </p:sp>
      <p:sp>
        <p:nvSpPr>
          <p:cNvPr id="14339" name="Text Box 3">
            <a:extLst>
              <a:ext uri="{FF2B5EF4-FFF2-40B4-BE49-F238E27FC236}">
                <a16:creationId xmlns:a16="http://schemas.microsoft.com/office/drawing/2014/main" id="{B125AC2F-5AE7-4D38-8B05-6EFF9C41A4E0}"/>
              </a:ext>
            </a:extLst>
          </p:cNvPr>
          <p:cNvSpPr txBox="1">
            <a:spLocks noChangeArrowheads="1"/>
          </p:cNvSpPr>
          <p:nvPr/>
        </p:nvSpPr>
        <p:spPr bwMode="auto">
          <a:xfrm>
            <a:off x="323528" y="769937"/>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US" altLang="en-US" dirty="0">
                <a:solidFill>
                  <a:srgbClr val="010067"/>
                </a:solidFill>
              </a:rPr>
              <a:t>Sedimentary rocks are turned into metamorphic rocks by the extreme pressures and temperatures deep within the Earth.</a:t>
            </a:r>
          </a:p>
        </p:txBody>
      </p:sp>
      <p:sp>
        <p:nvSpPr>
          <p:cNvPr id="640004" name="Text Box 4">
            <a:extLst>
              <a:ext uri="{FF2B5EF4-FFF2-40B4-BE49-F238E27FC236}">
                <a16:creationId xmlns:a16="http://schemas.microsoft.com/office/drawing/2014/main" id="{9292E6A2-1B40-4185-98B9-1910C02CAB23}"/>
              </a:ext>
            </a:extLst>
          </p:cNvPr>
          <p:cNvSpPr txBox="1">
            <a:spLocks noChangeArrowheads="1"/>
          </p:cNvSpPr>
          <p:nvPr/>
        </p:nvSpPr>
        <p:spPr bwMode="auto">
          <a:xfrm>
            <a:off x="323528" y="1742579"/>
            <a:ext cx="8713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US" altLang="en-US" dirty="0">
                <a:solidFill>
                  <a:srgbClr val="010067"/>
                </a:solidFill>
              </a:rPr>
              <a:t>These conditions change the structure of the rocks so that new layers are formed.</a:t>
            </a:r>
            <a:endParaRPr lang="en-GB" altLang="en-US" b="1" dirty="0"/>
          </a:p>
        </p:txBody>
      </p:sp>
      <p:pic>
        <p:nvPicPr>
          <p:cNvPr id="640017" name="Picture 17" descr="metamorphic rock (2)">
            <a:extLst>
              <a:ext uri="{FF2B5EF4-FFF2-40B4-BE49-F238E27FC236}">
                <a16:creationId xmlns:a16="http://schemas.microsoft.com/office/drawing/2014/main" id="{45D45AD4-85A4-4F0A-A9DF-EE195671BF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100" y="2814638"/>
            <a:ext cx="22828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0019" name="Text Box 19">
            <a:extLst>
              <a:ext uri="{FF2B5EF4-FFF2-40B4-BE49-F238E27FC236}">
                <a16:creationId xmlns:a16="http://schemas.microsoft.com/office/drawing/2014/main" id="{658BC32B-88B0-4EC3-B4E1-7001C6C68239}"/>
              </a:ext>
            </a:extLst>
          </p:cNvPr>
          <p:cNvSpPr txBox="1">
            <a:spLocks noChangeArrowheads="1"/>
          </p:cNvSpPr>
          <p:nvPr/>
        </p:nvSpPr>
        <p:spPr bwMode="auto">
          <a:xfrm>
            <a:off x="3259138" y="5265738"/>
            <a:ext cx="2700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a:t>Heat and pressure compress grains</a:t>
            </a:r>
          </a:p>
        </p:txBody>
      </p:sp>
      <p:pic>
        <p:nvPicPr>
          <p:cNvPr id="640015" name="Picture 15" descr="metamorphic rock (3)">
            <a:extLst>
              <a:ext uri="{FF2B5EF4-FFF2-40B4-BE49-F238E27FC236}">
                <a16:creationId xmlns:a16="http://schemas.microsoft.com/office/drawing/2014/main" id="{F796DE29-ED75-4F60-8F90-BE3344D66F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7788" y="2814638"/>
            <a:ext cx="22828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0020" name="Text Box 20">
            <a:extLst>
              <a:ext uri="{FF2B5EF4-FFF2-40B4-BE49-F238E27FC236}">
                <a16:creationId xmlns:a16="http://schemas.microsoft.com/office/drawing/2014/main" id="{D7DD7CC7-8B71-4EB4-BBBC-2EEBE3D50CD4}"/>
              </a:ext>
            </a:extLst>
          </p:cNvPr>
          <p:cNvSpPr txBox="1">
            <a:spLocks noChangeArrowheads="1"/>
          </p:cNvSpPr>
          <p:nvPr/>
        </p:nvSpPr>
        <p:spPr bwMode="auto">
          <a:xfrm>
            <a:off x="6529388" y="5265738"/>
            <a:ext cx="2078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a:t>Grains form orderly layers</a:t>
            </a:r>
          </a:p>
        </p:txBody>
      </p:sp>
      <p:sp>
        <p:nvSpPr>
          <p:cNvPr id="640018" name="Text Box 18">
            <a:extLst>
              <a:ext uri="{FF2B5EF4-FFF2-40B4-BE49-F238E27FC236}">
                <a16:creationId xmlns:a16="http://schemas.microsoft.com/office/drawing/2014/main" id="{1A8FE9EB-C5DB-4B43-B7F5-BD2108AED99D}"/>
              </a:ext>
            </a:extLst>
          </p:cNvPr>
          <p:cNvSpPr txBox="1">
            <a:spLocks noChangeArrowheads="1"/>
          </p:cNvSpPr>
          <p:nvPr/>
        </p:nvSpPr>
        <p:spPr bwMode="auto">
          <a:xfrm>
            <a:off x="233363" y="5265738"/>
            <a:ext cx="2557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a:t>Mixture of grains in structure</a:t>
            </a:r>
          </a:p>
        </p:txBody>
      </p:sp>
      <p:pic>
        <p:nvPicPr>
          <p:cNvPr id="640026" name="Picture 26" descr="metamorphic rock (1)">
            <a:extLst>
              <a:ext uri="{FF2B5EF4-FFF2-40B4-BE49-F238E27FC236}">
                <a16:creationId xmlns:a16="http://schemas.microsoft.com/office/drawing/2014/main" id="{4E272C82-8DCC-4BE7-9BFA-B4EA980C73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475" y="2814638"/>
            <a:ext cx="2281238"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0030" name="AutoShape 30">
            <a:extLst>
              <a:ext uri="{FF2B5EF4-FFF2-40B4-BE49-F238E27FC236}">
                <a16:creationId xmlns:a16="http://schemas.microsoft.com/office/drawing/2014/main" id="{88A41AD2-995E-49CF-BEC6-DD32BB9DF89A}"/>
              </a:ext>
            </a:extLst>
          </p:cNvPr>
          <p:cNvSpPr>
            <a:spLocks noChangeArrowheads="1"/>
          </p:cNvSpPr>
          <p:nvPr/>
        </p:nvSpPr>
        <p:spPr bwMode="auto">
          <a:xfrm>
            <a:off x="2338388" y="4125913"/>
            <a:ext cx="1581150" cy="496887"/>
          </a:xfrm>
          <a:prstGeom prst="rightArrow">
            <a:avLst>
              <a:gd name="adj1" fmla="val 50000"/>
              <a:gd name="adj2" fmla="val 79553"/>
            </a:avLst>
          </a:prstGeom>
          <a:solidFill>
            <a:srgbClr val="B80303"/>
          </a:solidFill>
          <a:ln w="25400">
            <a:noFill/>
            <a:miter lim="800000"/>
            <a:headEnd/>
            <a:tailEnd/>
          </a:ln>
          <a:effectLst/>
        </p:spPr>
        <p:txBody>
          <a:bodyPr wrap="none" anchor="ctr"/>
          <a:lstStyle/>
          <a:p>
            <a:pPr>
              <a:defRPr/>
            </a:pPr>
            <a:endParaRPr lang="en-US" dirty="0"/>
          </a:p>
        </p:txBody>
      </p:sp>
      <p:sp>
        <p:nvSpPr>
          <p:cNvPr id="640031" name="Text Box 31">
            <a:extLst>
              <a:ext uri="{FF2B5EF4-FFF2-40B4-BE49-F238E27FC236}">
                <a16:creationId xmlns:a16="http://schemas.microsoft.com/office/drawing/2014/main" id="{2DE385D2-3876-4A3D-B2C7-57DA07011596}"/>
              </a:ext>
            </a:extLst>
          </p:cNvPr>
          <p:cNvSpPr txBox="1">
            <a:spLocks noChangeArrowheads="1"/>
          </p:cNvSpPr>
          <p:nvPr/>
        </p:nvSpPr>
        <p:spPr bwMode="auto">
          <a:xfrm>
            <a:off x="2303463" y="4157663"/>
            <a:ext cx="125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a:solidFill>
                  <a:schemeClr val="bg1"/>
                </a:solidFill>
              </a:rPr>
              <a:t>pressure</a:t>
            </a:r>
          </a:p>
        </p:txBody>
      </p:sp>
      <p:sp>
        <p:nvSpPr>
          <p:cNvPr id="640034" name="AutoShape 34">
            <a:extLst>
              <a:ext uri="{FF2B5EF4-FFF2-40B4-BE49-F238E27FC236}">
                <a16:creationId xmlns:a16="http://schemas.microsoft.com/office/drawing/2014/main" id="{24183D65-790B-4272-B0CB-1F643B380BA8}"/>
              </a:ext>
            </a:extLst>
          </p:cNvPr>
          <p:cNvSpPr>
            <a:spLocks noChangeArrowheads="1"/>
          </p:cNvSpPr>
          <p:nvPr/>
        </p:nvSpPr>
        <p:spPr bwMode="auto">
          <a:xfrm>
            <a:off x="2303463" y="3287713"/>
            <a:ext cx="1581150" cy="496887"/>
          </a:xfrm>
          <a:prstGeom prst="rightArrow">
            <a:avLst>
              <a:gd name="adj1" fmla="val 50000"/>
              <a:gd name="adj2" fmla="val 79553"/>
            </a:avLst>
          </a:prstGeom>
          <a:solidFill>
            <a:srgbClr val="B80303"/>
          </a:solidFill>
          <a:ln w="25400">
            <a:noFill/>
            <a:miter lim="800000"/>
            <a:headEnd/>
            <a:tailEnd/>
          </a:ln>
          <a:effectLst/>
        </p:spPr>
        <p:txBody>
          <a:bodyPr wrap="none" anchor="ctr"/>
          <a:lstStyle/>
          <a:p>
            <a:pPr>
              <a:defRPr/>
            </a:pPr>
            <a:endParaRPr lang="en-US"/>
          </a:p>
        </p:txBody>
      </p:sp>
      <p:sp>
        <p:nvSpPr>
          <p:cNvPr id="640035" name="Text Box 35">
            <a:extLst>
              <a:ext uri="{FF2B5EF4-FFF2-40B4-BE49-F238E27FC236}">
                <a16:creationId xmlns:a16="http://schemas.microsoft.com/office/drawing/2014/main" id="{E5397968-6D03-490B-8F9B-4BE0024EF9D0}"/>
              </a:ext>
            </a:extLst>
          </p:cNvPr>
          <p:cNvSpPr txBox="1">
            <a:spLocks noChangeArrowheads="1"/>
          </p:cNvSpPr>
          <p:nvPr/>
        </p:nvSpPr>
        <p:spPr bwMode="auto">
          <a:xfrm>
            <a:off x="2546350" y="3319463"/>
            <a:ext cx="70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a:solidFill>
                  <a:schemeClr val="bg1"/>
                </a:solidFill>
              </a:rPr>
              <a:t>heat</a:t>
            </a:r>
          </a:p>
        </p:txBody>
      </p:sp>
      <p:sp>
        <p:nvSpPr>
          <p:cNvPr id="640045" name="AutoShape 45">
            <a:extLst>
              <a:ext uri="{FF2B5EF4-FFF2-40B4-BE49-F238E27FC236}">
                <a16:creationId xmlns:a16="http://schemas.microsoft.com/office/drawing/2014/main" id="{1473E71C-A1D3-4C72-903B-43736A68F23D}"/>
              </a:ext>
            </a:extLst>
          </p:cNvPr>
          <p:cNvSpPr>
            <a:spLocks noChangeArrowheads="1"/>
          </p:cNvSpPr>
          <p:nvPr/>
        </p:nvSpPr>
        <p:spPr bwMode="auto">
          <a:xfrm>
            <a:off x="4995863" y="4125913"/>
            <a:ext cx="2176462" cy="496887"/>
          </a:xfrm>
          <a:prstGeom prst="rightArrow">
            <a:avLst>
              <a:gd name="adj1" fmla="val 50157"/>
              <a:gd name="adj2" fmla="val 64243"/>
            </a:avLst>
          </a:prstGeom>
          <a:solidFill>
            <a:srgbClr val="B80303"/>
          </a:solidFill>
          <a:ln w="25400">
            <a:noFill/>
            <a:miter lim="800000"/>
            <a:headEnd/>
            <a:tailEnd/>
          </a:ln>
          <a:effectLst/>
        </p:spPr>
        <p:txBody>
          <a:bodyPr wrap="none" anchor="ctr"/>
          <a:lstStyle/>
          <a:p>
            <a:pPr>
              <a:defRPr/>
            </a:pPr>
            <a:endParaRPr lang="en-US"/>
          </a:p>
        </p:txBody>
      </p:sp>
      <p:sp>
        <p:nvSpPr>
          <p:cNvPr id="640046" name="Text Box 46">
            <a:extLst>
              <a:ext uri="{FF2B5EF4-FFF2-40B4-BE49-F238E27FC236}">
                <a16:creationId xmlns:a16="http://schemas.microsoft.com/office/drawing/2014/main" id="{46BA3C12-436D-4F50-8643-057C0FBE59E6}"/>
              </a:ext>
            </a:extLst>
          </p:cNvPr>
          <p:cNvSpPr txBox="1">
            <a:spLocks noChangeArrowheads="1"/>
          </p:cNvSpPr>
          <p:nvPr/>
        </p:nvSpPr>
        <p:spPr bwMode="auto">
          <a:xfrm>
            <a:off x="4967288" y="4156075"/>
            <a:ext cx="194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a:solidFill>
                  <a:schemeClr val="bg1"/>
                </a:solidFill>
              </a:rPr>
              <a:t>more pressure</a:t>
            </a:r>
          </a:p>
        </p:txBody>
      </p:sp>
      <p:sp>
        <p:nvSpPr>
          <p:cNvPr id="640049" name="AutoShape 49">
            <a:extLst>
              <a:ext uri="{FF2B5EF4-FFF2-40B4-BE49-F238E27FC236}">
                <a16:creationId xmlns:a16="http://schemas.microsoft.com/office/drawing/2014/main" id="{8230D1BC-4832-4516-87A1-FB3181DB5661}"/>
              </a:ext>
            </a:extLst>
          </p:cNvPr>
          <p:cNvSpPr>
            <a:spLocks noChangeArrowheads="1"/>
          </p:cNvSpPr>
          <p:nvPr/>
        </p:nvSpPr>
        <p:spPr bwMode="auto">
          <a:xfrm>
            <a:off x="4967288" y="3284538"/>
            <a:ext cx="2176462" cy="496887"/>
          </a:xfrm>
          <a:prstGeom prst="rightArrow">
            <a:avLst>
              <a:gd name="adj1" fmla="val 50157"/>
              <a:gd name="adj2" fmla="val 64243"/>
            </a:avLst>
          </a:prstGeom>
          <a:solidFill>
            <a:srgbClr val="B80303"/>
          </a:solidFill>
          <a:ln w="25400">
            <a:noFill/>
            <a:miter lim="800000"/>
            <a:headEnd/>
            <a:tailEnd/>
          </a:ln>
          <a:effectLst/>
        </p:spPr>
        <p:txBody>
          <a:bodyPr wrap="none" anchor="ctr"/>
          <a:lstStyle/>
          <a:p>
            <a:pPr>
              <a:defRPr/>
            </a:pPr>
            <a:endParaRPr lang="en-US"/>
          </a:p>
        </p:txBody>
      </p:sp>
      <p:sp>
        <p:nvSpPr>
          <p:cNvPr id="640050" name="Text Box 50">
            <a:extLst>
              <a:ext uri="{FF2B5EF4-FFF2-40B4-BE49-F238E27FC236}">
                <a16:creationId xmlns:a16="http://schemas.microsoft.com/office/drawing/2014/main" id="{9E3AEDBE-98A8-43F0-B9EE-05144484037B}"/>
              </a:ext>
            </a:extLst>
          </p:cNvPr>
          <p:cNvSpPr txBox="1">
            <a:spLocks noChangeArrowheads="1"/>
          </p:cNvSpPr>
          <p:nvPr/>
        </p:nvSpPr>
        <p:spPr bwMode="auto">
          <a:xfrm>
            <a:off x="5216525" y="3314700"/>
            <a:ext cx="139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sz="2000" b="1" dirty="0">
                <a:solidFill>
                  <a:schemeClr val="bg1"/>
                </a:solidFill>
              </a:rPr>
              <a:t>more heat</a:t>
            </a:r>
          </a:p>
        </p:txBody>
      </p:sp>
      <p:pic>
        <p:nvPicPr>
          <p:cNvPr id="20" name="Picture 19">
            <a:hlinkClick r:id="" action="ppaction://hlinkshowjump?jump=nextslide"/>
            <a:extLst>
              <a:ext uri="{FF2B5EF4-FFF2-40B4-BE49-F238E27FC236}">
                <a16:creationId xmlns:a16="http://schemas.microsoft.com/office/drawing/2014/main" id="{8A6FC06D-BFC3-4FD9-AB01-0FD7CFE91A3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0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00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0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34"/>
                                        </p:tgtEl>
                                        <p:attrNameLst>
                                          <p:attrName>style.visibility</p:attrName>
                                        </p:attrNameLst>
                                      </p:cBhvr>
                                      <p:to>
                                        <p:strVal val="visible"/>
                                      </p:to>
                                    </p:set>
                                    <p:animEffect transition="in" filter="wipe(left)">
                                      <p:cBhvr>
                                        <p:cTn id="17" dur="500"/>
                                        <p:tgtEl>
                                          <p:spTgt spid="64003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640035"/>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40030"/>
                                        </p:tgtEl>
                                        <p:attrNameLst>
                                          <p:attrName>style.visibility</p:attrName>
                                        </p:attrNameLst>
                                      </p:cBhvr>
                                      <p:to>
                                        <p:strVal val="visible"/>
                                      </p:to>
                                    </p:set>
                                    <p:animEffect transition="in" filter="wipe(left)">
                                      <p:cBhvr>
                                        <p:cTn id="23" dur="500"/>
                                        <p:tgtEl>
                                          <p:spTgt spid="64003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640031"/>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0"/>
                                          </p:stCondLst>
                                        </p:cTn>
                                        <p:tgtEl>
                                          <p:spTgt spid="6400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0019"/>
                                        </p:tgtEl>
                                        <p:attrNameLst>
                                          <p:attrName>style.visibility</p:attrName>
                                        </p:attrNameLst>
                                      </p:cBhvr>
                                      <p:to>
                                        <p:strVal val="visible"/>
                                      </p:to>
                                    </p:set>
                                  </p:childTnLst>
                                </p:cTn>
                              </p:par>
                            </p:childTnLst>
                          </p:cTn>
                        </p:par>
                      </p:childTnLst>
                    </p:cTn>
                  </p:par>
                  <p:par>
                    <p:cTn id="31" fill="hold">
                      <p:stCondLst>
                        <p:cond delay="indefinite"/>
                      </p:stCondLst>
                      <p:childTnLst>
                        <p:par>
                          <p:cTn id="32" fill="hold" nodeType="after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40049"/>
                                        </p:tgtEl>
                                        <p:attrNameLst>
                                          <p:attrName>style.visibility</p:attrName>
                                        </p:attrNameLst>
                                      </p:cBhvr>
                                      <p:to>
                                        <p:strVal val="visible"/>
                                      </p:to>
                                    </p:set>
                                    <p:animEffect transition="in" filter="wipe(left)">
                                      <p:cBhvr>
                                        <p:cTn id="35" dur="500"/>
                                        <p:tgtEl>
                                          <p:spTgt spid="64004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640050"/>
                                        </p:tgtEl>
                                        <p:attrNameLst>
                                          <p:attrName>style.visibility</p:attrName>
                                        </p:attrNameLst>
                                      </p:cBhvr>
                                      <p:to>
                                        <p:strVal val="visible"/>
                                      </p:to>
                                    </p:se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40045"/>
                                        </p:tgtEl>
                                        <p:attrNameLst>
                                          <p:attrName>style.visibility</p:attrName>
                                        </p:attrNameLst>
                                      </p:cBhvr>
                                      <p:to>
                                        <p:strVal val="visible"/>
                                      </p:to>
                                    </p:set>
                                    <p:animEffect transition="in" filter="wipe(left)">
                                      <p:cBhvr>
                                        <p:cTn id="41" dur="500"/>
                                        <p:tgtEl>
                                          <p:spTgt spid="640045"/>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640046"/>
                                        </p:tgtEl>
                                        <p:attrNameLst>
                                          <p:attrName>style.visibility</p:attrName>
                                        </p:attrNameLst>
                                      </p:cBhvr>
                                      <p:to>
                                        <p:strVal val="visible"/>
                                      </p:to>
                                    </p:set>
                                  </p:childTnLst>
                                </p:cTn>
                              </p:par>
                            </p:childTnLst>
                          </p:cTn>
                        </p:par>
                        <p:par>
                          <p:cTn id="44" fill="hold" nodeType="withGroup">
                            <p:stCondLst>
                              <p:cond delay="1000"/>
                            </p:stCondLst>
                            <p:childTnLst>
                              <p:par>
                                <p:cTn id="45" presetID="1" presetClass="entr" presetSubtype="0" fill="hold" nodeType="afterEffect">
                                  <p:stCondLst>
                                    <p:cond delay="0"/>
                                  </p:stCondLst>
                                  <p:childTnLst>
                                    <p:set>
                                      <p:cBhvr>
                                        <p:cTn id="46" dur="1" fill="hold">
                                          <p:stCondLst>
                                            <p:cond delay="0"/>
                                          </p:stCondLst>
                                        </p:cTn>
                                        <p:tgtEl>
                                          <p:spTgt spid="6400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00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4" grpId="0"/>
      <p:bldP spid="640019" grpId="0"/>
      <p:bldP spid="640020" grpId="0"/>
      <p:bldP spid="640018" grpId="0"/>
      <p:bldP spid="640030" grpId="0" animBg="1"/>
      <p:bldP spid="640031" grpId="0"/>
      <p:bldP spid="640034" grpId="0" animBg="1"/>
      <p:bldP spid="640035" grpId="0"/>
      <p:bldP spid="640045" grpId="0" animBg="1"/>
      <p:bldP spid="640046" grpId="0"/>
      <p:bldP spid="640049" grpId="0" animBg="1"/>
      <p:bldP spid="6400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400" name="Picture 16" descr="volcano">
            <a:extLst>
              <a:ext uri="{FF2B5EF4-FFF2-40B4-BE49-F238E27FC236}">
                <a16:creationId xmlns:a16="http://schemas.microsoft.com/office/drawing/2014/main" id="{4DAED3C1-4197-4D30-A7FA-ACDFFB62B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744788"/>
            <a:ext cx="31623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E7CD684B-ED28-4312-8261-96588059D21A}"/>
              </a:ext>
            </a:extLst>
          </p:cNvPr>
          <p:cNvSpPr>
            <a:spLocks noGrp="1" noChangeArrowheads="1"/>
          </p:cNvSpPr>
          <p:nvPr>
            <p:ph type="title"/>
          </p:nvPr>
        </p:nvSpPr>
        <p:spPr/>
        <p:txBody>
          <a:bodyPr/>
          <a:lstStyle/>
          <a:p>
            <a:pPr eaLnBrk="1" hangingPunct="1"/>
            <a:r>
              <a:rPr lang="en-GB" altLang="en-US"/>
              <a:t>Formation of igneous rock</a:t>
            </a:r>
          </a:p>
        </p:txBody>
      </p:sp>
      <p:sp>
        <p:nvSpPr>
          <p:cNvPr id="15364" name="Text Box 3">
            <a:extLst>
              <a:ext uri="{FF2B5EF4-FFF2-40B4-BE49-F238E27FC236}">
                <a16:creationId xmlns:a16="http://schemas.microsoft.com/office/drawing/2014/main" id="{674A109B-07A3-4D3D-86EA-C1B33D8E539E}"/>
              </a:ext>
            </a:extLst>
          </p:cNvPr>
          <p:cNvSpPr txBox="1">
            <a:spLocks noChangeArrowheads="1"/>
          </p:cNvSpPr>
          <p:nvPr/>
        </p:nvSpPr>
        <p:spPr bwMode="auto">
          <a:xfrm>
            <a:off x="323528" y="780872"/>
            <a:ext cx="8281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US" altLang="en-US" dirty="0">
                <a:solidFill>
                  <a:srgbClr val="000066"/>
                </a:solidFill>
              </a:rPr>
              <a:t>Magma is a type of molten rock found deep underground. Occasionally magma rises up through the Earth’s surface, causing volcanic eruptions.</a:t>
            </a:r>
            <a:endParaRPr lang="en-GB" altLang="en-US" dirty="0">
              <a:solidFill>
                <a:srgbClr val="000066"/>
              </a:solidFill>
            </a:endParaRPr>
          </a:p>
        </p:txBody>
      </p:sp>
      <p:sp>
        <p:nvSpPr>
          <p:cNvPr id="656388" name="Text Box 4">
            <a:extLst>
              <a:ext uri="{FF2B5EF4-FFF2-40B4-BE49-F238E27FC236}">
                <a16:creationId xmlns:a16="http://schemas.microsoft.com/office/drawing/2014/main" id="{D469CA65-0C99-4F61-AFA9-98DB1ED07158}"/>
              </a:ext>
            </a:extLst>
          </p:cNvPr>
          <p:cNvSpPr txBox="1">
            <a:spLocks noChangeArrowheads="1"/>
          </p:cNvSpPr>
          <p:nvPr/>
        </p:nvSpPr>
        <p:spPr bwMode="auto">
          <a:xfrm>
            <a:off x="323528" y="2894013"/>
            <a:ext cx="3378200" cy="15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marL="355600" indent="-355600">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US" altLang="en-US" dirty="0">
                <a:solidFill>
                  <a:srgbClr val="000066"/>
                </a:solidFill>
              </a:rPr>
              <a:t>When magma cools </a:t>
            </a:r>
            <a:r>
              <a:rPr lang="en-US" altLang="en-US" b="1" dirty="0">
                <a:solidFill>
                  <a:srgbClr val="000066"/>
                </a:solidFill>
              </a:rPr>
              <a:t>above the surface</a:t>
            </a:r>
            <a:r>
              <a:rPr lang="en-US" altLang="en-US" dirty="0">
                <a:solidFill>
                  <a:srgbClr val="000066"/>
                </a:solidFill>
              </a:rPr>
              <a:t>, </a:t>
            </a:r>
            <a:r>
              <a:rPr lang="en-US" altLang="en-US" b="1" dirty="0">
                <a:solidFill>
                  <a:srgbClr val="000066"/>
                </a:solidFill>
              </a:rPr>
              <a:t>extrusive</a:t>
            </a:r>
            <a:r>
              <a:rPr lang="en-US" altLang="en-US" dirty="0">
                <a:solidFill>
                  <a:srgbClr val="000066"/>
                </a:solidFill>
              </a:rPr>
              <a:t> igneous rocks are formed.</a:t>
            </a:r>
            <a:endParaRPr lang="en-GB" altLang="en-US" dirty="0">
              <a:solidFill>
                <a:srgbClr val="000066"/>
              </a:solidFill>
            </a:endParaRPr>
          </a:p>
        </p:txBody>
      </p:sp>
      <p:sp>
        <p:nvSpPr>
          <p:cNvPr id="656389" name="Text Box 5">
            <a:extLst>
              <a:ext uri="{FF2B5EF4-FFF2-40B4-BE49-F238E27FC236}">
                <a16:creationId xmlns:a16="http://schemas.microsoft.com/office/drawing/2014/main" id="{2E54D916-B03F-42CE-A232-EC18649A4E3B}"/>
              </a:ext>
            </a:extLst>
          </p:cNvPr>
          <p:cNvSpPr txBox="1">
            <a:spLocks noChangeArrowheads="1"/>
          </p:cNvSpPr>
          <p:nvPr/>
        </p:nvSpPr>
        <p:spPr bwMode="auto">
          <a:xfrm>
            <a:off x="323341" y="2230438"/>
            <a:ext cx="889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US" altLang="en-US" dirty="0">
                <a:solidFill>
                  <a:srgbClr val="000066"/>
                </a:solidFill>
              </a:rPr>
              <a:t>Igneous rocks are formed when the magma cools and solidifies.</a:t>
            </a:r>
            <a:endParaRPr lang="en-GB" altLang="en-US" b="1" dirty="0"/>
          </a:p>
        </p:txBody>
      </p:sp>
      <p:sp>
        <p:nvSpPr>
          <p:cNvPr id="656390" name="Text Box 6">
            <a:extLst>
              <a:ext uri="{FF2B5EF4-FFF2-40B4-BE49-F238E27FC236}">
                <a16:creationId xmlns:a16="http://schemas.microsoft.com/office/drawing/2014/main" id="{3A436A48-842D-4770-8447-2FC62E8D22F2}"/>
              </a:ext>
            </a:extLst>
          </p:cNvPr>
          <p:cNvSpPr txBox="1">
            <a:spLocks noChangeArrowheads="1"/>
          </p:cNvSpPr>
          <p:nvPr/>
        </p:nvSpPr>
        <p:spPr bwMode="auto">
          <a:xfrm>
            <a:off x="323528" y="4652963"/>
            <a:ext cx="3314700" cy="15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marL="355600" indent="-355600">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US" altLang="en-US" dirty="0">
                <a:solidFill>
                  <a:srgbClr val="000066"/>
                </a:solidFill>
              </a:rPr>
              <a:t>When magma cools </a:t>
            </a:r>
            <a:r>
              <a:rPr lang="en-US" altLang="en-US" b="1" dirty="0">
                <a:solidFill>
                  <a:srgbClr val="000066"/>
                </a:solidFill>
              </a:rPr>
              <a:t>below the surface</a:t>
            </a:r>
            <a:r>
              <a:rPr lang="en-US" altLang="en-US" dirty="0">
                <a:solidFill>
                  <a:srgbClr val="000066"/>
                </a:solidFill>
              </a:rPr>
              <a:t>, </a:t>
            </a:r>
            <a:r>
              <a:rPr lang="en-US" altLang="en-US" b="1" dirty="0">
                <a:solidFill>
                  <a:srgbClr val="000066"/>
                </a:solidFill>
              </a:rPr>
              <a:t>intrusive</a:t>
            </a:r>
            <a:r>
              <a:rPr lang="en-US" altLang="en-US" dirty="0">
                <a:solidFill>
                  <a:srgbClr val="000066"/>
                </a:solidFill>
              </a:rPr>
              <a:t> igneous rocks are formed. </a:t>
            </a:r>
            <a:endParaRPr lang="en-GB" altLang="en-US" dirty="0">
              <a:solidFill>
                <a:srgbClr val="000066"/>
              </a:solidFill>
            </a:endParaRPr>
          </a:p>
        </p:txBody>
      </p:sp>
      <p:sp>
        <p:nvSpPr>
          <p:cNvPr id="656392" name="Text Box 8">
            <a:extLst>
              <a:ext uri="{FF2B5EF4-FFF2-40B4-BE49-F238E27FC236}">
                <a16:creationId xmlns:a16="http://schemas.microsoft.com/office/drawing/2014/main" id="{3A16F654-6EFE-4774-886E-6C724628D745}"/>
              </a:ext>
            </a:extLst>
          </p:cNvPr>
          <p:cNvSpPr txBox="1">
            <a:spLocks noChangeArrowheads="1"/>
          </p:cNvSpPr>
          <p:nvPr/>
        </p:nvSpPr>
        <p:spPr bwMode="auto">
          <a:xfrm>
            <a:off x="7259638" y="2851150"/>
            <a:ext cx="152558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dirty="0">
                <a:solidFill>
                  <a:srgbClr val="B80303"/>
                </a:solidFill>
              </a:rPr>
              <a:t>extrusive igneous rock</a:t>
            </a:r>
          </a:p>
        </p:txBody>
      </p:sp>
      <p:sp>
        <p:nvSpPr>
          <p:cNvPr id="656393" name="Line 9">
            <a:extLst>
              <a:ext uri="{FF2B5EF4-FFF2-40B4-BE49-F238E27FC236}">
                <a16:creationId xmlns:a16="http://schemas.microsoft.com/office/drawing/2014/main" id="{8AC63CB9-D924-4420-B760-6CD279690F7A}"/>
              </a:ext>
            </a:extLst>
          </p:cNvPr>
          <p:cNvSpPr>
            <a:spLocks noChangeShapeType="1"/>
          </p:cNvSpPr>
          <p:nvPr/>
        </p:nvSpPr>
        <p:spPr bwMode="auto">
          <a:xfrm flipH="1">
            <a:off x="6251575" y="3482975"/>
            <a:ext cx="1001713" cy="5207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656395" name="Text Box 11">
            <a:extLst>
              <a:ext uri="{FF2B5EF4-FFF2-40B4-BE49-F238E27FC236}">
                <a16:creationId xmlns:a16="http://schemas.microsoft.com/office/drawing/2014/main" id="{4458B356-9FCC-4505-85B1-5B35CEB86B2C}"/>
              </a:ext>
            </a:extLst>
          </p:cNvPr>
          <p:cNvSpPr txBox="1">
            <a:spLocks noChangeArrowheads="1"/>
          </p:cNvSpPr>
          <p:nvPr/>
        </p:nvSpPr>
        <p:spPr bwMode="auto">
          <a:xfrm>
            <a:off x="7291388" y="4311650"/>
            <a:ext cx="14605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a:r>
              <a:rPr lang="en-GB" altLang="en-US" b="1">
                <a:solidFill>
                  <a:srgbClr val="B80303"/>
                </a:solidFill>
              </a:rPr>
              <a:t>intrusive igneous rock</a:t>
            </a:r>
          </a:p>
        </p:txBody>
      </p:sp>
      <p:sp>
        <p:nvSpPr>
          <p:cNvPr id="656396" name="Line 12">
            <a:extLst>
              <a:ext uri="{FF2B5EF4-FFF2-40B4-BE49-F238E27FC236}">
                <a16:creationId xmlns:a16="http://schemas.microsoft.com/office/drawing/2014/main" id="{28F41931-AD7B-4927-B22A-8414AF371F0C}"/>
              </a:ext>
            </a:extLst>
          </p:cNvPr>
          <p:cNvSpPr>
            <a:spLocks noChangeShapeType="1"/>
          </p:cNvSpPr>
          <p:nvPr/>
        </p:nvSpPr>
        <p:spPr bwMode="auto">
          <a:xfrm flipH="1">
            <a:off x="6251575" y="4932363"/>
            <a:ext cx="1001713" cy="5207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656398" name="Text Box 14">
            <a:extLst>
              <a:ext uri="{FF2B5EF4-FFF2-40B4-BE49-F238E27FC236}">
                <a16:creationId xmlns:a16="http://schemas.microsoft.com/office/drawing/2014/main" id="{EF9400B2-FE2D-40C8-BDBA-7DE32581BD8E}"/>
              </a:ext>
            </a:extLst>
          </p:cNvPr>
          <p:cNvSpPr txBox="1">
            <a:spLocks noChangeArrowheads="1"/>
          </p:cNvSpPr>
          <p:nvPr/>
        </p:nvSpPr>
        <p:spPr bwMode="auto">
          <a:xfrm>
            <a:off x="7397750" y="5773738"/>
            <a:ext cx="1260579"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b="1">
                <a:solidFill>
                  <a:srgbClr val="B80303"/>
                </a:solidFill>
              </a:rPr>
              <a:t>magma</a:t>
            </a:r>
          </a:p>
        </p:txBody>
      </p:sp>
      <p:sp>
        <p:nvSpPr>
          <p:cNvPr id="656399" name="Line 15">
            <a:extLst>
              <a:ext uri="{FF2B5EF4-FFF2-40B4-BE49-F238E27FC236}">
                <a16:creationId xmlns:a16="http://schemas.microsoft.com/office/drawing/2014/main" id="{8026B03F-0C01-4C9B-ADE1-923CFDF3E500}"/>
              </a:ext>
            </a:extLst>
          </p:cNvPr>
          <p:cNvSpPr>
            <a:spLocks noChangeShapeType="1"/>
          </p:cNvSpPr>
          <p:nvPr/>
        </p:nvSpPr>
        <p:spPr bwMode="auto">
          <a:xfrm flipH="1">
            <a:off x="5591175" y="6019800"/>
            <a:ext cx="1662113" cy="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5" name="Picture 19">
            <a:hlinkClick r:id="" action="ppaction://hlinkshowjump?jump=nextslide"/>
            <a:extLst>
              <a:ext uri="{FF2B5EF4-FFF2-40B4-BE49-F238E27FC236}">
                <a16:creationId xmlns:a16="http://schemas.microsoft.com/office/drawing/2014/main" id="{1F32686A-C489-4693-BA9C-7CC9C117DB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38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5640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5639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5639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5638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5639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5639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5639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5639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5639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8" grpId="0"/>
      <p:bldP spid="656389" grpId="0"/>
      <p:bldP spid="656390" grpId="0"/>
      <p:bldP spid="656392" grpId="0"/>
      <p:bldP spid="656395" grpId="0"/>
      <p:bldP spid="65639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DEFAULT DESIGN" val="NxWOh2RQ"/>
  <p:tag name="ARTICULATE_DESIGN_ID_2_DEFAULT DESIGN" val="JkprhIFb"/>
  <p:tag name="ARTICULATE_DESIGN_ID_3_DEFAULT DESIGN" val="jmQU4wgk"/>
  <p:tag name="TAG_BACKING_FORM_KEY" val="725172-c:\cvs\production\hssearthscience\src\powerpoint\the rock cycle.ppt"/>
  <p:tag name="ARTICULATE_PRESENTER_VERSION" val="8"/>
  <p:tag name="ARTICULATE_DESIGN_ID_DEFAULT DESIGN" val="5us6kpmh"/>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13305</TotalTime>
  <Words>869</Words>
  <Application>Microsoft Office PowerPoint</Application>
  <PresentationFormat>On-screen Show (4:3)</PresentationFormat>
  <Paragraphs>108</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Wingdings</vt:lpstr>
      <vt:lpstr>Arial</vt:lpstr>
      <vt:lpstr>Wingdings 2</vt:lpstr>
      <vt:lpstr>2_Default Design</vt:lpstr>
      <vt:lpstr>3_Default Design</vt:lpstr>
      <vt:lpstr>The Rock  Cycle</vt:lpstr>
      <vt:lpstr>Information</vt:lpstr>
      <vt:lpstr>Different types of rock</vt:lpstr>
      <vt:lpstr>Identifying rocks</vt:lpstr>
      <vt:lpstr>Identifying rocks: summary</vt:lpstr>
      <vt:lpstr>Different rocks = different uses</vt:lpstr>
      <vt:lpstr>Formation of sedimentary rocks</vt:lpstr>
      <vt:lpstr>Formation of metamorphic rocks</vt:lpstr>
      <vt:lpstr>Formation of igneous rock</vt:lpstr>
      <vt:lpstr>Crystal size in igneous rocks</vt:lpstr>
      <vt:lpstr>The rock cycle</vt:lpstr>
      <vt:lpstr>The rock cycle: in words</vt:lpstr>
      <vt:lpstr>The rock cycle: summary</vt:lpstr>
      <vt:lpstr>From weathering to sedimentation</vt:lpstr>
      <vt:lpstr>Erosion</vt:lpstr>
      <vt:lpstr>Transportation by water</vt:lpstr>
      <vt:lpstr>Rock changes during transportation</vt:lpstr>
      <vt:lpstr>What is deposition?</vt:lpstr>
      <vt:lpstr>Transportation by wind</vt:lpstr>
      <vt:lpstr>Transportation by glacier</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Rock Cycle</dc:title>
  <dc:subject>Boardworks High School Earth and Space Sciences</dc:subject>
  <dc:creator>Boardworks</dc:creator>
  <cp:lastModifiedBy>Tim Crilly</cp:lastModifiedBy>
  <cp:revision>440</cp:revision>
  <dcterms:created xsi:type="dcterms:W3CDTF">2003-10-06T13:07:42Z</dcterms:created>
  <dcterms:modified xsi:type="dcterms:W3CDTF">2019-01-31T15:23:50Z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The Rock Cycle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85A430E4-3864-4B3F-ABE5-D0225D951937</vt:lpwstr>
  </property>
  <property fmtid="{D5CDD505-2E9C-101B-9397-08002B2CF9AE}" pid="6" name="ArticulateProjectFull">
    <vt:lpwstr>C:\CVS\production\HSScienceNGSS\src\powerpoint\Earth and Space Sciences\The Rock Cycle.ppta</vt:lpwstr>
  </property>
</Properties>
</file>