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2.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3.xml" ContentType="application/vnd.ms-office.activeX+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87" r:id="rId1"/>
    <p:sldMasterId id="2147485302" r:id="rId2"/>
  </p:sldMasterIdLst>
  <p:notesMasterIdLst>
    <p:notesMasterId r:id="rId23"/>
  </p:notesMasterIdLst>
  <p:handoutMasterIdLst>
    <p:handoutMasterId r:id="rId24"/>
  </p:handoutMasterIdLst>
  <p:sldIdLst>
    <p:sldId id="430" r:id="rId3"/>
    <p:sldId id="488" r:id="rId4"/>
    <p:sldId id="513" r:id="rId5"/>
    <p:sldId id="514" r:id="rId6"/>
    <p:sldId id="515" r:id="rId7"/>
    <p:sldId id="517" r:id="rId8"/>
    <p:sldId id="516" r:id="rId9"/>
    <p:sldId id="484" r:id="rId10"/>
    <p:sldId id="485" r:id="rId11"/>
    <p:sldId id="500" r:id="rId12"/>
    <p:sldId id="520" r:id="rId13"/>
    <p:sldId id="523" r:id="rId14"/>
    <p:sldId id="524" r:id="rId15"/>
    <p:sldId id="522" r:id="rId16"/>
    <p:sldId id="525" r:id="rId17"/>
    <p:sldId id="521" r:id="rId18"/>
    <p:sldId id="496" r:id="rId19"/>
    <p:sldId id="497" r:id="rId20"/>
    <p:sldId id="502" r:id="rId21"/>
    <p:sldId id="503" r:id="rId22"/>
  </p:sldIdLst>
  <p:sldSz cx="9144000" cy="6858000" type="screen4x3"/>
  <p:notesSz cx="6858000" cy="9296400"/>
  <p:embeddedFontLst>
    <p:embeddedFont>
      <p:font typeface="Wingdings 2" panose="05020102010507070707" pitchFamily="18" charset="2"/>
      <p:regular r:id="rId25"/>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61" userDrawn="1">
          <p15:clr>
            <a:srgbClr val="A4A3A4"/>
          </p15:clr>
        </p15:guide>
        <p15:guide id="3" pos="5352" userDrawn="1">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000066"/>
    <a:srgbClr val="010066"/>
    <a:srgbClr val="003399"/>
    <a:srgbClr val="286DA6"/>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howGuides="1">
      <p:cViewPr varScale="1">
        <p:scale>
          <a:sx n="85" d="100"/>
          <a:sy n="85" d="100"/>
        </p:scale>
        <p:origin x="540" y="84"/>
      </p:cViewPr>
      <p:guideLst>
        <p:guide orient="horz" pos="497"/>
        <p:guide orient="horz" pos="3861"/>
        <p:guide pos="5352"/>
        <p:guide pos="22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E9860378-57F5-4C88-8C7B-097262A36F7B}"/>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900CA627-0CA2-4019-9309-8F152C7A33BF}" type="slidenum">
              <a:rPr lang="en-GB" altLang="en-US"/>
              <a:pPr/>
              <a:t>‹#›</a:t>
            </a:fld>
            <a:endParaRPr lang="en-GB" altLang="en-US"/>
          </a:p>
        </p:txBody>
      </p:sp>
      <p:sp>
        <p:nvSpPr>
          <p:cNvPr id="5" name="Rectangle 7">
            <a:extLst>
              <a:ext uri="{FF2B5EF4-FFF2-40B4-BE49-F238E27FC236}">
                <a16:creationId xmlns:a16="http://schemas.microsoft.com/office/drawing/2014/main" id="{0E7499C3-A42C-4A8F-B659-F9C2C32EBD2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D404FC7F-D326-42FB-9183-A900923FA860}"/>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39833306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906F19BE-52FE-4BD6-B8CF-78F498B24E1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899FA94-02EE-4331-A6AC-D217B413F857}"/>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3D954557-8418-4FB1-B8C7-4FFE8782CD6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01775CD0-79F0-44BD-8A60-0D8E8C4DE1E6}" type="slidenum">
              <a:rPr lang="en-US" altLang="en-US"/>
              <a:pPr/>
              <a:t>‹#›</a:t>
            </a:fld>
            <a:endParaRPr lang="en-US" altLang="en-US" dirty="0"/>
          </a:p>
        </p:txBody>
      </p:sp>
      <p:sp>
        <p:nvSpPr>
          <p:cNvPr id="7" name="Rectangle 7">
            <a:extLst>
              <a:ext uri="{FF2B5EF4-FFF2-40B4-BE49-F238E27FC236}">
                <a16:creationId xmlns:a16="http://schemas.microsoft.com/office/drawing/2014/main" id="{E929FDDD-1FD1-4DB3-9B46-66B9078E44FE}"/>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3702F8D1-27FD-4EB7-9796-890BB88BAFC0}"/>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12858423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9B742AD7-FBEA-429B-9C20-E1C89965BD0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46B3CE7-D4D5-4CC0-BB5A-ECD20E1633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C0C7546-826F-42BB-86F3-759624B2149D}"/>
              </a:ext>
            </a:extLst>
          </p:cNvPr>
          <p:cNvSpPr>
            <a:spLocks noGrp="1"/>
          </p:cNvSpPr>
          <p:nvPr>
            <p:ph type="sldNum" sz="quarter" idx="10"/>
          </p:nvPr>
        </p:nvSpPr>
        <p:spPr/>
        <p:txBody>
          <a:bodyPr/>
          <a:lstStyle/>
          <a:p>
            <a:fld id="{01775CD0-79F0-44BD-8A60-0D8E8C4DE1E6}"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6A519A18-CABB-4B2A-A0CF-E796443D736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39A121B-CA7B-4C2E-AA54-36FE684C8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7E18643C-80D3-4829-A1CA-F243C96BA353}"/>
              </a:ext>
            </a:extLst>
          </p:cNvPr>
          <p:cNvSpPr>
            <a:spLocks noGrp="1"/>
          </p:cNvSpPr>
          <p:nvPr>
            <p:ph type="sldNum" sz="quarter" idx="10"/>
          </p:nvPr>
        </p:nvSpPr>
        <p:spPr/>
        <p:txBody>
          <a:bodyPr/>
          <a:lstStyle/>
          <a:p>
            <a:fld id="{01775CD0-79F0-44BD-8A60-0D8E8C4DE1E6}" type="slidenum">
              <a:rPr lang="en-US" altLang="en-US" smtClean="0"/>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E08DCB15-B622-4ACB-945E-C3C7F589949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5E03690-01C1-4180-B01C-68AB732C7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C177A3F-D263-4621-8E00-2B200D9A63AC}"/>
              </a:ext>
            </a:extLst>
          </p:cNvPr>
          <p:cNvSpPr>
            <a:spLocks noGrp="1"/>
          </p:cNvSpPr>
          <p:nvPr>
            <p:ph type="sldNum" sz="quarter" idx="10"/>
          </p:nvPr>
        </p:nvSpPr>
        <p:spPr/>
        <p:txBody>
          <a:bodyPr/>
          <a:lstStyle/>
          <a:p>
            <a:fld id="{01775CD0-79F0-44BD-8A60-0D8E8C4DE1E6}" type="slidenum">
              <a:rPr lang="en-US" altLang="en-US" smtClean="0"/>
              <a:pPr/>
              <a:t>11</a:t>
            </a:fld>
            <a:endParaRPr lang="en-US" altLang="en-US" dirty="0"/>
          </a:p>
        </p:txBody>
      </p:sp>
    </p:spTree>
    <p:extLst>
      <p:ext uri="{BB962C8B-B14F-4D97-AF65-F5344CB8AC3E}">
        <p14:creationId xmlns:p14="http://schemas.microsoft.com/office/powerpoint/2010/main" val="189614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E08DCB15-B622-4ACB-945E-C3C7F589949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5E03690-01C1-4180-B01C-68AB732C7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major axis is the longest axis of the orbit.</a:t>
            </a:r>
          </a:p>
          <a:p>
            <a:pPr eaLnBrk="1" hangingPunct="1"/>
            <a:endParaRPr lang="en-GB" altLang="en-US" dirty="0">
              <a:latin typeface="Arial" panose="020B0604020202020204" pitchFamily="34" charset="0"/>
            </a:endParaRPr>
          </a:p>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1B606ABE-3E6F-421B-AC0E-12447A64757B}"/>
              </a:ext>
            </a:extLst>
          </p:cNvPr>
          <p:cNvSpPr>
            <a:spLocks noGrp="1"/>
          </p:cNvSpPr>
          <p:nvPr>
            <p:ph type="sldNum" sz="quarter" idx="10"/>
          </p:nvPr>
        </p:nvSpPr>
        <p:spPr/>
        <p:txBody>
          <a:bodyPr/>
          <a:lstStyle/>
          <a:p>
            <a:fld id="{01775CD0-79F0-44BD-8A60-0D8E8C4DE1E6}" type="slidenum">
              <a:rPr lang="en-US" altLang="en-US" smtClean="0"/>
              <a:pPr/>
              <a:t>12</a:t>
            </a:fld>
            <a:endParaRPr lang="en-US" altLang="en-US" dirty="0"/>
          </a:p>
        </p:txBody>
      </p:sp>
    </p:spTree>
    <p:extLst>
      <p:ext uri="{BB962C8B-B14F-4D97-AF65-F5344CB8AC3E}">
        <p14:creationId xmlns:p14="http://schemas.microsoft.com/office/powerpoint/2010/main" val="195665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E08DCB15-B622-4ACB-945E-C3C7F589949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5E03690-01C1-4180-B01C-68AB732C7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4595126-9837-4B60-B932-A45F487AF5D3}"/>
              </a:ext>
            </a:extLst>
          </p:cNvPr>
          <p:cNvSpPr>
            <a:spLocks noGrp="1"/>
          </p:cNvSpPr>
          <p:nvPr>
            <p:ph type="sldNum" sz="quarter" idx="10"/>
          </p:nvPr>
        </p:nvSpPr>
        <p:spPr/>
        <p:txBody>
          <a:bodyPr/>
          <a:lstStyle/>
          <a:p>
            <a:fld id="{01775CD0-79F0-44BD-8A60-0D8E8C4DE1E6}" type="slidenum">
              <a:rPr lang="en-US" altLang="en-US" smtClean="0"/>
              <a:pPr/>
              <a:t>13</a:t>
            </a:fld>
            <a:endParaRPr lang="en-US" altLang="en-US" dirty="0"/>
          </a:p>
        </p:txBody>
      </p:sp>
    </p:spTree>
    <p:extLst>
      <p:ext uri="{BB962C8B-B14F-4D97-AF65-F5344CB8AC3E}">
        <p14:creationId xmlns:p14="http://schemas.microsoft.com/office/powerpoint/2010/main" val="4225008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D224B00-D6E9-47B7-BA72-072E7AEA52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F13F3A94-92B8-4790-877B-29E0A31A36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semi major axis is half the major axis (that is, half the length of the longest axis of the orbit).</a:t>
            </a:r>
          </a:p>
          <a:p>
            <a:pPr eaLnBrk="1" hangingPunct="1"/>
            <a:endParaRPr lang="en-GB" altLang="en-US" dirty="0">
              <a:latin typeface="Arial" panose="020B0604020202020204" pitchFamily="34" charset="0"/>
            </a:endParaRPr>
          </a:p>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57F3EC0D-3FCA-4E43-92DA-F880136CC2AF}"/>
              </a:ext>
            </a:extLst>
          </p:cNvPr>
          <p:cNvSpPr>
            <a:spLocks noGrp="1"/>
          </p:cNvSpPr>
          <p:nvPr>
            <p:ph type="sldNum" sz="quarter" idx="10"/>
          </p:nvPr>
        </p:nvSpPr>
        <p:spPr/>
        <p:txBody>
          <a:bodyPr/>
          <a:lstStyle/>
          <a:p>
            <a:fld id="{01775CD0-79F0-44BD-8A60-0D8E8C4DE1E6}" type="slidenum">
              <a:rPr lang="en-US" altLang="en-US" smtClean="0"/>
              <a:pPr/>
              <a:t>14</a:t>
            </a:fld>
            <a:endParaRPr lang="en-US" altLang="en-US" dirty="0"/>
          </a:p>
        </p:txBody>
      </p:sp>
    </p:spTree>
    <p:extLst>
      <p:ext uri="{BB962C8B-B14F-4D97-AF65-F5344CB8AC3E}">
        <p14:creationId xmlns:p14="http://schemas.microsoft.com/office/powerpoint/2010/main" val="314017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4B48991-5D4A-4DC9-8450-6F26192E3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D6E3C2EE-FA9E-4DB5-B6D6-590D09606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should note that the speed of a planet in orbit does not depend on the mass of the planet, only the mass of the Sun and the distance between the planet and the Sun.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Newton’s law of gravitation and the centripetal force, please refer to the </a:t>
            </a:r>
            <a:r>
              <a:rPr lang="en-GB" altLang="en-US" i="1" dirty="0">
                <a:latin typeface="Arial" panose="020B0604020202020204" pitchFamily="34" charset="0"/>
              </a:rPr>
              <a:t>Physical Science: Gravity </a:t>
            </a:r>
            <a:r>
              <a:rPr lang="en-GB" altLang="en-US" i="0" dirty="0">
                <a:latin typeface="Arial" panose="020B0604020202020204" pitchFamily="34" charset="0"/>
              </a:rPr>
              <a:t>and</a:t>
            </a:r>
            <a:r>
              <a:rPr lang="en-GB" altLang="en-US" i="1" dirty="0">
                <a:latin typeface="Arial" panose="020B0604020202020204" pitchFamily="34" charset="0"/>
              </a:rPr>
              <a:t> Physical Science: Circular Motion </a:t>
            </a:r>
            <a:r>
              <a:rPr lang="en-GB" altLang="en-US" dirty="0">
                <a:latin typeface="Arial" panose="020B0604020202020204" pitchFamily="34" charset="0"/>
              </a:rPr>
              <a:t>presentations respectively.</a:t>
            </a:r>
          </a:p>
          <a:p>
            <a:pPr eaLnBrk="1" hangingPunct="1"/>
            <a:endParaRPr lang="en-GB" altLang="en-US" dirty="0">
              <a:latin typeface="Arial" panose="020B0604020202020204" pitchFamily="34" charset="0"/>
            </a:endParaRPr>
          </a:p>
          <a:p>
            <a:pPr defTabSz="928299" eaLnBrk="1" hangingPunct="1">
              <a:defRPr/>
            </a:pPr>
            <a:r>
              <a:rPr lang="en-GB" dirty="0"/>
              <a:t>This slide covers the Science and Engineering Practices:</a:t>
            </a:r>
          </a:p>
          <a:p>
            <a:pPr marL="174056" indent="-174056" defTabSz="928299" eaLnBrk="1" hangingPunct="1">
              <a:buFont typeface="Arial" panose="020B0604020202020204" pitchFamily="34" charset="0"/>
              <a:buChar char="•"/>
              <a:defRPr/>
            </a:pPr>
            <a:r>
              <a:rPr lang="en-GB" b="1" dirty="0"/>
              <a:t>Developing and Using Models: </a:t>
            </a:r>
            <a:r>
              <a:rPr lang="en-GB" dirty="0"/>
              <a:t>Develop and/or use a model (including mathematical and computational) to generate data to support explanations, predict phenomena, </a:t>
            </a:r>
            <a:r>
              <a:rPr lang="en-GB" dirty="0" err="1"/>
              <a:t>analyze</a:t>
            </a:r>
            <a:r>
              <a:rPr lang="en-GB" dirty="0"/>
              <a:t> systems, and/or solve problems.</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87443960-3BAB-411C-92DD-3627759914FF}"/>
              </a:ext>
            </a:extLst>
          </p:cNvPr>
          <p:cNvSpPr>
            <a:spLocks noGrp="1"/>
          </p:cNvSpPr>
          <p:nvPr>
            <p:ph type="sldNum" sz="quarter" idx="10"/>
          </p:nvPr>
        </p:nvSpPr>
        <p:spPr/>
        <p:txBody>
          <a:bodyPr/>
          <a:lstStyle/>
          <a:p>
            <a:fld id="{01775CD0-79F0-44BD-8A60-0D8E8C4DE1E6}" type="slidenum">
              <a:rPr lang="en-US" altLang="en-US" smtClean="0"/>
              <a:pPr/>
              <a:t>15</a:t>
            </a:fld>
            <a:endParaRPr lang="en-US" altLang="en-US" dirty="0"/>
          </a:p>
        </p:txBody>
      </p:sp>
    </p:spTree>
    <p:extLst>
      <p:ext uri="{BB962C8B-B14F-4D97-AF65-F5344CB8AC3E}">
        <p14:creationId xmlns:p14="http://schemas.microsoft.com/office/powerpoint/2010/main" val="894450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CA4B3B2-3937-4D3C-8DCA-4FB23C7AC1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a:extLst>
              <a:ext uri="{FF2B5EF4-FFF2-40B4-BE49-F238E27FC236}">
                <a16:creationId xmlns:a16="http://schemas.microsoft.com/office/drawing/2014/main" id="{8E246E1C-878F-4480-9F3C-0752BB20A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299" eaLnBrk="1" hangingPunct="1">
              <a:defRPr/>
            </a:pPr>
            <a:r>
              <a:rPr lang="en-GB" dirty="0"/>
              <a:t>This slide covers the Science and Engineering Practices:</a:t>
            </a:r>
          </a:p>
          <a:p>
            <a:pPr marL="174056" indent="-174056" defTabSz="928299" eaLnBrk="1" hangingPunct="1">
              <a:buFont typeface="Arial" panose="020B0604020202020204" pitchFamily="34" charset="0"/>
              <a:buChar char="•"/>
              <a:defRPr/>
            </a:pPr>
            <a:r>
              <a:rPr lang="en-GB" b="1" dirty="0"/>
              <a:t>Developing and Using Models: </a:t>
            </a:r>
            <a:r>
              <a:rPr lang="en-GB" dirty="0"/>
              <a:t>Develop and/or use a model (including mathematical and computational) to generate data to support explanations, predict phenomena, </a:t>
            </a:r>
            <a:r>
              <a:rPr lang="en-GB" dirty="0" err="1"/>
              <a:t>analyze</a:t>
            </a:r>
            <a:r>
              <a:rPr lang="en-GB" dirty="0"/>
              <a:t> systems, and/or solve problems.</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281E07B7-5424-46C4-8012-AF0D505BB017}"/>
              </a:ext>
            </a:extLst>
          </p:cNvPr>
          <p:cNvSpPr>
            <a:spLocks noGrp="1"/>
          </p:cNvSpPr>
          <p:nvPr>
            <p:ph type="sldNum" sz="quarter" idx="10"/>
          </p:nvPr>
        </p:nvSpPr>
        <p:spPr/>
        <p:txBody>
          <a:bodyPr/>
          <a:lstStyle/>
          <a:p>
            <a:fld id="{01775CD0-79F0-44BD-8A60-0D8E8C4DE1E6}" type="slidenum">
              <a:rPr lang="en-US" altLang="en-US" smtClean="0"/>
              <a:pPr/>
              <a:t>16</a:t>
            </a:fld>
            <a:endParaRPr lang="en-US" altLang="en-US" dirty="0"/>
          </a:p>
        </p:txBody>
      </p:sp>
    </p:spTree>
    <p:extLst>
      <p:ext uri="{BB962C8B-B14F-4D97-AF65-F5344CB8AC3E}">
        <p14:creationId xmlns:p14="http://schemas.microsoft.com/office/powerpoint/2010/main" val="14295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E08DCB15-B622-4ACB-945E-C3C7F589949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5E03690-01C1-4180-B01C-68AB732C7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A4CB7EB5-8209-41D4-BB20-BC2CFA95496A}"/>
              </a:ext>
            </a:extLst>
          </p:cNvPr>
          <p:cNvSpPr>
            <a:spLocks noGrp="1"/>
          </p:cNvSpPr>
          <p:nvPr>
            <p:ph type="sldNum" sz="quarter" idx="10"/>
          </p:nvPr>
        </p:nvSpPr>
        <p:spPr/>
        <p:txBody>
          <a:bodyPr/>
          <a:lstStyle/>
          <a:p>
            <a:fld id="{01775CD0-79F0-44BD-8A60-0D8E8C4DE1E6}" type="slidenum">
              <a:rPr lang="en-US" altLang="en-US" smtClean="0"/>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BD0C84B3-7EEC-4DDF-9DF4-9FF164876138}"/>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8E349CB-182A-4119-8B66-D43E77ABC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is designed to demonstrate that, for any particular radius, there is only one speed a planet (of any mass) may move at, in order to stay in that orbit. It can also be used to emphasise the fact that the mass of a planet does not affect its speed and radius of orbit.</a:t>
            </a:r>
          </a:p>
          <a:p>
            <a:endParaRPr lang="en-GB" altLang="en-US" dirty="0">
              <a:latin typeface="Arial" panose="020B0604020202020204" pitchFamily="34" charset="0"/>
            </a:endParaRPr>
          </a:p>
          <a:p>
            <a:r>
              <a:rPr lang="en-GB" altLang="en-US" dirty="0">
                <a:latin typeface="Arial" panose="020B0604020202020204" pitchFamily="34" charset="0"/>
              </a:rPr>
              <a:t>It should be explained that the animation only shows possible orbits, and does </a:t>
            </a:r>
            <a:r>
              <a:rPr lang="en-GB" altLang="en-US" b="1" dirty="0">
                <a:latin typeface="Arial" panose="020B0604020202020204" pitchFamily="34" charset="0"/>
              </a:rPr>
              <a:t>not</a:t>
            </a:r>
            <a:r>
              <a:rPr lang="en-GB" altLang="en-US" dirty="0">
                <a:latin typeface="Arial" panose="020B0604020202020204" pitchFamily="34" charset="0"/>
              </a:rPr>
              <a:t> show what would happen if each of these variables were changed in the case of a real planet in orbit around a star.</a:t>
            </a:r>
          </a:p>
        </p:txBody>
      </p:sp>
      <p:sp>
        <p:nvSpPr>
          <p:cNvPr id="2" name="Slide Number Placeholder 1">
            <a:extLst>
              <a:ext uri="{FF2B5EF4-FFF2-40B4-BE49-F238E27FC236}">
                <a16:creationId xmlns:a16="http://schemas.microsoft.com/office/drawing/2014/main" id="{80305364-9C03-422C-A874-5EF89FF70ECE}"/>
              </a:ext>
            </a:extLst>
          </p:cNvPr>
          <p:cNvSpPr>
            <a:spLocks noGrp="1"/>
          </p:cNvSpPr>
          <p:nvPr>
            <p:ph type="sldNum" sz="quarter" idx="10"/>
          </p:nvPr>
        </p:nvSpPr>
        <p:spPr/>
        <p:txBody>
          <a:bodyPr/>
          <a:lstStyle/>
          <a:p>
            <a:fld id="{01775CD0-79F0-44BD-8A60-0D8E8C4DE1E6}" type="slidenum">
              <a:rPr lang="en-US" altLang="en-US" smtClean="0"/>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a:extLst>
              <a:ext uri="{FF2B5EF4-FFF2-40B4-BE49-F238E27FC236}">
                <a16:creationId xmlns:a16="http://schemas.microsoft.com/office/drawing/2014/main" id="{BF7F113F-559D-43E9-96DE-C41DD47A3559}"/>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EBC3CDE1-4477-4C91-919D-8B67BAA0BA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E59922C-8551-49A7-B58E-6F5D2DC448D3}"/>
              </a:ext>
            </a:extLst>
          </p:cNvPr>
          <p:cNvSpPr>
            <a:spLocks noGrp="1"/>
          </p:cNvSpPr>
          <p:nvPr>
            <p:ph type="sldNum" sz="quarter" idx="10"/>
          </p:nvPr>
        </p:nvSpPr>
        <p:spPr/>
        <p:txBody>
          <a:bodyPr/>
          <a:lstStyle/>
          <a:p>
            <a:fld id="{01775CD0-79F0-44BD-8A60-0D8E8C4DE1E6}" type="slidenum">
              <a:rPr lang="en-US" altLang="en-US" smtClean="0"/>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C8779D3-D4FF-4FF6-A989-8C3281DB6AB7}"/>
              </a:ext>
            </a:extLst>
          </p:cNvPr>
          <p:cNvSpPr>
            <a:spLocks noGrp="1"/>
          </p:cNvSpPr>
          <p:nvPr>
            <p:ph type="sldNum" sz="quarter" idx="10"/>
          </p:nvPr>
        </p:nvSpPr>
        <p:spPr/>
        <p:txBody>
          <a:bodyPr/>
          <a:lstStyle/>
          <a:p>
            <a:fld id="{01775CD0-79F0-44BD-8A60-0D8E8C4DE1E6}" type="slidenum">
              <a:rPr lang="en-US" altLang="en-US" smtClean="0"/>
              <a:pPr/>
              <a:t>2</a:t>
            </a:fld>
            <a:endParaRPr lang="en-US" altLang="en-US" dirty="0"/>
          </a:p>
        </p:txBody>
      </p:sp>
    </p:spTree>
    <p:extLst>
      <p:ext uri="{BB962C8B-B14F-4D97-AF65-F5344CB8AC3E}">
        <p14:creationId xmlns:p14="http://schemas.microsoft.com/office/powerpoint/2010/main" val="292689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30C9E6FD-92A9-4F90-9E5F-A0974567786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FCBE564-02A9-462A-A64E-ED702BE1DB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animation is based on the orbit of Halley’s Comet. Halley’s Comet is atypical because it orbits the Sun in a clockwise rather than counter-clockwise direction.</a:t>
            </a:r>
          </a:p>
        </p:txBody>
      </p:sp>
      <p:sp>
        <p:nvSpPr>
          <p:cNvPr id="2" name="Slide Number Placeholder 1">
            <a:extLst>
              <a:ext uri="{FF2B5EF4-FFF2-40B4-BE49-F238E27FC236}">
                <a16:creationId xmlns:a16="http://schemas.microsoft.com/office/drawing/2014/main" id="{3FD6792B-B266-4C0F-B3EB-92F757E04223}"/>
              </a:ext>
            </a:extLst>
          </p:cNvPr>
          <p:cNvSpPr>
            <a:spLocks noGrp="1"/>
          </p:cNvSpPr>
          <p:nvPr>
            <p:ph type="sldNum" sz="quarter" idx="10"/>
          </p:nvPr>
        </p:nvSpPr>
        <p:spPr/>
        <p:txBody>
          <a:bodyPr/>
          <a:lstStyle/>
          <a:p>
            <a:fld id="{01775CD0-79F0-44BD-8A60-0D8E8C4DE1E6}" type="slidenum">
              <a:rPr lang="en-US" altLang="en-US" smtClean="0"/>
              <a:pPr/>
              <a:t>20</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D52314F9-BCD5-47C3-B9CD-4B4C7D3EDAE1}"/>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50251553-0351-414A-A5BA-C322EF138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5D6F043-2FEE-4B00-97C9-C25473E1D70C}"/>
              </a:ext>
            </a:extLst>
          </p:cNvPr>
          <p:cNvSpPr>
            <a:spLocks noGrp="1"/>
          </p:cNvSpPr>
          <p:nvPr>
            <p:ph type="sldNum" sz="quarter" idx="10"/>
          </p:nvPr>
        </p:nvSpPr>
        <p:spPr/>
        <p:txBody>
          <a:bodyPr/>
          <a:lstStyle/>
          <a:p>
            <a:fld id="{01775CD0-79F0-44BD-8A60-0D8E8C4DE1E6}" type="slidenum">
              <a:rPr lang="en-US" altLang="en-US" smtClean="0"/>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554C13A1-2B56-4AC9-9BFC-BD36C31012B3}"/>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ABBCEDE6-3CB2-41E9-97BC-9E903D9D782D}"/>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FC8F5EE-6483-4A9D-905E-1993858FFDDB}"/>
              </a:ext>
            </a:extLst>
          </p:cNvPr>
          <p:cNvSpPr>
            <a:spLocks noGrp="1"/>
          </p:cNvSpPr>
          <p:nvPr>
            <p:ph type="sldNum" sz="quarter" idx="10"/>
          </p:nvPr>
        </p:nvSpPr>
        <p:spPr/>
        <p:txBody>
          <a:bodyPr/>
          <a:lstStyle/>
          <a:p>
            <a:fld id="{01775CD0-79F0-44BD-8A60-0D8E8C4DE1E6}"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A2E1CAD3-AEF0-4022-B87C-0FDE62A878AD}"/>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9D96CD86-E5C7-4ECB-8A48-EBB59F455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For more information about nuclear fusion, please refer to the </a:t>
            </a:r>
            <a:r>
              <a:rPr lang="en-GB" altLang="en-US" i="1" dirty="0">
                <a:latin typeface="Arial" panose="020B0604020202020204" pitchFamily="34" charset="0"/>
              </a:rPr>
              <a:t>Physical Science: Nuclear Fusion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9190F433-5ACA-4A84-800F-770A0D7ACFD1}"/>
              </a:ext>
            </a:extLst>
          </p:cNvPr>
          <p:cNvSpPr>
            <a:spLocks noGrp="1"/>
          </p:cNvSpPr>
          <p:nvPr>
            <p:ph type="sldNum" sz="quarter" idx="10"/>
          </p:nvPr>
        </p:nvSpPr>
        <p:spPr/>
        <p:txBody>
          <a:bodyPr/>
          <a:lstStyle/>
          <a:p>
            <a:fld id="{01775CD0-79F0-44BD-8A60-0D8E8C4DE1E6}"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10D4719A-39CE-45CA-96A5-C11A5220B72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2F8981C-1266-4FC7-85F9-9D111E500D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b="1" dirty="0">
                <a:latin typeface="Arial" panose="020B0604020202020204" pitchFamily="34" charset="0"/>
              </a:rPr>
              <a:t>Teacher notes</a:t>
            </a: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Students may like to use the mnemonic ‘My Very Easy Method Just Speeds Up Naming’ to help them remember the order of the planets, starting with the planet closest to the Sun: Mercury, Venus, Earth, Mars, Jupiter, Saturn, Uranus and Neptune.</a:t>
            </a:r>
          </a:p>
          <a:p>
            <a:pPr>
              <a:lnSpc>
                <a:spcPct val="120000"/>
              </a:lnSpc>
              <a:buFontTx/>
              <a:buChar char="•"/>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Pluto is no longer considered a planet, having been re-classified as a ‘dwarf planet’ in 2006. According to the International Astronomical Union:</a:t>
            </a:r>
          </a:p>
          <a:p>
            <a:pPr marL="232075" indent="-232075">
              <a:lnSpc>
                <a:spcPct val="120000"/>
              </a:lnSpc>
              <a:buFont typeface="+mj-lt"/>
              <a:buAutoNum type="arabicPeriod"/>
            </a:pPr>
            <a:r>
              <a:rPr lang="en-GB" altLang="en-US" dirty="0">
                <a:latin typeface="Arial" panose="020B0604020202020204" pitchFamily="34" charset="0"/>
              </a:rPr>
              <a:t>A </a:t>
            </a:r>
            <a:r>
              <a:rPr lang="en-GB" altLang="en-US" b="1" dirty="0">
                <a:latin typeface="Arial" panose="020B0604020202020204" pitchFamily="34" charset="0"/>
              </a:rPr>
              <a:t>planet</a:t>
            </a:r>
            <a:r>
              <a:rPr lang="en-GB" altLang="en-US" dirty="0">
                <a:latin typeface="Arial" panose="020B0604020202020204" pitchFamily="34" charset="0"/>
              </a:rPr>
              <a:t> is a celestial body that (a) is in orbit around the Sun, (b) has sufficient mass for its self-gravity to overcome rigid body forces so that it assumes a hydrostatic equilibrium (nearly round) shape, and (c) has cleared the neighbourhood around its orbit.</a:t>
            </a:r>
          </a:p>
          <a:p>
            <a:pPr marL="232075" indent="-232075">
              <a:lnSpc>
                <a:spcPct val="120000"/>
              </a:lnSpc>
              <a:buFont typeface="+mj-lt"/>
              <a:buAutoNum type="arabicPeriod"/>
            </a:pPr>
            <a:r>
              <a:rPr lang="en-GB" altLang="en-US" dirty="0">
                <a:latin typeface="Arial" panose="020B0604020202020204" pitchFamily="34" charset="0"/>
              </a:rPr>
              <a:t>A </a:t>
            </a:r>
            <a:r>
              <a:rPr lang="en-GB" altLang="en-US" b="1" dirty="0">
                <a:latin typeface="Arial" panose="020B0604020202020204" pitchFamily="34" charset="0"/>
              </a:rPr>
              <a:t>dwarf planet </a:t>
            </a:r>
            <a:r>
              <a:rPr lang="en-GB" altLang="en-US" dirty="0">
                <a:latin typeface="Arial" panose="020B0604020202020204" pitchFamily="34" charset="0"/>
              </a:rPr>
              <a:t>is a celestial body that (a) is in orbit around the Sun, (b) has sufficient mass for its self-gravity to overcome rigid body forces so that it assumes a hydrostatic equilibrium (nearly round) shape, (c) has not cleared the neighbourhood around its orbit, and (d) is not a satellite.</a:t>
            </a:r>
          </a:p>
          <a:p>
            <a:pPr marL="232075" indent="-232075">
              <a:lnSpc>
                <a:spcPct val="120000"/>
              </a:lnSpc>
              <a:buFont typeface="+mj-lt"/>
              <a:buAutoNum type="arabicPeriod"/>
            </a:pPr>
            <a:r>
              <a:rPr lang="en-GB" altLang="en-US" dirty="0">
                <a:latin typeface="Arial" panose="020B0604020202020204" pitchFamily="34" charset="0"/>
              </a:rPr>
              <a:t>All other objects, except satellites, orbiting the Sun shall be referred to collectively as </a:t>
            </a:r>
            <a:r>
              <a:rPr lang="en-GB" altLang="en-US" b="1" dirty="0">
                <a:latin typeface="Arial" panose="020B0604020202020204" pitchFamily="34" charset="0"/>
              </a:rPr>
              <a:t>Smaller Solar System Bodies</a:t>
            </a:r>
            <a:r>
              <a:rPr lang="en-GB" altLang="en-US" dirty="0">
                <a:latin typeface="Arial" panose="020B0604020202020204" pitchFamily="34" charset="0"/>
              </a:rPr>
              <a:t>.</a:t>
            </a:r>
          </a:p>
          <a:p>
            <a:pPr>
              <a:lnSpc>
                <a:spcPct val="120000"/>
              </a:lnSpc>
              <a:buFontTx/>
              <a:buAutoNum type="arabicPeriod"/>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For more information, see /www.iau.org/static/resolutions/Resolution_GA26-5-6.pdf. This weblink was working at the time of publication. Boardworks is not responsible for the content of external sites.</a:t>
            </a:r>
          </a:p>
        </p:txBody>
      </p:sp>
      <p:sp>
        <p:nvSpPr>
          <p:cNvPr id="2" name="Slide Number Placeholder 1">
            <a:extLst>
              <a:ext uri="{FF2B5EF4-FFF2-40B4-BE49-F238E27FC236}">
                <a16:creationId xmlns:a16="http://schemas.microsoft.com/office/drawing/2014/main" id="{4E2E5F89-3F0E-409E-BA4F-7A372AB04D00}"/>
              </a:ext>
            </a:extLst>
          </p:cNvPr>
          <p:cNvSpPr>
            <a:spLocks noGrp="1"/>
          </p:cNvSpPr>
          <p:nvPr>
            <p:ph type="sldNum" sz="quarter" idx="10"/>
          </p:nvPr>
        </p:nvSpPr>
        <p:spPr/>
        <p:txBody>
          <a:bodyPr/>
          <a:lstStyle/>
          <a:p>
            <a:fld id="{01775CD0-79F0-44BD-8A60-0D8E8C4DE1E6}" type="slidenum">
              <a:rPr lang="en-US" altLang="en-US" smtClean="0"/>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48F6A421-4ADD-4DC8-AEE0-2D98D7F18003}"/>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3EAE4B26-CD36-486D-A377-C2F6099A5A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pPr defTabSz="928299">
              <a:defRPr/>
            </a:pPr>
            <a:r>
              <a:rPr lang="en-GB" altLang="en-US" dirty="0">
                <a:latin typeface="Arial" panose="020B0604020202020204" pitchFamily="34" charset="0"/>
              </a:rPr>
              <a:t>The image on this slide shows the asteroid 243 Ida and its satellite Dactyl, taken by the imaging system on the space probe </a:t>
            </a:r>
            <a:r>
              <a:rPr lang="en-GB" altLang="en-US" i="1" dirty="0">
                <a:latin typeface="Arial" panose="020B0604020202020204" pitchFamily="34" charset="0"/>
              </a:rPr>
              <a:t>Galileo</a:t>
            </a:r>
            <a:r>
              <a:rPr lang="en-GB" altLang="en-US" dirty="0">
                <a:latin typeface="Arial" panose="020B0604020202020204" pitchFamily="34" charset="0"/>
              </a:rPr>
              <a:t> on 28</a:t>
            </a:r>
            <a:r>
              <a:rPr lang="en-GB" altLang="en-US" baseline="30000" dirty="0">
                <a:latin typeface="Arial" panose="020B0604020202020204" pitchFamily="34" charset="0"/>
              </a:rPr>
              <a:t>th</a:t>
            </a:r>
            <a:r>
              <a:rPr lang="en-GB" altLang="en-US" dirty="0">
                <a:latin typeface="Arial" panose="020B0604020202020204" pitchFamily="34" charset="0"/>
              </a:rPr>
              <a:t> August 1993. Ida has an average diameter of about 31.4km, although it does not have a regular shape, and Dactyl has a diameter of 1.4km. Ida and Dactyl are found in the asteroid belt, located between the orbits of Mars and Jupiter. It is thought that more than 99.8% of the 30,000 meteorites found on Earth to date originated in the asteroid belt.</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NASA/JPL 1996</a:t>
            </a:r>
          </a:p>
        </p:txBody>
      </p:sp>
      <p:sp>
        <p:nvSpPr>
          <p:cNvPr id="2" name="Slide Number Placeholder 1">
            <a:extLst>
              <a:ext uri="{FF2B5EF4-FFF2-40B4-BE49-F238E27FC236}">
                <a16:creationId xmlns:a16="http://schemas.microsoft.com/office/drawing/2014/main" id="{147F3A82-4F5B-4A59-8277-FBE501D7F19D}"/>
              </a:ext>
            </a:extLst>
          </p:cNvPr>
          <p:cNvSpPr>
            <a:spLocks noGrp="1"/>
          </p:cNvSpPr>
          <p:nvPr>
            <p:ph type="sldNum" sz="quarter" idx="10"/>
          </p:nvPr>
        </p:nvSpPr>
        <p:spPr/>
        <p:txBody>
          <a:bodyPr/>
          <a:lstStyle/>
          <a:p>
            <a:fld id="{01775CD0-79F0-44BD-8A60-0D8E8C4DE1E6}"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0934B99A-771F-4191-9029-F5FB847454B1}"/>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A14E9C0D-7D3B-4B4C-8383-4E995DB94E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orbits of the planets around the Sun are elliptical, rather than perfectly circular. The pull of the Sun’s gravity causes the planets to speed up when they move towards the Sun and slow down when they move away from it. The changing speeds of the planets as they orbit the Sun make it very difficult for the orbits to form a perfect circle.</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gravity, please refer to the </a:t>
            </a:r>
            <a:r>
              <a:rPr lang="en-GB" altLang="en-US" i="1" dirty="0">
                <a:latin typeface="Arial" panose="020B0604020202020204" pitchFamily="34" charset="0"/>
              </a:rPr>
              <a:t>Physical Science: Gravity </a:t>
            </a:r>
            <a:r>
              <a:rPr lang="en-GB" altLang="en-US" dirty="0">
                <a:latin typeface="Arial" panose="020B0604020202020204" pitchFamily="34" charset="0"/>
              </a:rPr>
              <a:t>presentation.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E622CDBF-648C-4926-A49F-B452A7EC8CCD}"/>
              </a:ext>
            </a:extLst>
          </p:cNvPr>
          <p:cNvSpPr>
            <a:spLocks noGrp="1"/>
          </p:cNvSpPr>
          <p:nvPr>
            <p:ph type="sldNum" sz="quarter" idx="10"/>
          </p:nvPr>
        </p:nvSpPr>
        <p:spPr/>
        <p:txBody>
          <a:bodyPr/>
          <a:lstStyle/>
          <a:p>
            <a:fld id="{01775CD0-79F0-44BD-8A60-0D8E8C4DE1E6}" type="slidenum">
              <a:rPr lang="en-US" altLang="en-US" smtClean="0"/>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282C3E07-1CBB-479C-9741-6DC26385417F}"/>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C6F1C8D1-F3D2-4F2B-9349-72E3422B90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737FD9EF-1B9C-4CA2-86B3-B06D2815EBB8}"/>
              </a:ext>
            </a:extLst>
          </p:cNvPr>
          <p:cNvSpPr>
            <a:spLocks noGrp="1"/>
          </p:cNvSpPr>
          <p:nvPr>
            <p:ph type="sldNum" sz="quarter" idx="10"/>
          </p:nvPr>
        </p:nvSpPr>
        <p:spPr/>
        <p:txBody>
          <a:bodyPr/>
          <a:lstStyle/>
          <a:p>
            <a:fld id="{01775CD0-79F0-44BD-8A60-0D8E8C4DE1E6}"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305201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4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3715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34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925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4145422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515946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4161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90692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6634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852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1228670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33047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39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4337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2664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831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232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385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5908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8379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007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123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554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4693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501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6"/>
    </p:custDataLst>
    <p:extLst>
      <p:ext uri="{BB962C8B-B14F-4D97-AF65-F5344CB8AC3E}">
        <p14:creationId xmlns:p14="http://schemas.microsoft.com/office/powerpoint/2010/main" val="2679747192"/>
      </p:ext>
    </p:extLst>
  </p:cSld>
  <p:clrMap bg1="lt1" tx1="dk1" bg2="lt2" tx2="dk2" accent1="accent1" accent2="accent2" accent3="accent3" accent4="accent4" accent5="accent5" accent6="accent6" hlink="hlink" folHlink="folHlink"/>
  <p:sldLayoutIdLst>
    <p:sldLayoutId id="2147485288" r:id="rId1"/>
    <p:sldLayoutId id="2147485289" r:id="rId2"/>
    <p:sldLayoutId id="2147485290" r:id="rId3"/>
    <p:sldLayoutId id="2147485291" r:id="rId4"/>
    <p:sldLayoutId id="2147485292" r:id="rId5"/>
    <p:sldLayoutId id="2147485293" r:id="rId6"/>
    <p:sldLayoutId id="2147485294" r:id="rId7"/>
    <p:sldLayoutId id="2147485295" r:id="rId8"/>
    <p:sldLayoutId id="2147485296" r:id="rId9"/>
    <p:sldLayoutId id="2147485297" r:id="rId10"/>
    <p:sldLayoutId id="2147485298" r:id="rId11"/>
    <p:sldLayoutId id="2147485299" r:id="rId12"/>
    <p:sldLayoutId id="2147485300" r:id="rId13"/>
    <p:sldLayoutId id="21474853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extLst>
      <p:ext uri="{BB962C8B-B14F-4D97-AF65-F5344CB8AC3E}">
        <p14:creationId xmlns:p14="http://schemas.microsoft.com/office/powerpoint/2010/main" val="3808028011"/>
      </p:ext>
    </p:extLst>
  </p:cSld>
  <p:clrMap bg1="lt1" tx1="dk1" bg2="lt2" tx2="dk2" accent1="accent1" accent2="accent2" accent3="accent3" accent4="accent4" accent5="accent5" accent6="accent6" hlink="hlink" folHlink="folHlink"/>
  <p:sldLayoutIdLst>
    <p:sldLayoutId id="2147485303" r:id="rId1"/>
    <p:sldLayoutId id="2147485304" r:id="rId2"/>
    <p:sldLayoutId id="2147485305" r:id="rId3"/>
    <p:sldLayoutId id="2147485306" r:id="rId4"/>
    <p:sldLayoutId id="2147485307" r:id="rId5"/>
    <p:sldLayoutId id="2147485308" r:id="rId6"/>
    <p:sldLayoutId id="2147485309" r:id="rId7"/>
    <p:sldLayoutId id="2147485310" r:id="rId8"/>
    <p:sldLayoutId id="2147485311" r:id="rId9"/>
    <p:sldLayoutId id="2147485312" r:id="rId10"/>
    <p:sldLayoutId id="2147485313" r:id="rId11"/>
    <p:sldLayoutId id="21474853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18.xml"/><Relationship Id="rId9"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slideLayout" Target="../slideLayouts/slideLayout20.xml"/><Relationship Id="rId7" Type="http://schemas.openxmlformats.org/officeDocument/2006/relationships/image" Target="../media/image18.jp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9.xml"/><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C6E140C0-A18D-4EE4-9F6D-C9105CB325AE}"/>
              </a:ext>
            </a:extLst>
          </p:cNvPr>
          <p:cNvSpPr>
            <a:spLocks noGrp="1"/>
          </p:cNvSpPr>
          <p:nvPr>
            <p:ph type="title"/>
          </p:nvPr>
        </p:nvSpPr>
        <p:spPr/>
        <p:txBody>
          <a:bodyPr/>
          <a:lstStyle/>
          <a:p>
            <a:r>
              <a:rPr lang="en-GB" altLang="en-US" dirty="0"/>
              <a:t>The Solar </a:t>
            </a:r>
            <a:br>
              <a:rPr lang="en-GB" altLang="en-US" dirty="0"/>
            </a:br>
            <a:r>
              <a:rPr lang="en-GB" altLang="en-US" dirty="0"/>
              <a:t>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D88C5EB-7A43-492F-BA95-338C130CC72A}"/>
              </a:ext>
            </a:extLst>
          </p:cNvPr>
          <p:cNvSpPr>
            <a:spLocks noGrp="1" noChangeArrowheads="1"/>
          </p:cNvSpPr>
          <p:nvPr>
            <p:ph type="title"/>
          </p:nvPr>
        </p:nvSpPr>
        <p:spPr/>
        <p:txBody>
          <a:bodyPr/>
          <a:lstStyle/>
          <a:p>
            <a:r>
              <a:rPr lang="en-GB" altLang="en-US"/>
              <a:t>Orbit height and speed</a:t>
            </a:r>
          </a:p>
        </p:txBody>
      </p:sp>
      <p:pic>
        <p:nvPicPr>
          <p:cNvPr id="25603" name="Picture 3" descr="Newtons experiment">
            <a:extLst>
              <a:ext uri="{FF2B5EF4-FFF2-40B4-BE49-F238E27FC236}">
                <a16:creationId xmlns:a16="http://schemas.microsoft.com/office/drawing/2014/main" id="{9589A0C9-8D5B-491D-A355-87B0A397F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765175"/>
            <a:ext cx="37719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a:extLst>
              <a:ext uri="{FF2B5EF4-FFF2-40B4-BE49-F238E27FC236}">
                <a16:creationId xmlns:a16="http://schemas.microsoft.com/office/drawing/2014/main" id="{9E3057A3-5741-48AA-9B1C-B10F5FDF2782}"/>
              </a:ext>
            </a:extLst>
          </p:cNvPr>
          <p:cNvSpPr txBox="1">
            <a:spLocks noChangeArrowheads="1"/>
          </p:cNvSpPr>
          <p:nvPr/>
        </p:nvSpPr>
        <p:spPr bwMode="auto">
          <a:xfrm>
            <a:off x="360363" y="788988"/>
            <a:ext cx="54371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Imagine that the mountain in Newton’s thought experiment was lower.</a:t>
            </a:r>
          </a:p>
        </p:txBody>
      </p:sp>
      <p:sp>
        <p:nvSpPr>
          <p:cNvPr id="77829" name="Text Box 5">
            <a:extLst>
              <a:ext uri="{FF2B5EF4-FFF2-40B4-BE49-F238E27FC236}">
                <a16:creationId xmlns:a16="http://schemas.microsoft.com/office/drawing/2014/main" id="{F7232EDA-C3A5-4CBB-8DAB-559B1BCCD923}"/>
              </a:ext>
            </a:extLst>
          </p:cNvPr>
          <p:cNvSpPr txBox="1">
            <a:spLocks noChangeArrowheads="1"/>
          </p:cNvSpPr>
          <p:nvPr/>
        </p:nvSpPr>
        <p:spPr bwMode="auto">
          <a:xfrm>
            <a:off x="360363" y="1700213"/>
            <a:ext cx="47894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the same amount of gunpowder was used, would a ball shot from the lower mountain travel the same distance as from the high mountain?</a:t>
            </a:r>
          </a:p>
        </p:txBody>
      </p:sp>
      <p:sp>
        <p:nvSpPr>
          <p:cNvPr id="77830" name="Text Box 6">
            <a:extLst>
              <a:ext uri="{FF2B5EF4-FFF2-40B4-BE49-F238E27FC236}">
                <a16:creationId xmlns:a16="http://schemas.microsoft.com/office/drawing/2014/main" id="{660C1B9D-391C-4623-A4B0-B84C35968146}"/>
              </a:ext>
            </a:extLst>
          </p:cNvPr>
          <p:cNvSpPr txBox="1">
            <a:spLocks noChangeArrowheads="1"/>
          </p:cNvSpPr>
          <p:nvPr/>
        </p:nvSpPr>
        <p:spPr bwMode="auto">
          <a:xfrm>
            <a:off x="358775" y="3702050"/>
            <a:ext cx="8569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No</a:t>
            </a:r>
            <a:r>
              <a:rPr lang="en-GB" altLang="en-US"/>
              <a:t>. More gunpowder would be needed </a:t>
            </a:r>
            <a:br>
              <a:rPr lang="en-GB" altLang="en-US"/>
            </a:br>
            <a:r>
              <a:rPr lang="en-GB" altLang="en-US"/>
              <a:t>to make the ball travel the same distance. Therefore, more gunpowder would be needed to make the ball go into orbit and the ball would travel faster.</a:t>
            </a:r>
          </a:p>
        </p:txBody>
      </p:sp>
      <p:sp>
        <p:nvSpPr>
          <p:cNvPr id="77831" name="Text Box 7">
            <a:extLst>
              <a:ext uri="{FF2B5EF4-FFF2-40B4-BE49-F238E27FC236}">
                <a16:creationId xmlns:a16="http://schemas.microsoft.com/office/drawing/2014/main" id="{DCA545E5-4728-4E1D-BF8E-2B7CD9451552}"/>
              </a:ext>
            </a:extLst>
          </p:cNvPr>
          <p:cNvSpPr txBox="1">
            <a:spLocks noChangeArrowheads="1"/>
          </p:cNvSpPr>
          <p:nvPr/>
        </p:nvSpPr>
        <p:spPr bwMode="auto">
          <a:xfrm>
            <a:off x="360363" y="5330825"/>
            <a:ext cx="8245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means that if an object orbits the Earth at a </a:t>
            </a:r>
            <a:r>
              <a:rPr lang="en-GB" altLang="en-US" b="1"/>
              <a:t>lower</a:t>
            </a:r>
            <a:r>
              <a:rPr lang="en-GB" altLang="en-US"/>
              <a:t> altitude, it needs to travel </a:t>
            </a:r>
            <a:r>
              <a:rPr lang="en-GB" altLang="en-US" b="1"/>
              <a:t>faster</a:t>
            </a:r>
            <a:r>
              <a:rPr lang="en-GB" altLang="en-US"/>
              <a:t> to stay in orbit.</a:t>
            </a:r>
          </a:p>
        </p:txBody>
      </p:sp>
      <p:pic>
        <p:nvPicPr>
          <p:cNvPr id="9" name="Picture 19">
            <a:hlinkClick r:id="" action="ppaction://hlinkshowjump?jump=nextslide"/>
            <a:extLst>
              <a:ext uri="{FF2B5EF4-FFF2-40B4-BE49-F238E27FC236}">
                <a16:creationId xmlns:a16="http://schemas.microsoft.com/office/drawing/2014/main" id="{6A859B93-5B3A-4548-BBA6-F0980B05FF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9B179894-31B2-437F-A134-63DC110D927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P spid="778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5FFA2BAA-F6F1-44C8-8DCB-F2BA837335B7}"/>
              </a:ext>
            </a:extLst>
          </p:cNvPr>
          <p:cNvSpPr>
            <a:spLocks noGrp="1" noChangeArrowheads="1"/>
          </p:cNvSpPr>
          <p:nvPr>
            <p:ph type="title"/>
          </p:nvPr>
        </p:nvSpPr>
        <p:spPr/>
        <p:txBody>
          <a:bodyPr/>
          <a:lstStyle/>
          <a:p>
            <a:r>
              <a:rPr lang="en-GB" altLang="en-US" dirty="0"/>
              <a:t>Planetary motion</a:t>
            </a:r>
          </a:p>
        </p:txBody>
      </p:sp>
      <p:sp>
        <p:nvSpPr>
          <p:cNvPr id="26628" name="Text Box 5">
            <a:extLst>
              <a:ext uri="{FF2B5EF4-FFF2-40B4-BE49-F238E27FC236}">
                <a16:creationId xmlns:a16="http://schemas.microsoft.com/office/drawing/2014/main" id="{6DF94454-ABDE-4038-8574-9AF03BDAF995}"/>
              </a:ext>
            </a:extLst>
          </p:cNvPr>
          <p:cNvSpPr txBox="1">
            <a:spLocks noChangeArrowheads="1"/>
          </p:cNvSpPr>
          <p:nvPr/>
        </p:nvSpPr>
        <p:spPr bwMode="auto">
          <a:xfrm>
            <a:off x="360363" y="788988"/>
            <a:ext cx="85681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orbits of planets around the Sun, as well as the orbits of satellites around planets, can be described using </a:t>
            </a:r>
            <a:r>
              <a:rPr lang="en-GB" altLang="en-US" b="1" dirty="0">
                <a:solidFill>
                  <a:srgbClr val="B80303"/>
                </a:solidFill>
              </a:rPr>
              <a:t>Kepler’s three laws of planetary motion</a:t>
            </a:r>
            <a:r>
              <a:rPr lang="en-GB" altLang="en-US" dirty="0">
                <a:solidFill>
                  <a:srgbClr val="010066"/>
                </a:solidFill>
              </a:rPr>
              <a:t>.</a:t>
            </a:r>
            <a:endParaRPr lang="en-GB" altLang="en-US" dirty="0"/>
          </a:p>
        </p:txBody>
      </p:sp>
      <p:sp>
        <p:nvSpPr>
          <p:cNvPr id="8" name="TextBox 7">
            <a:extLst>
              <a:ext uri="{FF2B5EF4-FFF2-40B4-BE49-F238E27FC236}">
                <a16:creationId xmlns:a16="http://schemas.microsoft.com/office/drawing/2014/main" id="{CDA19916-BD53-4C57-8A85-8020B8762C68}"/>
              </a:ext>
            </a:extLst>
          </p:cNvPr>
          <p:cNvSpPr txBox="1">
            <a:spLocks noChangeArrowheads="1"/>
          </p:cNvSpPr>
          <p:nvPr/>
        </p:nvSpPr>
        <p:spPr bwMode="auto">
          <a:xfrm>
            <a:off x="360363" y="2455678"/>
            <a:ext cx="8172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Kepler’s first law tells us that planets move in </a:t>
            </a:r>
            <a:r>
              <a:rPr lang="en-GB" altLang="en-US" b="1" dirty="0">
                <a:solidFill>
                  <a:srgbClr val="B80303"/>
                </a:solidFill>
              </a:rPr>
              <a:t>slightly elliptical orbits</a:t>
            </a:r>
            <a:r>
              <a:rPr lang="en-GB" altLang="en-US" dirty="0">
                <a:solidFill>
                  <a:srgbClr val="010066"/>
                </a:solidFill>
              </a:rPr>
              <a:t>, with the Sun at one focus of the orbit.</a:t>
            </a:r>
            <a:endParaRPr lang="en-GB" altLang="en-US" dirty="0"/>
          </a:p>
        </p:txBody>
      </p:sp>
      <p:sp>
        <p:nvSpPr>
          <p:cNvPr id="9" name="Rectangle 8">
            <a:extLst>
              <a:ext uri="{FF2B5EF4-FFF2-40B4-BE49-F238E27FC236}">
                <a16:creationId xmlns:a16="http://schemas.microsoft.com/office/drawing/2014/main" id="{00C145BD-53A2-477C-A532-BF4CF327229E}"/>
              </a:ext>
            </a:extLst>
          </p:cNvPr>
          <p:cNvSpPr>
            <a:spLocks noChangeArrowheads="1"/>
          </p:cNvSpPr>
          <p:nvPr/>
        </p:nvSpPr>
        <p:spPr bwMode="auto">
          <a:xfrm>
            <a:off x="360363" y="3753036"/>
            <a:ext cx="41036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 ellipse is a “squashed circle” with two foci. The sum of the distances from a point on an ellipse to each focus is the same for any point on the ellipse.</a:t>
            </a:r>
            <a:endParaRPr lang="en-GB" altLang="en-US" dirty="0"/>
          </a:p>
        </p:txBody>
      </p:sp>
      <p:pic>
        <p:nvPicPr>
          <p:cNvPr id="12" name="Picture 19">
            <a:hlinkClick r:id="" action="ppaction://hlinkshowjump?jump=nextslide"/>
            <a:extLst>
              <a:ext uri="{FF2B5EF4-FFF2-40B4-BE49-F238E27FC236}">
                <a16:creationId xmlns:a16="http://schemas.microsoft.com/office/drawing/2014/main" id="{E9FBCEDF-34B2-47A3-90F6-D1F7A9A8CB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624ACB07-D1A0-4F93-941A-641B8AD36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415908"/>
            <a:ext cx="3644478" cy="3038867"/>
          </a:xfrm>
          <a:prstGeom prst="rect">
            <a:avLst/>
          </a:prstGeom>
        </p:spPr>
      </p:pic>
      <p:sp>
        <p:nvSpPr>
          <p:cNvPr id="13" name="Text Box 712">
            <a:extLst>
              <a:ext uri="{FF2B5EF4-FFF2-40B4-BE49-F238E27FC236}">
                <a16:creationId xmlns:a16="http://schemas.microsoft.com/office/drawing/2014/main" id="{A6DA243C-1CDC-4FBA-ABF8-111252574B06}"/>
              </a:ext>
            </a:extLst>
          </p:cNvPr>
          <p:cNvSpPr txBox="1">
            <a:spLocks noChangeArrowheads="1"/>
          </p:cNvSpPr>
          <p:nvPr/>
        </p:nvSpPr>
        <p:spPr bwMode="auto">
          <a:xfrm>
            <a:off x="5436096" y="4147297"/>
            <a:ext cx="1008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dirty="0">
                <a:solidFill>
                  <a:srgbClr val="010066"/>
                </a:solidFill>
              </a:rPr>
              <a:t>Sun at focus 1</a:t>
            </a:r>
          </a:p>
        </p:txBody>
      </p:sp>
      <p:sp>
        <p:nvSpPr>
          <p:cNvPr id="15" name="Text Box 712">
            <a:extLst>
              <a:ext uri="{FF2B5EF4-FFF2-40B4-BE49-F238E27FC236}">
                <a16:creationId xmlns:a16="http://schemas.microsoft.com/office/drawing/2014/main" id="{350F1E42-D8BA-4762-816F-7AD35E14F21B}"/>
              </a:ext>
            </a:extLst>
          </p:cNvPr>
          <p:cNvSpPr txBox="1">
            <a:spLocks noChangeArrowheads="1"/>
          </p:cNvSpPr>
          <p:nvPr/>
        </p:nvSpPr>
        <p:spPr bwMode="auto">
          <a:xfrm>
            <a:off x="6839164" y="4562796"/>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dirty="0">
                <a:solidFill>
                  <a:srgbClr val="010066"/>
                </a:solidFill>
              </a:rPr>
              <a:t>focus 2</a:t>
            </a:r>
          </a:p>
        </p:txBody>
      </p:sp>
    </p:spTree>
    <p:extLst>
      <p:ext uri="{BB962C8B-B14F-4D97-AF65-F5344CB8AC3E}">
        <p14:creationId xmlns:p14="http://schemas.microsoft.com/office/powerpoint/2010/main" val="2344429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5FFA2BAA-F6F1-44C8-8DCB-F2BA837335B7}"/>
              </a:ext>
            </a:extLst>
          </p:cNvPr>
          <p:cNvSpPr>
            <a:spLocks noGrp="1" noChangeArrowheads="1"/>
          </p:cNvSpPr>
          <p:nvPr>
            <p:ph type="title"/>
          </p:nvPr>
        </p:nvSpPr>
        <p:spPr/>
        <p:txBody>
          <a:bodyPr/>
          <a:lstStyle/>
          <a:p>
            <a:r>
              <a:rPr lang="en-GB" altLang="en-US" dirty="0"/>
              <a:t>Ellipses</a:t>
            </a:r>
          </a:p>
        </p:txBody>
      </p:sp>
      <p:sp>
        <p:nvSpPr>
          <p:cNvPr id="26628" name="Text Box 5">
            <a:extLst>
              <a:ext uri="{FF2B5EF4-FFF2-40B4-BE49-F238E27FC236}">
                <a16:creationId xmlns:a16="http://schemas.microsoft.com/office/drawing/2014/main" id="{6DF94454-ABDE-4038-8574-9AF03BDAF995}"/>
              </a:ext>
            </a:extLst>
          </p:cNvPr>
          <p:cNvSpPr txBox="1">
            <a:spLocks noChangeArrowheads="1"/>
          </p:cNvSpPr>
          <p:nvPr/>
        </p:nvSpPr>
        <p:spPr bwMode="auto">
          <a:xfrm>
            <a:off x="360363" y="788988"/>
            <a:ext cx="87836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shape of an ellipse can be described by its </a:t>
            </a:r>
            <a:r>
              <a:rPr lang="en-GB" altLang="en-US" b="1" dirty="0">
                <a:solidFill>
                  <a:srgbClr val="B80303"/>
                </a:solidFill>
              </a:rPr>
              <a:t>eccentricity</a:t>
            </a:r>
            <a:r>
              <a:rPr lang="en-GB" altLang="en-US" dirty="0">
                <a:solidFill>
                  <a:srgbClr val="010066"/>
                </a:solidFill>
              </a:rPr>
              <a:t>, e, which depends on the distance between the foci, f, and the length of major axis, d:</a:t>
            </a:r>
            <a:endParaRPr lang="en-GB" altLang="en-US" dirty="0"/>
          </a:p>
        </p:txBody>
      </p:sp>
      <p:sp>
        <p:nvSpPr>
          <p:cNvPr id="8" name="TextBox 7">
            <a:extLst>
              <a:ext uri="{FF2B5EF4-FFF2-40B4-BE49-F238E27FC236}">
                <a16:creationId xmlns:a16="http://schemas.microsoft.com/office/drawing/2014/main" id="{CDA19916-BD53-4C57-8A85-8020B8762C68}"/>
              </a:ext>
            </a:extLst>
          </p:cNvPr>
          <p:cNvSpPr txBox="1">
            <a:spLocks noChangeArrowheads="1"/>
          </p:cNvSpPr>
          <p:nvPr/>
        </p:nvSpPr>
        <p:spPr bwMode="auto">
          <a:xfrm>
            <a:off x="360363" y="3532944"/>
            <a:ext cx="48466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table shows the eccentricities of the orbits of the planets in the Solar System. An eccentricity of 0 is a circle, so the information in the table shows that the orbits of planets are almost circular.</a:t>
            </a:r>
            <a:endParaRPr lang="en-GB" altLang="en-US" dirty="0"/>
          </a:p>
        </p:txBody>
      </p:sp>
      <p:pic>
        <p:nvPicPr>
          <p:cNvPr id="12" name="Picture 19">
            <a:hlinkClick r:id="" action="ppaction://hlinkshowjump?jump=nextslide"/>
            <a:extLst>
              <a:ext uri="{FF2B5EF4-FFF2-40B4-BE49-F238E27FC236}">
                <a16:creationId xmlns:a16="http://schemas.microsoft.com/office/drawing/2014/main" id="{E9FBCEDF-34B2-47A3-90F6-D1F7A9A8CB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AutoShape 13">
            <a:extLst>
              <a:ext uri="{FF2B5EF4-FFF2-40B4-BE49-F238E27FC236}">
                <a16:creationId xmlns:a16="http://schemas.microsoft.com/office/drawing/2014/main" id="{98795F51-11D7-4230-82D6-D272DFB5E0F7}"/>
              </a:ext>
            </a:extLst>
          </p:cNvPr>
          <p:cNvSpPr>
            <a:spLocks noChangeArrowheads="1"/>
          </p:cNvSpPr>
          <p:nvPr/>
        </p:nvSpPr>
        <p:spPr bwMode="auto">
          <a:xfrm>
            <a:off x="2138015" y="2420888"/>
            <a:ext cx="1498600" cy="685800"/>
          </a:xfrm>
          <a:prstGeom prst="roundRect">
            <a:avLst>
              <a:gd name="adj" fmla="val 0"/>
            </a:avLst>
          </a:prstGeom>
          <a:solidFill>
            <a:srgbClr val="B80303"/>
          </a:solidFill>
          <a:ln w="38100">
            <a:noFill/>
            <a:round/>
            <a:headEnd/>
            <a:tailEnd/>
          </a:ln>
        </p:spPr>
        <p:txBody>
          <a:bodyPr wrap="none" lIns="90000" tIns="46800" rIns="90000" bIns="46800"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GB" altLang="en-US"/>
          </a:p>
        </p:txBody>
      </p:sp>
      <p:sp>
        <p:nvSpPr>
          <p:cNvPr id="10" name="Rectangle 12">
            <a:extLst>
              <a:ext uri="{FF2B5EF4-FFF2-40B4-BE49-F238E27FC236}">
                <a16:creationId xmlns:a16="http://schemas.microsoft.com/office/drawing/2014/main" id="{E1DC133C-1EF2-42FA-AA5C-D648B73A240D}"/>
              </a:ext>
            </a:extLst>
          </p:cNvPr>
          <p:cNvSpPr>
            <a:spLocks noChangeArrowheads="1"/>
          </p:cNvSpPr>
          <p:nvPr/>
        </p:nvSpPr>
        <p:spPr bwMode="auto">
          <a:xfrm>
            <a:off x="2123728" y="2571700"/>
            <a:ext cx="152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lnSpc>
                <a:spcPct val="80000"/>
              </a:lnSpc>
              <a:spcBef>
                <a:spcPct val="30000"/>
              </a:spcBef>
            </a:pPr>
            <a:r>
              <a:rPr lang="en-GB" altLang="en-US" b="1" dirty="0">
                <a:solidFill>
                  <a:schemeClr val="bg1"/>
                </a:solidFill>
                <a:sym typeface="Symbol" panose="05050102010706020507" pitchFamily="18" charset="2"/>
              </a:rPr>
              <a:t>e </a:t>
            </a:r>
            <a:r>
              <a:rPr lang="en-GB" altLang="en-US" b="1" dirty="0">
                <a:solidFill>
                  <a:schemeClr val="bg1"/>
                </a:solidFill>
              </a:rPr>
              <a:t>= f</a:t>
            </a:r>
            <a:r>
              <a:rPr lang="en-GB" altLang="en-US" sz="600" b="1" dirty="0">
                <a:solidFill>
                  <a:schemeClr val="bg1"/>
                </a:solidFill>
              </a:rPr>
              <a:t> </a:t>
            </a:r>
            <a:r>
              <a:rPr lang="en-GB" altLang="en-US" b="1" dirty="0">
                <a:solidFill>
                  <a:schemeClr val="bg1"/>
                </a:solidFill>
              </a:rPr>
              <a:t>/</a:t>
            </a:r>
            <a:r>
              <a:rPr lang="en-GB" altLang="en-US" sz="600" b="1" dirty="0">
                <a:solidFill>
                  <a:schemeClr val="bg1"/>
                </a:solidFill>
              </a:rPr>
              <a:t> </a:t>
            </a:r>
            <a:r>
              <a:rPr lang="en-GB" altLang="en-US" b="1" dirty="0">
                <a:solidFill>
                  <a:schemeClr val="bg1"/>
                </a:solidFill>
              </a:rPr>
              <a:t>d</a:t>
            </a:r>
            <a:endParaRPr lang="en-GB" altLang="en-US" b="1" baseline="30000" dirty="0">
              <a:solidFill>
                <a:schemeClr val="bg1"/>
              </a:solidFill>
              <a:sym typeface="Symbol" panose="05050102010706020507" pitchFamily="18" charset="2"/>
            </a:endParaRPr>
          </a:p>
        </p:txBody>
      </p:sp>
      <p:pic>
        <p:nvPicPr>
          <p:cNvPr id="11" name="Picture 5" descr="notes_icon">
            <a:extLst>
              <a:ext uri="{FF2B5EF4-FFF2-40B4-BE49-F238E27FC236}">
                <a16:creationId xmlns:a16="http://schemas.microsoft.com/office/drawing/2014/main" id="{D5998EBB-375D-4CBF-9FF2-550623691BD7}"/>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sp>
        <p:nvSpPr>
          <p:cNvPr id="13" name="Rectangle 12">
            <a:extLst>
              <a:ext uri="{FF2B5EF4-FFF2-40B4-BE49-F238E27FC236}">
                <a16:creationId xmlns:a16="http://schemas.microsoft.com/office/drawing/2014/main" id="{2DCCA6FA-8E41-465E-8517-AF3B8DAD2C90}"/>
              </a:ext>
            </a:extLst>
          </p:cNvPr>
          <p:cNvSpPr>
            <a:spLocks noChangeArrowheads="1"/>
          </p:cNvSpPr>
          <p:nvPr/>
        </p:nvSpPr>
        <p:spPr bwMode="auto">
          <a:xfrm>
            <a:off x="5688123" y="2996951"/>
            <a:ext cx="1232614" cy="360000"/>
          </a:xfrm>
          <a:prstGeom prst="rect">
            <a:avLst/>
          </a:prstGeom>
          <a:solidFill>
            <a:srgbClr val="B80303"/>
          </a:solidFill>
          <a:ln w="28575">
            <a:solidFill>
              <a:srgbClr val="B80303"/>
            </a:solidFill>
          </a:ln>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b="1" dirty="0">
                <a:solidFill>
                  <a:schemeClr val="bg1"/>
                </a:solidFill>
                <a:sym typeface="Symbol" panose="05050102010706020507" pitchFamily="18" charset="2"/>
              </a:rPr>
              <a:t>planet</a:t>
            </a:r>
            <a:endParaRPr lang="en-GB" altLang="en-US" sz="1600" b="1" baseline="30000" dirty="0">
              <a:solidFill>
                <a:schemeClr val="bg1"/>
              </a:solidFill>
              <a:sym typeface="Symbol" panose="05050102010706020507" pitchFamily="18" charset="2"/>
            </a:endParaRPr>
          </a:p>
        </p:txBody>
      </p:sp>
      <p:sp>
        <p:nvSpPr>
          <p:cNvPr id="14" name="Rectangle 13">
            <a:extLst>
              <a:ext uri="{FF2B5EF4-FFF2-40B4-BE49-F238E27FC236}">
                <a16:creationId xmlns:a16="http://schemas.microsoft.com/office/drawing/2014/main" id="{8E2C03E3-E09F-470D-A2C0-CD407FF75730}"/>
              </a:ext>
            </a:extLst>
          </p:cNvPr>
          <p:cNvSpPr>
            <a:spLocks noChangeArrowheads="1"/>
          </p:cNvSpPr>
          <p:nvPr/>
        </p:nvSpPr>
        <p:spPr bwMode="auto">
          <a:xfrm>
            <a:off x="6920679" y="2996951"/>
            <a:ext cx="1414828" cy="360000"/>
          </a:xfrm>
          <a:prstGeom prst="rect">
            <a:avLst/>
          </a:prstGeom>
          <a:solidFill>
            <a:srgbClr val="B80303"/>
          </a:solidFill>
          <a:ln w="28575">
            <a:solidFill>
              <a:srgbClr val="B80303"/>
            </a:solidFill>
          </a:ln>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b="1" dirty="0">
                <a:solidFill>
                  <a:schemeClr val="bg1"/>
                </a:solidFill>
                <a:sym typeface="Symbol" panose="05050102010706020507" pitchFamily="18" charset="2"/>
              </a:rPr>
              <a:t>eccentricity</a:t>
            </a:r>
            <a:endParaRPr lang="en-GB" altLang="en-US" sz="1600" b="1" baseline="30000" dirty="0">
              <a:solidFill>
                <a:schemeClr val="bg1"/>
              </a:solidFill>
              <a:sym typeface="Symbol" panose="05050102010706020507" pitchFamily="18" charset="2"/>
            </a:endParaRPr>
          </a:p>
        </p:txBody>
      </p:sp>
      <p:sp>
        <p:nvSpPr>
          <p:cNvPr id="15" name="Rectangle 14">
            <a:extLst>
              <a:ext uri="{FF2B5EF4-FFF2-40B4-BE49-F238E27FC236}">
                <a16:creationId xmlns:a16="http://schemas.microsoft.com/office/drawing/2014/main" id="{A9CFEFF5-0158-4B4E-AD58-704DCB8FCD13}"/>
              </a:ext>
            </a:extLst>
          </p:cNvPr>
          <p:cNvSpPr>
            <a:spLocks noChangeArrowheads="1"/>
          </p:cNvSpPr>
          <p:nvPr/>
        </p:nvSpPr>
        <p:spPr bwMode="auto">
          <a:xfrm>
            <a:off x="5688123" y="3357032"/>
            <a:ext cx="1232614"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Mercury</a:t>
            </a:r>
            <a:endParaRPr lang="en-GB" altLang="en-US" sz="1600" baseline="30000" dirty="0">
              <a:solidFill>
                <a:srgbClr val="000066"/>
              </a:solidFill>
              <a:sym typeface="Symbol" panose="05050102010706020507" pitchFamily="18" charset="2"/>
            </a:endParaRPr>
          </a:p>
        </p:txBody>
      </p:sp>
      <p:sp>
        <p:nvSpPr>
          <p:cNvPr id="16" name="Rectangle 15">
            <a:extLst>
              <a:ext uri="{FF2B5EF4-FFF2-40B4-BE49-F238E27FC236}">
                <a16:creationId xmlns:a16="http://schemas.microsoft.com/office/drawing/2014/main" id="{47F3C014-5250-48B5-8C93-9D37C025F713}"/>
              </a:ext>
            </a:extLst>
          </p:cNvPr>
          <p:cNvSpPr>
            <a:spLocks noChangeArrowheads="1"/>
          </p:cNvSpPr>
          <p:nvPr/>
        </p:nvSpPr>
        <p:spPr bwMode="auto">
          <a:xfrm>
            <a:off x="6920679" y="3357032"/>
            <a:ext cx="1414828"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0.21</a:t>
            </a:r>
            <a:endParaRPr lang="en-GB" altLang="en-US" sz="1600" baseline="30000" dirty="0">
              <a:solidFill>
                <a:srgbClr val="000066"/>
              </a:solidFill>
              <a:sym typeface="Symbol" panose="05050102010706020507" pitchFamily="18" charset="2"/>
            </a:endParaRPr>
          </a:p>
        </p:txBody>
      </p:sp>
      <p:sp>
        <p:nvSpPr>
          <p:cNvPr id="17" name="Rectangle 16">
            <a:extLst>
              <a:ext uri="{FF2B5EF4-FFF2-40B4-BE49-F238E27FC236}">
                <a16:creationId xmlns:a16="http://schemas.microsoft.com/office/drawing/2014/main" id="{0BDB3B40-38BD-4286-8E59-B8673AE41119}"/>
              </a:ext>
            </a:extLst>
          </p:cNvPr>
          <p:cNvSpPr>
            <a:spLocks noChangeArrowheads="1"/>
          </p:cNvSpPr>
          <p:nvPr/>
        </p:nvSpPr>
        <p:spPr bwMode="auto">
          <a:xfrm>
            <a:off x="5688065" y="3717032"/>
            <a:ext cx="1232614"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Venus</a:t>
            </a:r>
            <a:endParaRPr lang="en-GB" altLang="en-US" sz="1600" baseline="30000" dirty="0">
              <a:solidFill>
                <a:srgbClr val="000066"/>
              </a:solidFill>
              <a:sym typeface="Symbol" panose="05050102010706020507" pitchFamily="18" charset="2"/>
            </a:endParaRPr>
          </a:p>
        </p:txBody>
      </p:sp>
      <p:sp>
        <p:nvSpPr>
          <p:cNvPr id="18" name="Rectangle 17">
            <a:extLst>
              <a:ext uri="{FF2B5EF4-FFF2-40B4-BE49-F238E27FC236}">
                <a16:creationId xmlns:a16="http://schemas.microsoft.com/office/drawing/2014/main" id="{6A18C6CB-163F-485D-A670-4AC9D0B61E06}"/>
              </a:ext>
            </a:extLst>
          </p:cNvPr>
          <p:cNvSpPr>
            <a:spLocks noChangeArrowheads="1"/>
          </p:cNvSpPr>
          <p:nvPr/>
        </p:nvSpPr>
        <p:spPr bwMode="auto">
          <a:xfrm>
            <a:off x="6920679" y="3717032"/>
            <a:ext cx="1414828"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0.0068</a:t>
            </a:r>
            <a:endParaRPr lang="en-GB" altLang="en-US" sz="1600" baseline="30000" dirty="0">
              <a:solidFill>
                <a:srgbClr val="000066"/>
              </a:solidFill>
              <a:sym typeface="Symbol" panose="05050102010706020507" pitchFamily="18" charset="2"/>
            </a:endParaRPr>
          </a:p>
        </p:txBody>
      </p:sp>
      <p:sp>
        <p:nvSpPr>
          <p:cNvPr id="19" name="Rectangle 18">
            <a:extLst>
              <a:ext uri="{FF2B5EF4-FFF2-40B4-BE49-F238E27FC236}">
                <a16:creationId xmlns:a16="http://schemas.microsoft.com/office/drawing/2014/main" id="{0E96AFFF-EE79-4093-8455-107CFBE73C87}"/>
              </a:ext>
            </a:extLst>
          </p:cNvPr>
          <p:cNvSpPr>
            <a:spLocks noChangeArrowheads="1"/>
          </p:cNvSpPr>
          <p:nvPr/>
        </p:nvSpPr>
        <p:spPr bwMode="auto">
          <a:xfrm>
            <a:off x="5688065" y="4077072"/>
            <a:ext cx="1232614"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Earth</a:t>
            </a:r>
            <a:endParaRPr lang="en-GB" altLang="en-US" sz="1600" baseline="30000" dirty="0">
              <a:solidFill>
                <a:srgbClr val="000066"/>
              </a:solidFill>
              <a:sym typeface="Symbol" panose="05050102010706020507" pitchFamily="18" charset="2"/>
            </a:endParaRPr>
          </a:p>
        </p:txBody>
      </p:sp>
      <p:sp>
        <p:nvSpPr>
          <p:cNvPr id="20" name="Rectangle 19">
            <a:extLst>
              <a:ext uri="{FF2B5EF4-FFF2-40B4-BE49-F238E27FC236}">
                <a16:creationId xmlns:a16="http://schemas.microsoft.com/office/drawing/2014/main" id="{0AB5A621-B21B-4207-8E15-8A7BE351EDC8}"/>
              </a:ext>
            </a:extLst>
          </p:cNvPr>
          <p:cNvSpPr>
            <a:spLocks noChangeArrowheads="1"/>
          </p:cNvSpPr>
          <p:nvPr/>
        </p:nvSpPr>
        <p:spPr bwMode="auto">
          <a:xfrm>
            <a:off x="6920679" y="4077032"/>
            <a:ext cx="1414828"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0.017</a:t>
            </a:r>
            <a:endParaRPr lang="en-GB" altLang="en-US" sz="1600" baseline="30000" dirty="0">
              <a:solidFill>
                <a:srgbClr val="000066"/>
              </a:solidFill>
              <a:sym typeface="Symbol" panose="05050102010706020507" pitchFamily="18" charset="2"/>
            </a:endParaRPr>
          </a:p>
        </p:txBody>
      </p:sp>
      <p:sp>
        <p:nvSpPr>
          <p:cNvPr id="21" name="Rectangle 20">
            <a:extLst>
              <a:ext uri="{FF2B5EF4-FFF2-40B4-BE49-F238E27FC236}">
                <a16:creationId xmlns:a16="http://schemas.microsoft.com/office/drawing/2014/main" id="{CCE018E5-8D83-4277-8F21-82373519A9B5}"/>
              </a:ext>
            </a:extLst>
          </p:cNvPr>
          <p:cNvSpPr>
            <a:spLocks noChangeArrowheads="1"/>
          </p:cNvSpPr>
          <p:nvPr/>
        </p:nvSpPr>
        <p:spPr bwMode="auto">
          <a:xfrm>
            <a:off x="5688123" y="4437112"/>
            <a:ext cx="1232614"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Mars</a:t>
            </a:r>
            <a:endParaRPr lang="en-GB" altLang="en-US" sz="1600" baseline="30000" dirty="0">
              <a:solidFill>
                <a:srgbClr val="000066"/>
              </a:solidFill>
              <a:sym typeface="Symbol" panose="05050102010706020507" pitchFamily="18" charset="2"/>
            </a:endParaRPr>
          </a:p>
        </p:txBody>
      </p:sp>
      <p:sp>
        <p:nvSpPr>
          <p:cNvPr id="22" name="Rectangle 21">
            <a:extLst>
              <a:ext uri="{FF2B5EF4-FFF2-40B4-BE49-F238E27FC236}">
                <a16:creationId xmlns:a16="http://schemas.microsoft.com/office/drawing/2014/main" id="{7D38C218-687B-464C-8E7E-817D8A08D8F1}"/>
              </a:ext>
            </a:extLst>
          </p:cNvPr>
          <p:cNvSpPr>
            <a:spLocks noChangeArrowheads="1"/>
          </p:cNvSpPr>
          <p:nvPr/>
        </p:nvSpPr>
        <p:spPr bwMode="auto">
          <a:xfrm>
            <a:off x="6920679" y="4437032"/>
            <a:ext cx="1414828"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0.093</a:t>
            </a:r>
            <a:endParaRPr lang="en-GB" altLang="en-US" sz="1600" baseline="30000" dirty="0">
              <a:solidFill>
                <a:srgbClr val="000066"/>
              </a:solidFill>
              <a:sym typeface="Symbol" panose="05050102010706020507" pitchFamily="18" charset="2"/>
            </a:endParaRPr>
          </a:p>
        </p:txBody>
      </p:sp>
      <p:sp>
        <p:nvSpPr>
          <p:cNvPr id="25" name="Rectangle 24">
            <a:extLst>
              <a:ext uri="{FF2B5EF4-FFF2-40B4-BE49-F238E27FC236}">
                <a16:creationId xmlns:a16="http://schemas.microsoft.com/office/drawing/2014/main" id="{01211F34-A062-4618-8AE5-26ECC6E4E716}"/>
              </a:ext>
            </a:extLst>
          </p:cNvPr>
          <p:cNvSpPr>
            <a:spLocks noChangeArrowheads="1"/>
          </p:cNvSpPr>
          <p:nvPr/>
        </p:nvSpPr>
        <p:spPr bwMode="auto">
          <a:xfrm>
            <a:off x="5688123" y="4797152"/>
            <a:ext cx="1232614"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Jupiter</a:t>
            </a:r>
            <a:endParaRPr lang="en-GB" altLang="en-US" sz="1600" baseline="30000" dirty="0">
              <a:solidFill>
                <a:srgbClr val="000066"/>
              </a:solidFill>
              <a:sym typeface="Symbol" panose="05050102010706020507" pitchFamily="18" charset="2"/>
            </a:endParaRPr>
          </a:p>
        </p:txBody>
      </p:sp>
      <p:sp>
        <p:nvSpPr>
          <p:cNvPr id="26" name="Rectangle 25">
            <a:extLst>
              <a:ext uri="{FF2B5EF4-FFF2-40B4-BE49-F238E27FC236}">
                <a16:creationId xmlns:a16="http://schemas.microsoft.com/office/drawing/2014/main" id="{0607F69A-E6C9-4DD3-8EC6-66FC04EE4F54}"/>
              </a:ext>
            </a:extLst>
          </p:cNvPr>
          <p:cNvSpPr>
            <a:spLocks noChangeArrowheads="1"/>
          </p:cNvSpPr>
          <p:nvPr/>
        </p:nvSpPr>
        <p:spPr bwMode="auto">
          <a:xfrm>
            <a:off x="6920679" y="4797192"/>
            <a:ext cx="1414828"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0.048</a:t>
            </a:r>
            <a:endParaRPr lang="en-GB" altLang="en-US" sz="1600" baseline="30000" dirty="0">
              <a:solidFill>
                <a:srgbClr val="000066"/>
              </a:solidFill>
              <a:sym typeface="Symbol" panose="05050102010706020507" pitchFamily="18" charset="2"/>
            </a:endParaRPr>
          </a:p>
        </p:txBody>
      </p:sp>
      <p:sp>
        <p:nvSpPr>
          <p:cNvPr id="27" name="Rectangle 26">
            <a:extLst>
              <a:ext uri="{FF2B5EF4-FFF2-40B4-BE49-F238E27FC236}">
                <a16:creationId xmlns:a16="http://schemas.microsoft.com/office/drawing/2014/main" id="{71B2ADFB-1E06-4EDB-88CB-BA5829B6B48D}"/>
              </a:ext>
            </a:extLst>
          </p:cNvPr>
          <p:cNvSpPr>
            <a:spLocks noChangeArrowheads="1"/>
          </p:cNvSpPr>
          <p:nvPr/>
        </p:nvSpPr>
        <p:spPr bwMode="auto">
          <a:xfrm>
            <a:off x="5688123" y="5157192"/>
            <a:ext cx="1232614"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Saturn</a:t>
            </a:r>
            <a:endParaRPr lang="en-GB" altLang="en-US" sz="1600" baseline="30000" dirty="0">
              <a:solidFill>
                <a:srgbClr val="000066"/>
              </a:solidFill>
              <a:sym typeface="Symbol" panose="05050102010706020507" pitchFamily="18" charset="2"/>
            </a:endParaRPr>
          </a:p>
        </p:txBody>
      </p:sp>
      <p:sp>
        <p:nvSpPr>
          <p:cNvPr id="28" name="Rectangle 27">
            <a:extLst>
              <a:ext uri="{FF2B5EF4-FFF2-40B4-BE49-F238E27FC236}">
                <a16:creationId xmlns:a16="http://schemas.microsoft.com/office/drawing/2014/main" id="{7E1900D5-475B-4528-BD00-802459910D50}"/>
              </a:ext>
            </a:extLst>
          </p:cNvPr>
          <p:cNvSpPr>
            <a:spLocks noChangeArrowheads="1"/>
          </p:cNvSpPr>
          <p:nvPr/>
        </p:nvSpPr>
        <p:spPr bwMode="auto">
          <a:xfrm>
            <a:off x="6920679" y="5157192"/>
            <a:ext cx="1414828"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0.054</a:t>
            </a:r>
            <a:endParaRPr lang="en-GB" altLang="en-US" sz="1600" baseline="30000" dirty="0">
              <a:solidFill>
                <a:srgbClr val="000066"/>
              </a:solidFill>
              <a:sym typeface="Symbol" panose="05050102010706020507" pitchFamily="18" charset="2"/>
            </a:endParaRPr>
          </a:p>
        </p:txBody>
      </p:sp>
      <p:sp>
        <p:nvSpPr>
          <p:cNvPr id="29" name="Rectangle 28">
            <a:extLst>
              <a:ext uri="{FF2B5EF4-FFF2-40B4-BE49-F238E27FC236}">
                <a16:creationId xmlns:a16="http://schemas.microsoft.com/office/drawing/2014/main" id="{B299D32B-B7D6-4A08-A0E2-A04E239C8914}"/>
              </a:ext>
            </a:extLst>
          </p:cNvPr>
          <p:cNvSpPr>
            <a:spLocks noChangeArrowheads="1"/>
          </p:cNvSpPr>
          <p:nvPr/>
        </p:nvSpPr>
        <p:spPr bwMode="auto">
          <a:xfrm>
            <a:off x="5688065" y="5517272"/>
            <a:ext cx="1232614"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Uranus</a:t>
            </a:r>
            <a:endParaRPr lang="en-GB" altLang="en-US" sz="1600" baseline="30000" dirty="0">
              <a:solidFill>
                <a:srgbClr val="000066"/>
              </a:solidFill>
              <a:sym typeface="Symbol" panose="05050102010706020507" pitchFamily="18" charset="2"/>
            </a:endParaRPr>
          </a:p>
        </p:txBody>
      </p:sp>
      <p:sp>
        <p:nvSpPr>
          <p:cNvPr id="30" name="Rectangle 29">
            <a:extLst>
              <a:ext uri="{FF2B5EF4-FFF2-40B4-BE49-F238E27FC236}">
                <a16:creationId xmlns:a16="http://schemas.microsoft.com/office/drawing/2014/main" id="{23C07F4B-09FE-49AE-B76F-298A3F9FA225}"/>
              </a:ext>
            </a:extLst>
          </p:cNvPr>
          <p:cNvSpPr>
            <a:spLocks noChangeArrowheads="1"/>
          </p:cNvSpPr>
          <p:nvPr/>
        </p:nvSpPr>
        <p:spPr bwMode="auto">
          <a:xfrm>
            <a:off x="6920650" y="5517272"/>
            <a:ext cx="1414828"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0.047</a:t>
            </a:r>
            <a:endParaRPr lang="en-GB" altLang="en-US" sz="1600" baseline="30000" dirty="0">
              <a:solidFill>
                <a:srgbClr val="000066"/>
              </a:solidFill>
              <a:sym typeface="Symbol" panose="05050102010706020507" pitchFamily="18" charset="2"/>
            </a:endParaRPr>
          </a:p>
        </p:txBody>
      </p:sp>
      <p:sp>
        <p:nvSpPr>
          <p:cNvPr id="31" name="Rectangle 30">
            <a:extLst>
              <a:ext uri="{FF2B5EF4-FFF2-40B4-BE49-F238E27FC236}">
                <a16:creationId xmlns:a16="http://schemas.microsoft.com/office/drawing/2014/main" id="{1C254697-8B2B-4FA0-8294-39D82F5444E0}"/>
              </a:ext>
            </a:extLst>
          </p:cNvPr>
          <p:cNvSpPr>
            <a:spLocks noChangeArrowheads="1"/>
          </p:cNvSpPr>
          <p:nvPr/>
        </p:nvSpPr>
        <p:spPr bwMode="auto">
          <a:xfrm>
            <a:off x="5688065" y="5877312"/>
            <a:ext cx="1232614"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Neptune</a:t>
            </a:r>
            <a:endParaRPr lang="en-GB" altLang="en-US" sz="1600" baseline="30000" dirty="0">
              <a:solidFill>
                <a:srgbClr val="000066"/>
              </a:solidFill>
              <a:sym typeface="Symbol" panose="05050102010706020507" pitchFamily="18" charset="2"/>
            </a:endParaRPr>
          </a:p>
        </p:txBody>
      </p:sp>
      <p:sp>
        <p:nvSpPr>
          <p:cNvPr id="32" name="Rectangle 31">
            <a:extLst>
              <a:ext uri="{FF2B5EF4-FFF2-40B4-BE49-F238E27FC236}">
                <a16:creationId xmlns:a16="http://schemas.microsoft.com/office/drawing/2014/main" id="{5BBEB6C8-092D-4243-953E-C302888154B7}"/>
              </a:ext>
            </a:extLst>
          </p:cNvPr>
          <p:cNvSpPr>
            <a:spLocks noChangeArrowheads="1"/>
          </p:cNvSpPr>
          <p:nvPr/>
        </p:nvSpPr>
        <p:spPr bwMode="auto">
          <a:xfrm>
            <a:off x="6920650" y="5877272"/>
            <a:ext cx="1414828" cy="360000"/>
          </a:xfrm>
          <a:prstGeom prst="rect">
            <a:avLst/>
          </a:prstGeom>
          <a:noFill/>
          <a:ln w="28575">
            <a:solidFill>
              <a:srgbClr val="B8030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sz="1600" dirty="0">
                <a:solidFill>
                  <a:srgbClr val="000066"/>
                </a:solidFill>
                <a:sym typeface="Symbol" panose="05050102010706020507" pitchFamily="18" charset="2"/>
              </a:rPr>
              <a:t>0.0086</a:t>
            </a:r>
            <a:endParaRPr lang="en-GB" altLang="en-US" sz="1600" baseline="30000" dirty="0">
              <a:solidFill>
                <a:srgbClr val="000066"/>
              </a:solidFill>
              <a:sym typeface="Symbol" panose="05050102010706020507" pitchFamily="18" charset="2"/>
            </a:endParaRPr>
          </a:p>
        </p:txBody>
      </p:sp>
      <p:pic>
        <p:nvPicPr>
          <p:cNvPr id="33" name="Picture 32">
            <a:extLst>
              <a:ext uri="{FF2B5EF4-FFF2-40B4-BE49-F238E27FC236}">
                <a16:creationId xmlns:a16="http://schemas.microsoft.com/office/drawing/2014/main" id="{B7499157-D786-4E16-97E4-CEFD9AF973C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67361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5FFA2BAA-F6F1-44C8-8DCB-F2BA837335B7}"/>
              </a:ext>
            </a:extLst>
          </p:cNvPr>
          <p:cNvSpPr>
            <a:spLocks noGrp="1" noChangeArrowheads="1"/>
          </p:cNvSpPr>
          <p:nvPr>
            <p:ph type="title"/>
          </p:nvPr>
        </p:nvSpPr>
        <p:spPr/>
        <p:txBody>
          <a:bodyPr/>
          <a:lstStyle/>
          <a:p>
            <a:r>
              <a:rPr lang="en-GB" altLang="en-US" dirty="0"/>
              <a:t>Kepler’s second law</a:t>
            </a:r>
          </a:p>
        </p:txBody>
      </p:sp>
      <p:sp>
        <p:nvSpPr>
          <p:cNvPr id="26628" name="Text Box 5">
            <a:extLst>
              <a:ext uri="{FF2B5EF4-FFF2-40B4-BE49-F238E27FC236}">
                <a16:creationId xmlns:a16="http://schemas.microsoft.com/office/drawing/2014/main" id="{6DF94454-ABDE-4038-8574-9AF03BDAF995}"/>
              </a:ext>
            </a:extLst>
          </p:cNvPr>
          <p:cNvSpPr txBox="1">
            <a:spLocks noChangeArrowheads="1"/>
          </p:cNvSpPr>
          <p:nvPr/>
        </p:nvSpPr>
        <p:spPr bwMode="auto">
          <a:xfrm>
            <a:off x="360363" y="788988"/>
            <a:ext cx="8086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B80303"/>
                </a:solidFill>
              </a:rPr>
              <a:t>Kepler’s second law </a:t>
            </a:r>
            <a:r>
              <a:rPr lang="en-GB" altLang="en-US" dirty="0">
                <a:solidFill>
                  <a:srgbClr val="010066"/>
                </a:solidFill>
              </a:rPr>
              <a:t>describes the speed of an orbiting body. It states that a planet sweeps out </a:t>
            </a:r>
            <a:r>
              <a:rPr lang="en-GB" altLang="en-US" b="1" dirty="0">
                <a:solidFill>
                  <a:srgbClr val="010066"/>
                </a:solidFill>
              </a:rPr>
              <a:t>equal areas</a:t>
            </a:r>
            <a:r>
              <a:rPr lang="en-GB" altLang="en-US" dirty="0">
                <a:solidFill>
                  <a:srgbClr val="010066"/>
                </a:solidFill>
              </a:rPr>
              <a:t> in </a:t>
            </a:r>
            <a:r>
              <a:rPr lang="en-GB" altLang="en-US" b="1" dirty="0">
                <a:solidFill>
                  <a:srgbClr val="010066"/>
                </a:solidFill>
              </a:rPr>
              <a:t>equal amounts of time</a:t>
            </a:r>
            <a:r>
              <a:rPr lang="en-GB" altLang="en-US" dirty="0">
                <a:solidFill>
                  <a:srgbClr val="010066"/>
                </a:solidFill>
              </a:rPr>
              <a:t>.</a:t>
            </a:r>
            <a:endParaRPr lang="en-GB" altLang="en-US" dirty="0"/>
          </a:p>
        </p:txBody>
      </p:sp>
      <p:sp>
        <p:nvSpPr>
          <p:cNvPr id="9" name="Rectangle 8">
            <a:extLst>
              <a:ext uri="{FF2B5EF4-FFF2-40B4-BE49-F238E27FC236}">
                <a16:creationId xmlns:a16="http://schemas.microsoft.com/office/drawing/2014/main" id="{00C145BD-53A2-477C-A532-BF4CF327229E}"/>
              </a:ext>
            </a:extLst>
          </p:cNvPr>
          <p:cNvSpPr>
            <a:spLocks noChangeArrowheads="1"/>
          </p:cNvSpPr>
          <p:nvPr/>
        </p:nvSpPr>
        <p:spPr bwMode="auto">
          <a:xfrm>
            <a:off x="360363" y="5334307"/>
            <a:ext cx="82800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that planets move </a:t>
            </a:r>
            <a:r>
              <a:rPr lang="en-GB" altLang="en-US" b="1" dirty="0">
                <a:solidFill>
                  <a:srgbClr val="010066"/>
                </a:solidFill>
              </a:rPr>
              <a:t>fastest</a:t>
            </a:r>
            <a:r>
              <a:rPr lang="en-GB" altLang="en-US" dirty="0">
                <a:solidFill>
                  <a:srgbClr val="010066"/>
                </a:solidFill>
              </a:rPr>
              <a:t> when they are </a:t>
            </a:r>
            <a:r>
              <a:rPr lang="en-GB" altLang="en-US" b="1" dirty="0">
                <a:solidFill>
                  <a:srgbClr val="010066"/>
                </a:solidFill>
              </a:rPr>
              <a:t>nearest</a:t>
            </a:r>
            <a:r>
              <a:rPr lang="en-GB" altLang="en-US" dirty="0">
                <a:solidFill>
                  <a:srgbClr val="010066"/>
                </a:solidFill>
              </a:rPr>
              <a:t> the Sun.</a:t>
            </a:r>
            <a:endParaRPr lang="en-GB" altLang="en-US" dirty="0"/>
          </a:p>
        </p:txBody>
      </p:sp>
      <p:pic>
        <p:nvPicPr>
          <p:cNvPr id="12" name="Picture 19">
            <a:hlinkClick r:id="" action="ppaction://hlinkshowjump?jump=nextslide"/>
            <a:extLst>
              <a:ext uri="{FF2B5EF4-FFF2-40B4-BE49-F238E27FC236}">
                <a16:creationId xmlns:a16="http://schemas.microsoft.com/office/drawing/2014/main" id="{E9FBCEDF-34B2-47A3-90F6-D1F7A9A8CB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6EEEEFD3-79BB-4C35-BF03-250F6A136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9772" y="1988840"/>
            <a:ext cx="4291955" cy="3216104"/>
          </a:xfrm>
          <a:prstGeom prst="rect">
            <a:avLst/>
          </a:prstGeom>
        </p:spPr>
      </p:pic>
      <p:sp>
        <p:nvSpPr>
          <p:cNvPr id="10" name="Text Box 712">
            <a:extLst>
              <a:ext uri="{FF2B5EF4-FFF2-40B4-BE49-F238E27FC236}">
                <a16:creationId xmlns:a16="http://schemas.microsoft.com/office/drawing/2014/main" id="{2A821BF1-EC8C-434F-BF69-A652AC935393}"/>
              </a:ext>
            </a:extLst>
          </p:cNvPr>
          <p:cNvSpPr txBox="1">
            <a:spLocks noChangeArrowheads="1"/>
          </p:cNvSpPr>
          <p:nvPr/>
        </p:nvSpPr>
        <p:spPr bwMode="auto">
          <a:xfrm>
            <a:off x="1511660" y="3427615"/>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dirty="0">
                <a:solidFill>
                  <a:srgbClr val="010066"/>
                </a:solidFill>
              </a:rPr>
              <a:t>1 month</a:t>
            </a:r>
          </a:p>
        </p:txBody>
      </p:sp>
      <p:sp>
        <p:nvSpPr>
          <p:cNvPr id="11" name="Text Box 712">
            <a:extLst>
              <a:ext uri="{FF2B5EF4-FFF2-40B4-BE49-F238E27FC236}">
                <a16:creationId xmlns:a16="http://schemas.microsoft.com/office/drawing/2014/main" id="{5BA0352A-16D8-40AC-8465-2A5BB7EEA1EF}"/>
              </a:ext>
            </a:extLst>
          </p:cNvPr>
          <p:cNvSpPr txBox="1">
            <a:spLocks noChangeArrowheads="1"/>
          </p:cNvSpPr>
          <p:nvPr/>
        </p:nvSpPr>
        <p:spPr bwMode="auto">
          <a:xfrm>
            <a:off x="6768244" y="3450486"/>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dirty="0">
                <a:solidFill>
                  <a:srgbClr val="010066"/>
                </a:solidFill>
              </a:rPr>
              <a:t>1 month</a:t>
            </a:r>
          </a:p>
        </p:txBody>
      </p:sp>
    </p:spTree>
    <p:extLst>
      <p:ext uri="{BB962C8B-B14F-4D97-AF65-F5344CB8AC3E}">
        <p14:creationId xmlns:p14="http://schemas.microsoft.com/office/powerpoint/2010/main" val="3492086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2290E8D-0337-4A4D-A84B-E39EE5689A7A}"/>
              </a:ext>
            </a:extLst>
          </p:cNvPr>
          <p:cNvSpPr>
            <a:spLocks noGrp="1" noChangeArrowheads="1"/>
          </p:cNvSpPr>
          <p:nvPr>
            <p:ph type="title" idx="4294967295"/>
          </p:nvPr>
        </p:nvSpPr>
        <p:spPr/>
        <p:txBody>
          <a:bodyPr/>
          <a:lstStyle/>
          <a:p>
            <a:r>
              <a:rPr lang="en-GB" altLang="en-US">
                <a:latin typeface="Arial" panose="020B0604020202020204" pitchFamily="34" charset="0"/>
              </a:rPr>
              <a:t>Kepler’s third law</a:t>
            </a:r>
          </a:p>
        </p:txBody>
      </p:sp>
      <p:sp>
        <p:nvSpPr>
          <p:cNvPr id="39939" name="Text Box 10">
            <a:extLst>
              <a:ext uri="{FF2B5EF4-FFF2-40B4-BE49-F238E27FC236}">
                <a16:creationId xmlns:a16="http://schemas.microsoft.com/office/drawing/2014/main" id="{4B80D35B-675E-4225-AE12-5F272D07B2C1}"/>
              </a:ext>
            </a:extLst>
          </p:cNvPr>
          <p:cNvSpPr txBox="1">
            <a:spLocks noChangeArrowheads="1"/>
          </p:cNvSpPr>
          <p:nvPr/>
        </p:nvSpPr>
        <p:spPr bwMode="auto">
          <a:xfrm>
            <a:off x="360363" y="801688"/>
            <a:ext cx="82931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dirty="0">
                <a:solidFill>
                  <a:srgbClr val="B80303"/>
                </a:solidFill>
              </a:rPr>
              <a:t>Kepler’s third law </a:t>
            </a:r>
            <a:r>
              <a:rPr lang="en-GB" altLang="en-US" dirty="0"/>
              <a:t>refers to the time it takes for a planet to make one complete circuit. This time is known as the time period of the orbit.</a:t>
            </a:r>
          </a:p>
        </p:txBody>
      </p:sp>
      <p:sp>
        <p:nvSpPr>
          <p:cNvPr id="15369" name="AutoShape 13">
            <a:extLst>
              <a:ext uri="{FF2B5EF4-FFF2-40B4-BE49-F238E27FC236}">
                <a16:creationId xmlns:a16="http://schemas.microsoft.com/office/drawing/2014/main" id="{9716576F-E058-47D1-9B5F-91BC84FA6422}"/>
              </a:ext>
            </a:extLst>
          </p:cNvPr>
          <p:cNvSpPr>
            <a:spLocks noChangeArrowheads="1"/>
          </p:cNvSpPr>
          <p:nvPr/>
        </p:nvSpPr>
        <p:spPr bwMode="auto">
          <a:xfrm>
            <a:off x="3708400" y="3271126"/>
            <a:ext cx="1498600" cy="685800"/>
          </a:xfrm>
          <a:prstGeom prst="roundRect">
            <a:avLst>
              <a:gd name="adj" fmla="val 0"/>
            </a:avLst>
          </a:prstGeom>
          <a:solidFill>
            <a:srgbClr val="B80303"/>
          </a:solidFill>
          <a:ln w="38100">
            <a:noFill/>
            <a:round/>
            <a:headEnd/>
            <a:tailEnd/>
          </a:ln>
        </p:spPr>
        <p:txBody>
          <a:bodyPr wrap="none" lIns="90000" tIns="46800" rIns="90000" bIns="46800"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GB" altLang="en-US"/>
          </a:p>
        </p:txBody>
      </p:sp>
      <p:sp>
        <p:nvSpPr>
          <p:cNvPr id="15370" name="Rectangle 12">
            <a:extLst>
              <a:ext uri="{FF2B5EF4-FFF2-40B4-BE49-F238E27FC236}">
                <a16:creationId xmlns:a16="http://schemas.microsoft.com/office/drawing/2014/main" id="{A47AEC10-465B-4998-8C12-AFB57122BC6C}"/>
              </a:ext>
            </a:extLst>
          </p:cNvPr>
          <p:cNvSpPr>
            <a:spLocks noChangeArrowheads="1"/>
          </p:cNvSpPr>
          <p:nvPr/>
        </p:nvSpPr>
        <p:spPr bwMode="auto">
          <a:xfrm>
            <a:off x="3694113" y="3271126"/>
            <a:ext cx="152400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nchor="ctr" anchorCtr="0">
            <a:no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ts val="0"/>
              </a:spcBef>
            </a:pPr>
            <a:r>
              <a:rPr lang="en-GB" altLang="en-US" b="1" dirty="0">
                <a:solidFill>
                  <a:schemeClr val="bg1"/>
                </a:solidFill>
                <a:sym typeface="Symbol" panose="05050102010706020507" pitchFamily="18" charset="2"/>
              </a:rPr>
              <a:t>T</a:t>
            </a:r>
            <a:r>
              <a:rPr lang="en-GB" altLang="en-US" b="1" baseline="30000" dirty="0">
                <a:solidFill>
                  <a:schemeClr val="bg1"/>
                </a:solidFill>
                <a:sym typeface="Symbol" panose="05050102010706020507" pitchFamily="18" charset="2"/>
              </a:rPr>
              <a:t>2</a:t>
            </a:r>
            <a:r>
              <a:rPr lang="en-GB" altLang="en-US" b="1" dirty="0">
                <a:solidFill>
                  <a:schemeClr val="bg1"/>
                </a:solidFill>
                <a:sym typeface="Symbol" panose="05050102010706020507" pitchFamily="18" charset="2"/>
              </a:rPr>
              <a:t> </a:t>
            </a:r>
            <a:r>
              <a:rPr lang="en-GB" altLang="en-US" b="1" dirty="0">
                <a:solidFill>
                  <a:schemeClr val="bg1"/>
                </a:solidFill>
              </a:rPr>
              <a:t>∝</a:t>
            </a:r>
            <a:r>
              <a:rPr lang="en-GB" altLang="en-US" b="1" dirty="0">
                <a:solidFill>
                  <a:schemeClr val="bg1"/>
                </a:solidFill>
                <a:sym typeface="Symbol" panose="05050102010706020507" pitchFamily="18" charset="2"/>
              </a:rPr>
              <a:t> r</a:t>
            </a:r>
            <a:r>
              <a:rPr lang="en-GB" altLang="en-US" b="1" baseline="30000" dirty="0">
                <a:solidFill>
                  <a:schemeClr val="bg1"/>
                </a:solidFill>
                <a:sym typeface="Symbol" panose="05050102010706020507" pitchFamily="18" charset="2"/>
              </a:rPr>
              <a:t>3</a:t>
            </a:r>
          </a:p>
        </p:txBody>
      </p:sp>
      <p:sp>
        <p:nvSpPr>
          <p:cNvPr id="490512" name="Text Box 16">
            <a:extLst>
              <a:ext uri="{FF2B5EF4-FFF2-40B4-BE49-F238E27FC236}">
                <a16:creationId xmlns:a16="http://schemas.microsoft.com/office/drawing/2014/main" id="{048927F5-DD99-423F-9578-A00310753E25}"/>
              </a:ext>
            </a:extLst>
          </p:cNvPr>
          <p:cNvSpPr txBox="1">
            <a:spLocks noChangeArrowheads="1"/>
          </p:cNvSpPr>
          <p:nvPr/>
        </p:nvSpPr>
        <p:spPr bwMode="auto">
          <a:xfrm>
            <a:off x="360362" y="4173801"/>
            <a:ext cx="8172451"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Kepler derived this law from </a:t>
            </a:r>
            <a:r>
              <a:rPr lang="en-GB" altLang="en-US" b="1" dirty="0"/>
              <a:t>experimental data</a:t>
            </a:r>
            <a:r>
              <a:rPr lang="en-GB" altLang="en-US" dirty="0"/>
              <a:t> in 1605. There was no theory available at the time to account for it. </a:t>
            </a:r>
          </a:p>
        </p:txBody>
      </p:sp>
      <p:sp>
        <p:nvSpPr>
          <p:cNvPr id="490513" name="Text Box 17">
            <a:extLst>
              <a:ext uri="{FF2B5EF4-FFF2-40B4-BE49-F238E27FC236}">
                <a16:creationId xmlns:a16="http://schemas.microsoft.com/office/drawing/2014/main" id="{89BFBDAB-D86D-4913-B99B-5BBB01CBEE94}"/>
              </a:ext>
            </a:extLst>
          </p:cNvPr>
          <p:cNvSpPr txBox="1">
            <a:spLocks noChangeArrowheads="1"/>
          </p:cNvSpPr>
          <p:nvPr/>
        </p:nvSpPr>
        <p:spPr bwMode="auto">
          <a:xfrm>
            <a:off x="360362" y="5223854"/>
            <a:ext cx="8568121"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Sir Isaac Newton later derived a full mathematical expression using his theory of universal gravitation.</a:t>
            </a:r>
          </a:p>
        </p:txBody>
      </p:sp>
      <p:pic>
        <p:nvPicPr>
          <p:cNvPr id="10" name="Picture 19">
            <a:hlinkClick r:id="" action="ppaction://hlinkshowjump?jump=nextslide"/>
            <a:extLst>
              <a:ext uri="{FF2B5EF4-FFF2-40B4-BE49-F238E27FC236}">
                <a16:creationId xmlns:a16="http://schemas.microsoft.com/office/drawing/2014/main" id="{CCCB938B-7D8D-48E6-9E02-AE6833EBFF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1" name="Text Box 10">
            <a:extLst>
              <a:ext uri="{FF2B5EF4-FFF2-40B4-BE49-F238E27FC236}">
                <a16:creationId xmlns:a16="http://schemas.microsoft.com/office/drawing/2014/main" id="{7CB0B048-AFC5-4A83-87BC-3C0CD330DBEB}"/>
              </a:ext>
            </a:extLst>
          </p:cNvPr>
          <p:cNvSpPr txBox="1">
            <a:spLocks noChangeArrowheads="1"/>
          </p:cNvSpPr>
          <p:nvPr/>
        </p:nvSpPr>
        <p:spPr bwMode="auto">
          <a:xfrm>
            <a:off x="360363" y="2221073"/>
            <a:ext cx="82931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Kepler’s third law states that the time period of an orbit is proportional to the cube of its semi major axis, r:</a:t>
            </a:r>
          </a:p>
        </p:txBody>
      </p:sp>
      <p:pic>
        <p:nvPicPr>
          <p:cNvPr id="12" name="Picture 5" descr="notes_icon">
            <a:extLst>
              <a:ext uri="{FF2B5EF4-FFF2-40B4-BE49-F238E27FC236}">
                <a16:creationId xmlns:a16="http://schemas.microsoft.com/office/drawing/2014/main" id="{F415AF77-7DA9-42A3-B63A-5666A866FB7E}"/>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22BF9B6F-20EC-4F54-85F9-C24E68961C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637665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05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05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P spid="15370" grpId="0"/>
      <p:bldP spid="490512" grpId="0"/>
      <p:bldP spid="49051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41C2227-A35D-43D3-9ACA-501DC7C41B52}"/>
              </a:ext>
            </a:extLst>
          </p:cNvPr>
          <p:cNvSpPr>
            <a:spLocks noGrp="1" noChangeArrowheads="1"/>
          </p:cNvSpPr>
          <p:nvPr>
            <p:ph type="title"/>
          </p:nvPr>
        </p:nvSpPr>
        <p:spPr/>
        <p:txBody>
          <a:bodyPr/>
          <a:lstStyle/>
          <a:p>
            <a:r>
              <a:rPr lang="en-GB" altLang="en-US" dirty="0">
                <a:latin typeface="Arial" panose="020B0604020202020204" pitchFamily="34" charset="0"/>
              </a:rPr>
              <a:t>Newton’s law of gravitation</a:t>
            </a:r>
          </a:p>
        </p:txBody>
      </p:sp>
      <p:sp>
        <p:nvSpPr>
          <p:cNvPr id="37891" name="Rectangle 9">
            <a:extLst>
              <a:ext uri="{FF2B5EF4-FFF2-40B4-BE49-F238E27FC236}">
                <a16:creationId xmlns:a16="http://schemas.microsoft.com/office/drawing/2014/main" id="{743065D3-85F0-4BC6-827D-0C214433015C}"/>
              </a:ext>
            </a:extLst>
          </p:cNvPr>
          <p:cNvSpPr>
            <a:spLocks noChangeArrowheads="1"/>
          </p:cNvSpPr>
          <p:nvPr/>
        </p:nvSpPr>
        <p:spPr bwMode="auto">
          <a:xfrm>
            <a:off x="360363" y="801688"/>
            <a:ext cx="817245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30000"/>
              </a:spcBef>
            </a:pPr>
            <a:r>
              <a:rPr lang="en-GB" altLang="en-US" b="1" dirty="0">
                <a:solidFill>
                  <a:srgbClr val="B80303"/>
                </a:solidFill>
              </a:rPr>
              <a:t>Newton’s law of gravitation </a:t>
            </a:r>
            <a:r>
              <a:rPr lang="en-GB" altLang="en-US" dirty="0"/>
              <a:t>states that the force between objects with masses m and M is:</a:t>
            </a:r>
          </a:p>
        </p:txBody>
      </p:sp>
      <p:sp>
        <p:nvSpPr>
          <p:cNvPr id="505866" name="Rectangle 10">
            <a:extLst>
              <a:ext uri="{FF2B5EF4-FFF2-40B4-BE49-F238E27FC236}">
                <a16:creationId xmlns:a16="http://schemas.microsoft.com/office/drawing/2014/main" id="{03CACAA1-71CB-4D96-9AEA-913B70F1D736}"/>
              </a:ext>
            </a:extLst>
          </p:cNvPr>
          <p:cNvSpPr>
            <a:spLocks noChangeArrowheads="1"/>
          </p:cNvSpPr>
          <p:nvPr/>
        </p:nvSpPr>
        <p:spPr bwMode="auto">
          <a:xfrm>
            <a:off x="360363" y="2348698"/>
            <a:ext cx="817245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where G is the gravitational constant and r is the distance between the objects.</a:t>
            </a:r>
          </a:p>
        </p:txBody>
      </p:sp>
      <p:grpSp>
        <p:nvGrpSpPr>
          <p:cNvPr id="2" name="Group 17">
            <a:extLst>
              <a:ext uri="{FF2B5EF4-FFF2-40B4-BE49-F238E27FC236}">
                <a16:creationId xmlns:a16="http://schemas.microsoft.com/office/drawing/2014/main" id="{FBBE9D8F-2879-42ED-A40A-AB0FDFA52D3D}"/>
              </a:ext>
            </a:extLst>
          </p:cNvPr>
          <p:cNvGrpSpPr>
            <a:grpSpLocks/>
          </p:cNvGrpSpPr>
          <p:nvPr/>
        </p:nvGrpSpPr>
        <p:grpSpPr bwMode="auto">
          <a:xfrm>
            <a:off x="3199767" y="5812048"/>
            <a:ext cx="2133600" cy="749300"/>
            <a:chOff x="608" y="3640"/>
            <a:chExt cx="1344" cy="472"/>
          </a:xfrm>
        </p:grpSpPr>
        <p:sp>
          <p:nvSpPr>
            <p:cNvPr id="37907" name="AutoShape 16">
              <a:extLst>
                <a:ext uri="{FF2B5EF4-FFF2-40B4-BE49-F238E27FC236}">
                  <a16:creationId xmlns:a16="http://schemas.microsoft.com/office/drawing/2014/main" id="{90B822B8-D8C4-4C05-B03C-13649BF6DAE8}"/>
                </a:ext>
              </a:extLst>
            </p:cNvPr>
            <p:cNvSpPr>
              <a:spLocks noChangeArrowheads="1"/>
            </p:cNvSpPr>
            <p:nvPr/>
          </p:nvSpPr>
          <p:spPr bwMode="auto">
            <a:xfrm>
              <a:off x="608" y="3640"/>
              <a:ext cx="1344" cy="472"/>
            </a:xfrm>
            <a:prstGeom prst="roundRect">
              <a:avLst>
                <a:gd name="adj" fmla="val 0"/>
              </a:avLst>
            </a:prstGeom>
            <a:solidFill>
              <a:srgbClr val="B80303"/>
            </a:solidFill>
            <a:ln w="38100">
              <a:noFill/>
              <a:round/>
              <a:headEnd/>
              <a:tailEnd/>
            </a:ln>
          </p:spPr>
          <p:txBody>
            <a:bodyPr wrap="none" lIns="90000" tIns="46800" rIns="90000" bIns="46800"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GB" altLang="en-US"/>
            </a:p>
          </p:txBody>
        </p:sp>
        <p:sp>
          <p:nvSpPr>
            <p:cNvPr id="37908" name="Rectangle 13">
              <a:extLst>
                <a:ext uri="{FF2B5EF4-FFF2-40B4-BE49-F238E27FC236}">
                  <a16:creationId xmlns:a16="http://schemas.microsoft.com/office/drawing/2014/main" id="{E0A33F32-456D-4456-A24E-5ABFDC2FF5A1}"/>
                </a:ext>
              </a:extLst>
            </p:cNvPr>
            <p:cNvSpPr>
              <a:spLocks noChangeArrowheads="1"/>
            </p:cNvSpPr>
            <p:nvPr/>
          </p:nvSpPr>
          <p:spPr bwMode="auto">
            <a:xfrm>
              <a:off x="774" y="3732"/>
              <a:ext cx="104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dirty="0">
                  <a:solidFill>
                    <a:schemeClr val="bg1"/>
                  </a:solidFill>
                </a:rPr>
                <a:t>v</a:t>
              </a:r>
              <a:r>
                <a:rPr lang="en-GB" altLang="en-US" b="1" baseline="30000" dirty="0">
                  <a:solidFill>
                    <a:schemeClr val="bg1"/>
                  </a:solidFill>
                </a:rPr>
                <a:t>2</a:t>
              </a:r>
              <a:r>
                <a:rPr lang="en-GB" altLang="en-US" sz="1000" b="1" baseline="30000" dirty="0">
                  <a:solidFill>
                    <a:schemeClr val="bg1"/>
                  </a:solidFill>
                </a:rPr>
                <a:t> </a:t>
              </a:r>
              <a:r>
                <a:rPr lang="en-GB" altLang="en-US" b="1" dirty="0">
                  <a:solidFill>
                    <a:schemeClr val="bg1"/>
                  </a:solidFill>
                </a:rPr>
                <a:t> = G</a:t>
              </a:r>
              <a:r>
                <a:rPr lang="en-GB" altLang="en-US" sz="1000" b="1" dirty="0">
                  <a:solidFill>
                    <a:schemeClr val="bg1"/>
                  </a:solidFill>
                </a:rPr>
                <a:t> </a:t>
              </a:r>
              <a:r>
                <a:rPr lang="en-GB" altLang="en-US" b="1" dirty="0">
                  <a:solidFill>
                    <a:schemeClr val="bg1"/>
                  </a:solidFill>
                </a:rPr>
                <a:t>M</a:t>
              </a:r>
              <a:r>
                <a:rPr lang="en-GB" altLang="en-US" sz="1200" b="1" dirty="0">
                  <a:solidFill>
                    <a:schemeClr val="bg1"/>
                  </a:solidFill>
                </a:rPr>
                <a:t> </a:t>
              </a:r>
              <a:r>
                <a:rPr lang="en-GB" altLang="en-US" b="1" dirty="0">
                  <a:solidFill>
                    <a:schemeClr val="bg1"/>
                  </a:solidFill>
                </a:rPr>
                <a:t>/</a:t>
              </a:r>
              <a:r>
                <a:rPr lang="en-GB" altLang="en-US" sz="1000" b="1" dirty="0">
                  <a:solidFill>
                    <a:schemeClr val="bg1"/>
                  </a:solidFill>
                </a:rPr>
                <a:t> </a:t>
              </a:r>
              <a:r>
                <a:rPr lang="en-GB" altLang="en-US" b="1" dirty="0">
                  <a:solidFill>
                    <a:schemeClr val="bg1"/>
                  </a:solidFill>
                </a:rPr>
                <a:t>r</a:t>
              </a:r>
            </a:p>
          </p:txBody>
        </p:sp>
      </p:grpSp>
      <p:sp>
        <p:nvSpPr>
          <p:cNvPr id="505870" name="Rectangle 14">
            <a:extLst>
              <a:ext uri="{FF2B5EF4-FFF2-40B4-BE49-F238E27FC236}">
                <a16:creationId xmlns:a16="http://schemas.microsoft.com/office/drawing/2014/main" id="{0F2B3177-D853-48DD-9163-4A9631A3F9EA}"/>
              </a:ext>
            </a:extLst>
          </p:cNvPr>
          <p:cNvSpPr>
            <a:spLocks noChangeArrowheads="1"/>
          </p:cNvSpPr>
          <p:nvPr/>
        </p:nvSpPr>
        <p:spPr bwMode="auto">
          <a:xfrm>
            <a:off x="3558870" y="4634372"/>
            <a:ext cx="158919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F = m</a:t>
            </a:r>
            <a:r>
              <a:rPr lang="en-GB" altLang="en-US" sz="1000" b="1" dirty="0">
                <a:solidFill>
                  <a:srgbClr val="B80303"/>
                </a:solidFill>
              </a:rPr>
              <a:t> </a:t>
            </a:r>
            <a:r>
              <a:rPr lang="en-GB" altLang="en-US" b="1" dirty="0">
                <a:solidFill>
                  <a:srgbClr val="B80303"/>
                </a:solidFill>
              </a:rPr>
              <a:t>v</a:t>
            </a:r>
            <a:r>
              <a:rPr lang="en-GB" altLang="en-US" b="1" baseline="30000" dirty="0">
                <a:solidFill>
                  <a:srgbClr val="B80303"/>
                </a:solidFill>
              </a:rPr>
              <a:t>2</a:t>
            </a:r>
            <a:r>
              <a:rPr lang="en-GB" altLang="en-US" sz="1000" b="1" dirty="0">
                <a:solidFill>
                  <a:srgbClr val="B80303"/>
                </a:solidFill>
              </a:rPr>
              <a:t> </a:t>
            </a:r>
            <a:r>
              <a:rPr lang="en-GB" altLang="en-US" b="1" dirty="0">
                <a:solidFill>
                  <a:srgbClr val="B80303"/>
                </a:solidFill>
              </a:rPr>
              <a:t>/</a:t>
            </a:r>
            <a:r>
              <a:rPr lang="en-GB" altLang="en-US" sz="1000" b="1" dirty="0">
                <a:solidFill>
                  <a:srgbClr val="B80303"/>
                </a:solidFill>
              </a:rPr>
              <a:t> </a:t>
            </a:r>
            <a:r>
              <a:rPr lang="en-GB" altLang="en-US" b="1" dirty="0">
                <a:solidFill>
                  <a:srgbClr val="B80303"/>
                </a:solidFill>
              </a:rPr>
              <a:t>r</a:t>
            </a:r>
          </a:p>
        </p:txBody>
      </p:sp>
      <p:sp>
        <p:nvSpPr>
          <p:cNvPr id="505871" name="Text Box 15">
            <a:extLst>
              <a:ext uri="{FF2B5EF4-FFF2-40B4-BE49-F238E27FC236}">
                <a16:creationId xmlns:a16="http://schemas.microsoft.com/office/drawing/2014/main" id="{649A0844-E0A9-415A-9FF1-3E097E6951F0}"/>
              </a:ext>
            </a:extLst>
          </p:cNvPr>
          <p:cNvSpPr txBox="1">
            <a:spLocks noChangeArrowheads="1"/>
          </p:cNvSpPr>
          <p:nvPr/>
        </p:nvSpPr>
        <p:spPr bwMode="auto">
          <a:xfrm>
            <a:off x="360362" y="5157192"/>
            <a:ext cx="861536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Combining these two equations and rearranging gives:</a:t>
            </a:r>
          </a:p>
        </p:txBody>
      </p:sp>
      <p:sp>
        <p:nvSpPr>
          <p:cNvPr id="37897" name="Rectangle 18">
            <a:extLst>
              <a:ext uri="{FF2B5EF4-FFF2-40B4-BE49-F238E27FC236}">
                <a16:creationId xmlns:a16="http://schemas.microsoft.com/office/drawing/2014/main" id="{B3F1F366-7200-419F-85BC-023DFEBD1019}"/>
              </a:ext>
            </a:extLst>
          </p:cNvPr>
          <p:cNvSpPr>
            <a:spLocks noChangeArrowheads="1"/>
          </p:cNvSpPr>
          <p:nvPr/>
        </p:nvSpPr>
        <p:spPr bwMode="auto">
          <a:xfrm>
            <a:off x="3192760" y="1759859"/>
            <a:ext cx="2819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b="1" dirty="0" err="1">
                <a:solidFill>
                  <a:srgbClr val="B80303"/>
                </a:solidFill>
              </a:rPr>
              <a:t>F</a:t>
            </a:r>
            <a:r>
              <a:rPr lang="en-GB" altLang="en-US" b="1" baseline="-25000" dirty="0" err="1">
                <a:solidFill>
                  <a:srgbClr val="B80303"/>
                </a:solidFill>
              </a:rPr>
              <a:t>grav</a:t>
            </a:r>
            <a:r>
              <a:rPr lang="en-GB" altLang="en-US" b="1" dirty="0">
                <a:solidFill>
                  <a:srgbClr val="B80303"/>
                </a:solidFill>
              </a:rPr>
              <a:t> = G</a:t>
            </a:r>
            <a:r>
              <a:rPr lang="en-GB" altLang="en-US" sz="1000" b="1" dirty="0">
                <a:solidFill>
                  <a:srgbClr val="B80303"/>
                </a:solidFill>
              </a:rPr>
              <a:t> </a:t>
            </a:r>
            <a:r>
              <a:rPr lang="en-GB" altLang="en-US" b="1" dirty="0">
                <a:solidFill>
                  <a:srgbClr val="B80303"/>
                </a:solidFill>
              </a:rPr>
              <a:t>m</a:t>
            </a:r>
            <a:r>
              <a:rPr lang="en-GB" altLang="en-US" sz="1000" b="1" dirty="0">
                <a:solidFill>
                  <a:srgbClr val="B80303"/>
                </a:solidFill>
              </a:rPr>
              <a:t> </a:t>
            </a:r>
            <a:r>
              <a:rPr lang="en-GB" altLang="en-US" b="1" dirty="0" err="1">
                <a:solidFill>
                  <a:srgbClr val="B80303"/>
                </a:solidFill>
              </a:rPr>
              <a:t>M</a:t>
            </a:r>
            <a:r>
              <a:rPr lang="en-GB" altLang="en-US" sz="1000" b="1" dirty="0">
                <a:solidFill>
                  <a:srgbClr val="B80303"/>
                </a:solidFill>
              </a:rPr>
              <a:t> </a:t>
            </a:r>
            <a:r>
              <a:rPr lang="en-GB" altLang="en-US" b="1" dirty="0">
                <a:solidFill>
                  <a:srgbClr val="B80303"/>
                </a:solidFill>
              </a:rPr>
              <a:t>/ r</a:t>
            </a:r>
            <a:r>
              <a:rPr lang="en-GB" altLang="en-US" b="1" baseline="30000" dirty="0">
                <a:solidFill>
                  <a:srgbClr val="B80303"/>
                </a:solidFill>
              </a:rPr>
              <a:t>2</a:t>
            </a:r>
          </a:p>
        </p:txBody>
      </p:sp>
      <p:pic>
        <p:nvPicPr>
          <p:cNvPr id="21" name="Picture 19">
            <a:hlinkClick r:id="" action="ppaction://hlinkshowjump?jump=nextslide"/>
            <a:extLst>
              <a:ext uri="{FF2B5EF4-FFF2-40B4-BE49-F238E27FC236}">
                <a16:creationId xmlns:a16="http://schemas.microsoft.com/office/drawing/2014/main" id="{DF989BF2-1A52-4BB6-B55D-742F82DB19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5" descr="notes_icon">
            <a:extLst>
              <a:ext uri="{FF2B5EF4-FFF2-40B4-BE49-F238E27FC236}">
                <a16:creationId xmlns:a16="http://schemas.microsoft.com/office/drawing/2014/main" id="{CA85ABC8-0D05-41DC-9DB2-1A60F89D39BA}"/>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sp>
        <p:nvSpPr>
          <p:cNvPr id="23" name="Rectangle 10">
            <a:extLst>
              <a:ext uri="{FF2B5EF4-FFF2-40B4-BE49-F238E27FC236}">
                <a16:creationId xmlns:a16="http://schemas.microsoft.com/office/drawing/2014/main" id="{00710EBF-B095-4F51-81E7-083FBC540F99}"/>
              </a:ext>
            </a:extLst>
          </p:cNvPr>
          <p:cNvSpPr>
            <a:spLocks noChangeArrowheads="1"/>
          </p:cNvSpPr>
          <p:nvPr/>
        </p:nvSpPr>
        <p:spPr bwMode="auto">
          <a:xfrm>
            <a:off x="360362" y="3306869"/>
            <a:ext cx="8172451"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Planets move in almost circular orbits, so the resultant force on a planet with mass m is approximately equal to the </a:t>
            </a:r>
            <a:r>
              <a:rPr lang="en-GB" altLang="en-US" b="1" dirty="0">
                <a:solidFill>
                  <a:srgbClr val="B80303"/>
                </a:solidFill>
              </a:rPr>
              <a:t>centripetal force</a:t>
            </a:r>
            <a:r>
              <a:rPr lang="en-GB" altLang="en-US" dirty="0"/>
              <a:t>:</a:t>
            </a:r>
          </a:p>
        </p:txBody>
      </p:sp>
      <p:pic>
        <p:nvPicPr>
          <p:cNvPr id="14" name="Picture 13">
            <a:extLst>
              <a:ext uri="{FF2B5EF4-FFF2-40B4-BE49-F238E27FC236}">
                <a16:creationId xmlns:a16="http://schemas.microsoft.com/office/drawing/2014/main" id="{5C93AB64-7E24-473B-92BA-BF6DDED0EF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741448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0587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05871"/>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6" grpId="0"/>
      <p:bldP spid="505870" grpId="0"/>
      <p:bldP spid="50587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F219011-C272-46A9-B16A-3106C187E237}"/>
              </a:ext>
            </a:extLst>
          </p:cNvPr>
          <p:cNvSpPr>
            <a:spLocks noGrp="1" noChangeArrowheads="1"/>
          </p:cNvSpPr>
          <p:nvPr>
            <p:ph type="title"/>
          </p:nvPr>
        </p:nvSpPr>
        <p:spPr/>
        <p:txBody>
          <a:bodyPr/>
          <a:lstStyle/>
          <a:p>
            <a:r>
              <a:rPr lang="en-GB" altLang="en-US">
                <a:latin typeface="Arial" panose="020B0604020202020204" pitchFamily="34" charset="0"/>
              </a:rPr>
              <a:t>Orbital period</a:t>
            </a:r>
          </a:p>
        </p:txBody>
      </p:sp>
      <p:sp>
        <p:nvSpPr>
          <p:cNvPr id="38915" name="Text Box 4">
            <a:extLst>
              <a:ext uri="{FF2B5EF4-FFF2-40B4-BE49-F238E27FC236}">
                <a16:creationId xmlns:a16="http://schemas.microsoft.com/office/drawing/2014/main" id="{40D8DB9A-0FF0-4200-AEF0-6B8124D399AE}"/>
              </a:ext>
            </a:extLst>
          </p:cNvPr>
          <p:cNvSpPr txBox="1">
            <a:spLocks noChangeArrowheads="1"/>
          </p:cNvSpPr>
          <p:nvPr/>
        </p:nvSpPr>
        <p:spPr bwMode="auto">
          <a:xfrm>
            <a:off x="360363" y="801688"/>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The period of a planet’s orbit, T, is the time taken for a complete orbit: </a:t>
            </a:r>
          </a:p>
        </p:txBody>
      </p:sp>
      <p:sp>
        <p:nvSpPr>
          <p:cNvPr id="501783" name="Rectangle 23">
            <a:extLst>
              <a:ext uri="{FF2B5EF4-FFF2-40B4-BE49-F238E27FC236}">
                <a16:creationId xmlns:a16="http://schemas.microsoft.com/office/drawing/2014/main" id="{260FFC21-5CFE-4F87-A335-1880DCDD5A91}"/>
              </a:ext>
            </a:extLst>
          </p:cNvPr>
          <p:cNvSpPr>
            <a:spLocks noChangeArrowheads="1"/>
          </p:cNvSpPr>
          <p:nvPr/>
        </p:nvSpPr>
        <p:spPr bwMode="auto">
          <a:xfrm>
            <a:off x="3383868" y="1664804"/>
            <a:ext cx="170781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dirty="0">
                <a:solidFill>
                  <a:srgbClr val="B80303"/>
                </a:solidFill>
              </a:rPr>
              <a:t>T = 2</a:t>
            </a:r>
            <a:r>
              <a:rPr lang="el-GR" altLang="en-US" b="1" dirty="0">
                <a:solidFill>
                  <a:srgbClr val="B80303"/>
                </a:solidFill>
              </a:rPr>
              <a:t>π</a:t>
            </a:r>
            <a:r>
              <a:rPr lang="en-GB" altLang="en-US" sz="1000" b="1" dirty="0">
                <a:solidFill>
                  <a:srgbClr val="B80303"/>
                </a:solidFill>
              </a:rPr>
              <a:t> </a:t>
            </a:r>
            <a:r>
              <a:rPr lang="en-GB" altLang="en-US" b="1" dirty="0">
                <a:solidFill>
                  <a:srgbClr val="B80303"/>
                </a:solidFill>
              </a:rPr>
              <a:t>r / v</a:t>
            </a:r>
            <a:endParaRPr lang="el-GR" altLang="en-US" b="1" dirty="0">
              <a:solidFill>
                <a:srgbClr val="B80303"/>
              </a:solidFill>
            </a:endParaRPr>
          </a:p>
        </p:txBody>
      </p:sp>
      <p:sp>
        <p:nvSpPr>
          <p:cNvPr id="501784" name="Text Box 24">
            <a:extLst>
              <a:ext uri="{FF2B5EF4-FFF2-40B4-BE49-F238E27FC236}">
                <a16:creationId xmlns:a16="http://schemas.microsoft.com/office/drawing/2014/main" id="{EC64B27F-BBCC-4F65-935C-521EC6AA496D}"/>
              </a:ext>
            </a:extLst>
          </p:cNvPr>
          <p:cNvSpPr txBox="1">
            <a:spLocks noChangeArrowheads="1"/>
          </p:cNvSpPr>
          <p:nvPr/>
        </p:nvSpPr>
        <p:spPr bwMode="auto">
          <a:xfrm>
            <a:off x="360363" y="2276872"/>
            <a:ext cx="83185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Knowing that v</a:t>
            </a:r>
            <a:r>
              <a:rPr lang="en-GB" altLang="en-US" baseline="30000" dirty="0"/>
              <a:t>2</a:t>
            </a:r>
            <a:r>
              <a:rPr lang="en-GB" altLang="en-US" dirty="0"/>
              <a:t> = G</a:t>
            </a:r>
            <a:r>
              <a:rPr lang="en-GB" altLang="en-US" sz="1000" dirty="0"/>
              <a:t> </a:t>
            </a:r>
            <a:r>
              <a:rPr lang="en-GB" altLang="en-US" dirty="0"/>
              <a:t>M</a:t>
            </a:r>
            <a:r>
              <a:rPr lang="en-GB" altLang="en-US" sz="1000" dirty="0"/>
              <a:t> </a:t>
            </a:r>
            <a:r>
              <a:rPr lang="en-GB" altLang="en-US" dirty="0"/>
              <a:t>/</a:t>
            </a:r>
            <a:r>
              <a:rPr lang="en-GB" altLang="en-US" sz="1000" dirty="0"/>
              <a:t> </a:t>
            </a:r>
            <a:r>
              <a:rPr lang="en-GB" altLang="en-US" dirty="0"/>
              <a:t>r, we can eliminate v to give an expression relating T, r and M:</a:t>
            </a:r>
          </a:p>
        </p:txBody>
      </p:sp>
      <p:sp>
        <p:nvSpPr>
          <p:cNvPr id="501785" name="Text Box 25">
            <a:extLst>
              <a:ext uri="{FF2B5EF4-FFF2-40B4-BE49-F238E27FC236}">
                <a16:creationId xmlns:a16="http://schemas.microsoft.com/office/drawing/2014/main" id="{CF5B3BC8-E414-42C1-8C50-7055CC212755}"/>
              </a:ext>
            </a:extLst>
          </p:cNvPr>
          <p:cNvSpPr txBox="1">
            <a:spLocks noChangeArrowheads="1"/>
          </p:cNvSpPr>
          <p:nvPr/>
        </p:nvSpPr>
        <p:spPr bwMode="auto">
          <a:xfrm>
            <a:off x="3283632" y="3289190"/>
            <a:ext cx="24765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a:t>
            </a:r>
            <a:r>
              <a:rPr lang="en-GB" altLang="en-US" baseline="30000" dirty="0"/>
              <a:t>2</a:t>
            </a:r>
            <a:r>
              <a:rPr lang="en-GB" altLang="en-US" dirty="0"/>
              <a:t> = 4</a:t>
            </a:r>
            <a:r>
              <a:rPr lang="el-GR" altLang="en-US" dirty="0"/>
              <a:t>π</a:t>
            </a:r>
            <a:r>
              <a:rPr lang="en-GB" altLang="en-US" baseline="30000" dirty="0"/>
              <a:t>2</a:t>
            </a:r>
            <a:r>
              <a:rPr lang="en-GB" altLang="en-US" sz="1000" dirty="0"/>
              <a:t> </a:t>
            </a:r>
            <a:r>
              <a:rPr lang="en-GB" altLang="en-US" dirty="0"/>
              <a:t>r</a:t>
            </a:r>
            <a:r>
              <a:rPr lang="en-GB" altLang="en-US" baseline="30000" dirty="0"/>
              <a:t>2</a:t>
            </a:r>
            <a:r>
              <a:rPr lang="en-GB" altLang="en-US" sz="1000" dirty="0"/>
              <a:t> </a:t>
            </a:r>
            <a:r>
              <a:rPr lang="en-GB" altLang="en-US" dirty="0"/>
              <a:t>/</a:t>
            </a:r>
            <a:r>
              <a:rPr lang="en-GB" altLang="en-US" sz="1000" dirty="0"/>
              <a:t> </a:t>
            </a:r>
            <a:r>
              <a:rPr lang="en-GB" altLang="en-US" dirty="0"/>
              <a:t>v</a:t>
            </a:r>
            <a:r>
              <a:rPr lang="en-GB" altLang="en-US" baseline="30000" dirty="0"/>
              <a:t>2</a:t>
            </a:r>
          </a:p>
        </p:txBody>
      </p:sp>
      <p:sp>
        <p:nvSpPr>
          <p:cNvPr id="501788" name="Text Box 28">
            <a:extLst>
              <a:ext uri="{FF2B5EF4-FFF2-40B4-BE49-F238E27FC236}">
                <a16:creationId xmlns:a16="http://schemas.microsoft.com/office/drawing/2014/main" id="{4D0115E2-8799-43DB-8A01-05671FC495FC}"/>
              </a:ext>
            </a:extLst>
          </p:cNvPr>
          <p:cNvSpPr txBox="1">
            <a:spLocks noChangeArrowheads="1"/>
          </p:cNvSpPr>
          <p:nvPr/>
        </p:nvSpPr>
        <p:spPr bwMode="auto">
          <a:xfrm>
            <a:off x="3271304" y="3865254"/>
            <a:ext cx="31369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a:t>
            </a:r>
            <a:r>
              <a:rPr lang="en-GB" altLang="en-US" baseline="30000" dirty="0"/>
              <a:t>2</a:t>
            </a:r>
            <a:r>
              <a:rPr lang="en-GB" altLang="en-US" dirty="0"/>
              <a:t> = 4</a:t>
            </a:r>
            <a:r>
              <a:rPr lang="el-GR" altLang="en-US" dirty="0"/>
              <a:t>π</a:t>
            </a:r>
            <a:r>
              <a:rPr lang="en-GB" altLang="en-US" baseline="30000" dirty="0"/>
              <a:t>2 </a:t>
            </a:r>
            <a:r>
              <a:rPr lang="en-GB" altLang="en-US" dirty="0"/>
              <a:t>r</a:t>
            </a:r>
            <a:r>
              <a:rPr lang="en-GB" altLang="en-US" baseline="30000" dirty="0"/>
              <a:t>2</a:t>
            </a:r>
            <a:r>
              <a:rPr lang="en-GB" altLang="en-US" dirty="0"/>
              <a:t> × r</a:t>
            </a:r>
            <a:r>
              <a:rPr lang="en-GB" altLang="en-US" sz="1000" dirty="0"/>
              <a:t> </a:t>
            </a:r>
            <a:r>
              <a:rPr lang="en-GB" altLang="en-US" dirty="0"/>
              <a:t>/</a:t>
            </a:r>
            <a:r>
              <a:rPr lang="en-GB" altLang="en-US" sz="1000" dirty="0"/>
              <a:t> </a:t>
            </a:r>
            <a:r>
              <a:rPr lang="en-GB" altLang="en-US" dirty="0"/>
              <a:t>G</a:t>
            </a:r>
            <a:r>
              <a:rPr lang="en-GB" altLang="en-US" sz="1000" dirty="0"/>
              <a:t> </a:t>
            </a:r>
            <a:r>
              <a:rPr lang="en-GB" altLang="en-US" dirty="0"/>
              <a:t>M</a:t>
            </a:r>
          </a:p>
        </p:txBody>
      </p:sp>
      <p:grpSp>
        <p:nvGrpSpPr>
          <p:cNvPr id="2" name="Group 42">
            <a:extLst>
              <a:ext uri="{FF2B5EF4-FFF2-40B4-BE49-F238E27FC236}">
                <a16:creationId xmlns:a16="http://schemas.microsoft.com/office/drawing/2014/main" id="{3E60AB8A-91BC-4C8C-BC00-FDB500BD7EBA}"/>
              </a:ext>
            </a:extLst>
          </p:cNvPr>
          <p:cNvGrpSpPr>
            <a:grpSpLocks/>
          </p:cNvGrpSpPr>
          <p:nvPr/>
        </p:nvGrpSpPr>
        <p:grpSpPr bwMode="auto">
          <a:xfrm>
            <a:off x="3098800" y="4509120"/>
            <a:ext cx="2768600" cy="1019175"/>
            <a:chOff x="464" y="3542"/>
            <a:chExt cx="1744" cy="642"/>
          </a:xfrm>
          <a:solidFill>
            <a:srgbClr val="B80303"/>
          </a:solidFill>
        </p:grpSpPr>
        <p:sp>
          <p:nvSpPr>
            <p:cNvPr id="38924" name="AutoShape 41">
              <a:extLst>
                <a:ext uri="{FF2B5EF4-FFF2-40B4-BE49-F238E27FC236}">
                  <a16:creationId xmlns:a16="http://schemas.microsoft.com/office/drawing/2014/main" id="{D974E829-E183-47DC-9795-2F1FA70A7D39}"/>
                </a:ext>
              </a:extLst>
            </p:cNvPr>
            <p:cNvSpPr>
              <a:spLocks noChangeArrowheads="1"/>
            </p:cNvSpPr>
            <p:nvPr/>
          </p:nvSpPr>
          <p:spPr bwMode="auto">
            <a:xfrm>
              <a:off x="464" y="3560"/>
              <a:ext cx="1744" cy="624"/>
            </a:xfrm>
            <a:prstGeom prst="roundRect">
              <a:avLst>
                <a:gd name="adj" fmla="val 0"/>
              </a:avLst>
            </a:prstGeom>
            <a:grpFill/>
            <a:ln w="38100">
              <a:noFill/>
              <a:round/>
              <a:headEnd/>
              <a:tailEnd/>
            </a:ln>
          </p:spPr>
          <p:txBody>
            <a:bodyPr wrap="none" lIns="90000" tIns="46800" rIns="90000" bIns="46800"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GB" altLang="en-US"/>
            </a:p>
          </p:txBody>
        </p:sp>
        <p:grpSp>
          <p:nvGrpSpPr>
            <p:cNvPr id="38925" name="Group 39">
              <a:extLst>
                <a:ext uri="{FF2B5EF4-FFF2-40B4-BE49-F238E27FC236}">
                  <a16:creationId xmlns:a16="http://schemas.microsoft.com/office/drawing/2014/main" id="{B7D9F13C-4992-4D5A-93E7-43597ABD5587}"/>
                </a:ext>
              </a:extLst>
            </p:cNvPr>
            <p:cNvGrpSpPr>
              <a:grpSpLocks/>
            </p:cNvGrpSpPr>
            <p:nvPr/>
          </p:nvGrpSpPr>
          <p:grpSpPr bwMode="auto">
            <a:xfrm>
              <a:off x="556" y="3542"/>
              <a:ext cx="1624" cy="619"/>
              <a:chOff x="1760" y="3609"/>
              <a:chExt cx="1624" cy="619"/>
            </a:xfrm>
            <a:grpFill/>
          </p:grpSpPr>
          <p:sp>
            <p:nvSpPr>
              <p:cNvPr id="38926" name="Text Box 29">
                <a:extLst>
                  <a:ext uri="{FF2B5EF4-FFF2-40B4-BE49-F238E27FC236}">
                    <a16:creationId xmlns:a16="http://schemas.microsoft.com/office/drawing/2014/main" id="{947F936F-9AC8-41E7-8B2A-7FF2FA79AC85}"/>
                  </a:ext>
                </a:extLst>
              </p:cNvPr>
              <p:cNvSpPr txBox="1">
                <a:spLocks noChangeArrowheads="1"/>
              </p:cNvSpPr>
              <p:nvPr/>
            </p:nvSpPr>
            <p:spPr bwMode="auto">
              <a:xfrm>
                <a:off x="1760" y="3796"/>
                <a:ext cx="552" cy="292"/>
              </a:xfrm>
              <a:prstGeom prst="rect">
                <a:avLst/>
              </a:prstGeom>
              <a:noFill/>
              <a:ln w="38100">
                <a:noFill/>
                <a:miter lim="800000"/>
                <a:headEnd/>
                <a:tailEnd/>
              </a:ln>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dirty="0">
                    <a:solidFill>
                      <a:schemeClr val="bg1"/>
                    </a:solidFill>
                  </a:rPr>
                  <a:t>T</a:t>
                </a:r>
                <a:r>
                  <a:rPr lang="en-GB" altLang="en-US" sz="1000" b="1" i="1" dirty="0">
                    <a:solidFill>
                      <a:schemeClr val="bg1"/>
                    </a:solidFill>
                  </a:rPr>
                  <a:t> </a:t>
                </a:r>
                <a:r>
                  <a:rPr lang="en-GB" altLang="en-US" b="1" baseline="30000" dirty="0">
                    <a:solidFill>
                      <a:schemeClr val="bg1"/>
                    </a:solidFill>
                  </a:rPr>
                  <a:t>2</a:t>
                </a:r>
                <a:r>
                  <a:rPr lang="en-GB" altLang="en-US" b="1" dirty="0">
                    <a:solidFill>
                      <a:schemeClr val="bg1"/>
                    </a:solidFill>
                  </a:rPr>
                  <a:t> = </a:t>
                </a:r>
              </a:p>
            </p:txBody>
          </p:sp>
          <p:sp>
            <p:nvSpPr>
              <p:cNvPr id="38927" name="Text Box 32">
                <a:extLst>
                  <a:ext uri="{FF2B5EF4-FFF2-40B4-BE49-F238E27FC236}">
                    <a16:creationId xmlns:a16="http://schemas.microsoft.com/office/drawing/2014/main" id="{BCC75693-FB4A-4E24-90ED-8D3248505BEB}"/>
                  </a:ext>
                </a:extLst>
              </p:cNvPr>
              <p:cNvSpPr txBox="1">
                <a:spLocks noChangeArrowheads="1"/>
              </p:cNvSpPr>
              <p:nvPr/>
            </p:nvSpPr>
            <p:spPr bwMode="auto">
              <a:xfrm>
                <a:off x="3024" y="3796"/>
                <a:ext cx="360" cy="292"/>
              </a:xfrm>
              <a:prstGeom prst="rect">
                <a:avLst/>
              </a:prstGeom>
              <a:noFill/>
              <a:ln w="38100">
                <a:noFill/>
                <a:miter lim="800000"/>
                <a:headEnd/>
                <a:tailEnd/>
              </a:ln>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dirty="0">
                    <a:solidFill>
                      <a:schemeClr val="bg1"/>
                    </a:solidFill>
                  </a:rPr>
                  <a:t>r</a:t>
                </a:r>
                <a:r>
                  <a:rPr lang="en-GB" altLang="en-US" b="1" baseline="30000" dirty="0">
                    <a:solidFill>
                      <a:schemeClr val="bg1"/>
                    </a:solidFill>
                  </a:rPr>
                  <a:t>3</a:t>
                </a:r>
              </a:p>
            </p:txBody>
          </p:sp>
          <p:grpSp>
            <p:nvGrpSpPr>
              <p:cNvPr id="38928" name="Group 38">
                <a:extLst>
                  <a:ext uri="{FF2B5EF4-FFF2-40B4-BE49-F238E27FC236}">
                    <a16:creationId xmlns:a16="http://schemas.microsoft.com/office/drawing/2014/main" id="{FAF65BC6-9AA4-4A43-94F4-BD44D7CFC4A9}"/>
                  </a:ext>
                </a:extLst>
              </p:cNvPr>
              <p:cNvGrpSpPr>
                <a:grpSpLocks/>
              </p:cNvGrpSpPr>
              <p:nvPr/>
            </p:nvGrpSpPr>
            <p:grpSpPr bwMode="auto">
              <a:xfrm>
                <a:off x="2184" y="3609"/>
                <a:ext cx="857" cy="619"/>
                <a:chOff x="2184" y="3609"/>
                <a:chExt cx="857" cy="619"/>
              </a:xfrm>
              <a:grpFill/>
            </p:grpSpPr>
            <p:sp>
              <p:nvSpPr>
                <p:cNvPr id="38929" name="Text Box 30">
                  <a:extLst>
                    <a:ext uri="{FF2B5EF4-FFF2-40B4-BE49-F238E27FC236}">
                      <a16:creationId xmlns:a16="http://schemas.microsoft.com/office/drawing/2014/main" id="{00208009-2C8C-4666-B46B-B44A1048D3F1}"/>
                    </a:ext>
                  </a:extLst>
                </p:cNvPr>
                <p:cNvSpPr txBox="1">
                  <a:spLocks noChangeArrowheads="1"/>
                </p:cNvSpPr>
                <p:nvPr/>
              </p:nvSpPr>
              <p:spPr bwMode="auto">
                <a:xfrm>
                  <a:off x="2364" y="3680"/>
                  <a:ext cx="560" cy="292"/>
                </a:xfrm>
                <a:prstGeom prst="rect">
                  <a:avLst/>
                </a:prstGeom>
                <a:noFill/>
                <a:ln w="38100">
                  <a:noFill/>
                  <a:miter lim="800000"/>
                  <a:headEnd/>
                  <a:tailEnd/>
                </a:ln>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ct val="50000"/>
                    </a:spcBef>
                  </a:pPr>
                  <a:r>
                    <a:rPr lang="en-GB" altLang="en-US" b="1" dirty="0">
                      <a:solidFill>
                        <a:schemeClr val="bg1"/>
                      </a:solidFill>
                    </a:rPr>
                    <a:t>4</a:t>
                  </a:r>
                  <a:r>
                    <a:rPr lang="el-GR" altLang="en-US" b="1" dirty="0">
                      <a:solidFill>
                        <a:schemeClr val="bg1"/>
                      </a:solidFill>
                    </a:rPr>
                    <a:t>π</a:t>
                  </a:r>
                  <a:r>
                    <a:rPr lang="en-GB" altLang="en-US" b="1" baseline="30000" dirty="0">
                      <a:solidFill>
                        <a:schemeClr val="bg1"/>
                      </a:solidFill>
                    </a:rPr>
                    <a:t>2</a:t>
                  </a:r>
                </a:p>
              </p:txBody>
            </p:sp>
            <p:sp>
              <p:nvSpPr>
                <p:cNvPr id="38930" name="Text Box 31">
                  <a:extLst>
                    <a:ext uri="{FF2B5EF4-FFF2-40B4-BE49-F238E27FC236}">
                      <a16:creationId xmlns:a16="http://schemas.microsoft.com/office/drawing/2014/main" id="{6F506182-7C7D-48E7-8605-1473DC972B2E}"/>
                    </a:ext>
                  </a:extLst>
                </p:cNvPr>
                <p:cNvSpPr txBox="1">
                  <a:spLocks noChangeArrowheads="1"/>
                </p:cNvSpPr>
                <p:nvPr/>
              </p:nvSpPr>
              <p:spPr bwMode="auto">
                <a:xfrm>
                  <a:off x="2356" y="3936"/>
                  <a:ext cx="576" cy="292"/>
                </a:xfrm>
                <a:prstGeom prst="rect">
                  <a:avLst/>
                </a:prstGeom>
                <a:noFill/>
                <a:ln w="38100">
                  <a:noFill/>
                  <a:miter lim="800000"/>
                  <a:headEnd/>
                  <a:tailEnd/>
                </a:ln>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ct val="50000"/>
                    </a:spcBef>
                  </a:pPr>
                  <a:r>
                    <a:rPr lang="en-GB" altLang="en-US" b="1" dirty="0">
                      <a:solidFill>
                        <a:schemeClr val="bg1"/>
                      </a:solidFill>
                    </a:rPr>
                    <a:t>G</a:t>
                  </a:r>
                  <a:r>
                    <a:rPr lang="en-GB" altLang="en-US" sz="1000" b="1" dirty="0">
                      <a:solidFill>
                        <a:schemeClr val="bg1"/>
                      </a:solidFill>
                    </a:rPr>
                    <a:t> </a:t>
                  </a:r>
                  <a:r>
                    <a:rPr lang="en-GB" altLang="en-US" b="1" dirty="0">
                      <a:solidFill>
                        <a:schemeClr val="bg1"/>
                      </a:solidFill>
                    </a:rPr>
                    <a:t>M</a:t>
                  </a:r>
                </a:p>
              </p:txBody>
            </p:sp>
            <p:sp>
              <p:nvSpPr>
                <p:cNvPr id="38932" name="Text Box 36">
                  <a:extLst>
                    <a:ext uri="{FF2B5EF4-FFF2-40B4-BE49-F238E27FC236}">
                      <a16:creationId xmlns:a16="http://schemas.microsoft.com/office/drawing/2014/main" id="{194943BD-4373-4ECC-BBD2-D02EB24C1D77}"/>
                    </a:ext>
                  </a:extLst>
                </p:cNvPr>
                <p:cNvSpPr txBox="1">
                  <a:spLocks noChangeArrowheads="1"/>
                </p:cNvSpPr>
                <p:nvPr/>
              </p:nvSpPr>
              <p:spPr bwMode="auto">
                <a:xfrm>
                  <a:off x="2184" y="3609"/>
                  <a:ext cx="192" cy="583"/>
                </a:xfrm>
                <a:prstGeom prst="rect">
                  <a:avLst/>
                </a:prstGeom>
                <a:noFill/>
                <a:ln w="38100">
                  <a:noFill/>
                  <a:miter lim="800000"/>
                  <a:headEnd/>
                  <a:tailEnd/>
                </a:ln>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sz="5400" dirty="0">
                      <a:solidFill>
                        <a:schemeClr val="bg1"/>
                      </a:solidFill>
                    </a:rPr>
                    <a:t>(</a:t>
                  </a:r>
                </a:p>
              </p:txBody>
            </p:sp>
            <p:sp>
              <p:nvSpPr>
                <p:cNvPr id="38933" name="Text Box 37">
                  <a:extLst>
                    <a:ext uri="{FF2B5EF4-FFF2-40B4-BE49-F238E27FC236}">
                      <a16:creationId xmlns:a16="http://schemas.microsoft.com/office/drawing/2014/main" id="{42CA34A4-ED89-4247-A181-4AE2D9296328}"/>
                    </a:ext>
                  </a:extLst>
                </p:cNvPr>
                <p:cNvSpPr txBox="1">
                  <a:spLocks noChangeArrowheads="1"/>
                </p:cNvSpPr>
                <p:nvPr/>
              </p:nvSpPr>
              <p:spPr bwMode="auto">
                <a:xfrm>
                  <a:off x="2849" y="3609"/>
                  <a:ext cx="192" cy="583"/>
                </a:xfrm>
                <a:prstGeom prst="rect">
                  <a:avLst/>
                </a:prstGeom>
                <a:noFill/>
                <a:ln w="38100">
                  <a:noFill/>
                  <a:miter lim="800000"/>
                  <a:headEnd/>
                  <a:tailEnd/>
                </a:ln>
              </p:spPr>
              <p:txBody>
                <a:bodyPr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sz="5400" dirty="0">
                      <a:solidFill>
                        <a:schemeClr val="bg1"/>
                      </a:solidFill>
                    </a:rPr>
                    <a:t>)</a:t>
                  </a:r>
                </a:p>
              </p:txBody>
            </p:sp>
            <p:sp>
              <p:nvSpPr>
                <p:cNvPr id="38931" name="Line 33">
                  <a:extLst>
                    <a:ext uri="{FF2B5EF4-FFF2-40B4-BE49-F238E27FC236}">
                      <a16:creationId xmlns:a16="http://schemas.microsoft.com/office/drawing/2014/main" id="{63BA22FF-F161-4170-A6A2-2074EC606B68}"/>
                    </a:ext>
                  </a:extLst>
                </p:cNvPr>
                <p:cNvSpPr>
                  <a:spLocks noChangeShapeType="1"/>
                </p:cNvSpPr>
                <p:nvPr/>
              </p:nvSpPr>
              <p:spPr bwMode="auto">
                <a:xfrm>
                  <a:off x="2340" y="3952"/>
                  <a:ext cx="592" cy="0"/>
                </a:xfrm>
                <a:prstGeom prst="line">
                  <a:avLst/>
                </a:prstGeom>
                <a:grpFill/>
                <a:ln w="38100">
                  <a:solidFill>
                    <a:schemeClr val="bg1"/>
                  </a:solidFill>
                  <a:round/>
                  <a:headEnd/>
                  <a:tailEnd/>
                </a:ln>
                <a:extLst/>
              </p:spPr>
              <p:txBody>
                <a:bodyPr lIns="90000" tIns="46800" rIns="90000" bIns="46800"/>
                <a:lstStyle/>
                <a:p>
                  <a:endParaRPr lang="en-GB"/>
                </a:p>
              </p:txBody>
            </p:sp>
          </p:grpSp>
        </p:grpSp>
      </p:grpSp>
      <p:pic>
        <p:nvPicPr>
          <p:cNvPr id="22" name="Picture 19">
            <a:hlinkClick r:id="" action="ppaction://hlinkshowjump?jump=nextslide"/>
            <a:extLst>
              <a:ext uri="{FF2B5EF4-FFF2-40B4-BE49-F238E27FC236}">
                <a16:creationId xmlns:a16="http://schemas.microsoft.com/office/drawing/2014/main" id="{58D5E615-E5C8-44ED-8F2E-6F7A645B07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23" name="Text Box 24">
            <a:extLst>
              <a:ext uri="{FF2B5EF4-FFF2-40B4-BE49-F238E27FC236}">
                <a16:creationId xmlns:a16="http://schemas.microsoft.com/office/drawing/2014/main" id="{102C561C-FE4E-41F2-91D2-11380FA8EC91}"/>
              </a:ext>
            </a:extLst>
          </p:cNvPr>
          <p:cNvSpPr txBox="1">
            <a:spLocks noChangeArrowheads="1"/>
          </p:cNvSpPr>
          <p:nvPr/>
        </p:nvSpPr>
        <p:spPr bwMode="auto">
          <a:xfrm>
            <a:off x="360362" y="5665454"/>
            <a:ext cx="856812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0000" tIns="46800" rIns="90000" bIns="46800">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This is the full mathematical expression of Kepler’s third law.</a:t>
            </a:r>
          </a:p>
        </p:txBody>
      </p:sp>
      <p:pic>
        <p:nvPicPr>
          <p:cNvPr id="21" name="Picture 20">
            <a:extLst>
              <a:ext uri="{FF2B5EF4-FFF2-40B4-BE49-F238E27FC236}">
                <a16:creationId xmlns:a16="http://schemas.microsoft.com/office/drawing/2014/main" id="{066B5B3F-3D71-483D-93B2-FF295B95C2E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205462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3" grpId="0"/>
      <p:bldP spid="501784" grpId="0"/>
      <p:bldP spid="501785" grpId="0"/>
      <p:bldP spid="501788"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rbits_mass_on_string_planet_comparison">
            <a:extLst>
              <a:ext uri="{FF2B5EF4-FFF2-40B4-BE49-F238E27FC236}">
                <a16:creationId xmlns:a16="http://schemas.microsoft.com/office/drawing/2014/main" id="{821D230C-66DF-463F-863C-6ED96763C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4760913"/>
            <a:ext cx="644842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a:extLst>
              <a:ext uri="{FF2B5EF4-FFF2-40B4-BE49-F238E27FC236}">
                <a16:creationId xmlns:a16="http://schemas.microsoft.com/office/drawing/2014/main" id="{5FFA2BAA-F6F1-44C8-8DCB-F2BA837335B7}"/>
              </a:ext>
            </a:extLst>
          </p:cNvPr>
          <p:cNvSpPr>
            <a:spLocks noGrp="1" noChangeArrowheads="1"/>
          </p:cNvSpPr>
          <p:nvPr>
            <p:ph type="title"/>
          </p:nvPr>
        </p:nvSpPr>
        <p:spPr/>
        <p:txBody>
          <a:bodyPr/>
          <a:lstStyle/>
          <a:p>
            <a:r>
              <a:rPr lang="en-GB" altLang="en-US" dirty="0"/>
              <a:t>Factors affecting near-circular orbits (1)</a:t>
            </a:r>
          </a:p>
        </p:txBody>
      </p:sp>
      <p:sp>
        <p:nvSpPr>
          <p:cNvPr id="26628" name="Text Box 5">
            <a:extLst>
              <a:ext uri="{FF2B5EF4-FFF2-40B4-BE49-F238E27FC236}">
                <a16:creationId xmlns:a16="http://schemas.microsoft.com/office/drawing/2014/main" id="{6DF94454-ABDE-4038-8574-9AF03BDAF995}"/>
              </a:ext>
            </a:extLst>
          </p:cNvPr>
          <p:cNvSpPr txBox="1">
            <a:spLocks noChangeArrowheads="1"/>
          </p:cNvSpPr>
          <p:nvPr/>
        </p:nvSpPr>
        <p:spPr bwMode="auto">
          <a:xfrm>
            <a:off x="360363" y="788988"/>
            <a:ext cx="8605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force </a:t>
            </a:r>
            <a:r>
              <a:rPr lang="en-GB" altLang="en-US" b="1" dirty="0">
                <a:solidFill>
                  <a:srgbClr val="010066"/>
                </a:solidFill>
              </a:rPr>
              <a:t>required</a:t>
            </a:r>
            <a:r>
              <a:rPr lang="en-GB" altLang="en-US" dirty="0">
                <a:solidFill>
                  <a:srgbClr val="010066"/>
                </a:solidFill>
              </a:rPr>
              <a:t> to keep a planet in circular (or almost circular) motion depends on </a:t>
            </a:r>
            <a:r>
              <a:rPr lang="en-GB" altLang="en-US" b="1" dirty="0">
                <a:solidFill>
                  <a:srgbClr val="B80303"/>
                </a:solidFill>
              </a:rPr>
              <a:t>mass</a:t>
            </a:r>
            <a:r>
              <a:rPr lang="en-GB" altLang="en-US" dirty="0">
                <a:solidFill>
                  <a:srgbClr val="010066"/>
                </a:solidFill>
              </a:rPr>
              <a:t>, </a:t>
            </a:r>
            <a:r>
              <a:rPr lang="en-GB" altLang="en-US" b="1" dirty="0">
                <a:solidFill>
                  <a:srgbClr val="B80303"/>
                </a:solidFill>
              </a:rPr>
              <a:t>radius</a:t>
            </a:r>
            <a:r>
              <a:rPr lang="en-GB" altLang="en-US" dirty="0">
                <a:solidFill>
                  <a:srgbClr val="010066"/>
                </a:solidFill>
              </a:rPr>
              <a:t> and </a:t>
            </a:r>
            <a:r>
              <a:rPr lang="en-GB" altLang="en-US" b="1" dirty="0">
                <a:solidFill>
                  <a:srgbClr val="B80303"/>
                </a:solidFill>
              </a:rPr>
              <a:t>speed</a:t>
            </a:r>
            <a:r>
              <a:rPr lang="en-GB" altLang="en-US" dirty="0">
                <a:solidFill>
                  <a:srgbClr val="010066"/>
                </a:solidFill>
              </a:rPr>
              <a:t>.</a:t>
            </a:r>
          </a:p>
        </p:txBody>
      </p:sp>
      <p:sp>
        <p:nvSpPr>
          <p:cNvPr id="8" name="TextBox 7">
            <a:extLst>
              <a:ext uri="{FF2B5EF4-FFF2-40B4-BE49-F238E27FC236}">
                <a16:creationId xmlns:a16="http://schemas.microsoft.com/office/drawing/2014/main" id="{CDA19916-BD53-4C57-8A85-8020B8762C68}"/>
              </a:ext>
            </a:extLst>
          </p:cNvPr>
          <p:cNvSpPr txBox="1">
            <a:spLocks noChangeArrowheads="1"/>
          </p:cNvSpPr>
          <p:nvPr/>
        </p:nvSpPr>
        <p:spPr bwMode="auto">
          <a:xfrm>
            <a:off x="360363" y="1700213"/>
            <a:ext cx="8172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But the gravitational force that a star actually </a:t>
            </a:r>
            <a:r>
              <a:rPr lang="en-GB" altLang="en-US" b="1" dirty="0">
                <a:solidFill>
                  <a:srgbClr val="010066"/>
                </a:solidFill>
              </a:rPr>
              <a:t>provides</a:t>
            </a:r>
            <a:r>
              <a:rPr lang="en-GB" altLang="en-US" dirty="0">
                <a:solidFill>
                  <a:srgbClr val="010066"/>
                </a:solidFill>
              </a:rPr>
              <a:t> only depends on </a:t>
            </a:r>
            <a:r>
              <a:rPr lang="en-GB" altLang="en-US" b="1" dirty="0">
                <a:solidFill>
                  <a:srgbClr val="B80303"/>
                </a:solidFill>
              </a:rPr>
              <a:t>mass</a:t>
            </a:r>
            <a:r>
              <a:rPr lang="en-GB" altLang="en-US" dirty="0">
                <a:solidFill>
                  <a:srgbClr val="010066"/>
                </a:solidFill>
              </a:rPr>
              <a:t> and </a:t>
            </a:r>
            <a:r>
              <a:rPr lang="en-GB" altLang="en-US" b="1" dirty="0">
                <a:solidFill>
                  <a:srgbClr val="B80303"/>
                </a:solidFill>
              </a:rPr>
              <a:t>radius</a:t>
            </a:r>
            <a:r>
              <a:rPr lang="en-GB" altLang="en-US" dirty="0">
                <a:solidFill>
                  <a:srgbClr val="010066"/>
                </a:solidFill>
              </a:rPr>
              <a:t>. </a:t>
            </a:r>
            <a:endParaRPr lang="en-GB" altLang="en-US" dirty="0"/>
          </a:p>
        </p:txBody>
      </p:sp>
      <p:sp>
        <p:nvSpPr>
          <p:cNvPr id="9" name="Rectangle 8">
            <a:extLst>
              <a:ext uri="{FF2B5EF4-FFF2-40B4-BE49-F238E27FC236}">
                <a16:creationId xmlns:a16="http://schemas.microsoft.com/office/drawing/2014/main" id="{00C145BD-53A2-477C-A532-BF4CF327229E}"/>
              </a:ext>
            </a:extLst>
          </p:cNvPr>
          <p:cNvSpPr>
            <a:spLocks noChangeArrowheads="1"/>
          </p:cNvSpPr>
          <p:nvPr/>
        </p:nvSpPr>
        <p:spPr bwMode="auto">
          <a:xfrm>
            <a:off x="360363" y="2673350"/>
            <a:ext cx="8172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that for any specific radius, a planet must move at </a:t>
            </a:r>
            <a:r>
              <a:rPr lang="en-GB" altLang="en-US" b="1" dirty="0">
                <a:solidFill>
                  <a:srgbClr val="010066"/>
                </a:solidFill>
              </a:rPr>
              <a:t>one specific speed</a:t>
            </a:r>
            <a:r>
              <a:rPr lang="en-GB" altLang="en-US" dirty="0">
                <a:solidFill>
                  <a:srgbClr val="010066"/>
                </a:solidFill>
              </a:rPr>
              <a:t> to stay in a </a:t>
            </a:r>
            <a:r>
              <a:rPr lang="en-GB" altLang="en-US" b="1" dirty="0">
                <a:solidFill>
                  <a:srgbClr val="B80303"/>
                </a:solidFill>
              </a:rPr>
              <a:t>stable</a:t>
            </a:r>
            <a:r>
              <a:rPr lang="en-GB" altLang="en-US" dirty="0">
                <a:solidFill>
                  <a:srgbClr val="010066"/>
                </a:solidFill>
              </a:rPr>
              <a:t> orbit.</a:t>
            </a:r>
            <a:endParaRPr lang="en-GB" altLang="en-US" dirty="0"/>
          </a:p>
        </p:txBody>
      </p:sp>
      <p:sp>
        <p:nvSpPr>
          <p:cNvPr id="10" name="TextBox 9">
            <a:extLst>
              <a:ext uri="{FF2B5EF4-FFF2-40B4-BE49-F238E27FC236}">
                <a16:creationId xmlns:a16="http://schemas.microsoft.com/office/drawing/2014/main" id="{DAB97945-443D-4332-874C-0ADFC3127D7C}"/>
              </a:ext>
            </a:extLst>
          </p:cNvPr>
          <p:cNvSpPr txBox="1">
            <a:spLocks noChangeArrowheads="1"/>
          </p:cNvSpPr>
          <p:nvPr/>
        </p:nvSpPr>
        <p:spPr bwMode="auto">
          <a:xfrm>
            <a:off x="360363" y="3644900"/>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If a planet orbits a star at an increasing speed, the force between them </a:t>
            </a:r>
            <a:r>
              <a:rPr lang="en-GB" altLang="en-US" b="1">
                <a:solidFill>
                  <a:srgbClr val="010066"/>
                </a:solidFill>
              </a:rPr>
              <a:t>does not</a:t>
            </a:r>
            <a:r>
              <a:rPr lang="en-GB" altLang="en-US">
                <a:solidFill>
                  <a:srgbClr val="010066"/>
                </a:solidFill>
              </a:rPr>
              <a:t> increase, so it moves out of that orbit:</a:t>
            </a:r>
            <a:endParaRPr lang="en-GB" altLang="en-US"/>
          </a:p>
        </p:txBody>
      </p:sp>
      <p:pic>
        <p:nvPicPr>
          <p:cNvPr id="11" name="Picture 10" descr="down arrow slide 13.png">
            <a:extLst>
              <a:ext uri="{FF2B5EF4-FFF2-40B4-BE49-F238E27FC236}">
                <a16:creationId xmlns:a16="http://schemas.microsoft.com/office/drawing/2014/main" id="{1544B464-D375-44DA-8B75-AEC729EAB6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229225"/>
            <a:ext cx="377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E9FBCEDF-34B2-47A3-90F6-D1F7A9A8CB2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07F009C2-6ECE-4AA2-A9E7-BBF0B78C418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7410"/>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F5562252-F4C0-44C2-9849-EBE123529269}"/>
              </a:ext>
            </a:extLst>
          </p:cNvPr>
          <p:cNvSpPr>
            <a:spLocks noGrp="1" noChangeArrowheads="1"/>
          </p:cNvSpPr>
          <p:nvPr>
            <p:ph type="title"/>
          </p:nvPr>
        </p:nvSpPr>
        <p:spPr/>
        <p:txBody>
          <a:bodyPr/>
          <a:lstStyle/>
          <a:p>
            <a:r>
              <a:rPr lang="en-GB" altLang="en-US" dirty="0"/>
              <a:t>Factors affecting near-circular orbits (2)</a:t>
            </a:r>
          </a:p>
        </p:txBody>
      </p:sp>
      <p:pic>
        <p:nvPicPr>
          <p:cNvPr id="7" name="Picture 19">
            <a:hlinkClick r:id="" action="ppaction://hlinkshowjump?jump=nextslide"/>
            <a:extLst>
              <a:ext uri="{FF2B5EF4-FFF2-40B4-BE49-F238E27FC236}">
                <a16:creationId xmlns:a16="http://schemas.microsoft.com/office/drawing/2014/main" id="{36A0D252-E274-433A-9208-63F3B3DECA8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6790DFD-52F3-4BE9-910B-838D09B44F8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93682518-C2A8-475B-9E7C-C1EEBA1262DE}"/>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BC2DCFA-391C-4E86-97D0-DC5A295EF5F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7" name="Text Box 9">
            <a:extLst>
              <a:ext uri="{FF2B5EF4-FFF2-40B4-BE49-F238E27FC236}">
                <a16:creationId xmlns:a16="http://schemas.microsoft.com/office/drawing/2014/main" id="{EE82A13F-6484-4ACC-8D7C-47FED9081591}"/>
              </a:ext>
            </a:extLst>
          </p:cNvPr>
          <p:cNvSpPr txBox="1">
            <a:spLocks noChangeArrowheads="1"/>
          </p:cNvSpPr>
          <p:nvPr/>
        </p:nvSpPr>
        <p:spPr bwMode="auto">
          <a:xfrm>
            <a:off x="360363" y="2241550"/>
            <a:ext cx="34210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head of the comet is a lump of ice and dust a few </a:t>
            </a:r>
            <a:r>
              <a:rPr lang="en-GB" altLang="en-US" dirty="0" err="1"/>
              <a:t>kilometers</a:t>
            </a:r>
            <a:r>
              <a:rPr lang="en-GB" altLang="en-US" dirty="0"/>
              <a:t> across. The tail only appears when the comet is near the Sun. It consists of gas and dust which are released from the comet by the heat of the Sun.</a:t>
            </a:r>
          </a:p>
        </p:txBody>
      </p:sp>
      <p:sp>
        <p:nvSpPr>
          <p:cNvPr id="27651" name="Rectangle 13">
            <a:extLst>
              <a:ext uri="{FF2B5EF4-FFF2-40B4-BE49-F238E27FC236}">
                <a16:creationId xmlns:a16="http://schemas.microsoft.com/office/drawing/2014/main" id="{06C23B0A-EC1F-4E91-9350-6F2A971F6A63}"/>
              </a:ext>
            </a:extLst>
          </p:cNvPr>
          <p:cNvSpPr>
            <a:spLocks noGrp="1" noChangeArrowheads="1"/>
          </p:cNvSpPr>
          <p:nvPr>
            <p:ph type="title"/>
          </p:nvPr>
        </p:nvSpPr>
        <p:spPr/>
        <p:txBody>
          <a:bodyPr/>
          <a:lstStyle/>
          <a:p>
            <a:r>
              <a:rPr lang="en-GB" altLang="en-US"/>
              <a:t>Comets</a:t>
            </a:r>
          </a:p>
        </p:txBody>
      </p:sp>
      <p:sp>
        <p:nvSpPr>
          <p:cNvPr id="27652" name="Text Box 4">
            <a:extLst>
              <a:ext uri="{FF2B5EF4-FFF2-40B4-BE49-F238E27FC236}">
                <a16:creationId xmlns:a16="http://schemas.microsoft.com/office/drawing/2014/main" id="{3BFED17B-6926-4852-BFFF-4EF1007E0E43}"/>
              </a:ext>
            </a:extLst>
          </p:cNvPr>
          <p:cNvSpPr txBox="1">
            <a:spLocks noChangeArrowheads="1"/>
          </p:cNvSpPr>
          <p:nvPr/>
        </p:nvSpPr>
        <p:spPr bwMode="auto">
          <a:xfrm>
            <a:off x="360363" y="788988"/>
            <a:ext cx="8569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Most of the planets travel around the Sun in near-circular orbits. Comets also travel around the Sun but in </a:t>
            </a:r>
            <a:r>
              <a:rPr lang="en-GB" altLang="en-US" b="1" dirty="0">
                <a:solidFill>
                  <a:srgbClr val="B80303"/>
                </a:solidFill>
              </a:rPr>
              <a:t>highly</a:t>
            </a:r>
            <a:r>
              <a:rPr lang="en-GB" altLang="en-US" b="1" dirty="0">
                <a:solidFill>
                  <a:srgbClr val="286DA6"/>
                </a:solidFill>
              </a:rPr>
              <a:t> </a:t>
            </a:r>
            <a:r>
              <a:rPr lang="en-GB" altLang="en-US" b="1" dirty="0">
                <a:solidFill>
                  <a:srgbClr val="B80303"/>
                </a:solidFill>
              </a:rPr>
              <a:t>elliptical orbits</a:t>
            </a:r>
            <a:r>
              <a:rPr lang="en-GB" altLang="en-US" dirty="0"/>
              <a:t>.</a:t>
            </a:r>
            <a:endParaRPr lang="en-GB" altLang="en-US" dirty="0">
              <a:solidFill>
                <a:srgbClr val="010066"/>
              </a:solidFill>
            </a:endParaRPr>
          </a:p>
        </p:txBody>
      </p:sp>
      <p:pic>
        <p:nvPicPr>
          <p:cNvPr id="23557" name="Picture 5" descr="orbits_comet">
            <a:extLst>
              <a:ext uri="{FF2B5EF4-FFF2-40B4-BE49-F238E27FC236}">
                <a16:creationId xmlns:a16="http://schemas.microsoft.com/office/drawing/2014/main" id="{32642266-CD4B-4153-B637-B5DF088C6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060575"/>
            <a:ext cx="4008438"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a:extLst>
              <a:ext uri="{FF2B5EF4-FFF2-40B4-BE49-F238E27FC236}">
                <a16:creationId xmlns:a16="http://schemas.microsoft.com/office/drawing/2014/main" id="{27F7F5D4-B3E6-408A-920A-A34625A979A4}"/>
              </a:ext>
            </a:extLst>
          </p:cNvPr>
          <p:cNvSpPr txBox="1">
            <a:spLocks noChangeArrowheads="1"/>
          </p:cNvSpPr>
          <p:nvPr/>
        </p:nvSpPr>
        <p:spPr bwMode="auto">
          <a:xfrm>
            <a:off x="4248150" y="1592263"/>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gas tail</a:t>
            </a:r>
          </a:p>
        </p:txBody>
      </p:sp>
      <p:sp>
        <p:nvSpPr>
          <p:cNvPr id="23559" name="Text Box 723">
            <a:extLst>
              <a:ext uri="{FF2B5EF4-FFF2-40B4-BE49-F238E27FC236}">
                <a16:creationId xmlns:a16="http://schemas.microsoft.com/office/drawing/2014/main" id="{53A8EBBC-837C-49F8-8551-9CE7F603C52D}"/>
              </a:ext>
            </a:extLst>
          </p:cNvPr>
          <p:cNvSpPr txBox="1">
            <a:spLocks noChangeArrowheads="1"/>
          </p:cNvSpPr>
          <p:nvPr/>
        </p:nvSpPr>
        <p:spPr bwMode="auto">
          <a:xfrm>
            <a:off x="7524750" y="181927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dust tail</a:t>
            </a:r>
          </a:p>
        </p:txBody>
      </p:sp>
      <p:sp>
        <p:nvSpPr>
          <p:cNvPr id="23560" name="Line 82">
            <a:extLst>
              <a:ext uri="{FF2B5EF4-FFF2-40B4-BE49-F238E27FC236}">
                <a16:creationId xmlns:a16="http://schemas.microsoft.com/office/drawing/2014/main" id="{4E23E387-F854-40E8-B07C-B850C442735E}"/>
              </a:ext>
            </a:extLst>
          </p:cNvPr>
          <p:cNvSpPr>
            <a:spLocks noChangeShapeType="1"/>
          </p:cNvSpPr>
          <p:nvPr/>
        </p:nvSpPr>
        <p:spPr bwMode="auto">
          <a:xfrm>
            <a:off x="4932363" y="2133600"/>
            <a:ext cx="1008062" cy="431800"/>
          </a:xfrm>
          <a:prstGeom prst="line">
            <a:avLst/>
          </a:prstGeom>
          <a:noFill/>
          <a:ln w="38100">
            <a:solidFill>
              <a:srgbClr val="000066"/>
            </a:solidFill>
            <a:round/>
            <a:headEnd type="oval" w="med" len="me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561" name="Line 9">
            <a:extLst>
              <a:ext uri="{FF2B5EF4-FFF2-40B4-BE49-F238E27FC236}">
                <a16:creationId xmlns:a16="http://schemas.microsoft.com/office/drawing/2014/main" id="{980F6644-7DC9-412B-B11B-07B78632EA86}"/>
              </a:ext>
            </a:extLst>
          </p:cNvPr>
          <p:cNvSpPr>
            <a:spLocks noChangeShapeType="1"/>
          </p:cNvSpPr>
          <p:nvPr/>
        </p:nvSpPr>
        <p:spPr bwMode="auto">
          <a:xfrm flipH="1">
            <a:off x="6588125" y="2133600"/>
            <a:ext cx="790575" cy="323850"/>
          </a:xfrm>
          <a:prstGeom prst="line">
            <a:avLst/>
          </a:prstGeom>
          <a:noFill/>
          <a:ln w="38100">
            <a:solidFill>
              <a:srgbClr val="000066"/>
            </a:solidFill>
            <a:round/>
            <a:headEnd type="oval" w="med" len="me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1" name="Text Box 712">
            <a:extLst>
              <a:ext uri="{FF2B5EF4-FFF2-40B4-BE49-F238E27FC236}">
                <a16:creationId xmlns:a16="http://schemas.microsoft.com/office/drawing/2014/main" id="{B380812F-A3F9-4A47-B4DD-4420E5EC5A78}"/>
              </a:ext>
            </a:extLst>
          </p:cNvPr>
          <p:cNvSpPr txBox="1">
            <a:spLocks noChangeArrowheads="1"/>
          </p:cNvSpPr>
          <p:nvPr/>
        </p:nvSpPr>
        <p:spPr bwMode="auto">
          <a:xfrm>
            <a:off x="5543550" y="620077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elliptical orbit</a:t>
            </a:r>
          </a:p>
        </p:txBody>
      </p:sp>
      <p:sp>
        <p:nvSpPr>
          <p:cNvPr id="12" name="Line 81">
            <a:extLst>
              <a:ext uri="{FF2B5EF4-FFF2-40B4-BE49-F238E27FC236}">
                <a16:creationId xmlns:a16="http://schemas.microsoft.com/office/drawing/2014/main" id="{2DC09B43-A70D-4E9C-B3CE-94627DD04F14}"/>
              </a:ext>
            </a:extLst>
          </p:cNvPr>
          <p:cNvSpPr>
            <a:spLocks noChangeShapeType="1"/>
          </p:cNvSpPr>
          <p:nvPr/>
        </p:nvSpPr>
        <p:spPr bwMode="auto">
          <a:xfrm flipV="1">
            <a:off x="6948488" y="5481638"/>
            <a:ext cx="611187" cy="671512"/>
          </a:xfrm>
          <a:prstGeom prst="line">
            <a:avLst/>
          </a:prstGeom>
          <a:noFill/>
          <a:ln w="38100">
            <a:solidFill>
              <a:srgbClr val="000066"/>
            </a:solidFill>
            <a:round/>
            <a:headEnd type="oval" w="med" len="me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13" name="Picture 19">
            <a:hlinkClick r:id="" action="ppaction://hlinkshowjump?jump=nextslide"/>
            <a:extLst>
              <a:ext uri="{FF2B5EF4-FFF2-40B4-BE49-F238E27FC236}">
                <a16:creationId xmlns:a16="http://schemas.microsoft.com/office/drawing/2014/main" id="{3877EA16-D230-4DF1-A71C-1375310257F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797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355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23560"/>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3559"/>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7" grpId="0"/>
      <p:bldP spid="23558" grpId="0"/>
      <p:bldP spid="2355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3. Scale, Proportion, and Quantity</a:t>
            </a:r>
          </a:p>
          <a:p>
            <a:r>
              <a:rPr lang="en-GB" sz="1600" dirty="0"/>
              <a:t>4. Systems and System Models</a:t>
            </a:r>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15058D07-2CFE-4A93-8237-5FB642871716}"/>
              </a:ext>
            </a:extLst>
          </p:cNvPr>
          <p:cNvSpPr>
            <a:spLocks noGrp="1" noChangeArrowheads="1"/>
          </p:cNvSpPr>
          <p:nvPr>
            <p:ph type="title"/>
          </p:nvPr>
        </p:nvSpPr>
        <p:spPr/>
        <p:txBody>
          <a:bodyPr/>
          <a:lstStyle/>
          <a:p>
            <a:r>
              <a:rPr lang="en-GB" altLang="en-US" dirty="0"/>
              <a:t>The orbit of a comet</a:t>
            </a:r>
          </a:p>
        </p:txBody>
      </p:sp>
      <p:pic>
        <p:nvPicPr>
          <p:cNvPr id="8" name="Picture 5" descr="flash_icon">
            <a:extLst>
              <a:ext uri="{FF2B5EF4-FFF2-40B4-BE49-F238E27FC236}">
                <a16:creationId xmlns:a16="http://schemas.microsoft.com/office/drawing/2014/main" id="{12F34762-46DF-49F3-BDB9-E95A425342C0}"/>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AE5458F7-CF5A-4EB3-9B94-BDC04B1DCD6E}"/>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ABB6D560-CDD5-47B3-B076-E1746F914E89}"/>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slide 3.png">
            <a:extLst>
              <a:ext uri="{FF2B5EF4-FFF2-40B4-BE49-F238E27FC236}">
                <a16:creationId xmlns:a16="http://schemas.microsoft.com/office/drawing/2014/main" id="{05650F18-DF00-4F6F-8CD2-24172B6013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728700"/>
            <a:ext cx="356393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0CCAFC37-F08C-4EBD-A1D8-DB46207DC2E2}"/>
              </a:ext>
            </a:extLst>
          </p:cNvPr>
          <p:cNvSpPr>
            <a:spLocks noGrp="1" noChangeArrowheads="1"/>
          </p:cNvSpPr>
          <p:nvPr>
            <p:ph type="title"/>
          </p:nvPr>
        </p:nvSpPr>
        <p:spPr/>
        <p:txBody>
          <a:bodyPr/>
          <a:lstStyle/>
          <a:p>
            <a:r>
              <a:rPr lang="en-GB" altLang="en-US"/>
              <a:t>The formation of the Solar System (1)</a:t>
            </a:r>
          </a:p>
        </p:txBody>
      </p:sp>
      <p:sp>
        <p:nvSpPr>
          <p:cNvPr id="17412" name="Text Box 3">
            <a:extLst>
              <a:ext uri="{FF2B5EF4-FFF2-40B4-BE49-F238E27FC236}">
                <a16:creationId xmlns:a16="http://schemas.microsoft.com/office/drawing/2014/main" id="{B8D828D7-C8D6-4FA8-8EDE-72638EBC962A}"/>
              </a:ext>
            </a:extLst>
          </p:cNvPr>
          <p:cNvSpPr txBox="1">
            <a:spLocks noChangeArrowheads="1"/>
          </p:cNvSpPr>
          <p:nvPr/>
        </p:nvSpPr>
        <p:spPr bwMode="auto">
          <a:xfrm>
            <a:off x="360363" y="788988"/>
            <a:ext cx="62277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cs typeface="Arial" panose="020B0604020202020204" pitchFamily="34" charset="0"/>
              </a:rPr>
              <a:t>Our Solar System is part of a galaxy known as the </a:t>
            </a:r>
            <a:r>
              <a:rPr lang="en-GB" altLang="en-US" b="1" dirty="0">
                <a:solidFill>
                  <a:srgbClr val="B80303"/>
                </a:solidFill>
                <a:cs typeface="Arial" panose="020B0604020202020204" pitchFamily="34" charset="0"/>
              </a:rPr>
              <a:t>Milky Way</a:t>
            </a:r>
            <a:r>
              <a:rPr lang="en-GB" altLang="en-US" dirty="0">
                <a:cs typeface="Arial" panose="020B0604020202020204" pitchFamily="34" charset="0"/>
              </a:rPr>
              <a:t>. It is about 5,000 million years old. Scientists believe that it was formed over very long periods from a </a:t>
            </a:r>
            <a:r>
              <a:rPr lang="en-GB" altLang="en-US" b="1" dirty="0">
                <a:solidFill>
                  <a:srgbClr val="B80303"/>
                </a:solidFill>
                <a:cs typeface="Arial" panose="020B0604020202020204" pitchFamily="34" charset="0"/>
              </a:rPr>
              <a:t>nebula</a:t>
            </a:r>
            <a:r>
              <a:rPr lang="en-GB" altLang="en-US" dirty="0">
                <a:cs typeface="Arial" panose="020B0604020202020204" pitchFamily="34" charset="0"/>
              </a:rPr>
              <a:t> – an enormous swirling cloud </a:t>
            </a:r>
            <a:br>
              <a:rPr lang="en-GB" altLang="en-US" dirty="0">
                <a:cs typeface="Arial" panose="020B0604020202020204" pitchFamily="34" charset="0"/>
              </a:rPr>
            </a:br>
            <a:r>
              <a:rPr lang="en-GB" altLang="en-US" dirty="0">
                <a:cs typeface="Arial" panose="020B0604020202020204" pitchFamily="34" charset="0"/>
              </a:rPr>
              <a:t>of dust and gas found in galaxies.</a:t>
            </a:r>
          </a:p>
        </p:txBody>
      </p:sp>
      <p:sp>
        <p:nvSpPr>
          <p:cNvPr id="919556" name="Text Box 4">
            <a:extLst>
              <a:ext uri="{FF2B5EF4-FFF2-40B4-BE49-F238E27FC236}">
                <a16:creationId xmlns:a16="http://schemas.microsoft.com/office/drawing/2014/main" id="{DBB55450-6AE1-46CB-B590-FFE43B274607}"/>
              </a:ext>
            </a:extLst>
          </p:cNvPr>
          <p:cNvSpPr txBox="1">
            <a:spLocks noChangeArrowheads="1"/>
          </p:cNvSpPr>
          <p:nvPr/>
        </p:nvSpPr>
        <p:spPr bwMode="auto">
          <a:xfrm>
            <a:off x="342900" y="4978400"/>
            <a:ext cx="8667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cs typeface="Arial" panose="020B0604020202020204" pitchFamily="34" charset="0"/>
              </a:rPr>
              <a:t>As more dust accumulated in the core of the cloud, its gravitational pull increased. This caused even more dust to   be sucked in, until eventually, the cloud collapsed in on itself.</a:t>
            </a:r>
          </a:p>
        </p:txBody>
      </p:sp>
      <p:sp>
        <p:nvSpPr>
          <p:cNvPr id="919561" name="Text Box 9">
            <a:extLst>
              <a:ext uri="{FF2B5EF4-FFF2-40B4-BE49-F238E27FC236}">
                <a16:creationId xmlns:a16="http://schemas.microsoft.com/office/drawing/2014/main" id="{CBD5619F-10F7-48B1-B0AC-A6F742CBD1E9}"/>
              </a:ext>
            </a:extLst>
          </p:cNvPr>
          <p:cNvSpPr txBox="1">
            <a:spLocks noChangeArrowheads="1"/>
          </p:cNvSpPr>
          <p:nvPr/>
        </p:nvSpPr>
        <p:spPr bwMode="auto">
          <a:xfrm>
            <a:off x="342900" y="3443288"/>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cs typeface="Arial" panose="020B0604020202020204" pitchFamily="34" charset="0"/>
              </a:rPr>
              <a:t>Something, maybe the explosion of a nearby dying star </a:t>
            </a:r>
            <a:br>
              <a:rPr lang="en-GB" altLang="en-US" dirty="0">
                <a:cs typeface="Arial" panose="020B0604020202020204" pitchFamily="34" charset="0"/>
              </a:rPr>
            </a:br>
            <a:r>
              <a:rPr lang="en-GB" altLang="en-US" dirty="0">
                <a:cs typeface="Arial" panose="020B0604020202020204" pitchFamily="34" charset="0"/>
              </a:rPr>
              <a:t>(a </a:t>
            </a:r>
            <a:r>
              <a:rPr lang="en-GB" altLang="en-US" b="1" dirty="0">
                <a:solidFill>
                  <a:srgbClr val="B80303"/>
                </a:solidFill>
                <a:cs typeface="Arial" panose="020B0604020202020204" pitchFamily="34" charset="0"/>
              </a:rPr>
              <a:t>supernova</a:t>
            </a:r>
            <a:r>
              <a:rPr lang="en-GB" altLang="en-US" dirty="0">
                <a:cs typeface="Arial" panose="020B0604020202020204" pitchFamily="34" charset="0"/>
              </a:rPr>
              <a:t>), caused the dust particles to begin to clump together and form a dense spinning cloud.</a:t>
            </a:r>
          </a:p>
        </p:txBody>
      </p:sp>
      <p:pic>
        <p:nvPicPr>
          <p:cNvPr id="8" name="Picture 19">
            <a:hlinkClick r:id="" action="ppaction://hlinkshowjump?jump=nextslide"/>
            <a:extLst>
              <a:ext uri="{FF2B5EF4-FFF2-40B4-BE49-F238E27FC236}">
                <a16:creationId xmlns:a16="http://schemas.microsoft.com/office/drawing/2014/main" id="{351267F0-C9D7-41EA-8B8E-C1F3051BB59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95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95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6" grpId="0"/>
      <p:bldP spid="9195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4.png">
            <a:extLst>
              <a:ext uri="{FF2B5EF4-FFF2-40B4-BE49-F238E27FC236}">
                <a16:creationId xmlns:a16="http://schemas.microsoft.com/office/drawing/2014/main" id="{3825F668-88FC-41A4-A29E-F68D2C702A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3280556"/>
            <a:ext cx="33766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id="{2D0D7D1B-CFA9-4543-ADFD-0435B4BD77D9}"/>
              </a:ext>
            </a:extLst>
          </p:cNvPr>
          <p:cNvSpPr>
            <a:spLocks noGrp="1" noChangeArrowheads="1"/>
          </p:cNvSpPr>
          <p:nvPr>
            <p:ph type="title"/>
          </p:nvPr>
        </p:nvSpPr>
        <p:spPr/>
        <p:txBody>
          <a:bodyPr/>
          <a:lstStyle/>
          <a:p>
            <a:r>
              <a:rPr lang="en-GB" altLang="en-US"/>
              <a:t>The formation of the Solar System (2)</a:t>
            </a:r>
          </a:p>
        </p:txBody>
      </p:sp>
      <p:sp>
        <p:nvSpPr>
          <p:cNvPr id="18437" name="Text Box 5">
            <a:extLst>
              <a:ext uri="{FF2B5EF4-FFF2-40B4-BE49-F238E27FC236}">
                <a16:creationId xmlns:a16="http://schemas.microsoft.com/office/drawing/2014/main" id="{EC46BCBF-8D48-44F3-89EB-D294F71CBE9A}"/>
              </a:ext>
            </a:extLst>
          </p:cNvPr>
          <p:cNvSpPr txBox="1">
            <a:spLocks noChangeArrowheads="1"/>
          </p:cNvSpPr>
          <p:nvPr/>
        </p:nvSpPr>
        <p:spPr bwMode="auto">
          <a:xfrm>
            <a:off x="360363" y="788988"/>
            <a:ext cx="817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cs typeface="Arial" panose="020B0604020202020204" pitchFamily="34" charset="0"/>
              </a:rPr>
              <a:t>This collapse caused nebula to spin faster until it flattened into a core surrounded by a disc of gas and dust. </a:t>
            </a:r>
          </a:p>
        </p:txBody>
      </p:sp>
      <p:sp>
        <p:nvSpPr>
          <p:cNvPr id="168968" name="Text Box 6">
            <a:extLst>
              <a:ext uri="{FF2B5EF4-FFF2-40B4-BE49-F238E27FC236}">
                <a16:creationId xmlns:a16="http://schemas.microsoft.com/office/drawing/2014/main" id="{B2DADE79-9B69-4AD4-A6EE-0B3D8AAC3862}"/>
              </a:ext>
            </a:extLst>
          </p:cNvPr>
          <p:cNvSpPr txBox="1">
            <a:spLocks noChangeArrowheads="1"/>
          </p:cNvSpPr>
          <p:nvPr/>
        </p:nvSpPr>
        <p:spPr bwMode="auto">
          <a:xfrm>
            <a:off x="360363" y="3270448"/>
            <a:ext cx="55911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110000"/>
              </a:lnSpc>
            </a:pPr>
            <a:r>
              <a:rPr lang="en-GB" altLang="en-US">
                <a:cs typeface="Arial" panose="020B0604020202020204" pitchFamily="34" charset="0"/>
              </a:rPr>
              <a:t>The Solar System is made up of various objects orbiting the Sun, including:</a:t>
            </a:r>
          </a:p>
        </p:txBody>
      </p:sp>
      <p:sp>
        <p:nvSpPr>
          <p:cNvPr id="168969" name="Text Box 7">
            <a:extLst>
              <a:ext uri="{FF2B5EF4-FFF2-40B4-BE49-F238E27FC236}">
                <a16:creationId xmlns:a16="http://schemas.microsoft.com/office/drawing/2014/main" id="{3227E3B2-0A43-4ED0-80B7-9D5E98776511}"/>
              </a:ext>
            </a:extLst>
          </p:cNvPr>
          <p:cNvSpPr txBox="1">
            <a:spLocks noChangeArrowheads="1"/>
          </p:cNvSpPr>
          <p:nvPr/>
        </p:nvSpPr>
        <p:spPr bwMode="auto">
          <a:xfrm>
            <a:off x="863588" y="4206567"/>
            <a:ext cx="44005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600"/>
              </a:spcBef>
              <a:buClr>
                <a:srgbClr val="B80303"/>
              </a:buClr>
              <a:buFont typeface="Wingdings" panose="05000000000000000000" pitchFamily="2" charset="2"/>
              <a:buChar char="l"/>
            </a:pPr>
            <a:r>
              <a:rPr lang="en-GB" altLang="en-US" dirty="0">
                <a:cs typeface="Arial" panose="020B0604020202020204" pitchFamily="34" charset="0"/>
              </a:rPr>
              <a:t>eight </a:t>
            </a:r>
            <a:r>
              <a:rPr lang="en-GB" altLang="en-US" b="1" dirty="0">
                <a:solidFill>
                  <a:srgbClr val="B80303"/>
                </a:solidFill>
                <a:cs typeface="Arial" panose="020B0604020202020204" pitchFamily="34" charset="0"/>
              </a:rPr>
              <a:t>planets</a:t>
            </a:r>
          </a:p>
          <a:p>
            <a:pPr>
              <a:spcBef>
                <a:spcPts val="600"/>
              </a:spcBef>
              <a:buClr>
                <a:srgbClr val="B80303"/>
              </a:buClr>
              <a:buFont typeface="Wingdings" panose="05000000000000000000" pitchFamily="2" charset="2"/>
              <a:buChar char="l"/>
            </a:pPr>
            <a:r>
              <a:rPr lang="en-GB" altLang="en-US" dirty="0">
                <a:cs typeface="Arial" panose="020B0604020202020204" pitchFamily="34" charset="0"/>
              </a:rPr>
              <a:t>at least five </a:t>
            </a:r>
            <a:r>
              <a:rPr lang="en-GB" altLang="en-US" b="1" dirty="0">
                <a:solidFill>
                  <a:srgbClr val="B80303"/>
                </a:solidFill>
                <a:cs typeface="Arial" panose="020B0604020202020204" pitchFamily="34" charset="0"/>
              </a:rPr>
              <a:t>dwarf planets</a:t>
            </a:r>
          </a:p>
          <a:p>
            <a:pPr>
              <a:spcBef>
                <a:spcPts val="600"/>
              </a:spcBef>
              <a:buClr>
                <a:srgbClr val="B80303"/>
              </a:buClr>
              <a:buFont typeface="Wingdings" panose="05000000000000000000" pitchFamily="2" charset="2"/>
              <a:buChar char="l"/>
            </a:pPr>
            <a:r>
              <a:rPr lang="en-GB" altLang="en-US" b="1" dirty="0">
                <a:solidFill>
                  <a:srgbClr val="B80303"/>
                </a:solidFill>
                <a:cs typeface="Arial" panose="020B0604020202020204" pitchFamily="34" charset="0"/>
              </a:rPr>
              <a:t>satellites</a:t>
            </a:r>
            <a:r>
              <a:rPr lang="en-GB" altLang="en-US" dirty="0">
                <a:cs typeface="Arial" panose="020B0604020202020204" pitchFamily="34" charset="0"/>
              </a:rPr>
              <a:t> (moons)</a:t>
            </a:r>
          </a:p>
          <a:p>
            <a:pPr>
              <a:spcBef>
                <a:spcPts val="600"/>
              </a:spcBef>
              <a:buClr>
                <a:srgbClr val="B80303"/>
              </a:buClr>
              <a:buFont typeface="Wingdings" panose="05000000000000000000" pitchFamily="2" charset="2"/>
              <a:buChar char="l"/>
            </a:pPr>
            <a:r>
              <a:rPr lang="en-GB" altLang="en-US" b="1" dirty="0">
                <a:solidFill>
                  <a:srgbClr val="B80303"/>
                </a:solidFill>
                <a:cs typeface="Arial" panose="020B0604020202020204" pitchFamily="34" charset="0"/>
              </a:rPr>
              <a:t>asteroids</a:t>
            </a:r>
            <a:r>
              <a:rPr lang="en-GB" altLang="en-US" dirty="0">
                <a:cs typeface="Arial" panose="020B0604020202020204" pitchFamily="34" charset="0"/>
              </a:rPr>
              <a:t> </a:t>
            </a:r>
          </a:p>
          <a:p>
            <a:pPr>
              <a:spcBef>
                <a:spcPts val="600"/>
              </a:spcBef>
              <a:buClr>
                <a:srgbClr val="B80303"/>
              </a:buClr>
              <a:buFont typeface="Wingdings" panose="05000000000000000000" pitchFamily="2" charset="2"/>
              <a:buChar char="l"/>
            </a:pPr>
            <a:r>
              <a:rPr lang="en-GB" altLang="en-US" b="1" dirty="0">
                <a:solidFill>
                  <a:srgbClr val="B80303"/>
                </a:solidFill>
                <a:cs typeface="Arial" panose="020B0604020202020204" pitchFamily="34" charset="0"/>
              </a:rPr>
              <a:t>comets</a:t>
            </a:r>
            <a:r>
              <a:rPr lang="en-GB" altLang="en-US" dirty="0">
                <a:cs typeface="Arial" panose="020B0604020202020204" pitchFamily="34" charset="0"/>
              </a:rPr>
              <a:t>.</a:t>
            </a:r>
          </a:p>
        </p:txBody>
      </p:sp>
      <p:sp>
        <p:nvSpPr>
          <p:cNvPr id="168980" name="Text Box 51">
            <a:extLst>
              <a:ext uri="{FF2B5EF4-FFF2-40B4-BE49-F238E27FC236}">
                <a16:creationId xmlns:a16="http://schemas.microsoft.com/office/drawing/2014/main" id="{2F46D200-DD10-491A-949D-5BC3701FAF56}"/>
              </a:ext>
            </a:extLst>
          </p:cNvPr>
          <p:cNvSpPr txBox="1">
            <a:spLocks noChangeArrowheads="1"/>
          </p:cNvSpPr>
          <p:nvPr/>
        </p:nvSpPr>
        <p:spPr bwMode="auto">
          <a:xfrm>
            <a:off x="360363" y="1660019"/>
            <a:ext cx="8801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Temperatures increased dramatically prompting nuclear reactions to start taking place in the core and resulting in the birth of the </a:t>
            </a:r>
            <a:r>
              <a:rPr lang="en-GB" altLang="en-US" b="1" dirty="0">
                <a:solidFill>
                  <a:srgbClr val="B80303"/>
                </a:solidFill>
                <a:cs typeface="Arial" panose="020B0604020202020204" pitchFamily="34" charset="0"/>
              </a:rPr>
              <a:t>Sun</a:t>
            </a:r>
            <a:r>
              <a:rPr lang="en-GB" altLang="en-US" dirty="0">
                <a:cs typeface="Arial" panose="020B0604020202020204" pitchFamily="34" charset="0"/>
              </a:rPr>
              <a:t>. The material in the disc formed the planets and asteroids of the Solar System.</a:t>
            </a:r>
          </a:p>
        </p:txBody>
      </p:sp>
      <p:pic>
        <p:nvPicPr>
          <p:cNvPr id="10" name="Picture 19">
            <a:hlinkClick r:id="" action="ppaction://hlinkshowjump?jump=nextslide"/>
            <a:extLst>
              <a:ext uri="{FF2B5EF4-FFF2-40B4-BE49-F238E27FC236}">
                <a16:creationId xmlns:a16="http://schemas.microsoft.com/office/drawing/2014/main" id="{AD4FD53C-00C3-44EB-884F-AEA75047DD8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8969">
                                            <p:txEl>
                                              <p:pRg st="0" end="0"/>
                                            </p:txEl>
                                          </p:spTgt>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68969">
                                            <p:txEl>
                                              <p:pRg st="1" end="1"/>
                                            </p:txEl>
                                          </p:spTgt>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0"/>
                                  </p:stCondLst>
                                  <p:childTnLst>
                                    <p:set>
                                      <p:cBhvr>
                                        <p:cTn id="22" dur="1" fill="hold">
                                          <p:stCondLst>
                                            <p:cond delay="0"/>
                                          </p:stCondLst>
                                        </p:cTn>
                                        <p:tgtEl>
                                          <p:spTgt spid="168969">
                                            <p:txEl>
                                              <p:pRg st="2" end="2"/>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168969">
                                            <p:txEl>
                                              <p:pRg st="3" end="3"/>
                                            </p:txEl>
                                          </p:spTgt>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16896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p:bldP spid="1689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SolarSystem_Sun">
            <a:extLst>
              <a:ext uri="{FF2B5EF4-FFF2-40B4-BE49-F238E27FC236}">
                <a16:creationId xmlns:a16="http://schemas.microsoft.com/office/drawing/2014/main" id="{BEBC8EEE-B9C3-45E1-979C-21EADE9D4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47" t="15981"/>
          <a:stretch>
            <a:fillRect/>
          </a:stretch>
        </p:blipFill>
        <p:spPr bwMode="auto">
          <a:xfrm>
            <a:off x="0" y="777875"/>
            <a:ext cx="5580063"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A5C2AC1A-AACF-4DB3-A256-872C7348AE5D}"/>
              </a:ext>
            </a:extLst>
          </p:cNvPr>
          <p:cNvSpPr>
            <a:spLocks noGrp="1" noChangeArrowheads="1"/>
          </p:cNvSpPr>
          <p:nvPr>
            <p:ph type="title"/>
          </p:nvPr>
        </p:nvSpPr>
        <p:spPr/>
        <p:txBody>
          <a:bodyPr/>
          <a:lstStyle/>
          <a:p>
            <a:r>
              <a:rPr lang="en-GB" altLang="en-US"/>
              <a:t>The Sun</a:t>
            </a:r>
          </a:p>
        </p:txBody>
      </p:sp>
      <p:sp>
        <p:nvSpPr>
          <p:cNvPr id="19461" name="Text Box 2">
            <a:extLst>
              <a:ext uri="{FF2B5EF4-FFF2-40B4-BE49-F238E27FC236}">
                <a16:creationId xmlns:a16="http://schemas.microsoft.com/office/drawing/2014/main" id="{B86F9B0C-DB33-4CA0-A998-3B6C007043E5}"/>
              </a:ext>
            </a:extLst>
          </p:cNvPr>
          <p:cNvSpPr txBox="1">
            <a:spLocks noChangeArrowheads="1"/>
          </p:cNvSpPr>
          <p:nvPr/>
        </p:nvSpPr>
        <p:spPr bwMode="auto">
          <a:xfrm>
            <a:off x="4291013" y="784225"/>
            <a:ext cx="4703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cs typeface="Arial" panose="020B0604020202020204" pitchFamily="34" charset="0"/>
              </a:rPr>
              <a:t>The Sun is the </a:t>
            </a:r>
            <a:r>
              <a:rPr lang="en-GB" altLang="en-US" b="1" dirty="0">
                <a:solidFill>
                  <a:srgbClr val="B80303"/>
                </a:solidFill>
                <a:cs typeface="Arial" panose="020B0604020202020204" pitchFamily="34" charset="0"/>
              </a:rPr>
              <a:t>star</a:t>
            </a:r>
            <a:r>
              <a:rPr lang="en-GB" altLang="en-US" dirty="0">
                <a:cs typeface="Arial" panose="020B0604020202020204" pitchFamily="34" charset="0"/>
              </a:rPr>
              <a:t> at the </a:t>
            </a:r>
            <a:r>
              <a:rPr lang="en-GB" altLang="en-US" dirty="0" err="1">
                <a:cs typeface="Arial" panose="020B0604020202020204" pitchFamily="34" charset="0"/>
              </a:rPr>
              <a:t>center</a:t>
            </a:r>
            <a:r>
              <a:rPr lang="en-GB" altLang="en-US" dirty="0">
                <a:cs typeface="Arial" panose="020B0604020202020204" pitchFamily="34" charset="0"/>
              </a:rPr>
              <a:t> of the Solar System and was born about 4.6 billion years ago. It is approximately 109 times the size of the Earth and 150 million </a:t>
            </a:r>
            <a:r>
              <a:rPr lang="en-GB" altLang="en-US" dirty="0" err="1">
                <a:cs typeface="Arial" panose="020B0604020202020204" pitchFamily="34" charset="0"/>
              </a:rPr>
              <a:t>kilometers</a:t>
            </a:r>
            <a:r>
              <a:rPr lang="en-GB" altLang="en-US" dirty="0">
                <a:cs typeface="Arial" panose="020B0604020202020204" pitchFamily="34" charset="0"/>
              </a:rPr>
              <a:t> away from us.</a:t>
            </a:r>
          </a:p>
        </p:txBody>
      </p:sp>
      <p:sp>
        <p:nvSpPr>
          <p:cNvPr id="582689" name="Text Box 33">
            <a:extLst>
              <a:ext uri="{FF2B5EF4-FFF2-40B4-BE49-F238E27FC236}">
                <a16:creationId xmlns:a16="http://schemas.microsoft.com/office/drawing/2014/main" id="{8238B46D-1368-4700-A20D-98E91AFAD786}"/>
              </a:ext>
            </a:extLst>
          </p:cNvPr>
          <p:cNvSpPr txBox="1">
            <a:spLocks noChangeArrowheads="1"/>
          </p:cNvSpPr>
          <p:nvPr/>
        </p:nvSpPr>
        <p:spPr bwMode="auto">
          <a:xfrm>
            <a:off x="4291013" y="3233738"/>
            <a:ext cx="45481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a:cs typeface="Arial" panose="020B0604020202020204" pitchFamily="34" charset="0"/>
              </a:rPr>
              <a:t>The Sun’s mass accounts for more than 99% of the total mass of the Solar System.</a:t>
            </a:r>
          </a:p>
        </p:txBody>
      </p:sp>
      <p:sp>
        <p:nvSpPr>
          <p:cNvPr id="582691" name="Text Box 35">
            <a:extLst>
              <a:ext uri="{FF2B5EF4-FFF2-40B4-BE49-F238E27FC236}">
                <a16:creationId xmlns:a16="http://schemas.microsoft.com/office/drawing/2014/main" id="{E2AA2588-1D9E-4127-AA38-A4CF1A9CBE56}"/>
              </a:ext>
            </a:extLst>
          </p:cNvPr>
          <p:cNvSpPr txBox="1">
            <a:spLocks noChangeArrowheads="1"/>
          </p:cNvSpPr>
          <p:nvPr/>
        </p:nvSpPr>
        <p:spPr bwMode="auto">
          <a:xfrm>
            <a:off x="342900" y="4587875"/>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cs typeface="Arial" panose="020B0604020202020204" pitchFamily="34" charset="0"/>
              </a:rPr>
              <a:t>The Sun’s energy comes from </a:t>
            </a:r>
            <a:r>
              <a:rPr lang="en-GB" altLang="en-US" b="1" dirty="0">
                <a:solidFill>
                  <a:srgbClr val="B80303"/>
                </a:solidFill>
                <a:cs typeface="Arial" panose="020B0604020202020204" pitchFamily="34" charset="0"/>
              </a:rPr>
              <a:t>nuclear fusion</a:t>
            </a:r>
            <a:r>
              <a:rPr lang="en-GB" altLang="en-US" dirty="0">
                <a:cs typeface="Arial" panose="020B0604020202020204" pitchFamily="34" charset="0"/>
              </a:rPr>
              <a:t>. Most of this energy is emitted as electromagnetic radiation in the form of heat and light. The Sun has enough nuclear fuel to last another 5 billion years.</a:t>
            </a:r>
          </a:p>
        </p:txBody>
      </p:sp>
      <p:pic>
        <p:nvPicPr>
          <p:cNvPr id="9" name="Picture 19">
            <a:hlinkClick r:id="" action="ppaction://hlinkshowjump?jump=nextslide"/>
            <a:extLst>
              <a:ext uri="{FF2B5EF4-FFF2-40B4-BE49-F238E27FC236}">
                <a16:creationId xmlns:a16="http://schemas.microsoft.com/office/drawing/2014/main" id="{94BE4D4D-79D1-4A2D-B2A9-B493DDC867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2E1D14D5-7786-4282-A7F6-85FA430A04DC}"/>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89" grpId="0"/>
      <p:bldP spid="5826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53CD01F-E304-4C81-82AF-85FAC31C761A}"/>
              </a:ext>
            </a:extLst>
          </p:cNvPr>
          <p:cNvSpPr>
            <a:spLocks noGrp="1" noChangeArrowheads="1"/>
          </p:cNvSpPr>
          <p:nvPr>
            <p:ph type="title"/>
          </p:nvPr>
        </p:nvSpPr>
        <p:spPr/>
        <p:txBody>
          <a:bodyPr/>
          <a:lstStyle/>
          <a:p>
            <a:r>
              <a:rPr lang="en-GB" altLang="en-US"/>
              <a:t>Planets, dwarf planets and moons</a:t>
            </a:r>
          </a:p>
        </p:txBody>
      </p:sp>
      <p:sp>
        <p:nvSpPr>
          <p:cNvPr id="20484" name="Text Box 53">
            <a:extLst>
              <a:ext uri="{FF2B5EF4-FFF2-40B4-BE49-F238E27FC236}">
                <a16:creationId xmlns:a16="http://schemas.microsoft.com/office/drawing/2014/main" id="{7B2215B1-8B93-4252-B707-CB756EBD4BBF}"/>
              </a:ext>
            </a:extLst>
          </p:cNvPr>
          <p:cNvSpPr txBox="1">
            <a:spLocks noChangeArrowheads="1"/>
          </p:cNvSpPr>
          <p:nvPr/>
        </p:nvSpPr>
        <p:spPr bwMode="auto">
          <a:xfrm>
            <a:off x="360363" y="788988"/>
            <a:ext cx="8351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B80303"/>
                </a:solidFill>
                <a:cs typeface="Arial" panose="020B0604020202020204" pitchFamily="34" charset="0"/>
              </a:rPr>
              <a:t>Planets</a:t>
            </a:r>
            <a:r>
              <a:rPr lang="en-GB" altLang="en-US" dirty="0">
                <a:cs typeface="Arial" panose="020B0604020202020204" pitchFamily="34" charset="0"/>
              </a:rPr>
              <a:t> are objects that orbit a star. The planets in the Solar System are, in order of distance from the Sun: Mercury, Venus, Earth, Mars, Jupiter, Saturn, Uranus and Neptune. </a:t>
            </a:r>
          </a:p>
        </p:txBody>
      </p:sp>
      <p:pic>
        <p:nvPicPr>
          <p:cNvPr id="20485" name="Picture 4" descr="SolarSystem_planets.png">
            <a:extLst>
              <a:ext uri="{FF2B5EF4-FFF2-40B4-BE49-F238E27FC236}">
                <a16:creationId xmlns:a16="http://schemas.microsoft.com/office/drawing/2014/main" id="{D28C4098-943A-4D78-8A40-E082040ABF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3788" y="2205038"/>
            <a:ext cx="5195887"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2">
            <a:extLst>
              <a:ext uri="{FF2B5EF4-FFF2-40B4-BE49-F238E27FC236}">
                <a16:creationId xmlns:a16="http://schemas.microsoft.com/office/drawing/2014/main" id="{977E2C68-5D9B-4515-8C14-BB345182465E}"/>
              </a:ext>
            </a:extLst>
          </p:cNvPr>
          <p:cNvSpPr txBox="1">
            <a:spLocks noChangeArrowheads="1"/>
          </p:cNvSpPr>
          <p:nvPr/>
        </p:nvSpPr>
        <p:spPr bwMode="auto">
          <a:xfrm>
            <a:off x="360363" y="2392363"/>
            <a:ext cx="58324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B80303"/>
                </a:solidFill>
                <a:cs typeface="Arial" panose="020B0604020202020204" pitchFamily="34" charset="0"/>
              </a:rPr>
              <a:t>Dwarf planets </a:t>
            </a:r>
            <a:r>
              <a:rPr lang="en-GB" altLang="en-US" dirty="0">
                <a:cs typeface="Arial" panose="020B0604020202020204" pitchFamily="34" charset="0"/>
              </a:rPr>
              <a:t>also orbit stars, but do not have enough gravity to be considered a planet. Pluto has been classified as a dwarf planet since 2006.</a:t>
            </a:r>
          </a:p>
        </p:txBody>
      </p:sp>
      <p:sp>
        <p:nvSpPr>
          <p:cNvPr id="7" name="Text Box 51">
            <a:extLst>
              <a:ext uri="{FF2B5EF4-FFF2-40B4-BE49-F238E27FC236}">
                <a16:creationId xmlns:a16="http://schemas.microsoft.com/office/drawing/2014/main" id="{4427262E-9CEE-4677-9EA5-95BA3C78D68F}"/>
              </a:ext>
            </a:extLst>
          </p:cNvPr>
          <p:cNvSpPr txBox="1">
            <a:spLocks noChangeArrowheads="1"/>
          </p:cNvSpPr>
          <p:nvPr/>
        </p:nvSpPr>
        <p:spPr bwMode="auto">
          <a:xfrm>
            <a:off x="358775" y="4365625"/>
            <a:ext cx="3203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Most planets are orbited by their own natural satellites, called </a:t>
            </a:r>
            <a:r>
              <a:rPr lang="en-GB" altLang="en-US" b="1" dirty="0">
                <a:solidFill>
                  <a:srgbClr val="B80303"/>
                </a:solidFill>
                <a:cs typeface="Arial" panose="020B0604020202020204" pitchFamily="34" charset="0"/>
              </a:rPr>
              <a:t>moons</a:t>
            </a:r>
            <a:r>
              <a:rPr lang="en-GB" altLang="en-US" dirty="0">
                <a:cs typeface="Arial" panose="020B0604020202020204" pitchFamily="34" charset="0"/>
              </a:rPr>
              <a:t>. </a:t>
            </a:r>
          </a:p>
        </p:txBody>
      </p:sp>
      <p:pic>
        <p:nvPicPr>
          <p:cNvPr id="9" name="Picture 19">
            <a:hlinkClick r:id="" action="ppaction://hlinkshowjump?jump=nextslide"/>
            <a:extLst>
              <a:ext uri="{FF2B5EF4-FFF2-40B4-BE49-F238E27FC236}">
                <a16:creationId xmlns:a16="http://schemas.microsoft.com/office/drawing/2014/main" id="{05A85B12-2DC9-48B1-960C-29C1B0FADE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25A985D1-0B0B-4698-91C3-102861E13A2E}"/>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40ECFA6-F1DE-4742-87BB-22744CA823E0}"/>
              </a:ext>
            </a:extLst>
          </p:cNvPr>
          <p:cNvSpPr>
            <a:spLocks noGrp="1" noChangeArrowheads="1"/>
          </p:cNvSpPr>
          <p:nvPr>
            <p:ph type="title"/>
          </p:nvPr>
        </p:nvSpPr>
        <p:spPr/>
        <p:txBody>
          <a:bodyPr/>
          <a:lstStyle/>
          <a:p>
            <a:r>
              <a:rPr lang="en-GB" altLang="en-US"/>
              <a:t>Asteroids, meteoroids and comets</a:t>
            </a:r>
          </a:p>
        </p:txBody>
      </p:sp>
      <p:sp>
        <p:nvSpPr>
          <p:cNvPr id="21508" name="Text Box 312">
            <a:extLst>
              <a:ext uri="{FF2B5EF4-FFF2-40B4-BE49-F238E27FC236}">
                <a16:creationId xmlns:a16="http://schemas.microsoft.com/office/drawing/2014/main" id="{E29C18F1-04AA-4C01-AEAD-AF115F44892D}"/>
              </a:ext>
            </a:extLst>
          </p:cNvPr>
          <p:cNvSpPr txBox="1">
            <a:spLocks noChangeArrowheads="1"/>
          </p:cNvSpPr>
          <p:nvPr/>
        </p:nvSpPr>
        <p:spPr bwMode="auto">
          <a:xfrm>
            <a:off x="360363" y="788988"/>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B80303"/>
                </a:solidFill>
                <a:cs typeface="Arial" panose="020B0604020202020204" pitchFamily="34" charset="0"/>
              </a:rPr>
              <a:t>Asteroids</a:t>
            </a:r>
            <a:r>
              <a:rPr lang="en-GB" altLang="en-US" b="1" dirty="0">
                <a:solidFill>
                  <a:srgbClr val="CC00CC"/>
                </a:solidFill>
                <a:cs typeface="Arial" panose="020B0604020202020204" pitchFamily="34" charset="0"/>
              </a:rPr>
              <a:t> </a:t>
            </a:r>
            <a:r>
              <a:rPr lang="en-GB" altLang="en-US" dirty="0">
                <a:cs typeface="Arial" panose="020B0604020202020204" pitchFamily="34" charset="0"/>
              </a:rPr>
              <a:t>are large rocks that normally orbit the Sun. Sometimes asteroids collide, causing debris – </a:t>
            </a:r>
            <a:r>
              <a:rPr lang="en-GB" altLang="en-US" b="1" dirty="0">
                <a:solidFill>
                  <a:srgbClr val="B80303"/>
                </a:solidFill>
                <a:cs typeface="Arial" panose="020B0604020202020204" pitchFamily="34" charset="0"/>
              </a:rPr>
              <a:t>meteoroids</a:t>
            </a:r>
            <a:r>
              <a:rPr lang="en-GB" altLang="en-US" dirty="0">
                <a:cs typeface="Arial" panose="020B0604020202020204" pitchFamily="34" charset="0"/>
              </a:rPr>
              <a:t> – that can then collide with the Earth.</a:t>
            </a:r>
          </a:p>
        </p:txBody>
      </p:sp>
      <p:sp>
        <p:nvSpPr>
          <p:cNvPr id="558114" name="Text Box 34">
            <a:extLst>
              <a:ext uri="{FF2B5EF4-FFF2-40B4-BE49-F238E27FC236}">
                <a16:creationId xmlns:a16="http://schemas.microsoft.com/office/drawing/2014/main" id="{9AFB791B-F4B7-4D12-A9F1-9812D9E9E644}"/>
              </a:ext>
            </a:extLst>
          </p:cNvPr>
          <p:cNvSpPr txBox="1">
            <a:spLocks noChangeArrowheads="1"/>
          </p:cNvSpPr>
          <p:nvPr/>
        </p:nvSpPr>
        <p:spPr bwMode="auto">
          <a:xfrm>
            <a:off x="342900" y="2127250"/>
            <a:ext cx="50085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The path of a meteoroid as it burns up in the Earth’s atmosphere is called a </a:t>
            </a:r>
            <a:r>
              <a:rPr lang="en-GB" altLang="en-US" b="1" dirty="0">
                <a:solidFill>
                  <a:srgbClr val="B80303"/>
                </a:solidFill>
                <a:cs typeface="Arial" panose="020B0604020202020204" pitchFamily="34" charset="0"/>
              </a:rPr>
              <a:t>meteor</a:t>
            </a:r>
            <a:r>
              <a:rPr lang="en-GB" altLang="en-US" b="1" dirty="0">
                <a:solidFill>
                  <a:srgbClr val="286DA6"/>
                </a:solidFill>
                <a:cs typeface="Arial" panose="020B0604020202020204" pitchFamily="34" charset="0"/>
              </a:rPr>
              <a:t> </a:t>
            </a:r>
            <a:r>
              <a:rPr lang="en-GB" altLang="en-US" dirty="0">
                <a:cs typeface="Arial" panose="020B0604020202020204" pitchFamily="34" charset="0"/>
              </a:rPr>
              <a:t>and can be seen as a streak of light in the night sky. If a meteoroid doesn’t burn up completely, it can hit the Earth and is known as a </a:t>
            </a:r>
            <a:r>
              <a:rPr lang="en-GB" altLang="en-US" b="1" dirty="0">
                <a:solidFill>
                  <a:srgbClr val="B80303"/>
                </a:solidFill>
                <a:cs typeface="Arial" panose="020B0604020202020204" pitchFamily="34" charset="0"/>
              </a:rPr>
              <a:t>meteorite</a:t>
            </a:r>
            <a:r>
              <a:rPr lang="en-GB" altLang="en-US" dirty="0">
                <a:cs typeface="Arial" panose="020B0604020202020204" pitchFamily="34" charset="0"/>
              </a:rPr>
              <a:t>.</a:t>
            </a:r>
          </a:p>
        </p:txBody>
      </p:sp>
      <p:sp>
        <p:nvSpPr>
          <p:cNvPr id="2" name="Text Box 311">
            <a:extLst>
              <a:ext uri="{FF2B5EF4-FFF2-40B4-BE49-F238E27FC236}">
                <a16:creationId xmlns:a16="http://schemas.microsoft.com/office/drawing/2014/main" id="{D5ACC7E4-5704-4E7E-8BD9-983363AC27D2}"/>
              </a:ext>
            </a:extLst>
          </p:cNvPr>
          <p:cNvSpPr txBox="1">
            <a:spLocks noChangeArrowheads="1"/>
          </p:cNvSpPr>
          <p:nvPr/>
        </p:nvSpPr>
        <p:spPr bwMode="auto">
          <a:xfrm>
            <a:off x="342900" y="4938713"/>
            <a:ext cx="8801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A </a:t>
            </a:r>
            <a:r>
              <a:rPr lang="en-GB" altLang="en-US" b="1" dirty="0">
                <a:solidFill>
                  <a:srgbClr val="B80303"/>
                </a:solidFill>
                <a:cs typeface="Arial" panose="020B0604020202020204" pitchFamily="34" charset="0"/>
              </a:rPr>
              <a:t>comet</a:t>
            </a:r>
            <a:r>
              <a:rPr lang="en-GB" altLang="en-US" dirty="0">
                <a:cs typeface="Arial" panose="020B0604020202020204" pitchFamily="34" charset="0"/>
              </a:rPr>
              <a:t> is an icy body surrounded by a cloudy atmosphere with a highly </a:t>
            </a:r>
            <a:r>
              <a:rPr lang="en-GB" altLang="en-US" b="1" dirty="0">
                <a:solidFill>
                  <a:srgbClr val="B80303"/>
                </a:solidFill>
                <a:cs typeface="Arial" panose="020B0604020202020204" pitchFamily="34" charset="0"/>
              </a:rPr>
              <a:t>elliptical</a:t>
            </a:r>
            <a:r>
              <a:rPr lang="en-GB" altLang="en-US" dirty="0">
                <a:cs typeface="Arial" panose="020B0604020202020204" pitchFamily="34" charset="0"/>
              </a:rPr>
              <a:t> orbit around the Sun. Comets release gas or dust “tails” as they travel, which may be seen from Earth.</a:t>
            </a:r>
          </a:p>
        </p:txBody>
      </p:sp>
      <p:pic>
        <p:nvPicPr>
          <p:cNvPr id="21512" name="Picture 8" descr="slide 7.jpg">
            <a:extLst>
              <a:ext uri="{FF2B5EF4-FFF2-40B4-BE49-F238E27FC236}">
                <a16:creationId xmlns:a16="http://schemas.microsoft.com/office/drawing/2014/main" id="{CB1397E7-2ADD-4163-A2FC-3982377670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2100" y="1875580"/>
            <a:ext cx="3194447" cy="297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7BD44CC2-E6EE-4A49-B8D2-AB989954BB7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67138801-19E7-4840-89B9-9CEDC3ED057C}"/>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81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11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slide 9.png">
            <a:extLst>
              <a:ext uri="{FF2B5EF4-FFF2-40B4-BE49-F238E27FC236}">
                <a16:creationId xmlns:a16="http://schemas.microsoft.com/office/drawing/2014/main" id="{00D746AC-AC03-4C01-9972-C4D7E0E26E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528888"/>
            <a:ext cx="42846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0A44115C-95BE-4822-83D8-0C33CA30D8A3}"/>
              </a:ext>
            </a:extLst>
          </p:cNvPr>
          <p:cNvSpPr>
            <a:spLocks noGrp="1" noChangeArrowheads="1"/>
          </p:cNvSpPr>
          <p:nvPr>
            <p:ph type="title"/>
          </p:nvPr>
        </p:nvSpPr>
        <p:spPr/>
        <p:txBody>
          <a:bodyPr/>
          <a:lstStyle/>
          <a:p>
            <a:r>
              <a:rPr lang="en-GB" altLang="en-US"/>
              <a:t>Why do planets orbit the Sun?</a:t>
            </a:r>
          </a:p>
        </p:txBody>
      </p:sp>
      <p:sp>
        <p:nvSpPr>
          <p:cNvPr id="23557" name="Text Box 3">
            <a:extLst>
              <a:ext uri="{FF2B5EF4-FFF2-40B4-BE49-F238E27FC236}">
                <a16:creationId xmlns:a16="http://schemas.microsoft.com/office/drawing/2014/main" id="{62035730-E99A-4349-A750-D8D6B1C41149}"/>
              </a:ext>
            </a:extLst>
          </p:cNvPr>
          <p:cNvSpPr txBox="1">
            <a:spLocks noChangeArrowheads="1"/>
          </p:cNvSpPr>
          <p:nvPr/>
        </p:nvSpPr>
        <p:spPr bwMode="auto">
          <a:xfrm>
            <a:off x="360363" y="788988"/>
            <a:ext cx="849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Arial" panose="020B0604020202020204" pitchFamily="34" charset="0"/>
              </a:rPr>
              <a:t>The planets of the Solar System travel in almost circular</a:t>
            </a:r>
            <a:r>
              <a:rPr lang="en-GB" altLang="en-US" b="1" dirty="0">
                <a:solidFill>
                  <a:srgbClr val="286DA6"/>
                </a:solidFill>
                <a:cs typeface="Arial" panose="020B0604020202020204" pitchFamily="34" charset="0"/>
              </a:rPr>
              <a:t> </a:t>
            </a:r>
            <a:r>
              <a:rPr lang="en-GB" altLang="en-US" b="1" dirty="0">
                <a:solidFill>
                  <a:srgbClr val="B80303"/>
                </a:solidFill>
                <a:cs typeface="Arial" panose="020B0604020202020204" pitchFamily="34" charset="0"/>
              </a:rPr>
              <a:t>orbits</a:t>
            </a:r>
            <a:r>
              <a:rPr lang="en-GB" altLang="en-US" dirty="0">
                <a:cs typeface="Arial" panose="020B0604020202020204" pitchFamily="34" charset="0"/>
              </a:rPr>
              <a:t> around the Sun because of the force of </a:t>
            </a:r>
            <a:r>
              <a:rPr lang="en-GB" altLang="en-US" b="1" dirty="0">
                <a:solidFill>
                  <a:srgbClr val="B80303"/>
                </a:solidFill>
                <a:cs typeface="Arial" panose="020B0604020202020204" pitchFamily="34" charset="0"/>
              </a:rPr>
              <a:t>gravity</a:t>
            </a:r>
            <a:r>
              <a:rPr lang="en-GB" altLang="en-US" dirty="0">
                <a:cs typeface="Arial" panose="020B0604020202020204" pitchFamily="34" charset="0"/>
              </a:rPr>
              <a:t>. </a:t>
            </a:r>
          </a:p>
        </p:txBody>
      </p:sp>
      <p:sp>
        <p:nvSpPr>
          <p:cNvPr id="571420" name="Text Box 28">
            <a:extLst>
              <a:ext uri="{FF2B5EF4-FFF2-40B4-BE49-F238E27FC236}">
                <a16:creationId xmlns:a16="http://schemas.microsoft.com/office/drawing/2014/main" id="{2F811172-AA6B-4F6C-973A-E12C154D5ED9}"/>
              </a:ext>
            </a:extLst>
          </p:cNvPr>
          <p:cNvSpPr txBox="1">
            <a:spLocks noChangeArrowheads="1"/>
          </p:cNvSpPr>
          <p:nvPr/>
        </p:nvSpPr>
        <p:spPr bwMode="auto">
          <a:xfrm>
            <a:off x="360363" y="1725613"/>
            <a:ext cx="81518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The strength of the </a:t>
            </a:r>
            <a:r>
              <a:rPr lang="en-GB" altLang="en-US" b="1" dirty="0">
                <a:solidFill>
                  <a:srgbClr val="B80303"/>
                </a:solidFill>
                <a:cs typeface="Arial" panose="020B0604020202020204" pitchFamily="34" charset="0"/>
              </a:rPr>
              <a:t>gravitational attraction</a:t>
            </a:r>
            <a:r>
              <a:rPr lang="en-GB" altLang="en-US" dirty="0">
                <a:solidFill>
                  <a:srgbClr val="B80303"/>
                </a:solidFill>
                <a:cs typeface="Arial" panose="020B0604020202020204" pitchFamily="34" charset="0"/>
              </a:rPr>
              <a:t> </a:t>
            </a:r>
            <a:r>
              <a:rPr lang="en-GB" altLang="en-US" dirty="0">
                <a:cs typeface="Arial" panose="020B0604020202020204" pitchFamily="34" charset="0"/>
              </a:rPr>
              <a:t>to an object depends on the object’s </a:t>
            </a:r>
            <a:r>
              <a:rPr lang="en-GB" altLang="en-US" b="1" dirty="0">
                <a:solidFill>
                  <a:srgbClr val="B80303"/>
                </a:solidFill>
                <a:cs typeface="Arial" panose="020B0604020202020204" pitchFamily="34" charset="0"/>
              </a:rPr>
              <a:t>mass</a:t>
            </a:r>
            <a:r>
              <a:rPr lang="en-GB" altLang="en-US" dirty="0">
                <a:cs typeface="Arial" panose="020B0604020202020204" pitchFamily="34" charset="0"/>
              </a:rPr>
              <a:t>. </a:t>
            </a:r>
          </a:p>
        </p:txBody>
      </p:sp>
      <p:sp>
        <p:nvSpPr>
          <p:cNvPr id="571421" name="Text Box 29">
            <a:extLst>
              <a:ext uri="{FF2B5EF4-FFF2-40B4-BE49-F238E27FC236}">
                <a16:creationId xmlns:a16="http://schemas.microsoft.com/office/drawing/2014/main" id="{A5FB30CA-09BA-4EFC-8D06-6F76BE6C5429}"/>
              </a:ext>
            </a:extLst>
          </p:cNvPr>
          <p:cNvSpPr txBox="1">
            <a:spLocks noChangeArrowheads="1"/>
          </p:cNvSpPr>
          <p:nvPr/>
        </p:nvSpPr>
        <p:spPr bwMode="auto">
          <a:xfrm>
            <a:off x="4932363" y="2671763"/>
            <a:ext cx="36004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cs typeface="Arial" panose="020B0604020202020204" pitchFamily="34" charset="0"/>
              </a:rPr>
              <a:t>Small everyday objects have such a relatively tiny mass that we do not notice the gravitational attraction to them.</a:t>
            </a:r>
          </a:p>
        </p:txBody>
      </p:sp>
      <p:sp>
        <p:nvSpPr>
          <p:cNvPr id="571424" name="Text Box 32">
            <a:extLst>
              <a:ext uri="{FF2B5EF4-FFF2-40B4-BE49-F238E27FC236}">
                <a16:creationId xmlns:a16="http://schemas.microsoft.com/office/drawing/2014/main" id="{C0FF1F8F-58C4-4848-BA2F-FC3F4F06C199}"/>
              </a:ext>
            </a:extLst>
          </p:cNvPr>
          <p:cNvSpPr txBox="1">
            <a:spLocks noChangeArrowheads="1"/>
          </p:cNvSpPr>
          <p:nvPr/>
        </p:nvSpPr>
        <p:spPr bwMode="auto">
          <a:xfrm>
            <a:off x="4932363" y="4724400"/>
            <a:ext cx="39163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cs typeface="Arial" panose="020B0604020202020204" pitchFamily="34" charset="0"/>
              </a:rPr>
              <a:t>With larger objects such as planets, moons and stars, the gravitational attraction is much more noticeable.</a:t>
            </a:r>
          </a:p>
        </p:txBody>
      </p:sp>
      <p:pic>
        <p:nvPicPr>
          <p:cNvPr id="10" name="Picture 19">
            <a:hlinkClick r:id="" action="ppaction://hlinkshowjump?jump=nextslide"/>
            <a:extLst>
              <a:ext uri="{FF2B5EF4-FFF2-40B4-BE49-F238E27FC236}">
                <a16:creationId xmlns:a16="http://schemas.microsoft.com/office/drawing/2014/main" id="{D2F1742F-6EA6-433C-BE0D-2BABA20A6C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C69B7FFC-A743-45BB-9173-EA034BED85EC}"/>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00713C83-4683-4743-94B0-74CB594FD4B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4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4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20" grpId="0"/>
      <p:bldP spid="571421" grpId="0"/>
      <p:bldP spid="5714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0EA844E6-4643-4CE2-96FD-0710D48C990E}"/>
              </a:ext>
            </a:extLst>
          </p:cNvPr>
          <p:cNvSpPr>
            <a:spLocks noGrp="1" noChangeArrowheads="1"/>
          </p:cNvSpPr>
          <p:nvPr>
            <p:ph type="title"/>
          </p:nvPr>
        </p:nvSpPr>
        <p:spPr/>
        <p:txBody>
          <a:bodyPr/>
          <a:lstStyle/>
          <a:p>
            <a:r>
              <a:rPr lang="en-GB" altLang="en-US" dirty="0"/>
              <a:t>Newton’s cannon</a:t>
            </a:r>
          </a:p>
        </p:txBody>
      </p:sp>
      <p:pic>
        <p:nvPicPr>
          <p:cNvPr id="6" name="Picture 19">
            <a:hlinkClick r:id="" action="ppaction://hlinkshowjump?jump=nextslide"/>
            <a:extLst>
              <a:ext uri="{FF2B5EF4-FFF2-40B4-BE49-F238E27FC236}">
                <a16:creationId xmlns:a16="http://schemas.microsoft.com/office/drawing/2014/main" id="{1773FADA-E0EF-410C-A191-6855A65C71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DC9ED8B0-5C40-4D06-BA66-BE0C2970D6C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C2669FC6-C09B-498B-A515-40E194085FA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7D794649-5D5E-4EFB-A7A1-BF0FE85F82B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14705</TotalTime>
  <Words>2549</Words>
  <Application>Microsoft Office PowerPoint</Application>
  <PresentationFormat>On-screen Show (4:3)</PresentationFormat>
  <Paragraphs>191</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Wingdings</vt:lpstr>
      <vt:lpstr>Arial</vt:lpstr>
      <vt:lpstr>Wingdings 2</vt:lpstr>
      <vt:lpstr>1_Default Design</vt:lpstr>
      <vt:lpstr>7_Default Design</vt:lpstr>
      <vt:lpstr>The Solar  System</vt:lpstr>
      <vt:lpstr>Information</vt:lpstr>
      <vt:lpstr>The formation of the Solar System (1)</vt:lpstr>
      <vt:lpstr>The formation of the Solar System (2)</vt:lpstr>
      <vt:lpstr>The Sun</vt:lpstr>
      <vt:lpstr>Planets, dwarf planets and moons</vt:lpstr>
      <vt:lpstr>Asteroids, meteoroids and comets</vt:lpstr>
      <vt:lpstr>Why do planets orbit the Sun?</vt:lpstr>
      <vt:lpstr>Newton’s cannon</vt:lpstr>
      <vt:lpstr>Orbit height and speed</vt:lpstr>
      <vt:lpstr>Planetary motion</vt:lpstr>
      <vt:lpstr>Ellipses</vt:lpstr>
      <vt:lpstr>Kepler’s second law</vt:lpstr>
      <vt:lpstr>Kepler’s third law</vt:lpstr>
      <vt:lpstr>Newton’s law of gravitation</vt:lpstr>
      <vt:lpstr>Orbital period</vt:lpstr>
      <vt:lpstr>Factors affecting near-circular orbits (1)</vt:lpstr>
      <vt:lpstr>Factors affecting near-circular orbits (2)</vt:lpstr>
      <vt:lpstr>Comets</vt:lpstr>
      <vt:lpstr>The orbit of a comet</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subject>Boardworks High School Earth and Space Sciences</dc:subject>
  <dc:creator>Boardworks</dc:creator>
  <cp:lastModifiedBy>Tim Crilly</cp:lastModifiedBy>
  <cp:revision>553</cp:revision>
  <dcterms:created xsi:type="dcterms:W3CDTF">2003-10-06T13:07:42Z</dcterms:created>
  <dcterms:modified xsi:type="dcterms:W3CDTF">2019-01-31T15:23:52Z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6A0C1FFF-1127-43A8-A703-BF796997A77E</vt:lpwstr>
  </property>
  <property fmtid="{D5CDD505-2E9C-101B-9397-08002B2CF9AE}" pid="3" name="ArticulatePath">
    <vt:lpwstr>The Solar System</vt:lpwstr>
  </property>
</Properties>
</file>