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2.xml" ContentType="application/vnd.ms-office.activeX+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14"/>
  </p:notesMasterIdLst>
  <p:handoutMasterIdLst>
    <p:handoutMasterId r:id="rId15"/>
  </p:handoutMasterIdLst>
  <p:sldIdLst>
    <p:sldId id="430" r:id="rId3"/>
    <p:sldId id="490" r:id="rId4"/>
    <p:sldId id="455" r:id="rId5"/>
    <p:sldId id="600" r:id="rId6"/>
    <p:sldId id="601" r:id="rId7"/>
    <p:sldId id="602" r:id="rId8"/>
    <p:sldId id="604" r:id="rId9"/>
    <p:sldId id="603" r:id="rId10"/>
    <p:sldId id="571" r:id="rId11"/>
    <p:sldId id="572" r:id="rId12"/>
    <p:sldId id="422" r:id="rId13"/>
  </p:sldIdLst>
  <p:sldSz cx="9144000" cy="6858000" type="screen4x3"/>
  <p:notesSz cx="6858000" cy="9296400"/>
  <p:embeddedFontLst>
    <p:embeddedFont>
      <p:font typeface="Wingdings 2" panose="05020102010507070707" pitchFamily="18" charset="2"/>
      <p:regular r:id="rId16"/>
    </p:embeddedFont>
  </p:embeddedFontLst>
  <p:custDataLst>
    <p:tags r:id="rId17"/>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3861" userDrawn="1">
          <p15:clr>
            <a:srgbClr val="A4A3A4"/>
          </p15:clr>
        </p15:guide>
        <p15:guide id="3" pos="5375" userDrawn="1">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DD9D9"/>
    <a:srgbClr val="010066"/>
    <a:srgbClr val="FF6600"/>
    <a:srgbClr val="FFCC99"/>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504"/>
        <p:guide orient="horz" pos="3861"/>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1405080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32E6A5E7-62A0-4629-8352-CD771A205F8F}"/>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95392511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dirty="0"/>
          </a:p>
        </p:txBody>
      </p:sp>
      <p:sp>
        <p:nvSpPr>
          <p:cNvPr id="22531" name="Rectangle 2"/>
          <p:cNvSpPr>
            <a:spLocks noGrp="1" noRot="1" noChangeAspect="1" noChangeArrowheads="1" noTextEdit="1"/>
          </p:cNvSpPr>
          <p:nvPr>
            <p:ph type="sldImg"/>
          </p:nvPr>
        </p:nvSpPr>
        <p:spPr>
          <a:xfrm>
            <a:off x="1104900" y="696913"/>
            <a:ext cx="4648200" cy="3486150"/>
          </a:xfrm>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F746D31-F7AB-4219-9CE7-368716FC83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502DB486-3BD5-407C-B6AB-77CBAEB56043}" type="slidenum">
              <a:rPr lang="en-GB" altLang="en-US" sz="1200">
                <a:solidFill>
                  <a:schemeClr val="tx1"/>
                </a:solidFill>
              </a:rPr>
              <a:pPr eaLnBrk="1" hangingPunct="1"/>
              <a:t>10</a:t>
            </a:fld>
            <a:endParaRPr lang="en-GB" altLang="en-US" sz="1200">
              <a:solidFill>
                <a:schemeClr val="tx1"/>
              </a:solidFill>
            </a:endParaRPr>
          </a:p>
        </p:txBody>
      </p:sp>
      <p:sp>
        <p:nvSpPr>
          <p:cNvPr id="21508" name="Rectangle 2">
            <a:extLst>
              <a:ext uri="{FF2B5EF4-FFF2-40B4-BE49-F238E27FC236}">
                <a16:creationId xmlns:a16="http://schemas.microsoft.com/office/drawing/2014/main" id="{96C9B77A-97CD-45F3-9BA7-FE513B8CFC05}"/>
              </a:ext>
            </a:extLst>
          </p:cNvPr>
          <p:cNvSpPr>
            <a:spLocks noGrp="1" noRot="1" noChangeAspect="1" noChangeArrowheads="1" noTextEdit="1"/>
          </p:cNvSpPr>
          <p:nvPr>
            <p:ph type="sldImg"/>
          </p:nvPr>
        </p:nvSpPr>
        <p:spPr>
          <a:xfrm>
            <a:off x="1104900" y="696913"/>
            <a:ext cx="4648200" cy="3486150"/>
          </a:xfrm>
          <a:ln/>
        </p:spPr>
      </p:sp>
      <p:sp>
        <p:nvSpPr>
          <p:cNvPr id="21509" name="Rectangle 3">
            <a:extLst>
              <a:ext uri="{FF2B5EF4-FFF2-40B4-BE49-F238E27FC236}">
                <a16:creationId xmlns:a16="http://schemas.microsoft.com/office/drawing/2014/main" id="{04049868-5D85-45A2-AB05-C7AF7261FFA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r>
              <a:rPr lang="en-GB" altLang="en-US" dirty="0">
                <a:latin typeface="Arial" panose="020B0604020202020204" pitchFamily="34" charset="0"/>
              </a:rPr>
              <a:t>There are no particles between the Sun and the Earth, so the energy cannot travel by conduction or by convection. Electromagnetic waves are able to travel through empty space.</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Tree>
    <p:extLst>
      <p:ext uri="{BB962C8B-B14F-4D97-AF65-F5344CB8AC3E}">
        <p14:creationId xmlns:p14="http://schemas.microsoft.com/office/powerpoint/2010/main" val="320593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521F579-9480-4DB1-8900-13103368EDCF}"/>
              </a:ext>
            </a:extLst>
          </p:cNvPr>
          <p:cNvSpPr>
            <a:spLocks noGrp="1" noChangeArrowheads="1"/>
          </p:cNvSpPr>
          <p:nvPr>
            <p:ph type="sldNum" sz="quarter" idx="5"/>
          </p:nvPr>
        </p:nvSpPr>
        <p:spPr>
          <a:xfrm>
            <a:off x="3886200" y="8831580"/>
            <a:ext cx="2971800"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fld id="{CBBEC9F0-3140-4A88-970C-4B7C3CA01254}" type="slidenum">
              <a:rPr lang="en-GB" altLang="en-US" sz="1200">
                <a:solidFill>
                  <a:schemeClr val="tx1"/>
                </a:solidFill>
              </a:rPr>
              <a:pPr eaLnBrk="1" hangingPunct="1"/>
              <a:t>11</a:t>
            </a:fld>
            <a:endParaRPr lang="en-GB" altLang="en-US" sz="1200">
              <a:solidFill>
                <a:schemeClr val="tx1"/>
              </a:solidFill>
            </a:endParaRPr>
          </a:p>
        </p:txBody>
      </p:sp>
      <p:sp>
        <p:nvSpPr>
          <p:cNvPr id="28676" name="Rectangle 2">
            <a:extLst>
              <a:ext uri="{FF2B5EF4-FFF2-40B4-BE49-F238E27FC236}">
                <a16:creationId xmlns:a16="http://schemas.microsoft.com/office/drawing/2014/main" id="{53793FB2-9D33-4545-93A2-E97C2AF192EC}"/>
              </a:ext>
            </a:extLst>
          </p:cNvPr>
          <p:cNvSpPr>
            <a:spLocks noGrp="1" noRot="1" noChangeAspect="1" noChangeArrowheads="1" noTextEdit="1"/>
          </p:cNvSpPr>
          <p:nvPr>
            <p:ph type="sldImg"/>
          </p:nvPr>
        </p:nvSpPr>
        <p:spPr>
          <a:xfrm>
            <a:off x="1104900" y="696913"/>
            <a:ext cx="4648200" cy="3486150"/>
          </a:xfrm>
          <a:ln/>
        </p:spPr>
      </p:sp>
      <p:sp>
        <p:nvSpPr>
          <p:cNvPr id="28677" name="Rectangle 3">
            <a:extLst>
              <a:ext uri="{FF2B5EF4-FFF2-40B4-BE49-F238E27FC236}">
                <a16:creationId xmlns:a16="http://schemas.microsoft.com/office/drawing/2014/main" id="{167709AD-EABC-4AE0-88C9-A66409440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This three-stage interactive animation illustrates how convection currents in the Earth’s mantle cause the movement of tectonic plates. Suitable prompts could include:     </a:t>
            </a:r>
          </a:p>
          <a:p>
            <a:pPr eaLnBrk="1" hangingPunct="1"/>
            <a:r>
              <a:rPr lang="en-GB" altLang="en-US" b="1" dirty="0"/>
              <a:t>Stage 1:</a:t>
            </a:r>
            <a:r>
              <a:rPr lang="en-GB" altLang="en-US" dirty="0"/>
              <a:t> What type of chemical reaction causes the lower mantle to heat up?</a:t>
            </a:r>
          </a:p>
          <a:p>
            <a:pPr eaLnBrk="1" hangingPunct="1"/>
            <a:r>
              <a:rPr lang="en-GB" altLang="en-US" b="1" dirty="0"/>
              <a:t>Stage 2:</a:t>
            </a:r>
            <a:r>
              <a:rPr lang="en-GB" altLang="en-US" dirty="0"/>
              <a:t> Where else do convection currents occur? Suitable examples include boiling water or coastal breezes. </a:t>
            </a:r>
          </a:p>
          <a:p>
            <a:pPr eaLnBrk="1" hangingPunct="1"/>
            <a:r>
              <a:rPr lang="en-GB" altLang="en-US" b="1" dirty="0"/>
              <a:t>Stage 3: </a:t>
            </a:r>
            <a:r>
              <a:rPr lang="en-GB" altLang="en-US" dirty="0"/>
              <a:t>What happens when the two plates collide?</a:t>
            </a:r>
          </a:p>
          <a:p>
            <a:pPr eaLnBrk="1" hangingPunct="1"/>
            <a:endParaRPr lang="en-GB" altLang="en-US" dirty="0"/>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Tree>
    <p:extLst>
      <p:ext uri="{BB962C8B-B14F-4D97-AF65-F5344CB8AC3E}">
        <p14:creationId xmlns:p14="http://schemas.microsoft.com/office/powerpoint/2010/main" val="164982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423541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024C450-6717-46DB-9660-1AB5435859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fld id="{238B8049-DAB2-415B-B417-5490780A7078}" type="slidenum">
              <a:rPr lang="en-GB" altLang="en-US" sz="1200">
                <a:solidFill>
                  <a:schemeClr val="tx1"/>
                </a:solidFill>
              </a:rPr>
              <a:pPr eaLnBrk="1" hangingPunct="1"/>
              <a:t>3</a:t>
            </a:fld>
            <a:endParaRPr lang="en-GB" altLang="en-US" sz="1200">
              <a:solidFill>
                <a:schemeClr val="tx1"/>
              </a:solidFill>
            </a:endParaRPr>
          </a:p>
        </p:txBody>
      </p:sp>
      <p:sp>
        <p:nvSpPr>
          <p:cNvPr id="13316" name="Rectangle 2">
            <a:extLst>
              <a:ext uri="{FF2B5EF4-FFF2-40B4-BE49-F238E27FC236}">
                <a16:creationId xmlns:a16="http://schemas.microsoft.com/office/drawing/2014/main" id="{3394E4C9-7CBB-417C-B416-DBA3AEC5481C}"/>
              </a:ext>
            </a:extLst>
          </p:cNvPr>
          <p:cNvSpPr>
            <a:spLocks noGrp="1" noRot="1" noChangeAspect="1" noChangeArrowheads="1" noTextEdit="1"/>
          </p:cNvSpPr>
          <p:nvPr>
            <p:ph type="sldImg"/>
          </p:nvPr>
        </p:nvSpPr>
        <p:spPr>
          <a:ln/>
        </p:spPr>
      </p:sp>
      <p:sp>
        <p:nvSpPr>
          <p:cNvPr id="13317" name="Rectangle 3">
            <a:extLst>
              <a:ext uri="{FF2B5EF4-FFF2-40B4-BE49-F238E27FC236}">
                <a16:creationId xmlns:a16="http://schemas.microsoft.com/office/drawing/2014/main" id="{A97866AB-14B7-4B86-90BB-C98123ABBD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interactive activity enables students to explore the structure of the Earth. Students could be asked to highlight the similarities and differences between layers of the Earth. Students could also be asked to draw a similar diagram in their books.</a:t>
            </a:r>
          </a:p>
          <a:p>
            <a:pPr eaLnBrk="1" hangingPunct="1"/>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Tree>
    <p:extLst>
      <p:ext uri="{BB962C8B-B14F-4D97-AF65-F5344CB8AC3E}">
        <p14:creationId xmlns:p14="http://schemas.microsoft.com/office/powerpoint/2010/main" val="149788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The next slide details each of these scientific methods in more detail, but you may wish to ask students what they already know about them as an introductory activity.</a:t>
            </a: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41771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For more detailed information on P and S seismic waves, please refer to the </a:t>
            </a:r>
            <a:r>
              <a:rPr lang="en-GB" b="0" i="1" dirty="0"/>
              <a:t>Seismic Waves </a:t>
            </a:r>
            <a:r>
              <a:rPr lang="en-GB" b="0" i="0" dirty="0"/>
              <a:t>presentation.</a:t>
            </a:r>
            <a:endParaRPr lang="en-GB" b="0"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363256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For more information about magnetic fields, please refer to the </a:t>
            </a:r>
            <a:r>
              <a:rPr lang="en-GB" b="0" i="1" dirty="0"/>
              <a:t>Physical Science: Magnetism </a:t>
            </a:r>
            <a:r>
              <a:rPr lang="en-GB" b="0" i="0" dirty="0"/>
              <a:t>presentation.</a:t>
            </a:r>
          </a:p>
          <a:p>
            <a:endParaRPr lang="en-GB" b="0" i="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215104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b="0" dirty="0"/>
              <a:t>Rock core image has been released into the public domain by its author, </a:t>
            </a:r>
            <a:r>
              <a:rPr lang="en-GB" b="0" dirty="0" err="1"/>
              <a:t>Jstuby</a:t>
            </a:r>
            <a:r>
              <a:rPr lang="en-GB" b="0" dirty="0"/>
              <a:t>, and is reproduced free from any known copyright restrictions.</a:t>
            </a: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29587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153663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40441E9-9FE4-4438-AE0B-4F4C9DE472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25DB56BB-AA97-45D0-8644-0B8A8E849F77}" type="slidenum">
              <a:rPr lang="en-GB" altLang="en-US" sz="1200">
                <a:solidFill>
                  <a:schemeClr val="tx1"/>
                </a:solidFill>
              </a:rPr>
              <a:pPr eaLnBrk="1" hangingPunct="1"/>
              <a:t>9</a:t>
            </a:fld>
            <a:endParaRPr lang="en-GB" altLang="en-US" sz="1200">
              <a:solidFill>
                <a:schemeClr val="tx1"/>
              </a:solidFill>
            </a:endParaRPr>
          </a:p>
        </p:txBody>
      </p:sp>
      <p:sp>
        <p:nvSpPr>
          <p:cNvPr id="20484" name="Rectangle 2">
            <a:extLst>
              <a:ext uri="{FF2B5EF4-FFF2-40B4-BE49-F238E27FC236}">
                <a16:creationId xmlns:a16="http://schemas.microsoft.com/office/drawing/2014/main" id="{503A8690-1C37-4412-9C00-E533F281F9D3}"/>
              </a:ext>
            </a:extLst>
          </p:cNvPr>
          <p:cNvSpPr>
            <a:spLocks noGrp="1" noRot="1" noChangeAspect="1" noChangeArrowheads="1" noTextEdit="1"/>
          </p:cNvSpPr>
          <p:nvPr>
            <p:ph type="sldImg"/>
          </p:nvPr>
        </p:nvSpPr>
        <p:spPr>
          <a:xfrm>
            <a:off x="1104900" y="696913"/>
            <a:ext cx="4648200" cy="3486150"/>
          </a:xfrm>
          <a:ln/>
        </p:spPr>
      </p:sp>
      <p:sp>
        <p:nvSpPr>
          <p:cNvPr id="20485" name="Rectangle 3">
            <a:extLst>
              <a:ext uri="{FF2B5EF4-FFF2-40B4-BE49-F238E27FC236}">
                <a16:creationId xmlns:a16="http://schemas.microsoft.com/office/drawing/2014/main" id="{71DE6E8A-4903-498B-B4D9-BFF08C656A5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Current estimates for the temperature at the Earth’s outer core range from 7,000 °F to 10,000 °F.</a:t>
            </a:r>
          </a:p>
          <a:p>
            <a:pPr eaLnBrk="1" hangingPunct="1"/>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Evaluate the claims, evidence, and/or reasoning behind currently accepted explanations or solutions to determine the merits of arguments.</a:t>
            </a:r>
            <a:endParaRPr lang="en-GB" dirty="0">
              <a:effectLst/>
            </a:endParaRPr>
          </a:p>
        </p:txBody>
      </p:sp>
    </p:spTree>
    <p:extLst>
      <p:ext uri="{BB962C8B-B14F-4D97-AF65-F5344CB8AC3E}">
        <p14:creationId xmlns:p14="http://schemas.microsoft.com/office/powerpoint/2010/main" val="619922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1" y="1187866"/>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7"/>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2"/>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901"/>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2"/>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7"/>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4"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4"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9714" y="53977"/>
            <a:ext cx="6516687" cy="549275"/>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627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8.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6" y="44452"/>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7"/>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1" y="6177473"/>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6"/>
    </p:custDataLst>
  </p:cSld>
  <p:clrMap bg1="lt1" tx1="dk1" bg2="lt2" tx2="dk2" accent1="accent1" accent2="accent2" accent3="accent3" accent4="accent4" accent5="accent5" accent6="accent6" hlink="hlink" folHlink="folHlink"/>
  <p:sldLayoutIdLst>
    <p:sldLayoutId id="2147485175"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6" y="44452"/>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7"/>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107951" y="6177473"/>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5"/>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 id="2147485177" r:id="rId13"/>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1.xml"/><Relationship Id="rId9"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8.wmf"/><Relationship Id="rId4" Type="http://schemas.openxmlformats.org/officeDocument/2006/relationships/notesSlide" Target="../notesSlides/notesSlide3.xml"/><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p:txBody>
          <a:bodyPr/>
          <a:lstStyle/>
          <a:p>
            <a:r>
              <a:rPr lang="en-GB" dirty="0"/>
              <a:t>Understanding Earth’s</a:t>
            </a:r>
            <a:br>
              <a:rPr lang="en-GB" dirty="0"/>
            </a:br>
            <a:r>
              <a:rPr lang="en-GB" dirty="0"/>
              <a:t>Structure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0B89F26-5CEA-4CF0-AFDB-FE287B1FBCFB}"/>
              </a:ext>
            </a:extLst>
          </p:cNvPr>
          <p:cNvSpPr>
            <a:spLocks noGrp="1" noChangeArrowheads="1"/>
          </p:cNvSpPr>
          <p:nvPr>
            <p:ph type="title"/>
          </p:nvPr>
        </p:nvSpPr>
        <p:spPr/>
        <p:txBody>
          <a:bodyPr/>
          <a:lstStyle/>
          <a:p>
            <a:pPr eaLnBrk="1" hangingPunct="1"/>
            <a:r>
              <a:rPr lang="en-GB" altLang="en-US" dirty="0"/>
              <a:t>Heat transfer</a:t>
            </a:r>
          </a:p>
        </p:txBody>
      </p:sp>
      <p:sp>
        <p:nvSpPr>
          <p:cNvPr id="11267" name="Text Box 4">
            <a:extLst>
              <a:ext uri="{FF2B5EF4-FFF2-40B4-BE49-F238E27FC236}">
                <a16:creationId xmlns:a16="http://schemas.microsoft.com/office/drawing/2014/main" id="{ED912372-19A4-4B4E-AA7C-8504444F68D8}"/>
              </a:ext>
            </a:extLst>
          </p:cNvPr>
          <p:cNvSpPr txBox="1">
            <a:spLocks noChangeArrowheads="1"/>
          </p:cNvSpPr>
          <p:nvPr/>
        </p:nvSpPr>
        <p:spPr bwMode="auto">
          <a:xfrm>
            <a:off x="360361" y="782638"/>
            <a:ext cx="571386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rgbClr val="B80303"/>
                </a:solidFill>
              </a:rPr>
              <a:t>Convection</a:t>
            </a:r>
            <a:r>
              <a:rPr lang="en-GB" altLang="en-US" dirty="0"/>
              <a:t> is the transfer of heat</a:t>
            </a:r>
          </a:p>
          <a:p>
            <a:pPr eaLnBrk="1" hangingPunct="1"/>
            <a:r>
              <a:rPr lang="en-GB" altLang="en-US" dirty="0"/>
              <a:t>energy by the </a:t>
            </a:r>
            <a:r>
              <a:rPr lang="en-GB" altLang="en-US" b="1" dirty="0">
                <a:solidFill>
                  <a:srgbClr val="B80303"/>
                </a:solidFill>
              </a:rPr>
              <a:t>movement of matter</a:t>
            </a:r>
            <a:r>
              <a:rPr lang="en-GB" altLang="en-US" dirty="0"/>
              <a:t>.</a:t>
            </a:r>
          </a:p>
          <a:p>
            <a:pPr eaLnBrk="1" hangingPunct="1"/>
            <a:r>
              <a:rPr lang="en-GB" altLang="en-US" dirty="0"/>
              <a:t>For example, in a saucepan of boiling water, there is </a:t>
            </a:r>
            <a:r>
              <a:rPr lang="en-US" altLang="en-US" dirty="0"/>
              <a:t>a </a:t>
            </a:r>
            <a:r>
              <a:rPr lang="en-GB" altLang="en-US" dirty="0"/>
              <a:t>steady flow between the</a:t>
            </a:r>
          </a:p>
          <a:p>
            <a:pPr eaLnBrk="1" hangingPunct="1"/>
            <a:r>
              <a:rPr lang="en-GB" altLang="en-US" dirty="0"/>
              <a:t>warmer and cooler sections. This is a </a:t>
            </a:r>
            <a:r>
              <a:rPr lang="en-GB" altLang="en-US" b="1" dirty="0">
                <a:solidFill>
                  <a:srgbClr val="B80303"/>
                </a:solidFill>
              </a:rPr>
              <a:t>convection current</a:t>
            </a:r>
            <a:r>
              <a:rPr lang="en-GB" altLang="en-US" dirty="0"/>
              <a:t>. </a:t>
            </a:r>
          </a:p>
        </p:txBody>
      </p:sp>
      <p:sp>
        <p:nvSpPr>
          <p:cNvPr id="928775" name="Text Box 7">
            <a:extLst>
              <a:ext uri="{FF2B5EF4-FFF2-40B4-BE49-F238E27FC236}">
                <a16:creationId xmlns:a16="http://schemas.microsoft.com/office/drawing/2014/main" id="{D815E810-DB87-4B8F-9A77-B7DD6529533C}"/>
              </a:ext>
            </a:extLst>
          </p:cNvPr>
          <p:cNvSpPr txBox="1">
            <a:spLocks noChangeArrowheads="1"/>
          </p:cNvSpPr>
          <p:nvPr/>
        </p:nvSpPr>
        <p:spPr bwMode="auto">
          <a:xfrm>
            <a:off x="360366" y="4559678"/>
            <a:ext cx="81724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rgbClr val="B80303"/>
                </a:solidFill>
              </a:rPr>
              <a:t>Conduction</a:t>
            </a:r>
            <a:r>
              <a:rPr lang="en-GB" altLang="en-US" dirty="0"/>
              <a:t> is the transfer of heat energy by </a:t>
            </a:r>
            <a:r>
              <a:rPr lang="en-GB" altLang="en-US" b="1" dirty="0">
                <a:solidFill>
                  <a:srgbClr val="B80303"/>
                </a:solidFill>
              </a:rPr>
              <a:t>direct contact</a:t>
            </a:r>
            <a:r>
              <a:rPr lang="en-GB" altLang="en-US" dirty="0"/>
              <a:t>, or from particle to particle. </a:t>
            </a:r>
            <a:r>
              <a:rPr lang="en-US" altLang="en-US" dirty="0"/>
              <a:t>For example, a spoon in a bowl of soup becomes warmer because the heat from the soup is conducted along the spoon. </a:t>
            </a:r>
          </a:p>
        </p:txBody>
      </p:sp>
      <p:sp>
        <p:nvSpPr>
          <p:cNvPr id="928776" name="Rectangle 8">
            <a:extLst>
              <a:ext uri="{FF2B5EF4-FFF2-40B4-BE49-F238E27FC236}">
                <a16:creationId xmlns:a16="http://schemas.microsoft.com/office/drawing/2014/main" id="{F0836010-6B97-4AEA-B67F-C2351179C946}"/>
              </a:ext>
            </a:extLst>
          </p:cNvPr>
          <p:cNvSpPr>
            <a:spLocks noChangeArrowheads="1"/>
          </p:cNvSpPr>
          <p:nvPr/>
        </p:nvSpPr>
        <p:spPr bwMode="auto">
          <a:xfrm>
            <a:off x="360365" y="3254377"/>
            <a:ext cx="848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rgbClr val="B80303"/>
                </a:solidFill>
              </a:rPr>
              <a:t>Radiation</a:t>
            </a:r>
            <a:r>
              <a:rPr lang="en-GB" altLang="en-US" dirty="0"/>
              <a:t> is the transfer of heat energy by </a:t>
            </a:r>
            <a:r>
              <a:rPr lang="en-GB" altLang="en-US" b="1" dirty="0">
                <a:solidFill>
                  <a:srgbClr val="B80303"/>
                </a:solidFill>
              </a:rPr>
              <a:t>electromagnetic radiation</a:t>
            </a:r>
            <a:r>
              <a:rPr lang="en-GB" altLang="en-US" dirty="0"/>
              <a:t>. For example, energy from the Sun travels to Earth by electromagnetic waves. </a:t>
            </a:r>
          </a:p>
        </p:txBody>
      </p:sp>
      <p:pic>
        <p:nvPicPr>
          <p:cNvPr id="928781" name="Picture 13" descr="heattransfer_saucepan">
            <a:extLst>
              <a:ext uri="{FF2B5EF4-FFF2-40B4-BE49-F238E27FC236}">
                <a16:creationId xmlns:a16="http://schemas.microsoft.com/office/drawing/2014/main" id="{ED07E23C-C2C9-419D-8FD3-22705EE4E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035" y="792519"/>
            <a:ext cx="3139790" cy="212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notes_icon">
            <a:extLst>
              <a:ext uri="{FF2B5EF4-FFF2-40B4-BE49-F238E27FC236}">
                <a16:creationId xmlns:a16="http://schemas.microsoft.com/office/drawing/2014/main" id="{18E866ED-E72E-4A48-B3DC-EBA7D642AD37}"/>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2AD15AFE-2CF7-4D48-9C4F-9DB01C62441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12" name="Picture 9">
            <a:extLst>
              <a:ext uri="{FF2B5EF4-FFF2-40B4-BE49-F238E27FC236}">
                <a16:creationId xmlns:a16="http://schemas.microsoft.com/office/drawing/2014/main" id="{5EBE5952-9C69-4D9F-8C1B-D059288AE99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2444" y="86520"/>
            <a:ext cx="442911" cy="516730"/>
          </a:xfrm>
          <a:prstGeom prst="rect">
            <a:avLst/>
          </a:prstGeom>
          <a:noFill/>
          <a:ln w="9525">
            <a:noFill/>
            <a:miter lim="800000"/>
            <a:headEnd/>
            <a:tailEnd/>
          </a:ln>
        </p:spPr>
      </p:pic>
    </p:spTree>
    <p:extLst>
      <p:ext uri="{BB962C8B-B14F-4D97-AF65-F5344CB8AC3E}">
        <p14:creationId xmlns:p14="http://schemas.microsoft.com/office/powerpoint/2010/main" val="4005386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87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5" grpId="0"/>
      <p:bldP spid="9287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EB9906CD-C07C-4385-8203-C688E1CFCF7E}"/>
              </a:ext>
            </a:extLst>
          </p:cNvPr>
          <p:cNvSpPr>
            <a:spLocks noGrp="1" noChangeArrowheads="1"/>
          </p:cNvSpPr>
          <p:nvPr>
            <p:ph type="title"/>
          </p:nvPr>
        </p:nvSpPr>
        <p:spPr>
          <a:noFill/>
        </p:spPr>
        <p:txBody>
          <a:bodyPr/>
          <a:lstStyle/>
          <a:p>
            <a:pPr eaLnBrk="1" hangingPunct="1"/>
            <a:r>
              <a:rPr lang="en-GB" altLang="en-US" dirty="0"/>
              <a:t>How do tectonic plates move?</a:t>
            </a:r>
          </a:p>
        </p:txBody>
      </p:sp>
      <p:pic>
        <p:nvPicPr>
          <p:cNvPr id="10" name="Picture 3" descr="flash_icon">
            <a:extLst>
              <a:ext uri="{FF2B5EF4-FFF2-40B4-BE49-F238E27FC236}">
                <a16:creationId xmlns:a16="http://schemas.microsoft.com/office/drawing/2014/main" id="{69628ABC-BC65-4086-8518-50959EA20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notes_icon">
            <a:extLst>
              <a:ext uri="{FF2B5EF4-FFF2-40B4-BE49-F238E27FC236}">
                <a16:creationId xmlns:a16="http://schemas.microsoft.com/office/drawing/2014/main" id="{15B35D43-76DF-4F08-BE5A-F9F7902EFC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5CA1AE59-0033-4E92-BD2C-DEE7E74E0F1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6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AE6A9D0F-8BA0-4FDB-9786-B16DE3AB765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406000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C7A4E-9D2D-4DED-8855-52D3BB253639}"/>
              </a:ext>
            </a:extLst>
          </p:cNvPr>
          <p:cNvSpPr>
            <a:spLocks noGrp="1"/>
          </p:cNvSpPr>
          <p:nvPr>
            <p:ph type="title"/>
          </p:nvPr>
        </p:nvSpPr>
        <p:spPr/>
        <p:txBody>
          <a:bodyPr/>
          <a:lstStyle/>
          <a:p>
            <a:r>
              <a:rPr lang="en-GB" dirty="0"/>
              <a:t>Information</a:t>
            </a:r>
          </a:p>
        </p:txBody>
      </p:sp>
      <p:sp>
        <p:nvSpPr>
          <p:cNvPr id="7" name="Content Placeholder 6">
            <a:extLst>
              <a:ext uri="{FF2B5EF4-FFF2-40B4-BE49-F238E27FC236}">
                <a16:creationId xmlns:a16="http://schemas.microsoft.com/office/drawing/2014/main" id="{3A02D333-1327-434D-9CB4-14AC8CA846D1}"/>
              </a:ext>
            </a:extLst>
          </p:cNvPr>
          <p:cNvSpPr>
            <a:spLocks noGrp="1"/>
          </p:cNvSpPr>
          <p:nvPr>
            <p:ph idx="1"/>
          </p:nvPr>
        </p:nvSpPr>
        <p:spPr/>
        <p:txBody>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9" name="Content Placeholder 8">
            <a:extLst>
              <a:ext uri="{FF2B5EF4-FFF2-40B4-BE49-F238E27FC236}">
                <a16:creationId xmlns:a16="http://schemas.microsoft.com/office/drawing/2014/main" id="{A9833920-BF2B-4B8C-AF11-4C158DB10BB4}"/>
              </a:ext>
            </a:extLst>
          </p:cNvPr>
          <p:cNvSpPr>
            <a:spLocks noGrp="1"/>
          </p:cNvSpPr>
          <p:nvPr>
            <p:ph idx="10"/>
          </p:nvPr>
        </p:nvSpPr>
        <p:spPr/>
        <p:txBody>
          <a:bodyPr/>
          <a:lstStyle/>
          <a:p>
            <a:r>
              <a:rPr lang="en-GB" sz="1600" dirty="0"/>
              <a:t>4. Systems and System Models</a:t>
            </a:r>
          </a:p>
          <a:p>
            <a:r>
              <a:rPr lang="en-GB" sz="1600" dirty="0"/>
              <a:t>5. Energy and Matter</a:t>
            </a:r>
          </a:p>
          <a:p>
            <a:r>
              <a:rPr lang="en-GB" sz="1600" dirty="0"/>
              <a:t>6. Structure and Function</a:t>
            </a:r>
          </a:p>
        </p:txBody>
      </p:sp>
    </p:spTree>
    <p:extLst>
      <p:ext uri="{BB962C8B-B14F-4D97-AF65-F5344CB8AC3E}">
        <p14:creationId xmlns:p14="http://schemas.microsoft.com/office/powerpoint/2010/main" val="329045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0C191CDE-CB41-427D-ADD2-84E1EB64F6F4}"/>
              </a:ext>
            </a:extLst>
          </p:cNvPr>
          <p:cNvSpPr>
            <a:spLocks noGrp="1" noChangeArrowheads="1"/>
          </p:cNvSpPr>
          <p:nvPr>
            <p:ph type="title"/>
          </p:nvPr>
        </p:nvSpPr>
        <p:spPr/>
        <p:txBody>
          <a:bodyPr/>
          <a:lstStyle/>
          <a:p>
            <a:pPr eaLnBrk="1" hangingPunct="1"/>
            <a:r>
              <a:rPr lang="en-GB" altLang="en-US" dirty="0"/>
              <a:t>Cross-section of the Earth</a:t>
            </a:r>
          </a:p>
        </p:txBody>
      </p:sp>
      <p:pic>
        <p:nvPicPr>
          <p:cNvPr id="8" name="Picture 3" descr="flash_icon">
            <a:extLst>
              <a:ext uri="{FF2B5EF4-FFF2-40B4-BE49-F238E27FC236}">
                <a16:creationId xmlns:a16="http://schemas.microsoft.com/office/drawing/2014/main" id="{1A083829-5A8A-43FD-A748-C756A7E81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183"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notes_icon">
            <a:extLst>
              <a:ext uri="{FF2B5EF4-FFF2-40B4-BE49-F238E27FC236}">
                <a16:creationId xmlns:a16="http://schemas.microsoft.com/office/drawing/2014/main" id="{B3D6F982-3D30-4372-A193-E6BDB9602C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6AD59B7A-927C-476A-BB7A-55E52978841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80820D54-0E51-4F06-BA05-5E021D83810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3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33241F2-569C-4DCD-9F45-6DC6FEB62A4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66913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D989-B87E-4918-A0C8-F21EFCEA7F9D}"/>
              </a:ext>
            </a:extLst>
          </p:cNvPr>
          <p:cNvSpPr>
            <a:spLocks noGrp="1"/>
          </p:cNvSpPr>
          <p:nvPr>
            <p:ph type="title"/>
          </p:nvPr>
        </p:nvSpPr>
        <p:spPr/>
        <p:txBody>
          <a:bodyPr/>
          <a:lstStyle/>
          <a:p>
            <a:r>
              <a:rPr lang="en-GB" dirty="0"/>
              <a:t>Evidence of the Earth’s structure</a:t>
            </a:r>
          </a:p>
        </p:txBody>
      </p:sp>
      <p:sp>
        <p:nvSpPr>
          <p:cNvPr id="4" name="Text Box 41">
            <a:extLst>
              <a:ext uri="{FF2B5EF4-FFF2-40B4-BE49-F238E27FC236}">
                <a16:creationId xmlns:a16="http://schemas.microsoft.com/office/drawing/2014/main" id="{0601C731-32DB-4AC3-88FC-BFF800C3E24D}"/>
              </a:ext>
            </a:extLst>
          </p:cNvPr>
          <p:cNvSpPr txBox="1">
            <a:spLocks noChangeArrowheads="1"/>
          </p:cNvSpPr>
          <p:nvPr/>
        </p:nvSpPr>
        <p:spPr bwMode="auto">
          <a:xfrm>
            <a:off x="360365" y="782638"/>
            <a:ext cx="81724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Scientists can observe, analyze and take samples from the crust because it is easily accessible. However, they have not yet succeeded in drilling through to the mantle.</a:t>
            </a:r>
          </a:p>
        </p:txBody>
      </p:sp>
      <p:pic>
        <p:nvPicPr>
          <p:cNvPr id="5" name="Picture 19">
            <a:hlinkClick r:id="" action="ppaction://hlinkshowjump?jump=nextslide"/>
            <a:extLst>
              <a:ext uri="{FF2B5EF4-FFF2-40B4-BE49-F238E27FC236}">
                <a16:creationId xmlns:a16="http://schemas.microsoft.com/office/drawing/2014/main" id="{EC0AADB8-F52B-41A3-981D-0EADA94E96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6" name="Text Box 41">
            <a:extLst>
              <a:ext uri="{FF2B5EF4-FFF2-40B4-BE49-F238E27FC236}">
                <a16:creationId xmlns:a16="http://schemas.microsoft.com/office/drawing/2014/main" id="{5E2D8833-6910-4E30-B6A7-E600566072C5}"/>
              </a:ext>
            </a:extLst>
          </p:cNvPr>
          <p:cNvSpPr txBox="1">
            <a:spLocks noChangeArrowheads="1"/>
          </p:cNvSpPr>
          <p:nvPr/>
        </p:nvSpPr>
        <p:spPr bwMode="auto">
          <a:xfrm>
            <a:off x="360365" y="1988547"/>
            <a:ext cx="8172448" cy="461665"/>
          </a:xfrm>
          <a:prstGeom prst="rect">
            <a:avLst/>
          </a:prstGeom>
          <a:solidFill>
            <a:srgbClr val="FDD9D9"/>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So how do we know about the structure of the Earth?</a:t>
            </a:r>
          </a:p>
        </p:txBody>
      </p:sp>
      <p:sp>
        <p:nvSpPr>
          <p:cNvPr id="7" name="Text Box 41">
            <a:extLst>
              <a:ext uri="{FF2B5EF4-FFF2-40B4-BE49-F238E27FC236}">
                <a16:creationId xmlns:a16="http://schemas.microsoft.com/office/drawing/2014/main" id="{3F790591-0FE2-4F2E-BE18-5C50779D3C59}"/>
              </a:ext>
            </a:extLst>
          </p:cNvPr>
          <p:cNvSpPr txBox="1">
            <a:spLocks noChangeArrowheads="1"/>
          </p:cNvSpPr>
          <p:nvPr/>
        </p:nvSpPr>
        <p:spPr bwMode="auto">
          <a:xfrm>
            <a:off x="360365" y="2455792"/>
            <a:ext cx="81724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The composition of the Earth is a </a:t>
            </a:r>
            <a:r>
              <a:rPr lang="en-US" altLang="en-US" b="1" dirty="0">
                <a:solidFill>
                  <a:srgbClr val="B80303"/>
                </a:solidFill>
              </a:rPr>
              <a:t>scientific theory</a:t>
            </a:r>
            <a:r>
              <a:rPr lang="en-US" altLang="en-US" dirty="0"/>
              <a:t>: a statement that is backed up with evidence. Since they cannot see the Earth’s interior for themselves, scientists must rely on other evidence, such as:</a:t>
            </a:r>
          </a:p>
        </p:txBody>
      </p:sp>
      <p:sp>
        <p:nvSpPr>
          <p:cNvPr id="8" name="Text Box 14">
            <a:extLst>
              <a:ext uri="{FF2B5EF4-FFF2-40B4-BE49-F238E27FC236}">
                <a16:creationId xmlns:a16="http://schemas.microsoft.com/office/drawing/2014/main" id="{355D6AB9-F0E6-4A04-BDCF-2AF0A03FF3BC}"/>
              </a:ext>
            </a:extLst>
          </p:cNvPr>
          <p:cNvSpPr txBox="1">
            <a:spLocks noChangeArrowheads="1"/>
          </p:cNvSpPr>
          <p:nvPr/>
        </p:nvSpPr>
        <p:spPr bwMode="auto">
          <a:xfrm>
            <a:off x="360365" y="5704185"/>
            <a:ext cx="6004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US" altLang="en-US" dirty="0"/>
              <a:t>laboratory experiments on crustal rocks.</a:t>
            </a:r>
          </a:p>
        </p:txBody>
      </p:sp>
      <p:sp>
        <p:nvSpPr>
          <p:cNvPr id="9" name="Text Box 14">
            <a:extLst>
              <a:ext uri="{FF2B5EF4-FFF2-40B4-BE49-F238E27FC236}">
                <a16:creationId xmlns:a16="http://schemas.microsoft.com/office/drawing/2014/main" id="{B9B871BB-5A78-429F-9391-B922FB9413E9}"/>
              </a:ext>
            </a:extLst>
          </p:cNvPr>
          <p:cNvSpPr txBox="1">
            <a:spLocks noChangeArrowheads="1"/>
          </p:cNvSpPr>
          <p:nvPr/>
        </p:nvSpPr>
        <p:spPr bwMode="auto">
          <a:xfrm>
            <a:off x="358775" y="4867609"/>
            <a:ext cx="6004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US" altLang="en-US" dirty="0"/>
              <a:t>recording the rate of change in Earth’s magnetic field </a:t>
            </a:r>
          </a:p>
        </p:txBody>
      </p:sp>
      <p:sp>
        <p:nvSpPr>
          <p:cNvPr id="10" name="Text Box 14">
            <a:extLst>
              <a:ext uri="{FF2B5EF4-FFF2-40B4-BE49-F238E27FC236}">
                <a16:creationId xmlns:a16="http://schemas.microsoft.com/office/drawing/2014/main" id="{AC1640D8-6EDF-4C6C-B5EA-4BE560AECA0C}"/>
              </a:ext>
            </a:extLst>
          </p:cNvPr>
          <p:cNvSpPr txBox="1">
            <a:spLocks noChangeArrowheads="1"/>
          </p:cNvSpPr>
          <p:nvPr/>
        </p:nvSpPr>
        <p:spPr bwMode="auto">
          <a:xfrm>
            <a:off x="358775" y="4031032"/>
            <a:ext cx="6004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US" altLang="en-US" dirty="0"/>
              <a:t>mapping the paths of seismic waves through the Earth</a:t>
            </a:r>
          </a:p>
        </p:txBody>
      </p:sp>
      <p:pic>
        <p:nvPicPr>
          <p:cNvPr id="12" name="Picture 5" descr="notes_icon">
            <a:extLst>
              <a:ext uri="{FF2B5EF4-FFF2-40B4-BE49-F238E27FC236}">
                <a16:creationId xmlns:a16="http://schemas.microsoft.com/office/drawing/2014/main" id="{09576EFF-CA84-4251-A4C5-884738006483}"/>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32A10022-82F9-4648-9DCF-060A73ECDA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77653">
            <a:off x="6067785" y="3860242"/>
            <a:ext cx="3068611" cy="2016853"/>
          </a:xfrm>
          <a:prstGeom prst="rect">
            <a:avLst/>
          </a:prstGeom>
        </p:spPr>
      </p:pic>
    </p:spTree>
    <p:extLst>
      <p:ext uri="{BB962C8B-B14F-4D97-AF65-F5344CB8AC3E}">
        <p14:creationId xmlns:p14="http://schemas.microsoft.com/office/powerpoint/2010/main" val="181499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D989-B87E-4918-A0C8-F21EFCEA7F9D}"/>
              </a:ext>
            </a:extLst>
          </p:cNvPr>
          <p:cNvSpPr>
            <a:spLocks noGrp="1"/>
          </p:cNvSpPr>
          <p:nvPr>
            <p:ph type="title"/>
          </p:nvPr>
        </p:nvSpPr>
        <p:spPr/>
        <p:txBody>
          <a:bodyPr/>
          <a:lstStyle/>
          <a:p>
            <a:r>
              <a:rPr lang="en-GB" dirty="0"/>
              <a:t>Seismic waves</a:t>
            </a:r>
          </a:p>
        </p:txBody>
      </p:sp>
      <p:sp>
        <p:nvSpPr>
          <p:cNvPr id="4" name="Text Box 41">
            <a:extLst>
              <a:ext uri="{FF2B5EF4-FFF2-40B4-BE49-F238E27FC236}">
                <a16:creationId xmlns:a16="http://schemas.microsoft.com/office/drawing/2014/main" id="{0601C731-32DB-4AC3-88FC-BFF800C3E24D}"/>
              </a:ext>
            </a:extLst>
          </p:cNvPr>
          <p:cNvSpPr txBox="1">
            <a:spLocks noChangeArrowheads="1"/>
          </p:cNvSpPr>
          <p:nvPr/>
        </p:nvSpPr>
        <p:spPr bwMode="auto">
          <a:xfrm>
            <a:off x="360365" y="782638"/>
            <a:ext cx="81724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b="1" dirty="0">
                <a:solidFill>
                  <a:srgbClr val="B80303"/>
                </a:solidFill>
              </a:rPr>
              <a:t>Seismic waves </a:t>
            </a:r>
            <a:r>
              <a:rPr lang="en-US" altLang="en-US" dirty="0"/>
              <a:t>(vibrations) can travel directly through the center of the Earth. However, when they encounter a change in density, they change direction.</a:t>
            </a:r>
          </a:p>
        </p:txBody>
      </p:sp>
      <p:pic>
        <p:nvPicPr>
          <p:cNvPr id="5" name="Picture 19">
            <a:hlinkClick r:id="" action="ppaction://hlinkshowjump?jump=nextslide"/>
            <a:extLst>
              <a:ext uri="{FF2B5EF4-FFF2-40B4-BE49-F238E27FC236}">
                <a16:creationId xmlns:a16="http://schemas.microsoft.com/office/drawing/2014/main" id="{EC0AADB8-F52B-41A3-981D-0EADA94E96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13" name="Text Box 41">
            <a:extLst>
              <a:ext uri="{FF2B5EF4-FFF2-40B4-BE49-F238E27FC236}">
                <a16:creationId xmlns:a16="http://schemas.microsoft.com/office/drawing/2014/main" id="{9F8634EF-0B05-4D38-8392-6FB33205D66A}"/>
              </a:ext>
            </a:extLst>
          </p:cNvPr>
          <p:cNvSpPr txBox="1">
            <a:spLocks noChangeArrowheads="1"/>
          </p:cNvSpPr>
          <p:nvPr/>
        </p:nvSpPr>
        <p:spPr bwMode="auto">
          <a:xfrm>
            <a:off x="360365" y="2132662"/>
            <a:ext cx="57516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By mapping seismic waves as they pass through the Earth’s core, scientists can build a picture of its different layers.</a:t>
            </a:r>
          </a:p>
        </p:txBody>
      </p:sp>
      <p:pic>
        <p:nvPicPr>
          <p:cNvPr id="16" name="Picture 15">
            <a:extLst>
              <a:ext uri="{FF2B5EF4-FFF2-40B4-BE49-F238E27FC236}">
                <a16:creationId xmlns:a16="http://schemas.microsoft.com/office/drawing/2014/main" id="{5070359B-485F-4EC7-8FC9-A90A9E54A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338" y="1789272"/>
            <a:ext cx="3467517" cy="4298878"/>
          </a:xfrm>
          <a:prstGeom prst="rect">
            <a:avLst/>
          </a:prstGeom>
        </p:spPr>
      </p:pic>
      <p:sp>
        <p:nvSpPr>
          <p:cNvPr id="17" name="Text Box 41">
            <a:extLst>
              <a:ext uri="{FF2B5EF4-FFF2-40B4-BE49-F238E27FC236}">
                <a16:creationId xmlns:a16="http://schemas.microsoft.com/office/drawing/2014/main" id="{9D89B54A-A245-43C9-831D-C93A1F94A875}"/>
              </a:ext>
            </a:extLst>
          </p:cNvPr>
          <p:cNvSpPr txBox="1">
            <a:spLocks noChangeArrowheads="1"/>
          </p:cNvSpPr>
          <p:nvPr/>
        </p:nvSpPr>
        <p:spPr bwMode="auto">
          <a:xfrm>
            <a:off x="354980" y="3482686"/>
            <a:ext cx="510735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Before 1936, it was believed that the Earth’s core was entirely molten. However, a seismologist named </a:t>
            </a:r>
            <a:r>
              <a:rPr lang="en-US" altLang="en-US" b="1" dirty="0">
                <a:solidFill>
                  <a:srgbClr val="B80303"/>
                </a:solidFill>
              </a:rPr>
              <a:t>Inge Lehmann </a:t>
            </a:r>
            <a:r>
              <a:rPr lang="en-US" altLang="en-US" dirty="0"/>
              <a:t>discovered that the inner core was solid. She reached this conclusion by analyzing seismic waves from earthquakes.</a:t>
            </a:r>
          </a:p>
        </p:txBody>
      </p:sp>
      <p:pic>
        <p:nvPicPr>
          <p:cNvPr id="18" name="Picture 5" descr="notes_icon">
            <a:extLst>
              <a:ext uri="{FF2B5EF4-FFF2-40B4-BE49-F238E27FC236}">
                <a16:creationId xmlns:a16="http://schemas.microsoft.com/office/drawing/2014/main" id="{30A02848-5268-4D4D-8C4A-58575D0BBCDD}"/>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164855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725D-F11F-41B3-ABBA-FC32EB5A37A1}"/>
              </a:ext>
            </a:extLst>
          </p:cNvPr>
          <p:cNvSpPr>
            <a:spLocks noGrp="1"/>
          </p:cNvSpPr>
          <p:nvPr>
            <p:ph type="title"/>
          </p:nvPr>
        </p:nvSpPr>
        <p:spPr/>
        <p:txBody>
          <a:bodyPr/>
          <a:lstStyle/>
          <a:p>
            <a:r>
              <a:rPr lang="en-GB" dirty="0"/>
              <a:t>Earth’s magnetic field</a:t>
            </a:r>
          </a:p>
        </p:txBody>
      </p:sp>
      <p:sp>
        <p:nvSpPr>
          <p:cNvPr id="4" name="Text Box 41">
            <a:extLst>
              <a:ext uri="{FF2B5EF4-FFF2-40B4-BE49-F238E27FC236}">
                <a16:creationId xmlns:a16="http://schemas.microsoft.com/office/drawing/2014/main" id="{FF19B15F-7A2C-47CF-AC38-7B94AD3B552A}"/>
              </a:ext>
            </a:extLst>
          </p:cNvPr>
          <p:cNvSpPr txBox="1">
            <a:spLocks noChangeArrowheads="1"/>
          </p:cNvSpPr>
          <p:nvPr/>
        </p:nvSpPr>
        <p:spPr bwMode="auto">
          <a:xfrm>
            <a:off x="360365" y="782638"/>
            <a:ext cx="81724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Scientists know that Earth has a </a:t>
            </a:r>
            <a:r>
              <a:rPr lang="en-US" altLang="en-US" b="1" dirty="0">
                <a:solidFill>
                  <a:srgbClr val="B80303"/>
                </a:solidFill>
              </a:rPr>
              <a:t>magnetic field</a:t>
            </a:r>
            <a:r>
              <a:rPr lang="en-US" altLang="en-US" dirty="0"/>
              <a:t>, which is generated in the center of the planet.</a:t>
            </a:r>
          </a:p>
        </p:txBody>
      </p:sp>
      <p:sp>
        <p:nvSpPr>
          <p:cNvPr id="5" name="Text Box 41">
            <a:extLst>
              <a:ext uri="{FF2B5EF4-FFF2-40B4-BE49-F238E27FC236}">
                <a16:creationId xmlns:a16="http://schemas.microsoft.com/office/drawing/2014/main" id="{FFECB5C9-812D-47BC-B771-8E3593C84088}"/>
              </a:ext>
            </a:extLst>
          </p:cNvPr>
          <p:cNvSpPr txBox="1">
            <a:spLocks noChangeArrowheads="1"/>
          </p:cNvSpPr>
          <p:nvPr/>
        </p:nvSpPr>
        <p:spPr bwMode="auto">
          <a:xfrm>
            <a:off x="358775" y="3821014"/>
            <a:ext cx="471391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Iron and nickel are both</a:t>
            </a:r>
          </a:p>
          <a:p>
            <a:pPr eaLnBrk="1" hangingPunct="1"/>
            <a:r>
              <a:rPr lang="en-US" altLang="en-US" b="1" dirty="0">
                <a:solidFill>
                  <a:srgbClr val="B80303"/>
                </a:solidFill>
              </a:rPr>
              <a:t>magnetic</a:t>
            </a:r>
            <a:r>
              <a:rPr lang="en-US" altLang="en-US" dirty="0"/>
              <a:t>. Scientists believe</a:t>
            </a:r>
          </a:p>
          <a:p>
            <a:pPr eaLnBrk="1" hangingPunct="1"/>
            <a:r>
              <a:rPr lang="en-US" altLang="en-US" dirty="0"/>
              <a:t>that the Earth’s magnetic field is generated by the rotation of the</a:t>
            </a:r>
          </a:p>
          <a:p>
            <a:pPr eaLnBrk="1" hangingPunct="1"/>
            <a:r>
              <a:rPr lang="en-US" altLang="en-US" dirty="0"/>
              <a:t>liquid outer core around the solid</a:t>
            </a:r>
          </a:p>
          <a:p>
            <a:pPr eaLnBrk="1" hangingPunct="1"/>
            <a:r>
              <a:rPr lang="en-US" altLang="en-US" dirty="0"/>
              <a:t>inner core.</a:t>
            </a:r>
          </a:p>
        </p:txBody>
      </p:sp>
      <p:pic>
        <p:nvPicPr>
          <p:cNvPr id="7" name="Picture 5" descr="notes_icon">
            <a:extLst>
              <a:ext uri="{FF2B5EF4-FFF2-40B4-BE49-F238E27FC236}">
                <a16:creationId xmlns:a16="http://schemas.microsoft.com/office/drawing/2014/main" id="{CAE7AC7A-B6EF-4151-A400-E18232FB58F0}"/>
              </a:ext>
            </a:extLst>
          </p:cNvPr>
          <p:cNvPicPr>
            <a:picLocks noChangeAspect="1" noChangeArrowheads="1"/>
          </p:cNvPicPr>
          <p:nvPr/>
        </p:nvPicPr>
        <p:blipFill>
          <a:blip r:embed="rId3" cstate="print"/>
          <a:srcRect/>
          <a:stretch>
            <a:fillRect/>
          </a:stretch>
        </p:blipFill>
        <p:spPr bwMode="auto">
          <a:xfrm>
            <a:off x="8532815" y="134937"/>
            <a:ext cx="442913"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7C4310DA-9807-4511-9CF6-404D9700110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11" name="Picture 10" descr="KS3 Science Magnets_Earth">
            <a:extLst>
              <a:ext uri="{FF2B5EF4-FFF2-40B4-BE49-F238E27FC236}">
                <a16:creationId xmlns:a16="http://schemas.microsoft.com/office/drawing/2014/main" id="{EF6A7DE0-3C3D-432A-8CAC-73C77939D4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1279" y="1979269"/>
            <a:ext cx="4076419" cy="44523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37AD5EC-B703-47DF-BC2E-7914A0684335}"/>
              </a:ext>
            </a:extLst>
          </p:cNvPr>
          <p:cNvSpPr/>
          <p:nvPr/>
        </p:nvSpPr>
        <p:spPr>
          <a:xfrm>
            <a:off x="431319" y="1932495"/>
            <a:ext cx="5016443" cy="1569660"/>
          </a:xfrm>
          <a:prstGeom prst="rect">
            <a:avLst/>
          </a:prstGeom>
        </p:spPr>
        <p:txBody>
          <a:bodyPr wrap="square">
            <a:spAutoFit/>
          </a:bodyPr>
          <a:lstStyle/>
          <a:p>
            <a:pPr eaLnBrk="1" hangingPunct="1"/>
            <a:r>
              <a:rPr lang="en-US" altLang="en-US" dirty="0"/>
              <a:t>This is evidence that Earth’s outer core is made of </a:t>
            </a:r>
            <a:r>
              <a:rPr lang="en-US" altLang="en-US" b="1" dirty="0">
                <a:solidFill>
                  <a:srgbClr val="B80303"/>
                </a:solidFill>
              </a:rPr>
              <a:t>molten iron </a:t>
            </a:r>
            <a:r>
              <a:rPr lang="en-US" altLang="en-US" dirty="0"/>
              <a:t>and</a:t>
            </a:r>
            <a:r>
              <a:rPr lang="en-US" altLang="en-US" b="1" dirty="0">
                <a:solidFill>
                  <a:srgbClr val="B80303"/>
                </a:solidFill>
              </a:rPr>
              <a:t> nickel</a:t>
            </a:r>
            <a:r>
              <a:rPr lang="en-US" altLang="en-US" dirty="0"/>
              <a:t>, and its inner core is made of </a:t>
            </a:r>
            <a:r>
              <a:rPr lang="en-US" altLang="en-US" b="1" dirty="0">
                <a:solidFill>
                  <a:srgbClr val="B80303"/>
                </a:solidFill>
              </a:rPr>
              <a:t>solid iron</a:t>
            </a:r>
            <a:r>
              <a:rPr lang="en-US" altLang="en-US" dirty="0"/>
              <a:t>.</a:t>
            </a:r>
          </a:p>
        </p:txBody>
      </p:sp>
    </p:spTree>
    <p:extLst>
      <p:ext uri="{BB962C8B-B14F-4D97-AF65-F5344CB8AC3E}">
        <p14:creationId xmlns:p14="http://schemas.microsoft.com/office/powerpoint/2010/main" val="115420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725D-F11F-41B3-ABBA-FC32EB5A37A1}"/>
              </a:ext>
            </a:extLst>
          </p:cNvPr>
          <p:cNvSpPr>
            <a:spLocks noGrp="1"/>
          </p:cNvSpPr>
          <p:nvPr>
            <p:ph type="title"/>
          </p:nvPr>
        </p:nvSpPr>
        <p:spPr/>
        <p:txBody>
          <a:bodyPr/>
          <a:lstStyle/>
          <a:p>
            <a:r>
              <a:rPr lang="en-GB" dirty="0"/>
              <a:t>Laboratory experiments</a:t>
            </a:r>
          </a:p>
        </p:txBody>
      </p:sp>
      <p:sp>
        <p:nvSpPr>
          <p:cNvPr id="6" name="Text Box 41">
            <a:extLst>
              <a:ext uri="{FF2B5EF4-FFF2-40B4-BE49-F238E27FC236}">
                <a16:creationId xmlns:a16="http://schemas.microsoft.com/office/drawing/2014/main" id="{17CCE6C5-586B-40B7-9BFE-0BFF586F58C7}"/>
              </a:ext>
            </a:extLst>
          </p:cNvPr>
          <p:cNvSpPr txBox="1">
            <a:spLocks noChangeArrowheads="1"/>
          </p:cNvSpPr>
          <p:nvPr/>
        </p:nvSpPr>
        <p:spPr bwMode="auto">
          <a:xfrm>
            <a:off x="1632028" y="793053"/>
            <a:ext cx="69007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Scientists have also conducted experiments on rock samples (</a:t>
            </a:r>
            <a:r>
              <a:rPr lang="en-US" altLang="en-US" b="1" dirty="0">
                <a:solidFill>
                  <a:srgbClr val="B80303"/>
                </a:solidFill>
              </a:rPr>
              <a:t>cores</a:t>
            </a:r>
            <a:r>
              <a:rPr lang="en-US" altLang="en-US" dirty="0"/>
              <a:t>) taken from the crust.</a:t>
            </a:r>
          </a:p>
        </p:txBody>
      </p:sp>
      <p:pic>
        <p:nvPicPr>
          <p:cNvPr id="9" name="Picture 8">
            <a:extLst>
              <a:ext uri="{FF2B5EF4-FFF2-40B4-BE49-F238E27FC236}">
                <a16:creationId xmlns:a16="http://schemas.microsoft.com/office/drawing/2014/main" id="{82AF90CD-7A20-4BE6-BBDE-A6192DADF7A6}"/>
              </a:ext>
            </a:extLst>
          </p:cNvPr>
          <p:cNvPicPr>
            <a:picLocks noChangeAspect="1"/>
          </p:cNvPicPr>
          <p:nvPr/>
        </p:nvPicPr>
        <p:blipFill rotWithShape="1">
          <a:blip r:embed="rId3">
            <a:extLst>
              <a:ext uri="{28A0092B-C50C-407E-A947-70E740481C1C}">
                <a14:useLocalDpi xmlns:a14="http://schemas.microsoft.com/office/drawing/2010/main" val="0"/>
              </a:ext>
            </a:extLst>
          </a:blip>
          <a:srcRect l="21751" r="23950"/>
          <a:stretch/>
        </p:blipFill>
        <p:spPr>
          <a:xfrm>
            <a:off x="6385762" y="3337479"/>
            <a:ext cx="2589966" cy="2828371"/>
          </a:xfrm>
          <a:prstGeom prst="rect">
            <a:avLst/>
          </a:prstGeom>
        </p:spPr>
      </p:pic>
      <p:pic>
        <p:nvPicPr>
          <p:cNvPr id="10" name="Picture 19">
            <a:hlinkClick r:id="" action="ppaction://hlinkshowjump?jump=nextslide"/>
            <a:extLst>
              <a:ext uri="{FF2B5EF4-FFF2-40B4-BE49-F238E27FC236}">
                <a16:creationId xmlns:a16="http://schemas.microsoft.com/office/drawing/2014/main" id="{7C4310DA-9807-4511-9CF6-404D9700110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63301EA5-3653-4296-A60E-C48BD5BC39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75" y="784225"/>
            <a:ext cx="1141787" cy="5381625"/>
          </a:xfrm>
          <a:prstGeom prst="rect">
            <a:avLst/>
          </a:prstGeom>
        </p:spPr>
      </p:pic>
      <p:sp>
        <p:nvSpPr>
          <p:cNvPr id="11" name="Text Box 41">
            <a:extLst>
              <a:ext uri="{FF2B5EF4-FFF2-40B4-BE49-F238E27FC236}">
                <a16:creationId xmlns:a16="http://schemas.microsoft.com/office/drawing/2014/main" id="{BAF706C7-A3C4-49BE-84D9-41917BE2C711}"/>
              </a:ext>
            </a:extLst>
          </p:cNvPr>
          <p:cNvSpPr txBox="1">
            <a:spLocks noChangeArrowheads="1"/>
          </p:cNvSpPr>
          <p:nvPr/>
        </p:nvSpPr>
        <p:spPr bwMode="auto">
          <a:xfrm>
            <a:off x="1632027" y="1777103"/>
            <a:ext cx="69007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Rock cores are cylindrical samples that are obtained by drilling directly down into the Earth’s crust. They show layers of rock and sediment, which can be used to piece together different events in Earth’s history.</a:t>
            </a:r>
          </a:p>
        </p:txBody>
      </p:sp>
      <p:sp>
        <p:nvSpPr>
          <p:cNvPr id="12" name="Rectangle 11">
            <a:extLst>
              <a:ext uri="{FF2B5EF4-FFF2-40B4-BE49-F238E27FC236}">
                <a16:creationId xmlns:a16="http://schemas.microsoft.com/office/drawing/2014/main" id="{31BF18B6-0ECF-4788-BA5A-108879B2324E}"/>
              </a:ext>
            </a:extLst>
          </p:cNvPr>
          <p:cNvSpPr/>
          <p:nvPr/>
        </p:nvSpPr>
        <p:spPr>
          <a:xfrm>
            <a:off x="1632027" y="3869147"/>
            <a:ext cx="5065744" cy="2308324"/>
          </a:xfrm>
          <a:prstGeom prst="rect">
            <a:avLst/>
          </a:prstGeom>
        </p:spPr>
        <p:txBody>
          <a:bodyPr wrap="square">
            <a:spAutoFit/>
          </a:bodyPr>
          <a:lstStyle/>
          <a:p>
            <a:r>
              <a:rPr lang="en-US" altLang="en-US" dirty="0"/>
              <a:t>In laboratory experiments, scientists can subject rocks to extremely high </a:t>
            </a:r>
            <a:r>
              <a:rPr lang="en-US" altLang="en-US" b="1" dirty="0">
                <a:solidFill>
                  <a:srgbClr val="B80303"/>
                </a:solidFill>
              </a:rPr>
              <a:t>temperatures</a:t>
            </a:r>
            <a:r>
              <a:rPr lang="en-US" altLang="en-US" dirty="0"/>
              <a:t> and high </a:t>
            </a:r>
            <a:r>
              <a:rPr lang="en-US" altLang="en-US" b="1" dirty="0">
                <a:solidFill>
                  <a:srgbClr val="B80303"/>
                </a:solidFill>
              </a:rPr>
              <a:t>pressure</a:t>
            </a:r>
            <a:r>
              <a:rPr lang="en-US" altLang="en-US" dirty="0"/>
              <a:t>. Their observations help them to learn more about what the mantle and core are like.</a:t>
            </a:r>
            <a:endParaRPr lang="en-GB" dirty="0"/>
          </a:p>
        </p:txBody>
      </p:sp>
    </p:spTree>
    <p:extLst>
      <p:ext uri="{BB962C8B-B14F-4D97-AF65-F5344CB8AC3E}">
        <p14:creationId xmlns:p14="http://schemas.microsoft.com/office/powerpoint/2010/main" val="293850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6EF9-C421-40BE-8C8E-AB81CE5F94BA}"/>
              </a:ext>
            </a:extLst>
          </p:cNvPr>
          <p:cNvSpPr>
            <a:spLocks noGrp="1"/>
          </p:cNvSpPr>
          <p:nvPr>
            <p:ph type="title"/>
          </p:nvPr>
        </p:nvSpPr>
        <p:spPr/>
        <p:txBody>
          <a:bodyPr/>
          <a:lstStyle/>
          <a:p>
            <a:r>
              <a:rPr lang="en-GB" dirty="0"/>
              <a:t>Earth’s density</a:t>
            </a:r>
          </a:p>
        </p:txBody>
      </p:sp>
      <p:sp>
        <p:nvSpPr>
          <p:cNvPr id="4" name="Text Box 41">
            <a:extLst>
              <a:ext uri="{FF2B5EF4-FFF2-40B4-BE49-F238E27FC236}">
                <a16:creationId xmlns:a16="http://schemas.microsoft.com/office/drawing/2014/main" id="{5F4AA30A-AE1C-4A58-B6B3-708C7DB2E18F}"/>
              </a:ext>
            </a:extLst>
          </p:cNvPr>
          <p:cNvSpPr txBox="1">
            <a:spLocks noChangeArrowheads="1"/>
          </p:cNvSpPr>
          <p:nvPr/>
        </p:nvSpPr>
        <p:spPr bwMode="auto">
          <a:xfrm>
            <a:off x="360365" y="782638"/>
            <a:ext cx="7508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b="1" dirty="0">
                <a:solidFill>
                  <a:srgbClr val="B80303"/>
                </a:solidFill>
              </a:rPr>
              <a:t>Gravity </a:t>
            </a:r>
            <a:r>
              <a:rPr lang="en-US" altLang="en-US" dirty="0"/>
              <a:t>is a force of attraction that all particles in the universe exert on all other particles. It is influenced by the mass of objects and the distance between them. </a:t>
            </a:r>
          </a:p>
        </p:txBody>
      </p:sp>
      <p:sp>
        <p:nvSpPr>
          <p:cNvPr id="6" name="Text Box 41">
            <a:extLst>
              <a:ext uri="{FF2B5EF4-FFF2-40B4-BE49-F238E27FC236}">
                <a16:creationId xmlns:a16="http://schemas.microsoft.com/office/drawing/2014/main" id="{489D1E0B-DAAE-4966-8F6A-E482138D131F}"/>
              </a:ext>
            </a:extLst>
          </p:cNvPr>
          <p:cNvSpPr txBox="1">
            <a:spLocks noChangeArrowheads="1"/>
          </p:cNvSpPr>
          <p:nvPr/>
        </p:nvSpPr>
        <p:spPr bwMode="auto">
          <a:xfrm>
            <a:off x="360365" y="3300664"/>
            <a:ext cx="75086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Since Earth’s gravity and mass are related, scientists</a:t>
            </a:r>
          </a:p>
          <a:p>
            <a:pPr eaLnBrk="1" hangingPunct="1"/>
            <a:r>
              <a:rPr lang="en-US" altLang="en-US" dirty="0"/>
              <a:t>can use these measurements to calculate its </a:t>
            </a:r>
            <a:r>
              <a:rPr lang="en-US" altLang="en-US" b="1" dirty="0">
                <a:solidFill>
                  <a:srgbClr val="B80303"/>
                </a:solidFill>
              </a:rPr>
              <a:t>density</a:t>
            </a:r>
            <a:r>
              <a:rPr lang="en-US" altLang="en-US" dirty="0"/>
              <a:t>.</a:t>
            </a:r>
          </a:p>
        </p:txBody>
      </p:sp>
      <p:sp>
        <p:nvSpPr>
          <p:cNvPr id="7" name="Rectangle 6">
            <a:extLst>
              <a:ext uri="{FF2B5EF4-FFF2-40B4-BE49-F238E27FC236}">
                <a16:creationId xmlns:a16="http://schemas.microsoft.com/office/drawing/2014/main" id="{9B91BB88-924A-4838-853A-E18926A0B140}"/>
              </a:ext>
            </a:extLst>
          </p:cNvPr>
          <p:cNvSpPr/>
          <p:nvPr/>
        </p:nvSpPr>
        <p:spPr>
          <a:xfrm>
            <a:off x="358775" y="4190346"/>
            <a:ext cx="7342792" cy="1938992"/>
          </a:xfrm>
          <a:prstGeom prst="rect">
            <a:avLst/>
          </a:prstGeom>
        </p:spPr>
        <p:txBody>
          <a:bodyPr wrap="square">
            <a:spAutoFit/>
          </a:bodyPr>
          <a:lstStyle/>
          <a:p>
            <a:r>
              <a:rPr lang="en-US" altLang="en-US" dirty="0"/>
              <a:t>Rocks and metals have different densities.</a:t>
            </a:r>
          </a:p>
          <a:p>
            <a:r>
              <a:rPr lang="en-US" altLang="en-US" dirty="0"/>
              <a:t>By comparing the density of Earth’s core with the mantle, scientists determined that the core is made of iron and nickel, while the mantle contains lighter, </a:t>
            </a:r>
            <a:r>
              <a:rPr lang="en-US" altLang="en-US" b="1" dirty="0">
                <a:solidFill>
                  <a:srgbClr val="B80303"/>
                </a:solidFill>
              </a:rPr>
              <a:t>non-metallic</a:t>
            </a:r>
            <a:r>
              <a:rPr lang="en-US" altLang="en-US" dirty="0"/>
              <a:t> elements, which are less dense.</a:t>
            </a:r>
            <a:endParaRPr lang="en-GB" dirty="0"/>
          </a:p>
        </p:txBody>
      </p:sp>
      <p:pic>
        <p:nvPicPr>
          <p:cNvPr id="9" name="Picture 8">
            <a:extLst>
              <a:ext uri="{FF2B5EF4-FFF2-40B4-BE49-F238E27FC236}">
                <a16:creationId xmlns:a16="http://schemas.microsoft.com/office/drawing/2014/main" id="{894DCCD8-670F-46EA-AA8F-9387D63CC485}"/>
              </a:ext>
            </a:extLst>
          </p:cNvPr>
          <p:cNvPicPr>
            <a:picLocks noChangeAspect="1"/>
          </p:cNvPicPr>
          <p:nvPr/>
        </p:nvPicPr>
        <p:blipFill rotWithShape="1">
          <a:blip r:embed="rId3">
            <a:extLst>
              <a:ext uri="{28A0092B-C50C-407E-A947-70E740481C1C}">
                <a14:useLocalDpi xmlns:a14="http://schemas.microsoft.com/office/drawing/2010/main" val="0"/>
              </a:ext>
            </a:extLst>
          </a:blip>
          <a:srcRect l="3357" r="7502" b="146"/>
          <a:stretch/>
        </p:blipFill>
        <p:spPr>
          <a:xfrm>
            <a:off x="7554205" y="784225"/>
            <a:ext cx="1380995" cy="5369543"/>
          </a:xfrm>
          <a:prstGeom prst="rect">
            <a:avLst/>
          </a:prstGeom>
        </p:spPr>
      </p:pic>
      <p:pic>
        <p:nvPicPr>
          <p:cNvPr id="10" name="Picture 19">
            <a:hlinkClick r:id="" action="ppaction://hlinkshowjump?jump=nextslide"/>
            <a:extLst>
              <a:ext uri="{FF2B5EF4-FFF2-40B4-BE49-F238E27FC236}">
                <a16:creationId xmlns:a16="http://schemas.microsoft.com/office/drawing/2014/main" id="{497FB3B8-052F-4FC0-BAFA-04142A0F8E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8" name="Rectangle 7">
            <a:extLst>
              <a:ext uri="{FF2B5EF4-FFF2-40B4-BE49-F238E27FC236}">
                <a16:creationId xmlns:a16="http://schemas.microsoft.com/office/drawing/2014/main" id="{017175FA-D25D-4BF0-B335-1817792BB449}"/>
              </a:ext>
            </a:extLst>
          </p:cNvPr>
          <p:cNvSpPr/>
          <p:nvPr/>
        </p:nvSpPr>
        <p:spPr>
          <a:xfrm>
            <a:off x="358775" y="2041651"/>
            <a:ext cx="7195430" cy="1200329"/>
          </a:xfrm>
          <a:prstGeom prst="rect">
            <a:avLst/>
          </a:prstGeom>
        </p:spPr>
        <p:txBody>
          <a:bodyPr wrap="square">
            <a:spAutoFit/>
          </a:bodyPr>
          <a:lstStyle/>
          <a:p>
            <a:pPr eaLnBrk="1" hangingPunct="1"/>
            <a:r>
              <a:rPr lang="en-US" altLang="en-US" dirty="0"/>
              <a:t>Humans are prevented from floating off into space</a:t>
            </a:r>
          </a:p>
          <a:p>
            <a:pPr eaLnBrk="1" hangingPunct="1"/>
            <a:r>
              <a:rPr lang="en-US" altLang="en-US" dirty="0"/>
              <a:t>by the Earth’s gravity because the planet is</a:t>
            </a:r>
          </a:p>
          <a:p>
            <a:pPr eaLnBrk="1" hangingPunct="1"/>
            <a:r>
              <a:rPr lang="en-US" altLang="en-US" dirty="0"/>
              <a:t>so much larger than us.</a:t>
            </a:r>
          </a:p>
        </p:txBody>
      </p:sp>
    </p:spTree>
    <p:extLst>
      <p:ext uri="{BB962C8B-B14F-4D97-AF65-F5344CB8AC3E}">
        <p14:creationId xmlns:p14="http://schemas.microsoft.com/office/powerpoint/2010/main" val="37985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3">
            <a:extLst>
              <a:ext uri="{FF2B5EF4-FFF2-40B4-BE49-F238E27FC236}">
                <a16:creationId xmlns:a16="http://schemas.microsoft.com/office/drawing/2014/main" id="{650DC62A-7C38-4248-9427-D49CF85CEE53}"/>
              </a:ext>
            </a:extLst>
          </p:cNvPr>
          <p:cNvSpPr>
            <a:spLocks noGrp="1" noChangeArrowheads="1"/>
          </p:cNvSpPr>
          <p:nvPr>
            <p:ph type="title"/>
          </p:nvPr>
        </p:nvSpPr>
        <p:spPr/>
        <p:txBody>
          <a:bodyPr/>
          <a:lstStyle/>
          <a:p>
            <a:pPr eaLnBrk="1" hangingPunct="1"/>
            <a:r>
              <a:rPr lang="en-GB" altLang="en-US" dirty="0"/>
              <a:t>Earth’s hot inner core</a:t>
            </a:r>
          </a:p>
        </p:txBody>
      </p:sp>
      <p:sp>
        <p:nvSpPr>
          <p:cNvPr id="805915" name="Text Box 27">
            <a:extLst>
              <a:ext uri="{FF2B5EF4-FFF2-40B4-BE49-F238E27FC236}">
                <a16:creationId xmlns:a16="http://schemas.microsoft.com/office/drawing/2014/main" id="{953DCC23-6BF5-412D-8339-9C552A486551}"/>
              </a:ext>
            </a:extLst>
          </p:cNvPr>
          <p:cNvSpPr txBox="1">
            <a:spLocks noChangeArrowheads="1"/>
          </p:cNvSpPr>
          <p:nvPr/>
        </p:nvSpPr>
        <p:spPr bwMode="auto">
          <a:xfrm>
            <a:off x="358775" y="4927314"/>
            <a:ext cx="81740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dirty="0"/>
              <a:t>However, the metals in the outer core are also under huge amounts of </a:t>
            </a:r>
            <a:r>
              <a:rPr lang="en-GB" altLang="en-US" b="1" dirty="0">
                <a:solidFill>
                  <a:srgbClr val="B80303"/>
                </a:solidFill>
              </a:rPr>
              <a:t>pressure</a:t>
            </a:r>
            <a:r>
              <a:rPr lang="en-GB" altLang="en-US" dirty="0"/>
              <a:t>. At high pressure, melting points rise, but scientists do not know exactly how high they go.</a:t>
            </a:r>
          </a:p>
        </p:txBody>
      </p:sp>
      <p:pic>
        <p:nvPicPr>
          <p:cNvPr id="12" name="Picture 5" descr="notes_icon">
            <a:extLst>
              <a:ext uri="{FF2B5EF4-FFF2-40B4-BE49-F238E27FC236}">
                <a16:creationId xmlns:a16="http://schemas.microsoft.com/office/drawing/2014/main" id="{09C4F673-CD8D-4EEB-81EF-32A3A15EE8FF}"/>
              </a:ext>
            </a:extLst>
          </p:cNvPr>
          <p:cNvPicPr>
            <a:picLocks noChangeAspect="1" noChangeArrowheads="1"/>
          </p:cNvPicPr>
          <p:nvPr/>
        </p:nvPicPr>
        <p:blipFill>
          <a:blip r:embed="rId3" cstate="print"/>
          <a:srcRect/>
          <a:stretch>
            <a:fillRect/>
          </a:stretch>
        </p:blipFill>
        <p:spPr bwMode="auto">
          <a:xfrm>
            <a:off x="8532815" y="134937"/>
            <a:ext cx="442913" cy="387350"/>
          </a:xfrm>
          <a:prstGeom prst="rect">
            <a:avLst/>
          </a:prstGeom>
          <a:noFill/>
          <a:ln w="9525">
            <a:noFill/>
            <a:miter lim="800000"/>
            <a:headEnd/>
            <a:tailEnd/>
          </a:ln>
        </p:spPr>
      </p:pic>
      <p:pic>
        <p:nvPicPr>
          <p:cNvPr id="13" name="Picture 19">
            <a:hlinkClick r:id="" action="ppaction://hlinkshowjump?jump=nextslide"/>
            <a:extLst>
              <a:ext uri="{FF2B5EF4-FFF2-40B4-BE49-F238E27FC236}">
                <a16:creationId xmlns:a16="http://schemas.microsoft.com/office/drawing/2014/main" id="{8D4BD861-A74F-4CA9-893E-E3BA0AECF3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14" name="Text Box 27">
            <a:extLst>
              <a:ext uri="{FF2B5EF4-FFF2-40B4-BE49-F238E27FC236}">
                <a16:creationId xmlns:a16="http://schemas.microsoft.com/office/drawing/2014/main" id="{9CE96FB2-A7D1-4366-9F47-E9FF2FCC9248}"/>
              </a:ext>
            </a:extLst>
          </p:cNvPr>
          <p:cNvSpPr txBox="1">
            <a:spLocks noChangeArrowheads="1"/>
          </p:cNvSpPr>
          <p:nvPr/>
        </p:nvSpPr>
        <p:spPr bwMode="auto">
          <a:xfrm>
            <a:off x="358775" y="784225"/>
            <a:ext cx="8174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dirty="0"/>
              <a:t>From the previous slides, we know that the Earth’s outer core is liquid nickel and iron, and its inner core is solid. </a:t>
            </a:r>
          </a:p>
        </p:txBody>
      </p:sp>
      <p:sp>
        <p:nvSpPr>
          <p:cNvPr id="15" name="Text Box 41">
            <a:extLst>
              <a:ext uri="{FF2B5EF4-FFF2-40B4-BE49-F238E27FC236}">
                <a16:creationId xmlns:a16="http://schemas.microsoft.com/office/drawing/2014/main" id="{B515619D-B4FA-484C-A161-009F5B61BE3A}"/>
              </a:ext>
            </a:extLst>
          </p:cNvPr>
          <p:cNvSpPr txBox="1">
            <a:spLocks noChangeArrowheads="1"/>
          </p:cNvSpPr>
          <p:nvPr/>
        </p:nvSpPr>
        <p:spPr bwMode="auto">
          <a:xfrm>
            <a:off x="358775" y="1727664"/>
            <a:ext cx="4739669" cy="461665"/>
          </a:xfrm>
          <a:prstGeom prst="rect">
            <a:avLst/>
          </a:prstGeom>
          <a:solidFill>
            <a:srgbClr val="FDD9D9"/>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So how do we know that it’s hot?</a:t>
            </a:r>
          </a:p>
        </p:txBody>
      </p:sp>
      <p:sp>
        <p:nvSpPr>
          <p:cNvPr id="16" name="Text Box 27">
            <a:extLst>
              <a:ext uri="{FF2B5EF4-FFF2-40B4-BE49-F238E27FC236}">
                <a16:creationId xmlns:a16="http://schemas.microsoft.com/office/drawing/2014/main" id="{F0C0DEEE-836C-439B-908B-45DA30D38293}"/>
              </a:ext>
            </a:extLst>
          </p:cNvPr>
          <p:cNvSpPr txBox="1">
            <a:spLocks noChangeArrowheads="1"/>
          </p:cNvSpPr>
          <p:nvPr/>
        </p:nvSpPr>
        <p:spPr bwMode="auto">
          <a:xfrm>
            <a:off x="390357" y="2301771"/>
            <a:ext cx="5495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dirty="0"/>
              <a:t>Since part of the metallic core is liquid, its temperature must be at least the melting point of the metals.</a:t>
            </a:r>
          </a:p>
        </p:txBody>
      </p:sp>
      <p:sp>
        <p:nvSpPr>
          <p:cNvPr id="17" name="Text Box 27">
            <a:extLst>
              <a:ext uri="{FF2B5EF4-FFF2-40B4-BE49-F238E27FC236}">
                <a16:creationId xmlns:a16="http://schemas.microsoft.com/office/drawing/2014/main" id="{A6257C9B-0CA7-4157-AA20-B330B9A4BC7F}"/>
              </a:ext>
            </a:extLst>
          </p:cNvPr>
          <p:cNvSpPr txBox="1">
            <a:spLocks noChangeArrowheads="1"/>
          </p:cNvSpPr>
          <p:nvPr/>
        </p:nvSpPr>
        <p:spPr bwMode="auto">
          <a:xfrm>
            <a:off x="358775" y="3614542"/>
            <a:ext cx="52652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dirty="0"/>
              <a:t>Iron has the highest melting point, </a:t>
            </a:r>
            <a:br>
              <a:rPr lang="en-GB" altLang="en-US" dirty="0"/>
            </a:br>
            <a:r>
              <a:rPr lang="en-GB" altLang="en-US" dirty="0"/>
              <a:t>at </a:t>
            </a:r>
            <a:r>
              <a:rPr lang="en-GB" b="1" dirty="0">
                <a:solidFill>
                  <a:srgbClr val="B80303"/>
                </a:solidFill>
              </a:rPr>
              <a:t>2,800</a:t>
            </a:r>
            <a:r>
              <a:rPr lang="en-GB" sz="1000" b="1" dirty="0">
                <a:solidFill>
                  <a:srgbClr val="B80303"/>
                </a:solidFill>
              </a:rPr>
              <a:t> </a:t>
            </a:r>
            <a:r>
              <a:rPr lang="en-GB" b="1" dirty="0">
                <a:solidFill>
                  <a:srgbClr val="B80303"/>
                </a:solidFill>
              </a:rPr>
              <a:t>°F</a:t>
            </a:r>
            <a:r>
              <a:rPr lang="en-GB" dirty="0"/>
              <a:t>. Therefore the outer core must be this hot at least.</a:t>
            </a:r>
          </a:p>
        </p:txBody>
      </p:sp>
      <p:pic>
        <p:nvPicPr>
          <p:cNvPr id="3" name="Picture 2">
            <a:extLst>
              <a:ext uri="{FF2B5EF4-FFF2-40B4-BE49-F238E27FC236}">
                <a16:creationId xmlns:a16="http://schemas.microsoft.com/office/drawing/2014/main" id="{087D51F8-E78B-42DD-8600-A1235C0D0F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4188" y="1652125"/>
            <a:ext cx="3238286" cy="3238286"/>
          </a:xfrm>
          <a:prstGeom prst="rect">
            <a:avLst/>
          </a:prstGeom>
        </p:spPr>
      </p:pic>
      <p:pic>
        <p:nvPicPr>
          <p:cNvPr id="11" name="Picture 9">
            <a:extLst>
              <a:ext uri="{FF2B5EF4-FFF2-40B4-BE49-F238E27FC236}">
                <a16:creationId xmlns:a16="http://schemas.microsoft.com/office/drawing/2014/main" id="{FA9367E9-FC4D-486F-928C-7B7434DC9FE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2444"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071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59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15" grpId="0"/>
      <p:bldP spid="15" grpId="0" animBg="1"/>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SLIDE_COUNT" val="3"/>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17663</TotalTime>
  <Words>1213</Words>
  <Application>Microsoft Office PowerPoint</Application>
  <PresentationFormat>On-screen Show (4:3)</PresentationFormat>
  <Paragraphs>102</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Wingdings</vt:lpstr>
      <vt:lpstr>Arial</vt:lpstr>
      <vt:lpstr>Wingdings 2</vt:lpstr>
      <vt:lpstr>Default Design</vt:lpstr>
      <vt:lpstr>3_Default Design</vt:lpstr>
      <vt:lpstr>Understanding Earth’s Structure</vt:lpstr>
      <vt:lpstr>Information</vt:lpstr>
      <vt:lpstr>Cross-section of the Earth</vt:lpstr>
      <vt:lpstr>Evidence of the Earth’s structure</vt:lpstr>
      <vt:lpstr>Seismic waves</vt:lpstr>
      <vt:lpstr>Earth’s magnetic field</vt:lpstr>
      <vt:lpstr>Laboratory experiments</vt:lpstr>
      <vt:lpstr>Earth’s density</vt:lpstr>
      <vt:lpstr>Earth’s hot inner core</vt:lpstr>
      <vt:lpstr>Heat transfer</vt:lpstr>
      <vt:lpstr>How do tectonic plates move?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Earth's Structure</dc:title>
  <dc:subject>Boardworks High School Earth and Space Sciences</dc:subject>
  <dc:creator>Boardworks</dc:creator>
  <cp:lastModifiedBy>Tim Crilly</cp:lastModifiedBy>
  <cp:revision>744</cp:revision>
  <dcterms:created xsi:type="dcterms:W3CDTF">2003-10-06T13:07:42Z</dcterms:created>
  <dcterms:modified xsi:type="dcterms:W3CDTF">2019-01-31T15:23:54Z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