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8" r:id="rId1"/>
    <p:sldMasterId id="2147483703" r:id="rId2"/>
  </p:sldMasterIdLst>
  <p:notesMasterIdLst>
    <p:notesMasterId r:id="rId15"/>
  </p:notesMasterIdLst>
  <p:handoutMasterIdLst>
    <p:handoutMasterId r:id="rId16"/>
  </p:handoutMasterIdLst>
  <p:sldIdLst>
    <p:sldId id="342" r:id="rId3"/>
    <p:sldId id="488" r:id="rId4"/>
    <p:sldId id="403" r:id="rId5"/>
    <p:sldId id="450" r:id="rId6"/>
    <p:sldId id="418" r:id="rId7"/>
    <p:sldId id="406" r:id="rId8"/>
    <p:sldId id="407" r:id="rId9"/>
    <p:sldId id="451" r:id="rId10"/>
    <p:sldId id="452" r:id="rId11"/>
    <p:sldId id="453" r:id="rId12"/>
    <p:sldId id="454" r:id="rId13"/>
    <p:sldId id="455" r:id="rId14"/>
  </p:sldIdLst>
  <p:sldSz cx="9144000" cy="6858000" type="screen4x3"/>
  <p:notesSz cx="6858000" cy="9296400"/>
  <p:embeddedFontLst>
    <p:embeddedFont>
      <p:font typeface="Wingdings 2" panose="05020102010507070707" pitchFamily="18" charset="2"/>
      <p:regular r:id="rId17"/>
    </p:embeddedFont>
  </p:embeddedFontLst>
  <p:custDataLst>
    <p:tags r:id="rId18"/>
  </p:custDataLst>
  <p:defaultTextStyle>
    <a:defPPr>
      <a:defRPr lang="en-GB"/>
    </a:defPPr>
    <a:lvl1pPr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884">
          <p15:clr>
            <a:srgbClr val="A4A3A4"/>
          </p15:clr>
        </p15:guide>
        <p15:guide id="2" orient="horz" pos="482" userDrawn="1">
          <p15:clr>
            <a:srgbClr val="A4A3A4"/>
          </p15:clr>
        </p15:guide>
        <p15:guide id="3" pos="204" userDrawn="1">
          <p15:clr>
            <a:srgbClr val="A4A3A4"/>
          </p15:clr>
        </p15:guide>
        <p15:guide id="4" pos="2880">
          <p15:clr>
            <a:srgbClr val="A4A3A4"/>
          </p15:clr>
        </p15:guide>
        <p15:guide id="5" pos="537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6600CC"/>
    <a:srgbClr val="000066"/>
    <a:srgbClr val="CCECFF"/>
    <a:srgbClr val="FFFF00"/>
    <a:srgbClr val="FFFF99"/>
    <a:srgbClr val="FF6600"/>
    <a:srgbClr val="FF33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howGuides="1">
      <p:cViewPr varScale="1">
        <p:scale>
          <a:sx n="85" d="100"/>
          <a:sy n="85" d="100"/>
        </p:scale>
        <p:origin x="540" y="84"/>
      </p:cViewPr>
      <p:guideLst>
        <p:guide orient="horz" pos="3884"/>
        <p:guide orient="horz" pos="482"/>
        <p:guide pos="204"/>
        <p:guide pos="2880"/>
        <p:guide pos="5375"/>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1" name="Rectangle 5">
            <a:extLst>
              <a:ext uri="{FF2B5EF4-FFF2-40B4-BE49-F238E27FC236}">
                <a16:creationId xmlns:a16="http://schemas.microsoft.com/office/drawing/2014/main" id="{727CA4AF-D00A-4FF0-A5AA-65F8659C3943}"/>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CE4B18A-D754-4EB0-AAE5-B071D304FD37}" type="slidenum">
              <a:rPr lang="en-US" altLang="en-US"/>
              <a:pPr/>
              <a:t>‹#›</a:t>
            </a:fld>
            <a:endParaRPr lang="en-US" altLang="en-US"/>
          </a:p>
        </p:txBody>
      </p:sp>
      <p:sp>
        <p:nvSpPr>
          <p:cNvPr id="5" name="Rectangle 7">
            <a:extLst>
              <a:ext uri="{FF2B5EF4-FFF2-40B4-BE49-F238E27FC236}">
                <a16:creationId xmlns:a16="http://schemas.microsoft.com/office/drawing/2014/main" id="{8EB227A2-E460-4302-B686-6245408EA128}"/>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6548D0E3-3294-4E52-B189-AD15DE341FC9}"/>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3238089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4">
            <a:extLst>
              <a:ext uri="{FF2B5EF4-FFF2-40B4-BE49-F238E27FC236}">
                <a16:creationId xmlns:a16="http://schemas.microsoft.com/office/drawing/2014/main" id="{7DBCE7D0-6E99-4F55-9C0F-56D732C7F85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0B041B21-7C32-43D3-A811-94C4A8A3E597}"/>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751" name="Rectangle 7">
            <a:extLst>
              <a:ext uri="{FF2B5EF4-FFF2-40B4-BE49-F238E27FC236}">
                <a16:creationId xmlns:a16="http://schemas.microsoft.com/office/drawing/2014/main" id="{6A4A3126-D826-4199-801E-9949D7096914}"/>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250FE0A-DE06-4B84-856A-02A70C97FC09}" type="slidenum">
              <a:rPr lang="en-GB" altLang="en-US"/>
              <a:pPr/>
              <a:t>‹#›</a:t>
            </a:fld>
            <a:endParaRPr lang="en-GB" altLang="en-US" dirty="0"/>
          </a:p>
        </p:txBody>
      </p:sp>
      <p:sp>
        <p:nvSpPr>
          <p:cNvPr id="7" name="Rectangle 7">
            <a:extLst>
              <a:ext uri="{FF2B5EF4-FFF2-40B4-BE49-F238E27FC236}">
                <a16:creationId xmlns:a16="http://schemas.microsoft.com/office/drawing/2014/main" id="{830D5BB5-01F2-4413-A08F-EFC896A79195}"/>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C3D25755-387F-47D4-A026-708B3ECDC99C}"/>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211709970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pitchFamily="34" charset="0"/>
        <a:ea typeface="+mn-ea"/>
        <a:cs typeface="+mn-cs"/>
      </a:defRPr>
    </a:lvl1pPr>
    <a:lvl2pPr marL="457200" algn="l" rtl="0" eaLnBrk="0" fontAlgn="base" hangingPunct="0">
      <a:spcBef>
        <a:spcPts val="432"/>
      </a:spcBef>
      <a:spcAft>
        <a:spcPct val="0"/>
      </a:spcAft>
      <a:defRPr sz="1200" kern="1200">
        <a:solidFill>
          <a:schemeClr val="tx1"/>
        </a:solidFill>
        <a:latin typeface="Arial" pitchFamily="34" charset="0"/>
        <a:ea typeface="+mn-ea"/>
        <a:cs typeface="+mn-cs"/>
      </a:defRPr>
    </a:lvl2pPr>
    <a:lvl3pPr marL="914400" algn="l" rtl="0" eaLnBrk="0" fontAlgn="base" hangingPunct="0">
      <a:spcBef>
        <a:spcPts val="432"/>
      </a:spcBef>
      <a:spcAft>
        <a:spcPct val="0"/>
      </a:spcAft>
      <a:defRPr sz="1200" kern="1200">
        <a:solidFill>
          <a:schemeClr val="tx1"/>
        </a:solidFill>
        <a:latin typeface="Arial" pitchFamily="34" charset="0"/>
        <a:ea typeface="+mn-ea"/>
        <a:cs typeface="+mn-cs"/>
      </a:defRPr>
    </a:lvl3pPr>
    <a:lvl4pPr marL="1371600" algn="l" rtl="0" eaLnBrk="0" fontAlgn="base" hangingPunct="0">
      <a:spcBef>
        <a:spcPts val="432"/>
      </a:spcBef>
      <a:spcAft>
        <a:spcPct val="0"/>
      </a:spcAft>
      <a:defRPr sz="1200" kern="1200">
        <a:solidFill>
          <a:schemeClr val="tx1"/>
        </a:solidFill>
        <a:latin typeface="Arial" pitchFamily="34" charset="0"/>
        <a:ea typeface="+mn-ea"/>
        <a:cs typeface="+mn-cs"/>
      </a:defRPr>
    </a:lvl4pPr>
    <a:lvl5pPr marL="1828800" algn="l" rtl="0" eaLnBrk="0" fontAlgn="base" hangingPunct="0">
      <a:spcBef>
        <a:spcPts val="432"/>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E4DA7788-9A1F-4822-B9F4-963ED1E963AE}"/>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BAB1388B-09FD-4EFA-AA95-01FCF4079AD9}"/>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lide Number Placeholder 1">
            <a:extLst>
              <a:ext uri="{FF2B5EF4-FFF2-40B4-BE49-F238E27FC236}">
                <a16:creationId xmlns:a16="http://schemas.microsoft.com/office/drawing/2014/main" id="{F29BD5A5-AC01-4A79-8362-98C33806533E}"/>
              </a:ext>
            </a:extLst>
          </p:cNvPr>
          <p:cNvSpPr>
            <a:spLocks noGrp="1"/>
          </p:cNvSpPr>
          <p:nvPr>
            <p:ph type="sldNum" sz="quarter" idx="10"/>
          </p:nvPr>
        </p:nvSpPr>
        <p:spPr/>
        <p:txBody>
          <a:bodyPr/>
          <a:lstStyle/>
          <a:p>
            <a:fld id="{7250FE0A-DE06-4B84-856A-02A70C97FC09}"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D1D1712D-500B-41A8-99CC-0EAE09BEE45C}"/>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B48349C6-339E-4D60-B37E-95B1FFF1D8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Photo credit: </a:t>
            </a:r>
            <a:r>
              <a:rPr lang="en-US" altLang="en-US" dirty="0"/>
              <a:t>© </a:t>
            </a:r>
            <a:r>
              <a:rPr lang="en-US" altLang="en-US" dirty="0" err="1"/>
              <a:t>Jupiterimages</a:t>
            </a:r>
            <a:r>
              <a:rPr lang="en-US" altLang="en-US" dirty="0"/>
              <a:t> Corporation 2018</a:t>
            </a:r>
          </a:p>
          <a:p>
            <a:pPr eaLnBrk="1" hangingPunct="1"/>
            <a:r>
              <a:rPr lang="en-GB" altLang="en-US" dirty="0"/>
              <a:t>Image shows the fertile agricultural land found at the base of an extinct volcano on the island of Kauai, Hawaii.</a:t>
            </a:r>
            <a:endParaRPr lang="en-US" altLang="en-US" dirty="0"/>
          </a:p>
        </p:txBody>
      </p:sp>
      <p:sp>
        <p:nvSpPr>
          <p:cNvPr id="2" name="Slide Number Placeholder 1">
            <a:extLst>
              <a:ext uri="{FF2B5EF4-FFF2-40B4-BE49-F238E27FC236}">
                <a16:creationId xmlns:a16="http://schemas.microsoft.com/office/drawing/2014/main" id="{57DADC68-0E41-4A49-98C4-D796DD6D7991}"/>
              </a:ext>
            </a:extLst>
          </p:cNvPr>
          <p:cNvSpPr>
            <a:spLocks noGrp="1"/>
          </p:cNvSpPr>
          <p:nvPr>
            <p:ph type="sldNum" sz="quarter" idx="10"/>
          </p:nvPr>
        </p:nvSpPr>
        <p:spPr/>
        <p:txBody>
          <a:bodyPr/>
          <a:lstStyle/>
          <a:p>
            <a:fld id="{7250FE0A-DE06-4B84-856A-02A70C97FC09}"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968E681F-CC62-4C34-835B-4EF35332A3A0}"/>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1788E37A-B233-4158-896A-07683B32A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Photo credit: </a:t>
            </a:r>
            <a:r>
              <a:rPr lang="en-US" altLang="en-US" dirty="0"/>
              <a:t>© </a:t>
            </a:r>
            <a:r>
              <a:rPr lang="en-US" altLang="en-US" dirty="0" err="1"/>
              <a:t>Jupiterimages</a:t>
            </a:r>
            <a:r>
              <a:rPr lang="en-US" altLang="en-US" dirty="0"/>
              <a:t> Corporation 2018</a:t>
            </a:r>
          </a:p>
          <a:p>
            <a:pPr eaLnBrk="1" hangingPunct="1"/>
            <a:r>
              <a:rPr lang="en-GB" altLang="en-US" dirty="0"/>
              <a:t>Image shows a shrine built on the peak of the active volcano Mount </a:t>
            </a:r>
            <a:r>
              <a:rPr lang="en-GB" altLang="en-US" dirty="0" err="1"/>
              <a:t>Popocatépetl</a:t>
            </a:r>
            <a:r>
              <a:rPr lang="en-GB" altLang="en-US" dirty="0"/>
              <a:t> in Mexico.</a:t>
            </a:r>
            <a:endParaRPr lang="en-US" altLang="en-US" dirty="0"/>
          </a:p>
        </p:txBody>
      </p:sp>
      <p:sp>
        <p:nvSpPr>
          <p:cNvPr id="2" name="Slide Number Placeholder 1">
            <a:extLst>
              <a:ext uri="{FF2B5EF4-FFF2-40B4-BE49-F238E27FC236}">
                <a16:creationId xmlns:a16="http://schemas.microsoft.com/office/drawing/2014/main" id="{59A342FA-F4D4-4E48-A336-3815B6607C35}"/>
              </a:ext>
            </a:extLst>
          </p:cNvPr>
          <p:cNvSpPr>
            <a:spLocks noGrp="1"/>
          </p:cNvSpPr>
          <p:nvPr>
            <p:ph type="sldNum" sz="quarter" idx="10"/>
          </p:nvPr>
        </p:nvSpPr>
        <p:spPr/>
        <p:txBody>
          <a:bodyPr/>
          <a:lstStyle/>
          <a:p>
            <a:fld id="{7250FE0A-DE06-4B84-856A-02A70C97FC09}"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1AF195EA-6CFF-424E-9845-FDD82C533AAF}"/>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97F0283D-6185-4FCF-8E32-92EF62B435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Photo credit:</a:t>
            </a:r>
            <a:r>
              <a:rPr lang="en-US" altLang="en-US" dirty="0"/>
              <a:t> </a:t>
            </a:r>
            <a:r>
              <a:rPr lang="en-GB" altLang="en-US" dirty="0"/>
              <a:t>Andy Wren</a:t>
            </a:r>
          </a:p>
          <a:p>
            <a:pPr eaLnBrk="1" hangingPunct="1"/>
            <a:r>
              <a:rPr lang="en-GB" altLang="en-US" dirty="0"/>
              <a:t>Image shows the </a:t>
            </a:r>
            <a:r>
              <a:rPr lang="en-GB" altLang="en-US" dirty="0" err="1"/>
              <a:t>Strokkur</a:t>
            </a:r>
            <a:r>
              <a:rPr lang="en-GB" altLang="en-US" dirty="0"/>
              <a:t> geyser in Iceland, which regularly erupts every 5–10 minutes, releasing boiling water and steam up to 20 meters in the air.</a:t>
            </a:r>
          </a:p>
        </p:txBody>
      </p:sp>
      <p:sp>
        <p:nvSpPr>
          <p:cNvPr id="2" name="Slide Number Placeholder 1">
            <a:extLst>
              <a:ext uri="{FF2B5EF4-FFF2-40B4-BE49-F238E27FC236}">
                <a16:creationId xmlns:a16="http://schemas.microsoft.com/office/drawing/2014/main" id="{EE3EDB8C-B5C9-45D0-9A7E-3D6EEAC4183B}"/>
              </a:ext>
            </a:extLst>
          </p:cNvPr>
          <p:cNvSpPr>
            <a:spLocks noGrp="1"/>
          </p:cNvSpPr>
          <p:nvPr>
            <p:ph type="sldNum" sz="quarter" idx="10"/>
          </p:nvPr>
        </p:nvSpPr>
        <p:spPr/>
        <p:txBody>
          <a:bodyPr/>
          <a:lstStyle/>
          <a:p>
            <a:fld id="{7250FE0A-DE06-4B84-856A-02A70C97FC09}" type="slidenum">
              <a:rPr lang="en-GB" altLang="en-US" smtClean="0"/>
              <a:pPr/>
              <a:t>12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5D08177-80B9-43C5-8F5F-9E4C60EAB707}"/>
              </a:ext>
            </a:extLst>
          </p:cNvPr>
          <p:cNvSpPr>
            <a:spLocks noGrp="1"/>
          </p:cNvSpPr>
          <p:nvPr>
            <p:ph type="sldNum" sz="quarter" idx="10"/>
          </p:nvPr>
        </p:nvSpPr>
        <p:spPr/>
        <p:txBody>
          <a:bodyPr/>
          <a:lstStyle/>
          <a:p>
            <a:fld id="{7250FE0A-DE06-4B84-856A-02A70C97FC09}" type="slidenum">
              <a:rPr lang="en-GB" altLang="en-US" smtClean="0"/>
              <a:pPr/>
              <a:t>2</a:t>
            </a:fld>
            <a:endParaRPr lang="en-GB" altLang="en-US"/>
          </a:p>
        </p:txBody>
      </p:sp>
    </p:spTree>
    <p:extLst>
      <p:ext uri="{BB962C8B-B14F-4D97-AF65-F5344CB8AC3E}">
        <p14:creationId xmlns:p14="http://schemas.microsoft.com/office/powerpoint/2010/main" val="38004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BF32F77A-5C82-4D01-833F-054D790F4728}"/>
              </a:ext>
            </a:extLst>
          </p:cNvPr>
          <p:cNvSpPr>
            <a:spLocks noGrp="1" noRot="1" noChangeAspect="1" noChangeArrowheads="1" noTextEdit="1"/>
          </p:cNvSpPr>
          <p:nvPr>
            <p:ph type="sldImg"/>
          </p:nvPr>
        </p:nvSpPr>
        <p:spPr>
          <a:ln/>
        </p:spPr>
      </p:sp>
      <p:sp>
        <p:nvSpPr>
          <p:cNvPr id="17413" name="Rectangle 3">
            <a:extLst>
              <a:ext uri="{FF2B5EF4-FFF2-40B4-BE49-F238E27FC236}">
                <a16:creationId xmlns:a16="http://schemas.microsoft.com/office/drawing/2014/main" id="{33958EEE-EC5A-4D0F-99D5-B18E317DE0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This slide could be used to introduce the key features of a volcano. Students could be asked to identify the parts of the volcano before the labels are revealed.</a:t>
            </a:r>
          </a:p>
        </p:txBody>
      </p:sp>
      <p:sp>
        <p:nvSpPr>
          <p:cNvPr id="2" name="Slide Number Placeholder 1">
            <a:extLst>
              <a:ext uri="{FF2B5EF4-FFF2-40B4-BE49-F238E27FC236}">
                <a16:creationId xmlns:a16="http://schemas.microsoft.com/office/drawing/2014/main" id="{66FE86BA-81AC-43C0-8FDF-998F00D90314}"/>
              </a:ext>
            </a:extLst>
          </p:cNvPr>
          <p:cNvSpPr>
            <a:spLocks noGrp="1"/>
          </p:cNvSpPr>
          <p:nvPr>
            <p:ph type="sldNum" sz="quarter" idx="10"/>
          </p:nvPr>
        </p:nvSpPr>
        <p:spPr/>
        <p:txBody>
          <a:bodyPr/>
          <a:lstStyle/>
          <a:p>
            <a:fld id="{7250FE0A-DE06-4B84-856A-02A70C97FC09}"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3B7080A5-5A8F-44D8-8C95-C680094C733E}"/>
              </a:ext>
            </a:extLst>
          </p:cNvPr>
          <p:cNvSpPr>
            <a:spLocks noGrp="1" noRot="1" noChangeAspect="1" noChangeArrowheads="1" noTextEdit="1"/>
          </p:cNvSpPr>
          <p:nvPr>
            <p:ph type="sldImg"/>
          </p:nvPr>
        </p:nvSpPr>
        <p:spPr>
          <a:ln/>
        </p:spPr>
      </p:sp>
      <p:sp>
        <p:nvSpPr>
          <p:cNvPr id="18437" name="Rectangle 3">
            <a:extLst>
              <a:ext uri="{FF2B5EF4-FFF2-40B4-BE49-F238E27FC236}">
                <a16:creationId xmlns:a16="http://schemas.microsoft.com/office/drawing/2014/main" id="{AD6BC2E0-A81B-4BEF-8FE8-ABDF66F73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This activity provides information about the principal features of the three most common volcano types. While using the activity, the relationship between volcano shape and lava type could be highlighted. The activity could be extended by asking students to research other volcano types.</a:t>
            </a:r>
          </a:p>
        </p:txBody>
      </p:sp>
      <p:sp>
        <p:nvSpPr>
          <p:cNvPr id="2" name="Slide Number Placeholder 1">
            <a:extLst>
              <a:ext uri="{FF2B5EF4-FFF2-40B4-BE49-F238E27FC236}">
                <a16:creationId xmlns:a16="http://schemas.microsoft.com/office/drawing/2014/main" id="{079D0867-C2CF-4473-9C9D-B7F408C0AE19}"/>
              </a:ext>
            </a:extLst>
          </p:cNvPr>
          <p:cNvSpPr>
            <a:spLocks noGrp="1"/>
          </p:cNvSpPr>
          <p:nvPr>
            <p:ph type="sldNum" sz="quarter" idx="10"/>
          </p:nvPr>
        </p:nvSpPr>
        <p:spPr/>
        <p:txBody>
          <a:bodyPr/>
          <a:lstStyle/>
          <a:p>
            <a:fld id="{7250FE0A-DE06-4B84-856A-02A70C97FC09}"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2F748B40-2669-48E7-BF2F-687DD652EEF4}"/>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0FBEE04B-FC44-48F2-B5D2-E2F50F58F8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Photo credit: </a:t>
            </a:r>
            <a:r>
              <a:rPr lang="en-GB" altLang="en-US" dirty="0"/>
              <a:t>U.S. Department of Interior, U.S. Geological Survey </a:t>
            </a:r>
          </a:p>
          <a:p>
            <a:pPr eaLnBrk="1" hangingPunct="1"/>
            <a:r>
              <a:rPr lang="en-GB" altLang="en-US" dirty="0"/>
              <a:t>Eye-level view of pahoehoe (basaltic lava) toe at the Kilauea volcano, Hawaii. The solid crust is beginning to form around the lava as it oozes forward. The toe is about 10 cm high.</a:t>
            </a:r>
          </a:p>
        </p:txBody>
      </p:sp>
      <p:sp>
        <p:nvSpPr>
          <p:cNvPr id="2" name="Slide Number Placeholder 1">
            <a:extLst>
              <a:ext uri="{FF2B5EF4-FFF2-40B4-BE49-F238E27FC236}">
                <a16:creationId xmlns:a16="http://schemas.microsoft.com/office/drawing/2014/main" id="{CF429223-CE09-4C6A-8A3F-84AB42B5A629}"/>
              </a:ext>
            </a:extLst>
          </p:cNvPr>
          <p:cNvSpPr>
            <a:spLocks noGrp="1"/>
          </p:cNvSpPr>
          <p:nvPr>
            <p:ph type="sldNum" sz="quarter" idx="10"/>
          </p:nvPr>
        </p:nvSpPr>
        <p:spPr/>
        <p:txBody>
          <a:bodyPr/>
          <a:lstStyle/>
          <a:p>
            <a:fld id="{7250FE0A-DE06-4B84-856A-02A70C97FC09}" type="slidenum">
              <a:rPr lang="en-GB" altLang="en-US" smtClean="0"/>
              <a:pPr/>
              <a:t>5</a:t>
            </a:fld>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528122D0-1B3D-44BC-8C56-B246E5D412B9}"/>
              </a:ext>
            </a:extLst>
          </p:cNvPr>
          <p:cNvSpPr>
            <a:spLocks noGrp="1" noRot="1" noChangeAspect="1" noChangeArrowheads="1" noTextEdit="1"/>
          </p:cNvSpPr>
          <p:nvPr>
            <p:ph type="sldImg"/>
          </p:nvPr>
        </p:nvSpPr>
        <p:spPr>
          <a:ln/>
        </p:spPr>
      </p:sp>
      <p:sp>
        <p:nvSpPr>
          <p:cNvPr id="20485" name="Rectangle 3">
            <a:extLst>
              <a:ext uri="{FF2B5EF4-FFF2-40B4-BE49-F238E27FC236}">
                <a16:creationId xmlns:a16="http://schemas.microsoft.com/office/drawing/2014/main" id="{A07A54BC-373B-4C46-81EF-272C3C1F3F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Constructing Explanations and Designing Solutions:</a:t>
            </a:r>
            <a:r>
              <a:rPr lang="en-GB" sz="1200" kern="1200" dirty="0">
                <a:solidFill>
                  <a:schemeClr val="tx1"/>
                </a:solidFill>
                <a:effectLst/>
                <a:latin typeface="Arial" pitchFamily="34"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208420D2-BAC8-4730-8A54-5BFE1A195044}"/>
              </a:ext>
            </a:extLst>
          </p:cNvPr>
          <p:cNvSpPr>
            <a:spLocks noGrp="1"/>
          </p:cNvSpPr>
          <p:nvPr>
            <p:ph type="sldNum" sz="quarter" idx="10"/>
          </p:nvPr>
        </p:nvSpPr>
        <p:spPr/>
        <p:txBody>
          <a:bodyPr/>
          <a:lstStyle/>
          <a:p>
            <a:fld id="{7250FE0A-DE06-4B84-856A-02A70C97FC09}"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B6F4D689-462C-4E83-8828-41EAA8F12C42}"/>
              </a:ext>
            </a:extLst>
          </p:cNvPr>
          <p:cNvSpPr>
            <a:spLocks noGrp="1" noRot="1" noChangeAspect="1" noChangeArrowheads="1" noTextEdit="1"/>
          </p:cNvSpPr>
          <p:nvPr>
            <p:ph type="sldImg"/>
          </p:nvPr>
        </p:nvSpPr>
        <p:spPr>
          <a:ln/>
        </p:spPr>
      </p:sp>
      <p:sp>
        <p:nvSpPr>
          <p:cNvPr id="21509" name="Rectangle 3">
            <a:extLst>
              <a:ext uri="{FF2B5EF4-FFF2-40B4-BE49-F238E27FC236}">
                <a16:creationId xmlns:a16="http://schemas.microsoft.com/office/drawing/2014/main" id="{745B821C-3980-483E-8EAA-AB063D46C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lide Number Placeholder 1">
            <a:extLst>
              <a:ext uri="{FF2B5EF4-FFF2-40B4-BE49-F238E27FC236}">
                <a16:creationId xmlns:a16="http://schemas.microsoft.com/office/drawing/2014/main" id="{A0AA7D43-C6B2-43E4-8FAB-4F3EBEEECD9E}"/>
              </a:ext>
            </a:extLst>
          </p:cNvPr>
          <p:cNvSpPr>
            <a:spLocks noGrp="1"/>
          </p:cNvSpPr>
          <p:nvPr>
            <p:ph type="sldNum" sz="quarter" idx="10"/>
          </p:nvPr>
        </p:nvSpPr>
        <p:spPr/>
        <p:txBody>
          <a:bodyPr/>
          <a:lstStyle/>
          <a:p>
            <a:fld id="{7250FE0A-DE06-4B84-856A-02A70C97FC09}"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D09C726C-9D33-4BA9-ABD0-C57AFA7092A6}"/>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CF2D2C08-45DF-436A-86D8-CB9F4D47A6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This activity explores the methods used to predict volcanic eruptions. While using the activity, the application of scientific methods to the problem of volcanic eruptions could be highlighted.</a:t>
            </a:r>
          </a:p>
          <a:p>
            <a:pPr eaLnBrk="1" hangingPunct="1"/>
            <a:r>
              <a:rPr lang="en-GB" altLang="en-US" dirty="0"/>
              <a:t>       </a:t>
            </a:r>
          </a:p>
          <a:p>
            <a:pPr eaLnBrk="1" hangingPunct="1"/>
            <a:r>
              <a:rPr lang="en-GB" altLang="en-US" b="1" dirty="0"/>
              <a:t>Tiltmeter: </a:t>
            </a:r>
            <a:r>
              <a:rPr lang="en-GB" altLang="en-US" dirty="0"/>
              <a:t>A tiltmeter is a device composed of a liquid bubble encased inside a chamber. A tiltmeter responds to changes in slope, like a spirit level. </a:t>
            </a:r>
            <a:r>
              <a:rPr lang="en-GB" altLang="en-US" dirty="0" err="1"/>
              <a:t>Vulcanologists</a:t>
            </a:r>
            <a:r>
              <a:rPr lang="en-GB" altLang="en-US" dirty="0"/>
              <a:t> use tiltmeters to check the slope of a volcano's side. Increases in the steepness of the slope indicate that the magma chamber is growing and an eruption may occur soon.</a:t>
            </a:r>
          </a:p>
          <a:p>
            <a:pPr eaLnBrk="1" hangingPunct="1"/>
            <a:endParaRPr lang="en-GB" altLang="en-US" dirty="0"/>
          </a:p>
          <a:p>
            <a:pPr eaLnBrk="1" hangingPunct="1"/>
            <a:r>
              <a:rPr lang="en-GB" altLang="en-US" b="1" dirty="0"/>
              <a:t>Spectrometer:</a:t>
            </a:r>
            <a:r>
              <a:rPr lang="en-GB" altLang="en-US" dirty="0"/>
              <a:t> A spectrometer is a device which measures the relative amounts of certain gases in the atmosphere. </a:t>
            </a:r>
            <a:r>
              <a:rPr lang="en-GB" altLang="en-US" dirty="0" err="1"/>
              <a:t>Vulcanologists</a:t>
            </a:r>
            <a:r>
              <a:rPr lang="en-GB" altLang="en-US" dirty="0"/>
              <a:t> use spectrometers to monitor concentrations of sulphur dioxide, which is the main volcanic gas. A spectrometer works by comparing the amount of infrared radiation it receives from the Sun to reference values when it is pointed at a volcanic plume.</a:t>
            </a:r>
          </a:p>
        </p:txBody>
      </p:sp>
      <p:sp>
        <p:nvSpPr>
          <p:cNvPr id="2" name="Slide Number Placeholder 1">
            <a:extLst>
              <a:ext uri="{FF2B5EF4-FFF2-40B4-BE49-F238E27FC236}">
                <a16:creationId xmlns:a16="http://schemas.microsoft.com/office/drawing/2014/main" id="{4E503CC7-F1F2-4584-9377-C79CAC557CED}"/>
              </a:ext>
            </a:extLst>
          </p:cNvPr>
          <p:cNvSpPr>
            <a:spLocks noGrp="1"/>
          </p:cNvSpPr>
          <p:nvPr>
            <p:ph type="sldNum" sz="quarter" idx="10"/>
          </p:nvPr>
        </p:nvSpPr>
        <p:spPr/>
        <p:txBody>
          <a:bodyPr/>
          <a:lstStyle/>
          <a:p>
            <a:fld id="{7250FE0A-DE06-4B84-856A-02A70C97FC09}"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4907FDE3-4BC7-4A4A-9195-BC3042A254ED}"/>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E8164686-3AEF-4CB6-B02B-736A49E343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Photo credit: </a:t>
            </a:r>
            <a:r>
              <a:rPr lang="en-GB" altLang="en-US" dirty="0"/>
              <a:t>R. I. Tilling / USGS </a:t>
            </a:r>
          </a:p>
          <a:p>
            <a:pPr eaLnBrk="1" hangingPunct="1"/>
            <a:r>
              <a:rPr lang="en-GB" altLang="en-US" dirty="0"/>
              <a:t>Image shows D.W. Peterson lowering a lava tube at Mauna Ulu during the 1972–1974 eruption of the Kilauea volcano in Hawaii.</a:t>
            </a:r>
          </a:p>
        </p:txBody>
      </p:sp>
      <p:sp>
        <p:nvSpPr>
          <p:cNvPr id="2" name="Slide Number Placeholder 1">
            <a:extLst>
              <a:ext uri="{FF2B5EF4-FFF2-40B4-BE49-F238E27FC236}">
                <a16:creationId xmlns:a16="http://schemas.microsoft.com/office/drawing/2014/main" id="{D2F2755E-F09A-41D3-AD16-C66FD9D6F48C}"/>
              </a:ext>
            </a:extLst>
          </p:cNvPr>
          <p:cNvSpPr>
            <a:spLocks noGrp="1"/>
          </p:cNvSpPr>
          <p:nvPr>
            <p:ph type="sldNum" sz="quarter" idx="10"/>
          </p:nvPr>
        </p:nvSpPr>
        <p:spPr/>
        <p:txBody>
          <a:bodyPr/>
          <a:lstStyle/>
          <a:p>
            <a:fld id="{7250FE0A-DE06-4B84-856A-02A70C97FC09}"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404392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777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3614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0901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05463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44288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4048573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50467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01833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5274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2816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4064215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368524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52741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28327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78131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5197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33068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0497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5275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37263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3949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4591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9909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1437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0842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6"/>
    </p:custDataLst>
    <p:extLst>
      <p:ext uri="{BB962C8B-B14F-4D97-AF65-F5344CB8AC3E}">
        <p14:creationId xmlns:p14="http://schemas.microsoft.com/office/powerpoint/2010/main" val="6269823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48610256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4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notesSlide" Target="../notesSlides/notesSlide4.xml"/><Relationship Id="rId10" Type="http://schemas.openxmlformats.org/officeDocument/2006/relationships/image" Target="../media/image10.wmf"/><Relationship Id="rId4" Type="http://schemas.openxmlformats.org/officeDocument/2006/relationships/slideLayout" Target="../slideLayouts/slideLayout7.xml"/><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9.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notesSlide" Target="../notesSlides/notesSlide8.xml"/><Relationship Id="rId10" Type="http://schemas.openxmlformats.org/officeDocument/2006/relationships/image" Target="../media/image10.wmf"/><Relationship Id="rId4" Type="http://schemas.openxmlformats.org/officeDocument/2006/relationships/slideLayout" Target="../slideLayouts/slideLayout7.xm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a:extLst>
              <a:ext uri="{FF2B5EF4-FFF2-40B4-BE49-F238E27FC236}">
                <a16:creationId xmlns:a16="http://schemas.microsoft.com/office/drawing/2014/main" id="{236CE2A3-4FF3-4856-932D-325C51823B4E}"/>
              </a:ext>
            </a:extLst>
          </p:cNvPr>
          <p:cNvSpPr txBox="1">
            <a:spLocks noChangeArrowheads="1"/>
          </p:cNvSpPr>
          <p:nvPr/>
        </p:nvSpPr>
        <p:spPr bwMode="auto">
          <a:xfrm>
            <a:off x="179388" y="260350"/>
            <a:ext cx="453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solidFill>
                <a:schemeClr val="tx1"/>
              </a:solidFill>
            </a:endParaRPr>
          </a:p>
        </p:txBody>
      </p:sp>
      <p:sp>
        <p:nvSpPr>
          <p:cNvPr id="6147" name="Text Box 13">
            <a:extLst>
              <a:ext uri="{FF2B5EF4-FFF2-40B4-BE49-F238E27FC236}">
                <a16:creationId xmlns:a16="http://schemas.microsoft.com/office/drawing/2014/main" id="{16C1684F-C5DE-48AF-A230-ABF0EE07DA4E}"/>
              </a:ext>
            </a:extLst>
          </p:cNvPr>
          <p:cNvSpPr txBox="1">
            <a:spLocks noChangeArrowheads="1"/>
          </p:cNvSpPr>
          <p:nvPr/>
        </p:nvSpPr>
        <p:spPr bwMode="auto">
          <a:xfrm>
            <a:off x="179388" y="2852738"/>
            <a:ext cx="2089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200">
              <a:solidFill>
                <a:schemeClr val="tx1"/>
              </a:solidFill>
            </a:endParaRPr>
          </a:p>
        </p:txBody>
      </p:sp>
      <p:sp>
        <p:nvSpPr>
          <p:cNvPr id="2" name="Title 1">
            <a:extLst>
              <a:ext uri="{FF2B5EF4-FFF2-40B4-BE49-F238E27FC236}">
                <a16:creationId xmlns:a16="http://schemas.microsoft.com/office/drawing/2014/main" id="{541CAE8B-5014-4E02-B727-AB21D4E3E2D7}"/>
              </a:ext>
            </a:extLst>
          </p:cNvPr>
          <p:cNvSpPr>
            <a:spLocks noGrp="1"/>
          </p:cNvSpPr>
          <p:nvPr>
            <p:ph type="title"/>
          </p:nvPr>
        </p:nvSpPr>
        <p:spPr/>
        <p:txBody>
          <a:bodyPr/>
          <a:lstStyle/>
          <a:p>
            <a:r>
              <a:rPr lang="en-GB" dirty="0"/>
              <a:t>Volcanoes</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C024AD4B-D21A-42B1-991C-4ECE2BD3B3B5}"/>
              </a:ext>
            </a:extLst>
          </p:cNvPr>
          <p:cNvSpPr txBox="1">
            <a:spLocks noChangeArrowheads="1"/>
          </p:cNvSpPr>
          <p:nvPr/>
        </p:nvSpPr>
        <p:spPr bwMode="auto">
          <a:xfrm>
            <a:off x="323528" y="784225"/>
            <a:ext cx="42243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Volcanoes can be extremely destructive but they are also a creative force.</a:t>
            </a:r>
          </a:p>
        </p:txBody>
      </p:sp>
      <p:sp>
        <p:nvSpPr>
          <p:cNvPr id="12291" name="Rectangle 3">
            <a:extLst>
              <a:ext uri="{FF2B5EF4-FFF2-40B4-BE49-F238E27FC236}">
                <a16:creationId xmlns:a16="http://schemas.microsoft.com/office/drawing/2014/main" id="{41ED3493-4EE9-42C9-BD6F-B00578453B74}"/>
              </a:ext>
            </a:extLst>
          </p:cNvPr>
          <p:cNvSpPr>
            <a:spLocks noGrp="1" noChangeArrowheads="1"/>
          </p:cNvSpPr>
          <p:nvPr>
            <p:ph type="title"/>
          </p:nvPr>
        </p:nvSpPr>
        <p:spPr/>
        <p:txBody>
          <a:bodyPr/>
          <a:lstStyle/>
          <a:p>
            <a:pPr eaLnBrk="1" hangingPunct="1"/>
            <a:r>
              <a:rPr lang="en-GB" altLang="en-US"/>
              <a:t>Can volcanoes have benefits?</a:t>
            </a:r>
          </a:p>
        </p:txBody>
      </p:sp>
      <p:sp>
        <p:nvSpPr>
          <p:cNvPr id="844804" name="Rectangle 4">
            <a:extLst>
              <a:ext uri="{FF2B5EF4-FFF2-40B4-BE49-F238E27FC236}">
                <a16:creationId xmlns:a16="http://schemas.microsoft.com/office/drawing/2014/main" id="{F0B1955D-155F-4C78-A0DB-A5F3B12AD5BD}"/>
              </a:ext>
            </a:extLst>
          </p:cNvPr>
          <p:cNvSpPr>
            <a:spLocks noChangeArrowheads="1"/>
          </p:cNvSpPr>
          <p:nvPr/>
        </p:nvSpPr>
        <p:spPr bwMode="auto">
          <a:xfrm>
            <a:off x="336228" y="2153806"/>
            <a:ext cx="4211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When volcanic lava cools </a:t>
            </a:r>
            <a:br>
              <a:rPr lang="en-GB" altLang="en-US" dirty="0"/>
            </a:br>
            <a:r>
              <a:rPr lang="en-GB" altLang="en-US" dirty="0"/>
              <a:t>and solidifies, new land mass is created.</a:t>
            </a:r>
          </a:p>
        </p:txBody>
      </p:sp>
      <p:sp>
        <p:nvSpPr>
          <p:cNvPr id="844805" name="Text Box 5">
            <a:extLst>
              <a:ext uri="{FF2B5EF4-FFF2-40B4-BE49-F238E27FC236}">
                <a16:creationId xmlns:a16="http://schemas.microsoft.com/office/drawing/2014/main" id="{B7CF9FD4-E043-47F6-B175-0D76733F4A55}"/>
              </a:ext>
            </a:extLst>
          </p:cNvPr>
          <p:cNvSpPr txBox="1">
            <a:spLocks noChangeArrowheads="1"/>
          </p:cNvSpPr>
          <p:nvPr/>
        </p:nvSpPr>
        <p:spPr bwMode="auto">
          <a:xfrm>
            <a:off x="336227" y="4892967"/>
            <a:ext cx="44357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Volcanoes also produce and transport igneous rocks, which are useful building materials.</a:t>
            </a:r>
          </a:p>
        </p:txBody>
      </p:sp>
      <p:sp>
        <p:nvSpPr>
          <p:cNvPr id="844806" name="Text Box 6">
            <a:extLst>
              <a:ext uri="{FF2B5EF4-FFF2-40B4-BE49-F238E27FC236}">
                <a16:creationId xmlns:a16="http://schemas.microsoft.com/office/drawing/2014/main" id="{1652AE3C-D965-4745-9E01-5D59163A427C}"/>
              </a:ext>
            </a:extLst>
          </p:cNvPr>
          <p:cNvSpPr txBox="1">
            <a:spLocks noChangeArrowheads="1"/>
          </p:cNvSpPr>
          <p:nvPr/>
        </p:nvSpPr>
        <p:spPr bwMode="auto">
          <a:xfrm>
            <a:off x="336228" y="3523387"/>
            <a:ext cx="42116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lava is weathered and breaks down into a fine soil, which is often very fertile.</a:t>
            </a:r>
          </a:p>
        </p:txBody>
      </p:sp>
      <p:pic>
        <p:nvPicPr>
          <p:cNvPr id="12295" name="Picture 7" descr="11048617_credit">
            <a:extLst>
              <a:ext uri="{FF2B5EF4-FFF2-40B4-BE49-F238E27FC236}">
                <a16:creationId xmlns:a16="http://schemas.microsoft.com/office/drawing/2014/main" id="{91C4EA17-FB93-44FF-8DD3-1AEE7C8AD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908050"/>
            <a:ext cx="3830297" cy="51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F0D1DE1F-DDF1-4B2C-971A-017C1CCE8FD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48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48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48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4" grpId="0"/>
      <p:bldP spid="844805" grpId="0"/>
      <p:bldP spid="8448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F26C081-1797-421E-AB3A-328891013EC3}"/>
              </a:ext>
            </a:extLst>
          </p:cNvPr>
          <p:cNvSpPr>
            <a:spLocks noGrp="1" noChangeArrowheads="1"/>
          </p:cNvSpPr>
          <p:nvPr>
            <p:ph type="title"/>
          </p:nvPr>
        </p:nvSpPr>
        <p:spPr/>
        <p:txBody>
          <a:bodyPr/>
          <a:lstStyle/>
          <a:p>
            <a:pPr eaLnBrk="1" hangingPunct="1"/>
            <a:r>
              <a:rPr lang="en-GB" altLang="en-US"/>
              <a:t>Why do people live at plate boundaries?</a:t>
            </a:r>
          </a:p>
        </p:txBody>
      </p:sp>
      <p:sp>
        <p:nvSpPr>
          <p:cNvPr id="13315" name="Text Box 3">
            <a:extLst>
              <a:ext uri="{FF2B5EF4-FFF2-40B4-BE49-F238E27FC236}">
                <a16:creationId xmlns:a16="http://schemas.microsoft.com/office/drawing/2014/main" id="{939C32F7-5B36-46CA-AB0B-58310D3C1A9E}"/>
              </a:ext>
            </a:extLst>
          </p:cNvPr>
          <p:cNvSpPr txBox="1">
            <a:spLocks noChangeArrowheads="1"/>
          </p:cNvSpPr>
          <p:nvPr/>
        </p:nvSpPr>
        <p:spPr bwMode="auto">
          <a:xfrm>
            <a:off x="347911" y="784225"/>
            <a:ext cx="4368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Many people chose to live in areas where earthquakes or volcanic eruptions are a threat,  despite the risks involved.</a:t>
            </a:r>
          </a:p>
        </p:txBody>
      </p:sp>
      <p:sp>
        <p:nvSpPr>
          <p:cNvPr id="846852" name="Text Box 4">
            <a:extLst>
              <a:ext uri="{FF2B5EF4-FFF2-40B4-BE49-F238E27FC236}">
                <a16:creationId xmlns:a16="http://schemas.microsoft.com/office/drawing/2014/main" id="{F6684A09-DCEC-44E9-A430-E572CDC02167}"/>
              </a:ext>
            </a:extLst>
          </p:cNvPr>
          <p:cNvSpPr txBox="1">
            <a:spLocks noChangeArrowheads="1"/>
          </p:cNvSpPr>
          <p:nvPr/>
        </p:nvSpPr>
        <p:spPr bwMode="auto">
          <a:xfrm>
            <a:off x="347911" y="2978150"/>
            <a:ext cx="465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dirty="0">
                <a:solidFill>
                  <a:srgbClr val="010066"/>
                </a:solidFill>
              </a:rPr>
              <a:t>The soil is often more fertile.</a:t>
            </a:r>
          </a:p>
        </p:txBody>
      </p:sp>
      <p:pic>
        <p:nvPicPr>
          <p:cNvPr id="13317" name="Picture 5" descr="34865497_credit1">
            <a:extLst>
              <a:ext uri="{FF2B5EF4-FFF2-40B4-BE49-F238E27FC236}">
                <a16:creationId xmlns:a16="http://schemas.microsoft.com/office/drawing/2014/main" id="{ED55B5AC-BAE4-4DAB-9A0F-471743D71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240" y="896938"/>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6855" name="Rectangle 7">
            <a:extLst>
              <a:ext uri="{FF2B5EF4-FFF2-40B4-BE49-F238E27FC236}">
                <a16:creationId xmlns:a16="http://schemas.microsoft.com/office/drawing/2014/main" id="{D087CA61-29E3-445E-B623-3411978553A9}"/>
              </a:ext>
            </a:extLst>
          </p:cNvPr>
          <p:cNvSpPr>
            <a:spLocks noChangeArrowheads="1"/>
          </p:cNvSpPr>
          <p:nvPr/>
        </p:nvSpPr>
        <p:spPr bwMode="auto">
          <a:xfrm>
            <a:off x="347911" y="2420938"/>
            <a:ext cx="377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Why might people do this?</a:t>
            </a:r>
          </a:p>
        </p:txBody>
      </p:sp>
      <p:sp>
        <p:nvSpPr>
          <p:cNvPr id="846856" name="Rectangle 8">
            <a:extLst>
              <a:ext uri="{FF2B5EF4-FFF2-40B4-BE49-F238E27FC236}">
                <a16:creationId xmlns:a16="http://schemas.microsoft.com/office/drawing/2014/main" id="{A8A48F0B-D017-4AF8-8D9D-0697DD10797B}"/>
              </a:ext>
            </a:extLst>
          </p:cNvPr>
          <p:cNvSpPr>
            <a:spLocks noChangeArrowheads="1"/>
          </p:cNvSpPr>
          <p:nvPr/>
        </p:nvSpPr>
        <p:spPr bwMode="auto">
          <a:xfrm>
            <a:off x="347911" y="351948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1950" indent="-36195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dirty="0">
                <a:solidFill>
                  <a:srgbClr val="010066"/>
                </a:solidFill>
              </a:rPr>
              <a:t>The area attracts tourists.</a:t>
            </a:r>
          </a:p>
        </p:txBody>
      </p:sp>
      <p:sp>
        <p:nvSpPr>
          <p:cNvPr id="846857" name="Rectangle 9">
            <a:extLst>
              <a:ext uri="{FF2B5EF4-FFF2-40B4-BE49-F238E27FC236}">
                <a16:creationId xmlns:a16="http://schemas.microsoft.com/office/drawing/2014/main" id="{C03C2007-1A35-451A-AAC7-DD291F2FC079}"/>
              </a:ext>
            </a:extLst>
          </p:cNvPr>
          <p:cNvSpPr>
            <a:spLocks noChangeArrowheads="1"/>
          </p:cNvSpPr>
          <p:nvPr/>
        </p:nvSpPr>
        <p:spPr bwMode="auto">
          <a:xfrm>
            <a:off x="347911" y="4065588"/>
            <a:ext cx="4295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1950" indent="-36195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Power is easily obtained from g</a:t>
            </a:r>
            <a:r>
              <a:rPr lang="en-GB" altLang="en-US" dirty="0">
                <a:solidFill>
                  <a:srgbClr val="010066"/>
                </a:solidFill>
              </a:rPr>
              <a:t>eothermal vents.</a:t>
            </a:r>
          </a:p>
        </p:txBody>
      </p:sp>
      <p:sp>
        <p:nvSpPr>
          <p:cNvPr id="846858" name="Rectangle 10">
            <a:extLst>
              <a:ext uri="{FF2B5EF4-FFF2-40B4-BE49-F238E27FC236}">
                <a16:creationId xmlns:a16="http://schemas.microsoft.com/office/drawing/2014/main" id="{49625641-177F-4B01-A653-4E1B0C32BF3C}"/>
              </a:ext>
            </a:extLst>
          </p:cNvPr>
          <p:cNvSpPr>
            <a:spLocks noChangeArrowheads="1"/>
          </p:cNvSpPr>
          <p:nvPr/>
        </p:nvSpPr>
        <p:spPr bwMode="auto">
          <a:xfrm>
            <a:off x="347911" y="4978400"/>
            <a:ext cx="43195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1950" indent="-36195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Their culture or religion is based around the area and they do not want to leave.</a:t>
            </a:r>
          </a:p>
        </p:txBody>
      </p:sp>
      <p:pic>
        <p:nvPicPr>
          <p:cNvPr id="11" name="Picture 19">
            <a:hlinkClick r:id="" action="ppaction://hlinkshowjump?jump=nextslide"/>
            <a:extLst>
              <a:ext uri="{FF2B5EF4-FFF2-40B4-BE49-F238E27FC236}">
                <a16:creationId xmlns:a16="http://schemas.microsoft.com/office/drawing/2014/main" id="{692D22D9-3C16-41FC-8C03-B054097A49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68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6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68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68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68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2" grpId="0"/>
      <p:bldP spid="846855" grpId="0"/>
      <p:bldP spid="846856" grpId="0"/>
      <p:bldP spid="846857" grpId="0"/>
      <p:bldP spid="8468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63F62D2-1660-4CD1-95EF-71969F2A6B4D}"/>
              </a:ext>
            </a:extLst>
          </p:cNvPr>
          <p:cNvSpPr>
            <a:spLocks noChangeArrowheads="1"/>
          </p:cNvSpPr>
          <p:nvPr/>
        </p:nvSpPr>
        <p:spPr bwMode="auto">
          <a:xfrm>
            <a:off x="4237038" y="784225"/>
            <a:ext cx="4722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US" altLang="en-US" dirty="0"/>
              <a:t>Iceland sits on the boundary of the mid-Atlantic tectonic plates. </a:t>
            </a:r>
          </a:p>
        </p:txBody>
      </p:sp>
      <p:sp>
        <p:nvSpPr>
          <p:cNvPr id="14339" name="Rectangle 3">
            <a:extLst>
              <a:ext uri="{FF2B5EF4-FFF2-40B4-BE49-F238E27FC236}">
                <a16:creationId xmlns:a16="http://schemas.microsoft.com/office/drawing/2014/main" id="{EB919A14-585E-4B34-9FEE-D5CF8C717455}"/>
              </a:ext>
            </a:extLst>
          </p:cNvPr>
          <p:cNvSpPr>
            <a:spLocks noGrp="1" noChangeArrowheads="1"/>
          </p:cNvSpPr>
          <p:nvPr>
            <p:ph type="title"/>
          </p:nvPr>
        </p:nvSpPr>
        <p:spPr/>
        <p:txBody>
          <a:bodyPr/>
          <a:lstStyle/>
          <a:p>
            <a:pPr eaLnBrk="1" hangingPunct="1"/>
            <a:r>
              <a:rPr lang="en-GB" altLang="en-US"/>
              <a:t>How can geothermal energy be used?</a:t>
            </a:r>
          </a:p>
        </p:txBody>
      </p:sp>
      <p:sp>
        <p:nvSpPr>
          <p:cNvPr id="848900" name="Text Box 4">
            <a:extLst>
              <a:ext uri="{FF2B5EF4-FFF2-40B4-BE49-F238E27FC236}">
                <a16:creationId xmlns:a16="http://schemas.microsoft.com/office/drawing/2014/main" id="{B3249693-5223-42F1-8FCB-0161479621C1}"/>
              </a:ext>
            </a:extLst>
          </p:cNvPr>
          <p:cNvSpPr txBox="1">
            <a:spLocks noChangeArrowheads="1"/>
          </p:cNvSpPr>
          <p:nvPr/>
        </p:nvSpPr>
        <p:spPr bwMode="auto">
          <a:xfrm>
            <a:off x="4237038" y="3514302"/>
            <a:ext cx="43626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US" altLang="en-US" dirty="0"/>
              <a:t>Icelanders use hot water directly from the Earth to heat their homes and businesses. </a:t>
            </a:r>
            <a:endParaRPr lang="en-US" altLang="en-US" sz="1200" dirty="0"/>
          </a:p>
        </p:txBody>
      </p:sp>
      <p:pic>
        <p:nvPicPr>
          <p:cNvPr id="14341" name="Picture 5" descr="444439_50273153_credit">
            <a:extLst>
              <a:ext uri="{FF2B5EF4-FFF2-40B4-BE49-F238E27FC236}">
                <a16:creationId xmlns:a16="http://schemas.microsoft.com/office/drawing/2014/main" id="{4CC4E6E8-CE28-4B41-8A33-71C2DB024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836712"/>
            <a:ext cx="34909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8902" name="Rectangle 6">
            <a:extLst>
              <a:ext uri="{FF2B5EF4-FFF2-40B4-BE49-F238E27FC236}">
                <a16:creationId xmlns:a16="http://schemas.microsoft.com/office/drawing/2014/main" id="{33FF3DA6-035D-409B-8CD0-091936E14237}"/>
              </a:ext>
            </a:extLst>
          </p:cNvPr>
          <p:cNvSpPr>
            <a:spLocks noChangeArrowheads="1"/>
          </p:cNvSpPr>
          <p:nvPr/>
        </p:nvSpPr>
        <p:spPr bwMode="auto">
          <a:xfrm>
            <a:off x="4237038" y="1775596"/>
            <a:ext cx="42957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US" altLang="en-US" dirty="0"/>
              <a:t>A plate boundary is not always a peaceful place, but its location does provide an endless supply of energy. </a:t>
            </a:r>
          </a:p>
        </p:txBody>
      </p:sp>
      <p:sp>
        <p:nvSpPr>
          <p:cNvPr id="848903" name="Text Box 7">
            <a:extLst>
              <a:ext uri="{FF2B5EF4-FFF2-40B4-BE49-F238E27FC236}">
                <a16:creationId xmlns:a16="http://schemas.microsoft.com/office/drawing/2014/main" id="{BF379AFA-0038-4B0B-8F6C-D308FC1365FF}"/>
              </a:ext>
            </a:extLst>
          </p:cNvPr>
          <p:cNvSpPr txBox="1">
            <a:spLocks noChangeArrowheads="1"/>
          </p:cNvSpPr>
          <p:nvPr/>
        </p:nvSpPr>
        <p:spPr bwMode="auto">
          <a:xfrm>
            <a:off x="4237038" y="4883676"/>
            <a:ext cx="44394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US" altLang="en-US" dirty="0"/>
              <a:t>The hot water is stored in huge tanks on one of Reykjavik's few hills. Gravity is then used to distribute the water to the city.</a:t>
            </a:r>
            <a:endParaRPr lang="en-GB"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89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89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8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900" grpId="0"/>
      <p:bldP spid="848902" grpId="0"/>
      <p:bldP spid="8489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2. Cause and Effect</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3989AD32-22D5-489A-A268-1EB8FE892EE1}"/>
              </a:ext>
            </a:extLst>
          </p:cNvPr>
          <p:cNvSpPr>
            <a:spLocks noGrp="1" noChangeArrowheads="1"/>
          </p:cNvSpPr>
          <p:nvPr>
            <p:ph type="title"/>
          </p:nvPr>
        </p:nvSpPr>
        <p:spPr>
          <a:noFill/>
        </p:spPr>
        <p:txBody>
          <a:bodyPr/>
          <a:lstStyle/>
          <a:p>
            <a:pPr eaLnBrk="1" hangingPunct="1"/>
            <a:r>
              <a:rPr lang="en-GB" altLang="en-US"/>
              <a:t>How are volcanoes formed?</a:t>
            </a:r>
          </a:p>
        </p:txBody>
      </p:sp>
      <p:sp>
        <p:nvSpPr>
          <p:cNvPr id="7171" name="Rectangle 4">
            <a:extLst>
              <a:ext uri="{FF2B5EF4-FFF2-40B4-BE49-F238E27FC236}">
                <a16:creationId xmlns:a16="http://schemas.microsoft.com/office/drawing/2014/main" id="{6B6E0A65-7577-470A-BCCE-97A18FECA4D9}"/>
              </a:ext>
            </a:extLst>
          </p:cNvPr>
          <p:cNvSpPr>
            <a:spLocks noChangeArrowheads="1"/>
          </p:cNvSpPr>
          <p:nvPr/>
        </p:nvSpPr>
        <p:spPr bwMode="auto">
          <a:xfrm>
            <a:off x="347985" y="784225"/>
            <a:ext cx="8472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t>Volcanoes form where molten rock (</a:t>
            </a:r>
            <a:r>
              <a:rPr lang="en-GB" altLang="en-US" b="1" dirty="0">
                <a:solidFill>
                  <a:srgbClr val="B80303"/>
                </a:solidFill>
              </a:rPr>
              <a:t>magma</a:t>
            </a:r>
            <a:r>
              <a:rPr lang="en-GB" altLang="en-US" dirty="0"/>
              <a:t>) from the mantle pushes upwards through weaknesses in the Earth’s surface. Magma that reaches the surface is known as </a:t>
            </a:r>
            <a:r>
              <a:rPr lang="en-GB" altLang="en-US" b="1" dirty="0">
                <a:solidFill>
                  <a:srgbClr val="B80303"/>
                </a:solidFill>
              </a:rPr>
              <a:t>lava</a:t>
            </a:r>
            <a:r>
              <a:rPr lang="en-GB" altLang="en-US" dirty="0"/>
              <a:t>.</a:t>
            </a:r>
          </a:p>
        </p:txBody>
      </p:sp>
      <p:pic>
        <p:nvPicPr>
          <p:cNvPr id="7172" name="Picture 5" descr="volcano_2">
            <a:extLst>
              <a:ext uri="{FF2B5EF4-FFF2-40B4-BE49-F238E27FC236}">
                <a16:creationId xmlns:a16="http://schemas.microsoft.com/office/drawing/2014/main" id="{D2C86C59-6EB2-43FB-8C1A-46708EA96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799" r="16199"/>
          <a:stretch>
            <a:fillRect/>
          </a:stretch>
        </p:blipFill>
        <p:spPr bwMode="auto">
          <a:xfrm>
            <a:off x="1258888" y="2032000"/>
            <a:ext cx="33067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0727" name="Line 7">
            <a:extLst>
              <a:ext uri="{FF2B5EF4-FFF2-40B4-BE49-F238E27FC236}">
                <a16:creationId xmlns:a16="http://schemas.microsoft.com/office/drawing/2014/main" id="{77F0EA19-8832-4FA3-AE24-6871D44041A7}"/>
              </a:ext>
            </a:extLst>
          </p:cNvPr>
          <p:cNvSpPr>
            <a:spLocks noChangeShapeType="1"/>
          </p:cNvSpPr>
          <p:nvPr/>
        </p:nvSpPr>
        <p:spPr bwMode="auto">
          <a:xfrm flipH="1">
            <a:off x="3492500" y="3429000"/>
            <a:ext cx="2016125" cy="28733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670728" name="Line 8">
            <a:extLst>
              <a:ext uri="{FF2B5EF4-FFF2-40B4-BE49-F238E27FC236}">
                <a16:creationId xmlns:a16="http://schemas.microsoft.com/office/drawing/2014/main" id="{5B381DD5-2BC6-4867-AB79-FCE32EA9BE43}"/>
              </a:ext>
            </a:extLst>
          </p:cNvPr>
          <p:cNvSpPr>
            <a:spLocks noChangeShapeType="1"/>
          </p:cNvSpPr>
          <p:nvPr/>
        </p:nvSpPr>
        <p:spPr bwMode="auto">
          <a:xfrm flipH="1">
            <a:off x="2986088" y="4221163"/>
            <a:ext cx="2522537" cy="1016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670730" name="Line 10">
            <a:extLst>
              <a:ext uri="{FF2B5EF4-FFF2-40B4-BE49-F238E27FC236}">
                <a16:creationId xmlns:a16="http://schemas.microsoft.com/office/drawing/2014/main" id="{612A065E-0C6B-42EC-88E4-178CADB77FD0}"/>
              </a:ext>
            </a:extLst>
          </p:cNvPr>
          <p:cNvSpPr>
            <a:spLocks noChangeShapeType="1"/>
          </p:cNvSpPr>
          <p:nvPr/>
        </p:nvSpPr>
        <p:spPr bwMode="auto">
          <a:xfrm flipH="1">
            <a:off x="2986088" y="5876925"/>
            <a:ext cx="2522537" cy="24606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670731" name="Text Box 11">
            <a:extLst>
              <a:ext uri="{FF2B5EF4-FFF2-40B4-BE49-F238E27FC236}">
                <a16:creationId xmlns:a16="http://schemas.microsoft.com/office/drawing/2014/main" id="{1F005581-D108-414F-8410-6FE17A07C37C}"/>
              </a:ext>
            </a:extLst>
          </p:cNvPr>
          <p:cNvSpPr txBox="1">
            <a:spLocks noChangeArrowheads="1"/>
          </p:cNvSpPr>
          <p:nvPr/>
        </p:nvSpPr>
        <p:spPr bwMode="auto">
          <a:xfrm>
            <a:off x="5578475" y="2271735"/>
            <a:ext cx="1296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b="1" dirty="0">
                <a:solidFill>
                  <a:srgbClr val="B80303"/>
                </a:solidFill>
              </a:rPr>
              <a:t>crater</a:t>
            </a:r>
          </a:p>
        </p:txBody>
      </p:sp>
      <p:sp>
        <p:nvSpPr>
          <p:cNvPr id="670732" name="Text Box 12">
            <a:extLst>
              <a:ext uri="{FF2B5EF4-FFF2-40B4-BE49-F238E27FC236}">
                <a16:creationId xmlns:a16="http://schemas.microsoft.com/office/drawing/2014/main" id="{4E68598C-EEF8-4E8F-8D18-F47BABB8583D}"/>
              </a:ext>
            </a:extLst>
          </p:cNvPr>
          <p:cNvSpPr txBox="1">
            <a:spLocks noChangeArrowheads="1"/>
          </p:cNvSpPr>
          <p:nvPr/>
        </p:nvSpPr>
        <p:spPr bwMode="auto">
          <a:xfrm>
            <a:off x="5578475" y="4073548"/>
            <a:ext cx="2305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GB" altLang="en-US" b="1" dirty="0">
                <a:solidFill>
                  <a:srgbClr val="B80303"/>
                </a:solidFill>
              </a:rPr>
              <a:t>central vent</a:t>
            </a:r>
          </a:p>
        </p:txBody>
      </p:sp>
      <p:sp>
        <p:nvSpPr>
          <p:cNvPr id="670733" name="Text Box 13">
            <a:extLst>
              <a:ext uri="{FF2B5EF4-FFF2-40B4-BE49-F238E27FC236}">
                <a16:creationId xmlns:a16="http://schemas.microsoft.com/office/drawing/2014/main" id="{2A5FCF40-AC37-4256-8995-5CA778579341}"/>
              </a:ext>
            </a:extLst>
          </p:cNvPr>
          <p:cNvSpPr txBox="1">
            <a:spLocks noChangeArrowheads="1"/>
          </p:cNvSpPr>
          <p:nvPr/>
        </p:nvSpPr>
        <p:spPr bwMode="auto">
          <a:xfrm>
            <a:off x="5578475" y="4926581"/>
            <a:ext cx="266541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rIns="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GB" altLang="en-US" b="1" dirty="0">
                <a:solidFill>
                  <a:srgbClr val="B80303"/>
                </a:solidFill>
              </a:rPr>
              <a:t>strata (layers)</a:t>
            </a:r>
          </a:p>
        </p:txBody>
      </p:sp>
      <p:sp>
        <p:nvSpPr>
          <p:cNvPr id="670734" name="Text Box 14">
            <a:extLst>
              <a:ext uri="{FF2B5EF4-FFF2-40B4-BE49-F238E27FC236}">
                <a16:creationId xmlns:a16="http://schemas.microsoft.com/office/drawing/2014/main" id="{01DB9CC7-9039-473E-800C-DAEED86BC38D}"/>
              </a:ext>
            </a:extLst>
          </p:cNvPr>
          <p:cNvSpPr txBox="1">
            <a:spLocks noChangeArrowheads="1"/>
          </p:cNvSpPr>
          <p:nvPr/>
        </p:nvSpPr>
        <p:spPr bwMode="auto">
          <a:xfrm>
            <a:off x="5578475" y="5705498"/>
            <a:ext cx="309721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rIns="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GB" altLang="en-US" b="1" dirty="0">
                <a:solidFill>
                  <a:srgbClr val="B80303"/>
                </a:solidFill>
              </a:rPr>
              <a:t>magma chamber</a:t>
            </a:r>
          </a:p>
        </p:txBody>
      </p:sp>
      <p:sp>
        <p:nvSpPr>
          <p:cNvPr id="670735" name="Line 15">
            <a:extLst>
              <a:ext uri="{FF2B5EF4-FFF2-40B4-BE49-F238E27FC236}">
                <a16:creationId xmlns:a16="http://schemas.microsoft.com/office/drawing/2014/main" id="{D304E949-B749-4A76-BDA5-DD42434AD88C}"/>
              </a:ext>
            </a:extLst>
          </p:cNvPr>
          <p:cNvSpPr>
            <a:spLocks noChangeShapeType="1"/>
          </p:cNvSpPr>
          <p:nvPr/>
        </p:nvSpPr>
        <p:spPr bwMode="auto">
          <a:xfrm flipH="1" flipV="1">
            <a:off x="3562350" y="4649788"/>
            <a:ext cx="1946275" cy="43497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670737" name="Text Box 17">
            <a:extLst>
              <a:ext uri="{FF2B5EF4-FFF2-40B4-BE49-F238E27FC236}">
                <a16:creationId xmlns:a16="http://schemas.microsoft.com/office/drawing/2014/main" id="{50D30120-F00E-4B62-BA2A-9C6E2ED1B314}"/>
              </a:ext>
            </a:extLst>
          </p:cNvPr>
          <p:cNvSpPr txBox="1">
            <a:spLocks noChangeArrowheads="1"/>
          </p:cNvSpPr>
          <p:nvPr/>
        </p:nvSpPr>
        <p:spPr bwMode="auto">
          <a:xfrm>
            <a:off x="5578475" y="3199728"/>
            <a:ext cx="1296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b="1" dirty="0">
                <a:solidFill>
                  <a:srgbClr val="B80303"/>
                </a:solidFill>
              </a:rPr>
              <a:t>lava</a:t>
            </a:r>
          </a:p>
        </p:txBody>
      </p:sp>
      <p:sp>
        <p:nvSpPr>
          <p:cNvPr id="670738" name="Line 18">
            <a:extLst>
              <a:ext uri="{FF2B5EF4-FFF2-40B4-BE49-F238E27FC236}">
                <a16:creationId xmlns:a16="http://schemas.microsoft.com/office/drawing/2014/main" id="{F2A7C7DD-2C6D-4689-A739-ECEFFE57640A}"/>
              </a:ext>
            </a:extLst>
          </p:cNvPr>
          <p:cNvSpPr>
            <a:spLocks noChangeShapeType="1"/>
          </p:cNvSpPr>
          <p:nvPr/>
        </p:nvSpPr>
        <p:spPr bwMode="auto">
          <a:xfrm flipH="1">
            <a:off x="3203575" y="2492375"/>
            <a:ext cx="2305050" cy="100488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7" name="Picture 19">
            <a:hlinkClick r:id="" action="ppaction://hlinkshowjump?jump=nextslide"/>
            <a:extLst>
              <a:ext uri="{FF2B5EF4-FFF2-40B4-BE49-F238E27FC236}">
                <a16:creationId xmlns:a16="http://schemas.microsoft.com/office/drawing/2014/main" id="{A9B5478E-BD0E-41C6-A03C-B98E9E623E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5" descr="notes_icon">
            <a:extLst>
              <a:ext uri="{FF2B5EF4-FFF2-40B4-BE49-F238E27FC236}">
                <a16:creationId xmlns:a16="http://schemas.microsoft.com/office/drawing/2014/main" id="{65754E7E-1E97-4176-8C8C-32B267F8C549}"/>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07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07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07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07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07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07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07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07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07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07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31" grpId="0"/>
      <p:bldP spid="670732" grpId="0"/>
      <p:bldP spid="670733" grpId="0"/>
      <p:bldP spid="670734" grpId="0"/>
      <p:bldP spid="6707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a:extLst>
              <a:ext uri="{FF2B5EF4-FFF2-40B4-BE49-F238E27FC236}">
                <a16:creationId xmlns:a16="http://schemas.microsoft.com/office/drawing/2014/main" id="{82B5DF6A-1F4F-4AD4-A8D5-9DCF3D7E5812}"/>
              </a:ext>
            </a:extLst>
          </p:cNvPr>
          <p:cNvSpPr>
            <a:spLocks noGrp="1" noChangeArrowheads="1"/>
          </p:cNvSpPr>
          <p:nvPr>
            <p:ph type="title"/>
          </p:nvPr>
        </p:nvSpPr>
        <p:spPr/>
        <p:txBody>
          <a:bodyPr/>
          <a:lstStyle/>
          <a:p>
            <a:pPr eaLnBrk="1" hangingPunct="1"/>
            <a:r>
              <a:rPr lang="en-GB" altLang="en-US" dirty="0"/>
              <a:t>Classifying volcano types</a:t>
            </a:r>
          </a:p>
        </p:txBody>
      </p:sp>
      <p:pic>
        <p:nvPicPr>
          <p:cNvPr id="7" name="Picture 5" descr="flash_icon">
            <a:extLst>
              <a:ext uri="{FF2B5EF4-FFF2-40B4-BE49-F238E27FC236}">
                <a16:creationId xmlns:a16="http://schemas.microsoft.com/office/drawing/2014/main" id="{F12E0932-56B6-416B-BFA1-7016BC933AA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0077FF52-F998-4443-97A8-FFBDAEF0D743}"/>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1A81C471-D23C-4811-B557-5B7EA4EAF03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2120C93-F6BF-4EB5-A6DD-D3D8DA2C971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1988EC1-7271-482E-9C99-17C6970B7135}"/>
              </a:ext>
            </a:extLst>
          </p:cNvPr>
          <p:cNvSpPr>
            <a:spLocks noChangeArrowheads="1"/>
          </p:cNvSpPr>
          <p:nvPr/>
        </p:nvSpPr>
        <p:spPr bwMode="auto">
          <a:xfrm>
            <a:off x="347166" y="784225"/>
            <a:ext cx="7969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solidFill>
                  <a:srgbClr val="010066"/>
                </a:solidFill>
              </a:rPr>
              <a:t>A</a:t>
            </a:r>
            <a:r>
              <a:rPr lang="en-GB" altLang="en-US" dirty="0"/>
              <a:t>s magma from the Earth’s mantle cools, it solidifies and crystallizes to form igneous rocks. </a:t>
            </a:r>
            <a:r>
              <a:rPr lang="en-GB" altLang="en-US" b="1" dirty="0">
                <a:solidFill>
                  <a:srgbClr val="B80303"/>
                </a:solidFill>
              </a:rPr>
              <a:t>Granite</a:t>
            </a:r>
            <a:r>
              <a:rPr lang="en-GB" altLang="en-US" dirty="0"/>
              <a:t>,</a:t>
            </a:r>
            <a:r>
              <a:rPr lang="en-GB" altLang="en-US" b="1" dirty="0">
                <a:solidFill>
                  <a:srgbClr val="FF6600"/>
                </a:solidFill>
              </a:rPr>
              <a:t> </a:t>
            </a:r>
            <a:r>
              <a:rPr lang="en-GB" altLang="en-US" b="1" dirty="0">
                <a:solidFill>
                  <a:srgbClr val="B80303"/>
                </a:solidFill>
              </a:rPr>
              <a:t>basalt</a:t>
            </a:r>
            <a:r>
              <a:rPr lang="en-GB" altLang="en-US" dirty="0"/>
              <a:t> and </a:t>
            </a:r>
            <a:r>
              <a:rPr lang="en-GB" altLang="en-US" b="1" dirty="0">
                <a:solidFill>
                  <a:srgbClr val="B80303"/>
                </a:solidFill>
              </a:rPr>
              <a:t>obsidian</a:t>
            </a:r>
            <a:r>
              <a:rPr lang="en-GB" altLang="en-US" dirty="0"/>
              <a:t> are examples of igneous rocks.</a:t>
            </a:r>
            <a:endParaRPr lang="en-GB" altLang="en-US" sz="1200" dirty="0"/>
          </a:p>
        </p:txBody>
      </p:sp>
      <p:sp>
        <p:nvSpPr>
          <p:cNvPr id="8195" name="Rectangle 3">
            <a:extLst>
              <a:ext uri="{FF2B5EF4-FFF2-40B4-BE49-F238E27FC236}">
                <a16:creationId xmlns:a16="http://schemas.microsoft.com/office/drawing/2014/main" id="{2259DD54-F1BD-4136-8E82-6F99F336F525}"/>
              </a:ext>
            </a:extLst>
          </p:cNvPr>
          <p:cNvSpPr>
            <a:spLocks noGrp="1" noChangeArrowheads="1"/>
          </p:cNvSpPr>
          <p:nvPr>
            <p:ph type="title"/>
          </p:nvPr>
        </p:nvSpPr>
        <p:spPr/>
        <p:txBody>
          <a:bodyPr/>
          <a:lstStyle/>
          <a:p>
            <a:pPr eaLnBrk="1" hangingPunct="1"/>
            <a:r>
              <a:rPr lang="en-GB" altLang="en-US"/>
              <a:t>What happens when magma cools?</a:t>
            </a:r>
          </a:p>
        </p:txBody>
      </p:sp>
      <p:sp>
        <p:nvSpPr>
          <p:cNvPr id="711704" name="Text Box 24">
            <a:extLst>
              <a:ext uri="{FF2B5EF4-FFF2-40B4-BE49-F238E27FC236}">
                <a16:creationId xmlns:a16="http://schemas.microsoft.com/office/drawing/2014/main" id="{41D18B29-4F81-48F3-A837-EF55ACF9195E}"/>
              </a:ext>
            </a:extLst>
          </p:cNvPr>
          <p:cNvSpPr txBox="1">
            <a:spLocks noChangeArrowheads="1"/>
          </p:cNvSpPr>
          <p:nvPr/>
        </p:nvSpPr>
        <p:spPr bwMode="auto">
          <a:xfrm>
            <a:off x="347737" y="2135937"/>
            <a:ext cx="32161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Rocks formed when expelled lava cools </a:t>
            </a:r>
          </a:p>
          <a:p>
            <a:r>
              <a:rPr lang="en-GB" altLang="en-US" dirty="0"/>
              <a:t>on the Earth’s surface are called </a:t>
            </a:r>
            <a:r>
              <a:rPr lang="en-GB" altLang="en-US" b="1" dirty="0">
                <a:solidFill>
                  <a:srgbClr val="B80303"/>
                </a:solidFill>
              </a:rPr>
              <a:t>extrusive</a:t>
            </a:r>
            <a:r>
              <a:rPr lang="en-GB" altLang="en-US" b="1" dirty="0">
                <a:solidFill>
                  <a:srgbClr val="FF6600"/>
                </a:solidFill>
              </a:rPr>
              <a:t> </a:t>
            </a:r>
            <a:r>
              <a:rPr lang="en-GB" altLang="en-US" dirty="0"/>
              <a:t>igneous rocks. </a:t>
            </a:r>
            <a:endParaRPr lang="en-GB" altLang="en-US" sz="1200" dirty="0"/>
          </a:p>
        </p:txBody>
      </p:sp>
      <p:pic>
        <p:nvPicPr>
          <p:cNvPr id="711707" name="Picture 27" descr="20050128-7838_credit">
            <a:extLst>
              <a:ext uri="{FF2B5EF4-FFF2-40B4-BE49-F238E27FC236}">
                <a16:creationId xmlns:a16="http://schemas.microsoft.com/office/drawing/2014/main" id="{AAD543B8-BE26-4F6D-A094-FCB2FB002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223442"/>
            <a:ext cx="5038080" cy="37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1711" name="Text Box 31">
            <a:extLst>
              <a:ext uri="{FF2B5EF4-FFF2-40B4-BE49-F238E27FC236}">
                <a16:creationId xmlns:a16="http://schemas.microsoft.com/office/drawing/2014/main" id="{31941058-1D88-4EA9-B1D3-E0B7726D59A5}"/>
              </a:ext>
            </a:extLst>
          </p:cNvPr>
          <p:cNvSpPr txBox="1">
            <a:spLocks noChangeArrowheads="1"/>
          </p:cNvSpPr>
          <p:nvPr/>
        </p:nvSpPr>
        <p:spPr bwMode="auto">
          <a:xfrm>
            <a:off x="323528" y="4226312"/>
            <a:ext cx="27363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When magma cools below the Earth’s surface, </a:t>
            </a:r>
            <a:r>
              <a:rPr lang="en-GB" altLang="en-US" b="1" dirty="0">
                <a:solidFill>
                  <a:srgbClr val="B80303"/>
                </a:solidFill>
              </a:rPr>
              <a:t>intrusive</a:t>
            </a:r>
            <a:r>
              <a:rPr lang="en-GB" altLang="en-US" dirty="0"/>
              <a:t> igneous rocks are formed.</a:t>
            </a:r>
          </a:p>
        </p:txBody>
      </p:sp>
      <p:pic>
        <p:nvPicPr>
          <p:cNvPr id="8" name="Picture 19">
            <a:hlinkClick r:id="" action="ppaction://hlinkshowjump?jump=nextslide"/>
            <a:extLst>
              <a:ext uri="{FF2B5EF4-FFF2-40B4-BE49-F238E27FC236}">
                <a16:creationId xmlns:a16="http://schemas.microsoft.com/office/drawing/2014/main" id="{609D18E5-F2FA-4B31-BC0A-3EAF89DEB67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7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170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17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704" grpId="0"/>
      <p:bldP spid="7117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C5C1322-008B-4E9B-9208-0DE8F2607642}"/>
              </a:ext>
            </a:extLst>
          </p:cNvPr>
          <p:cNvSpPr>
            <a:spLocks noChangeArrowheads="1"/>
          </p:cNvSpPr>
          <p:nvPr/>
        </p:nvSpPr>
        <p:spPr bwMode="auto">
          <a:xfrm>
            <a:off x="347861" y="765175"/>
            <a:ext cx="8256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50000"/>
              </a:spcBef>
            </a:pPr>
            <a:r>
              <a:rPr lang="en-GB" altLang="en-US" dirty="0">
                <a:solidFill>
                  <a:srgbClr val="010066"/>
                </a:solidFill>
              </a:rPr>
              <a:t>Magma is full of minerals that turn into crystals under the right conditions.</a:t>
            </a:r>
            <a:r>
              <a:rPr lang="en-GB" altLang="en-US" dirty="0"/>
              <a:t> </a:t>
            </a:r>
            <a:r>
              <a:rPr lang="en-GB" altLang="en-US" dirty="0">
                <a:solidFill>
                  <a:srgbClr val="010066"/>
                </a:solidFill>
              </a:rPr>
              <a:t>The size of the crystals in an </a:t>
            </a:r>
            <a:r>
              <a:rPr lang="en-GB" altLang="en-US" dirty="0"/>
              <a:t>igneous</a:t>
            </a:r>
            <a:r>
              <a:rPr lang="en-GB" altLang="en-US" dirty="0">
                <a:solidFill>
                  <a:srgbClr val="010066"/>
                </a:solidFill>
              </a:rPr>
              <a:t> rock is related to the rate at which the molten magma cools.</a:t>
            </a:r>
          </a:p>
        </p:txBody>
      </p:sp>
      <p:sp>
        <p:nvSpPr>
          <p:cNvPr id="675843" name="Rectangle 3">
            <a:extLst>
              <a:ext uri="{FF2B5EF4-FFF2-40B4-BE49-F238E27FC236}">
                <a16:creationId xmlns:a16="http://schemas.microsoft.com/office/drawing/2014/main" id="{A5170AAA-32CD-4045-908A-76D0B4E5E964}"/>
              </a:ext>
            </a:extLst>
          </p:cNvPr>
          <p:cNvSpPr>
            <a:spLocks noChangeArrowheads="1"/>
          </p:cNvSpPr>
          <p:nvPr/>
        </p:nvSpPr>
        <p:spPr bwMode="auto">
          <a:xfrm>
            <a:off x="347861" y="2043113"/>
            <a:ext cx="38258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solidFill>
                  <a:srgbClr val="010066"/>
                </a:solidFill>
              </a:rPr>
              <a:t>If magma cools </a:t>
            </a:r>
            <a:r>
              <a:rPr lang="en-GB" altLang="en-US" b="1" dirty="0">
                <a:solidFill>
                  <a:srgbClr val="B80303"/>
                </a:solidFill>
              </a:rPr>
              <a:t>quickly</a:t>
            </a:r>
            <a:r>
              <a:rPr lang="en-GB" altLang="en-US" dirty="0">
                <a:solidFill>
                  <a:srgbClr val="010066"/>
                </a:solidFill>
              </a:rPr>
              <a:t>, the crystals do not have very much time to form and so are </a:t>
            </a:r>
            <a:r>
              <a:rPr lang="en-GB" altLang="en-US" b="1" dirty="0">
                <a:solidFill>
                  <a:srgbClr val="B80303"/>
                </a:solidFill>
              </a:rPr>
              <a:t>small</a:t>
            </a:r>
            <a:r>
              <a:rPr lang="en-GB" altLang="en-US" dirty="0">
                <a:solidFill>
                  <a:srgbClr val="010066"/>
                </a:solidFill>
              </a:rPr>
              <a:t> in size. </a:t>
            </a:r>
            <a:r>
              <a:rPr lang="en-GB" altLang="en-US" b="1" dirty="0">
                <a:solidFill>
                  <a:srgbClr val="010066"/>
                </a:solidFill>
              </a:rPr>
              <a:t>Basalt</a:t>
            </a:r>
            <a:r>
              <a:rPr lang="en-GB" altLang="en-US" dirty="0">
                <a:solidFill>
                  <a:srgbClr val="010066"/>
                </a:solidFill>
              </a:rPr>
              <a:t> has small crystals.</a:t>
            </a:r>
          </a:p>
          <a:p>
            <a:endParaRPr lang="en-GB" altLang="en-US" dirty="0">
              <a:solidFill>
                <a:srgbClr val="010066"/>
              </a:solidFill>
            </a:endParaRPr>
          </a:p>
        </p:txBody>
      </p:sp>
      <p:sp>
        <p:nvSpPr>
          <p:cNvPr id="9220" name="Rectangle 4">
            <a:extLst>
              <a:ext uri="{FF2B5EF4-FFF2-40B4-BE49-F238E27FC236}">
                <a16:creationId xmlns:a16="http://schemas.microsoft.com/office/drawing/2014/main" id="{6986A489-947A-4B8B-BB78-790838A8606E}"/>
              </a:ext>
            </a:extLst>
          </p:cNvPr>
          <p:cNvSpPr>
            <a:spLocks noGrp="1" noChangeArrowheads="1"/>
          </p:cNvSpPr>
          <p:nvPr>
            <p:ph type="title"/>
          </p:nvPr>
        </p:nvSpPr>
        <p:spPr/>
        <p:txBody>
          <a:bodyPr/>
          <a:lstStyle/>
          <a:p>
            <a:pPr eaLnBrk="1" hangingPunct="1"/>
            <a:r>
              <a:rPr lang="en-GB" altLang="en-US"/>
              <a:t>How does cooling affect crystal size?</a:t>
            </a:r>
          </a:p>
        </p:txBody>
      </p:sp>
      <p:sp>
        <p:nvSpPr>
          <p:cNvPr id="675845" name="Text Box 5">
            <a:extLst>
              <a:ext uri="{FF2B5EF4-FFF2-40B4-BE49-F238E27FC236}">
                <a16:creationId xmlns:a16="http://schemas.microsoft.com/office/drawing/2014/main" id="{F57CFDA3-DBD2-492F-8245-FAF8318B4826}"/>
              </a:ext>
            </a:extLst>
          </p:cNvPr>
          <p:cNvSpPr txBox="1">
            <a:spLocks noChangeArrowheads="1"/>
          </p:cNvSpPr>
          <p:nvPr/>
        </p:nvSpPr>
        <p:spPr bwMode="auto">
          <a:xfrm>
            <a:off x="7373243" y="2210172"/>
            <a:ext cx="13573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lnSpc>
                <a:spcPct val="85000"/>
              </a:lnSpc>
            </a:pPr>
            <a:r>
              <a:rPr lang="en-GB" altLang="en-US" b="1" dirty="0">
                <a:solidFill>
                  <a:srgbClr val="B80303"/>
                </a:solidFill>
              </a:rPr>
              <a:t>quick</a:t>
            </a:r>
          </a:p>
          <a:p>
            <a:pPr algn="ctr" eaLnBrk="1" hangingPunct="1">
              <a:lnSpc>
                <a:spcPct val="85000"/>
              </a:lnSpc>
            </a:pPr>
            <a:r>
              <a:rPr lang="en-GB" altLang="en-US" b="1" dirty="0">
                <a:solidFill>
                  <a:srgbClr val="B80303"/>
                </a:solidFill>
              </a:rPr>
              <a:t>cooling</a:t>
            </a:r>
          </a:p>
        </p:txBody>
      </p:sp>
      <p:sp>
        <p:nvSpPr>
          <p:cNvPr id="675846" name="Text Box 6">
            <a:extLst>
              <a:ext uri="{FF2B5EF4-FFF2-40B4-BE49-F238E27FC236}">
                <a16:creationId xmlns:a16="http://schemas.microsoft.com/office/drawing/2014/main" id="{67BB831E-C204-43CE-AA51-40EEFA0B55A9}"/>
              </a:ext>
            </a:extLst>
          </p:cNvPr>
          <p:cNvSpPr txBox="1">
            <a:spLocks noChangeArrowheads="1"/>
          </p:cNvSpPr>
          <p:nvPr/>
        </p:nvSpPr>
        <p:spPr bwMode="auto">
          <a:xfrm>
            <a:off x="7502972" y="4445595"/>
            <a:ext cx="13684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lnSpc>
                <a:spcPct val="85000"/>
              </a:lnSpc>
            </a:pPr>
            <a:r>
              <a:rPr lang="en-GB" altLang="en-US" b="1" dirty="0">
                <a:solidFill>
                  <a:srgbClr val="B80303"/>
                </a:solidFill>
              </a:rPr>
              <a:t>slow</a:t>
            </a:r>
          </a:p>
          <a:p>
            <a:pPr algn="ctr" eaLnBrk="1" hangingPunct="1">
              <a:lnSpc>
                <a:spcPct val="85000"/>
              </a:lnSpc>
            </a:pPr>
            <a:r>
              <a:rPr lang="en-GB" altLang="en-US" b="1" dirty="0">
                <a:solidFill>
                  <a:srgbClr val="B80303"/>
                </a:solidFill>
              </a:rPr>
              <a:t>cooling</a:t>
            </a:r>
          </a:p>
        </p:txBody>
      </p:sp>
      <p:pic>
        <p:nvPicPr>
          <p:cNvPr id="675849" name="Picture 9" descr="small crystals">
            <a:extLst>
              <a:ext uri="{FF2B5EF4-FFF2-40B4-BE49-F238E27FC236}">
                <a16:creationId xmlns:a16="http://schemas.microsoft.com/office/drawing/2014/main" id="{2045CB0D-33B0-4645-B69F-B809DAECE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226047"/>
            <a:ext cx="352901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50" name="Picture 10" descr="large crystals">
            <a:extLst>
              <a:ext uri="{FF2B5EF4-FFF2-40B4-BE49-F238E27FC236}">
                <a16:creationId xmlns:a16="http://schemas.microsoft.com/office/drawing/2014/main" id="{EBD69F3D-3653-45D9-ACF1-32E5DE9C1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4458295"/>
            <a:ext cx="352901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52" name="Rectangle 12">
            <a:extLst>
              <a:ext uri="{FF2B5EF4-FFF2-40B4-BE49-F238E27FC236}">
                <a16:creationId xmlns:a16="http://schemas.microsoft.com/office/drawing/2014/main" id="{5C1CC472-3092-496B-A41D-F37F6F62BB95}"/>
              </a:ext>
            </a:extLst>
          </p:cNvPr>
          <p:cNvSpPr>
            <a:spLocks noChangeArrowheads="1"/>
          </p:cNvSpPr>
          <p:nvPr/>
        </p:nvSpPr>
        <p:spPr bwMode="auto">
          <a:xfrm>
            <a:off x="347861" y="4059238"/>
            <a:ext cx="40862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dirty="0">
                <a:solidFill>
                  <a:srgbClr val="010066"/>
                </a:solidFill>
              </a:rPr>
              <a:t>On the other hand, if </a:t>
            </a:r>
          </a:p>
          <a:p>
            <a:pPr eaLnBrk="1" hangingPunct="1"/>
            <a:r>
              <a:rPr lang="en-GB" altLang="en-US" dirty="0">
                <a:solidFill>
                  <a:srgbClr val="010066"/>
                </a:solidFill>
              </a:rPr>
              <a:t>magma cools </a:t>
            </a:r>
            <a:r>
              <a:rPr lang="en-GB" altLang="en-US" b="1" dirty="0">
                <a:solidFill>
                  <a:srgbClr val="B80303"/>
                </a:solidFill>
              </a:rPr>
              <a:t>slowly</a:t>
            </a:r>
            <a:r>
              <a:rPr lang="en-GB" altLang="en-US" dirty="0">
                <a:solidFill>
                  <a:srgbClr val="010066"/>
                </a:solidFill>
              </a:rPr>
              <a:t>, the crystals have more time to grow and so are </a:t>
            </a:r>
            <a:r>
              <a:rPr lang="en-GB" altLang="en-US" b="1" dirty="0">
                <a:solidFill>
                  <a:srgbClr val="B80303"/>
                </a:solidFill>
              </a:rPr>
              <a:t>large</a:t>
            </a:r>
            <a:r>
              <a:rPr lang="en-GB" altLang="en-US" dirty="0">
                <a:solidFill>
                  <a:srgbClr val="010066"/>
                </a:solidFill>
              </a:rPr>
              <a:t>. </a:t>
            </a:r>
            <a:r>
              <a:rPr lang="en-GB" altLang="en-US" b="1" dirty="0">
                <a:solidFill>
                  <a:srgbClr val="010066"/>
                </a:solidFill>
              </a:rPr>
              <a:t>Granite</a:t>
            </a:r>
            <a:r>
              <a:rPr lang="en-GB" altLang="en-US" dirty="0">
                <a:solidFill>
                  <a:srgbClr val="010066"/>
                </a:solidFill>
              </a:rPr>
              <a:t> has large crystals.</a:t>
            </a:r>
          </a:p>
        </p:txBody>
      </p:sp>
      <p:pic>
        <p:nvPicPr>
          <p:cNvPr id="11" name="Picture 19">
            <a:hlinkClick r:id="" action="ppaction://hlinkshowjump?jump=nextslide"/>
            <a:extLst>
              <a:ext uri="{FF2B5EF4-FFF2-40B4-BE49-F238E27FC236}">
                <a16:creationId xmlns:a16="http://schemas.microsoft.com/office/drawing/2014/main" id="{E04049C9-58D8-4B2B-84BE-73FB8A22652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91AB1150-6885-43A8-9CB0-8FC8ECC89C5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4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75849"/>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758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585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675850"/>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758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3" grpId="0"/>
      <p:bldP spid="675845" grpId="0"/>
      <p:bldP spid="675846" grpId="0"/>
      <p:bldP spid="6758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E61BB385-F9C6-49F3-B9B8-B568E3CF55CB}"/>
              </a:ext>
            </a:extLst>
          </p:cNvPr>
          <p:cNvSpPr>
            <a:spLocks noChangeArrowheads="1"/>
          </p:cNvSpPr>
          <p:nvPr/>
        </p:nvSpPr>
        <p:spPr bwMode="auto">
          <a:xfrm>
            <a:off x="323528" y="784225"/>
            <a:ext cx="7969250" cy="457200"/>
          </a:xfrm>
          <a:prstGeom prst="rect">
            <a:avLst/>
          </a:prstGeom>
          <a:solidFill>
            <a:srgbClr val="FDD9D9"/>
          </a:solidFill>
          <a:ln>
            <a:noFill/>
          </a:ln>
          <a:extLst/>
        </p:spPr>
        <p:txBody>
          <a:bodyPr wrap="square" rIns="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solidFill>
                  <a:srgbClr val="010066"/>
                </a:solidFill>
              </a:rPr>
              <a:t>Are these igneous rocks formed by quick or slow cooling?</a:t>
            </a:r>
          </a:p>
        </p:txBody>
      </p:sp>
      <p:sp>
        <p:nvSpPr>
          <p:cNvPr id="10243" name="Text Box 5">
            <a:extLst>
              <a:ext uri="{FF2B5EF4-FFF2-40B4-BE49-F238E27FC236}">
                <a16:creationId xmlns:a16="http://schemas.microsoft.com/office/drawing/2014/main" id="{73AB7457-918B-422A-877F-AB3C934D5120}"/>
              </a:ext>
            </a:extLst>
          </p:cNvPr>
          <p:cNvSpPr txBox="1">
            <a:spLocks noChangeArrowheads="1"/>
          </p:cNvSpPr>
          <p:nvPr/>
        </p:nvSpPr>
        <p:spPr bwMode="auto">
          <a:xfrm>
            <a:off x="395536" y="2161753"/>
            <a:ext cx="235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dirty="0"/>
              <a:t>Rocks from low-silica lava</a:t>
            </a:r>
          </a:p>
        </p:txBody>
      </p:sp>
      <p:sp>
        <p:nvSpPr>
          <p:cNvPr id="10244" name="Text Box 6">
            <a:extLst>
              <a:ext uri="{FF2B5EF4-FFF2-40B4-BE49-F238E27FC236}">
                <a16:creationId xmlns:a16="http://schemas.microsoft.com/office/drawing/2014/main" id="{DE04DD5E-AE09-4455-ACE7-2BECF8880ACD}"/>
              </a:ext>
            </a:extLst>
          </p:cNvPr>
          <p:cNvSpPr txBox="1">
            <a:spLocks noChangeArrowheads="1"/>
          </p:cNvSpPr>
          <p:nvPr/>
        </p:nvSpPr>
        <p:spPr bwMode="auto">
          <a:xfrm>
            <a:off x="395536" y="4766840"/>
            <a:ext cx="2568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t>Rocks from high-silica lava</a:t>
            </a:r>
          </a:p>
        </p:txBody>
      </p:sp>
      <p:sp>
        <p:nvSpPr>
          <p:cNvPr id="10245" name="Text Box 7">
            <a:extLst>
              <a:ext uri="{FF2B5EF4-FFF2-40B4-BE49-F238E27FC236}">
                <a16:creationId xmlns:a16="http://schemas.microsoft.com/office/drawing/2014/main" id="{6EB7877A-C387-4777-AF33-D5484829C297}"/>
              </a:ext>
            </a:extLst>
          </p:cNvPr>
          <p:cNvSpPr txBox="1">
            <a:spLocks noChangeArrowheads="1"/>
          </p:cNvSpPr>
          <p:nvPr/>
        </p:nvSpPr>
        <p:spPr bwMode="auto">
          <a:xfrm>
            <a:off x="3410198" y="1456903"/>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t>rhyolite</a:t>
            </a:r>
          </a:p>
        </p:txBody>
      </p:sp>
      <p:sp>
        <p:nvSpPr>
          <p:cNvPr id="10246" name="Text Box 8">
            <a:extLst>
              <a:ext uri="{FF2B5EF4-FFF2-40B4-BE49-F238E27FC236}">
                <a16:creationId xmlns:a16="http://schemas.microsoft.com/office/drawing/2014/main" id="{2EADA5D8-9D35-42EC-998A-CB1B6A5885FF}"/>
              </a:ext>
            </a:extLst>
          </p:cNvPr>
          <p:cNvSpPr txBox="1">
            <a:spLocks noChangeArrowheads="1"/>
          </p:cNvSpPr>
          <p:nvPr/>
        </p:nvSpPr>
        <p:spPr bwMode="auto">
          <a:xfrm>
            <a:off x="6467723" y="1456903"/>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t>granite</a:t>
            </a:r>
          </a:p>
        </p:txBody>
      </p:sp>
      <p:sp>
        <p:nvSpPr>
          <p:cNvPr id="10247" name="Text Box 9">
            <a:extLst>
              <a:ext uri="{FF2B5EF4-FFF2-40B4-BE49-F238E27FC236}">
                <a16:creationId xmlns:a16="http://schemas.microsoft.com/office/drawing/2014/main" id="{A9D325AF-9E12-40EA-8811-5BCB48E0944E}"/>
              </a:ext>
            </a:extLst>
          </p:cNvPr>
          <p:cNvSpPr txBox="1">
            <a:spLocks noChangeArrowheads="1"/>
          </p:cNvSpPr>
          <p:nvPr/>
        </p:nvSpPr>
        <p:spPr bwMode="auto">
          <a:xfrm>
            <a:off x="3502273" y="4057228"/>
            <a:ext cx="106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t>basalt</a:t>
            </a:r>
          </a:p>
        </p:txBody>
      </p:sp>
      <p:sp>
        <p:nvSpPr>
          <p:cNvPr id="10248" name="Text Box 10">
            <a:extLst>
              <a:ext uri="{FF2B5EF4-FFF2-40B4-BE49-F238E27FC236}">
                <a16:creationId xmlns:a16="http://schemas.microsoft.com/office/drawing/2014/main" id="{C3CD95FA-F19C-4DC5-A2FE-BB72FB65974F}"/>
              </a:ext>
            </a:extLst>
          </p:cNvPr>
          <p:cNvSpPr txBox="1">
            <a:spLocks noChangeArrowheads="1"/>
          </p:cNvSpPr>
          <p:nvPr/>
        </p:nvSpPr>
        <p:spPr bwMode="auto">
          <a:xfrm>
            <a:off x="6461373" y="4057228"/>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t>gabbro</a:t>
            </a:r>
          </a:p>
        </p:txBody>
      </p:sp>
      <p:sp>
        <p:nvSpPr>
          <p:cNvPr id="10249" name="Rectangle 11">
            <a:extLst>
              <a:ext uri="{FF2B5EF4-FFF2-40B4-BE49-F238E27FC236}">
                <a16:creationId xmlns:a16="http://schemas.microsoft.com/office/drawing/2014/main" id="{CFFC5130-4CD3-415D-AFD8-575229D124E0}"/>
              </a:ext>
            </a:extLst>
          </p:cNvPr>
          <p:cNvSpPr>
            <a:spLocks noGrp="1" noChangeArrowheads="1"/>
          </p:cNvSpPr>
          <p:nvPr>
            <p:ph type="title"/>
          </p:nvPr>
        </p:nvSpPr>
        <p:spPr/>
        <p:txBody>
          <a:bodyPr/>
          <a:lstStyle/>
          <a:p>
            <a:pPr eaLnBrk="1" hangingPunct="1"/>
            <a:r>
              <a:rPr lang="en-GB" altLang="en-US"/>
              <a:t>How are different igneous rocks formed?</a:t>
            </a:r>
          </a:p>
        </p:txBody>
      </p:sp>
      <p:sp>
        <p:nvSpPr>
          <p:cNvPr id="676876" name="Text Box 12">
            <a:extLst>
              <a:ext uri="{FF2B5EF4-FFF2-40B4-BE49-F238E27FC236}">
                <a16:creationId xmlns:a16="http://schemas.microsoft.com/office/drawing/2014/main" id="{1FAAA2C1-0036-4D65-9395-722350FF5013}"/>
              </a:ext>
            </a:extLst>
          </p:cNvPr>
          <p:cNvSpPr txBox="1">
            <a:spLocks noChangeArrowheads="1"/>
          </p:cNvSpPr>
          <p:nvPr/>
        </p:nvSpPr>
        <p:spPr bwMode="auto">
          <a:xfrm>
            <a:off x="6054973" y="5924128"/>
            <a:ext cx="202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solidFill>
                  <a:srgbClr val="FF3300"/>
                </a:solidFill>
              </a:rPr>
              <a:t>slow cooling</a:t>
            </a:r>
          </a:p>
        </p:txBody>
      </p:sp>
      <p:sp>
        <p:nvSpPr>
          <p:cNvPr id="676877" name="Text Box 13">
            <a:extLst>
              <a:ext uri="{FF2B5EF4-FFF2-40B4-BE49-F238E27FC236}">
                <a16:creationId xmlns:a16="http://schemas.microsoft.com/office/drawing/2014/main" id="{D0A303DA-F88E-4DED-9CBF-5E5727484F48}"/>
              </a:ext>
            </a:extLst>
          </p:cNvPr>
          <p:cNvSpPr txBox="1">
            <a:spLocks noChangeArrowheads="1"/>
          </p:cNvSpPr>
          <p:nvPr/>
        </p:nvSpPr>
        <p:spPr bwMode="auto">
          <a:xfrm>
            <a:off x="2964111" y="5924128"/>
            <a:ext cx="2144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solidFill>
                  <a:srgbClr val="3366FF"/>
                </a:solidFill>
              </a:rPr>
              <a:t>quick cooling</a:t>
            </a:r>
          </a:p>
        </p:txBody>
      </p:sp>
      <p:sp>
        <p:nvSpPr>
          <p:cNvPr id="676879" name="Text Box 15">
            <a:extLst>
              <a:ext uri="{FF2B5EF4-FFF2-40B4-BE49-F238E27FC236}">
                <a16:creationId xmlns:a16="http://schemas.microsoft.com/office/drawing/2014/main" id="{12F94CAD-33EC-4FA4-A7CF-A514662F9B71}"/>
              </a:ext>
            </a:extLst>
          </p:cNvPr>
          <p:cNvSpPr txBox="1">
            <a:spLocks noChangeArrowheads="1"/>
          </p:cNvSpPr>
          <p:nvPr/>
        </p:nvSpPr>
        <p:spPr bwMode="auto">
          <a:xfrm>
            <a:off x="2979986" y="3319040"/>
            <a:ext cx="2144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solidFill>
                  <a:srgbClr val="3366FF"/>
                </a:solidFill>
              </a:rPr>
              <a:t>quick cooling</a:t>
            </a:r>
          </a:p>
        </p:txBody>
      </p:sp>
      <p:sp>
        <p:nvSpPr>
          <p:cNvPr id="676881" name="Text Box 17">
            <a:extLst>
              <a:ext uri="{FF2B5EF4-FFF2-40B4-BE49-F238E27FC236}">
                <a16:creationId xmlns:a16="http://schemas.microsoft.com/office/drawing/2014/main" id="{D3CA8A4A-37CB-41FC-BFC4-89FED2DABA70}"/>
              </a:ext>
            </a:extLst>
          </p:cNvPr>
          <p:cNvSpPr txBox="1">
            <a:spLocks noChangeArrowheads="1"/>
          </p:cNvSpPr>
          <p:nvPr/>
        </p:nvSpPr>
        <p:spPr bwMode="auto">
          <a:xfrm>
            <a:off x="6056561" y="3319040"/>
            <a:ext cx="202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solidFill>
                  <a:srgbClr val="FF3300"/>
                </a:solidFill>
              </a:rPr>
              <a:t>slow cooling</a:t>
            </a:r>
          </a:p>
        </p:txBody>
      </p:sp>
      <p:pic>
        <p:nvPicPr>
          <p:cNvPr id="10254" name="Picture 18" descr="rhyolite">
            <a:extLst>
              <a:ext uri="{FF2B5EF4-FFF2-40B4-BE49-F238E27FC236}">
                <a16:creationId xmlns:a16="http://schemas.microsoft.com/office/drawing/2014/main" id="{D9C0461C-79E1-40CE-9CFD-D1AA292B6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748" y="1782340"/>
            <a:ext cx="13700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9" descr="basalt">
            <a:extLst>
              <a:ext uri="{FF2B5EF4-FFF2-40B4-BE49-F238E27FC236}">
                <a16:creationId xmlns:a16="http://schemas.microsoft.com/office/drawing/2014/main" id="{C8AACBAB-EED1-4403-9721-195B2E24F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411" y="4493790"/>
            <a:ext cx="11842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0" descr="gabbro">
            <a:extLst>
              <a:ext uri="{FF2B5EF4-FFF2-40B4-BE49-F238E27FC236}">
                <a16:creationId xmlns:a16="http://schemas.microsoft.com/office/drawing/2014/main" id="{67E11239-9DFE-4063-AC30-65FB289BF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6073" y="4573165"/>
            <a:ext cx="21605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1" descr="granite">
            <a:extLst>
              <a:ext uri="{FF2B5EF4-FFF2-40B4-BE49-F238E27FC236}">
                <a16:creationId xmlns:a16="http://schemas.microsoft.com/office/drawing/2014/main" id="{8F85D763-D881-4017-BF71-6C77856632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7048" y="1920453"/>
            <a:ext cx="18002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a:hlinkClick r:id="" action="ppaction://hlinkshowjump?jump=nextslide"/>
            <a:extLst>
              <a:ext uri="{FF2B5EF4-FFF2-40B4-BE49-F238E27FC236}">
                <a16:creationId xmlns:a16="http://schemas.microsoft.com/office/drawing/2014/main" id="{4D6868A1-1FC8-4D20-85EF-492D27DB33A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8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68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8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68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6" grpId="0"/>
      <p:bldP spid="676877" grpId="0"/>
      <p:bldP spid="676879" grpId="0"/>
      <p:bldP spid="6768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a:extLst>
              <a:ext uri="{FF2B5EF4-FFF2-40B4-BE49-F238E27FC236}">
                <a16:creationId xmlns:a16="http://schemas.microsoft.com/office/drawing/2014/main" id="{4283B71E-4BC2-424C-ACA0-90B4EC301BC6}"/>
              </a:ext>
            </a:extLst>
          </p:cNvPr>
          <p:cNvSpPr>
            <a:spLocks noGrp="1" noChangeArrowheads="1"/>
          </p:cNvSpPr>
          <p:nvPr>
            <p:ph type="title"/>
          </p:nvPr>
        </p:nvSpPr>
        <p:spPr/>
        <p:txBody>
          <a:bodyPr/>
          <a:lstStyle/>
          <a:p>
            <a:pPr eaLnBrk="1" hangingPunct="1"/>
            <a:r>
              <a:rPr lang="en-GB" altLang="en-US" dirty="0"/>
              <a:t>Can eruptions be predicted?</a:t>
            </a:r>
          </a:p>
        </p:txBody>
      </p:sp>
      <p:pic>
        <p:nvPicPr>
          <p:cNvPr id="7" name="Picture 5" descr="flash_icon">
            <a:extLst>
              <a:ext uri="{FF2B5EF4-FFF2-40B4-BE49-F238E27FC236}">
                <a16:creationId xmlns:a16="http://schemas.microsoft.com/office/drawing/2014/main" id="{86A4FD98-6274-4AD7-8F00-0E8EA9271B3A}"/>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D6B02785-E2BE-4DA4-983A-CA4A252ED63C}"/>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A14DB2CA-120C-46E0-A3F8-D7D6835C8E0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D38ABFA-D35B-4477-8150-0774393C4F2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6379BE5-9340-43D7-98F7-DF9B9CE7C11C}"/>
              </a:ext>
            </a:extLst>
          </p:cNvPr>
          <p:cNvSpPr>
            <a:spLocks noChangeArrowheads="1"/>
          </p:cNvSpPr>
          <p:nvPr/>
        </p:nvSpPr>
        <p:spPr bwMode="auto">
          <a:xfrm>
            <a:off x="326703" y="784225"/>
            <a:ext cx="4656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50000"/>
              </a:spcBef>
            </a:pPr>
            <a:r>
              <a:rPr lang="en-GB" altLang="en-US" dirty="0"/>
              <a:t>Scientists who study volcanoes are called </a:t>
            </a:r>
            <a:r>
              <a:rPr lang="en-GB" altLang="en-US" b="1" dirty="0">
                <a:solidFill>
                  <a:srgbClr val="B80303"/>
                </a:solidFill>
              </a:rPr>
              <a:t>volcanologists</a:t>
            </a:r>
            <a:r>
              <a:rPr lang="en-GB" altLang="en-US" dirty="0"/>
              <a:t>. </a:t>
            </a:r>
          </a:p>
        </p:txBody>
      </p:sp>
      <p:sp>
        <p:nvSpPr>
          <p:cNvPr id="842755" name="Rectangle 3">
            <a:extLst>
              <a:ext uri="{FF2B5EF4-FFF2-40B4-BE49-F238E27FC236}">
                <a16:creationId xmlns:a16="http://schemas.microsoft.com/office/drawing/2014/main" id="{967E67D2-56D7-4999-A7F9-C9D10B4E1551}"/>
              </a:ext>
            </a:extLst>
          </p:cNvPr>
          <p:cNvSpPr>
            <a:spLocks noChangeArrowheads="1"/>
          </p:cNvSpPr>
          <p:nvPr/>
        </p:nvSpPr>
        <p:spPr bwMode="auto">
          <a:xfrm>
            <a:off x="326703" y="5008563"/>
            <a:ext cx="4584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This means that volcanologists cannot always pinpoint exactly when an eruption will happen.</a:t>
            </a:r>
          </a:p>
        </p:txBody>
      </p:sp>
      <p:sp>
        <p:nvSpPr>
          <p:cNvPr id="11268" name="Rectangle 4">
            <a:extLst>
              <a:ext uri="{FF2B5EF4-FFF2-40B4-BE49-F238E27FC236}">
                <a16:creationId xmlns:a16="http://schemas.microsoft.com/office/drawing/2014/main" id="{AC7C0079-EB69-440D-B545-273E8E176732}"/>
              </a:ext>
            </a:extLst>
          </p:cNvPr>
          <p:cNvSpPr>
            <a:spLocks noGrp="1" noChangeArrowheads="1"/>
          </p:cNvSpPr>
          <p:nvPr>
            <p:ph type="title"/>
          </p:nvPr>
        </p:nvSpPr>
        <p:spPr/>
        <p:txBody>
          <a:bodyPr/>
          <a:lstStyle/>
          <a:p>
            <a:pPr eaLnBrk="1" hangingPunct="1"/>
            <a:r>
              <a:rPr lang="en-GB" altLang="en-US"/>
              <a:t>Why are predictions hard to make?</a:t>
            </a:r>
          </a:p>
        </p:txBody>
      </p:sp>
      <p:sp>
        <p:nvSpPr>
          <p:cNvPr id="842757" name="Text Box 5">
            <a:extLst>
              <a:ext uri="{FF2B5EF4-FFF2-40B4-BE49-F238E27FC236}">
                <a16:creationId xmlns:a16="http://schemas.microsoft.com/office/drawing/2014/main" id="{5D3179FD-817C-47D8-A51D-D8D28966EDB1}"/>
              </a:ext>
            </a:extLst>
          </p:cNvPr>
          <p:cNvSpPr txBox="1">
            <a:spLocks noChangeArrowheads="1"/>
          </p:cNvSpPr>
          <p:nvPr/>
        </p:nvSpPr>
        <p:spPr bwMode="auto">
          <a:xfrm>
            <a:off x="326703" y="3360738"/>
            <a:ext cx="46561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Monitoring equipment is very expensive and there are not enough resources to observe every active site in the world.</a:t>
            </a:r>
          </a:p>
        </p:txBody>
      </p:sp>
      <p:pic>
        <p:nvPicPr>
          <p:cNvPr id="11270" name="Picture 6" descr="hvo00235_credit">
            <a:extLst>
              <a:ext uri="{FF2B5EF4-FFF2-40B4-BE49-F238E27FC236}">
                <a16:creationId xmlns:a16="http://schemas.microsoft.com/office/drawing/2014/main" id="{A8B1980D-BB81-4340-9439-CE5341A8F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898525"/>
            <a:ext cx="34496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2759" name="Rectangle 7">
            <a:extLst>
              <a:ext uri="{FF2B5EF4-FFF2-40B4-BE49-F238E27FC236}">
                <a16:creationId xmlns:a16="http://schemas.microsoft.com/office/drawing/2014/main" id="{99E45810-1A80-4FED-9340-206E5F0190D4}"/>
              </a:ext>
            </a:extLst>
          </p:cNvPr>
          <p:cNvSpPr>
            <a:spLocks noChangeArrowheads="1"/>
          </p:cNvSpPr>
          <p:nvPr/>
        </p:nvSpPr>
        <p:spPr bwMode="auto">
          <a:xfrm>
            <a:off x="323528" y="1700213"/>
            <a:ext cx="46561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spcBef>
                <a:spcPct val="50000"/>
              </a:spcBef>
            </a:pPr>
            <a:r>
              <a:rPr lang="en-GB" altLang="en-US"/>
              <a:t>They are skilled at monitoring the changes in active volcanoes that can indicate when an eruption might occur.</a:t>
            </a:r>
            <a:endParaRPr lang="en-GB" altLang="en-US" b="1">
              <a:solidFill>
                <a:srgbClr val="FF6600"/>
              </a:solidFill>
            </a:endParaRPr>
          </a:p>
        </p:txBody>
      </p:sp>
      <p:pic>
        <p:nvPicPr>
          <p:cNvPr id="9" name="Picture 19">
            <a:hlinkClick r:id="" action="ppaction://hlinkshowjump?jump=nextslide"/>
            <a:extLst>
              <a:ext uri="{FF2B5EF4-FFF2-40B4-BE49-F238E27FC236}">
                <a16:creationId xmlns:a16="http://schemas.microsoft.com/office/drawing/2014/main" id="{72716686-BEBB-4AA8-8157-9D155828BDC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27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27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p:bldP spid="842757" grpId="0"/>
      <p:bldP spid="84275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1_CUSTOM DESIGN" val="RAfXaOGH"/>
  <p:tag name="ARTICULATE_DESIGN_ID_2_MASTER" val="rAOm8TMO"/>
  <p:tag name="ARTICULATE_DESIGN_ID_DEFAULT DESIGN" val="TnZSqVGD"/>
  <p:tag name="ARTICULATE_DESIGN_ID_3_DEFAULT DESIGN" val="UCXVJiD3"/>
  <p:tag name="ARTICULATE_DESIGN_ID_1_MASTER" val="zDNt9sO9"/>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21074</TotalTime>
  <Words>1018</Words>
  <Application>Microsoft Office PowerPoint</Application>
  <PresentationFormat>On-screen Show (4:3)</PresentationFormat>
  <Paragraphs>96</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Wingdings</vt:lpstr>
      <vt:lpstr>Arial</vt:lpstr>
      <vt:lpstr>Wingdings 2</vt:lpstr>
      <vt:lpstr>Default Design</vt:lpstr>
      <vt:lpstr>3_Default Design</vt:lpstr>
      <vt:lpstr>Volcanoes</vt:lpstr>
      <vt:lpstr>Information</vt:lpstr>
      <vt:lpstr>How are volcanoes formed?</vt:lpstr>
      <vt:lpstr>Classifying volcano types</vt:lpstr>
      <vt:lpstr>What happens when magma cools?</vt:lpstr>
      <vt:lpstr>How does cooling affect crystal size?</vt:lpstr>
      <vt:lpstr>How are different igneous rocks formed?</vt:lpstr>
      <vt:lpstr>Can eruptions be predicted?</vt:lpstr>
      <vt:lpstr>Why are predictions hard to make?</vt:lpstr>
      <vt:lpstr>Can volcanoes have benefits?</vt:lpstr>
      <vt:lpstr>Why do people live at plate boundaries?</vt:lpstr>
      <vt:lpstr>How can geothermal energy be used?</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Volcanoes</dc:title>
  <dc:subject>Boardworks High School Earth and Space Sciences</dc:subject>
  <dc:creator>Boardworks</dc:creator>
  <cp:lastModifiedBy>Tim Crilly</cp:lastModifiedBy>
  <cp:revision>629</cp:revision>
  <dcterms:created xsi:type="dcterms:W3CDTF">2000-08-15T15:36:29Z</dcterms:created>
  <dcterms:modified xsi:type="dcterms:W3CDTF">2019-01-31T15:23:55Z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BD473B71-F2B2-4E44-A0EB-4933129DE354</vt:lpwstr>
  </property>
  <property fmtid="{D5CDD505-2E9C-101B-9397-08002B2CF9AE}" pid="3" name="ArticulatePath">
    <vt:lpwstr>Volcanoes</vt:lpwstr>
  </property>
</Properties>
</file>