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4.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5.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6.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7.xml" ContentType="application/vnd.ms-office.activeX+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 id="2147483744" r:id="rId2"/>
  </p:sldMasterIdLst>
  <p:notesMasterIdLst>
    <p:notesMasterId r:id="rId28"/>
  </p:notesMasterIdLst>
  <p:handoutMasterIdLst>
    <p:handoutMasterId r:id="rId29"/>
  </p:handoutMasterIdLst>
  <p:sldIdLst>
    <p:sldId id="430" r:id="rId3"/>
    <p:sldId id="488" r:id="rId4"/>
    <p:sldId id="289" r:id="rId5"/>
    <p:sldId id="276" r:id="rId6"/>
    <p:sldId id="277" r:id="rId7"/>
    <p:sldId id="298" r:id="rId8"/>
    <p:sldId id="619" r:id="rId9"/>
    <p:sldId id="618" r:id="rId10"/>
    <p:sldId id="344" r:id="rId11"/>
    <p:sldId id="621" r:id="rId12"/>
    <p:sldId id="345" r:id="rId13"/>
    <p:sldId id="370" r:id="rId14"/>
    <p:sldId id="354" r:id="rId15"/>
    <p:sldId id="355" r:id="rId16"/>
    <p:sldId id="623" r:id="rId17"/>
    <p:sldId id="357" r:id="rId18"/>
    <p:sldId id="371" r:id="rId19"/>
    <p:sldId id="622" r:id="rId20"/>
    <p:sldId id="372" r:id="rId21"/>
    <p:sldId id="381" r:id="rId22"/>
    <p:sldId id="373" r:id="rId23"/>
    <p:sldId id="624" r:id="rId24"/>
    <p:sldId id="625" r:id="rId25"/>
    <p:sldId id="626" r:id="rId26"/>
    <p:sldId id="617" r:id="rId27"/>
  </p:sldIdLst>
  <p:sldSz cx="9144000" cy="6858000" type="screen4x3"/>
  <p:notesSz cx="6858000" cy="9296400"/>
  <p:embeddedFontLst>
    <p:embeddedFont>
      <p:font typeface="Wingdings 2" panose="05020102010507070707" pitchFamily="18" charset="2"/>
      <p:regular r:id="rId30"/>
    </p:embeddedFont>
  </p:embeddedFontLst>
  <p:defaultTextStyle>
    <a:defPPr>
      <a:defRPr lang="en-GB"/>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04" userDrawn="1">
          <p15:clr>
            <a:srgbClr val="A4A3A4"/>
          </p15:clr>
        </p15:guide>
        <p15:guide id="3" pos="5352" userDrawn="1">
          <p15:clr>
            <a:srgbClr val="A4A3A4"/>
          </p15:clr>
        </p15:guide>
        <p15:guide id="4" orient="horz" pos="386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000066"/>
    <a:srgbClr val="963B3B"/>
    <a:srgbClr val="FFCCCC"/>
    <a:srgbClr val="6600CC"/>
    <a:srgbClr val="99CCFF"/>
    <a:srgbClr val="FFFFCC"/>
    <a:srgbClr val="99FF99"/>
    <a:srgbClr val="E0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howGuides="1">
      <p:cViewPr varScale="1">
        <p:scale>
          <a:sx n="85" d="100"/>
          <a:sy n="85" d="100"/>
        </p:scale>
        <p:origin x="540" y="72"/>
      </p:cViewPr>
      <p:guideLst>
        <p:guide orient="horz" pos="504"/>
        <p:guide pos="204"/>
        <p:guide pos="5352"/>
        <p:guide orient="horz" pos="386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9" name="Rectangle 5">
            <a:extLst>
              <a:ext uri="{FF2B5EF4-FFF2-40B4-BE49-F238E27FC236}">
                <a16:creationId xmlns:a16="http://schemas.microsoft.com/office/drawing/2014/main" id="{B743FF04-4637-4691-AA76-54CF984038CA}"/>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Times New Roman" panose="02020603050405020304" pitchFamily="18" charset="0"/>
              </a:defRPr>
            </a:lvl1pPr>
          </a:lstStyle>
          <a:p>
            <a:pPr>
              <a:defRPr/>
            </a:pPr>
            <a:fld id="{970624DF-8551-4432-9BAA-D47A6370EE73}" type="slidenum">
              <a:rPr lang="en-GB" altLang="en-US" b="1">
                <a:latin typeface="Arial" panose="020B0604020202020204" pitchFamily="34" charset="0"/>
                <a:cs typeface="Arial" panose="020B0604020202020204" pitchFamily="34" charset="0"/>
              </a:rPr>
              <a:pPr>
                <a:defRPr/>
              </a:pPr>
              <a:t>‹#›</a:t>
            </a:fld>
            <a:endParaRPr lang="en-GB" altLang="en-US" b="1">
              <a:latin typeface="Arial" panose="020B0604020202020204" pitchFamily="34" charset="0"/>
              <a:cs typeface="Arial" panose="020B0604020202020204" pitchFamily="34" charset="0"/>
            </a:endParaRPr>
          </a:p>
        </p:txBody>
      </p:sp>
      <p:sp>
        <p:nvSpPr>
          <p:cNvPr id="6" name="Rectangle 9">
            <a:extLst>
              <a:ext uri="{FF2B5EF4-FFF2-40B4-BE49-F238E27FC236}">
                <a16:creationId xmlns:a16="http://schemas.microsoft.com/office/drawing/2014/main" id="{DAB65ED8-1DA7-41C4-B068-AE203BE495A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7" name="Rectangle 7">
            <a:extLst>
              <a:ext uri="{FF2B5EF4-FFF2-40B4-BE49-F238E27FC236}">
                <a16:creationId xmlns:a16="http://schemas.microsoft.com/office/drawing/2014/main" id="{C7606A92-33EF-41CD-8643-3CCACDFB9DB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Tree>
    <p:extLst>
      <p:ext uri="{BB962C8B-B14F-4D97-AF65-F5344CB8AC3E}">
        <p14:creationId xmlns:p14="http://schemas.microsoft.com/office/powerpoint/2010/main" val="394835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21AB92C5-A7CC-48D5-B42C-A79F1D2C784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E5CF2600-0737-4238-B66B-8A72F6AA931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07" name="Rectangle 7">
            <a:extLst>
              <a:ext uri="{FF2B5EF4-FFF2-40B4-BE49-F238E27FC236}">
                <a16:creationId xmlns:a16="http://schemas.microsoft.com/office/drawing/2014/main" id="{36CADA65-53FE-4DDE-8937-5DE79488F2DC}"/>
              </a:ext>
            </a:extLst>
          </p:cNvPr>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smtClean="0">
                <a:solidFill>
                  <a:schemeClr val="tx1"/>
                </a:solidFill>
                <a:latin typeface="Arial" panose="020B0604020202020204" pitchFamily="34" charset="0"/>
                <a:cs typeface="Arial" panose="020B0604020202020204" pitchFamily="34" charset="0"/>
              </a:defRPr>
            </a:lvl1pPr>
          </a:lstStyle>
          <a:p>
            <a:pPr>
              <a:defRPr/>
            </a:pPr>
            <a:fld id="{A573967F-9C06-45BF-A15D-3D58A85C9F59}" type="slidenum">
              <a:rPr lang="en-US" altLang="en-US" smtClean="0"/>
              <a:pPr>
                <a:defRPr/>
              </a:pPr>
              <a:t>‹#›</a:t>
            </a:fld>
            <a:endParaRPr lang="en-US" altLang="en-US"/>
          </a:p>
        </p:txBody>
      </p:sp>
      <p:sp>
        <p:nvSpPr>
          <p:cNvPr id="8" name="Rectangle 9">
            <a:extLst>
              <a:ext uri="{FF2B5EF4-FFF2-40B4-BE49-F238E27FC236}">
                <a16:creationId xmlns:a16="http://schemas.microsoft.com/office/drawing/2014/main" id="{04DD4B7C-F46F-4760-9D5C-654928D8C58E}"/>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9" name="Rectangle 7">
            <a:extLst>
              <a:ext uri="{FF2B5EF4-FFF2-40B4-BE49-F238E27FC236}">
                <a16:creationId xmlns:a16="http://schemas.microsoft.com/office/drawing/2014/main" id="{A5816177-FFC7-4310-B6BB-F78DBE260A9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Tree>
    <p:extLst>
      <p:ext uri="{BB962C8B-B14F-4D97-AF65-F5344CB8AC3E}">
        <p14:creationId xmlns:p14="http://schemas.microsoft.com/office/powerpoint/2010/main" val="109480207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1104900" y="696913"/>
            <a:ext cx="4648200" cy="3486150"/>
          </a:xfrm>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3C0B849F-0CB5-40A9-958C-EEABDF2C2B66}"/>
              </a:ext>
            </a:extLst>
          </p:cNvPr>
          <p:cNvSpPr>
            <a:spLocks noGrp="1"/>
          </p:cNvSpPr>
          <p:nvPr>
            <p:ph type="sldNum" sz="quarter" idx="10"/>
          </p:nvPr>
        </p:nvSpPr>
        <p:spPr/>
        <p:txBody>
          <a:bodyPr/>
          <a:lstStyle/>
          <a:p>
            <a:pPr>
              <a:defRPr/>
            </a:pPr>
            <a:fld id="{A573967F-9C06-45BF-A15D-3D58A85C9F59}"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3F831F9A-9F93-468A-936C-DF38D257F4B4}"/>
              </a:ext>
            </a:extLst>
          </p:cNvPr>
          <p:cNvSpPr>
            <a:spLocks noGrp="1"/>
          </p:cNvSpPr>
          <p:nvPr>
            <p:ph type="sldNum" sz="quarter" idx="10"/>
          </p:nvPr>
        </p:nvSpPr>
        <p:spPr/>
        <p:txBody>
          <a:bodyPr/>
          <a:lstStyle/>
          <a:p>
            <a:pPr>
              <a:defRPr/>
            </a:pPr>
            <a:fld id="{A573967F-9C06-45BF-A15D-3D58A85C9F59}" type="slidenum">
              <a:rPr lang="en-US" altLang="en-US" smtClean="0"/>
              <a:pPr>
                <a:defRPr/>
              </a:pPr>
              <a:t>10</a:t>
            </a:fld>
            <a:endParaRPr lang="en-US" altLang="en-US"/>
          </a:p>
        </p:txBody>
      </p:sp>
    </p:spTree>
    <p:extLst>
      <p:ext uri="{BB962C8B-B14F-4D97-AF65-F5344CB8AC3E}">
        <p14:creationId xmlns:p14="http://schemas.microsoft.com/office/powerpoint/2010/main" val="125365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6EBF48A-9817-4980-AB80-5DDA62D3861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542952E-D116-48F7-8AC9-13672F567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Developing and Using Models: </a:t>
            </a:r>
            <a:r>
              <a:rPr lang="en-GB" sz="1200" kern="1200" dirty="0">
                <a:solidFill>
                  <a:schemeClr val="tx1"/>
                </a:solidFill>
                <a:effectLst/>
                <a:latin typeface="Arial" panose="020B0604020202020204" pitchFamily="34" charset="0"/>
                <a:ea typeface="+mn-ea"/>
                <a:cs typeface="Arial" panose="020B0604020202020204" pitchFamily="34" charset="0"/>
              </a:rPr>
              <a:t>Use a model to provide mechanistic accounts of phenomena.</a:t>
            </a:r>
            <a:endParaRPr lang="en-GB" dirty="0">
              <a:effectLst/>
            </a:endParaRP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7D817F3-0E35-41EB-9297-CF4A06C8C477}"/>
              </a:ext>
            </a:extLst>
          </p:cNvPr>
          <p:cNvSpPr>
            <a:spLocks noGrp="1"/>
          </p:cNvSpPr>
          <p:nvPr>
            <p:ph type="sldNum" sz="quarter" idx="10"/>
          </p:nvPr>
        </p:nvSpPr>
        <p:spPr/>
        <p:txBody>
          <a:bodyPr/>
          <a:lstStyle/>
          <a:p>
            <a:pPr>
              <a:defRPr/>
            </a:pPr>
            <a:fld id="{A573967F-9C06-45BF-A15D-3D58A85C9F59}"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EA749C38-1E7D-4240-9D0B-309ACC2CF26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262A246-29E0-4901-9EB6-3CEA15155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noProof="0" dirty="0">
                <a:latin typeface="Arial" panose="020B0604020202020204" pitchFamily="34" charset="0"/>
              </a:rPr>
              <a:t>Teacher notes</a:t>
            </a:r>
          </a:p>
          <a:p>
            <a:pPr eaLnBrk="1" hangingPunct="1"/>
            <a:r>
              <a:rPr lang="en-US" altLang="en-US" b="0" noProof="0" dirty="0">
                <a:latin typeface="Arial" panose="020B0604020202020204" pitchFamily="34" charset="0"/>
              </a:rPr>
              <a:t>This could be used as a class-wide investigation. Encourage students to create a hypothesis about what they think will happen, before writing a method and carrying out the experiment safely.</a:t>
            </a:r>
          </a:p>
          <a:p>
            <a:pPr eaLnBrk="1" hangingPunct="1"/>
            <a:endParaRPr lang="en-US" altLang="en-US" b="0" noProof="0"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Asking Questions and Defining Problems: </a:t>
            </a:r>
            <a:r>
              <a:rPr lang="en-GB" sz="1200" kern="1200" dirty="0">
                <a:solidFill>
                  <a:schemeClr val="tx1"/>
                </a:solidFill>
                <a:effectLst/>
                <a:latin typeface="Arial" panose="020B0604020202020204" pitchFamily="34" charset="0"/>
                <a:ea typeface="+mn-ea"/>
                <a:cs typeface="Arial" panose="020B0604020202020204" pitchFamily="34" charset="0"/>
              </a:rPr>
              <a:t>Ask questions that can be investigated within the scope of the school laboratory, research facilities, or field (e.g., outdoor environment) with available resources and, when appropriate, frame a hypothesis based on a model or theory.</a:t>
            </a:r>
            <a:endParaRPr lang="en-GB" dirty="0">
              <a:effectLst/>
            </a:endParaRPr>
          </a:p>
        </p:txBody>
      </p:sp>
      <p:sp>
        <p:nvSpPr>
          <p:cNvPr id="2" name="Slide Number Placeholder 1">
            <a:extLst>
              <a:ext uri="{FF2B5EF4-FFF2-40B4-BE49-F238E27FC236}">
                <a16:creationId xmlns:a16="http://schemas.microsoft.com/office/drawing/2014/main" id="{06192A00-91D3-4074-8DD8-D996E4E50848}"/>
              </a:ext>
            </a:extLst>
          </p:cNvPr>
          <p:cNvSpPr>
            <a:spLocks noGrp="1"/>
          </p:cNvSpPr>
          <p:nvPr>
            <p:ph type="sldNum" sz="quarter" idx="10"/>
          </p:nvPr>
        </p:nvSpPr>
        <p:spPr/>
        <p:txBody>
          <a:bodyPr/>
          <a:lstStyle/>
          <a:p>
            <a:pPr>
              <a:defRPr/>
            </a:pPr>
            <a:fld id="{A573967F-9C06-45BF-A15D-3D58A85C9F59}"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8988257D-2223-4232-BAC3-D0CE4CF8149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987A6F5-A5C0-4494-8F4A-EA22765F0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For more information on the different types of weathering, please refer to the </a:t>
            </a:r>
            <a:r>
              <a:rPr lang="en-GB" altLang="en-US" b="0" i="1" dirty="0">
                <a:latin typeface="Arial" panose="020B0604020202020204" pitchFamily="34" charset="0"/>
              </a:rPr>
              <a:t>Weathering </a:t>
            </a:r>
            <a:r>
              <a:rPr lang="en-GB" altLang="en-US" b="0" i="0" dirty="0">
                <a:latin typeface="Arial" panose="020B0604020202020204" pitchFamily="34" charset="0"/>
              </a:rPr>
              <a:t>presentation.</a:t>
            </a:r>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5D95D90-5EB6-4D5F-A7D7-73A142F4F6FC}"/>
              </a:ext>
            </a:extLst>
          </p:cNvPr>
          <p:cNvSpPr>
            <a:spLocks noGrp="1"/>
          </p:cNvSpPr>
          <p:nvPr>
            <p:ph type="sldNum" sz="quarter" idx="10"/>
          </p:nvPr>
        </p:nvSpPr>
        <p:spPr/>
        <p:txBody>
          <a:bodyPr/>
          <a:lstStyle/>
          <a:p>
            <a:pPr>
              <a:defRPr/>
            </a:pPr>
            <a:fld id="{A573967F-9C06-45BF-A15D-3D58A85C9F59}"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2363B543-3FF7-4620-9C37-9A097C779EE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C7857D8-72A6-41FF-9558-DC7D908300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Asking Questions and Defining Problems: </a:t>
            </a:r>
            <a:r>
              <a:rPr lang="en-GB" sz="1200" kern="1200" dirty="0">
                <a:solidFill>
                  <a:schemeClr val="tx1"/>
                </a:solidFill>
                <a:effectLst/>
                <a:latin typeface="Arial" panose="020B0604020202020204" pitchFamily="34" charset="0"/>
                <a:ea typeface="+mn-ea"/>
                <a:cs typeface="Arial" panose="020B0604020202020204" pitchFamily="34" charset="0"/>
              </a:rPr>
              <a:t>Ask questions that arise from careful observation of phenomena, or unexpected results, to clarify and/or seek additional information.</a:t>
            </a:r>
          </a:p>
        </p:txBody>
      </p:sp>
      <p:sp>
        <p:nvSpPr>
          <p:cNvPr id="2" name="Slide Number Placeholder 1">
            <a:extLst>
              <a:ext uri="{FF2B5EF4-FFF2-40B4-BE49-F238E27FC236}">
                <a16:creationId xmlns:a16="http://schemas.microsoft.com/office/drawing/2014/main" id="{5B2982EB-8DD8-4D67-8EB4-A417105249A4}"/>
              </a:ext>
            </a:extLst>
          </p:cNvPr>
          <p:cNvSpPr>
            <a:spLocks noGrp="1"/>
          </p:cNvSpPr>
          <p:nvPr>
            <p:ph type="sldNum" sz="quarter" idx="10"/>
          </p:nvPr>
        </p:nvSpPr>
        <p:spPr/>
        <p:txBody>
          <a:bodyPr/>
          <a:lstStyle/>
          <a:p>
            <a:pPr>
              <a:defRPr/>
            </a:pPr>
            <a:fld id="{A573967F-9C06-45BF-A15D-3D58A85C9F59}" type="slidenum">
              <a:rPr lang="en-US" altLang="en-US" smtClean="0"/>
              <a:pPr>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need reminding that a pH lower than 7 indicates that a substance is acidic, and a pH higher than 7 indicates that a substance is alkaline, or base. Sulfuric acid in its concentrated form is highly acidic, which means that, even dissolved in small quantities in water, it can erode softer rocks.</a:t>
            </a:r>
          </a:p>
          <a:p>
            <a:endParaRPr lang="en-GB" b="0" dirty="0"/>
          </a:p>
          <a:p>
            <a:r>
              <a:rPr lang="en-GB" b="0" dirty="0"/>
              <a:t>As a summary activity, students could be asked to arrange their three beakers in order from most to least acidic. They could test the acidity by using litmus paper.</a:t>
            </a:r>
          </a:p>
          <a:p>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Planning and Carrying Out Investigations:</a:t>
            </a:r>
            <a:r>
              <a:rPr lang="en-GB" sz="1200" kern="1200" dirty="0">
                <a:solidFill>
                  <a:schemeClr val="tx1"/>
                </a:solidFill>
                <a:effectLst/>
                <a:latin typeface="Arial" panose="020B0604020202020204" pitchFamily="34" charset="0"/>
                <a:ea typeface="+mn-ea"/>
                <a:cs typeface="Arial" panose="020B0604020202020204" pitchFamily="34" charset="0"/>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5" name="Slide Number Placeholder 4">
            <a:extLst>
              <a:ext uri="{FF2B5EF4-FFF2-40B4-BE49-F238E27FC236}">
                <a16:creationId xmlns:a16="http://schemas.microsoft.com/office/drawing/2014/main" id="{1DDF09B8-F072-48E1-B5F3-4DFD6E8C6429}"/>
              </a:ext>
            </a:extLst>
          </p:cNvPr>
          <p:cNvSpPr>
            <a:spLocks noGrp="1"/>
          </p:cNvSpPr>
          <p:nvPr>
            <p:ph type="sldNum" sz="quarter" idx="10"/>
          </p:nvPr>
        </p:nvSpPr>
        <p:spPr/>
        <p:txBody>
          <a:bodyPr/>
          <a:lstStyle/>
          <a:p>
            <a:pPr>
              <a:defRPr/>
            </a:pPr>
            <a:fld id="{A573967F-9C06-45BF-A15D-3D58A85C9F59}" type="slidenum">
              <a:rPr lang="en-US" altLang="en-US" smtClean="0"/>
              <a:pPr>
                <a:defRPr/>
              </a:pPr>
              <a:t>15</a:t>
            </a:fld>
            <a:endParaRPr lang="en-US" altLang="en-US"/>
          </a:p>
        </p:txBody>
      </p:sp>
    </p:spTree>
    <p:extLst>
      <p:ext uri="{BB962C8B-B14F-4D97-AF65-F5344CB8AC3E}">
        <p14:creationId xmlns:p14="http://schemas.microsoft.com/office/powerpoint/2010/main" val="46699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0EAD9107-17A2-49AF-A012-90171A00F7F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E897DB8-002A-4430-8A35-8999C82F7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The transportation process is covered in more detail on the next few slides.</a:t>
            </a:r>
          </a:p>
          <a:p>
            <a:pPr eaLnBrk="1" hangingPunct="1"/>
            <a:endParaRPr lang="en-GB" altLang="en-US" b="1"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Asking Questions and Defining Problems: </a:t>
            </a:r>
            <a:r>
              <a:rPr lang="en-GB" sz="1200" kern="1200" dirty="0">
                <a:solidFill>
                  <a:schemeClr val="tx1"/>
                </a:solidFill>
                <a:effectLst/>
                <a:latin typeface="Arial" panose="020B0604020202020204" pitchFamily="34" charset="0"/>
                <a:ea typeface="+mn-ea"/>
                <a:cs typeface="Arial" panose="020B0604020202020204" pitchFamily="34" charset="0"/>
              </a:rPr>
              <a:t>Ask questions that arise from careful observation of phenomena, or unexpected results, to clarify and/or seek additional information.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both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F9D83D-D695-436E-B7B4-18215E9F6268}"/>
              </a:ext>
            </a:extLst>
          </p:cNvPr>
          <p:cNvSpPr>
            <a:spLocks noGrp="1"/>
          </p:cNvSpPr>
          <p:nvPr>
            <p:ph type="sldNum" sz="quarter" idx="10"/>
          </p:nvPr>
        </p:nvSpPr>
        <p:spPr/>
        <p:txBody>
          <a:bodyPr/>
          <a:lstStyle/>
          <a:p>
            <a:pPr>
              <a:defRPr/>
            </a:pPr>
            <a:fld id="{A573967F-9C06-45BF-A15D-3D58A85C9F59}" type="slidenum">
              <a:rPr lang="en-US" altLang="en-US" smtClean="0"/>
              <a:pPr>
                <a:defRPr/>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5385F511-E35D-46DF-8BCB-4DDAF80C24A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E538A7F-5120-4D60-904F-CA52E5B67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Developing and Using Models: </a:t>
            </a:r>
            <a:r>
              <a:rPr lang="en-GB" sz="1200" kern="1200" dirty="0">
                <a:solidFill>
                  <a:schemeClr val="tx1"/>
                </a:solidFill>
                <a:effectLst/>
                <a:latin typeface="Arial" panose="020B0604020202020204" pitchFamily="34" charset="0"/>
                <a:ea typeface="+mn-ea"/>
                <a:cs typeface="Arial" panose="020B0604020202020204" pitchFamily="34" charset="0"/>
              </a:rPr>
              <a:t>Use a model to provide mechanistic accounts of phenomena.</a:t>
            </a:r>
            <a:endParaRPr lang="en-GB" dirty="0">
              <a:effectLst/>
            </a:endParaRP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11884EC-458E-4B37-A35E-C7EE84C1F42C}"/>
              </a:ext>
            </a:extLst>
          </p:cNvPr>
          <p:cNvSpPr>
            <a:spLocks noGrp="1"/>
          </p:cNvSpPr>
          <p:nvPr>
            <p:ph type="sldNum" sz="quarter" idx="10"/>
          </p:nvPr>
        </p:nvSpPr>
        <p:spPr/>
        <p:txBody>
          <a:bodyPr/>
          <a:lstStyle/>
          <a:p>
            <a:pPr>
              <a:defRPr/>
            </a:pPr>
            <a:fld id="{A573967F-9C06-45BF-A15D-3D58A85C9F59}" type="slidenum">
              <a:rPr lang="en-US" altLang="en-US" smtClean="0"/>
              <a:pPr>
                <a:defRPr/>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This could be used as a whole-class activity or as an extra task for students to complete individually. Encourage students to ask questions such as: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altLang="en-US" dirty="0"/>
              <a:t>How is sediment deposited?</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altLang="en-US" dirty="0"/>
              <a:t>Which rock particles are transported the farthest and which are deposited first?</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altLang="en-US" dirty="0"/>
              <a:t>How could they describe the water that has drained out of the stream table?</a:t>
            </a:r>
          </a:p>
          <a:p>
            <a:pPr marL="171450" indent="-171450">
              <a:buFont typeface="Arial" panose="020B0604020202020204" pitchFamily="34" charset="0"/>
              <a:buChar char="•"/>
            </a:pPr>
            <a:r>
              <a:rPr lang="en-GB" b="0" dirty="0"/>
              <a:t>What physical processes are being demonstrated in this model?</a:t>
            </a:r>
          </a:p>
          <a:p>
            <a:pPr marL="0" indent="0">
              <a:buFont typeface="Arial" panose="020B0604020202020204" pitchFamily="34" charset="0"/>
              <a:buNone/>
            </a:pPr>
            <a:endParaRPr lang="en-GB" b="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Planning and Carrying Out Investigations:</a:t>
            </a:r>
            <a:r>
              <a:rPr lang="en-GB" sz="1200" kern="1200" dirty="0">
                <a:solidFill>
                  <a:schemeClr val="tx1"/>
                </a:solidFill>
                <a:effectLst/>
                <a:latin typeface="Arial" panose="020B0604020202020204" pitchFamily="34" charset="0"/>
                <a:ea typeface="+mn-ea"/>
                <a:cs typeface="Arial" panose="020B0604020202020204" pitchFamily="34" charset="0"/>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5" name="Slide Number Placeholder 4">
            <a:extLst>
              <a:ext uri="{FF2B5EF4-FFF2-40B4-BE49-F238E27FC236}">
                <a16:creationId xmlns:a16="http://schemas.microsoft.com/office/drawing/2014/main" id="{FD4DE6CC-4EF0-4C7D-ADAD-F04EFCA6E22F}"/>
              </a:ext>
            </a:extLst>
          </p:cNvPr>
          <p:cNvSpPr>
            <a:spLocks noGrp="1"/>
          </p:cNvSpPr>
          <p:nvPr>
            <p:ph type="sldNum" sz="quarter" idx="10"/>
          </p:nvPr>
        </p:nvSpPr>
        <p:spPr/>
        <p:txBody>
          <a:bodyPr/>
          <a:lstStyle/>
          <a:p>
            <a:pPr>
              <a:defRPr/>
            </a:pPr>
            <a:fld id="{A573967F-9C06-45BF-A15D-3D58A85C9F59}" type="slidenum">
              <a:rPr lang="en-US" altLang="en-US" smtClean="0"/>
              <a:pPr>
                <a:defRPr/>
              </a:pPr>
              <a:t>18</a:t>
            </a:fld>
            <a:endParaRPr lang="en-US" altLang="en-US"/>
          </a:p>
        </p:txBody>
      </p:sp>
    </p:spTree>
    <p:extLst>
      <p:ext uri="{BB962C8B-B14F-4D97-AF65-F5344CB8AC3E}">
        <p14:creationId xmlns:p14="http://schemas.microsoft.com/office/powerpoint/2010/main" val="33993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B7A3C816-7A94-4FCD-8A8C-A49E7FB13FD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2D4E7F0-3B69-4E1F-ADDE-CD9A14A26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Developing and Using Models: </a:t>
            </a:r>
            <a:r>
              <a:rPr lang="en-GB" sz="1200" kern="1200" dirty="0">
                <a:solidFill>
                  <a:schemeClr val="tx1"/>
                </a:solidFill>
                <a:effectLst/>
                <a:latin typeface="Arial" panose="020B0604020202020204" pitchFamily="34" charset="0"/>
                <a:ea typeface="+mn-ea"/>
                <a:cs typeface="Arial" panose="020B0604020202020204" pitchFamily="34" charset="0"/>
              </a:rPr>
              <a:t>Use a model to provide mechanistic accounts of phenomena.</a:t>
            </a:r>
            <a:endParaRPr lang="en-GB" dirty="0">
              <a:effectLst/>
            </a:endParaRP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5B3C10E-F64B-417D-827E-288E8354D0D8}"/>
              </a:ext>
            </a:extLst>
          </p:cNvPr>
          <p:cNvSpPr>
            <a:spLocks noGrp="1"/>
          </p:cNvSpPr>
          <p:nvPr>
            <p:ph type="sldNum" sz="quarter" idx="10"/>
          </p:nvPr>
        </p:nvSpPr>
        <p:spPr/>
        <p:txBody>
          <a:bodyPr/>
          <a:lstStyle/>
          <a:p>
            <a:pPr>
              <a:defRPr/>
            </a:pPr>
            <a:fld id="{A573967F-9C06-45BF-A15D-3D58A85C9F59}"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45DE958-F287-4F95-8426-3E60509D2A09}"/>
              </a:ext>
            </a:extLst>
          </p:cNvPr>
          <p:cNvSpPr>
            <a:spLocks noGrp="1"/>
          </p:cNvSpPr>
          <p:nvPr>
            <p:ph type="sldNum" sz="quarter" idx="10"/>
          </p:nvPr>
        </p:nvSpPr>
        <p:spPr/>
        <p:txBody>
          <a:bodyPr/>
          <a:lstStyle/>
          <a:p>
            <a:pPr>
              <a:defRPr/>
            </a:pPr>
            <a:fld id="{A573967F-9C06-45BF-A15D-3D58A85C9F59}" type="slidenum">
              <a:rPr lang="en-US" altLang="en-US" smtClean="0"/>
              <a:pPr>
                <a:defRPr/>
              </a:pPr>
              <a:t>2</a:t>
            </a:fld>
            <a:endParaRPr lang="en-US" altLang="en-US"/>
          </a:p>
        </p:txBody>
      </p:sp>
    </p:spTree>
    <p:extLst>
      <p:ext uri="{BB962C8B-B14F-4D97-AF65-F5344CB8AC3E}">
        <p14:creationId xmlns:p14="http://schemas.microsoft.com/office/powerpoint/2010/main" val="188866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2DB9A660-79CA-4868-B070-97B694CF69F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9432704-23E5-49D0-BFD9-798928B4C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Mer de Glace © Theo </a:t>
            </a:r>
            <a:r>
              <a:rPr lang="en-GB" altLang="en-US" dirty="0" err="1">
                <a:latin typeface="Arial" panose="020B0604020202020204" pitchFamily="34" charset="0"/>
              </a:rPr>
              <a:t>Snijder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56F2D79-8A40-41A9-8F8A-E509A7CD62DE}"/>
              </a:ext>
            </a:extLst>
          </p:cNvPr>
          <p:cNvSpPr>
            <a:spLocks noGrp="1"/>
          </p:cNvSpPr>
          <p:nvPr>
            <p:ph type="sldNum" sz="quarter" idx="10"/>
          </p:nvPr>
        </p:nvSpPr>
        <p:spPr/>
        <p:txBody>
          <a:bodyPr/>
          <a:lstStyle/>
          <a:p>
            <a:pPr>
              <a:defRPr/>
            </a:pPr>
            <a:fld id="{A573967F-9C06-45BF-A15D-3D58A85C9F59}"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446FA7D8-9EC5-440E-BAE0-FF714B06BAD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E258DEE-F250-4222-91BC-A498B71BF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921EC1-72A8-4C82-9B66-0ABD424A837D}"/>
              </a:ext>
            </a:extLst>
          </p:cNvPr>
          <p:cNvSpPr>
            <a:spLocks noGrp="1"/>
          </p:cNvSpPr>
          <p:nvPr>
            <p:ph type="sldNum" sz="quarter" idx="10"/>
          </p:nvPr>
        </p:nvSpPr>
        <p:spPr/>
        <p:txBody>
          <a:bodyPr/>
          <a:lstStyle/>
          <a:p>
            <a:pPr>
              <a:defRPr/>
            </a:pPr>
            <a:fld id="{A573967F-9C06-45BF-A15D-3D58A85C9F59}"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Earth’s mantle is solid rock, which flows like a liquid over time due to its extremely high temperatures. Volcanoes form along coastlines because ocean water is introduced into the rocks. This is covered in more detail on the next slide.</a:t>
            </a:r>
          </a:p>
          <a:p>
            <a:endParaRPr lang="en-GB" b="0" dirty="0"/>
          </a:p>
          <a:p>
            <a:r>
              <a:rPr lang="en-GB" b="0" dirty="0"/>
              <a:t>For more detail about the Earth’s structure and volcanoes, please refer to the </a:t>
            </a:r>
            <a:r>
              <a:rPr lang="en-GB" b="0" i="1" dirty="0"/>
              <a:t>Understanding Earth’s Structure </a:t>
            </a:r>
            <a:r>
              <a:rPr lang="en-GB" b="0" i="0" dirty="0"/>
              <a:t>and </a:t>
            </a:r>
            <a:r>
              <a:rPr lang="en-GB" b="0" i="1" dirty="0"/>
              <a:t>Volcanoes </a:t>
            </a:r>
            <a:r>
              <a:rPr lang="en-GB" b="0" i="0" dirty="0"/>
              <a:t>presentations.</a:t>
            </a:r>
          </a:p>
          <a:p>
            <a:endParaRPr lang="en-GB" b="0" i="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Asking Questions and Defining Problems: </a:t>
            </a:r>
            <a:r>
              <a:rPr lang="en-GB" sz="1200" kern="1200" dirty="0">
                <a:solidFill>
                  <a:schemeClr val="tx1"/>
                </a:solidFill>
                <a:effectLst/>
                <a:latin typeface="Arial" panose="020B0604020202020204" pitchFamily="34" charset="0"/>
                <a:ea typeface="+mn-ea"/>
                <a:cs typeface="Arial" panose="020B0604020202020204" pitchFamily="34" charset="0"/>
              </a:rPr>
              <a:t>Ask questions that arise from examining models or a theory, to clarify and/or seek additional information and relationships.</a:t>
            </a:r>
            <a:endParaRPr lang="en-GB" dirty="0">
              <a:effectLst/>
            </a:endParaRPr>
          </a:p>
        </p:txBody>
      </p:sp>
      <p:sp>
        <p:nvSpPr>
          <p:cNvPr id="5" name="Slide Number Placeholder 4">
            <a:extLst>
              <a:ext uri="{FF2B5EF4-FFF2-40B4-BE49-F238E27FC236}">
                <a16:creationId xmlns:a16="http://schemas.microsoft.com/office/drawing/2014/main" id="{B62F42EE-70A8-4AD4-8FF8-60921927324C}"/>
              </a:ext>
            </a:extLst>
          </p:cNvPr>
          <p:cNvSpPr>
            <a:spLocks noGrp="1"/>
          </p:cNvSpPr>
          <p:nvPr>
            <p:ph type="sldNum" sz="quarter" idx="10"/>
          </p:nvPr>
        </p:nvSpPr>
        <p:spPr/>
        <p:txBody>
          <a:bodyPr/>
          <a:lstStyle/>
          <a:p>
            <a:pPr>
              <a:defRPr/>
            </a:pPr>
            <a:fld id="{A573967F-9C06-45BF-A15D-3D58A85C9F59}" type="slidenum">
              <a:rPr lang="en-US" altLang="en-US" smtClean="0"/>
              <a:pPr>
                <a:defRPr/>
              </a:pPr>
              <a:t>22</a:t>
            </a:fld>
            <a:endParaRPr lang="en-US" altLang="en-US"/>
          </a:p>
        </p:txBody>
      </p:sp>
    </p:spTree>
    <p:extLst>
      <p:ext uri="{BB962C8B-B14F-4D97-AF65-F5344CB8AC3E}">
        <p14:creationId xmlns:p14="http://schemas.microsoft.com/office/powerpoint/2010/main" val="385662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information on how oceanic and continental plates interact, please refer to the </a:t>
            </a:r>
            <a:r>
              <a:rPr lang="en-GB" b="0" i="1" dirty="0"/>
              <a:t>Plate Tectonics </a:t>
            </a:r>
            <a:r>
              <a:rPr lang="en-GB" b="0" i="0" dirty="0"/>
              <a:t>presentation.</a:t>
            </a:r>
            <a:endParaRPr lang="en-GB" b="0" dirty="0"/>
          </a:p>
        </p:txBody>
      </p:sp>
      <p:sp>
        <p:nvSpPr>
          <p:cNvPr id="5" name="Slide Number Placeholder 4">
            <a:extLst>
              <a:ext uri="{FF2B5EF4-FFF2-40B4-BE49-F238E27FC236}">
                <a16:creationId xmlns:a16="http://schemas.microsoft.com/office/drawing/2014/main" id="{E0E6DCA6-0939-48BB-82BF-F25C75151500}"/>
              </a:ext>
            </a:extLst>
          </p:cNvPr>
          <p:cNvSpPr>
            <a:spLocks noGrp="1"/>
          </p:cNvSpPr>
          <p:nvPr>
            <p:ph type="sldNum" sz="quarter" idx="10"/>
          </p:nvPr>
        </p:nvSpPr>
        <p:spPr/>
        <p:txBody>
          <a:bodyPr/>
          <a:lstStyle/>
          <a:p>
            <a:pPr>
              <a:defRPr/>
            </a:pPr>
            <a:fld id="{A573967F-9C06-45BF-A15D-3D58A85C9F59}" type="slidenum">
              <a:rPr lang="en-US" altLang="en-US" smtClean="0"/>
              <a:pPr>
                <a:defRPr/>
              </a:pPr>
              <a:t>23</a:t>
            </a:fld>
            <a:endParaRPr lang="en-US" altLang="en-US"/>
          </a:p>
        </p:txBody>
      </p:sp>
    </p:spTree>
    <p:extLst>
      <p:ext uri="{BB962C8B-B14F-4D97-AF65-F5344CB8AC3E}">
        <p14:creationId xmlns:p14="http://schemas.microsoft.com/office/powerpoint/2010/main" val="72068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a:p>
            <a:endParaRPr lang="en-GB" b="1" dirty="0"/>
          </a:p>
          <a:p>
            <a:r>
              <a:rPr lang="en-GB" b="1" dirty="0"/>
              <a:t>Photo credit: </a:t>
            </a:r>
            <a:r>
              <a:rPr lang="en-GB" b="0" dirty="0"/>
              <a:t>Mauna Ulu 1969 eruption (Hawaii) image is in the public domain because it is a work of the USGS.</a:t>
            </a:r>
            <a:endParaRPr lang="en-GB" b="1" dirty="0"/>
          </a:p>
        </p:txBody>
      </p:sp>
      <p:sp>
        <p:nvSpPr>
          <p:cNvPr id="5" name="Slide Number Placeholder 4">
            <a:extLst>
              <a:ext uri="{FF2B5EF4-FFF2-40B4-BE49-F238E27FC236}">
                <a16:creationId xmlns:a16="http://schemas.microsoft.com/office/drawing/2014/main" id="{4BA650D3-3131-4421-B5A5-C8FE15BB0666}"/>
              </a:ext>
            </a:extLst>
          </p:cNvPr>
          <p:cNvSpPr>
            <a:spLocks noGrp="1"/>
          </p:cNvSpPr>
          <p:nvPr>
            <p:ph type="sldNum" sz="quarter" idx="10"/>
          </p:nvPr>
        </p:nvSpPr>
        <p:spPr/>
        <p:txBody>
          <a:bodyPr/>
          <a:lstStyle/>
          <a:p>
            <a:pPr>
              <a:defRPr/>
            </a:pPr>
            <a:fld id="{A573967F-9C06-45BF-A15D-3D58A85C9F59}" type="slidenum">
              <a:rPr lang="en-US" altLang="en-US" smtClean="0"/>
              <a:pPr>
                <a:defRPr/>
              </a:pPr>
              <a:t>24</a:t>
            </a:fld>
            <a:endParaRPr lang="en-US" altLang="en-US"/>
          </a:p>
        </p:txBody>
      </p:sp>
    </p:spTree>
    <p:extLst>
      <p:ext uri="{BB962C8B-B14F-4D97-AF65-F5344CB8AC3E}">
        <p14:creationId xmlns:p14="http://schemas.microsoft.com/office/powerpoint/2010/main" val="2206497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noProof="0" dirty="0"/>
              <a:t>Teacher notes</a:t>
            </a:r>
          </a:p>
          <a:p>
            <a:pPr eaLnBrk="1" hangingPunct="1"/>
            <a:r>
              <a:rPr lang="en-US" altLang="en-US" noProof="0" dirty="0"/>
              <a:t>This true-or-false activity could be used as a review, or at the start of class to gauge students’ existing knowledge of the subject matter. Colored traffic light cards (red = false, yellow = don’t know, green = true) could be used to make this a whole-class exercise.</a:t>
            </a:r>
          </a:p>
        </p:txBody>
      </p:sp>
      <p:sp>
        <p:nvSpPr>
          <p:cNvPr id="5" name="Slide Number Placeholder 4">
            <a:extLst>
              <a:ext uri="{FF2B5EF4-FFF2-40B4-BE49-F238E27FC236}">
                <a16:creationId xmlns:a16="http://schemas.microsoft.com/office/drawing/2014/main" id="{CE142CF7-405A-4209-B5A7-6355776AC5F2}"/>
              </a:ext>
            </a:extLst>
          </p:cNvPr>
          <p:cNvSpPr>
            <a:spLocks noGrp="1"/>
          </p:cNvSpPr>
          <p:nvPr>
            <p:ph type="sldNum" sz="quarter" idx="10"/>
          </p:nvPr>
        </p:nvSpPr>
        <p:spPr/>
        <p:txBody>
          <a:bodyPr/>
          <a:lstStyle/>
          <a:p>
            <a:pPr>
              <a:defRPr/>
            </a:pPr>
            <a:fld id="{A573967F-9C06-45BF-A15D-3D58A85C9F59}" type="slidenum">
              <a:rPr lang="en-US" altLang="en-US" smtClean="0"/>
              <a:pPr>
                <a:defRPr/>
              </a:pPr>
              <a:t>25</a:t>
            </a:fld>
            <a:endParaRPr lang="en-US" altLang="en-US"/>
          </a:p>
        </p:txBody>
      </p:sp>
    </p:spTree>
    <p:extLst>
      <p:ext uri="{BB962C8B-B14F-4D97-AF65-F5344CB8AC3E}">
        <p14:creationId xmlns:p14="http://schemas.microsoft.com/office/powerpoint/2010/main" val="129621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5119E8A-4C6C-41D0-878F-0754A22555F3}"/>
              </a:ext>
            </a:extLst>
          </p:cNvPr>
          <p:cNvSpPr>
            <a:spLocks noGrp="1"/>
          </p:cNvSpPr>
          <p:nvPr>
            <p:ph type="sldNum" sz="quarter" idx="10"/>
          </p:nvPr>
        </p:nvSpPr>
        <p:spPr/>
        <p:txBody>
          <a:bodyPr/>
          <a:lstStyle/>
          <a:p>
            <a:pPr>
              <a:defRPr/>
            </a:pPr>
            <a:fld id="{A573967F-9C06-45BF-A15D-3D58A85C9F59}" type="slidenum">
              <a:rPr lang="en-US" altLang="en-US" smtClean="0"/>
              <a:pPr>
                <a:defRPr/>
              </a:pPr>
              <a:t>3</a:t>
            </a:fld>
            <a:endParaRPr lang="en-US" altLang="en-US"/>
          </a:p>
        </p:txBody>
      </p:sp>
    </p:spTree>
    <p:extLst>
      <p:ext uri="{BB962C8B-B14F-4D97-AF65-F5344CB8AC3E}">
        <p14:creationId xmlns:p14="http://schemas.microsoft.com/office/powerpoint/2010/main" val="123991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E82BE90C-F13C-4572-9ADC-2F92F64804FC}"/>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E1C2089-78C5-46F6-B389-40ED7BE7E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Developing and Using Models: </a:t>
            </a:r>
            <a:r>
              <a:rPr lang="en-GB" sz="1200" kern="1200" dirty="0">
                <a:solidFill>
                  <a:schemeClr val="tx1"/>
                </a:solidFill>
                <a:effectLst/>
                <a:latin typeface="Arial" panose="020B0604020202020204" pitchFamily="34" charset="0"/>
                <a:ea typeface="+mn-ea"/>
                <a:cs typeface="Arial" panose="020B0604020202020204" pitchFamily="34" charset="0"/>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10F7EF0-C8D6-4A51-A049-F9BCAF1225F6}"/>
              </a:ext>
            </a:extLst>
          </p:cNvPr>
          <p:cNvSpPr>
            <a:spLocks noGrp="1"/>
          </p:cNvSpPr>
          <p:nvPr>
            <p:ph type="sldNum" sz="quarter" idx="10"/>
          </p:nvPr>
        </p:nvSpPr>
        <p:spPr/>
        <p:txBody>
          <a:bodyPr/>
          <a:lstStyle/>
          <a:p>
            <a:pPr>
              <a:defRPr/>
            </a:pPr>
            <a:fld id="{A573967F-9C06-45BF-A15D-3D58A85C9F59}"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2E4357-05B0-41E6-BD85-0ED0683EA5C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251D63D-2024-4A03-837F-26CB2CD65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Developing and Using Models: </a:t>
            </a:r>
            <a:r>
              <a:rPr lang="en-GB" sz="1200" kern="1200" dirty="0">
                <a:solidFill>
                  <a:schemeClr val="tx1"/>
                </a:solidFill>
                <a:effectLst/>
                <a:latin typeface="Arial" panose="020B0604020202020204" pitchFamily="34" charset="0"/>
                <a:ea typeface="+mn-ea"/>
                <a:cs typeface="Arial" panose="020B0604020202020204" pitchFamily="34" charset="0"/>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BA1444A9-523F-456B-83CE-C50B99E8C116}"/>
              </a:ext>
            </a:extLst>
          </p:cNvPr>
          <p:cNvSpPr>
            <a:spLocks noGrp="1"/>
          </p:cNvSpPr>
          <p:nvPr>
            <p:ph type="sldNum" sz="quarter" idx="10"/>
          </p:nvPr>
        </p:nvSpPr>
        <p:spPr/>
        <p:txBody>
          <a:bodyPr/>
          <a:lstStyle/>
          <a:p>
            <a:pPr>
              <a:defRPr/>
            </a:pPr>
            <a:fld id="{A573967F-9C06-45BF-A15D-3D58A85C9F59}"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D54A0513-7675-4F3A-B849-B3AB0ABCA3A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B54E222-C93D-4194-8B31-0ACFFAC260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9DEAAB0D-83DE-43A7-B23F-E1F0E42FD60E}"/>
              </a:ext>
            </a:extLst>
          </p:cNvPr>
          <p:cNvSpPr>
            <a:spLocks noGrp="1"/>
          </p:cNvSpPr>
          <p:nvPr>
            <p:ph type="sldNum" sz="quarter" idx="10"/>
          </p:nvPr>
        </p:nvSpPr>
        <p:spPr/>
        <p:txBody>
          <a:bodyPr/>
          <a:lstStyle/>
          <a:p>
            <a:pPr>
              <a:defRPr/>
            </a:pPr>
            <a:fld id="{A573967F-9C06-45BF-A15D-3D58A85C9F59}"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DD1E7A1-9D7B-49FC-ACA2-94B2B80C774B}"/>
              </a:ext>
            </a:extLst>
          </p:cNvPr>
          <p:cNvSpPr>
            <a:spLocks noGrp="1"/>
          </p:cNvSpPr>
          <p:nvPr>
            <p:ph type="sldNum" sz="quarter" idx="10"/>
          </p:nvPr>
        </p:nvSpPr>
        <p:spPr/>
        <p:txBody>
          <a:bodyPr/>
          <a:lstStyle/>
          <a:p>
            <a:pPr>
              <a:defRPr/>
            </a:pPr>
            <a:fld id="{A573967F-9C06-45BF-A15D-3D58A85C9F59}" type="slidenum">
              <a:rPr lang="en-US" altLang="en-US" smtClean="0"/>
              <a:pPr>
                <a:defRPr/>
              </a:pPr>
              <a:t>7</a:t>
            </a:fld>
            <a:endParaRPr lang="en-US" altLang="en-US"/>
          </a:p>
        </p:txBody>
      </p:sp>
    </p:spTree>
    <p:extLst>
      <p:ext uri="{BB962C8B-B14F-4D97-AF65-F5344CB8AC3E}">
        <p14:creationId xmlns:p14="http://schemas.microsoft.com/office/powerpoint/2010/main" val="300208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need to have the difference between thermal energy and temperature defined for them. Thermal energy is the amount of energy stored in a body of water as heat, whereas temperature is the average amount of energy </a:t>
            </a:r>
            <a:r>
              <a:rPr lang="en-GB" dirty="0"/>
              <a:t>each particle has</a:t>
            </a:r>
            <a:r>
              <a:rPr lang="en-GB" b="0" dirty="0"/>
              <a:t>. For example, a bathtub of water at 86 °F stores more thermal energy than a mug of water at 194 °F. Although the mug has a higher temperature, the amount of thermal energy contained is related to the number of particles in the water.</a:t>
            </a:r>
          </a:p>
          <a:p>
            <a:endParaRPr lang="en-GB" b="0" dirty="0"/>
          </a:p>
          <a:p>
            <a:r>
              <a:rPr lang="en-GB" b="1" dirty="0"/>
              <a:t>Photo credit: </a:t>
            </a:r>
            <a:r>
              <a:rPr lang="en-GB" b="0" dirty="0"/>
              <a:t>Flowing river © Andreja </a:t>
            </a:r>
            <a:r>
              <a:rPr lang="en-GB" b="0" dirty="0" err="1"/>
              <a:t>Donko</a:t>
            </a:r>
            <a:r>
              <a:rPr lang="en-GB" b="0" dirty="0"/>
              <a:t>, Shutterstock.com 2018</a:t>
            </a:r>
            <a:endParaRPr lang="en-GB" b="1" dirty="0"/>
          </a:p>
        </p:txBody>
      </p:sp>
      <p:sp>
        <p:nvSpPr>
          <p:cNvPr id="5" name="Slide Number Placeholder 4">
            <a:extLst>
              <a:ext uri="{FF2B5EF4-FFF2-40B4-BE49-F238E27FC236}">
                <a16:creationId xmlns:a16="http://schemas.microsoft.com/office/drawing/2014/main" id="{9363CAE9-85E9-4999-84F1-C50513DF2679}"/>
              </a:ext>
            </a:extLst>
          </p:cNvPr>
          <p:cNvSpPr>
            <a:spLocks noGrp="1"/>
          </p:cNvSpPr>
          <p:nvPr>
            <p:ph type="sldNum" sz="quarter" idx="10"/>
          </p:nvPr>
        </p:nvSpPr>
        <p:spPr/>
        <p:txBody>
          <a:bodyPr/>
          <a:lstStyle/>
          <a:p>
            <a:pPr>
              <a:defRPr/>
            </a:pPr>
            <a:fld id="{A573967F-9C06-45BF-A15D-3D58A85C9F59}" type="slidenum">
              <a:rPr lang="en-US" altLang="en-US" smtClean="0"/>
              <a:pPr>
                <a:defRPr/>
              </a:pPr>
              <a:t>8</a:t>
            </a:fld>
            <a:endParaRPr lang="en-US" altLang="en-US"/>
          </a:p>
        </p:txBody>
      </p:sp>
    </p:spTree>
    <p:extLst>
      <p:ext uri="{BB962C8B-B14F-4D97-AF65-F5344CB8AC3E}">
        <p14:creationId xmlns:p14="http://schemas.microsoft.com/office/powerpoint/2010/main" val="19060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92886DA5-A57E-4C58-80C3-CD6932233D1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00EA1AB-3CD1-469B-844C-30C7E8314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5E8882F-5549-4CDA-8B04-4120E24B80F6}"/>
              </a:ext>
            </a:extLst>
          </p:cNvPr>
          <p:cNvSpPr>
            <a:spLocks noGrp="1"/>
          </p:cNvSpPr>
          <p:nvPr>
            <p:ph type="sldNum" sz="quarter" idx="10"/>
          </p:nvPr>
        </p:nvSpPr>
        <p:spPr/>
        <p:txBody>
          <a:bodyPr/>
          <a:lstStyle/>
          <a:p>
            <a:pPr>
              <a:defRPr/>
            </a:pPr>
            <a:fld id="{A573967F-9C06-45BF-A15D-3D58A85C9F59}"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1" y="1187866"/>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237426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902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004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8575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07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14149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9548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733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556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02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839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901"/>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2"/>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182592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14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89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4166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851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306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4"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83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4"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9217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4" y="53977"/>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93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950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90883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789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268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6214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4089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0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7.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2"/>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6"/>
    </p:custDataLst>
    <p:extLst>
      <p:ext uri="{BB962C8B-B14F-4D97-AF65-F5344CB8AC3E}">
        <p14:creationId xmlns:p14="http://schemas.microsoft.com/office/powerpoint/2010/main" val="7738557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5"/>
    </p:custDataLst>
    <p:extLst>
      <p:ext uri="{BB962C8B-B14F-4D97-AF65-F5344CB8AC3E}">
        <p14:creationId xmlns:p14="http://schemas.microsoft.com/office/powerpoint/2010/main" val="7386035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11.xml"/><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17.xml"/><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9.wmf"/><Relationship Id="rId4" Type="http://schemas.openxmlformats.org/officeDocument/2006/relationships/notesSlide" Target="../notesSlides/notesSlide19.xml"/><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7.xml"/><Relationship Id="rId7" Type="http://schemas.openxmlformats.org/officeDocument/2006/relationships/image" Target="../media/image12.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851920" y="1187866"/>
            <a:ext cx="3744416" cy="3127761"/>
          </a:xfrm>
        </p:spPr>
        <p:txBody>
          <a:bodyPr/>
          <a:lstStyle/>
          <a:p>
            <a:r>
              <a:rPr lang="en-GB" dirty="0"/>
              <a:t>Water on Earth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2E7A-1476-4C3E-8A1A-77733ABF117F}"/>
              </a:ext>
            </a:extLst>
          </p:cNvPr>
          <p:cNvSpPr>
            <a:spLocks noGrp="1"/>
          </p:cNvSpPr>
          <p:nvPr>
            <p:ph type="title"/>
          </p:nvPr>
        </p:nvSpPr>
        <p:spPr/>
        <p:txBody>
          <a:bodyPr/>
          <a:lstStyle/>
          <a:p>
            <a:r>
              <a:rPr lang="en-GB" dirty="0"/>
              <a:t>What is freeze-thaw weathering?</a:t>
            </a:r>
          </a:p>
        </p:txBody>
      </p:sp>
      <p:sp>
        <p:nvSpPr>
          <p:cNvPr id="3" name="Text Box 7">
            <a:extLst>
              <a:ext uri="{FF2B5EF4-FFF2-40B4-BE49-F238E27FC236}">
                <a16:creationId xmlns:a16="http://schemas.microsoft.com/office/drawing/2014/main" id="{832109E9-EDB5-4A92-9892-18EFFDA4905A}"/>
              </a:ext>
            </a:extLst>
          </p:cNvPr>
          <p:cNvSpPr txBox="1">
            <a:spLocks noChangeArrowheads="1"/>
          </p:cNvSpPr>
          <p:nvPr/>
        </p:nvSpPr>
        <p:spPr bwMode="auto">
          <a:xfrm>
            <a:off x="358775" y="809588"/>
            <a:ext cx="46092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When rainwater or melted snow seeps into a crack in a rock and freezes, it can force the crack </a:t>
            </a:r>
            <a:br>
              <a:rPr lang="en-US" altLang="en-US" dirty="0"/>
            </a:br>
            <a:r>
              <a:rPr lang="en-US" altLang="en-US" dirty="0"/>
              <a:t>to expand.</a:t>
            </a:r>
          </a:p>
        </p:txBody>
      </p:sp>
      <p:sp>
        <p:nvSpPr>
          <p:cNvPr id="4" name="Text Box 8">
            <a:extLst>
              <a:ext uri="{FF2B5EF4-FFF2-40B4-BE49-F238E27FC236}">
                <a16:creationId xmlns:a16="http://schemas.microsoft.com/office/drawing/2014/main" id="{84839717-4ED6-4811-8CE5-384AD20ED291}"/>
              </a:ext>
            </a:extLst>
          </p:cNvPr>
          <p:cNvSpPr txBox="1">
            <a:spLocks noChangeArrowheads="1"/>
          </p:cNvSpPr>
          <p:nvPr/>
        </p:nvSpPr>
        <p:spPr bwMode="auto">
          <a:xfrm>
            <a:off x="358775" y="2426768"/>
            <a:ext cx="4609269"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When the ice thaws, the rock contracts and the water moves deeper into the crack. Later, when the water refreezes, the crack is forced apart again.</a:t>
            </a:r>
            <a:endParaRPr lang="en-US" altLang="en-US" b="1" dirty="0">
              <a:solidFill>
                <a:srgbClr val="010066"/>
              </a:solidFill>
            </a:endParaRPr>
          </a:p>
        </p:txBody>
      </p:sp>
      <p:sp>
        <p:nvSpPr>
          <p:cNvPr id="5" name="Text Box 9">
            <a:extLst>
              <a:ext uri="{FF2B5EF4-FFF2-40B4-BE49-F238E27FC236}">
                <a16:creationId xmlns:a16="http://schemas.microsoft.com/office/drawing/2014/main" id="{C5D0DBDB-1243-4658-A78F-13B71A9A9FAD}"/>
              </a:ext>
            </a:extLst>
          </p:cNvPr>
          <p:cNvSpPr txBox="1">
            <a:spLocks noChangeArrowheads="1"/>
          </p:cNvSpPr>
          <p:nvPr/>
        </p:nvSpPr>
        <p:spPr bwMode="auto">
          <a:xfrm>
            <a:off x="358775" y="5296160"/>
            <a:ext cx="4609269"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This cycle is called </a:t>
            </a:r>
            <a:r>
              <a:rPr lang="en-US" altLang="en-US" b="1" dirty="0">
                <a:solidFill>
                  <a:srgbClr val="B80303"/>
                </a:solidFill>
              </a:rPr>
              <a:t>freeze-thaw</a:t>
            </a:r>
            <a:r>
              <a:rPr lang="en-US" altLang="en-US" dirty="0">
                <a:solidFill>
                  <a:srgbClr val="010067"/>
                </a:solidFill>
              </a:rPr>
              <a:t> weathering or </a:t>
            </a:r>
            <a:r>
              <a:rPr lang="en-US" altLang="en-US" b="1" dirty="0">
                <a:solidFill>
                  <a:srgbClr val="B80303"/>
                </a:solidFill>
              </a:rPr>
              <a:t>frost wedging</a:t>
            </a:r>
            <a:r>
              <a:rPr lang="en-US" altLang="en-US" dirty="0">
                <a:solidFill>
                  <a:srgbClr val="010066"/>
                </a:solidFill>
              </a:rPr>
              <a:t>.</a:t>
            </a:r>
            <a:endParaRPr lang="en-US" altLang="en-US" b="1" dirty="0">
              <a:solidFill>
                <a:srgbClr val="010066"/>
              </a:solidFill>
            </a:endParaRPr>
          </a:p>
        </p:txBody>
      </p:sp>
      <p:sp>
        <p:nvSpPr>
          <p:cNvPr id="6" name="Text Box 10">
            <a:extLst>
              <a:ext uri="{FF2B5EF4-FFF2-40B4-BE49-F238E27FC236}">
                <a16:creationId xmlns:a16="http://schemas.microsoft.com/office/drawing/2014/main" id="{2CFA40EA-A05F-4421-9E03-D4EDE825A9DD}"/>
              </a:ext>
            </a:extLst>
          </p:cNvPr>
          <p:cNvSpPr txBox="1">
            <a:spLocks noChangeArrowheads="1"/>
          </p:cNvSpPr>
          <p:nvPr/>
        </p:nvSpPr>
        <p:spPr bwMode="auto">
          <a:xfrm>
            <a:off x="358775" y="4415461"/>
            <a:ext cx="4609269"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Over time, the crack widens until the piece of rock breaks apart.</a:t>
            </a:r>
            <a:endParaRPr lang="en-US" altLang="en-US" b="1" dirty="0">
              <a:solidFill>
                <a:srgbClr val="010066"/>
              </a:solidFill>
            </a:endParaRPr>
          </a:p>
        </p:txBody>
      </p:sp>
      <p:pic>
        <p:nvPicPr>
          <p:cNvPr id="7" name="Picture 11" descr="19040145_edited">
            <a:extLst>
              <a:ext uri="{FF2B5EF4-FFF2-40B4-BE49-F238E27FC236}">
                <a16:creationId xmlns:a16="http://schemas.microsoft.com/office/drawing/2014/main" id="{9F646685-51CD-4FE4-BC06-10FD4DF98A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
          <a:stretch/>
        </p:blipFill>
        <p:spPr bwMode="auto">
          <a:xfrm>
            <a:off x="5184068" y="845592"/>
            <a:ext cx="3438913" cy="52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971DB6EF-A898-4FDE-A1FB-28CF1D72C6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8841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B3314E-270A-4583-B555-D7CF64C2DABC}"/>
              </a:ext>
            </a:extLst>
          </p:cNvPr>
          <p:cNvSpPr>
            <a:spLocks noGrp="1" noChangeArrowheads="1"/>
          </p:cNvSpPr>
          <p:nvPr>
            <p:ph type="title"/>
          </p:nvPr>
        </p:nvSpPr>
        <p:spPr/>
        <p:txBody>
          <a:bodyPr/>
          <a:lstStyle/>
          <a:p>
            <a:pPr eaLnBrk="1" hangingPunct="1"/>
            <a:r>
              <a:rPr lang="en-GB" altLang="en-US" dirty="0"/>
              <a:t>Freeze-thaw weathering in action</a:t>
            </a:r>
          </a:p>
        </p:txBody>
      </p:sp>
      <p:pic>
        <p:nvPicPr>
          <p:cNvPr id="6" name="Picture 19">
            <a:hlinkClick r:id="" action="ppaction://hlinkshowjump?jump=nextslide"/>
            <a:extLst>
              <a:ext uri="{FF2B5EF4-FFF2-40B4-BE49-F238E27FC236}">
                <a16:creationId xmlns:a16="http://schemas.microsoft.com/office/drawing/2014/main" id="{E62D9F25-40B8-4652-9C8F-1AA0AF25E88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49B044F8-C40C-498D-A4CB-FD2B7D393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85EC58AB-DE5D-4C33-880D-9CF2D963BD2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1537"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872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CD2525B-D173-4888-A1A9-F0A51AF441F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3E1638D-2788-4F88-B6DA-C044E7C5C0D4}"/>
              </a:ext>
            </a:extLst>
          </p:cNvPr>
          <p:cNvSpPr>
            <a:spLocks noGrp="1" noChangeArrowheads="1"/>
          </p:cNvSpPr>
          <p:nvPr>
            <p:ph type="title"/>
          </p:nvPr>
        </p:nvSpPr>
        <p:spPr/>
        <p:txBody>
          <a:bodyPr/>
          <a:lstStyle/>
          <a:p>
            <a:pPr eaLnBrk="1" hangingPunct="1"/>
            <a:r>
              <a:rPr lang="en-GB" altLang="en-US" dirty="0"/>
              <a:t>Freeze-thaw weathering investigation</a:t>
            </a:r>
          </a:p>
        </p:txBody>
      </p:sp>
      <p:sp>
        <p:nvSpPr>
          <p:cNvPr id="30723" name="Text Box 4">
            <a:extLst>
              <a:ext uri="{FF2B5EF4-FFF2-40B4-BE49-F238E27FC236}">
                <a16:creationId xmlns:a16="http://schemas.microsoft.com/office/drawing/2014/main" id="{0AA85B6A-CE70-4AA5-92A3-2B32F174C3EF}"/>
              </a:ext>
            </a:extLst>
          </p:cNvPr>
          <p:cNvSpPr txBox="1">
            <a:spLocks noChangeArrowheads="1"/>
          </p:cNvSpPr>
          <p:nvPr/>
        </p:nvSpPr>
        <p:spPr bwMode="auto">
          <a:xfrm>
            <a:off x="358775" y="800100"/>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You can see freeze-thaw weathering in action if you put a plastic bottle full of water in the freezer.</a:t>
            </a:r>
          </a:p>
        </p:txBody>
      </p:sp>
      <p:sp>
        <p:nvSpPr>
          <p:cNvPr id="610309" name="Text Box 5">
            <a:extLst>
              <a:ext uri="{FF2B5EF4-FFF2-40B4-BE49-F238E27FC236}">
                <a16:creationId xmlns:a16="http://schemas.microsoft.com/office/drawing/2014/main" id="{0F550116-D47C-4BA3-8542-E2067C13B7CF}"/>
              </a:ext>
            </a:extLst>
          </p:cNvPr>
          <p:cNvSpPr txBox="1">
            <a:spLocks noChangeArrowheads="1"/>
          </p:cNvSpPr>
          <p:nvPr/>
        </p:nvSpPr>
        <p:spPr bwMode="auto">
          <a:xfrm>
            <a:off x="3383868" y="2308375"/>
            <a:ext cx="514894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water inside the bottle will expand as it freezes. This will create a lot of pressure in the bottle.</a:t>
            </a:r>
          </a:p>
        </p:txBody>
      </p:sp>
      <p:sp>
        <p:nvSpPr>
          <p:cNvPr id="610311" name="Text Box 7">
            <a:extLst>
              <a:ext uri="{FF2B5EF4-FFF2-40B4-BE49-F238E27FC236}">
                <a16:creationId xmlns:a16="http://schemas.microsoft.com/office/drawing/2014/main" id="{C925A96E-13C6-4EB8-AC7A-0AC64B01DEEB}"/>
              </a:ext>
            </a:extLst>
          </p:cNvPr>
          <p:cNvSpPr txBox="1">
            <a:spLocks noChangeArrowheads="1"/>
          </p:cNvSpPr>
          <p:nvPr/>
        </p:nvSpPr>
        <p:spPr bwMode="auto">
          <a:xfrm>
            <a:off x="3023828" y="4557496"/>
            <a:ext cx="5472608" cy="1571842"/>
          </a:xfrm>
          <a:prstGeom prst="rect">
            <a:avLst/>
          </a:prstGeom>
          <a:solidFill>
            <a:srgbClr val="FDD9D9"/>
          </a:solidFill>
          <a:ln>
            <a:noFill/>
          </a:ln>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Freezing water can create immense pressure in confined spaces. </a:t>
            </a:r>
            <a:r>
              <a:rPr lang="en-GB" altLang="en-US" dirty="0">
                <a:solidFill>
                  <a:srgbClr val="010066"/>
                </a:solidFill>
              </a:rPr>
              <a:t>Can you use this information to explain why water pipes might burst in the winter?</a:t>
            </a:r>
          </a:p>
        </p:txBody>
      </p:sp>
      <p:pic>
        <p:nvPicPr>
          <p:cNvPr id="610314" name="Picture 10" descr="frozen bottle">
            <a:extLst>
              <a:ext uri="{FF2B5EF4-FFF2-40B4-BE49-F238E27FC236}">
                <a16:creationId xmlns:a16="http://schemas.microsoft.com/office/drawing/2014/main" id="{67F16FE4-E052-4A41-918B-71A26590E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3824">
            <a:off x="932304" y="1406954"/>
            <a:ext cx="175418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782D63EB-F6FF-4BEC-8940-C1EAFD8EBC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0" name="Text Box 5">
            <a:extLst>
              <a:ext uri="{FF2B5EF4-FFF2-40B4-BE49-F238E27FC236}">
                <a16:creationId xmlns:a16="http://schemas.microsoft.com/office/drawing/2014/main" id="{F5AACCEE-65CE-45CF-9046-6D13022406D7}"/>
              </a:ext>
            </a:extLst>
          </p:cNvPr>
          <p:cNvSpPr txBox="1">
            <a:spLocks noChangeArrowheads="1"/>
          </p:cNvSpPr>
          <p:nvPr/>
        </p:nvSpPr>
        <p:spPr bwMode="auto">
          <a:xfrm>
            <a:off x="3995936" y="1737813"/>
            <a:ext cx="4500364" cy="463846"/>
          </a:xfrm>
          <a:prstGeom prst="rect">
            <a:avLst/>
          </a:prstGeom>
          <a:solidFill>
            <a:srgbClr val="FDD9D9"/>
          </a:solidFill>
          <a:ln>
            <a:noFill/>
          </a:ln>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What do you think will happen?</a:t>
            </a:r>
          </a:p>
        </p:txBody>
      </p:sp>
      <p:pic>
        <p:nvPicPr>
          <p:cNvPr id="11" name="Picture 5" descr="notes_icon">
            <a:extLst>
              <a:ext uri="{FF2B5EF4-FFF2-40B4-BE49-F238E27FC236}">
                <a16:creationId xmlns:a16="http://schemas.microsoft.com/office/drawing/2014/main" id="{782C4C24-8C30-4730-8256-AD3DC79D76EC}"/>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
        <p:nvSpPr>
          <p:cNvPr id="12" name="Text Box 5">
            <a:extLst>
              <a:ext uri="{FF2B5EF4-FFF2-40B4-BE49-F238E27FC236}">
                <a16:creationId xmlns:a16="http://schemas.microsoft.com/office/drawing/2014/main" id="{45B0E112-EB8D-4F1B-9F2C-D351C33F7DA1}"/>
              </a:ext>
            </a:extLst>
          </p:cNvPr>
          <p:cNvSpPr txBox="1">
            <a:spLocks noChangeArrowheads="1"/>
          </p:cNvSpPr>
          <p:nvPr/>
        </p:nvSpPr>
        <p:spPr bwMode="auto">
          <a:xfrm>
            <a:off x="3383868" y="3617601"/>
            <a:ext cx="5092058"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bottle may crack or burst as the ice tries to expand.</a:t>
            </a:r>
          </a:p>
        </p:txBody>
      </p:sp>
      <p:pic>
        <p:nvPicPr>
          <p:cNvPr id="3" name="Picture 2">
            <a:extLst>
              <a:ext uri="{FF2B5EF4-FFF2-40B4-BE49-F238E27FC236}">
                <a16:creationId xmlns:a16="http://schemas.microsoft.com/office/drawing/2014/main" id="{8CCEF3B0-CD5E-4923-A5E1-AEE03CBD58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7207" y="134937"/>
            <a:ext cx="609685" cy="390580"/>
          </a:xfrm>
          <a:prstGeom prst="rect">
            <a:avLst/>
          </a:prstGeom>
        </p:spPr>
      </p:pic>
      <p:pic>
        <p:nvPicPr>
          <p:cNvPr id="13" name="Picture 9">
            <a:extLst>
              <a:ext uri="{FF2B5EF4-FFF2-40B4-BE49-F238E27FC236}">
                <a16:creationId xmlns:a16="http://schemas.microsoft.com/office/drawing/2014/main" id="{5D9EBB98-B081-4EB3-AB57-4FAEFEB385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69449"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03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03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9" grpId="0"/>
      <p:bldP spid="610311"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AD85D59-092E-4C89-B6B4-CF4C0E293DB7}"/>
              </a:ext>
            </a:extLst>
          </p:cNvPr>
          <p:cNvSpPr>
            <a:spLocks noGrp="1" noChangeArrowheads="1"/>
          </p:cNvSpPr>
          <p:nvPr>
            <p:ph type="title"/>
          </p:nvPr>
        </p:nvSpPr>
        <p:spPr/>
        <p:txBody>
          <a:bodyPr/>
          <a:lstStyle/>
          <a:p>
            <a:pPr eaLnBrk="1" hangingPunct="1"/>
            <a:r>
              <a:rPr lang="en-GB" altLang="en-US" dirty="0"/>
              <a:t>Chemical weathering: rainwater</a:t>
            </a:r>
          </a:p>
        </p:txBody>
      </p:sp>
      <p:sp>
        <p:nvSpPr>
          <p:cNvPr id="577548" name="Text Box 12">
            <a:extLst>
              <a:ext uri="{FF2B5EF4-FFF2-40B4-BE49-F238E27FC236}">
                <a16:creationId xmlns:a16="http://schemas.microsoft.com/office/drawing/2014/main" id="{A356D1BC-8CD2-4B28-8DA6-6A226B7D3CC7}"/>
              </a:ext>
            </a:extLst>
          </p:cNvPr>
          <p:cNvSpPr txBox="1">
            <a:spLocks noChangeArrowheads="1"/>
          </p:cNvSpPr>
          <p:nvPr/>
        </p:nvSpPr>
        <p:spPr bwMode="auto">
          <a:xfrm>
            <a:off x="328204" y="1943637"/>
            <a:ext cx="6161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defTabSz="4211638" eaLnBrk="1" hangingPunct="1">
              <a:buClr>
                <a:srgbClr val="B80303"/>
              </a:buClr>
              <a:buSzPct val="80000"/>
              <a:defRPr/>
            </a:pPr>
            <a:r>
              <a:rPr lang="en-US" altLang="en-US" dirty="0">
                <a:solidFill>
                  <a:srgbClr val="010067"/>
                </a:solidFill>
              </a:rPr>
              <a:t>This weakly acidic rain reacts with minerals in rocks and slowly </a:t>
            </a:r>
            <a:r>
              <a:rPr lang="en-US" altLang="en-US" b="1" dirty="0">
                <a:solidFill>
                  <a:srgbClr val="B80303"/>
                </a:solidFill>
              </a:rPr>
              <a:t>dissolves</a:t>
            </a:r>
            <a:r>
              <a:rPr lang="en-US" altLang="en-US" dirty="0">
                <a:solidFill>
                  <a:srgbClr val="010067"/>
                </a:solidFill>
              </a:rPr>
              <a:t> them, wearing them away.</a:t>
            </a:r>
          </a:p>
        </p:txBody>
      </p:sp>
      <p:sp>
        <p:nvSpPr>
          <p:cNvPr id="577551" name="Text Box 15">
            <a:extLst>
              <a:ext uri="{FF2B5EF4-FFF2-40B4-BE49-F238E27FC236}">
                <a16:creationId xmlns:a16="http://schemas.microsoft.com/office/drawing/2014/main" id="{571F656B-C43B-4150-9037-9BCAD63E9F48}"/>
              </a:ext>
            </a:extLst>
          </p:cNvPr>
          <p:cNvSpPr txBox="1">
            <a:spLocks noChangeArrowheads="1"/>
          </p:cNvSpPr>
          <p:nvPr/>
        </p:nvSpPr>
        <p:spPr bwMode="auto">
          <a:xfrm>
            <a:off x="332778" y="3437757"/>
            <a:ext cx="61573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defTabSz="4211638" eaLnBrk="1" hangingPunct="1">
              <a:buClr>
                <a:srgbClr val="B80303"/>
              </a:buClr>
              <a:buSzPct val="80000"/>
              <a:defRPr/>
            </a:pPr>
            <a:r>
              <a:rPr lang="en-US" altLang="en-US" dirty="0">
                <a:solidFill>
                  <a:srgbClr val="010067"/>
                </a:solidFill>
              </a:rPr>
              <a:t>Burning fossil fuels produces </a:t>
            </a:r>
            <a:r>
              <a:rPr lang="en-US" altLang="en-US" b="1" dirty="0">
                <a:solidFill>
                  <a:srgbClr val="B80303"/>
                </a:solidFill>
              </a:rPr>
              <a:t>oxides</a:t>
            </a:r>
            <a:r>
              <a:rPr lang="en-US" altLang="en-US" dirty="0">
                <a:solidFill>
                  <a:srgbClr val="010067"/>
                </a:solidFill>
              </a:rPr>
              <a:t> of sulfur and nitrogen, which make rainwater more acidic. Acid rain reacts quickly with minerals and weathers rocks more rapidly.</a:t>
            </a:r>
          </a:p>
        </p:txBody>
      </p:sp>
      <p:sp>
        <p:nvSpPr>
          <p:cNvPr id="10" name="Text Box 14">
            <a:extLst>
              <a:ext uri="{FF2B5EF4-FFF2-40B4-BE49-F238E27FC236}">
                <a16:creationId xmlns:a16="http://schemas.microsoft.com/office/drawing/2014/main" id="{48A914E3-734C-43F8-99B8-E656D915E137}"/>
              </a:ext>
            </a:extLst>
          </p:cNvPr>
          <p:cNvSpPr txBox="1">
            <a:spLocks noChangeArrowheads="1"/>
          </p:cNvSpPr>
          <p:nvPr/>
        </p:nvSpPr>
        <p:spPr bwMode="auto">
          <a:xfrm>
            <a:off x="328205" y="818849"/>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0" indent="0" defTabSz="4211638" eaLnBrk="1" hangingPunct="1">
              <a:buClr>
                <a:srgbClr val="B80303"/>
              </a:buClr>
              <a:buSzPct val="80000"/>
              <a:defRPr/>
            </a:pPr>
            <a:r>
              <a:rPr lang="en-US" altLang="en-US" dirty="0">
                <a:solidFill>
                  <a:srgbClr val="010067"/>
                </a:solidFill>
              </a:rPr>
              <a:t>Natural rainwater is a weak acid because carbon dioxide in the air reacts with water vapor to form </a:t>
            </a:r>
            <a:r>
              <a:rPr lang="en-US" altLang="en-US" b="1" dirty="0">
                <a:solidFill>
                  <a:srgbClr val="B80303"/>
                </a:solidFill>
              </a:rPr>
              <a:t>carbonic acid</a:t>
            </a:r>
            <a:r>
              <a:rPr lang="en-US" altLang="en-US" dirty="0">
                <a:solidFill>
                  <a:srgbClr val="010067"/>
                </a:solidFill>
              </a:rPr>
              <a:t>.</a:t>
            </a:r>
          </a:p>
        </p:txBody>
      </p:sp>
      <p:pic>
        <p:nvPicPr>
          <p:cNvPr id="11" name="Picture 19">
            <a:hlinkClick r:id="" action="ppaction://hlinkshowjump?jump=nextslide"/>
            <a:extLst>
              <a:ext uri="{FF2B5EF4-FFF2-40B4-BE49-F238E27FC236}">
                <a16:creationId xmlns:a16="http://schemas.microsoft.com/office/drawing/2014/main" id="{0F0BA79B-56D8-4910-8AFA-E47B092B4D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9ECCC106-050F-458D-A87B-1F9AE28F6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3" y="1723889"/>
            <a:ext cx="2736304" cy="4405450"/>
          </a:xfrm>
          <a:prstGeom prst="rect">
            <a:avLst/>
          </a:prstGeom>
        </p:spPr>
      </p:pic>
      <p:sp>
        <p:nvSpPr>
          <p:cNvPr id="14" name="Text Box 4">
            <a:extLst>
              <a:ext uri="{FF2B5EF4-FFF2-40B4-BE49-F238E27FC236}">
                <a16:creationId xmlns:a16="http://schemas.microsoft.com/office/drawing/2014/main" id="{8C5B7F70-AA40-4D84-ACF9-0A2FBA7C2FDD}"/>
              </a:ext>
            </a:extLst>
          </p:cNvPr>
          <p:cNvSpPr txBox="1">
            <a:spLocks noChangeArrowheads="1"/>
          </p:cNvSpPr>
          <p:nvPr/>
        </p:nvSpPr>
        <p:spPr bwMode="auto">
          <a:xfrm>
            <a:off x="322908" y="5301208"/>
            <a:ext cx="5977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These are examples of the role water plays in</a:t>
            </a:r>
            <a:r>
              <a:rPr lang="en-GB" altLang="en-US" b="1" dirty="0">
                <a:solidFill>
                  <a:srgbClr val="B80303"/>
                </a:solidFill>
              </a:rPr>
              <a:t> chemical weathering</a:t>
            </a:r>
            <a:r>
              <a:rPr lang="en-GB" altLang="en-US" dirty="0">
                <a:solidFill>
                  <a:srgbClr val="010067"/>
                </a:solidFill>
              </a:rPr>
              <a:t> processes.</a:t>
            </a:r>
          </a:p>
        </p:txBody>
      </p:sp>
      <p:pic>
        <p:nvPicPr>
          <p:cNvPr id="15" name="Picture 5" descr="notes_icon">
            <a:extLst>
              <a:ext uri="{FF2B5EF4-FFF2-40B4-BE49-F238E27FC236}">
                <a16:creationId xmlns:a16="http://schemas.microsoft.com/office/drawing/2014/main" id="{EC015BFC-97C3-4315-B702-B3B723357C77}"/>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48"/>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8" grpId="0"/>
      <p:bldP spid="57755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151DF30-8364-48DC-B9F6-31BB2D98EC2B}"/>
              </a:ext>
            </a:extLst>
          </p:cNvPr>
          <p:cNvSpPr>
            <a:spLocks noGrp="1" noChangeArrowheads="1"/>
          </p:cNvSpPr>
          <p:nvPr>
            <p:ph type="title"/>
          </p:nvPr>
        </p:nvSpPr>
        <p:spPr/>
        <p:txBody>
          <a:bodyPr/>
          <a:lstStyle/>
          <a:p>
            <a:pPr eaLnBrk="1" hangingPunct="1"/>
            <a:r>
              <a:rPr lang="en-GB" altLang="en-US"/>
              <a:t>Examples of chemical weathering</a:t>
            </a:r>
          </a:p>
        </p:txBody>
      </p:sp>
      <p:sp>
        <p:nvSpPr>
          <p:cNvPr id="43011" name="Text Box 4">
            <a:extLst>
              <a:ext uri="{FF2B5EF4-FFF2-40B4-BE49-F238E27FC236}">
                <a16:creationId xmlns:a16="http://schemas.microsoft.com/office/drawing/2014/main" id="{D4B9AFFD-F22C-4C17-B142-52D7491B65BF}"/>
              </a:ext>
            </a:extLst>
          </p:cNvPr>
          <p:cNvSpPr txBox="1">
            <a:spLocks noChangeArrowheads="1"/>
          </p:cNvSpPr>
          <p:nvPr/>
        </p:nvSpPr>
        <p:spPr bwMode="auto">
          <a:xfrm>
            <a:off x="336974" y="800100"/>
            <a:ext cx="8159326" cy="457200"/>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How has chemical weathering affected these rocks?</a:t>
            </a:r>
          </a:p>
        </p:txBody>
      </p:sp>
      <p:pic>
        <p:nvPicPr>
          <p:cNvPr id="43012" name="Picture 5" descr="limestone erosion 2">
            <a:extLst>
              <a:ext uri="{FF2B5EF4-FFF2-40B4-BE49-F238E27FC236}">
                <a16:creationId xmlns:a16="http://schemas.microsoft.com/office/drawing/2014/main" id="{5A941180-0EC9-451D-B7E7-E19CEE3E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1" y="3609975"/>
            <a:ext cx="3816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limestone erosion 4">
            <a:extLst>
              <a:ext uri="{FF2B5EF4-FFF2-40B4-BE49-F238E27FC236}">
                <a16:creationId xmlns:a16="http://schemas.microsoft.com/office/drawing/2014/main" id="{AE901F2F-6FCA-48FC-B8A5-B102EA591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74" y="1306513"/>
            <a:ext cx="417671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limestone erosion 3">
            <a:extLst>
              <a:ext uri="{FF2B5EF4-FFF2-40B4-BE49-F238E27FC236}">
                <a16:creationId xmlns:a16="http://schemas.microsoft.com/office/drawing/2014/main" id="{05736D15-7EDC-4202-ACFF-B5679AB37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1" y="1306513"/>
            <a:ext cx="38163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848492F3-30D3-4603-AD2E-0E9FCC0EDCC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E1050CEB-8A2D-47B4-9ED8-F88A99937BE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2155919-52E8-4FB8-BBC1-6D5EE36F0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818" y="1304764"/>
            <a:ext cx="2797172" cy="3549175"/>
          </a:xfrm>
          <a:prstGeom prst="rect">
            <a:avLst/>
          </a:prstGeom>
        </p:spPr>
      </p:pic>
      <p:sp>
        <p:nvSpPr>
          <p:cNvPr id="2" name="Title 1">
            <a:extLst>
              <a:ext uri="{FF2B5EF4-FFF2-40B4-BE49-F238E27FC236}">
                <a16:creationId xmlns:a16="http://schemas.microsoft.com/office/drawing/2014/main" id="{5FCC3BBC-2829-46D4-9E4C-031874046967}"/>
              </a:ext>
            </a:extLst>
          </p:cNvPr>
          <p:cNvSpPr>
            <a:spLocks noGrp="1"/>
          </p:cNvSpPr>
          <p:nvPr>
            <p:ph type="title"/>
          </p:nvPr>
        </p:nvSpPr>
        <p:spPr/>
        <p:txBody>
          <a:bodyPr/>
          <a:lstStyle/>
          <a:p>
            <a:r>
              <a:rPr lang="en-GB" dirty="0"/>
              <a:t>Solubility and dissolving investigation</a:t>
            </a:r>
          </a:p>
        </p:txBody>
      </p:sp>
      <p:sp>
        <p:nvSpPr>
          <p:cNvPr id="3" name="Text Box 4">
            <a:extLst>
              <a:ext uri="{FF2B5EF4-FFF2-40B4-BE49-F238E27FC236}">
                <a16:creationId xmlns:a16="http://schemas.microsoft.com/office/drawing/2014/main" id="{7E6FF9E8-0885-4DC3-9898-D6379D4062D7}"/>
              </a:ext>
            </a:extLst>
          </p:cNvPr>
          <p:cNvSpPr txBox="1">
            <a:spLocks noChangeArrowheads="1"/>
          </p:cNvSpPr>
          <p:nvPr/>
        </p:nvSpPr>
        <p:spPr bwMode="auto">
          <a:xfrm>
            <a:off x="323850" y="800100"/>
            <a:ext cx="8191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Sulfur and nitrogen particles dissolve in water to form weak acids that can erode rock when the water vapor falls</a:t>
            </a:r>
          </a:p>
          <a:p>
            <a:pPr eaLnBrk="1" hangingPunct="1"/>
            <a:r>
              <a:rPr lang="en-US" altLang="en-US" dirty="0">
                <a:solidFill>
                  <a:srgbClr val="010067"/>
                </a:solidFill>
              </a:rPr>
              <a:t>as </a:t>
            </a:r>
            <a:r>
              <a:rPr lang="en-US" altLang="en-US" b="1" dirty="0">
                <a:solidFill>
                  <a:srgbClr val="B80303"/>
                </a:solidFill>
              </a:rPr>
              <a:t>precipitation</a:t>
            </a:r>
            <a:r>
              <a:rPr lang="en-US" altLang="en-US" dirty="0">
                <a:solidFill>
                  <a:srgbClr val="010067"/>
                </a:solidFill>
              </a:rPr>
              <a:t>.</a:t>
            </a:r>
          </a:p>
        </p:txBody>
      </p:sp>
      <p:sp>
        <p:nvSpPr>
          <p:cNvPr id="4" name="Rectangle 3">
            <a:extLst>
              <a:ext uri="{FF2B5EF4-FFF2-40B4-BE49-F238E27FC236}">
                <a16:creationId xmlns:a16="http://schemas.microsoft.com/office/drawing/2014/main" id="{BA3361A5-F120-44DF-B6AF-1609AAE15445}"/>
              </a:ext>
            </a:extLst>
          </p:cNvPr>
          <p:cNvSpPr/>
          <p:nvPr/>
        </p:nvSpPr>
        <p:spPr>
          <a:xfrm>
            <a:off x="323850" y="2165360"/>
            <a:ext cx="5558152" cy="830997"/>
          </a:xfrm>
          <a:prstGeom prst="rect">
            <a:avLst/>
          </a:prstGeom>
        </p:spPr>
        <p:txBody>
          <a:bodyPr wrap="square">
            <a:spAutoFit/>
          </a:bodyPr>
          <a:lstStyle/>
          <a:p>
            <a:pPr eaLnBrk="1" hangingPunct="1"/>
            <a:r>
              <a:rPr lang="en-US" altLang="en-US" dirty="0">
                <a:solidFill>
                  <a:srgbClr val="010067"/>
                </a:solidFill>
              </a:rPr>
              <a:t>Try testing some of the following </a:t>
            </a:r>
            <a:r>
              <a:rPr lang="en-US" altLang="en-US" b="1" dirty="0">
                <a:solidFill>
                  <a:srgbClr val="B80303"/>
                </a:solidFill>
              </a:rPr>
              <a:t>solutes</a:t>
            </a:r>
            <a:r>
              <a:rPr lang="en-US" altLang="en-US" dirty="0">
                <a:solidFill>
                  <a:srgbClr val="010067"/>
                </a:solidFill>
              </a:rPr>
              <a:t> to see if they dissolve in water:</a:t>
            </a:r>
          </a:p>
        </p:txBody>
      </p:sp>
      <p:sp>
        <p:nvSpPr>
          <p:cNvPr id="5" name="Text Box 14">
            <a:extLst>
              <a:ext uri="{FF2B5EF4-FFF2-40B4-BE49-F238E27FC236}">
                <a16:creationId xmlns:a16="http://schemas.microsoft.com/office/drawing/2014/main" id="{C388A268-1B69-415A-8F93-401E832CD452}"/>
              </a:ext>
            </a:extLst>
          </p:cNvPr>
          <p:cNvSpPr txBox="1">
            <a:spLocks noChangeArrowheads="1"/>
          </p:cNvSpPr>
          <p:nvPr/>
        </p:nvSpPr>
        <p:spPr bwMode="auto">
          <a:xfrm>
            <a:off x="323850" y="3161288"/>
            <a:ext cx="3554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salt (pH</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of 7)</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6" name="Text Box 14">
            <a:extLst>
              <a:ext uri="{FF2B5EF4-FFF2-40B4-BE49-F238E27FC236}">
                <a16:creationId xmlns:a16="http://schemas.microsoft.com/office/drawing/2014/main" id="{FCBAEBA7-E38A-495F-AA97-8A727DBE5468}"/>
              </a:ext>
            </a:extLst>
          </p:cNvPr>
          <p:cNvSpPr txBox="1">
            <a:spLocks noChangeArrowheads="1"/>
          </p:cNvSpPr>
          <p:nvPr/>
        </p:nvSpPr>
        <p:spPr bwMode="auto">
          <a:xfrm>
            <a:off x="323850" y="3787884"/>
            <a:ext cx="3554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baking soda (pH</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of 9)</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7" name="Text Box 14">
            <a:extLst>
              <a:ext uri="{FF2B5EF4-FFF2-40B4-BE49-F238E27FC236}">
                <a16:creationId xmlns:a16="http://schemas.microsoft.com/office/drawing/2014/main" id="{A7D2F872-9F72-484B-BBF4-1BC672886091}"/>
              </a:ext>
            </a:extLst>
          </p:cNvPr>
          <p:cNvSpPr txBox="1">
            <a:spLocks noChangeArrowheads="1"/>
          </p:cNvSpPr>
          <p:nvPr/>
        </p:nvSpPr>
        <p:spPr bwMode="auto">
          <a:xfrm>
            <a:off x="323850" y="4414480"/>
            <a:ext cx="3554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sand (pH</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of 4.5–6.5).</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26BFC19E-DCE4-423A-A6DD-C982230FB8E6}"/>
              </a:ext>
            </a:extLst>
          </p:cNvPr>
          <p:cNvSpPr/>
          <p:nvPr/>
        </p:nvSpPr>
        <p:spPr>
          <a:xfrm>
            <a:off x="323850" y="5667673"/>
            <a:ext cx="8172450" cy="461665"/>
          </a:xfrm>
          <a:prstGeom prst="rect">
            <a:avLst/>
          </a:prstGeom>
          <a:solidFill>
            <a:srgbClr val="FDD9D9"/>
          </a:solidFill>
        </p:spPr>
        <p:txBody>
          <a:bodyPr wrap="square">
            <a:spAutoFit/>
          </a:bodyPr>
          <a:lstStyle/>
          <a:p>
            <a:pPr eaLnBrk="1" hangingPunct="1"/>
            <a:r>
              <a:rPr lang="en-US" altLang="en-US" dirty="0">
                <a:solidFill>
                  <a:srgbClr val="010067"/>
                </a:solidFill>
              </a:rPr>
              <a:t>Does it make a difference if the water is warm or hot?</a:t>
            </a:r>
          </a:p>
        </p:txBody>
      </p:sp>
      <p:sp>
        <p:nvSpPr>
          <p:cNvPr id="10" name="Rectangle 9">
            <a:extLst>
              <a:ext uri="{FF2B5EF4-FFF2-40B4-BE49-F238E27FC236}">
                <a16:creationId xmlns:a16="http://schemas.microsoft.com/office/drawing/2014/main" id="{2D87C405-53FC-4917-916C-61B416AFCC55}"/>
              </a:ext>
            </a:extLst>
          </p:cNvPr>
          <p:cNvSpPr/>
          <p:nvPr/>
        </p:nvSpPr>
        <p:spPr>
          <a:xfrm>
            <a:off x="312988" y="5041076"/>
            <a:ext cx="8183312" cy="461665"/>
          </a:xfrm>
          <a:prstGeom prst="rect">
            <a:avLst/>
          </a:prstGeom>
          <a:solidFill>
            <a:srgbClr val="FDD9D9"/>
          </a:solidFill>
        </p:spPr>
        <p:txBody>
          <a:bodyPr wrap="square">
            <a:spAutoFit/>
          </a:bodyPr>
          <a:lstStyle/>
          <a:p>
            <a:pPr eaLnBrk="1" hangingPunct="1"/>
            <a:r>
              <a:rPr lang="en-US" altLang="en-US" dirty="0">
                <a:solidFill>
                  <a:srgbClr val="010067"/>
                </a:solidFill>
              </a:rPr>
              <a:t>Are they soluble, insoluble or partially soluble?</a:t>
            </a:r>
          </a:p>
        </p:txBody>
      </p:sp>
      <p:pic>
        <p:nvPicPr>
          <p:cNvPr id="11" name="Picture 5" descr="notes_icon">
            <a:extLst>
              <a:ext uri="{FF2B5EF4-FFF2-40B4-BE49-F238E27FC236}">
                <a16:creationId xmlns:a16="http://schemas.microsoft.com/office/drawing/2014/main" id="{40CD0DBF-6131-454D-89C9-2BAC6BEA6212}"/>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F0FCD0E7-755D-4C00-9ED0-B42F0483F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207" y="134937"/>
            <a:ext cx="609685" cy="390580"/>
          </a:xfrm>
          <a:prstGeom prst="rect">
            <a:avLst/>
          </a:prstGeom>
        </p:spPr>
      </p:pic>
      <p:pic>
        <p:nvPicPr>
          <p:cNvPr id="17" name="Picture 19">
            <a:hlinkClick r:id="" action="ppaction://hlinkshowjump?jump=nextslide"/>
            <a:extLst>
              <a:ext uri="{FF2B5EF4-FFF2-40B4-BE49-F238E27FC236}">
                <a16:creationId xmlns:a16="http://schemas.microsoft.com/office/drawing/2014/main" id="{4C384923-DBB5-46AD-B894-BDFB081822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4" name="Picture 9">
            <a:extLst>
              <a:ext uri="{FF2B5EF4-FFF2-40B4-BE49-F238E27FC236}">
                <a16:creationId xmlns:a16="http://schemas.microsoft.com/office/drawing/2014/main" id="{88B9F720-BE4C-47C7-B441-F65D9E6969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6944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6601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a:extLst>
              <a:ext uri="{FF2B5EF4-FFF2-40B4-BE49-F238E27FC236}">
                <a16:creationId xmlns:a16="http://schemas.microsoft.com/office/drawing/2014/main" id="{96EE1909-970D-4236-B52B-A521C6637BCA}"/>
              </a:ext>
            </a:extLst>
          </p:cNvPr>
          <p:cNvSpPr txBox="1">
            <a:spLocks noChangeArrowheads="1"/>
          </p:cNvSpPr>
          <p:nvPr/>
        </p:nvSpPr>
        <p:spPr bwMode="auto">
          <a:xfrm>
            <a:off x="2942566" y="4928970"/>
            <a:ext cx="3141602" cy="1200329"/>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What happens to the rocks as they are being transported?</a:t>
            </a:r>
          </a:p>
        </p:txBody>
      </p:sp>
      <p:sp>
        <p:nvSpPr>
          <p:cNvPr id="12" name="Text Box 4">
            <a:extLst>
              <a:ext uri="{FF2B5EF4-FFF2-40B4-BE49-F238E27FC236}">
                <a16:creationId xmlns:a16="http://schemas.microsoft.com/office/drawing/2014/main" id="{640B52AE-610B-465B-9869-73ED5C7C39F3}"/>
              </a:ext>
            </a:extLst>
          </p:cNvPr>
          <p:cNvSpPr txBox="1">
            <a:spLocks noChangeArrowheads="1"/>
          </p:cNvSpPr>
          <p:nvPr/>
        </p:nvSpPr>
        <p:spPr bwMode="auto">
          <a:xfrm>
            <a:off x="2942568" y="2176390"/>
            <a:ext cx="3141600" cy="1200329"/>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 are rocks being transported in each </a:t>
            </a:r>
            <a:br>
              <a:rPr lang="en-GB" altLang="en-US" dirty="0"/>
            </a:br>
            <a:r>
              <a:rPr lang="en-GB" altLang="en-US" dirty="0"/>
              <a:t>of these images?</a:t>
            </a:r>
          </a:p>
        </p:txBody>
      </p:sp>
      <p:sp>
        <p:nvSpPr>
          <p:cNvPr id="13" name="Text Box 4">
            <a:extLst>
              <a:ext uri="{FF2B5EF4-FFF2-40B4-BE49-F238E27FC236}">
                <a16:creationId xmlns:a16="http://schemas.microsoft.com/office/drawing/2014/main" id="{05CE9D19-2A01-48DB-922F-62C3FAB225DB}"/>
              </a:ext>
            </a:extLst>
          </p:cNvPr>
          <p:cNvSpPr txBox="1">
            <a:spLocks noChangeArrowheads="1"/>
          </p:cNvSpPr>
          <p:nvPr/>
        </p:nvSpPr>
        <p:spPr bwMode="auto">
          <a:xfrm>
            <a:off x="2942566" y="3552680"/>
            <a:ext cx="3141602" cy="1200329"/>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Are there any ways in which the processes might be similar?</a:t>
            </a:r>
          </a:p>
        </p:txBody>
      </p:sp>
      <p:sp>
        <p:nvSpPr>
          <p:cNvPr id="48130" name="Rectangle 2">
            <a:extLst>
              <a:ext uri="{FF2B5EF4-FFF2-40B4-BE49-F238E27FC236}">
                <a16:creationId xmlns:a16="http://schemas.microsoft.com/office/drawing/2014/main" id="{B8DF1939-4BE9-4340-92A7-A95A1B92795E}"/>
              </a:ext>
            </a:extLst>
          </p:cNvPr>
          <p:cNvSpPr>
            <a:spLocks noGrp="1" noChangeArrowheads="1"/>
          </p:cNvSpPr>
          <p:nvPr>
            <p:ph type="title"/>
          </p:nvPr>
        </p:nvSpPr>
        <p:spPr/>
        <p:txBody>
          <a:bodyPr/>
          <a:lstStyle/>
          <a:p>
            <a:pPr eaLnBrk="1" hangingPunct="1"/>
            <a:r>
              <a:rPr lang="en-GB" altLang="en-US"/>
              <a:t>Erosion</a:t>
            </a:r>
          </a:p>
        </p:txBody>
      </p:sp>
      <p:sp>
        <p:nvSpPr>
          <p:cNvPr id="48131" name="Text Box 4">
            <a:extLst>
              <a:ext uri="{FF2B5EF4-FFF2-40B4-BE49-F238E27FC236}">
                <a16:creationId xmlns:a16="http://schemas.microsoft.com/office/drawing/2014/main" id="{225F729E-5407-4C19-A9BE-E299E73CF364}"/>
              </a:ext>
            </a:extLst>
          </p:cNvPr>
          <p:cNvSpPr txBox="1">
            <a:spLocks noChangeArrowheads="1"/>
          </p:cNvSpPr>
          <p:nvPr/>
        </p:nvSpPr>
        <p:spPr bwMode="auto">
          <a:xfrm>
            <a:off x="358775" y="800100"/>
            <a:ext cx="7921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As a rock is weathered, pieces of it fall off.  This is called </a:t>
            </a:r>
            <a:r>
              <a:rPr lang="en-GB" altLang="en-US" b="1" dirty="0">
                <a:solidFill>
                  <a:srgbClr val="B80303"/>
                </a:solidFill>
              </a:rPr>
              <a:t>erosion</a:t>
            </a:r>
            <a:r>
              <a:rPr lang="en-GB" altLang="en-US" dirty="0"/>
              <a:t>. The small pieces of rock are then </a:t>
            </a:r>
            <a:r>
              <a:rPr lang="en-GB" altLang="en-US" b="1" dirty="0">
                <a:solidFill>
                  <a:srgbClr val="B80303"/>
                </a:solidFill>
              </a:rPr>
              <a:t>transported</a:t>
            </a:r>
            <a:r>
              <a:rPr lang="en-GB" altLang="en-US" dirty="0"/>
              <a:t> away by liquid water or glaciers.</a:t>
            </a:r>
          </a:p>
        </p:txBody>
      </p:sp>
      <p:pic>
        <p:nvPicPr>
          <p:cNvPr id="583692" name="Picture 12" descr="34879847_edited">
            <a:extLst>
              <a:ext uri="{FF2B5EF4-FFF2-40B4-BE49-F238E27FC236}">
                <a16:creationId xmlns:a16="http://schemas.microsoft.com/office/drawing/2014/main" id="{12D180DB-1D67-439C-8AE2-90CF57A4C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25650"/>
            <a:ext cx="24622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686" name="Picture 6" descr="7668180_edited">
            <a:extLst>
              <a:ext uri="{FF2B5EF4-FFF2-40B4-BE49-F238E27FC236}">
                <a16:creationId xmlns:a16="http://schemas.microsoft.com/office/drawing/2014/main" id="{BD5C221D-625A-42A1-8830-6F99B93A8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247" y="2024844"/>
            <a:ext cx="24622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D249B704-8775-4235-B251-C9623E1355B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5" name="Picture 5" descr="notes_icon">
            <a:extLst>
              <a:ext uri="{FF2B5EF4-FFF2-40B4-BE49-F238E27FC236}">
                <a16:creationId xmlns:a16="http://schemas.microsoft.com/office/drawing/2014/main" id="{573382FB-0BBE-429B-A02D-876FA98B6A81}"/>
              </a:ext>
            </a:extLst>
          </p:cNvPr>
          <p:cNvPicPr>
            <a:picLocks noChangeAspect="1" noChangeArrowheads="1"/>
          </p:cNvPicPr>
          <p:nvPr/>
        </p:nvPicPr>
        <p:blipFill>
          <a:blip r:embed="rId6" cstate="print"/>
          <a:srcRect/>
          <a:stretch>
            <a:fillRect/>
          </a:stretch>
        </p:blipFill>
        <p:spPr bwMode="auto">
          <a:xfrm>
            <a:off x="8532815" y="134937"/>
            <a:ext cx="442913"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7608954A-9A39-4976-B225-7E678294E23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438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4CA81AB-5C8D-4B77-8F97-92466554DFF5}"/>
              </a:ext>
            </a:extLst>
          </p:cNvPr>
          <p:cNvSpPr>
            <a:spLocks noGrp="1" noChangeArrowheads="1"/>
          </p:cNvSpPr>
          <p:nvPr>
            <p:ph type="title"/>
          </p:nvPr>
        </p:nvSpPr>
        <p:spPr/>
        <p:txBody>
          <a:bodyPr/>
          <a:lstStyle/>
          <a:p>
            <a:pPr eaLnBrk="1" hangingPunct="1"/>
            <a:r>
              <a:rPr lang="en-GB" altLang="en-US" dirty="0"/>
              <a:t>Transportation by water</a:t>
            </a:r>
          </a:p>
        </p:txBody>
      </p:sp>
      <p:pic>
        <p:nvPicPr>
          <p:cNvPr id="6" name="Picture 19">
            <a:hlinkClick r:id="" action="ppaction://hlinkshowjump?jump=nextslide"/>
            <a:extLst>
              <a:ext uri="{FF2B5EF4-FFF2-40B4-BE49-F238E27FC236}">
                <a16:creationId xmlns:a16="http://schemas.microsoft.com/office/drawing/2014/main" id="{196947A3-2D33-42DB-9282-1D2589ABE3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6E947E10-FAB8-4D26-BE53-03BBEA83D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F7264BA6-145F-4402-8C8B-C4782973101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1537"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023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71F09B2-97E2-41CA-9E8B-2D21B2229A7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FADE-ADDD-4B52-811F-7BD2EBD51627}"/>
              </a:ext>
            </a:extLst>
          </p:cNvPr>
          <p:cNvSpPr>
            <a:spLocks noGrp="1"/>
          </p:cNvSpPr>
          <p:nvPr>
            <p:ph type="title"/>
          </p:nvPr>
        </p:nvSpPr>
        <p:spPr>
          <a:xfrm>
            <a:off x="233363" y="53977"/>
            <a:ext cx="7687009" cy="549275"/>
          </a:xfrm>
        </p:spPr>
        <p:txBody>
          <a:bodyPr/>
          <a:lstStyle/>
          <a:p>
            <a:r>
              <a:rPr lang="en-GB" dirty="0"/>
              <a:t>River transportation investigation</a:t>
            </a:r>
          </a:p>
        </p:txBody>
      </p:sp>
      <p:pic>
        <p:nvPicPr>
          <p:cNvPr id="3" name="Picture 5" descr="notes_icon">
            <a:extLst>
              <a:ext uri="{FF2B5EF4-FFF2-40B4-BE49-F238E27FC236}">
                <a16:creationId xmlns:a16="http://schemas.microsoft.com/office/drawing/2014/main" id="{8CC552E9-ECD0-496E-A6F5-863C675D366B}"/>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5CEBEF9B-047A-4908-B054-6453664B1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207" y="134937"/>
            <a:ext cx="609685" cy="390580"/>
          </a:xfrm>
          <a:prstGeom prst="rect">
            <a:avLst/>
          </a:prstGeom>
        </p:spPr>
      </p:pic>
      <p:sp>
        <p:nvSpPr>
          <p:cNvPr id="5" name="Text Box 4">
            <a:extLst>
              <a:ext uri="{FF2B5EF4-FFF2-40B4-BE49-F238E27FC236}">
                <a16:creationId xmlns:a16="http://schemas.microsoft.com/office/drawing/2014/main" id="{F5FD78CA-F546-43E6-8655-A546CB25B25F}"/>
              </a:ext>
            </a:extLst>
          </p:cNvPr>
          <p:cNvSpPr txBox="1">
            <a:spLocks noChangeArrowheads="1"/>
          </p:cNvSpPr>
          <p:nvPr/>
        </p:nvSpPr>
        <p:spPr bwMode="auto">
          <a:xfrm>
            <a:off x="317779" y="800100"/>
            <a:ext cx="8178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You can conduct an investigation into transportation and deposition by using or making your own </a:t>
            </a:r>
            <a:r>
              <a:rPr lang="en-GB" altLang="en-US" b="1" dirty="0">
                <a:solidFill>
                  <a:srgbClr val="B80303"/>
                </a:solidFill>
              </a:rPr>
              <a:t>stream table</a:t>
            </a:r>
            <a:r>
              <a:rPr lang="en-GB" altLang="en-US" dirty="0"/>
              <a:t>.</a:t>
            </a:r>
          </a:p>
        </p:txBody>
      </p:sp>
      <p:sp>
        <p:nvSpPr>
          <p:cNvPr id="9" name="Text Box 4">
            <a:extLst>
              <a:ext uri="{FF2B5EF4-FFF2-40B4-BE49-F238E27FC236}">
                <a16:creationId xmlns:a16="http://schemas.microsoft.com/office/drawing/2014/main" id="{D8416B89-43E8-4B96-8C2A-566895E7268C}"/>
              </a:ext>
            </a:extLst>
          </p:cNvPr>
          <p:cNvSpPr txBox="1">
            <a:spLocks noChangeArrowheads="1"/>
          </p:cNvSpPr>
          <p:nvPr/>
        </p:nvSpPr>
        <p:spPr bwMode="auto">
          <a:xfrm>
            <a:off x="317779" y="1941207"/>
            <a:ext cx="30914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 stream table needs a water source at the top, and a hole at the bottom to allow the water to drain out.</a:t>
            </a:r>
          </a:p>
        </p:txBody>
      </p:sp>
      <p:pic>
        <p:nvPicPr>
          <p:cNvPr id="11" name="Picture 19">
            <a:hlinkClick r:id="" action="ppaction://hlinkshowjump?jump=nextslide"/>
            <a:extLst>
              <a:ext uri="{FF2B5EF4-FFF2-40B4-BE49-F238E27FC236}">
                <a16:creationId xmlns:a16="http://schemas.microsoft.com/office/drawing/2014/main" id="{7CA7CBCE-8B78-4BB1-BD4E-2131F735AE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34155F02-2424-431F-B08D-42261E171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852" y="1677951"/>
            <a:ext cx="3562374" cy="4444531"/>
          </a:xfrm>
          <a:prstGeom prst="rect">
            <a:avLst/>
          </a:prstGeom>
        </p:spPr>
      </p:pic>
      <p:sp>
        <p:nvSpPr>
          <p:cNvPr id="14" name="Text Box 4">
            <a:extLst>
              <a:ext uri="{FF2B5EF4-FFF2-40B4-BE49-F238E27FC236}">
                <a16:creationId xmlns:a16="http://schemas.microsoft.com/office/drawing/2014/main" id="{3C326C89-C401-4A63-96C9-6BF331FCE12C}"/>
              </a:ext>
            </a:extLst>
          </p:cNvPr>
          <p:cNvSpPr txBox="1">
            <a:spLocks noChangeArrowheads="1"/>
          </p:cNvSpPr>
          <p:nvPr/>
        </p:nvSpPr>
        <p:spPr bwMode="auto">
          <a:xfrm>
            <a:off x="6928677" y="1691705"/>
            <a:ext cx="15510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water source</a:t>
            </a:r>
          </a:p>
        </p:txBody>
      </p:sp>
      <p:sp>
        <p:nvSpPr>
          <p:cNvPr id="15" name="Line 16">
            <a:extLst>
              <a:ext uri="{FF2B5EF4-FFF2-40B4-BE49-F238E27FC236}">
                <a16:creationId xmlns:a16="http://schemas.microsoft.com/office/drawing/2014/main" id="{C8207724-18B2-4FB2-980A-B8E510CF0687}"/>
              </a:ext>
            </a:extLst>
          </p:cNvPr>
          <p:cNvSpPr>
            <a:spLocks noChangeShapeType="1"/>
          </p:cNvSpPr>
          <p:nvPr/>
        </p:nvSpPr>
        <p:spPr bwMode="auto">
          <a:xfrm flipH="1">
            <a:off x="5472100" y="2091333"/>
            <a:ext cx="1551068" cy="11031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16" name="Text Box 4">
            <a:extLst>
              <a:ext uri="{FF2B5EF4-FFF2-40B4-BE49-F238E27FC236}">
                <a16:creationId xmlns:a16="http://schemas.microsoft.com/office/drawing/2014/main" id="{A55F9637-D964-4EBB-8029-F6D0A4E07ABA}"/>
              </a:ext>
            </a:extLst>
          </p:cNvPr>
          <p:cNvSpPr txBox="1">
            <a:spLocks noChangeArrowheads="1"/>
          </p:cNvSpPr>
          <p:nvPr/>
        </p:nvSpPr>
        <p:spPr bwMode="auto">
          <a:xfrm>
            <a:off x="7115982" y="2614255"/>
            <a:ext cx="1176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sand</a:t>
            </a:r>
          </a:p>
        </p:txBody>
      </p:sp>
      <p:sp>
        <p:nvSpPr>
          <p:cNvPr id="17" name="Text Box 4">
            <a:extLst>
              <a:ext uri="{FF2B5EF4-FFF2-40B4-BE49-F238E27FC236}">
                <a16:creationId xmlns:a16="http://schemas.microsoft.com/office/drawing/2014/main" id="{40CEA4D2-ABF9-40B6-9BD2-934C3A84913D}"/>
              </a:ext>
            </a:extLst>
          </p:cNvPr>
          <p:cNvSpPr txBox="1">
            <a:spLocks noChangeArrowheads="1"/>
          </p:cNvSpPr>
          <p:nvPr/>
        </p:nvSpPr>
        <p:spPr bwMode="auto">
          <a:xfrm>
            <a:off x="7236227" y="3611881"/>
            <a:ext cx="100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tray</a:t>
            </a:r>
          </a:p>
        </p:txBody>
      </p:sp>
      <p:sp>
        <p:nvSpPr>
          <p:cNvPr id="18" name="Text Box 4">
            <a:extLst>
              <a:ext uri="{FF2B5EF4-FFF2-40B4-BE49-F238E27FC236}">
                <a16:creationId xmlns:a16="http://schemas.microsoft.com/office/drawing/2014/main" id="{C8D7D44A-9AFF-4101-99C6-B961DA06AEBA}"/>
              </a:ext>
            </a:extLst>
          </p:cNvPr>
          <p:cNvSpPr txBox="1">
            <a:spLocks noChangeArrowheads="1"/>
          </p:cNvSpPr>
          <p:nvPr/>
        </p:nvSpPr>
        <p:spPr bwMode="auto">
          <a:xfrm>
            <a:off x="6966078" y="4794470"/>
            <a:ext cx="15485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drainage hole</a:t>
            </a:r>
          </a:p>
        </p:txBody>
      </p:sp>
      <p:sp>
        <p:nvSpPr>
          <p:cNvPr id="19" name="Text Box 4">
            <a:extLst>
              <a:ext uri="{FF2B5EF4-FFF2-40B4-BE49-F238E27FC236}">
                <a16:creationId xmlns:a16="http://schemas.microsoft.com/office/drawing/2014/main" id="{82954E18-F2CE-4F5D-A628-51CA6C45013E}"/>
              </a:ext>
            </a:extLst>
          </p:cNvPr>
          <p:cNvSpPr txBox="1">
            <a:spLocks noChangeArrowheads="1"/>
          </p:cNvSpPr>
          <p:nvPr/>
        </p:nvSpPr>
        <p:spPr bwMode="auto">
          <a:xfrm>
            <a:off x="323850" y="4190308"/>
            <a:ext cx="30914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Remember to put a beaker or bucket under the drainage hole to catch the excess water!</a:t>
            </a:r>
          </a:p>
        </p:txBody>
      </p:sp>
      <p:sp>
        <p:nvSpPr>
          <p:cNvPr id="20" name="Line 16">
            <a:extLst>
              <a:ext uri="{FF2B5EF4-FFF2-40B4-BE49-F238E27FC236}">
                <a16:creationId xmlns:a16="http://schemas.microsoft.com/office/drawing/2014/main" id="{AD603F47-27FF-45C7-B310-EA4BE8385093}"/>
              </a:ext>
            </a:extLst>
          </p:cNvPr>
          <p:cNvSpPr>
            <a:spLocks noChangeShapeType="1"/>
          </p:cNvSpPr>
          <p:nvPr/>
        </p:nvSpPr>
        <p:spPr bwMode="auto">
          <a:xfrm flipH="1">
            <a:off x="5832140" y="2853311"/>
            <a:ext cx="1274588" cy="23083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1" name="Line 16">
            <a:extLst>
              <a:ext uri="{FF2B5EF4-FFF2-40B4-BE49-F238E27FC236}">
                <a16:creationId xmlns:a16="http://schemas.microsoft.com/office/drawing/2014/main" id="{5EDF2E75-4D89-487D-B880-5B50D535A83B}"/>
              </a:ext>
            </a:extLst>
          </p:cNvPr>
          <p:cNvSpPr>
            <a:spLocks noChangeShapeType="1"/>
          </p:cNvSpPr>
          <p:nvPr/>
        </p:nvSpPr>
        <p:spPr bwMode="auto">
          <a:xfrm flipH="1">
            <a:off x="6113506" y="3846122"/>
            <a:ext cx="1119894" cy="23083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2" name="Line 16">
            <a:extLst>
              <a:ext uri="{FF2B5EF4-FFF2-40B4-BE49-F238E27FC236}">
                <a16:creationId xmlns:a16="http://schemas.microsoft.com/office/drawing/2014/main" id="{F1677260-2C0B-44CA-95C6-0FC7FC0D549F}"/>
              </a:ext>
            </a:extLst>
          </p:cNvPr>
          <p:cNvSpPr>
            <a:spLocks noChangeShapeType="1"/>
          </p:cNvSpPr>
          <p:nvPr/>
        </p:nvSpPr>
        <p:spPr bwMode="auto">
          <a:xfrm flipH="1">
            <a:off x="5184068" y="5209968"/>
            <a:ext cx="1760440" cy="415499"/>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pic>
        <p:nvPicPr>
          <p:cNvPr id="23" name="Picture 9">
            <a:extLst>
              <a:ext uri="{FF2B5EF4-FFF2-40B4-BE49-F238E27FC236}">
                <a16:creationId xmlns:a16="http://schemas.microsoft.com/office/drawing/2014/main" id="{BBC12105-CC05-474D-A48D-BBB547B1B43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6944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6521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animBg="1"/>
      <p:bldP spid="16" grpId="0"/>
      <p:bldP spid="17" grpId="0"/>
      <p:bldP spid="18" grpId="0"/>
      <p:bldP spid="19" grpId="0"/>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F2CD935-1631-47E7-B495-619858873A53}"/>
              </a:ext>
            </a:extLst>
          </p:cNvPr>
          <p:cNvSpPr>
            <a:spLocks noGrp="1" noChangeArrowheads="1"/>
          </p:cNvSpPr>
          <p:nvPr>
            <p:ph type="title"/>
          </p:nvPr>
        </p:nvSpPr>
        <p:spPr/>
        <p:txBody>
          <a:bodyPr/>
          <a:lstStyle/>
          <a:p>
            <a:pPr eaLnBrk="1" hangingPunct="1"/>
            <a:r>
              <a:rPr lang="en-GB" altLang="en-US" dirty="0"/>
              <a:t>Rock changes during transportation</a:t>
            </a:r>
          </a:p>
        </p:txBody>
      </p:sp>
      <p:pic>
        <p:nvPicPr>
          <p:cNvPr id="6" name="Picture 3" descr="flash_icon">
            <a:extLst>
              <a:ext uri="{FF2B5EF4-FFF2-40B4-BE49-F238E27FC236}">
                <a16:creationId xmlns:a16="http://schemas.microsoft.com/office/drawing/2014/main" id="{348AACEE-5C6C-4980-A381-DF8AD70D1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a:hlinkClick r:id="" action="ppaction://hlinkshowjump?jump=nextslide"/>
            <a:extLst>
              <a:ext uri="{FF2B5EF4-FFF2-40B4-BE49-F238E27FC236}">
                <a16:creationId xmlns:a16="http://schemas.microsoft.com/office/drawing/2014/main" id="{712EF4C5-9816-488B-A113-5EC9771910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6BA9B071-FE54-4A7B-AC0C-835E88C00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7207" y="134937"/>
            <a:ext cx="609685" cy="390580"/>
          </a:xfrm>
          <a:prstGeom prst="rect">
            <a:avLst/>
          </a:prstGeom>
        </p:spPr>
      </p:pic>
      <p:pic>
        <p:nvPicPr>
          <p:cNvPr id="9" name="Picture 9">
            <a:extLst>
              <a:ext uri="{FF2B5EF4-FFF2-40B4-BE49-F238E27FC236}">
                <a16:creationId xmlns:a16="http://schemas.microsoft.com/office/drawing/2014/main" id="{2E2E2ABC-1E32-4113-9ED1-F723759A09D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36944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22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913CABA-B622-4219-B3E4-B3B23D72ED4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US" sz="1600"/>
              <a:t>2. Cause and Effect</a:t>
            </a:r>
          </a:p>
          <a:p>
            <a:r>
              <a:rPr lang="en-US" sz="1600"/>
              <a:t>4. Systems and System Models</a:t>
            </a:r>
          </a:p>
          <a:p>
            <a:r>
              <a:rPr lang="en-US" sz="1600"/>
              <a:t>5. Energy and Matter</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341CDF7A-EE39-463E-8E04-1F28C2197C3F}"/>
              </a:ext>
            </a:extLst>
          </p:cNvPr>
          <p:cNvSpPr>
            <a:spLocks noGrp="1" noChangeArrowheads="1"/>
          </p:cNvSpPr>
          <p:nvPr>
            <p:ph type="title"/>
          </p:nvPr>
        </p:nvSpPr>
        <p:spPr/>
        <p:txBody>
          <a:bodyPr/>
          <a:lstStyle/>
          <a:p>
            <a:pPr eaLnBrk="1" hangingPunct="1"/>
            <a:r>
              <a:rPr lang="en-GB" altLang="en-US"/>
              <a:t>Transportation by glacier</a:t>
            </a:r>
          </a:p>
        </p:txBody>
      </p:sp>
      <p:sp>
        <p:nvSpPr>
          <p:cNvPr id="58372" name="Text Box 4">
            <a:extLst>
              <a:ext uri="{FF2B5EF4-FFF2-40B4-BE49-F238E27FC236}">
                <a16:creationId xmlns:a16="http://schemas.microsoft.com/office/drawing/2014/main" id="{149DF62D-8635-4423-B2C1-3E79EA1141C7}"/>
              </a:ext>
            </a:extLst>
          </p:cNvPr>
          <p:cNvSpPr txBox="1">
            <a:spLocks noChangeArrowheads="1"/>
          </p:cNvSpPr>
          <p:nvPr/>
        </p:nvSpPr>
        <p:spPr bwMode="auto">
          <a:xfrm>
            <a:off x="323528" y="804096"/>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glacier is a mass of ice that gradually moves over land.</a:t>
            </a:r>
          </a:p>
        </p:txBody>
      </p:sp>
      <p:sp>
        <p:nvSpPr>
          <p:cNvPr id="636933" name="Text Box 5">
            <a:extLst>
              <a:ext uri="{FF2B5EF4-FFF2-40B4-BE49-F238E27FC236}">
                <a16:creationId xmlns:a16="http://schemas.microsoft.com/office/drawing/2014/main" id="{2F249900-A667-42CF-8C7D-3856F1CF279E}"/>
              </a:ext>
            </a:extLst>
          </p:cNvPr>
          <p:cNvSpPr txBox="1">
            <a:spLocks noChangeArrowheads="1"/>
          </p:cNvSpPr>
          <p:nvPr/>
        </p:nvSpPr>
        <p:spPr bwMode="auto">
          <a:xfrm>
            <a:off x="307014" y="4559678"/>
            <a:ext cx="47690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Over time, the smaller pieces of rock are carried into </a:t>
            </a:r>
            <a:r>
              <a:rPr lang="en-GB" altLang="en-US" b="1" dirty="0">
                <a:solidFill>
                  <a:srgbClr val="B80303"/>
                </a:solidFill>
              </a:rPr>
              <a:t>meltwater streams</a:t>
            </a:r>
            <a:r>
              <a:rPr lang="en-GB" altLang="en-US" dirty="0">
                <a:solidFill>
                  <a:srgbClr val="010066"/>
                </a:solidFill>
              </a:rPr>
              <a:t> at the snout of the glacier, where they are deposited.</a:t>
            </a:r>
            <a:endParaRPr lang="en-GB" altLang="en-US" b="1" dirty="0">
              <a:solidFill>
                <a:srgbClr val="010066"/>
              </a:solidFill>
            </a:endParaRPr>
          </a:p>
        </p:txBody>
      </p:sp>
      <p:sp>
        <p:nvSpPr>
          <p:cNvPr id="636934" name="Text Box 6">
            <a:extLst>
              <a:ext uri="{FF2B5EF4-FFF2-40B4-BE49-F238E27FC236}">
                <a16:creationId xmlns:a16="http://schemas.microsoft.com/office/drawing/2014/main" id="{DD3945CA-5062-47E1-A6B9-9A3DF82D7C07}"/>
              </a:ext>
            </a:extLst>
          </p:cNvPr>
          <p:cNvSpPr txBox="1">
            <a:spLocks noChangeArrowheads="1"/>
          </p:cNvSpPr>
          <p:nvPr/>
        </p:nvSpPr>
        <p:spPr bwMode="auto">
          <a:xfrm>
            <a:off x="323528" y="1437427"/>
            <a:ext cx="81727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As the glacier moves, rocks in its path are picked up – or </a:t>
            </a:r>
            <a:r>
              <a:rPr lang="en-GB" altLang="en-US" b="1" dirty="0">
                <a:solidFill>
                  <a:srgbClr val="B80303"/>
                </a:solidFill>
              </a:rPr>
              <a:t>plucked </a:t>
            </a:r>
            <a:r>
              <a:rPr lang="en-GB" altLang="en-US" dirty="0">
                <a:solidFill>
                  <a:srgbClr val="010066"/>
                </a:solidFill>
              </a:rPr>
              <a:t>– by the ice at its base. The forward movement of the glacier causes the trapped rocks to rotate, scrape and grind along the ground.</a:t>
            </a:r>
            <a:endParaRPr lang="en-GB" altLang="en-US" b="1" dirty="0">
              <a:solidFill>
                <a:srgbClr val="010066"/>
              </a:solidFill>
            </a:endParaRPr>
          </a:p>
        </p:txBody>
      </p:sp>
      <p:sp>
        <p:nvSpPr>
          <p:cNvPr id="636935" name="Text Box 7">
            <a:extLst>
              <a:ext uri="{FF2B5EF4-FFF2-40B4-BE49-F238E27FC236}">
                <a16:creationId xmlns:a16="http://schemas.microsoft.com/office/drawing/2014/main" id="{86F33332-50A4-49F8-B523-78F8353619ED}"/>
              </a:ext>
            </a:extLst>
          </p:cNvPr>
          <p:cNvSpPr txBox="1">
            <a:spLocks noChangeArrowheads="1"/>
          </p:cNvSpPr>
          <p:nvPr/>
        </p:nvSpPr>
        <p:spPr bwMode="auto">
          <a:xfrm>
            <a:off x="323850" y="3183218"/>
            <a:ext cx="47522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friction weathers the landscape and causes </a:t>
            </a:r>
            <a:r>
              <a:rPr lang="en-GB" altLang="en-US" b="1" dirty="0">
                <a:solidFill>
                  <a:srgbClr val="B80303"/>
                </a:solidFill>
              </a:rPr>
              <a:t>U-shaped valleys</a:t>
            </a:r>
            <a:r>
              <a:rPr lang="en-GB" altLang="en-US" dirty="0">
                <a:solidFill>
                  <a:srgbClr val="010066"/>
                </a:solidFill>
              </a:rPr>
              <a:t> and </a:t>
            </a:r>
            <a:r>
              <a:rPr lang="en-GB" altLang="en-US" b="1" dirty="0">
                <a:solidFill>
                  <a:srgbClr val="B80303"/>
                </a:solidFill>
              </a:rPr>
              <a:t>fjords</a:t>
            </a:r>
            <a:r>
              <a:rPr lang="en-GB" altLang="en-US" dirty="0">
                <a:solidFill>
                  <a:srgbClr val="010066"/>
                </a:solidFill>
              </a:rPr>
              <a:t> to form.</a:t>
            </a:r>
            <a:endParaRPr lang="en-GB" altLang="en-US" b="1" dirty="0">
              <a:solidFill>
                <a:srgbClr val="010066"/>
              </a:solidFill>
            </a:endParaRPr>
          </a:p>
        </p:txBody>
      </p:sp>
      <p:pic>
        <p:nvPicPr>
          <p:cNvPr id="3" name="Picture 2">
            <a:extLst>
              <a:ext uri="{FF2B5EF4-FFF2-40B4-BE49-F238E27FC236}">
                <a16:creationId xmlns:a16="http://schemas.microsoft.com/office/drawing/2014/main" id="{FC382D4C-647A-49B4-A649-FB89BAB63F88}"/>
              </a:ext>
            </a:extLst>
          </p:cNvPr>
          <p:cNvPicPr>
            <a:picLocks noChangeAspect="1"/>
          </p:cNvPicPr>
          <p:nvPr/>
        </p:nvPicPr>
        <p:blipFill rotWithShape="1">
          <a:blip r:embed="rId3">
            <a:extLst>
              <a:ext uri="{28A0092B-C50C-407E-A947-70E740481C1C}">
                <a14:useLocalDpi xmlns:a14="http://schemas.microsoft.com/office/drawing/2010/main" val="0"/>
              </a:ext>
            </a:extLst>
          </a:blip>
          <a:srcRect r="16774"/>
          <a:stretch/>
        </p:blipFill>
        <p:spPr>
          <a:xfrm>
            <a:off x="5256076" y="2703068"/>
            <a:ext cx="3240224" cy="3438836"/>
          </a:xfrm>
          <a:prstGeom prst="rect">
            <a:avLst/>
          </a:prstGeom>
        </p:spPr>
      </p:pic>
      <p:pic>
        <p:nvPicPr>
          <p:cNvPr id="10" name="Picture 19">
            <a:hlinkClick r:id="" action="ppaction://hlinkshowjump?jump=nextslide"/>
            <a:extLst>
              <a:ext uri="{FF2B5EF4-FFF2-40B4-BE49-F238E27FC236}">
                <a16:creationId xmlns:a16="http://schemas.microsoft.com/office/drawing/2014/main" id="{5AF252AA-ABDE-469C-8172-3399EC7D42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69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69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3" grpId="0"/>
      <p:bldP spid="636934" grpId="0"/>
      <p:bldP spid="6369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5606C89-0B70-4C32-840A-49CA9699039D}"/>
              </a:ext>
            </a:extLst>
          </p:cNvPr>
          <p:cNvSpPr>
            <a:spLocks noGrp="1" noChangeArrowheads="1"/>
          </p:cNvSpPr>
          <p:nvPr>
            <p:ph type="title"/>
          </p:nvPr>
        </p:nvSpPr>
        <p:spPr/>
        <p:txBody>
          <a:bodyPr/>
          <a:lstStyle/>
          <a:p>
            <a:pPr eaLnBrk="1" hangingPunct="1"/>
            <a:r>
              <a:rPr lang="en-GB" altLang="en-US"/>
              <a:t>What is deposition?</a:t>
            </a:r>
          </a:p>
        </p:txBody>
      </p:sp>
      <p:sp>
        <p:nvSpPr>
          <p:cNvPr id="54275" name="Text Box 4">
            <a:extLst>
              <a:ext uri="{FF2B5EF4-FFF2-40B4-BE49-F238E27FC236}">
                <a16:creationId xmlns:a16="http://schemas.microsoft.com/office/drawing/2014/main" id="{9F3A30F2-19E2-4140-B378-AF54752A8F91}"/>
              </a:ext>
            </a:extLst>
          </p:cNvPr>
          <p:cNvSpPr txBox="1">
            <a:spLocks noChangeArrowheads="1"/>
          </p:cNvSpPr>
          <p:nvPr/>
        </p:nvSpPr>
        <p:spPr bwMode="auto">
          <a:xfrm>
            <a:off x="346802" y="800100"/>
            <a:ext cx="46127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B80303"/>
                </a:solidFill>
              </a:rPr>
              <a:t>Deposition</a:t>
            </a:r>
            <a:r>
              <a:rPr lang="en-GB" altLang="en-US" dirty="0"/>
              <a:t> occurs after erosion and transportation, when the pieces of rock stop being carried by a river or glacier.</a:t>
            </a:r>
          </a:p>
        </p:txBody>
      </p:sp>
      <p:sp>
        <p:nvSpPr>
          <p:cNvPr id="620549" name="Text Box 5">
            <a:extLst>
              <a:ext uri="{FF2B5EF4-FFF2-40B4-BE49-F238E27FC236}">
                <a16:creationId xmlns:a16="http://schemas.microsoft.com/office/drawing/2014/main" id="{98D6DD56-1583-4823-B814-FA37CC821260}"/>
              </a:ext>
            </a:extLst>
          </p:cNvPr>
          <p:cNvSpPr txBox="1">
            <a:spLocks noChangeArrowheads="1"/>
          </p:cNvSpPr>
          <p:nvPr/>
        </p:nvSpPr>
        <p:spPr bwMode="auto">
          <a:xfrm>
            <a:off x="323850" y="3663361"/>
            <a:ext cx="463909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Eventually, this sediment gets so squashed down that it forms new rock, called </a:t>
            </a:r>
            <a:r>
              <a:rPr lang="en-GB" altLang="en-US" b="1" dirty="0">
                <a:solidFill>
                  <a:srgbClr val="B80303"/>
                </a:solidFill>
              </a:rPr>
              <a:t>sedimentary rock</a:t>
            </a:r>
            <a:r>
              <a:rPr lang="en-GB" altLang="en-US" dirty="0">
                <a:solidFill>
                  <a:srgbClr val="010067"/>
                </a:solidFill>
              </a:rPr>
              <a:t>.</a:t>
            </a:r>
            <a:endParaRPr lang="en-GB" altLang="en-US" b="1" dirty="0">
              <a:solidFill>
                <a:srgbClr val="010066"/>
              </a:solidFill>
            </a:endParaRPr>
          </a:p>
        </p:txBody>
      </p:sp>
      <p:pic>
        <p:nvPicPr>
          <p:cNvPr id="620550" name="Picture 6" descr="24684056_edited">
            <a:extLst>
              <a:ext uri="{FF2B5EF4-FFF2-40B4-BE49-F238E27FC236}">
                <a16:creationId xmlns:a16="http://schemas.microsoft.com/office/drawing/2014/main" id="{8E8489D4-A90F-4C8A-B4A1-00754D8AA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55" y="800101"/>
            <a:ext cx="352474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2" name="Text Box 8">
            <a:extLst>
              <a:ext uri="{FF2B5EF4-FFF2-40B4-BE49-F238E27FC236}">
                <a16:creationId xmlns:a16="http://schemas.microsoft.com/office/drawing/2014/main" id="{1D1AE0B5-9427-4626-9826-1B89728FD6A1}"/>
              </a:ext>
            </a:extLst>
          </p:cNvPr>
          <p:cNvSpPr txBox="1">
            <a:spLocks noChangeArrowheads="1"/>
          </p:cNvSpPr>
          <p:nvPr/>
        </p:nvSpPr>
        <p:spPr bwMode="auto">
          <a:xfrm>
            <a:off x="306785" y="2416396"/>
            <a:ext cx="46390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pieces of weathered rock sink to the bottom of a riverbed or ocean, they form </a:t>
            </a:r>
            <a:r>
              <a:rPr lang="en-GB" altLang="en-US" b="1" dirty="0">
                <a:solidFill>
                  <a:srgbClr val="B80303"/>
                </a:solidFill>
              </a:rPr>
              <a:t>sediment</a:t>
            </a:r>
            <a:r>
              <a:rPr lang="en-GB" altLang="en-US" dirty="0"/>
              <a:t>.</a:t>
            </a:r>
          </a:p>
        </p:txBody>
      </p:sp>
      <p:sp>
        <p:nvSpPr>
          <p:cNvPr id="8" name="Text Box 5">
            <a:extLst>
              <a:ext uri="{FF2B5EF4-FFF2-40B4-BE49-F238E27FC236}">
                <a16:creationId xmlns:a16="http://schemas.microsoft.com/office/drawing/2014/main" id="{DB949C78-E6E6-4A65-AE18-87D026F40A53}"/>
              </a:ext>
            </a:extLst>
          </p:cNvPr>
          <p:cNvSpPr txBox="1">
            <a:spLocks noChangeArrowheads="1"/>
          </p:cNvSpPr>
          <p:nvPr/>
        </p:nvSpPr>
        <p:spPr bwMode="auto">
          <a:xfrm>
            <a:off x="320487" y="4912508"/>
            <a:ext cx="463909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This is one of the key ways in which the water cycle and the rock cycle interact.</a:t>
            </a:r>
            <a:endParaRPr lang="en-GB" altLang="en-US" b="1" dirty="0">
              <a:solidFill>
                <a:srgbClr val="010066"/>
              </a:solidFill>
            </a:endParaRPr>
          </a:p>
        </p:txBody>
      </p:sp>
      <p:pic>
        <p:nvPicPr>
          <p:cNvPr id="9" name="Picture 19">
            <a:hlinkClick r:id="" action="ppaction://hlinkshowjump?jump=nextslide"/>
            <a:extLst>
              <a:ext uri="{FF2B5EF4-FFF2-40B4-BE49-F238E27FC236}">
                <a16:creationId xmlns:a16="http://schemas.microsoft.com/office/drawing/2014/main" id="{36F28177-C6B5-442A-89F1-D5B025C377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205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05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9" grpId="0"/>
      <p:bldP spid="62055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135C-7C1E-4084-B838-2F96F58B2365}"/>
              </a:ext>
            </a:extLst>
          </p:cNvPr>
          <p:cNvSpPr>
            <a:spLocks noGrp="1"/>
          </p:cNvSpPr>
          <p:nvPr>
            <p:ph type="title"/>
          </p:nvPr>
        </p:nvSpPr>
        <p:spPr/>
        <p:txBody>
          <a:bodyPr/>
          <a:lstStyle/>
          <a:p>
            <a:r>
              <a:rPr lang="en-GB" dirty="0"/>
              <a:t>How does water affect melting points?</a:t>
            </a:r>
          </a:p>
        </p:txBody>
      </p:sp>
      <p:pic>
        <p:nvPicPr>
          <p:cNvPr id="3" name="Picture 19">
            <a:hlinkClick r:id="" action="ppaction://hlinkshowjump?jump=nextslide"/>
            <a:extLst>
              <a:ext uri="{FF2B5EF4-FFF2-40B4-BE49-F238E27FC236}">
                <a16:creationId xmlns:a16="http://schemas.microsoft.com/office/drawing/2014/main" id="{03B411A2-6387-435E-8255-CFB4E3A694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5" name="Text Box 4">
            <a:extLst>
              <a:ext uri="{FF2B5EF4-FFF2-40B4-BE49-F238E27FC236}">
                <a16:creationId xmlns:a16="http://schemas.microsoft.com/office/drawing/2014/main" id="{1A7B4C39-3230-41F9-9B31-E85BD7F19AAC}"/>
              </a:ext>
            </a:extLst>
          </p:cNvPr>
          <p:cNvSpPr txBox="1">
            <a:spLocks noChangeArrowheads="1"/>
          </p:cNvSpPr>
          <p:nvPr/>
        </p:nvSpPr>
        <p:spPr bwMode="auto">
          <a:xfrm>
            <a:off x="332512" y="800100"/>
            <a:ext cx="81494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water molecules mix with other elements or rocks, they are called </a:t>
            </a:r>
            <a:r>
              <a:rPr lang="en-GB" altLang="en-US" b="1" dirty="0">
                <a:solidFill>
                  <a:srgbClr val="B80303"/>
                </a:solidFill>
              </a:rPr>
              <a:t>impurities</a:t>
            </a:r>
            <a:r>
              <a:rPr lang="en-GB" altLang="en-US" dirty="0"/>
              <a:t>. Water molecules interfere with the mineral molecules, allowing the mineral to</a:t>
            </a:r>
          </a:p>
          <a:p>
            <a:pPr eaLnBrk="1" hangingPunct="1"/>
            <a:r>
              <a:rPr lang="en-GB" altLang="en-US" dirty="0"/>
              <a:t>melt at a lower temperature than usual.</a:t>
            </a:r>
          </a:p>
        </p:txBody>
      </p:sp>
      <p:sp>
        <p:nvSpPr>
          <p:cNvPr id="6" name="Text Box 4">
            <a:extLst>
              <a:ext uri="{FF2B5EF4-FFF2-40B4-BE49-F238E27FC236}">
                <a16:creationId xmlns:a16="http://schemas.microsoft.com/office/drawing/2014/main" id="{F92765A8-5E15-459E-91A9-A1E34B6D3BFF}"/>
              </a:ext>
            </a:extLst>
          </p:cNvPr>
          <p:cNvSpPr txBox="1">
            <a:spLocks noChangeArrowheads="1"/>
          </p:cNvSpPr>
          <p:nvPr/>
        </p:nvSpPr>
        <p:spPr bwMode="auto">
          <a:xfrm>
            <a:off x="346802" y="2418814"/>
            <a:ext cx="62054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In scientific terms, water lowers the </a:t>
            </a:r>
            <a:r>
              <a:rPr lang="en-GB" altLang="en-US" b="1" dirty="0">
                <a:solidFill>
                  <a:srgbClr val="B80303"/>
                </a:solidFill>
              </a:rPr>
              <a:t>melting point </a:t>
            </a:r>
            <a:r>
              <a:rPr lang="en-GB" altLang="en-US" dirty="0"/>
              <a:t>of rock. If a rock has a higher level of water content, its melting point will be lower than the same type of rock with a</a:t>
            </a:r>
          </a:p>
          <a:p>
            <a:pPr eaLnBrk="1" hangingPunct="1"/>
            <a:r>
              <a:rPr lang="en-GB" altLang="en-US" dirty="0"/>
              <a:t>lower level of water content.</a:t>
            </a:r>
          </a:p>
        </p:txBody>
      </p:sp>
      <p:sp>
        <p:nvSpPr>
          <p:cNvPr id="7" name="Text Box 4">
            <a:extLst>
              <a:ext uri="{FF2B5EF4-FFF2-40B4-BE49-F238E27FC236}">
                <a16:creationId xmlns:a16="http://schemas.microsoft.com/office/drawing/2014/main" id="{113290F0-7D2B-4A6C-A532-D43A25A7F2D7}"/>
              </a:ext>
            </a:extLst>
          </p:cNvPr>
          <p:cNvSpPr txBox="1">
            <a:spLocks noChangeArrowheads="1"/>
          </p:cNvSpPr>
          <p:nvPr/>
        </p:nvSpPr>
        <p:spPr bwMode="auto">
          <a:xfrm>
            <a:off x="323850" y="4406860"/>
            <a:ext cx="4536182"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 might this affect processes within the Earth’s surface?</a:t>
            </a:r>
          </a:p>
        </p:txBody>
      </p:sp>
      <p:sp>
        <p:nvSpPr>
          <p:cNvPr id="8" name="Text Box 4">
            <a:extLst>
              <a:ext uri="{FF2B5EF4-FFF2-40B4-BE49-F238E27FC236}">
                <a16:creationId xmlns:a16="http://schemas.microsoft.com/office/drawing/2014/main" id="{F1280CA0-5B42-4FF8-97E3-A31F0D0FD5A2}"/>
              </a:ext>
            </a:extLst>
          </p:cNvPr>
          <p:cNvSpPr txBox="1">
            <a:spLocks noChangeArrowheads="1"/>
          </p:cNvSpPr>
          <p:nvPr/>
        </p:nvSpPr>
        <p:spPr bwMode="auto">
          <a:xfrm>
            <a:off x="323850" y="5286911"/>
            <a:ext cx="4536182"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Why are volcanoes often found along coastlines?</a:t>
            </a:r>
          </a:p>
        </p:txBody>
      </p:sp>
      <p:pic>
        <p:nvPicPr>
          <p:cNvPr id="12" name="Picture 11">
            <a:extLst>
              <a:ext uri="{FF2B5EF4-FFF2-40B4-BE49-F238E27FC236}">
                <a16:creationId xmlns:a16="http://schemas.microsoft.com/office/drawing/2014/main" id="{332FF176-8B6D-4685-AD25-B60CB28C1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88211" y="1880828"/>
            <a:ext cx="3232260" cy="4284476"/>
          </a:xfrm>
          <a:prstGeom prst="rect">
            <a:avLst/>
          </a:prstGeom>
        </p:spPr>
      </p:pic>
      <p:pic>
        <p:nvPicPr>
          <p:cNvPr id="15" name="Picture 5" descr="notes_icon">
            <a:extLst>
              <a:ext uri="{FF2B5EF4-FFF2-40B4-BE49-F238E27FC236}">
                <a16:creationId xmlns:a16="http://schemas.microsoft.com/office/drawing/2014/main" id="{774DE0D1-0F51-48AF-8F9A-BE5CBAB90D6A}"/>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A3806B6-CB14-4272-997D-45754CE377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38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0025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AF51-33C7-41E7-A24D-67137C1CBD05}"/>
              </a:ext>
            </a:extLst>
          </p:cNvPr>
          <p:cNvSpPr>
            <a:spLocks noGrp="1"/>
          </p:cNvSpPr>
          <p:nvPr>
            <p:ph type="title"/>
          </p:nvPr>
        </p:nvSpPr>
        <p:spPr/>
        <p:txBody>
          <a:bodyPr/>
          <a:lstStyle/>
          <a:p>
            <a:r>
              <a:rPr lang="en-GB" dirty="0"/>
              <a:t>Water and volcanoes</a:t>
            </a:r>
          </a:p>
        </p:txBody>
      </p:sp>
      <p:pic>
        <p:nvPicPr>
          <p:cNvPr id="5" name="Picture 4">
            <a:extLst>
              <a:ext uri="{FF2B5EF4-FFF2-40B4-BE49-F238E27FC236}">
                <a16:creationId xmlns:a16="http://schemas.microsoft.com/office/drawing/2014/main" id="{85BABE6A-90C5-4212-8732-9A6BE0D675D7}"/>
              </a:ext>
            </a:extLst>
          </p:cNvPr>
          <p:cNvPicPr>
            <a:picLocks noChangeAspect="1"/>
          </p:cNvPicPr>
          <p:nvPr/>
        </p:nvPicPr>
        <p:blipFill rotWithShape="1">
          <a:blip r:embed="rId3">
            <a:extLst>
              <a:ext uri="{28A0092B-C50C-407E-A947-70E740481C1C}">
                <a14:useLocalDpi xmlns:a14="http://schemas.microsoft.com/office/drawing/2010/main" val="0"/>
              </a:ext>
            </a:extLst>
          </a:blip>
          <a:srcRect t="15230"/>
          <a:stretch/>
        </p:blipFill>
        <p:spPr>
          <a:xfrm>
            <a:off x="4572001" y="2271551"/>
            <a:ext cx="4251538" cy="3857787"/>
          </a:xfrm>
          <a:prstGeom prst="rect">
            <a:avLst/>
          </a:prstGeom>
        </p:spPr>
      </p:pic>
      <p:pic>
        <p:nvPicPr>
          <p:cNvPr id="6" name="Picture 5" descr="notes_icon">
            <a:extLst>
              <a:ext uri="{FF2B5EF4-FFF2-40B4-BE49-F238E27FC236}">
                <a16:creationId xmlns:a16="http://schemas.microsoft.com/office/drawing/2014/main" id="{51131ADC-010F-4F2B-AA8A-D9CB9226949C}"/>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sp>
        <p:nvSpPr>
          <p:cNvPr id="7" name="Text Box 4">
            <a:extLst>
              <a:ext uri="{FF2B5EF4-FFF2-40B4-BE49-F238E27FC236}">
                <a16:creationId xmlns:a16="http://schemas.microsoft.com/office/drawing/2014/main" id="{BF3999F1-912F-4A6F-8A61-AA3C65A00EFD}"/>
              </a:ext>
            </a:extLst>
          </p:cNvPr>
          <p:cNvSpPr txBox="1">
            <a:spLocks noChangeArrowheads="1"/>
          </p:cNvSpPr>
          <p:nvPr/>
        </p:nvSpPr>
        <p:spPr bwMode="auto">
          <a:xfrm>
            <a:off x="320460" y="800100"/>
            <a:ext cx="81758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Although the Earth’s </a:t>
            </a:r>
            <a:r>
              <a:rPr lang="en-GB" altLang="en-US" b="1" dirty="0">
                <a:solidFill>
                  <a:srgbClr val="B80303"/>
                </a:solidFill>
              </a:rPr>
              <a:t>mantle</a:t>
            </a:r>
            <a:r>
              <a:rPr lang="en-GB" altLang="en-US" dirty="0"/>
              <a:t> flows like a liquid, it is actually a solid. However, the </a:t>
            </a:r>
            <a:r>
              <a:rPr lang="en-GB" altLang="en-US" b="1" dirty="0">
                <a:solidFill>
                  <a:srgbClr val="B80303"/>
                </a:solidFill>
              </a:rPr>
              <a:t>magma</a:t>
            </a:r>
            <a:r>
              <a:rPr lang="en-GB" altLang="en-US" dirty="0"/>
              <a:t> that rises to the surface and erupts from volcanoes as </a:t>
            </a:r>
            <a:r>
              <a:rPr lang="en-GB" altLang="en-US" b="1" dirty="0">
                <a:solidFill>
                  <a:srgbClr val="B80303"/>
                </a:solidFill>
              </a:rPr>
              <a:t>lava</a:t>
            </a:r>
            <a:r>
              <a:rPr lang="en-GB" altLang="en-US" dirty="0"/>
              <a:t> </a:t>
            </a:r>
            <a:r>
              <a:rPr lang="en-GB" altLang="en-US" i="1" dirty="0"/>
              <a:t>is</a:t>
            </a:r>
            <a:r>
              <a:rPr lang="en-GB" altLang="en-US" dirty="0"/>
              <a:t> a liquid.</a:t>
            </a:r>
          </a:p>
        </p:txBody>
      </p:sp>
      <p:sp>
        <p:nvSpPr>
          <p:cNvPr id="10" name="Text Box 4">
            <a:extLst>
              <a:ext uri="{FF2B5EF4-FFF2-40B4-BE49-F238E27FC236}">
                <a16:creationId xmlns:a16="http://schemas.microsoft.com/office/drawing/2014/main" id="{C34CDE4D-EF1C-4229-924C-1D1B3EE8AA53}"/>
              </a:ext>
            </a:extLst>
          </p:cNvPr>
          <p:cNvSpPr txBox="1">
            <a:spLocks noChangeArrowheads="1"/>
          </p:cNvSpPr>
          <p:nvPr/>
        </p:nvSpPr>
        <p:spPr bwMode="auto">
          <a:xfrm>
            <a:off x="320461" y="2125892"/>
            <a:ext cx="4251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At some plate boundaries, dense oceanic plates are </a:t>
            </a:r>
            <a:r>
              <a:rPr lang="en-GB" altLang="en-US" b="1" dirty="0">
                <a:solidFill>
                  <a:srgbClr val="B80303"/>
                </a:solidFill>
              </a:rPr>
              <a:t>subducted</a:t>
            </a:r>
            <a:r>
              <a:rPr lang="en-GB" altLang="en-US" dirty="0"/>
              <a:t> underneath lighter continental plates.</a:t>
            </a:r>
          </a:p>
        </p:txBody>
      </p:sp>
      <p:sp>
        <p:nvSpPr>
          <p:cNvPr id="11" name="Text Box 4">
            <a:extLst>
              <a:ext uri="{FF2B5EF4-FFF2-40B4-BE49-F238E27FC236}">
                <a16:creationId xmlns:a16="http://schemas.microsoft.com/office/drawing/2014/main" id="{2CA88089-8427-42E5-8771-B06FD5ECE937}"/>
              </a:ext>
            </a:extLst>
          </p:cNvPr>
          <p:cNvSpPr txBox="1">
            <a:spLocks noChangeArrowheads="1"/>
          </p:cNvSpPr>
          <p:nvPr/>
        </p:nvSpPr>
        <p:spPr bwMode="auto">
          <a:xfrm>
            <a:off x="320461" y="3821014"/>
            <a:ext cx="42515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Seawater is able to mix with the solid magma underneath, which lowers its melting point. The magma begins to melt, allowing it to rise to the surface in a volcano.</a:t>
            </a:r>
          </a:p>
        </p:txBody>
      </p:sp>
      <p:pic>
        <p:nvPicPr>
          <p:cNvPr id="12" name="Picture 19">
            <a:hlinkClick r:id="" action="ppaction://hlinkshowjump?jump=nextslide"/>
            <a:extLst>
              <a:ext uri="{FF2B5EF4-FFF2-40B4-BE49-F238E27FC236}">
                <a16:creationId xmlns:a16="http://schemas.microsoft.com/office/drawing/2014/main" id="{87DA9953-E8E6-4AD7-AFAD-826D2BA413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1232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1B43-40C6-4C16-9465-989EF98E8EFE}"/>
              </a:ext>
            </a:extLst>
          </p:cNvPr>
          <p:cNvSpPr>
            <a:spLocks noGrp="1"/>
          </p:cNvSpPr>
          <p:nvPr>
            <p:ph type="title"/>
          </p:nvPr>
        </p:nvSpPr>
        <p:spPr/>
        <p:txBody>
          <a:bodyPr/>
          <a:lstStyle/>
          <a:p>
            <a:r>
              <a:rPr lang="en-GB" dirty="0"/>
              <a:t>Water and viscosity</a:t>
            </a:r>
          </a:p>
        </p:txBody>
      </p:sp>
      <p:sp>
        <p:nvSpPr>
          <p:cNvPr id="3" name="Text Box 4">
            <a:extLst>
              <a:ext uri="{FF2B5EF4-FFF2-40B4-BE49-F238E27FC236}">
                <a16:creationId xmlns:a16="http://schemas.microsoft.com/office/drawing/2014/main" id="{EE02C816-A5F9-4DF2-A90A-A8825EA132C9}"/>
              </a:ext>
            </a:extLst>
          </p:cNvPr>
          <p:cNvSpPr txBox="1">
            <a:spLocks noChangeArrowheads="1"/>
          </p:cNvSpPr>
          <p:nvPr/>
        </p:nvSpPr>
        <p:spPr bwMode="auto">
          <a:xfrm>
            <a:off x="320461" y="800100"/>
            <a:ext cx="8149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t>Two volcanoes can erupt very different types of lava.</a:t>
            </a:r>
          </a:p>
        </p:txBody>
      </p:sp>
      <p:sp>
        <p:nvSpPr>
          <p:cNvPr id="4" name="Text Box 4">
            <a:extLst>
              <a:ext uri="{FF2B5EF4-FFF2-40B4-BE49-F238E27FC236}">
                <a16:creationId xmlns:a16="http://schemas.microsoft.com/office/drawing/2014/main" id="{7B1FBFBF-D305-4835-BDA7-50AC5F81E3B2}"/>
              </a:ext>
            </a:extLst>
          </p:cNvPr>
          <p:cNvSpPr txBox="1">
            <a:spLocks noChangeArrowheads="1"/>
          </p:cNvSpPr>
          <p:nvPr/>
        </p:nvSpPr>
        <p:spPr bwMode="auto">
          <a:xfrm>
            <a:off x="320461" y="1440022"/>
            <a:ext cx="7995955"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Based on what you learned in the previous slide, can you explain why this might be?</a:t>
            </a:r>
          </a:p>
        </p:txBody>
      </p:sp>
      <p:sp>
        <p:nvSpPr>
          <p:cNvPr id="5" name="Text Box 4">
            <a:extLst>
              <a:ext uri="{FF2B5EF4-FFF2-40B4-BE49-F238E27FC236}">
                <a16:creationId xmlns:a16="http://schemas.microsoft.com/office/drawing/2014/main" id="{256A266B-1A7E-4CC0-9D7A-5CF0E5D95EC5}"/>
              </a:ext>
            </a:extLst>
          </p:cNvPr>
          <p:cNvSpPr txBox="1">
            <a:spLocks noChangeArrowheads="1"/>
          </p:cNvSpPr>
          <p:nvPr/>
        </p:nvSpPr>
        <p:spPr bwMode="auto">
          <a:xfrm>
            <a:off x="320461" y="2449276"/>
            <a:ext cx="60517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This is because the water content of lava can be high or low. Lava with a low water content is more </a:t>
            </a:r>
            <a:r>
              <a:rPr lang="en-US" altLang="en-US" b="1" dirty="0">
                <a:solidFill>
                  <a:srgbClr val="B80303"/>
                </a:solidFill>
              </a:rPr>
              <a:t>viscous</a:t>
            </a:r>
            <a:r>
              <a:rPr lang="en-US" altLang="en-US" dirty="0"/>
              <a:t> (thicker), whereas lava with a high water content is more fluid.</a:t>
            </a:r>
          </a:p>
        </p:txBody>
      </p:sp>
      <p:sp>
        <p:nvSpPr>
          <p:cNvPr id="6" name="Text Box 4">
            <a:extLst>
              <a:ext uri="{FF2B5EF4-FFF2-40B4-BE49-F238E27FC236}">
                <a16:creationId xmlns:a16="http://schemas.microsoft.com/office/drawing/2014/main" id="{B7E89FB1-F8D2-4D34-B530-0A3B7017B415}"/>
              </a:ext>
            </a:extLst>
          </p:cNvPr>
          <p:cNvSpPr txBox="1">
            <a:spLocks noChangeArrowheads="1"/>
          </p:cNvSpPr>
          <p:nvPr/>
        </p:nvSpPr>
        <p:spPr bwMode="auto">
          <a:xfrm>
            <a:off x="323850" y="4197192"/>
            <a:ext cx="60517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Water vapor that has mixed with magma forms pressurized bubbles, much like carbon dioxide in a carbonated soft drink. When the lava reaches the surface, it can froth and spew molten rock.</a:t>
            </a:r>
          </a:p>
        </p:txBody>
      </p:sp>
      <p:pic>
        <p:nvPicPr>
          <p:cNvPr id="8" name="Picture 7">
            <a:extLst>
              <a:ext uri="{FF2B5EF4-FFF2-40B4-BE49-F238E27FC236}">
                <a16:creationId xmlns:a16="http://schemas.microsoft.com/office/drawing/2014/main" id="{51395C57-AB84-4799-8FD0-8695D6AC0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420888"/>
            <a:ext cx="2263413" cy="3686908"/>
          </a:xfrm>
          <a:prstGeom prst="rect">
            <a:avLst/>
          </a:prstGeom>
        </p:spPr>
      </p:pic>
      <p:pic>
        <p:nvPicPr>
          <p:cNvPr id="9" name="Picture 19">
            <a:hlinkClick r:id="" action="ppaction://hlinkshowjump?jump=nextslide"/>
            <a:extLst>
              <a:ext uri="{FF2B5EF4-FFF2-40B4-BE49-F238E27FC236}">
                <a16:creationId xmlns:a16="http://schemas.microsoft.com/office/drawing/2014/main" id="{8871360E-5766-4943-9FD9-62FE083F35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977E606-7FCA-4FB7-A276-08D1CB8BFC5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3023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28119-2F1E-4E6F-B1A1-9646E896524D}"/>
              </a:ext>
            </a:extLst>
          </p:cNvPr>
          <p:cNvSpPr>
            <a:spLocks noGrp="1"/>
          </p:cNvSpPr>
          <p:nvPr>
            <p:ph type="title"/>
          </p:nvPr>
        </p:nvSpPr>
        <p:spPr/>
        <p:txBody>
          <a:bodyPr/>
          <a:lstStyle/>
          <a:p>
            <a:r>
              <a:rPr lang="en-GB" dirty="0"/>
              <a:t>True or false?</a:t>
            </a:r>
          </a:p>
        </p:txBody>
      </p:sp>
      <p:pic>
        <p:nvPicPr>
          <p:cNvPr id="4" name="Picture 3" descr="flash_icon">
            <a:extLst>
              <a:ext uri="{FF2B5EF4-FFF2-40B4-BE49-F238E27FC236}">
                <a16:creationId xmlns:a16="http://schemas.microsoft.com/office/drawing/2014/main" id="{B4CB0E37-066B-4627-A040-BE7C094E6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otes_icon">
            <a:extLst>
              <a:ext uri="{FF2B5EF4-FFF2-40B4-BE49-F238E27FC236}">
                <a16:creationId xmlns:a16="http://schemas.microsoft.com/office/drawing/2014/main" id="{2529E3E6-B2D3-43D2-AB12-BDD770C1D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3271"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38D1736D-4126-4E52-874C-AB515E8B946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0145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02A15DD6-F9F4-4D67-BC9E-5693ECE7441D}"/>
              </a:ext>
            </a:extLst>
          </p:cNvPr>
          <p:cNvSpPr txBox="1">
            <a:spLocks noChangeArrowheads="1"/>
          </p:cNvSpPr>
          <p:nvPr/>
        </p:nvSpPr>
        <p:spPr bwMode="auto">
          <a:xfrm>
            <a:off x="358775" y="830321"/>
            <a:ext cx="4717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t>Over 70% of the Earth’s surface is covered by water. </a:t>
            </a:r>
          </a:p>
        </p:txBody>
      </p:sp>
      <p:sp>
        <p:nvSpPr>
          <p:cNvPr id="69681" name="Text Box 49">
            <a:extLst>
              <a:ext uri="{FF2B5EF4-FFF2-40B4-BE49-F238E27FC236}">
                <a16:creationId xmlns:a16="http://schemas.microsoft.com/office/drawing/2014/main" id="{52D657E3-C7B4-40C6-B3DF-2D45E8F52827}"/>
              </a:ext>
            </a:extLst>
          </p:cNvPr>
          <p:cNvSpPr txBox="1">
            <a:spLocks noChangeArrowheads="1"/>
          </p:cNvSpPr>
          <p:nvPr/>
        </p:nvSpPr>
        <p:spPr bwMode="auto">
          <a:xfrm>
            <a:off x="358775" y="5672138"/>
            <a:ext cx="6840538" cy="457200"/>
          </a:xfrm>
          <a:prstGeom prst="rect">
            <a:avLst/>
          </a:prstGeom>
          <a:no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a:t>This recycling of water is called the </a:t>
            </a:r>
            <a:r>
              <a:rPr lang="en-US" altLang="en-US" b="1">
                <a:solidFill>
                  <a:srgbClr val="B80303"/>
                </a:solidFill>
              </a:rPr>
              <a:t>water cycle</a:t>
            </a:r>
            <a:r>
              <a:rPr lang="en-US" altLang="en-US"/>
              <a:t>.</a:t>
            </a:r>
          </a:p>
        </p:txBody>
      </p:sp>
      <p:pic>
        <p:nvPicPr>
          <p:cNvPr id="8199" name="Picture 148" descr="waterglobe">
            <a:extLst>
              <a:ext uri="{FF2B5EF4-FFF2-40B4-BE49-F238E27FC236}">
                <a16:creationId xmlns:a16="http://schemas.microsoft.com/office/drawing/2014/main" id="{05605DC7-D99A-434C-9FDD-75E2EF86D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964" y="1052736"/>
            <a:ext cx="4416313" cy="44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81" name="Text Box 149">
            <a:extLst>
              <a:ext uri="{FF2B5EF4-FFF2-40B4-BE49-F238E27FC236}">
                <a16:creationId xmlns:a16="http://schemas.microsoft.com/office/drawing/2014/main" id="{8B2BA274-8CA7-4829-B1BC-BF1549768BAF}"/>
              </a:ext>
            </a:extLst>
          </p:cNvPr>
          <p:cNvSpPr txBox="1">
            <a:spLocks noChangeArrowheads="1"/>
          </p:cNvSpPr>
          <p:nvPr/>
        </p:nvSpPr>
        <p:spPr bwMode="auto">
          <a:xfrm>
            <a:off x="358775" y="1951818"/>
            <a:ext cx="3529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t>The vast majority of this is stored in the oceans and seas of the world.</a:t>
            </a:r>
          </a:p>
        </p:txBody>
      </p:sp>
      <p:sp>
        <p:nvSpPr>
          <p:cNvPr id="69782" name="Text Box 150">
            <a:extLst>
              <a:ext uri="{FF2B5EF4-FFF2-40B4-BE49-F238E27FC236}">
                <a16:creationId xmlns:a16="http://schemas.microsoft.com/office/drawing/2014/main" id="{08E4680E-F9CC-441E-93F5-2F7DA765173F}"/>
              </a:ext>
            </a:extLst>
          </p:cNvPr>
          <p:cNvSpPr txBox="1">
            <a:spLocks noChangeArrowheads="1"/>
          </p:cNvSpPr>
          <p:nvPr/>
        </p:nvSpPr>
        <p:spPr bwMode="auto">
          <a:xfrm>
            <a:off x="358774" y="3442647"/>
            <a:ext cx="36371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Water is neither created </a:t>
            </a:r>
            <a:br>
              <a:rPr lang="en-US" altLang="en-US" dirty="0"/>
            </a:br>
            <a:r>
              <a:rPr lang="en-US" altLang="en-US" dirty="0"/>
              <a:t>nor destroyed. Instead, </a:t>
            </a:r>
            <a:br>
              <a:rPr lang="en-US" altLang="en-US" dirty="0"/>
            </a:br>
            <a:r>
              <a:rPr lang="en-US" altLang="en-US" dirty="0"/>
              <a:t>it is cycled and recycled over and over again in the Earth’s atmosphere.</a:t>
            </a:r>
          </a:p>
        </p:txBody>
      </p:sp>
      <p:sp>
        <p:nvSpPr>
          <p:cNvPr id="8202" name="Rectangle 151">
            <a:extLst>
              <a:ext uri="{FF2B5EF4-FFF2-40B4-BE49-F238E27FC236}">
                <a16:creationId xmlns:a16="http://schemas.microsoft.com/office/drawing/2014/main" id="{945DF0E7-E51E-468A-83FE-35B9B8C798C8}"/>
              </a:ext>
            </a:extLst>
          </p:cNvPr>
          <p:cNvSpPr>
            <a:spLocks noGrp="1" noChangeArrowheads="1"/>
          </p:cNvSpPr>
          <p:nvPr>
            <p:ph type="title"/>
          </p:nvPr>
        </p:nvSpPr>
        <p:spPr/>
        <p:txBody>
          <a:bodyPr/>
          <a:lstStyle/>
          <a:p>
            <a:pPr eaLnBrk="1" hangingPunct="1"/>
            <a:r>
              <a:rPr lang="en-GB" altLang="en-US" dirty="0"/>
              <a:t>The water cycle</a:t>
            </a:r>
          </a:p>
        </p:txBody>
      </p:sp>
      <p:pic>
        <p:nvPicPr>
          <p:cNvPr id="11" name="Picture 19">
            <a:hlinkClick r:id="" action="ppaction://hlinkshowjump?jump=nextslide"/>
            <a:extLst>
              <a:ext uri="{FF2B5EF4-FFF2-40B4-BE49-F238E27FC236}">
                <a16:creationId xmlns:a16="http://schemas.microsoft.com/office/drawing/2014/main" id="{CD3AB179-BFE2-4D1F-9AFA-7C771BA5CC0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1" grpId="0"/>
      <p:bldP spid="69781" grpId="0"/>
      <p:bldP spid="697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0">
            <a:extLst>
              <a:ext uri="{FF2B5EF4-FFF2-40B4-BE49-F238E27FC236}">
                <a16:creationId xmlns:a16="http://schemas.microsoft.com/office/drawing/2014/main" id="{DC59AA3E-33EC-4E40-A49F-F59AD570298B}"/>
              </a:ext>
            </a:extLst>
          </p:cNvPr>
          <p:cNvSpPr>
            <a:spLocks noGrp="1" noChangeArrowheads="1"/>
          </p:cNvSpPr>
          <p:nvPr>
            <p:ph type="title"/>
          </p:nvPr>
        </p:nvSpPr>
        <p:spPr/>
        <p:txBody>
          <a:bodyPr/>
          <a:lstStyle/>
          <a:p>
            <a:pPr eaLnBrk="1" hangingPunct="1"/>
            <a:r>
              <a:rPr lang="en-GB" altLang="en-US" dirty="0"/>
              <a:t>What happens in the water cycle?</a:t>
            </a:r>
          </a:p>
        </p:txBody>
      </p:sp>
      <p:pic>
        <p:nvPicPr>
          <p:cNvPr id="6" name="Picture 19">
            <a:hlinkClick r:id="" action="ppaction://hlinkshowjump?jump=nextslide"/>
            <a:extLst>
              <a:ext uri="{FF2B5EF4-FFF2-40B4-BE49-F238E27FC236}">
                <a16:creationId xmlns:a16="http://schemas.microsoft.com/office/drawing/2014/main" id="{06F2F30D-C1CC-42C2-A435-E609E5DE91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8" name="Picture 3" descr="flash_icon">
            <a:extLst>
              <a:ext uri="{FF2B5EF4-FFF2-40B4-BE49-F238E27FC236}">
                <a16:creationId xmlns:a16="http://schemas.microsoft.com/office/drawing/2014/main" id="{A9914C62-8B92-4AC6-AEE6-A50C146DF9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29E981D-8CF9-4B05-A841-0E44DE9644C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1537"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6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1887315-280B-4C22-8BBA-A81751C5953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9">
            <a:extLst>
              <a:ext uri="{FF2B5EF4-FFF2-40B4-BE49-F238E27FC236}">
                <a16:creationId xmlns:a16="http://schemas.microsoft.com/office/drawing/2014/main" id="{0CF4D8C1-E7B3-4346-8C15-556816221149}"/>
              </a:ext>
            </a:extLst>
          </p:cNvPr>
          <p:cNvSpPr>
            <a:spLocks noGrp="1" noChangeArrowheads="1"/>
          </p:cNvSpPr>
          <p:nvPr>
            <p:ph type="title"/>
          </p:nvPr>
        </p:nvSpPr>
        <p:spPr/>
        <p:txBody>
          <a:bodyPr/>
          <a:lstStyle/>
          <a:p>
            <a:pPr eaLnBrk="1" hangingPunct="1"/>
            <a:r>
              <a:rPr lang="en-GB" altLang="en-US" dirty="0"/>
              <a:t>Water cycle processes</a:t>
            </a:r>
          </a:p>
        </p:txBody>
      </p:sp>
      <p:pic>
        <p:nvPicPr>
          <p:cNvPr id="6" name="Picture 19">
            <a:hlinkClick r:id="" action="ppaction://hlinkshowjump?jump=nextslide"/>
            <a:extLst>
              <a:ext uri="{FF2B5EF4-FFF2-40B4-BE49-F238E27FC236}">
                <a16:creationId xmlns:a16="http://schemas.microsoft.com/office/drawing/2014/main" id="{2E73D500-2469-4AC2-9FFB-F144C2F66A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8" name="Picture 3" descr="flash_icon">
            <a:extLst>
              <a:ext uri="{FF2B5EF4-FFF2-40B4-BE49-F238E27FC236}">
                <a16:creationId xmlns:a16="http://schemas.microsoft.com/office/drawing/2014/main" id="{E4C1327E-D384-4319-B41A-FA29CB17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111098F0-D481-4BA2-B0FB-6B67C119C9E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1537"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131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9F95EDC-E60C-4B10-9621-5D380477973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a:extLst>
              <a:ext uri="{FF2B5EF4-FFF2-40B4-BE49-F238E27FC236}">
                <a16:creationId xmlns:a16="http://schemas.microsoft.com/office/drawing/2014/main" id="{A7CD6D78-7F3B-4C3E-841E-7C2A0CCB1C51}"/>
              </a:ext>
            </a:extLst>
          </p:cNvPr>
          <p:cNvSpPr>
            <a:spLocks noGrp="1" noChangeArrowheads="1"/>
          </p:cNvSpPr>
          <p:nvPr>
            <p:ph type="title"/>
          </p:nvPr>
        </p:nvSpPr>
        <p:spPr/>
        <p:txBody>
          <a:bodyPr/>
          <a:lstStyle/>
          <a:p>
            <a:pPr eaLnBrk="1" hangingPunct="1"/>
            <a:r>
              <a:rPr lang="en-GB" altLang="en-US" dirty="0"/>
              <a:t>Water cycle definitions</a:t>
            </a:r>
          </a:p>
        </p:txBody>
      </p:sp>
      <p:pic>
        <p:nvPicPr>
          <p:cNvPr id="6" name="Picture 19">
            <a:hlinkClick r:id="" action="ppaction://hlinkshowjump?jump=nextslide"/>
            <a:extLst>
              <a:ext uri="{FF2B5EF4-FFF2-40B4-BE49-F238E27FC236}">
                <a16:creationId xmlns:a16="http://schemas.microsoft.com/office/drawing/2014/main" id="{DC70D1FF-93E9-44B2-8E1D-B3DCD9DC89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03C666D6-1925-4219-B66E-F8D8E1F397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336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2769B93-B228-49EB-A645-7825615C378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958-83BC-4F07-8382-157DA7DC22B5}"/>
              </a:ext>
            </a:extLst>
          </p:cNvPr>
          <p:cNvSpPr>
            <a:spLocks noGrp="1"/>
          </p:cNvSpPr>
          <p:nvPr>
            <p:ph type="title"/>
          </p:nvPr>
        </p:nvSpPr>
        <p:spPr/>
        <p:txBody>
          <a:bodyPr/>
          <a:lstStyle/>
          <a:p>
            <a:r>
              <a:rPr lang="en-GB" dirty="0"/>
              <a:t>What can water do?</a:t>
            </a:r>
          </a:p>
        </p:txBody>
      </p:sp>
      <p:sp>
        <p:nvSpPr>
          <p:cNvPr id="3" name="Rectangle 2">
            <a:extLst>
              <a:ext uri="{FF2B5EF4-FFF2-40B4-BE49-F238E27FC236}">
                <a16:creationId xmlns:a16="http://schemas.microsoft.com/office/drawing/2014/main" id="{B7510402-5FD0-41D5-9013-33090EF89AAB}"/>
              </a:ext>
            </a:extLst>
          </p:cNvPr>
          <p:cNvSpPr/>
          <p:nvPr/>
        </p:nvSpPr>
        <p:spPr>
          <a:xfrm>
            <a:off x="358774" y="800100"/>
            <a:ext cx="8137525" cy="830997"/>
          </a:xfrm>
          <a:prstGeom prst="rect">
            <a:avLst/>
          </a:prstGeom>
        </p:spPr>
        <p:txBody>
          <a:bodyPr wrap="square">
            <a:spAutoFit/>
          </a:bodyPr>
          <a:lstStyle/>
          <a:p>
            <a:r>
              <a:rPr lang="en-GB" b="0" i="0" u="none" strike="noStrike" dirty="0">
                <a:effectLst/>
                <a:latin typeface="arial" panose="020B0604020202020204" pitchFamily="34" charset="0"/>
              </a:rPr>
              <a:t>As well as making up our oceans, rivers, and over 50% of our bodies, water has some interesting properties.</a:t>
            </a:r>
            <a:endParaRPr lang="en-GB" dirty="0"/>
          </a:p>
        </p:txBody>
      </p:sp>
      <p:sp>
        <p:nvSpPr>
          <p:cNvPr id="4" name="Text Box 14">
            <a:extLst>
              <a:ext uri="{FF2B5EF4-FFF2-40B4-BE49-F238E27FC236}">
                <a16:creationId xmlns:a16="http://schemas.microsoft.com/office/drawing/2014/main" id="{55F98B93-C6C3-4A92-A5A5-4B734BC6B4F6}"/>
              </a:ext>
            </a:extLst>
          </p:cNvPr>
          <p:cNvSpPr txBox="1">
            <a:spLocks noChangeArrowheads="1"/>
          </p:cNvSpPr>
          <p:nvPr/>
        </p:nvSpPr>
        <p:spPr bwMode="auto">
          <a:xfrm>
            <a:off x="358776" y="1773615"/>
            <a:ext cx="8137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It absorbs,</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stores and releases energy in the form of heat (</a:t>
            </a:r>
            <a:r>
              <a:rPr kumimoji="0" lang="en-US" altLang="en-US" sz="2400" b="1" i="0" u="none" strike="noStrike" kern="1200" cap="none" spc="0" normalizeH="0" noProof="0" dirty="0">
                <a:ln>
                  <a:noFill/>
                </a:ln>
                <a:solidFill>
                  <a:srgbClr val="B80303"/>
                </a:solidFill>
                <a:effectLst/>
                <a:uLnTx/>
                <a:uFillTx/>
                <a:latin typeface="Arial" panose="020B0604020202020204" pitchFamily="34" charset="0"/>
                <a:ea typeface="+mn-ea"/>
                <a:cs typeface="+mn-cs"/>
              </a:rPr>
              <a:t>thermal</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energy) or movement (</a:t>
            </a:r>
            <a:r>
              <a:rPr kumimoji="0" lang="en-US" altLang="en-US" sz="2400" b="1" i="0" u="none" strike="noStrike" kern="1200" cap="none" spc="0" normalizeH="0" noProof="0" dirty="0">
                <a:ln>
                  <a:noFill/>
                </a:ln>
                <a:solidFill>
                  <a:srgbClr val="B80303"/>
                </a:solidFill>
                <a:effectLst/>
                <a:uLnTx/>
                <a:uFillTx/>
                <a:latin typeface="Arial" panose="020B0604020202020204" pitchFamily="34" charset="0"/>
                <a:ea typeface="+mn-ea"/>
                <a:cs typeface="+mn-cs"/>
              </a:rPr>
              <a:t>kinetic</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energy).</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6" name="Text Box 14">
            <a:extLst>
              <a:ext uri="{FF2B5EF4-FFF2-40B4-BE49-F238E27FC236}">
                <a16:creationId xmlns:a16="http://schemas.microsoft.com/office/drawing/2014/main" id="{002BEDC7-259E-4C5F-A89C-1E50134B4141}"/>
              </a:ext>
            </a:extLst>
          </p:cNvPr>
          <p:cNvSpPr txBox="1">
            <a:spLocks noChangeArrowheads="1"/>
          </p:cNvSpPr>
          <p:nvPr/>
        </p:nvSpPr>
        <p:spPr bwMode="auto">
          <a:xfrm>
            <a:off x="370236" y="2747130"/>
            <a:ext cx="5353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It expands</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when it freezes.</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7" name="Text Box 14">
            <a:extLst>
              <a:ext uri="{FF2B5EF4-FFF2-40B4-BE49-F238E27FC236}">
                <a16:creationId xmlns:a16="http://schemas.microsoft.com/office/drawing/2014/main" id="{DC619203-3AA5-4DF8-B252-0CBC945DD9A0}"/>
              </a:ext>
            </a:extLst>
          </p:cNvPr>
          <p:cNvSpPr txBox="1">
            <a:spLocks noChangeArrowheads="1"/>
          </p:cNvSpPr>
          <p:nvPr/>
        </p:nvSpPr>
        <p:spPr bwMode="auto">
          <a:xfrm>
            <a:off x="370236" y="3351313"/>
            <a:ext cx="5353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It helps </a:t>
            </a:r>
            <a:r>
              <a:rPr kumimoji="0" lang="en-US"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mn-cs"/>
              </a:rPr>
              <a:t>erode</a:t>
            </a: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 dissolve and transport materials,</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including rocks.</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8" name="Text Box 14">
            <a:extLst>
              <a:ext uri="{FF2B5EF4-FFF2-40B4-BE49-F238E27FC236}">
                <a16:creationId xmlns:a16="http://schemas.microsoft.com/office/drawing/2014/main" id="{FB8EF225-C27D-4EE1-AEA7-D12A49C16773}"/>
              </a:ext>
            </a:extLst>
          </p:cNvPr>
          <p:cNvSpPr txBox="1">
            <a:spLocks noChangeArrowheads="1"/>
          </p:cNvSpPr>
          <p:nvPr/>
        </p:nvSpPr>
        <p:spPr bwMode="auto">
          <a:xfrm>
            <a:off x="370236" y="4324828"/>
            <a:ext cx="5353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55600" marR="0" lvl="0" indent="-355600" algn="l" defTabSz="4211638" rtl="0" eaLnBrk="1" fontAlgn="base" latinLnBrk="0" hangingPunct="1">
              <a:lnSpc>
                <a:spcPct val="100000"/>
              </a:lnSpc>
              <a:spcBef>
                <a:spcPct val="0"/>
              </a:spcBef>
              <a:spcAft>
                <a:spcPct val="0"/>
              </a:spcAft>
              <a:buClr>
                <a:srgbClr val="B80303"/>
              </a:buClr>
              <a:buSzPct val="100000"/>
              <a:buFont typeface="Wingdings" panose="05000000000000000000" pitchFamily="2" charset="2"/>
              <a:buChar char="l"/>
              <a:tabLst/>
              <a:defRPr/>
            </a:pPr>
            <a:r>
              <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rPr>
              <a:t>It</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 affects the </a:t>
            </a:r>
            <a:r>
              <a:rPr kumimoji="0" lang="en-US" altLang="en-US" sz="2400" b="1" i="0" u="none" strike="noStrike" kern="1200" cap="none" spc="0" normalizeH="0" noProof="0" dirty="0">
                <a:ln>
                  <a:noFill/>
                </a:ln>
                <a:solidFill>
                  <a:srgbClr val="B80303"/>
                </a:solidFill>
                <a:effectLst/>
                <a:uLnTx/>
                <a:uFillTx/>
                <a:latin typeface="Arial" panose="020B0604020202020204" pitchFamily="34" charset="0"/>
                <a:ea typeface="+mn-ea"/>
                <a:cs typeface="+mn-cs"/>
              </a:rPr>
              <a:t>melting point </a:t>
            </a:r>
            <a:r>
              <a:rPr kumimoji="0" lang="en-US" altLang="en-US" sz="2400" b="0" i="0" u="none" strike="noStrike" kern="1200" cap="none" spc="0" normalizeH="0" noProof="0" dirty="0">
                <a:ln>
                  <a:noFill/>
                </a:ln>
                <a:solidFill>
                  <a:srgbClr val="010066"/>
                </a:solidFill>
                <a:effectLst/>
                <a:uLnTx/>
                <a:uFillTx/>
                <a:latin typeface="Arial" panose="020B0604020202020204" pitchFamily="34" charset="0"/>
                <a:ea typeface="+mn-ea"/>
                <a:cs typeface="+mn-cs"/>
              </a:rPr>
              <a:t>and other properties of rocks.</a:t>
            </a:r>
            <a:endParaRPr kumimoji="0" lang="en-US" altLang="en-US" sz="2400" b="0" i="0" u="none" strike="noStrike" kern="1200" cap="none" spc="0" normalizeH="0" baseline="0" noProof="0" dirty="0">
              <a:ln>
                <a:noFill/>
              </a:ln>
              <a:solidFill>
                <a:srgbClr val="010066"/>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C9FED140-78C7-42FF-A9D0-DC81BAE3A4B9}"/>
              </a:ext>
            </a:extLst>
          </p:cNvPr>
          <p:cNvSpPr/>
          <p:nvPr/>
        </p:nvSpPr>
        <p:spPr>
          <a:xfrm>
            <a:off x="370237" y="5298341"/>
            <a:ext cx="5209876" cy="830997"/>
          </a:xfrm>
          <a:prstGeom prst="rect">
            <a:avLst/>
          </a:prstGeom>
        </p:spPr>
        <p:txBody>
          <a:bodyPr wrap="square">
            <a:spAutoFit/>
          </a:bodyPr>
          <a:lstStyle/>
          <a:p>
            <a:r>
              <a:rPr lang="en-GB" b="0" i="0" u="none" strike="noStrike" dirty="0">
                <a:effectLst/>
                <a:latin typeface="arial" panose="020B0604020202020204" pitchFamily="34" charset="0"/>
              </a:rPr>
              <a:t>In this presentation, you will learn more about each of these properties.</a:t>
            </a:r>
            <a:endParaRPr lang="en-GB" dirty="0"/>
          </a:p>
        </p:txBody>
      </p:sp>
      <p:pic>
        <p:nvPicPr>
          <p:cNvPr id="11" name="Picture 10">
            <a:extLst>
              <a:ext uri="{FF2B5EF4-FFF2-40B4-BE49-F238E27FC236}">
                <a16:creationId xmlns:a16="http://schemas.microsoft.com/office/drawing/2014/main" id="{F537CE93-A871-4E10-B39C-62980F6E5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067028"/>
            <a:ext cx="3307295" cy="3062310"/>
          </a:xfrm>
          <a:prstGeom prst="rect">
            <a:avLst/>
          </a:prstGeom>
        </p:spPr>
      </p:pic>
      <p:pic>
        <p:nvPicPr>
          <p:cNvPr id="12" name="Picture 19">
            <a:hlinkClick r:id="" action="ppaction://hlinkshowjump?jump=nextslide"/>
            <a:extLst>
              <a:ext uri="{FF2B5EF4-FFF2-40B4-BE49-F238E27FC236}">
                <a16:creationId xmlns:a16="http://schemas.microsoft.com/office/drawing/2014/main" id="{C0A05746-8BBC-4FB8-91F0-7A3C967A75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7035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C84A-49DF-406E-BA7E-D8998E5F7351}"/>
              </a:ext>
            </a:extLst>
          </p:cNvPr>
          <p:cNvSpPr>
            <a:spLocks noGrp="1"/>
          </p:cNvSpPr>
          <p:nvPr>
            <p:ph type="title"/>
          </p:nvPr>
        </p:nvSpPr>
        <p:spPr/>
        <p:txBody>
          <a:bodyPr/>
          <a:lstStyle/>
          <a:p>
            <a:r>
              <a:rPr lang="en-GB" dirty="0"/>
              <a:t>Water and energy</a:t>
            </a:r>
          </a:p>
        </p:txBody>
      </p:sp>
      <p:sp>
        <p:nvSpPr>
          <p:cNvPr id="4" name="Text Box 3">
            <a:extLst>
              <a:ext uri="{FF2B5EF4-FFF2-40B4-BE49-F238E27FC236}">
                <a16:creationId xmlns:a16="http://schemas.microsoft.com/office/drawing/2014/main" id="{A2367CF5-84C6-4FC5-B01D-983FA8AE55A6}"/>
              </a:ext>
            </a:extLst>
          </p:cNvPr>
          <p:cNvSpPr txBox="1">
            <a:spLocks noChangeArrowheads="1"/>
          </p:cNvSpPr>
          <p:nvPr/>
        </p:nvSpPr>
        <p:spPr bwMode="auto">
          <a:xfrm>
            <a:off x="358773" y="812056"/>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0" defTabSz="4211638" eaLnBrk="1" hangingPunct="1">
              <a:buClr>
                <a:srgbClr val="B80303"/>
              </a:buClr>
              <a:buSzPct val="80000"/>
              <a:defRPr/>
            </a:pPr>
            <a:r>
              <a:rPr lang="en-US" altLang="en-US" dirty="0">
                <a:solidFill>
                  <a:srgbClr val="010066"/>
                </a:solidFill>
              </a:rPr>
              <a:t>Water has a high capacity for absorbing and storing energy, which means it can store a lot of energy at once.</a:t>
            </a:r>
          </a:p>
        </p:txBody>
      </p:sp>
      <p:sp>
        <p:nvSpPr>
          <p:cNvPr id="5" name="Text Box 3">
            <a:extLst>
              <a:ext uri="{FF2B5EF4-FFF2-40B4-BE49-F238E27FC236}">
                <a16:creationId xmlns:a16="http://schemas.microsoft.com/office/drawing/2014/main" id="{EE67372F-0300-4350-AC80-77E8E1FC60D8}"/>
              </a:ext>
            </a:extLst>
          </p:cNvPr>
          <p:cNvSpPr txBox="1">
            <a:spLocks noChangeArrowheads="1"/>
          </p:cNvSpPr>
          <p:nvPr/>
        </p:nvSpPr>
        <p:spPr bwMode="auto">
          <a:xfrm>
            <a:off x="360127" y="1762538"/>
            <a:ext cx="43032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0" defTabSz="4211638" eaLnBrk="1" hangingPunct="1">
              <a:buClr>
                <a:srgbClr val="B80303"/>
              </a:buClr>
              <a:buSzPct val="80000"/>
              <a:defRPr/>
            </a:pPr>
            <a:r>
              <a:rPr lang="en-US" altLang="en-US" dirty="0">
                <a:solidFill>
                  <a:srgbClr val="010066"/>
                </a:solidFill>
              </a:rPr>
              <a:t>Some of this energy is </a:t>
            </a:r>
            <a:r>
              <a:rPr lang="en-US" altLang="en-US" b="1" dirty="0">
                <a:solidFill>
                  <a:srgbClr val="B80303"/>
                </a:solidFill>
              </a:rPr>
              <a:t>thermal</a:t>
            </a:r>
            <a:r>
              <a:rPr lang="en-US" altLang="en-US" dirty="0">
                <a:solidFill>
                  <a:srgbClr val="010066"/>
                </a:solidFill>
              </a:rPr>
              <a:t>. Large volumes of water, such as the oceans, can store huge amounts of thermal energy from the Sun.</a:t>
            </a:r>
          </a:p>
        </p:txBody>
      </p:sp>
      <p:sp>
        <p:nvSpPr>
          <p:cNvPr id="6" name="Text Box 3">
            <a:extLst>
              <a:ext uri="{FF2B5EF4-FFF2-40B4-BE49-F238E27FC236}">
                <a16:creationId xmlns:a16="http://schemas.microsoft.com/office/drawing/2014/main" id="{1DE91509-9CDF-484D-BC2F-EC5325CECEB0}"/>
              </a:ext>
            </a:extLst>
          </p:cNvPr>
          <p:cNvSpPr txBox="1">
            <a:spLocks noChangeArrowheads="1"/>
          </p:cNvSpPr>
          <p:nvPr/>
        </p:nvSpPr>
        <p:spPr bwMode="auto">
          <a:xfrm>
            <a:off x="382092" y="3821014"/>
            <a:ext cx="42812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0" defTabSz="4211638" eaLnBrk="1" hangingPunct="1">
              <a:buClr>
                <a:srgbClr val="B80303"/>
              </a:buClr>
              <a:buSzPct val="80000"/>
              <a:defRPr/>
            </a:pPr>
            <a:r>
              <a:rPr lang="en-US" altLang="en-US" dirty="0">
                <a:solidFill>
                  <a:srgbClr val="010066"/>
                </a:solidFill>
              </a:rPr>
              <a:t>Energy in water can also be </a:t>
            </a:r>
            <a:r>
              <a:rPr lang="en-US" altLang="en-US" b="1" dirty="0">
                <a:solidFill>
                  <a:srgbClr val="B80303"/>
                </a:solidFill>
              </a:rPr>
              <a:t>kinetic</a:t>
            </a:r>
            <a:r>
              <a:rPr lang="en-US" altLang="en-US" dirty="0">
                <a:solidFill>
                  <a:srgbClr val="010066"/>
                </a:solidFill>
              </a:rPr>
              <a:t>. For example, a river flowing down a mountain has a lot of energy, which causes it to move. The movement is the release of kinetic energy.</a:t>
            </a:r>
          </a:p>
        </p:txBody>
      </p:sp>
      <p:pic>
        <p:nvPicPr>
          <p:cNvPr id="8" name="Picture 7">
            <a:extLst>
              <a:ext uri="{FF2B5EF4-FFF2-40B4-BE49-F238E27FC236}">
                <a16:creationId xmlns:a16="http://schemas.microsoft.com/office/drawing/2014/main" id="{4EFD5BB6-F346-494F-9D5C-097293825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380" y="1858568"/>
            <a:ext cx="4085084" cy="4270770"/>
          </a:xfrm>
          <a:prstGeom prst="rect">
            <a:avLst/>
          </a:prstGeom>
        </p:spPr>
      </p:pic>
      <p:pic>
        <p:nvPicPr>
          <p:cNvPr id="9" name="Picture 5" descr="notes_icon">
            <a:extLst>
              <a:ext uri="{FF2B5EF4-FFF2-40B4-BE49-F238E27FC236}">
                <a16:creationId xmlns:a16="http://schemas.microsoft.com/office/drawing/2014/main" id="{CBC600B6-15B5-49D7-934D-B4FD38D4EB72}"/>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0AFB18EF-A278-49ED-888B-86414AC457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9362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C03A0D-DB0D-4680-A2FD-1DCFCA8AB11D}"/>
              </a:ext>
            </a:extLst>
          </p:cNvPr>
          <p:cNvSpPr>
            <a:spLocks noGrp="1" noChangeArrowheads="1"/>
          </p:cNvSpPr>
          <p:nvPr>
            <p:ph type="title"/>
          </p:nvPr>
        </p:nvSpPr>
        <p:spPr/>
        <p:txBody>
          <a:bodyPr/>
          <a:lstStyle/>
          <a:p>
            <a:pPr eaLnBrk="1" hangingPunct="1"/>
            <a:r>
              <a:rPr lang="en-GB" altLang="en-US" dirty="0"/>
              <a:t>What happens when water freezes?</a:t>
            </a:r>
          </a:p>
        </p:txBody>
      </p:sp>
      <p:sp>
        <p:nvSpPr>
          <p:cNvPr id="9" name="Text Box 7">
            <a:extLst>
              <a:ext uri="{FF2B5EF4-FFF2-40B4-BE49-F238E27FC236}">
                <a16:creationId xmlns:a16="http://schemas.microsoft.com/office/drawing/2014/main" id="{5AEC9412-D5DB-48B5-96D5-4EA303A59238}"/>
              </a:ext>
            </a:extLst>
          </p:cNvPr>
          <p:cNvSpPr txBox="1">
            <a:spLocks noChangeArrowheads="1"/>
          </p:cNvSpPr>
          <p:nvPr/>
        </p:nvSpPr>
        <p:spPr bwMode="auto">
          <a:xfrm>
            <a:off x="363947" y="824515"/>
            <a:ext cx="5072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water freezes, its molecules form uniform </a:t>
            </a:r>
            <a:r>
              <a:rPr lang="en-GB" altLang="en-US" b="1" dirty="0">
                <a:solidFill>
                  <a:srgbClr val="B80303"/>
                </a:solidFill>
              </a:rPr>
              <a:t>crystalline</a:t>
            </a:r>
            <a:r>
              <a:rPr lang="en-GB" altLang="en-US" dirty="0"/>
              <a:t> structures. These structures are </a:t>
            </a:r>
            <a:r>
              <a:rPr lang="en-GB" altLang="en-US" b="1" dirty="0">
                <a:solidFill>
                  <a:srgbClr val="B80303"/>
                </a:solidFill>
              </a:rPr>
              <a:t>less dense </a:t>
            </a:r>
            <a:r>
              <a:rPr lang="en-GB" altLang="en-US" dirty="0"/>
              <a:t>than the molecules in liquid water.</a:t>
            </a:r>
          </a:p>
        </p:txBody>
      </p:sp>
      <p:sp>
        <p:nvSpPr>
          <p:cNvPr id="10" name="Text Box 7">
            <a:extLst>
              <a:ext uri="{FF2B5EF4-FFF2-40B4-BE49-F238E27FC236}">
                <a16:creationId xmlns:a16="http://schemas.microsoft.com/office/drawing/2014/main" id="{FBF44492-6AA8-4381-AC77-3D09477CC1F1}"/>
              </a:ext>
            </a:extLst>
          </p:cNvPr>
          <p:cNvSpPr txBox="1">
            <a:spLocks noChangeArrowheads="1"/>
          </p:cNvSpPr>
          <p:nvPr/>
        </p:nvSpPr>
        <p:spPr bwMode="auto">
          <a:xfrm>
            <a:off x="355031" y="2456892"/>
            <a:ext cx="3704615" cy="461665"/>
          </a:xfrm>
          <a:prstGeom prst="rect">
            <a:avLst/>
          </a:prstGeom>
          <a:solidFill>
            <a:srgbClr val="FDD9D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So what does this mean?</a:t>
            </a:r>
          </a:p>
        </p:txBody>
      </p:sp>
      <p:sp>
        <p:nvSpPr>
          <p:cNvPr id="11" name="Text Box 7">
            <a:extLst>
              <a:ext uri="{FF2B5EF4-FFF2-40B4-BE49-F238E27FC236}">
                <a16:creationId xmlns:a16="http://schemas.microsoft.com/office/drawing/2014/main" id="{BBCF9192-5C04-4562-AD3A-8BFF0321BAAD}"/>
              </a:ext>
            </a:extLst>
          </p:cNvPr>
          <p:cNvSpPr txBox="1">
            <a:spLocks noChangeArrowheads="1"/>
          </p:cNvSpPr>
          <p:nvPr/>
        </p:nvSpPr>
        <p:spPr bwMode="auto">
          <a:xfrm>
            <a:off x="4059646" y="3964992"/>
            <a:ext cx="44240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This means that when water freezes, it </a:t>
            </a:r>
            <a:r>
              <a:rPr lang="en-GB" altLang="en-US" b="1" dirty="0">
                <a:solidFill>
                  <a:srgbClr val="B80303"/>
                </a:solidFill>
              </a:rPr>
              <a:t>expands</a:t>
            </a:r>
            <a:r>
              <a:rPr lang="en-GB" altLang="en-US" dirty="0"/>
              <a:t> by about 9% of its total volume. It also explains why ice cubes float on the surface of your drink: the ice is less dense, so it floats.</a:t>
            </a:r>
          </a:p>
        </p:txBody>
      </p:sp>
      <p:pic>
        <p:nvPicPr>
          <p:cNvPr id="3" name="Picture 2">
            <a:extLst>
              <a:ext uri="{FF2B5EF4-FFF2-40B4-BE49-F238E27FC236}">
                <a16:creationId xmlns:a16="http://schemas.microsoft.com/office/drawing/2014/main" id="{8D8C7835-0C69-40A6-9E71-883104DBF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220" y="824515"/>
            <a:ext cx="3172236" cy="3024905"/>
          </a:xfrm>
          <a:prstGeom prst="rect">
            <a:avLst/>
          </a:prstGeom>
        </p:spPr>
      </p:pic>
      <p:pic>
        <p:nvPicPr>
          <p:cNvPr id="5" name="Picture 4">
            <a:extLst>
              <a:ext uri="{FF2B5EF4-FFF2-40B4-BE49-F238E27FC236}">
                <a16:creationId xmlns:a16="http://schemas.microsoft.com/office/drawing/2014/main" id="{66723B4A-26A7-4F44-BAAF-0BB647DB4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75" y="2996952"/>
            <a:ext cx="3476497" cy="3467650"/>
          </a:xfrm>
          <a:prstGeom prst="rect">
            <a:avLst/>
          </a:prstGeom>
        </p:spPr>
      </p:pic>
      <p:pic>
        <p:nvPicPr>
          <p:cNvPr id="12" name="Picture 19">
            <a:hlinkClick r:id="" action="ppaction://hlinkshowjump?jump=nextslide"/>
            <a:extLst>
              <a:ext uri="{FF2B5EF4-FFF2-40B4-BE49-F238E27FC236}">
                <a16:creationId xmlns:a16="http://schemas.microsoft.com/office/drawing/2014/main" id="{C82A0379-6664-4E16-87AC-C10CD19752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3" name="Text Box 7">
            <a:extLst>
              <a:ext uri="{FF2B5EF4-FFF2-40B4-BE49-F238E27FC236}">
                <a16:creationId xmlns:a16="http://schemas.microsoft.com/office/drawing/2014/main" id="{F3043B58-DBE9-4CF9-901A-A04FCA0D6974}"/>
              </a:ext>
            </a:extLst>
          </p:cNvPr>
          <p:cNvSpPr txBox="1">
            <a:spLocks noChangeArrowheads="1"/>
          </p:cNvSpPr>
          <p:nvPr/>
        </p:nvSpPr>
        <p:spPr bwMode="auto">
          <a:xfrm>
            <a:off x="6251058" y="800100"/>
            <a:ext cx="1059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Water</a:t>
            </a:r>
          </a:p>
        </p:txBody>
      </p:sp>
      <p:sp>
        <p:nvSpPr>
          <p:cNvPr id="14" name="Text Box 7">
            <a:extLst>
              <a:ext uri="{FF2B5EF4-FFF2-40B4-BE49-F238E27FC236}">
                <a16:creationId xmlns:a16="http://schemas.microsoft.com/office/drawing/2014/main" id="{0C395852-F00F-4C65-912B-2AB8943BB648}"/>
              </a:ext>
            </a:extLst>
          </p:cNvPr>
          <p:cNvSpPr txBox="1">
            <a:spLocks noChangeArrowheads="1"/>
          </p:cNvSpPr>
          <p:nvPr/>
        </p:nvSpPr>
        <p:spPr bwMode="auto">
          <a:xfrm>
            <a:off x="318795" y="3121186"/>
            <a:ext cx="7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t>Ice</a:t>
            </a:r>
          </a:p>
        </p:txBody>
      </p:sp>
      <p:pic>
        <p:nvPicPr>
          <p:cNvPr id="15" name="Picture 14">
            <a:extLst>
              <a:ext uri="{FF2B5EF4-FFF2-40B4-BE49-F238E27FC236}">
                <a16:creationId xmlns:a16="http://schemas.microsoft.com/office/drawing/2014/main" id="{46D8215F-FE84-4710-A0FD-8DECC65BAB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8925</TotalTime>
  <Words>2545</Words>
  <Application>Microsoft Office PowerPoint</Application>
  <PresentationFormat>On-screen Show (4:3)</PresentationFormat>
  <Paragraphs>198</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Wingdings</vt:lpstr>
      <vt:lpstr>Arial</vt:lpstr>
      <vt:lpstr>Wingdings 2</vt:lpstr>
      <vt:lpstr>Default Design</vt:lpstr>
      <vt:lpstr>4_Default Design</vt:lpstr>
      <vt:lpstr>Water on Earth</vt:lpstr>
      <vt:lpstr>Information</vt:lpstr>
      <vt:lpstr>The water cycle</vt:lpstr>
      <vt:lpstr>What happens in the water cycle?</vt:lpstr>
      <vt:lpstr>Water cycle processes</vt:lpstr>
      <vt:lpstr>Water cycle definitions</vt:lpstr>
      <vt:lpstr>What can water do?</vt:lpstr>
      <vt:lpstr>Water and energy</vt:lpstr>
      <vt:lpstr>What happens when water freezes?</vt:lpstr>
      <vt:lpstr>What is freeze-thaw weathering?</vt:lpstr>
      <vt:lpstr>Freeze-thaw weathering in action</vt:lpstr>
      <vt:lpstr>Freeze-thaw weathering investigation</vt:lpstr>
      <vt:lpstr>Chemical weathering: rainwater</vt:lpstr>
      <vt:lpstr>Examples of chemical weathering</vt:lpstr>
      <vt:lpstr>Solubility and dissolving investigation</vt:lpstr>
      <vt:lpstr>Erosion</vt:lpstr>
      <vt:lpstr>Transportation by water</vt:lpstr>
      <vt:lpstr>River transportation investigation</vt:lpstr>
      <vt:lpstr>Rock changes during transportation</vt:lpstr>
      <vt:lpstr>Transportation by glacier</vt:lpstr>
      <vt:lpstr>What is deposition?</vt:lpstr>
      <vt:lpstr>How does water affect melting points?</vt:lpstr>
      <vt:lpstr>Water and volcanoes</vt:lpstr>
      <vt:lpstr>Water and viscosity</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on Earth</dc:title>
  <dc:subject>Boardworks High School Earth and Space Sciences</dc:subject>
  <dc:creator>Boardworks</dc:creator>
  <cp:lastModifiedBy>Tim Crilly</cp:lastModifiedBy>
  <cp:revision>359</cp:revision>
  <dcterms:created xsi:type="dcterms:W3CDTF">2000-09-02T18:16:52Z</dcterms:created>
  <dcterms:modified xsi:type="dcterms:W3CDTF">2019-01-31T15:23:58Z</dcterms:modified>
</cp:coreProperties>
</file>