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2.xml" ContentType="application/vnd.ms-office.activeX+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4.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5.xml" ContentType="application/vnd.ms-office.activeX+xml"/>
  <Override PartName="/ppt/notesSlides/notesSlide17.xml" ContentType="application/vnd.openxmlformats-officedocument.presentationml.notesSlide+xml"/>
  <Override PartName="/ppt/activeX/activeX6.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ctiveX/activeX7.xml" ContentType="application/vnd.ms-office.activeX+xml"/>
  <Override PartName="/ppt/notesSlides/notesSlide28.xml" ContentType="application/vnd.openxmlformats-officedocument.presentationml.notesSlide+xml"/>
  <Override PartName="/ppt/activeX/activeX8.xml" ContentType="application/vnd.ms-office.activeX+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7" r:id="rId1"/>
    <p:sldMasterId id="2147483742" r:id="rId2"/>
  </p:sldMasterIdLst>
  <p:notesMasterIdLst>
    <p:notesMasterId r:id="rId32"/>
  </p:notesMasterIdLst>
  <p:handoutMasterIdLst>
    <p:handoutMasterId r:id="rId33"/>
  </p:handoutMasterIdLst>
  <p:sldIdLst>
    <p:sldId id="430" r:id="rId3"/>
    <p:sldId id="488" r:id="rId4"/>
    <p:sldId id="595" r:id="rId5"/>
    <p:sldId id="258" r:id="rId6"/>
    <p:sldId id="276" r:id="rId7"/>
    <p:sldId id="266" r:id="rId8"/>
    <p:sldId id="267" r:id="rId9"/>
    <p:sldId id="264" r:id="rId10"/>
    <p:sldId id="269" r:id="rId11"/>
    <p:sldId id="292" r:id="rId12"/>
    <p:sldId id="285" r:id="rId13"/>
    <p:sldId id="318" r:id="rId14"/>
    <p:sldId id="260" r:id="rId15"/>
    <p:sldId id="319" r:id="rId16"/>
    <p:sldId id="582" r:id="rId17"/>
    <p:sldId id="571" r:id="rId18"/>
    <p:sldId id="593" r:id="rId19"/>
    <p:sldId id="594" r:id="rId20"/>
    <p:sldId id="572" r:id="rId21"/>
    <p:sldId id="583" r:id="rId22"/>
    <p:sldId id="584" r:id="rId23"/>
    <p:sldId id="585" r:id="rId24"/>
    <p:sldId id="587" r:id="rId25"/>
    <p:sldId id="588" r:id="rId26"/>
    <p:sldId id="589" r:id="rId27"/>
    <p:sldId id="590" r:id="rId28"/>
    <p:sldId id="596" r:id="rId29"/>
    <p:sldId id="591" r:id="rId30"/>
    <p:sldId id="592" r:id="rId31"/>
  </p:sldIdLst>
  <p:sldSz cx="9144000" cy="6858000" type="screen4x3"/>
  <p:notesSz cx="6858000" cy="9296400"/>
  <p:embeddedFontLst>
    <p:embeddedFont>
      <p:font typeface="Wingdings 2" panose="05020102010507070707" pitchFamily="18" charset="2"/>
      <p:regular r:id="rId34"/>
    </p:embeddedFont>
  </p:embeddedFontLst>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5450">
          <p15:clr>
            <a:srgbClr val="A4A3A4"/>
          </p15:clr>
        </p15:guide>
        <p15:guide id="3" pos="204" userDrawn="1">
          <p15:clr>
            <a:srgbClr val="A4A3A4"/>
          </p15:clr>
        </p15:guide>
      </p15:sldGuideLst>
    </p:ext>
    <p:ext uri="{2D200454-40CA-4A62-9FC3-DE9A4176ACB9}">
      <p15:notesGuideLst xmlns:p15="http://schemas.microsoft.com/office/powerpoint/2012/main">
        <p15:guide id="1" orient="horz" pos="283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0303"/>
    <a:srgbClr val="FDD9D9"/>
    <a:srgbClr val="010066"/>
    <a:srgbClr val="6600CC"/>
    <a:srgbClr val="663300"/>
    <a:srgbClr val="10BC45"/>
    <a:srgbClr val="FFFFCC"/>
    <a:srgbClr val="97F692"/>
    <a:srgbClr val="B88A0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82"/>
        <p:guide pos="5450"/>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836"/>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7" name="Rectangle 5">
            <a:extLst>
              <a:ext uri="{FF2B5EF4-FFF2-40B4-BE49-F238E27FC236}">
                <a16:creationId xmlns:a16="http://schemas.microsoft.com/office/drawing/2014/main" id="{E010A986-8165-41D3-97A8-74AD49D662C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8CA50076-2553-463E-BB77-FF7C4F736DCB}" type="slidenum">
              <a:rPr lang="en-GB" altLang="en-US"/>
              <a:pPr/>
              <a:t>‹#›</a:t>
            </a:fld>
            <a:endParaRPr lang="en-GB" altLang="en-US"/>
          </a:p>
        </p:txBody>
      </p:sp>
      <p:sp>
        <p:nvSpPr>
          <p:cNvPr id="5" name="Rectangle 7">
            <a:extLst>
              <a:ext uri="{FF2B5EF4-FFF2-40B4-BE49-F238E27FC236}">
                <a16:creationId xmlns:a16="http://schemas.microsoft.com/office/drawing/2014/main" id="{C6692FFC-394F-4EE9-927C-F7B66CC2B2E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BDF76834-1CBC-45ED-B4FA-0C7E71C8D62C}"/>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4276028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9BDD1550-2123-487B-A992-40138808C8F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7">
            <a:extLst>
              <a:ext uri="{FF2B5EF4-FFF2-40B4-BE49-F238E27FC236}">
                <a16:creationId xmlns:a16="http://schemas.microsoft.com/office/drawing/2014/main" id="{31BFF3C2-C64F-4613-BF0B-AB18796E9D53}"/>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F4A9C45E-DF2A-4DCF-A28D-010658762CA3}" type="slidenum">
              <a:rPr lang="en-GB" altLang="en-US"/>
              <a:pPr/>
              <a:t>‹#›</a:t>
            </a:fld>
            <a:endParaRPr lang="en-GB" altLang="en-US"/>
          </a:p>
        </p:txBody>
      </p:sp>
      <p:sp>
        <p:nvSpPr>
          <p:cNvPr id="7" name="Rectangle 5">
            <a:extLst>
              <a:ext uri="{FF2B5EF4-FFF2-40B4-BE49-F238E27FC236}">
                <a16:creationId xmlns:a16="http://schemas.microsoft.com/office/drawing/2014/main" id="{8924D067-6A5B-4CE4-81CF-174EAAE10E4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Rectangle 9">
            <a:extLst>
              <a:ext uri="{FF2B5EF4-FFF2-40B4-BE49-F238E27FC236}">
                <a16:creationId xmlns:a16="http://schemas.microsoft.com/office/drawing/2014/main" id="{55EA6142-DB92-44BE-8297-1F95E88EC04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E7C15D73-0B4B-44F1-8963-6305E63FF488}"/>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7840017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itchFamily="34" charset="0"/>
        <a:ea typeface="+mn-ea"/>
        <a:cs typeface="+mn-cs"/>
      </a:defRPr>
    </a:lvl1pPr>
    <a:lvl2pPr marL="457200" algn="l" rtl="0" eaLnBrk="0" fontAlgn="base" hangingPunct="0">
      <a:spcBef>
        <a:spcPts val="432"/>
      </a:spcBef>
      <a:spcAft>
        <a:spcPct val="0"/>
      </a:spcAft>
      <a:defRPr sz="1200" kern="1200">
        <a:solidFill>
          <a:schemeClr val="tx1"/>
        </a:solidFill>
        <a:latin typeface="Arial" pitchFamily="34" charset="0"/>
        <a:ea typeface="+mn-ea"/>
        <a:cs typeface="+mn-cs"/>
      </a:defRPr>
    </a:lvl2pPr>
    <a:lvl3pPr marL="914400" algn="l" rtl="0" eaLnBrk="0" fontAlgn="base" hangingPunct="0">
      <a:spcBef>
        <a:spcPts val="432"/>
      </a:spcBef>
      <a:spcAft>
        <a:spcPct val="0"/>
      </a:spcAft>
      <a:defRPr sz="1200" kern="1200">
        <a:solidFill>
          <a:schemeClr val="tx1"/>
        </a:solidFill>
        <a:latin typeface="Arial" pitchFamily="34" charset="0"/>
        <a:ea typeface="+mn-ea"/>
        <a:cs typeface="+mn-cs"/>
      </a:defRPr>
    </a:lvl3pPr>
    <a:lvl4pPr marL="1371600" algn="l" rtl="0" eaLnBrk="0" fontAlgn="base" hangingPunct="0">
      <a:spcBef>
        <a:spcPts val="432"/>
      </a:spcBef>
      <a:spcAft>
        <a:spcPct val="0"/>
      </a:spcAft>
      <a:defRPr sz="1200" kern="1200">
        <a:solidFill>
          <a:schemeClr val="tx1"/>
        </a:solidFill>
        <a:latin typeface="Arial" pitchFamily="34" charset="0"/>
        <a:ea typeface="+mn-ea"/>
        <a:cs typeface="+mn-cs"/>
      </a:defRPr>
    </a:lvl4pPr>
    <a:lvl5pPr marL="1828800" algn="l" rtl="0" eaLnBrk="0" fontAlgn="base" hangingPunct="0">
      <a:spcBef>
        <a:spcPts val="432"/>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415790"/>
            <a:ext cx="5029200" cy="4183380"/>
          </a:xfrm>
          <a:prstGeom prst="rect">
            <a:avLst/>
          </a:prstGeom>
          <a:noFill/>
          <a:ln/>
        </p:spPr>
        <p:txBody>
          <a:bodyPr/>
          <a:lstStyle/>
          <a:p>
            <a:endParaRPr lang="en-GB" dirty="0"/>
          </a:p>
        </p:txBody>
      </p:sp>
      <p:sp>
        <p:nvSpPr>
          <p:cNvPr id="3" name="Slide Number Placeholder 2">
            <a:extLst>
              <a:ext uri="{FF2B5EF4-FFF2-40B4-BE49-F238E27FC236}">
                <a16:creationId xmlns:a16="http://schemas.microsoft.com/office/drawing/2014/main" id="{C2AA551F-290A-4F37-8DF3-4652921A2448}"/>
              </a:ext>
            </a:extLst>
          </p:cNvPr>
          <p:cNvSpPr>
            <a:spLocks noGrp="1"/>
          </p:cNvSpPr>
          <p:nvPr>
            <p:ph type="sldNum" sz="quarter" idx="10"/>
          </p:nvPr>
        </p:nvSpPr>
        <p:spPr/>
        <p:txBody>
          <a:bodyPr/>
          <a:lstStyle/>
          <a:p>
            <a:fld id="{F4A9C45E-DF2A-4DCF-A28D-010658762CA3}"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9450AB7-2ADF-4725-8EDB-C8AA56E4814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CEE5960-3F7E-40FE-A361-15D60B70AC92}"/>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FE45CA0-C5CC-434B-9830-080DA4085A92}"/>
              </a:ext>
            </a:extLst>
          </p:cNvPr>
          <p:cNvSpPr>
            <a:spLocks noGrp="1"/>
          </p:cNvSpPr>
          <p:nvPr>
            <p:ph type="sldNum" sz="quarter" idx="10"/>
          </p:nvPr>
        </p:nvSpPr>
        <p:spPr/>
        <p:txBody>
          <a:bodyPr/>
          <a:lstStyle/>
          <a:p>
            <a:fld id="{F4A9C45E-DF2A-4DCF-A28D-010658762CA3}"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D70591CE-4B51-48B6-85FD-6E8018327EE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BE79658-EC67-4102-B31E-901492BF02C0}"/>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FreeImages.</a:t>
            </a:r>
            <a:r>
              <a:rPr lang="en-US" altLang="en-US" dirty="0"/>
              <a:t>com 2018</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CC1CD11-8635-48EC-849F-C3AB6EB26C87}"/>
              </a:ext>
            </a:extLst>
          </p:cNvPr>
          <p:cNvSpPr>
            <a:spLocks noGrp="1"/>
          </p:cNvSpPr>
          <p:nvPr>
            <p:ph type="sldNum" sz="quarter" idx="10"/>
          </p:nvPr>
        </p:nvSpPr>
        <p:spPr/>
        <p:txBody>
          <a:bodyPr/>
          <a:lstStyle/>
          <a:p>
            <a:fld id="{F4A9C45E-DF2A-4DCF-A28D-010658762CA3}"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0F47F3E-C08D-4B70-8764-61E70764E86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31554E4-70BE-4A31-B837-0B515A8F59C9}"/>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Planning and Carrying Out Investigations:</a:t>
            </a:r>
            <a:r>
              <a:rPr lang="en-GB" sz="1200" kern="1200" dirty="0">
                <a:solidFill>
                  <a:schemeClr val="tx1"/>
                </a:solidFill>
                <a:effectLst/>
                <a:latin typeface="Arial" pitchFamily="34" charset="0"/>
                <a:ea typeface="+mn-ea"/>
                <a:cs typeface="+mn-cs"/>
              </a:rPr>
              <a:t> Select appropriate tools to collect, record, </a:t>
            </a:r>
            <a:r>
              <a:rPr lang="en-GB" sz="1200" kern="1200" dirty="0" err="1">
                <a:solidFill>
                  <a:schemeClr val="tx1"/>
                </a:solidFill>
                <a:effectLst/>
                <a:latin typeface="Arial" pitchFamily="34" charset="0"/>
                <a:ea typeface="+mn-ea"/>
                <a:cs typeface="+mn-cs"/>
              </a:rPr>
              <a:t>analyze</a:t>
            </a:r>
            <a:r>
              <a:rPr lang="en-GB" sz="1200" kern="1200" dirty="0">
                <a:solidFill>
                  <a:schemeClr val="tx1"/>
                </a:solidFill>
                <a:effectLst/>
                <a:latin typeface="Arial" pitchFamily="34" charset="0"/>
                <a:ea typeface="+mn-ea"/>
                <a:cs typeface="+mn-cs"/>
              </a:rPr>
              <a:t>, and evaluate data.</a:t>
            </a:r>
            <a:endParaRPr lang="en-GB" dirty="0">
              <a:effectLst/>
            </a:endParaRPr>
          </a:p>
        </p:txBody>
      </p:sp>
      <p:sp>
        <p:nvSpPr>
          <p:cNvPr id="3" name="Slide Number Placeholder 2">
            <a:extLst>
              <a:ext uri="{FF2B5EF4-FFF2-40B4-BE49-F238E27FC236}">
                <a16:creationId xmlns:a16="http://schemas.microsoft.com/office/drawing/2014/main" id="{13AB718E-1B78-43AB-9476-8C6B09EFDE4B}"/>
              </a:ext>
            </a:extLst>
          </p:cNvPr>
          <p:cNvSpPr>
            <a:spLocks noGrp="1"/>
          </p:cNvSpPr>
          <p:nvPr>
            <p:ph type="sldNum" sz="quarter" idx="10"/>
          </p:nvPr>
        </p:nvSpPr>
        <p:spPr/>
        <p:txBody>
          <a:bodyPr/>
          <a:lstStyle/>
          <a:p>
            <a:fld id="{F4A9C45E-DF2A-4DCF-A28D-010658762CA3}"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7EF3EFA0-6072-442E-A615-1CDB27AE96A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B74FD12-4916-4D75-990E-2FC5F0FFECC3}"/>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a detailed explanation of how answers should be entered in the input boxes of this activity please refer to the help text.</a:t>
            </a:r>
          </a:p>
          <a:p>
            <a:pPr eaLnBrk="1" hangingPunct="1">
              <a:spcBef>
                <a:spcPts val="432"/>
              </a:spcBef>
            </a:pP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The answers for each stage are listed below.</a:t>
            </a:r>
          </a:p>
          <a:p>
            <a:pPr eaLnBrk="1" hangingPunct="1">
              <a:spcBef>
                <a:spcPts val="432"/>
              </a:spcBef>
            </a:pPr>
            <a:r>
              <a:rPr lang="en-GB" altLang="en-US" dirty="0">
                <a:latin typeface="Arial" panose="020B0604020202020204" pitchFamily="34" charset="0"/>
              </a:rPr>
              <a:t>Rain: 0; 5; 20</a:t>
            </a:r>
          </a:p>
          <a:p>
            <a:pPr eaLnBrk="1" hangingPunct="1">
              <a:spcBef>
                <a:spcPts val="432"/>
              </a:spcBef>
            </a:pPr>
            <a:r>
              <a:rPr lang="en-GB" altLang="en-US" dirty="0">
                <a:latin typeface="Arial" panose="020B0604020202020204" pitchFamily="34" charset="0"/>
              </a:rPr>
              <a:t>Temperature (min, max): 2, 12; 3, 8; 5, 7</a:t>
            </a:r>
          </a:p>
          <a:p>
            <a:pPr eaLnBrk="1" hangingPunct="1">
              <a:spcBef>
                <a:spcPts val="432"/>
              </a:spcBef>
            </a:pPr>
            <a:r>
              <a:rPr lang="en-GB" altLang="en-US" dirty="0">
                <a:latin typeface="Arial" panose="020B0604020202020204" pitchFamily="34" charset="0"/>
              </a:rPr>
              <a:t>Wind (speed, direction): 3, west; 9, south; 31, north</a:t>
            </a:r>
          </a:p>
          <a:p>
            <a:pPr eaLnBrk="1" hangingPunct="1">
              <a:spcBef>
                <a:spcPts val="432"/>
              </a:spcBef>
            </a:pPr>
            <a:r>
              <a:rPr lang="en-GB" altLang="en-US" dirty="0">
                <a:latin typeface="Arial" panose="020B0604020202020204" pitchFamily="34" charset="0"/>
              </a:rPr>
              <a:t>Cloud type: cirrus; stratus; cumulonimbus.</a:t>
            </a:r>
          </a:p>
          <a:p>
            <a:pPr eaLnBrk="1" hangingPunct="1">
              <a:spcBef>
                <a:spcPts val="432"/>
              </a:spcBef>
            </a:pPr>
            <a:endParaRPr lang="en-GB" altLang="en-US" b="1"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Planning and Carrying Out Investigations:</a:t>
            </a:r>
            <a:r>
              <a:rPr lang="en-GB" sz="1200" kern="1200" dirty="0">
                <a:solidFill>
                  <a:schemeClr val="tx1"/>
                </a:solidFill>
                <a:effectLst/>
                <a:latin typeface="Arial" pitchFamily="34" charset="0"/>
                <a:ea typeface="+mn-ea"/>
                <a:cs typeface="+mn-cs"/>
              </a:rPr>
              <a:t> Select appropriate tools to collect, record, </a:t>
            </a:r>
            <a:r>
              <a:rPr lang="en-GB" sz="1200" kern="1200" dirty="0" err="1">
                <a:solidFill>
                  <a:schemeClr val="tx1"/>
                </a:solidFill>
                <a:effectLst/>
                <a:latin typeface="Arial" pitchFamily="34" charset="0"/>
                <a:ea typeface="+mn-ea"/>
                <a:cs typeface="+mn-cs"/>
              </a:rPr>
              <a:t>analyze</a:t>
            </a:r>
            <a:r>
              <a:rPr lang="en-GB" sz="1200" kern="1200" dirty="0">
                <a:solidFill>
                  <a:schemeClr val="tx1"/>
                </a:solidFill>
                <a:effectLst/>
                <a:latin typeface="Arial" pitchFamily="34" charset="0"/>
                <a:ea typeface="+mn-ea"/>
                <a:cs typeface="+mn-cs"/>
              </a:rPr>
              <a:t>, and evaluate data.</a:t>
            </a:r>
            <a:endParaRPr lang="en-GB" dirty="0">
              <a:effectLst/>
            </a:endParaRPr>
          </a:p>
        </p:txBody>
      </p:sp>
      <p:sp>
        <p:nvSpPr>
          <p:cNvPr id="3" name="Slide Number Placeholder 2">
            <a:extLst>
              <a:ext uri="{FF2B5EF4-FFF2-40B4-BE49-F238E27FC236}">
                <a16:creationId xmlns:a16="http://schemas.microsoft.com/office/drawing/2014/main" id="{9E70A90A-B9E7-4583-91A7-AE1D75DD0013}"/>
              </a:ext>
            </a:extLst>
          </p:cNvPr>
          <p:cNvSpPr>
            <a:spLocks noGrp="1"/>
          </p:cNvSpPr>
          <p:nvPr>
            <p:ph type="sldNum" sz="quarter" idx="10"/>
          </p:nvPr>
        </p:nvSpPr>
        <p:spPr/>
        <p:txBody>
          <a:bodyPr/>
          <a:lstStyle/>
          <a:p>
            <a:fld id="{F4A9C45E-DF2A-4DCF-A28D-010658762CA3}"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DB41C04C-878A-4B90-A8A1-4B19C0FF0A8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6B5A3DB-3C29-47C7-A7BD-055A646EA082}"/>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measuring weather </a:t>
            </a:r>
            <a:r>
              <a:rPr lang="en-US" altLang="en-US" dirty="0"/>
              <a:t>© </a:t>
            </a:r>
            <a:r>
              <a:rPr lang="en-GB" altLang="en-US" dirty="0">
                <a:latin typeface="Arial" panose="020B0604020202020204" pitchFamily="34" charset="0"/>
              </a:rPr>
              <a:t>Scott Bauer/United State Department of Agriculture, Agricultural Research Service, data logger </a:t>
            </a:r>
            <a:r>
              <a:rPr lang="en-US" altLang="en-US" dirty="0">
                <a:latin typeface="Arial" panose="020B0604020202020204" pitchFamily="34" charset="0"/>
              </a:rPr>
              <a:t>© FreeImages.</a:t>
            </a:r>
            <a:r>
              <a:rPr lang="en-US" altLang="en-US" dirty="0"/>
              <a:t>com 2018</a:t>
            </a:r>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9BAF769-809E-4A83-B8C7-608EBF5FA096}"/>
              </a:ext>
            </a:extLst>
          </p:cNvPr>
          <p:cNvSpPr>
            <a:spLocks noGrp="1"/>
          </p:cNvSpPr>
          <p:nvPr>
            <p:ph type="sldNum" sz="quarter" idx="10"/>
          </p:nvPr>
        </p:nvSpPr>
        <p:spPr/>
        <p:txBody>
          <a:bodyPr/>
          <a:lstStyle/>
          <a:p>
            <a:fld id="{F4A9C45E-DF2A-4DCF-A28D-010658762CA3}"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116DC1E9-A3F0-4AF3-8FE6-2E00E4BA953B}"/>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98F773A1-CD58-412E-AF26-B28D762B4159}"/>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endParaRPr lang="en-GB" altLang="en-US" dirty="0"/>
          </a:p>
          <a:p>
            <a:pPr eaLnBrk="1" hangingPunct="1">
              <a:spcBef>
                <a:spcPts val="432"/>
              </a:spcBef>
            </a:pPr>
            <a:r>
              <a:rPr lang="en-GB" altLang="en-US" dirty="0"/>
              <a:t>This activity can function as a review of some of the basic weather conditions, or as an introduction to assist in students’ understanding of the factors affecting climate.</a:t>
            </a:r>
            <a:endParaRPr lang="en-GB" altLang="en-US" b="1" dirty="0"/>
          </a:p>
        </p:txBody>
      </p:sp>
      <p:sp>
        <p:nvSpPr>
          <p:cNvPr id="3" name="Slide Number Placeholder 2">
            <a:extLst>
              <a:ext uri="{FF2B5EF4-FFF2-40B4-BE49-F238E27FC236}">
                <a16:creationId xmlns:a16="http://schemas.microsoft.com/office/drawing/2014/main" id="{A35144CD-FE4D-491E-BC04-0B5D0D5FC8E7}"/>
              </a:ext>
            </a:extLst>
          </p:cNvPr>
          <p:cNvSpPr>
            <a:spLocks noGrp="1"/>
          </p:cNvSpPr>
          <p:nvPr>
            <p:ph type="sldNum" sz="quarter" idx="10"/>
          </p:nvPr>
        </p:nvSpPr>
        <p:spPr/>
        <p:txBody>
          <a:bodyPr/>
          <a:lstStyle/>
          <a:p>
            <a:fld id="{F4A9C45E-DF2A-4DCF-A28D-010658762CA3}"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9B232CB4-7260-4195-A268-2450FFBC8929}"/>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B2302933-5918-4003-BB68-4C4FBEBEAA4E}"/>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Photo credit:</a:t>
            </a:r>
            <a:r>
              <a:rPr lang="en-GB" altLang="en-US" dirty="0"/>
              <a:t> This image is reproduced under the terms of the GNU Free Documentation License. A copy of the license can be read at this address: http://commons.wikimedia.org/wiki/Commons:GNU_Free_Documentation_License</a:t>
            </a:r>
            <a:endParaRPr lang="en-US" altLang="en-US" dirty="0"/>
          </a:p>
        </p:txBody>
      </p:sp>
      <p:sp>
        <p:nvSpPr>
          <p:cNvPr id="3" name="Slide Number Placeholder 2">
            <a:extLst>
              <a:ext uri="{FF2B5EF4-FFF2-40B4-BE49-F238E27FC236}">
                <a16:creationId xmlns:a16="http://schemas.microsoft.com/office/drawing/2014/main" id="{75A37076-B05C-4C4F-821D-6B182B848493}"/>
              </a:ext>
            </a:extLst>
          </p:cNvPr>
          <p:cNvSpPr>
            <a:spLocks noGrp="1"/>
          </p:cNvSpPr>
          <p:nvPr>
            <p:ph type="sldNum" sz="quarter" idx="10"/>
          </p:nvPr>
        </p:nvSpPr>
        <p:spPr/>
        <p:txBody>
          <a:bodyPr/>
          <a:lstStyle/>
          <a:p>
            <a:fld id="{F4A9C45E-DF2A-4DCF-A28D-010658762CA3}" type="slidenum">
              <a:rPr lang="en-GB" altLang="en-US" smtClean="0"/>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028CCB85-3CBE-4BEB-8719-6AD7E9314955}"/>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6DF2CEC7-0B78-4B93-BE4B-DA121B389258}"/>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3" name="Slide Number Placeholder 2">
            <a:extLst>
              <a:ext uri="{FF2B5EF4-FFF2-40B4-BE49-F238E27FC236}">
                <a16:creationId xmlns:a16="http://schemas.microsoft.com/office/drawing/2014/main" id="{4C9DDD75-87E3-42E3-9863-2152D628A5BB}"/>
              </a:ext>
            </a:extLst>
          </p:cNvPr>
          <p:cNvSpPr>
            <a:spLocks noGrp="1"/>
          </p:cNvSpPr>
          <p:nvPr>
            <p:ph type="sldNum" sz="quarter" idx="10"/>
          </p:nvPr>
        </p:nvSpPr>
        <p:spPr/>
        <p:txBody>
          <a:bodyPr/>
          <a:lstStyle/>
          <a:p>
            <a:fld id="{F4A9C45E-DF2A-4DCF-A28D-010658762CA3}" type="slidenum">
              <a:rPr lang="en-GB" altLang="en-US" smtClean="0"/>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D9A8B727-DE4A-4749-8FB0-F7140AE35A07}"/>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E6DEECA7-9102-4C38-B27E-C7E8721E055B}"/>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endParaRPr lang="en-GB" altLang="en-US" dirty="0"/>
          </a:p>
          <a:p>
            <a:pPr eaLnBrk="1" hangingPunct="1">
              <a:spcBef>
                <a:spcPts val="432"/>
              </a:spcBef>
            </a:pPr>
            <a:r>
              <a:rPr lang="en-GB" altLang="en-US" dirty="0"/>
              <a:t>The following web address will provide students with access to climate graph data for many locations worldwide: https://en.tutiempo.net/</a:t>
            </a:r>
          </a:p>
          <a:p>
            <a:pPr>
              <a:spcBef>
                <a:spcPts val="432"/>
              </a:spcBef>
            </a:pPr>
            <a:endParaRPr lang="en-GB" dirty="0"/>
          </a:p>
          <a:p>
            <a:pPr>
              <a:spcBef>
                <a:spcPts val="432"/>
              </a:spcBef>
            </a:pPr>
            <a:r>
              <a:rPr lang="en-GB" dirty="0"/>
              <a:t>This weblink was working at the time of publication. Boardworks is not responsible for the content of external sites.</a:t>
            </a:r>
          </a:p>
        </p:txBody>
      </p:sp>
      <p:sp>
        <p:nvSpPr>
          <p:cNvPr id="3" name="Slide Number Placeholder 2">
            <a:extLst>
              <a:ext uri="{FF2B5EF4-FFF2-40B4-BE49-F238E27FC236}">
                <a16:creationId xmlns:a16="http://schemas.microsoft.com/office/drawing/2014/main" id="{71A2D2A8-5197-4081-87D0-29B2098131FB}"/>
              </a:ext>
            </a:extLst>
          </p:cNvPr>
          <p:cNvSpPr>
            <a:spLocks noGrp="1"/>
          </p:cNvSpPr>
          <p:nvPr>
            <p:ph type="sldNum" sz="quarter" idx="10"/>
          </p:nvPr>
        </p:nvSpPr>
        <p:spPr/>
        <p:txBody>
          <a:bodyPr/>
          <a:lstStyle/>
          <a:p>
            <a:fld id="{F4A9C45E-DF2A-4DCF-A28D-010658762CA3}"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7902CA2C-148C-47FE-8152-5B16568C8B03}"/>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4E3F4AC2-354E-4872-BC41-5885AC02660E}"/>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a:t>
            </a:r>
            <a:r>
              <a:rPr lang="en-GB" altLang="en-US" dirty="0"/>
              <a:t> </a:t>
            </a:r>
            <a:r>
              <a:rPr lang="en-US" altLang="en-US" dirty="0"/>
              <a:t>© </a:t>
            </a:r>
            <a:r>
              <a:rPr lang="en-GB" altLang="en-US" dirty="0" err="1"/>
              <a:t>Jupiterimages</a:t>
            </a:r>
            <a:r>
              <a:rPr lang="en-GB" altLang="en-US" dirty="0"/>
              <a:t> Corporation </a:t>
            </a:r>
            <a:r>
              <a:rPr lang="en-US" altLang="en-US" dirty="0"/>
              <a:t>2018</a:t>
            </a:r>
            <a:endParaRPr lang="en-GB" altLang="en-US" dirty="0"/>
          </a:p>
        </p:txBody>
      </p:sp>
      <p:sp>
        <p:nvSpPr>
          <p:cNvPr id="3" name="Slide Number Placeholder 2">
            <a:extLst>
              <a:ext uri="{FF2B5EF4-FFF2-40B4-BE49-F238E27FC236}">
                <a16:creationId xmlns:a16="http://schemas.microsoft.com/office/drawing/2014/main" id="{5361C547-F2C0-4B5F-A9A4-80A5BB784035}"/>
              </a:ext>
            </a:extLst>
          </p:cNvPr>
          <p:cNvSpPr>
            <a:spLocks noGrp="1"/>
          </p:cNvSpPr>
          <p:nvPr>
            <p:ph type="sldNum" sz="quarter" idx="10"/>
          </p:nvPr>
        </p:nvSpPr>
        <p:spPr/>
        <p:txBody>
          <a:bodyPr/>
          <a:lstStyle/>
          <a:p>
            <a:fld id="{F4A9C45E-DF2A-4DCF-A28D-010658762CA3}" type="slidenum">
              <a:rPr lang="en-GB" altLang="en-US" smtClean="0"/>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15790"/>
            <a:ext cx="5029200" cy="418338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821FE0-FB7F-42B5-80D6-C2806AD7F98C}"/>
              </a:ext>
            </a:extLst>
          </p:cNvPr>
          <p:cNvSpPr>
            <a:spLocks noGrp="1"/>
          </p:cNvSpPr>
          <p:nvPr>
            <p:ph type="sldNum" sz="quarter" idx="10"/>
          </p:nvPr>
        </p:nvSpPr>
        <p:spPr/>
        <p:txBody>
          <a:bodyPr/>
          <a:lstStyle/>
          <a:p>
            <a:fld id="{F4A9C45E-DF2A-4DCF-A28D-010658762CA3}" type="slidenum">
              <a:rPr lang="en-GB" altLang="en-US" smtClean="0"/>
              <a:pPr/>
              <a:t>2</a:t>
            </a:fld>
            <a:endParaRPr lang="en-GB" altLang="en-US"/>
          </a:p>
        </p:txBody>
      </p:sp>
    </p:spTree>
    <p:extLst>
      <p:ext uri="{BB962C8B-B14F-4D97-AF65-F5344CB8AC3E}">
        <p14:creationId xmlns:p14="http://schemas.microsoft.com/office/powerpoint/2010/main" val="188866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D8319A10-09A3-4573-9ED3-988F681DA183}"/>
              </a:ext>
            </a:extLst>
          </p:cNvPr>
          <p:cNvSpPr>
            <a:spLocks noGrp="1" noRot="1" noChangeAspect="1" noChangeArrowheads="1" noTextEdit="1"/>
          </p:cNvSpPr>
          <p:nvPr>
            <p:ph type="sldImg"/>
          </p:nvPr>
        </p:nvSpPr>
        <p:spPr>
          <a:ln/>
        </p:spPr>
      </p:sp>
      <p:sp>
        <p:nvSpPr>
          <p:cNvPr id="28677" name="Rectangle 3">
            <a:extLst>
              <a:ext uri="{FF2B5EF4-FFF2-40B4-BE49-F238E27FC236}">
                <a16:creationId xmlns:a16="http://schemas.microsoft.com/office/drawing/2014/main" id="{BB8995B6-F317-48CF-B178-EDBAD4DD106C}"/>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EE14DED5-BFEC-4F2E-828F-A176CA6AB780}"/>
              </a:ext>
            </a:extLst>
          </p:cNvPr>
          <p:cNvSpPr>
            <a:spLocks noGrp="1"/>
          </p:cNvSpPr>
          <p:nvPr>
            <p:ph type="sldNum" sz="quarter" idx="10"/>
          </p:nvPr>
        </p:nvSpPr>
        <p:spPr/>
        <p:txBody>
          <a:bodyPr/>
          <a:lstStyle/>
          <a:p>
            <a:fld id="{F4A9C45E-DF2A-4DCF-A28D-010658762CA3}" type="slidenum">
              <a:rPr lang="en-GB" altLang="en-US" smtClean="0"/>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46BE67B6-0A5C-4508-B0F5-F147054927D0}"/>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AB3DF90B-6164-4201-B084-41EF0780810D}"/>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p>
          <a:p>
            <a:pPr eaLnBrk="1" hangingPunct="1">
              <a:spcBef>
                <a:spcPts val="432"/>
              </a:spcBef>
            </a:pPr>
            <a:r>
              <a:rPr lang="en-GB" altLang="en-US" b="1" dirty="0"/>
              <a:t>Photo credit:</a:t>
            </a:r>
            <a:r>
              <a:rPr lang="en-GB" altLang="en-US" dirty="0"/>
              <a:t> </a:t>
            </a:r>
            <a:r>
              <a:rPr lang="en-US" altLang="en-US" dirty="0"/>
              <a:t>© Graeme Shannon, Shutterstock.com 2018</a:t>
            </a:r>
            <a:endParaRPr lang="en-GB" altLang="en-US" dirty="0"/>
          </a:p>
        </p:txBody>
      </p:sp>
      <p:sp>
        <p:nvSpPr>
          <p:cNvPr id="3" name="Slide Number Placeholder 2">
            <a:extLst>
              <a:ext uri="{FF2B5EF4-FFF2-40B4-BE49-F238E27FC236}">
                <a16:creationId xmlns:a16="http://schemas.microsoft.com/office/drawing/2014/main" id="{41911D0E-12B2-4B94-BE37-7F30A5081721}"/>
              </a:ext>
            </a:extLst>
          </p:cNvPr>
          <p:cNvSpPr>
            <a:spLocks noGrp="1"/>
          </p:cNvSpPr>
          <p:nvPr>
            <p:ph type="sldNum" sz="quarter" idx="10"/>
          </p:nvPr>
        </p:nvSpPr>
        <p:spPr/>
        <p:txBody>
          <a:bodyPr/>
          <a:lstStyle/>
          <a:p>
            <a:fld id="{F4A9C45E-DF2A-4DCF-A28D-010658762CA3}" type="slidenum">
              <a:rPr lang="en-GB" altLang="en-US" smtClean="0"/>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8C450D05-178C-4909-A6B3-12B96751C15C}"/>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53F0992E-136F-494F-B514-4F8779438873}"/>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US" altLang="en-US" b="1" dirty="0"/>
              <a:t>Teacher notes</a:t>
            </a:r>
            <a:endParaRPr lang="en-US" altLang="en-US" dirty="0"/>
          </a:p>
          <a:p>
            <a:pPr eaLnBrk="1" hangingPunct="1">
              <a:spcBef>
                <a:spcPts val="432"/>
              </a:spcBef>
            </a:pPr>
            <a:r>
              <a:rPr lang="en-US" altLang="en-US" dirty="0"/>
              <a:t>Along with the oceans, the Great Lakes serve as significant heat sinks for the surrounding land. The Lakes also contribute a great deal of moisture to the air, resulting in humid conditions and snow belts on their downwind shores.</a:t>
            </a:r>
            <a:endParaRPr lang="en-US" altLang="en-US" dirty="0">
              <a:solidFill>
                <a:srgbClr val="010066"/>
              </a:solidFill>
            </a:endParaRPr>
          </a:p>
          <a:p>
            <a:pPr eaLnBrk="1" hangingPunct="1">
              <a:spcBef>
                <a:spcPts val="432"/>
              </a:spcBef>
            </a:pPr>
            <a:endParaRPr lang="en-US" altLang="en-US" dirty="0">
              <a:solidFill>
                <a:srgbClr val="010066"/>
              </a:solidFill>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US" altLang="en-US" dirty="0">
              <a:solidFill>
                <a:srgbClr val="010066"/>
              </a:solidFill>
            </a:endParaRPr>
          </a:p>
          <a:p>
            <a:pPr eaLnBrk="1" hangingPunct="1">
              <a:spcBef>
                <a:spcPts val="432"/>
              </a:spcBef>
            </a:pPr>
            <a:endParaRPr lang="en-US" altLang="en-US" b="1" dirty="0">
              <a:solidFill>
                <a:srgbClr val="010066"/>
              </a:solidFill>
            </a:endParaRPr>
          </a:p>
          <a:p>
            <a:pPr eaLnBrk="1" hangingPunct="1">
              <a:spcBef>
                <a:spcPts val="432"/>
              </a:spcBef>
            </a:pPr>
            <a:r>
              <a:rPr lang="en-GB" altLang="en-US" b="1" dirty="0"/>
              <a:t>Photo credit: </a:t>
            </a:r>
            <a:r>
              <a:rPr lang="en-GB" altLang="en-US" dirty="0"/>
              <a:t>National Oceanic and Atmospheric Administration</a:t>
            </a:r>
          </a:p>
          <a:p>
            <a:pPr eaLnBrk="1" hangingPunct="1">
              <a:spcBef>
                <a:spcPts val="432"/>
              </a:spcBef>
            </a:pPr>
            <a:r>
              <a:rPr lang="en-GB" altLang="en-US" dirty="0"/>
              <a:t>This image represents the surface temperatures in the Gulf of Mexico on January 12, 2000. The turquoise sections closest to the Florida coast represents water of approximately 16 </a:t>
            </a:r>
            <a:r>
              <a:rPr lang="en-GB" altLang="en-US" dirty="0">
                <a:cs typeface="Arial" panose="020B0604020202020204" pitchFamily="34" charset="0"/>
              </a:rPr>
              <a:t>°C (about 61 °F). The yellow sections are about 23 °C and the orange sections are approximately 25 °C.</a:t>
            </a:r>
          </a:p>
          <a:p>
            <a:pPr eaLnBrk="1" hangingPunct="1">
              <a:spcBef>
                <a:spcPct val="50000"/>
              </a:spcBef>
            </a:pPr>
            <a:endParaRPr lang="en-US" altLang="en-US" b="1" dirty="0"/>
          </a:p>
        </p:txBody>
      </p:sp>
      <p:sp>
        <p:nvSpPr>
          <p:cNvPr id="3" name="Slide Number Placeholder 2">
            <a:extLst>
              <a:ext uri="{FF2B5EF4-FFF2-40B4-BE49-F238E27FC236}">
                <a16:creationId xmlns:a16="http://schemas.microsoft.com/office/drawing/2014/main" id="{983EE5DA-8D2D-4480-8FDD-453A90BC5ACB}"/>
              </a:ext>
            </a:extLst>
          </p:cNvPr>
          <p:cNvSpPr>
            <a:spLocks noGrp="1"/>
          </p:cNvSpPr>
          <p:nvPr>
            <p:ph type="sldNum" sz="quarter" idx="10"/>
          </p:nvPr>
        </p:nvSpPr>
        <p:spPr/>
        <p:txBody>
          <a:bodyPr/>
          <a:lstStyle/>
          <a:p>
            <a:fld id="{F4A9C45E-DF2A-4DCF-A28D-010658762CA3}" type="slidenum">
              <a:rPr lang="en-GB" altLang="en-US" smtClean="0"/>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56867F28-BF51-4AE4-95A5-3AAA73AC2FDD}"/>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9EF8692D-A5D1-47FE-BC8A-87FA5704358E}"/>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endParaRPr lang="en-GB" altLang="en-US" dirty="0"/>
          </a:p>
          <a:p>
            <a:pPr eaLnBrk="1" hangingPunct="1">
              <a:spcBef>
                <a:spcPts val="432"/>
              </a:spcBef>
            </a:pPr>
            <a:r>
              <a:rPr lang="en-US" altLang="en-US" dirty="0"/>
              <a:t>The direction of ocean currents is determined by factors including wind, the Earth’s rotation, water density and temperature differences. </a:t>
            </a:r>
          </a:p>
          <a:p>
            <a:pPr eaLnBrk="1" hangingPunct="1">
              <a:spcBef>
                <a:spcPts val="432"/>
              </a:spcBef>
            </a:pPr>
            <a:r>
              <a:rPr lang="en-US" altLang="en-US" dirty="0"/>
              <a:t>In some places, wind blows surface water away, resulting in the upwelling of deeper, colder water that then cools surrounding air and land. The occurrence of this phenomenon off the Pacific coast of the U.S. contributes to the moderate average temperatures of San Francisco.</a:t>
            </a:r>
          </a:p>
          <a:p>
            <a:pPr eaLnBrk="1" hangingPunct="1">
              <a:spcBef>
                <a:spcPts val="432"/>
              </a:spcBef>
            </a:pPr>
            <a:endParaRPr lang="en-US" altLang="en-US" dirty="0"/>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F0B32C92-4E02-4375-95E3-A223F5494C9F}"/>
              </a:ext>
            </a:extLst>
          </p:cNvPr>
          <p:cNvSpPr>
            <a:spLocks noGrp="1"/>
          </p:cNvSpPr>
          <p:nvPr>
            <p:ph type="sldNum" sz="quarter" idx="10"/>
          </p:nvPr>
        </p:nvSpPr>
        <p:spPr/>
        <p:txBody>
          <a:bodyPr/>
          <a:lstStyle/>
          <a:p>
            <a:fld id="{F4A9C45E-DF2A-4DCF-A28D-010658762CA3}" type="slidenum">
              <a:rPr lang="en-GB" altLang="en-US" smtClean="0"/>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AC4506DF-8AE9-4FE5-B104-13CBF6889056}"/>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A2F0AD41-C28F-4E08-A5CE-7A372F273C71}"/>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US" altLang="en-US" b="1" dirty="0"/>
              <a:t>Teacher notes</a:t>
            </a:r>
            <a:endParaRPr lang="en-US" altLang="en-US" dirty="0"/>
          </a:p>
          <a:p>
            <a:pPr eaLnBrk="1" hangingPunct="1">
              <a:spcBef>
                <a:spcPts val="432"/>
              </a:spcBef>
            </a:pPr>
            <a:r>
              <a:rPr lang="en-US" altLang="en-US" dirty="0"/>
              <a:t>Students’ understanding of this concept might be improved by the example of the Olympic Mountains in the northwestern United States. West of the Olympic Mountains, Forks, WA receives an annual average rainfall of 120 inches. Fifty miles inland, in the eastern rain shadow of the mountains, Port Angeles, WA receives only about 26 inches of rain per year.</a:t>
            </a:r>
          </a:p>
          <a:p>
            <a:pPr eaLnBrk="1" hangingPunct="1">
              <a:spcBef>
                <a:spcPts val="432"/>
              </a:spcBef>
            </a:pPr>
            <a:endParaRPr lang="en-US" altLang="en-US" b="1" dirty="0"/>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US" altLang="en-US" b="1" dirty="0"/>
          </a:p>
          <a:p>
            <a:pPr eaLnBrk="1" hangingPunct="1"/>
            <a:r>
              <a:rPr lang="en-GB" altLang="en-US" b="1" dirty="0"/>
              <a:t>Photo credit:</a:t>
            </a:r>
            <a:r>
              <a:rPr lang="en-GB" altLang="en-US" dirty="0"/>
              <a:t> </a:t>
            </a:r>
            <a:r>
              <a:rPr lang="en-US" altLang="en-US" dirty="0"/>
              <a:t>© </a:t>
            </a:r>
            <a:r>
              <a:rPr lang="en-GB" altLang="en-US" dirty="0" err="1"/>
              <a:t>Jupiterimages</a:t>
            </a:r>
            <a:r>
              <a:rPr lang="en-GB" altLang="en-US" dirty="0"/>
              <a:t> Corporation </a:t>
            </a:r>
            <a:r>
              <a:rPr lang="en-US" altLang="en-US" dirty="0"/>
              <a:t>2018 </a:t>
            </a:r>
            <a:endParaRPr lang="en-GB" altLang="en-US" dirty="0"/>
          </a:p>
          <a:p>
            <a:pPr eaLnBrk="1" hangingPunct="1">
              <a:spcBef>
                <a:spcPts val="432"/>
              </a:spcBef>
            </a:pPr>
            <a:r>
              <a:rPr lang="en-GB" altLang="en-US" dirty="0"/>
              <a:t>Olympic National Park, Washington</a:t>
            </a:r>
          </a:p>
        </p:txBody>
      </p:sp>
      <p:sp>
        <p:nvSpPr>
          <p:cNvPr id="3" name="Slide Number Placeholder 2">
            <a:extLst>
              <a:ext uri="{FF2B5EF4-FFF2-40B4-BE49-F238E27FC236}">
                <a16:creationId xmlns:a16="http://schemas.microsoft.com/office/drawing/2014/main" id="{943B0966-2DC1-4DBC-B6AA-308A1909B7EB}"/>
              </a:ext>
            </a:extLst>
          </p:cNvPr>
          <p:cNvSpPr>
            <a:spLocks noGrp="1"/>
          </p:cNvSpPr>
          <p:nvPr>
            <p:ph type="sldNum" sz="quarter" idx="10"/>
          </p:nvPr>
        </p:nvSpPr>
        <p:spPr/>
        <p:txBody>
          <a:bodyPr/>
          <a:lstStyle/>
          <a:p>
            <a:fld id="{F4A9C45E-DF2A-4DCF-A28D-010658762CA3}" type="slidenum">
              <a:rPr lang="en-GB" altLang="en-US" smtClean="0"/>
              <a:pPr/>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CFC348B-CCFC-4D6A-AE9F-FAE5ED6D201A}"/>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8FF84623-094F-4526-A3DA-8259E9DA106A}"/>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p>
          <a:p>
            <a:pPr eaLnBrk="1" hangingPunct="1"/>
            <a:r>
              <a:rPr lang="en-GB" altLang="en-US" b="1" dirty="0"/>
              <a:t>Photo credit:</a:t>
            </a:r>
            <a:r>
              <a:rPr lang="en-GB" altLang="en-US" dirty="0"/>
              <a:t> </a:t>
            </a:r>
            <a:r>
              <a:rPr lang="en-US" altLang="en-US" dirty="0"/>
              <a:t>© </a:t>
            </a:r>
            <a:r>
              <a:rPr lang="en-GB" altLang="en-US" dirty="0" err="1"/>
              <a:t>Jupiterimages</a:t>
            </a:r>
            <a:r>
              <a:rPr lang="en-GB" altLang="en-US" dirty="0"/>
              <a:t> Corporation </a:t>
            </a:r>
            <a:r>
              <a:rPr lang="en-US" altLang="en-US" dirty="0"/>
              <a:t>2018</a:t>
            </a:r>
            <a:endParaRPr lang="en-GB" altLang="en-US" dirty="0"/>
          </a:p>
        </p:txBody>
      </p:sp>
      <p:sp>
        <p:nvSpPr>
          <p:cNvPr id="3" name="Slide Number Placeholder 2">
            <a:extLst>
              <a:ext uri="{FF2B5EF4-FFF2-40B4-BE49-F238E27FC236}">
                <a16:creationId xmlns:a16="http://schemas.microsoft.com/office/drawing/2014/main" id="{3EAEB395-CCD1-43CA-973F-A2F77B67D80D}"/>
              </a:ext>
            </a:extLst>
          </p:cNvPr>
          <p:cNvSpPr>
            <a:spLocks noGrp="1"/>
          </p:cNvSpPr>
          <p:nvPr>
            <p:ph type="sldNum" sz="quarter" idx="10"/>
          </p:nvPr>
        </p:nvSpPr>
        <p:spPr/>
        <p:txBody>
          <a:bodyPr/>
          <a:lstStyle/>
          <a:p>
            <a:fld id="{F4A9C45E-DF2A-4DCF-A28D-010658762CA3}" type="slidenum">
              <a:rPr lang="en-GB" altLang="en-US" smtClean="0"/>
              <a:pPr/>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D10BA232-5B69-4124-94C8-9433172659E4}"/>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DACD5498-43B3-40BA-98EA-6E5DE4DAC854}"/>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p>
          <a:p>
            <a:pPr eaLnBrk="1" hangingPunct="1"/>
            <a:r>
              <a:rPr lang="en-GB" altLang="en-US" b="1" dirty="0"/>
              <a:t>Photo credit:</a:t>
            </a:r>
            <a:r>
              <a:rPr lang="en-GB" altLang="en-US" dirty="0"/>
              <a:t> </a:t>
            </a:r>
            <a:r>
              <a:rPr lang="en-US" altLang="en-US" dirty="0"/>
              <a:t>© </a:t>
            </a:r>
            <a:r>
              <a:rPr lang="en-GB" altLang="en-US" dirty="0" err="1"/>
              <a:t>Jupiterimages</a:t>
            </a:r>
            <a:r>
              <a:rPr lang="en-GB" altLang="en-US" dirty="0"/>
              <a:t> Corporation </a:t>
            </a:r>
            <a:r>
              <a:rPr lang="en-US" altLang="en-US" dirty="0"/>
              <a:t>2018</a:t>
            </a:r>
            <a:endParaRPr lang="en-GB" altLang="en-US" dirty="0"/>
          </a:p>
        </p:txBody>
      </p:sp>
      <p:sp>
        <p:nvSpPr>
          <p:cNvPr id="3" name="Slide Number Placeholder 2">
            <a:extLst>
              <a:ext uri="{FF2B5EF4-FFF2-40B4-BE49-F238E27FC236}">
                <a16:creationId xmlns:a16="http://schemas.microsoft.com/office/drawing/2014/main" id="{63486704-274D-4A08-977F-C8E69E439C68}"/>
              </a:ext>
            </a:extLst>
          </p:cNvPr>
          <p:cNvSpPr>
            <a:spLocks noGrp="1"/>
          </p:cNvSpPr>
          <p:nvPr>
            <p:ph type="sldNum" sz="quarter" idx="10"/>
          </p:nvPr>
        </p:nvSpPr>
        <p:spPr/>
        <p:txBody>
          <a:bodyPr/>
          <a:lstStyle/>
          <a:p>
            <a:fld id="{F4A9C45E-DF2A-4DCF-A28D-010658762CA3}" type="slidenum">
              <a:rPr lang="en-GB" altLang="en-US" smtClean="0"/>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85CECC13-6BE8-4BDE-9971-502C788B8CF5}"/>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32E0F2F5-25B1-4521-B1C2-463D669180BF}"/>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reasoning, theory, and/or models to link evidence to the claims to assess the extent to which the reasoning and data support the explanation or conclusion.</a:t>
            </a:r>
            <a:endParaRPr lang="en-GB" dirty="0">
              <a:effectLst/>
            </a:endParaRPr>
          </a:p>
          <a:p>
            <a:pPr eaLnBrk="1" hangingPunct="1">
              <a:spcBef>
                <a:spcPts val="432"/>
              </a:spcBef>
            </a:pPr>
            <a:endParaRPr lang="en-GB" altLang="en-US" b="1" dirty="0"/>
          </a:p>
          <a:p>
            <a:pPr eaLnBrk="1" hangingPunct="1">
              <a:spcBef>
                <a:spcPts val="432"/>
              </a:spcBef>
            </a:pPr>
            <a:r>
              <a:rPr lang="en-GB" altLang="en-US" b="1" dirty="0"/>
              <a:t>Photo credit:</a:t>
            </a:r>
            <a:r>
              <a:rPr lang="en-GB" altLang="en-US" dirty="0"/>
              <a:t> </a:t>
            </a:r>
            <a:r>
              <a:rPr lang="en-US" altLang="en-US" dirty="0"/>
              <a:t>This work is in the public domain in the United States because it is a work of the United States Federal Government under the terms of Title 17, Chapter 1, Section 105 of the US Code</a:t>
            </a:r>
            <a:r>
              <a:rPr lang="en-US" altLang="en-US" i="1" dirty="0"/>
              <a:t>.</a:t>
            </a:r>
            <a:r>
              <a:rPr lang="en-GB" altLang="en-US" dirty="0"/>
              <a:t> </a:t>
            </a:r>
          </a:p>
          <a:p>
            <a:pPr eaLnBrk="1" hangingPunct="1">
              <a:spcBef>
                <a:spcPts val="432"/>
              </a:spcBef>
            </a:pPr>
            <a:r>
              <a:rPr lang="en-GB" altLang="en-US" dirty="0"/>
              <a:t>The images show thermal (left) and vegetation (right) maps of New York City. Where vegetation is denser, the temperature is noticeably cooler.</a:t>
            </a:r>
          </a:p>
          <a:p>
            <a:pPr eaLnBrk="1" hangingPunct="1"/>
            <a:endParaRPr lang="en-GB" altLang="en-US" dirty="0"/>
          </a:p>
        </p:txBody>
      </p:sp>
      <p:sp>
        <p:nvSpPr>
          <p:cNvPr id="3" name="Slide Number Placeholder 2">
            <a:extLst>
              <a:ext uri="{FF2B5EF4-FFF2-40B4-BE49-F238E27FC236}">
                <a16:creationId xmlns:a16="http://schemas.microsoft.com/office/drawing/2014/main" id="{FE3730A7-662D-4541-BAE8-3BAC4EDE8447}"/>
              </a:ext>
            </a:extLst>
          </p:cNvPr>
          <p:cNvSpPr>
            <a:spLocks noGrp="1"/>
          </p:cNvSpPr>
          <p:nvPr>
            <p:ph type="sldNum" sz="quarter" idx="10"/>
          </p:nvPr>
        </p:nvSpPr>
        <p:spPr/>
        <p:txBody>
          <a:bodyPr/>
          <a:lstStyle/>
          <a:p>
            <a:fld id="{F4A9C45E-DF2A-4DCF-A28D-010658762CA3}" type="slidenum">
              <a:rPr lang="en-GB" altLang="en-US" smtClean="0"/>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6362DC01-E73D-492B-9FE9-A758EBF35DCB}"/>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ADB70B5E-8B7D-43A3-A5BC-19CEF448ABE9}"/>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3" name="Slide Number Placeholder 2">
            <a:extLst>
              <a:ext uri="{FF2B5EF4-FFF2-40B4-BE49-F238E27FC236}">
                <a16:creationId xmlns:a16="http://schemas.microsoft.com/office/drawing/2014/main" id="{EC7BFEF6-D209-49F1-B4C3-3AFF8E15C279}"/>
              </a:ext>
            </a:extLst>
          </p:cNvPr>
          <p:cNvSpPr>
            <a:spLocks noGrp="1"/>
          </p:cNvSpPr>
          <p:nvPr>
            <p:ph type="sldNum" sz="quarter" idx="10"/>
          </p:nvPr>
        </p:nvSpPr>
        <p:spPr/>
        <p:txBody>
          <a:bodyPr/>
          <a:lstStyle/>
          <a:p>
            <a:fld id="{F4A9C45E-DF2A-4DCF-A28D-010658762CA3}" type="slidenum">
              <a:rPr lang="en-GB" altLang="en-US" smtClean="0"/>
              <a:pPr/>
              <a:t>28</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3E8021B4-C990-455C-87ED-21A73E51DDAC}"/>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970AC7E6-7A30-41DA-8DEF-6C8ADB3F5DF8}"/>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endParaRPr lang="en-GB" altLang="en-US" dirty="0"/>
          </a:p>
          <a:p>
            <a:pPr eaLnBrk="1" hangingPunct="1">
              <a:spcBef>
                <a:spcPts val="432"/>
              </a:spcBef>
            </a:pPr>
            <a:r>
              <a:rPr lang="en-GB" altLang="en-US" dirty="0"/>
              <a:t>The figures for temperature and precipitation in this activity are based on climate data for 2009, as recorded at http://en.tutiempo.net/.</a:t>
            </a:r>
          </a:p>
          <a:p>
            <a:pPr eaLnBrk="1" hangingPunct="1">
              <a:spcBef>
                <a:spcPts val="432"/>
              </a:spcBef>
            </a:pPr>
            <a:r>
              <a:rPr lang="en-GB" altLang="en-US" dirty="0"/>
              <a:t>The low temperature listed for each city is the lowest monthly mean temperature for that city in 2009. The high temperature is the highest monthly mean temperature for that city in 2009.</a:t>
            </a:r>
          </a:p>
          <a:p>
            <a:pPr eaLnBrk="1" hangingPunct="1">
              <a:spcBef>
                <a:spcPts val="432"/>
              </a:spcBef>
            </a:pPr>
            <a:r>
              <a:rPr lang="en-GB" altLang="en-US" dirty="0"/>
              <a:t>The average precipitation is calculated as the average amount of precipitation per month for the year 2009.</a:t>
            </a:r>
          </a:p>
        </p:txBody>
      </p:sp>
      <p:sp>
        <p:nvSpPr>
          <p:cNvPr id="3" name="Slide Number Placeholder 2">
            <a:extLst>
              <a:ext uri="{FF2B5EF4-FFF2-40B4-BE49-F238E27FC236}">
                <a16:creationId xmlns:a16="http://schemas.microsoft.com/office/drawing/2014/main" id="{1A2A4B12-469A-446B-AF55-1944899E6D60}"/>
              </a:ext>
            </a:extLst>
          </p:cNvPr>
          <p:cNvSpPr>
            <a:spLocks noGrp="1"/>
          </p:cNvSpPr>
          <p:nvPr>
            <p:ph type="sldNum" sz="quarter" idx="10"/>
          </p:nvPr>
        </p:nvSpPr>
        <p:spPr/>
        <p:txBody>
          <a:bodyPr/>
          <a:lstStyle/>
          <a:p>
            <a:fld id="{F4A9C45E-DF2A-4DCF-A28D-010658762CA3}" type="slidenum">
              <a:rPr lang="en-GB" altLang="en-US" smtClean="0"/>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24391A86-F370-451C-8C12-DA246A0BC64A}"/>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E27999F8-A09C-40A7-8C7A-946C789A7684}"/>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a:t>
            </a:r>
            <a:r>
              <a:rPr lang="en-GB" altLang="en-US" dirty="0"/>
              <a:t> </a:t>
            </a:r>
            <a:r>
              <a:rPr lang="en-US" altLang="en-US" dirty="0"/>
              <a:t>© </a:t>
            </a:r>
            <a:r>
              <a:rPr lang="en-GB" altLang="en-US" dirty="0" err="1"/>
              <a:t>Jupiterimages</a:t>
            </a:r>
            <a:r>
              <a:rPr lang="en-GB" altLang="en-US" dirty="0"/>
              <a:t> Corporation </a:t>
            </a:r>
            <a:r>
              <a:rPr lang="en-US" altLang="en-US" dirty="0"/>
              <a:t>2018</a:t>
            </a:r>
            <a:endParaRPr lang="en-GB" altLang="en-US" dirty="0"/>
          </a:p>
        </p:txBody>
      </p:sp>
      <p:sp>
        <p:nvSpPr>
          <p:cNvPr id="3" name="Slide Number Placeholder 2">
            <a:extLst>
              <a:ext uri="{FF2B5EF4-FFF2-40B4-BE49-F238E27FC236}">
                <a16:creationId xmlns:a16="http://schemas.microsoft.com/office/drawing/2014/main" id="{AA63D9A9-7E9C-40DC-8401-44219658B745}"/>
              </a:ext>
            </a:extLst>
          </p:cNvPr>
          <p:cNvSpPr>
            <a:spLocks noGrp="1"/>
          </p:cNvSpPr>
          <p:nvPr>
            <p:ph type="sldNum" sz="quarter" idx="10"/>
          </p:nvPr>
        </p:nvSpPr>
        <p:spPr/>
        <p:txBody>
          <a:bodyPr/>
          <a:lstStyle/>
          <a:p>
            <a:fld id="{F4A9C45E-DF2A-4DCF-A28D-010658762CA3}"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232779EC-D112-4B8F-8E2D-4AA54F9A19F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76C6987-B12E-4A9E-9B27-5DE0431112E7}"/>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E6A31FF-5F5E-4ADD-9C6C-931BC3C348A7}"/>
              </a:ext>
            </a:extLst>
          </p:cNvPr>
          <p:cNvSpPr>
            <a:spLocks noGrp="1"/>
          </p:cNvSpPr>
          <p:nvPr>
            <p:ph type="sldNum" sz="quarter" idx="10"/>
          </p:nvPr>
        </p:nvSpPr>
        <p:spPr/>
        <p:txBody>
          <a:bodyPr/>
          <a:lstStyle/>
          <a:p>
            <a:fld id="{F4A9C45E-DF2A-4DCF-A28D-010658762CA3}"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32F7331B-9962-46DE-98C1-042EE10FAB5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048A447-4F96-4D56-86C4-A45994054696}"/>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Planning and Carrying Out Investigations:</a:t>
            </a:r>
            <a:r>
              <a:rPr lang="en-GB" sz="1200" kern="1200" dirty="0">
                <a:solidFill>
                  <a:schemeClr val="tx1"/>
                </a:solidFill>
                <a:effectLst/>
                <a:latin typeface="Arial" pitchFamily="34" charset="0"/>
                <a:ea typeface="+mn-ea"/>
                <a:cs typeface="+mn-cs"/>
              </a:rPr>
              <a:t> Select appropriate tools to collect, record, </a:t>
            </a:r>
            <a:r>
              <a:rPr lang="en-GB" sz="1200" kern="1200" dirty="0" err="1">
                <a:solidFill>
                  <a:schemeClr val="tx1"/>
                </a:solidFill>
                <a:effectLst/>
                <a:latin typeface="Arial" pitchFamily="34" charset="0"/>
                <a:ea typeface="+mn-ea"/>
                <a:cs typeface="+mn-cs"/>
              </a:rPr>
              <a:t>analyze</a:t>
            </a:r>
            <a:r>
              <a:rPr lang="en-GB" sz="1200" kern="1200" dirty="0">
                <a:solidFill>
                  <a:schemeClr val="tx1"/>
                </a:solidFill>
                <a:effectLst/>
                <a:latin typeface="Arial" pitchFamily="34" charset="0"/>
                <a:ea typeface="+mn-ea"/>
                <a:cs typeface="+mn-cs"/>
              </a:rPr>
              <a:t>, and evaluate data.</a:t>
            </a:r>
            <a:endParaRPr lang="en-GB" dirty="0">
              <a:effectLst/>
            </a:endParaRPr>
          </a:p>
        </p:txBody>
      </p:sp>
      <p:sp>
        <p:nvSpPr>
          <p:cNvPr id="3" name="Slide Number Placeholder 2">
            <a:extLst>
              <a:ext uri="{FF2B5EF4-FFF2-40B4-BE49-F238E27FC236}">
                <a16:creationId xmlns:a16="http://schemas.microsoft.com/office/drawing/2014/main" id="{3A9E0055-BAD5-4D39-843E-45512EE72FAA}"/>
              </a:ext>
            </a:extLst>
          </p:cNvPr>
          <p:cNvSpPr>
            <a:spLocks noGrp="1"/>
          </p:cNvSpPr>
          <p:nvPr>
            <p:ph type="sldNum" sz="quarter" idx="10"/>
          </p:nvPr>
        </p:nvSpPr>
        <p:spPr/>
        <p:txBody>
          <a:bodyPr/>
          <a:lstStyle/>
          <a:p>
            <a:fld id="{F4A9C45E-DF2A-4DCF-A28D-010658762CA3}"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1433392-A9E7-47EB-AD5E-7B09F7C9AFA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752969A-57CB-4AF8-A3DC-65B5F6AFFEEF}"/>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6E44AB7-64F7-4852-A5EB-CCA34F2A422C}"/>
              </a:ext>
            </a:extLst>
          </p:cNvPr>
          <p:cNvSpPr>
            <a:spLocks noGrp="1"/>
          </p:cNvSpPr>
          <p:nvPr>
            <p:ph type="sldNum" sz="quarter" idx="10"/>
          </p:nvPr>
        </p:nvSpPr>
        <p:spPr/>
        <p:txBody>
          <a:bodyPr/>
          <a:lstStyle/>
          <a:p>
            <a:fld id="{F4A9C45E-DF2A-4DCF-A28D-010658762CA3}"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607AA06D-6DB2-402D-B77C-5BDF34A57FC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65A41FA-1C9B-402F-9CB6-122F1606A678}"/>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 </a:t>
            </a:r>
          </a:p>
          <a:p>
            <a:pPr eaLnBrk="1" hangingPunct="1">
              <a:spcBef>
                <a:spcPts val="432"/>
              </a:spcBef>
            </a:pPr>
            <a:r>
              <a:rPr lang="en-GB" altLang="en-US" dirty="0">
                <a:latin typeface="Arial" panose="020B0604020202020204" pitchFamily="34" charset="0"/>
              </a:rPr>
              <a:t>This topic could be extended by asking students to write descriptions of each intensity of wind on the Beaufort scale. </a:t>
            </a:r>
          </a:p>
        </p:txBody>
      </p:sp>
      <p:sp>
        <p:nvSpPr>
          <p:cNvPr id="3" name="Slide Number Placeholder 2">
            <a:extLst>
              <a:ext uri="{FF2B5EF4-FFF2-40B4-BE49-F238E27FC236}">
                <a16:creationId xmlns:a16="http://schemas.microsoft.com/office/drawing/2014/main" id="{C4E0DE23-8C8F-46A2-ABE3-D1153E5541ED}"/>
              </a:ext>
            </a:extLst>
          </p:cNvPr>
          <p:cNvSpPr>
            <a:spLocks noGrp="1"/>
          </p:cNvSpPr>
          <p:nvPr>
            <p:ph type="sldNum" sz="quarter" idx="10"/>
          </p:nvPr>
        </p:nvSpPr>
        <p:spPr/>
        <p:txBody>
          <a:bodyPr/>
          <a:lstStyle/>
          <a:p>
            <a:fld id="{F4A9C45E-DF2A-4DCF-A28D-010658762CA3}"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35190A5-EC83-496D-AE3D-CBBD19ADEA3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2B832B2-813A-4529-B150-044D4A6092D9}"/>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(from left) </a:t>
            </a:r>
            <a:r>
              <a:rPr lang="en-US" altLang="en-US" dirty="0">
                <a:latin typeface="Arial" panose="020B0604020202020204" pitchFamily="34" charset="0"/>
                <a:cs typeface="Times New Roman" panose="02020603050405020304" pitchFamily="18" charset="0"/>
              </a:rPr>
              <a:t>© </a:t>
            </a:r>
            <a:r>
              <a:rPr lang="en-US" altLang="en-US" dirty="0" err="1">
                <a:latin typeface="Arial" panose="020B0604020202020204" pitchFamily="34" charset="0"/>
                <a:cs typeface="Times New Roman" panose="02020603050405020304" pitchFamily="18" charset="0"/>
              </a:rPr>
              <a:t>JupiterImages</a:t>
            </a:r>
            <a:r>
              <a:rPr lang="en-US" altLang="en-US" dirty="0">
                <a:latin typeface="Arial" panose="020B0604020202020204" pitchFamily="34" charset="0"/>
                <a:cs typeface="Times New Roman" panose="02020603050405020304" pitchFamily="18" charset="0"/>
              </a:rPr>
              <a:t> </a:t>
            </a:r>
            <a:r>
              <a:rPr lang="en-US" altLang="en-US" dirty="0">
                <a:cs typeface="Times New Roman" panose="02020603050405020304" pitchFamily="18" charset="0"/>
              </a:rPr>
              <a:t>Corporation 2018, </a:t>
            </a:r>
            <a:r>
              <a:rPr lang="en-US" altLang="en-US" dirty="0">
                <a:latin typeface="Arial" panose="020B0604020202020204" pitchFamily="34" charset="0"/>
              </a:rPr>
              <a:t>© FreeImages.</a:t>
            </a:r>
            <a:r>
              <a:rPr lang="en-US" altLang="en-US" dirty="0"/>
              <a:t>com 2018, </a:t>
            </a:r>
            <a:r>
              <a:rPr lang="en-US" altLang="en-US" dirty="0">
                <a:latin typeface="Arial" panose="020B0604020202020204" pitchFamily="34" charset="0"/>
                <a:cs typeface="Times New Roman" panose="02020603050405020304" pitchFamily="18" charset="0"/>
              </a:rPr>
              <a:t>© </a:t>
            </a:r>
            <a:r>
              <a:rPr lang="en-US" altLang="en-US" dirty="0" err="1">
                <a:latin typeface="Arial" panose="020B0604020202020204" pitchFamily="34" charset="0"/>
                <a:cs typeface="Times New Roman" panose="02020603050405020304" pitchFamily="18" charset="0"/>
              </a:rPr>
              <a:t>JupiterImages</a:t>
            </a:r>
            <a:r>
              <a:rPr lang="en-US" altLang="en-US" dirty="0">
                <a:latin typeface="Arial" panose="020B0604020202020204" pitchFamily="34" charset="0"/>
                <a:cs typeface="Times New Roman" panose="02020603050405020304" pitchFamily="18" charset="0"/>
              </a:rPr>
              <a:t> </a:t>
            </a:r>
            <a:r>
              <a:rPr lang="en-US" altLang="en-US" dirty="0">
                <a:cs typeface="Times New Roman" panose="02020603050405020304" pitchFamily="18" charset="0"/>
              </a:rPr>
              <a:t>Corporation 2018</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F1D6B2EE-8131-4F73-8708-52BC981D2E2B}"/>
              </a:ext>
            </a:extLst>
          </p:cNvPr>
          <p:cNvSpPr>
            <a:spLocks noGrp="1"/>
          </p:cNvSpPr>
          <p:nvPr>
            <p:ph type="sldNum" sz="quarter" idx="10"/>
          </p:nvPr>
        </p:nvSpPr>
        <p:spPr/>
        <p:txBody>
          <a:bodyPr/>
          <a:lstStyle/>
          <a:p>
            <a:fld id="{F4A9C45E-DF2A-4DCF-A28D-010658762CA3}"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8B7B2B7-5D1F-4FB2-82CF-6DA2D667570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7189D82-3C58-4368-AF34-B1A796E4C687}"/>
              </a:ext>
            </a:extLst>
          </p:cNvPr>
          <p:cNvSpPr>
            <a:spLocks noGrp="1" noChangeArrowheads="1"/>
          </p:cNvSpPr>
          <p:nvPr>
            <p:ph type="body" idx="1"/>
          </p:nvPr>
        </p:nvSpPr>
        <p:spPr>
          <a:xfrm>
            <a:off x="914400"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 </a:t>
            </a: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Air pressure usually falls with a gain in altitude because the </a:t>
            </a:r>
            <a:r>
              <a:rPr lang="en-GB" altLang="en-US" dirty="0"/>
              <a:t>amount of </a:t>
            </a:r>
            <a:r>
              <a:rPr lang="en-GB" altLang="en-US" dirty="0">
                <a:latin typeface="Arial" panose="020B0604020202020204" pitchFamily="34" charset="0"/>
              </a:rPr>
              <a:t>atmosphere above a point decreases as height increases.</a:t>
            </a:r>
            <a:endParaRPr lang="en-US" altLang="en-US" b="1" dirty="0">
              <a:latin typeface="Arial" panose="020B0604020202020204" pitchFamily="34" charset="0"/>
            </a:endParaRPr>
          </a:p>
          <a:p>
            <a:pPr eaLnBrk="1" hangingPunct="1">
              <a:spcBef>
                <a:spcPts val="432"/>
              </a:spcBef>
            </a:pPr>
            <a:endParaRPr lang="en-US" altLang="en-US" b="1" dirty="0">
              <a:latin typeface="Arial" panose="020B0604020202020204" pitchFamily="34" charset="0"/>
            </a:endParaRPr>
          </a:p>
          <a:p>
            <a:pPr eaLnBrk="1" hangingPunct="1"/>
            <a:r>
              <a:rPr lang="en-US" altLang="en-US" b="1" dirty="0">
                <a:latin typeface="Arial" panose="020B0604020202020204" pitchFamily="34" charset="0"/>
              </a:rPr>
              <a:t>Photo credit:</a:t>
            </a:r>
            <a:r>
              <a:rPr lang="en-US" altLang="en-US" dirty="0">
                <a:latin typeface="Arial" panose="020B0604020202020204" pitchFamily="34" charset="0"/>
              </a:rPr>
              <a:t> </a:t>
            </a:r>
            <a:r>
              <a:rPr lang="en-US" altLang="en-US" dirty="0">
                <a:latin typeface="Arial" panose="020B0604020202020204" pitchFamily="34" charset="0"/>
                <a:cs typeface="Times New Roman" panose="02020603050405020304" pitchFamily="18" charset="0"/>
              </a:rPr>
              <a:t>© </a:t>
            </a:r>
            <a:r>
              <a:rPr lang="en-US" altLang="en-US" dirty="0" err="1">
                <a:latin typeface="Arial" panose="020B0604020202020204" pitchFamily="34" charset="0"/>
                <a:cs typeface="Times New Roman" panose="02020603050405020304" pitchFamily="18" charset="0"/>
              </a:rPr>
              <a:t>JupiterImages</a:t>
            </a:r>
            <a:r>
              <a:rPr lang="en-US" altLang="en-US" dirty="0">
                <a:latin typeface="Arial" panose="020B0604020202020204" pitchFamily="34" charset="0"/>
                <a:cs typeface="Times New Roman" panose="02020603050405020304" pitchFamily="18" charset="0"/>
              </a:rPr>
              <a:t> </a:t>
            </a:r>
            <a:r>
              <a:rPr lang="en-US" altLang="en-US" dirty="0">
                <a:cs typeface="Times New Roman" panose="02020603050405020304" pitchFamily="18" charset="0"/>
              </a:rPr>
              <a:t>Corporation 2018</a:t>
            </a:r>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ECFF4FE-DE6F-40FB-999F-3478F35AB00B}"/>
              </a:ext>
            </a:extLst>
          </p:cNvPr>
          <p:cNvSpPr>
            <a:spLocks noGrp="1"/>
          </p:cNvSpPr>
          <p:nvPr>
            <p:ph type="sldNum" sz="quarter" idx="10"/>
          </p:nvPr>
        </p:nvSpPr>
        <p:spPr/>
        <p:txBody>
          <a:bodyPr/>
          <a:lstStyle/>
          <a:p>
            <a:fld id="{F4A9C45E-DF2A-4DCF-A28D-010658762CA3}"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403385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905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584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859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023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06797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74599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68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8254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9990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03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373417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6267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839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23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407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636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496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43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1785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8012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17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148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7377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273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279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6"/>
    </p:custDataLst>
    <p:extLst>
      <p:ext uri="{BB962C8B-B14F-4D97-AF65-F5344CB8AC3E}">
        <p14:creationId xmlns:p14="http://schemas.microsoft.com/office/powerpoint/2010/main" val="12991052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4"/>
    </p:custDataLst>
    <p:extLst>
      <p:ext uri="{BB962C8B-B14F-4D97-AF65-F5344CB8AC3E}">
        <p14:creationId xmlns:p14="http://schemas.microsoft.com/office/powerpoint/2010/main" val="31841151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3.xml"/><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5.xml"/><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7.xml"/><Relationship Id="rId7" Type="http://schemas.openxmlformats.org/officeDocument/2006/relationships/image" Target="../media/image14.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8.xml"/><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7.xml"/><Relationship Id="rId7" Type="http://schemas.openxmlformats.org/officeDocument/2006/relationships/image" Target="../media/image14.jp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notesSlide" Target="../notesSlides/notesSlide29.xml"/><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dirty="0"/>
              <a:t>Weather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E877FCDC-53DE-459A-87C0-F97077EBDAD3}"/>
              </a:ext>
            </a:extLst>
          </p:cNvPr>
          <p:cNvSpPr>
            <a:spLocks noChangeArrowheads="1"/>
          </p:cNvSpPr>
          <p:nvPr/>
        </p:nvSpPr>
        <p:spPr bwMode="auto">
          <a:xfrm>
            <a:off x="336197" y="777521"/>
            <a:ext cx="487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Sunlight</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is the amount of daylight.</a:t>
            </a:r>
          </a:p>
        </p:txBody>
      </p:sp>
      <p:sp>
        <p:nvSpPr>
          <p:cNvPr id="56328" name="Rectangle 8">
            <a:extLst>
              <a:ext uri="{FF2B5EF4-FFF2-40B4-BE49-F238E27FC236}">
                <a16:creationId xmlns:a16="http://schemas.microsoft.com/office/drawing/2014/main" id="{BB702191-DA40-4E65-B552-ACAB4700B37D}"/>
              </a:ext>
            </a:extLst>
          </p:cNvPr>
          <p:cNvSpPr>
            <a:spLocks noChangeArrowheads="1"/>
          </p:cNvSpPr>
          <p:nvPr/>
        </p:nvSpPr>
        <p:spPr bwMode="auto">
          <a:xfrm>
            <a:off x="336197" y="2262595"/>
            <a:ext cx="44728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The duration and intensity of sunlight is measured using a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Campbell-Stokes sunshine recorder</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t>
            </a:r>
          </a:p>
        </p:txBody>
      </p:sp>
      <p:pic>
        <p:nvPicPr>
          <p:cNvPr id="56330" name="Picture 10" descr="sunshine_recorder">
            <a:extLst>
              <a:ext uri="{FF2B5EF4-FFF2-40B4-BE49-F238E27FC236}">
                <a16:creationId xmlns:a16="http://schemas.microsoft.com/office/drawing/2014/main" id="{FC9FF5F9-1915-46BC-B811-EE555A555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94" t="8252" r="8002" b="2147"/>
          <a:stretch>
            <a:fillRect/>
          </a:stretch>
        </p:blipFill>
        <p:spPr bwMode="auto">
          <a:xfrm>
            <a:off x="4933245" y="1261412"/>
            <a:ext cx="3828962" cy="50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2">
            <a:extLst>
              <a:ext uri="{FF2B5EF4-FFF2-40B4-BE49-F238E27FC236}">
                <a16:creationId xmlns:a16="http://schemas.microsoft.com/office/drawing/2014/main" id="{320F4BAD-C347-4B25-BC02-7C974B7859C3}"/>
              </a:ext>
            </a:extLst>
          </p:cNvPr>
          <p:cNvSpPr>
            <a:spLocks noGrp="1" noChangeArrowheads="1"/>
          </p:cNvSpPr>
          <p:nvPr>
            <p:ph type="title"/>
          </p:nvPr>
        </p:nvSpPr>
        <p:spPr>
          <a:noFill/>
        </p:spPr>
        <p:txBody>
          <a:bodyPr/>
          <a:lstStyle/>
          <a:p>
            <a:pPr eaLnBrk="1" hangingPunct="1"/>
            <a:r>
              <a:rPr lang="en-GB" altLang="en-US"/>
              <a:t>Sunlight</a:t>
            </a:r>
          </a:p>
        </p:txBody>
      </p:sp>
      <p:sp>
        <p:nvSpPr>
          <p:cNvPr id="56334" name="Rectangle 14">
            <a:extLst>
              <a:ext uri="{FF2B5EF4-FFF2-40B4-BE49-F238E27FC236}">
                <a16:creationId xmlns:a16="http://schemas.microsoft.com/office/drawing/2014/main" id="{B0E4FADA-8F5B-49B4-9AE7-4CBC10D66895}"/>
              </a:ext>
            </a:extLst>
          </p:cNvPr>
          <p:cNvSpPr>
            <a:spLocks noChangeArrowheads="1"/>
          </p:cNvSpPr>
          <p:nvPr/>
        </p:nvSpPr>
        <p:spPr bwMode="auto">
          <a:xfrm>
            <a:off x="336197" y="4114270"/>
            <a:ext cx="4472870"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The recorder focuses light from the sun onto a piece of card, where it leaves a burned trace. The longer the sun shines, the longer the line.</a:t>
            </a: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p>
        </p:txBody>
      </p:sp>
      <p:sp>
        <p:nvSpPr>
          <p:cNvPr id="56336" name="Text Box 16">
            <a:extLst>
              <a:ext uri="{FF2B5EF4-FFF2-40B4-BE49-F238E27FC236}">
                <a16:creationId xmlns:a16="http://schemas.microsoft.com/office/drawing/2014/main" id="{7D96670A-4D22-4123-82AE-92055D64A975}"/>
              </a:ext>
            </a:extLst>
          </p:cNvPr>
          <p:cNvSpPr txBox="1">
            <a:spLocks noChangeArrowheads="1"/>
          </p:cNvSpPr>
          <p:nvPr/>
        </p:nvSpPr>
        <p:spPr bwMode="auto">
          <a:xfrm>
            <a:off x="348897" y="1516735"/>
            <a:ext cx="3974747" cy="463846"/>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sunlight measured?</a:t>
            </a:r>
          </a:p>
        </p:txBody>
      </p:sp>
      <p:pic>
        <p:nvPicPr>
          <p:cNvPr id="10" name="Picture 19">
            <a:hlinkClick r:id="" action="ppaction://hlinkshowjump?jump=nextslide"/>
            <a:extLst>
              <a:ext uri="{FF2B5EF4-FFF2-40B4-BE49-F238E27FC236}">
                <a16:creationId xmlns:a16="http://schemas.microsoft.com/office/drawing/2014/main" id="{E818CF3E-9C56-4E75-B322-30A887AFD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3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34" grpId="0"/>
      <p:bldP spid="563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a:extLst>
              <a:ext uri="{FF2B5EF4-FFF2-40B4-BE49-F238E27FC236}">
                <a16:creationId xmlns:a16="http://schemas.microsoft.com/office/drawing/2014/main" id="{ADB14754-58E3-4173-88E8-BB08467CA05D}"/>
              </a:ext>
            </a:extLst>
          </p:cNvPr>
          <p:cNvSpPr>
            <a:spLocks noChangeArrowheads="1"/>
          </p:cNvSpPr>
          <p:nvPr/>
        </p:nvSpPr>
        <p:spPr bwMode="auto">
          <a:xfrm>
            <a:off x="336197" y="1437231"/>
            <a:ext cx="60081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The units of temperature are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degrees Fahrenheit</a:t>
            </a:r>
            <a:r>
              <a:rPr kumimoji="0" lang="en-GB" altLang="en-US" sz="2400" b="0"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(°F)</a:t>
            </a:r>
            <a:r>
              <a:rPr kumimoji="0" lang="en-GB" altLang="en-US" sz="2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or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degrees Celsius</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(°C).</a:t>
            </a:r>
          </a:p>
        </p:txBody>
      </p:sp>
      <p:sp>
        <p:nvSpPr>
          <p:cNvPr id="13315" name="Rectangle 10">
            <a:extLst>
              <a:ext uri="{FF2B5EF4-FFF2-40B4-BE49-F238E27FC236}">
                <a16:creationId xmlns:a16="http://schemas.microsoft.com/office/drawing/2014/main" id="{52604019-CD26-4A50-B454-39F137EE8ADF}"/>
              </a:ext>
            </a:extLst>
          </p:cNvPr>
          <p:cNvSpPr>
            <a:spLocks noChangeArrowheads="1"/>
          </p:cNvSpPr>
          <p:nvPr/>
        </p:nvSpPr>
        <p:spPr bwMode="auto">
          <a:xfrm>
            <a:off x="336197" y="776343"/>
            <a:ext cx="736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Temperature</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is a measure of how warm it is.</a:t>
            </a:r>
          </a:p>
        </p:txBody>
      </p:sp>
      <p:sp>
        <p:nvSpPr>
          <p:cNvPr id="13316" name="Rectangle 13">
            <a:extLst>
              <a:ext uri="{FF2B5EF4-FFF2-40B4-BE49-F238E27FC236}">
                <a16:creationId xmlns:a16="http://schemas.microsoft.com/office/drawing/2014/main" id="{02380D99-9AE5-4142-8E85-57DE048C7F96}"/>
              </a:ext>
            </a:extLst>
          </p:cNvPr>
          <p:cNvSpPr>
            <a:spLocks noGrp="1" noChangeArrowheads="1"/>
          </p:cNvSpPr>
          <p:nvPr>
            <p:ph type="title"/>
          </p:nvPr>
        </p:nvSpPr>
        <p:spPr>
          <a:noFill/>
        </p:spPr>
        <p:txBody>
          <a:bodyPr/>
          <a:lstStyle/>
          <a:p>
            <a:pPr eaLnBrk="1" hangingPunct="1"/>
            <a:r>
              <a:rPr lang="en-GB" altLang="en-US"/>
              <a:t>Temperature</a:t>
            </a:r>
          </a:p>
        </p:txBody>
      </p:sp>
      <p:pic>
        <p:nvPicPr>
          <p:cNvPr id="49167" name="Picture 15" descr="695780_96886610">
            <a:extLst>
              <a:ext uri="{FF2B5EF4-FFF2-40B4-BE49-F238E27FC236}">
                <a16:creationId xmlns:a16="http://schemas.microsoft.com/office/drawing/2014/main" id="{C1A43DFF-D6AA-4B4B-8F1E-A4C70DF04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330" y="1016882"/>
            <a:ext cx="995362" cy="511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68" name="Rectangle 16">
            <a:extLst>
              <a:ext uri="{FF2B5EF4-FFF2-40B4-BE49-F238E27FC236}">
                <a16:creationId xmlns:a16="http://schemas.microsoft.com/office/drawing/2014/main" id="{2758BA8E-B2C7-419D-B632-0833A542A3D9}"/>
              </a:ext>
            </a:extLst>
          </p:cNvPr>
          <p:cNvSpPr>
            <a:spLocks noChangeArrowheads="1"/>
          </p:cNvSpPr>
          <p:nvPr/>
        </p:nvSpPr>
        <p:spPr bwMode="auto">
          <a:xfrm>
            <a:off x="336197" y="4826353"/>
            <a:ext cx="64710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Most thermometers are made so that liquid (mercury or alcohol) in the bulb at the bottom expands as it gets warm and rises up a tube.</a:t>
            </a:r>
          </a:p>
        </p:txBody>
      </p:sp>
      <p:sp>
        <p:nvSpPr>
          <p:cNvPr id="49169" name="Rectangle 17">
            <a:extLst>
              <a:ext uri="{FF2B5EF4-FFF2-40B4-BE49-F238E27FC236}">
                <a16:creationId xmlns:a16="http://schemas.microsoft.com/office/drawing/2014/main" id="{FFF69FA9-D2B6-40E9-85F8-7FB32C0E3D81}"/>
              </a:ext>
            </a:extLst>
          </p:cNvPr>
          <p:cNvSpPr>
            <a:spLocks noChangeArrowheads="1"/>
          </p:cNvSpPr>
          <p:nvPr/>
        </p:nvSpPr>
        <p:spPr bwMode="auto">
          <a:xfrm>
            <a:off x="336197" y="3800338"/>
            <a:ext cx="6956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Temperatures are measured in the shade, so the sun’s rays do not heat the instrument being used.</a:t>
            </a:r>
          </a:p>
        </p:txBody>
      </p:sp>
      <p:sp>
        <p:nvSpPr>
          <p:cNvPr id="49170" name="Rectangle 18">
            <a:extLst>
              <a:ext uri="{FF2B5EF4-FFF2-40B4-BE49-F238E27FC236}">
                <a16:creationId xmlns:a16="http://schemas.microsoft.com/office/drawing/2014/main" id="{3ACE3D8E-BB61-4EF6-8E8A-00618E0A669D}"/>
              </a:ext>
            </a:extLst>
          </p:cNvPr>
          <p:cNvSpPr>
            <a:spLocks noChangeArrowheads="1"/>
          </p:cNvSpPr>
          <p:nvPr/>
        </p:nvSpPr>
        <p:spPr bwMode="auto">
          <a:xfrm>
            <a:off x="336197" y="3139450"/>
            <a:ext cx="743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Temperature is measured using a</a:t>
            </a:r>
            <a:r>
              <a:rPr kumimoji="0" lang="en-GB" altLang="en-US" sz="2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a:rPr>
              <a:t>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thermometer</a:t>
            </a: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a:t>
            </a:r>
          </a:p>
        </p:txBody>
      </p:sp>
      <p:sp>
        <p:nvSpPr>
          <p:cNvPr id="49172" name="Text Box 20">
            <a:extLst>
              <a:ext uri="{FF2B5EF4-FFF2-40B4-BE49-F238E27FC236}">
                <a16:creationId xmlns:a16="http://schemas.microsoft.com/office/drawing/2014/main" id="{9705ABBB-4D12-4039-8656-81D7543BA3E2}"/>
              </a:ext>
            </a:extLst>
          </p:cNvPr>
          <p:cNvSpPr txBox="1">
            <a:spLocks noChangeArrowheads="1"/>
          </p:cNvSpPr>
          <p:nvPr/>
        </p:nvSpPr>
        <p:spPr bwMode="auto">
          <a:xfrm>
            <a:off x="337079" y="2471916"/>
            <a:ext cx="4483275" cy="463846"/>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temperature measured?</a:t>
            </a:r>
          </a:p>
        </p:txBody>
      </p:sp>
      <p:pic>
        <p:nvPicPr>
          <p:cNvPr id="12" name="Picture 19">
            <a:hlinkClick r:id="" action="ppaction://hlinkshowjump?jump=nextslide"/>
            <a:extLst>
              <a:ext uri="{FF2B5EF4-FFF2-40B4-BE49-F238E27FC236}">
                <a16:creationId xmlns:a16="http://schemas.microsoft.com/office/drawing/2014/main" id="{34FCD4B8-12BE-4A6D-88A4-D79B3B6EB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1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1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8" grpId="0"/>
      <p:bldP spid="49169" grpId="0"/>
      <p:bldP spid="49170" grpId="0"/>
      <p:bldP spid="49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3F67998-09D4-4BB6-8BD2-D9B5D103194A}"/>
              </a:ext>
            </a:extLst>
          </p:cNvPr>
          <p:cNvSpPr>
            <a:spLocks noGrp="1" noChangeArrowheads="1"/>
          </p:cNvSpPr>
          <p:nvPr>
            <p:ph type="title"/>
          </p:nvPr>
        </p:nvSpPr>
        <p:spPr>
          <a:noFill/>
        </p:spPr>
        <p:txBody>
          <a:bodyPr/>
          <a:lstStyle/>
          <a:p>
            <a:pPr eaLnBrk="1" hangingPunct="1"/>
            <a:r>
              <a:rPr lang="en-GB" altLang="en-US" dirty="0"/>
              <a:t>Weather station instruments</a:t>
            </a:r>
          </a:p>
        </p:txBody>
      </p:sp>
      <p:pic>
        <p:nvPicPr>
          <p:cNvPr id="6" name="Picture 19">
            <a:hlinkClick r:id="" action="ppaction://hlinkshowjump?jump=nextslide"/>
            <a:extLst>
              <a:ext uri="{FF2B5EF4-FFF2-40B4-BE49-F238E27FC236}">
                <a16:creationId xmlns:a16="http://schemas.microsoft.com/office/drawing/2014/main" id="{8437C351-48B3-4331-95BE-38DFCDB8E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lash_icon">
            <a:extLst>
              <a:ext uri="{FF2B5EF4-FFF2-40B4-BE49-F238E27FC236}">
                <a16:creationId xmlns:a16="http://schemas.microsoft.com/office/drawing/2014/main" id="{745DA955-2498-45C3-ACED-559A86C21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D2D463FE-B989-4A39-B3F6-D3EAC6901B3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658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B77B61D-A30F-4369-A2B0-9B50D55ECE9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0">
            <a:extLst>
              <a:ext uri="{FF2B5EF4-FFF2-40B4-BE49-F238E27FC236}">
                <a16:creationId xmlns:a16="http://schemas.microsoft.com/office/drawing/2014/main" id="{7F42DC8E-0A5D-4238-AAA2-36F538674F56}"/>
              </a:ext>
            </a:extLst>
          </p:cNvPr>
          <p:cNvSpPr>
            <a:spLocks noGrp="1" noChangeArrowheads="1"/>
          </p:cNvSpPr>
          <p:nvPr>
            <p:ph type="title"/>
          </p:nvPr>
        </p:nvSpPr>
        <p:spPr>
          <a:noFill/>
        </p:spPr>
        <p:txBody>
          <a:bodyPr/>
          <a:lstStyle/>
          <a:p>
            <a:pPr eaLnBrk="1" hangingPunct="1"/>
            <a:r>
              <a:rPr lang="en-GB" altLang="en-US" dirty="0"/>
              <a:t>Virtual weather station</a:t>
            </a:r>
          </a:p>
        </p:txBody>
      </p:sp>
      <p:pic>
        <p:nvPicPr>
          <p:cNvPr id="8" name="Picture 19">
            <a:hlinkClick r:id="" action="ppaction://hlinkshowjump?jump=nextslide"/>
            <a:extLst>
              <a:ext uri="{FF2B5EF4-FFF2-40B4-BE49-F238E27FC236}">
                <a16:creationId xmlns:a16="http://schemas.microsoft.com/office/drawing/2014/main" id="{C0BADBE0-68A4-4328-92EE-2382EF9A7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lash_icon">
            <a:extLst>
              <a:ext uri="{FF2B5EF4-FFF2-40B4-BE49-F238E27FC236}">
                <a16:creationId xmlns:a16="http://schemas.microsoft.com/office/drawing/2014/main" id="{8E9F5111-A665-4D86-AFB3-2B45F1CEC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D0B5945A-A2CD-4811-98F7-4CEFF941F8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761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0F41B04-967F-4405-B8F7-BA8786E382D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descr="k9157-1 - us agri - Scott Bauer v2">
            <a:extLst>
              <a:ext uri="{FF2B5EF4-FFF2-40B4-BE49-F238E27FC236}">
                <a16:creationId xmlns:a16="http://schemas.microsoft.com/office/drawing/2014/main" id="{1CECB1E8-5F67-4346-8086-439A77C9D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30" t="2563" r="3023" b="3679"/>
          <a:stretch>
            <a:fillRect/>
          </a:stretch>
        </p:blipFill>
        <p:spPr bwMode="auto">
          <a:xfrm>
            <a:off x="5748590" y="841697"/>
            <a:ext cx="2698498" cy="2821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2">
            <a:extLst>
              <a:ext uri="{FF2B5EF4-FFF2-40B4-BE49-F238E27FC236}">
                <a16:creationId xmlns:a16="http://schemas.microsoft.com/office/drawing/2014/main" id="{7D28F8CF-6F92-42B3-83C4-B6613416A641}"/>
              </a:ext>
            </a:extLst>
          </p:cNvPr>
          <p:cNvSpPr>
            <a:spLocks noGrp="1" noChangeArrowheads="1"/>
          </p:cNvSpPr>
          <p:nvPr>
            <p:ph type="title"/>
          </p:nvPr>
        </p:nvSpPr>
        <p:spPr>
          <a:xfrm>
            <a:off x="233363" y="53975"/>
            <a:ext cx="8176859" cy="549275"/>
          </a:xfrm>
          <a:noFill/>
        </p:spPr>
        <p:txBody>
          <a:bodyPr/>
          <a:lstStyle/>
          <a:p>
            <a:pPr eaLnBrk="1" hangingPunct="1"/>
            <a:r>
              <a:rPr lang="en-GB" altLang="en-US" dirty="0"/>
              <a:t>Electronic weather stations and data logging</a:t>
            </a:r>
          </a:p>
        </p:txBody>
      </p:sp>
      <p:pic>
        <p:nvPicPr>
          <p:cNvPr id="111620" name="Picture 4" descr="adc">
            <a:extLst>
              <a:ext uri="{FF2B5EF4-FFF2-40B4-BE49-F238E27FC236}">
                <a16:creationId xmlns:a16="http://schemas.microsoft.com/office/drawing/2014/main" id="{6216E861-E312-4E42-9AFB-DE3A03B3A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090" y="3454400"/>
            <a:ext cx="2298700" cy="163195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a:extLst>
              <a:ext uri="{FF2B5EF4-FFF2-40B4-BE49-F238E27FC236}">
                <a16:creationId xmlns:a16="http://schemas.microsoft.com/office/drawing/2014/main" id="{8B2AB157-6EE5-4C9F-958A-B26272A10C81}"/>
              </a:ext>
            </a:extLst>
          </p:cNvPr>
          <p:cNvSpPr txBox="1">
            <a:spLocks noChangeArrowheads="1"/>
          </p:cNvSpPr>
          <p:nvPr/>
        </p:nvSpPr>
        <p:spPr bwMode="auto">
          <a:xfrm>
            <a:off x="336197" y="777521"/>
            <a:ext cx="5145088"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Most weather conditions can be measured using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sensors</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as well as traditional weather instruments.</a:t>
            </a:r>
          </a:p>
        </p:txBody>
      </p:sp>
      <p:sp>
        <p:nvSpPr>
          <p:cNvPr id="111623" name="Text Box 7">
            <a:extLst>
              <a:ext uri="{FF2B5EF4-FFF2-40B4-BE49-F238E27FC236}">
                <a16:creationId xmlns:a16="http://schemas.microsoft.com/office/drawing/2014/main" id="{440126AB-D25B-454A-97F9-034AB13E604A}"/>
              </a:ext>
            </a:extLst>
          </p:cNvPr>
          <p:cNvSpPr txBox="1">
            <a:spLocks noChangeArrowheads="1"/>
          </p:cNvSpPr>
          <p:nvPr/>
        </p:nvSpPr>
        <p:spPr bwMode="auto">
          <a:xfrm>
            <a:off x="336197" y="2266972"/>
            <a:ext cx="513715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Sensors detect weather conditions and produce electronic information that is recorded by a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data logger</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t>
            </a:r>
          </a:p>
        </p:txBody>
      </p:sp>
      <p:sp>
        <p:nvSpPr>
          <p:cNvPr id="111625" name="Text Box 9">
            <a:extLst>
              <a:ext uri="{FF2B5EF4-FFF2-40B4-BE49-F238E27FC236}">
                <a16:creationId xmlns:a16="http://schemas.microsoft.com/office/drawing/2014/main" id="{1FB076A0-D835-4C7B-99C6-1635C520C556}"/>
              </a:ext>
            </a:extLst>
          </p:cNvPr>
          <p:cNvSpPr txBox="1">
            <a:spLocks noChangeArrowheads="1"/>
          </p:cNvSpPr>
          <p:nvPr/>
        </p:nvSpPr>
        <p:spPr bwMode="auto">
          <a:xfrm>
            <a:off x="336197" y="3756423"/>
            <a:ext cx="6138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66"/>
                </a:solidFill>
                <a:effectLst/>
                <a:uLnTx/>
                <a:uFillTx/>
                <a:latin typeface="Arial" panose="020B0604020202020204" pitchFamily="34" charset="0"/>
                <a:ea typeface="+mn-ea"/>
                <a:cs typeface="Arial"/>
              </a:rPr>
              <a:t>Automated weather stations can therefore measure, record and transmit weather data without a human inspecting the instruments. </a:t>
            </a:r>
          </a:p>
        </p:txBody>
      </p:sp>
      <p:sp>
        <p:nvSpPr>
          <p:cNvPr id="111626" name="Text Box 10">
            <a:extLst>
              <a:ext uri="{FF2B5EF4-FFF2-40B4-BE49-F238E27FC236}">
                <a16:creationId xmlns:a16="http://schemas.microsoft.com/office/drawing/2014/main" id="{8FD0E46E-3551-430F-8199-F3E17D227A00}"/>
              </a:ext>
            </a:extLst>
          </p:cNvPr>
          <p:cNvSpPr txBox="1">
            <a:spLocks noChangeArrowheads="1"/>
          </p:cNvSpPr>
          <p:nvPr/>
        </p:nvSpPr>
        <p:spPr bwMode="auto">
          <a:xfrm>
            <a:off x="339900" y="5230813"/>
            <a:ext cx="846543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Electronic weather stations are very useful because they can be located in hard to reach places.</a:t>
            </a:r>
          </a:p>
        </p:txBody>
      </p:sp>
      <p:pic>
        <p:nvPicPr>
          <p:cNvPr id="10" name="Picture 19">
            <a:hlinkClick r:id="" action="ppaction://hlinkshowjump?jump=nextslide"/>
            <a:extLst>
              <a:ext uri="{FF2B5EF4-FFF2-40B4-BE49-F238E27FC236}">
                <a16:creationId xmlns:a16="http://schemas.microsoft.com/office/drawing/2014/main" id="{571AA306-D051-434E-998E-9E0F995DA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5" grpId="0"/>
      <p:bldP spid="1116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BAA8343-2BD2-4F6E-8920-F0697ADAE810}"/>
              </a:ext>
            </a:extLst>
          </p:cNvPr>
          <p:cNvSpPr>
            <a:spLocks noGrp="1" noChangeArrowheads="1"/>
          </p:cNvSpPr>
          <p:nvPr>
            <p:ph type="title"/>
          </p:nvPr>
        </p:nvSpPr>
        <p:spPr/>
        <p:txBody>
          <a:bodyPr/>
          <a:lstStyle/>
          <a:p>
            <a:pPr eaLnBrk="1" hangingPunct="1"/>
            <a:r>
              <a:rPr lang="en-GB" altLang="en-US" dirty="0"/>
              <a:t>Weather review</a:t>
            </a:r>
          </a:p>
        </p:txBody>
      </p:sp>
      <p:pic>
        <p:nvPicPr>
          <p:cNvPr id="7" name="Picture 19">
            <a:hlinkClick r:id="" action="ppaction://hlinkshowjump?jump=nextslide"/>
            <a:extLst>
              <a:ext uri="{FF2B5EF4-FFF2-40B4-BE49-F238E27FC236}">
                <a16:creationId xmlns:a16="http://schemas.microsoft.com/office/drawing/2014/main" id="{03B01C00-C7C6-437B-8ADF-FD07CAB76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lash_icon">
            <a:extLst>
              <a:ext uri="{FF2B5EF4-FFF2-40B4-BE49-F238E27FC236}">
                <a16:creationId xmlns:a16="http://schemas.microsoft.com/office/drawing/2014/main" id="{30F2CC37-9611-49F9-B973-FDB02B569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otes_icon">
            <a:extLst>
              <a:ext uri="{FF2B5EF4-FFF2-40B4-BE49-F238E27FC236}">
                <a16:creationId xmlns:a16="http://schemas.microsoft.com/office/drawing/2014/main" id="{416B63E9-77B3-4BA8-8866-AFF6D9E47C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37295AF-9BB5-4291-840A-78A833B545B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a:extLst>
              <a:ext uri="{FF2B5EF4-FFF2-40B4-BE49-F238E27FC236}">
                <a16:creationId xmlns:a16="http://schemas.microsoft.com/office/drawing/2014/main" id="{0811E21A-A9C5-44C8-841E-666A4148C8A7}"/>
              </a:ext>
            </a:extLst>
          </p:cNvPr>
          <p:cNvSpPr>
            <a:spLocks noGrp="1" noChangeArrowheads="1"/>
          </p:cNvSpPr>
          <p:nvPr>
            <p:ph type="title"/>
          </p:nvPr>
        </p:nvSpPr>
        <p:spPr/>
        <p:txBody>
          <a:bodyPr/>
          <a:lstStyle/>
          <a:p>
            <a:pPr eaLnBrk="1" hangingPunct="1"/>
            <a:r>
              <a:rPr lang="en-GB" altLang="en-US"/>
              <a:t>What is climate?</a:t>
            </a:r>
          </a:p>
        </p:txBody>
      </p:sp>
      <p:sp>
        <p:nvSpPr>
          <p:cNvPr id="10243" name="Text Box 24">
            <a:extLst>
              <a:ext uri="{FF2B5EF4-FFF2-40B4-BE49-F238E27FC236}">
                <a16:creationId xmlns:a16="http://schemas.microsoft.com/office/drawing/2014/main" id="{F416D531-E92E-414E-B203-1AEAF589BFB9}"/>
              </a:ext>
            </a:extLst>
          </p:cNvPr>
          <p:cNvSpPr txBox="1">
            <a:spLocks noChangeArrowheads="1"/>
          </p:cNvSpPr>
          <p:nvPr/>
        </p:nvSpPr>
        <p:spPr bwMode="auto">
          <a:xfrm>
            <a:off x="337783" y="784225"/>
            <a:ext cx="858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Climate</a:t>
            </a:r>
            <a:r>
              <a:rPr lang="en-US" altLang="en-US" dirty="0"/>
              <a:t> is typically defined as the average weather over a period of 30 years.  </a:t>
            </a:r>
          </a:p>
        </p:txBody>
      </p:sp>
      <p:sp>
        <p:nvSpPr>
          <p:cNvPr id="805915" name="Text Box 27">
            <a:extLst>
              <a:ext uri="{FF2B5EF4-FFF2-40B4-BE49-F238E27FC236}">
                <a16:creationId xmlns:a16="http://schemas.microsoft.com/office/drawing/2014/main" id="{068D2DB7-8F83-4E94-AFCB-5C196B11362D}"/>
              </a:ext>
            </a:extLst>
          </p:cNvPr>
          <p:cNvSpPr txBox="1">
            <a:spLocks noChangeArrowheads="1"/>
          </p:cNvSpPr>
          <p:nvPr/>
        </p:nvSpPr>
        <p:spPr bwMode="auto">
          <a:xfrm>
            <a:off x="344309" y="1894758"/>
            <a:ext cx="83075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Two major indicators of an area’s climate are average </a:t>
            </a:r>
            <a:r>
              <a:rPr lang="en-US" altLang="en-US" b="1" dirty="0">
                <a:solidFill>
                  <a:srgbClr val="B80303"/>
                </a:solidFill>
              </a:rPr>
              <a:t>temperature</a:t>
            </a:r>
            <a:r>
              <a:rPr lang="en-US" altLang="en-US" b="1" dirty="0">
                <a:solidFill>
                  <a:srgbClr val="10BC45"/>
                </a:solidFill>
              </a:rPr>
              <a:t> </a:t>
            </a:r>
            <a:r>
              <a:rPr lang="en-US" altLang="en-US" dirty="0"/>
              <a:t>and average </a:t>
            </a:r>
            <a:r>
              <a:rPr lang="en-US" altLang="en-US" b="1" dirty="0">
                <a:solidFill>
                  <a:srgbClr val="B80303"/>
                </a:solidFill>
              </a:rPr>
              <a:t>precipitation</a:t>
            </a:r>
            <a:r>
              <a:rPr lang="en-US" altLang="en-US" dirty="0"/>
              <a:t>.</a:t>
            </a:r>
          </a:p>
        </p:txBody>
      </p:sp>
      <p:sp>
        <p:nvSpPr>
          <p:cNvPr id="805916" name="Text Box 28">
            <a:extLst>
              <a:ext uri="{FF2B5EF4-FFF2-40B4-BE49-F238E27FC236}">
                <a16:creationId xmlns:a16="http://schemas.microsoft.com/office/drawing/2014/main" id="{BFE40B1C-774B-4A6B-B6D0-616F30D4AC64}"/>
              </a:ext>
            </a:extLst>
          </p:cNvPr>
          <p:cNvSpPr txBox="1">
            <a:spLocks noChangeArrowheads="1"/>
          </p:cNvSpPr>
          <p:nvPr/>
        </p:nvSpPr>
        <p:spPr bwMode="auto">
          <a:xfrm>
            <a:off x="344309" y="4502500"/>
            <a:ext cx="3776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By studying these factors, scientists can classify different regions of the world based on climate. </a:t>
            </a:r>
            <a:endParaRPr lang="en-GB" altLang="en-US" dirty="0"/>
          </a:p>
        </p:txBody>
      </p:sp>
      <p:pic>
        <p:nvPicPr>
          <p:cNvPr id="805917" name="Picture 29" descr="ClimateMap_World">
            <a:extLst>
              <a:ext uri="{FF2B5EF4-FFF2-40B4-BE49-F238E27FC236}">
                <a16:creationId xmlns:a16="http://schemas.microsoft.com/office/drawing/2014/main" id="{8A183C5F-688F-41CA-BBFE-36649BAB0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002" y="2987626"/>
            <a:ext cx="4528873" cy="29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29573CE8-CC8A-4947-BF31-69548666D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7">
            <a:extLst>
              <a:ext uri="{FF2B5EF4-FFF2-40B4-BE49-F238E27FC236}">
                <a16:creationId xmlns:a16="http://schemas.microsoft.com/office/drawing/2014/main" id="{B68E72DB-78F5-4E96-8C6C-143CD0969D9C}"/>
              </a:ext>
            </a:extLst>
          </p:cNvPr>
          <p:cNvSpPr txBox="1">
            <a:spLocks noChangeArrowheads="1"/>
          </p:cNvSpPr>
          <p:nvPr/>
        </p:nvSpPr>
        <p:spPr bwMode="auto">
          <a:xfrm>
            <a:off x="344309" y="3013963"/>
            <a:ext cx="3076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There are many factors that influence these averages.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59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15" grpId="0"/>
      <p:bldP spid="80591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5FCB1D01-65BB-4A8A-8108-6A5626768479}"/>
              </a:ext>
            </a:extLst>
          </p:cNvPr>
          <p:cNvSpPr>
            <a:spLocks noGrp="1" noChangeArrowheads="1"/>
          </p:cNvSpPr>
          <p:nvPr>
            <p:ph type="title"/>
          </p:nvPr>
        </p:nvSpPr>
        <p:spPr>
          <a:noFill/>
        </p:spPr>
        <p:txBody>
          <a:bodyPr/>
          <a:lstStyle/>
          <a:p>
            <a:pPr eaLnBrk="1" hangingPunct="1"/>
            <a:r>
              <a:rPr lang="en-GB" altLang="en-US" dirty="0"/>
              <a:t>Climate graphs</a:t>
            </a:r>
          </a:p>
        </p:txBody>
      </p:sp>
      <p:pic>
        <p:nvPicPr>
          <p:cNvPr id="6" name="Picture 19">
            <a:hlinkClick r:id="" action="ppaction://hlinkshowjump?jump=nextslide"/>
            <a:extLst>
              <a:ext uri="{FF2B5EF4-FFF2-40B4-BE49-F238E27FC236}">
                <a16:creationId xmlns:a16="http://schemas.microsoft.com/office/drawing/2014/main" id="{E34FC015-A394-4899-8EAB-9E755710F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lash_icon">
            <a:extLst>
              <a:ext uri="{FF2B5EF4-FFF2-40B4-BE49-F238E27FC236}">
                <a16:creationId xmlns:a16="http://schemas.microsoft.com/office/drawing/2014/main" id="{33A4D424-8877-4827-AEBE-2A8E8E82DA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B23D023-04CE-4CE4-9798-1D50E4D41EE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27583BA-0BFE-4FA5-8A9D-51A886727622}"/>
              </a:ext>
            </a:extLst>
          </p:cNvPr>
          <p:cNvSpPr>
            <a:spLocks noGrp="1" noChangeArrowheads="1"/>
          </p:cNvSpPr>
          <p:nvPr>
            <p:ph type="title"/>
          </p:nvPr>
        </p:nvSpPr>
        <p:spPr>
          <a:noFill/>
        </p:spPr>
        <p:txBody>
          <a:bodyPr/>
          <a:lstStyle/>
          <a:p>
            <a:pPr eaLnBrk="1" hangingPunct="1"/>
            <a:r>
              <a:rPr lang="en-GB" altLang="en-US" dirty="0"/>
              <a:t>Plot your own climate graph</a:t>
            </a:r>
          </a:p>
        </p:txBody>
      </p:sp>
      <p:pic>
        <p:nvPicPr>
          <p:cNvPr id="7" name="Picture 19">
            <a:hlinkClick r:id="" action="ppaction://hlinkshowjump?jump=nextslide"/>
            <a:extLst>
              <a:ext uri="{FF2B5EF4-FFF2-40B4-BE49-F238E27FC236}">
                <a16:creationId xmlns:a16="http://schemas.microsoft.com/office/drawing/2014/main" id="{BE0B0217-AA9D-4865-8273-6503432BD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lash_icon">
            <a:extLst>
              <a:ext uri="{FF2B5EF4-FFF2-40B4-BE49-F238E27FC236}">
                <a16:creationId xmlns:a16="http://schemas.microsoft.com/office/drawing/2014/main" id="{A064F1AA-E5D4-4CB1-84B8-09913D6F1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otes_icon">
            <a:extLst>
              <a:ext uri="{FF2B5EF4-FFF2-40B4-BE49-F238E27FC236}">
                <a16:creationId xmlns:a16="http://schemas.microsoft.com/office/drawing/2014/main" id="{4A226B14-18D3-4766-BA29-7E2D181F9D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3CF31C6-D8BB-4A47-9E72-EF6C669A06F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9C90A5E-A7F2-464E-97DD-A1BECA3A3AE3}"/>
              </a:ext>
            </a:extLst>
          </p:cNvPr>
          <p:cNvSpPr>
            <a:spLocks noGrp="1" noChangeArrowheads="1"/>
          </p:cNvSpPr>
          <p:nvPr>
            <p:ph type="title"/>
          </p:nvPr>
        </p:nvSpPr>
        <p:spPr/>
        <p:txBody>
          <a:bodyPr/>
          <a:lstStyle/>
          <a:p>
            <a:pPr eaLnBrk="1" hangingPunct="1"/>
            <a:r>
              <a:rPr lang="en-GB" altLang="en-US"/>
              <a:t>Factors affecting climate</a:t>
            </a:r>
          </a:p>
        </p:txBody>
      </p:sp>
      <p:sp>
        <p:nvSpPr>
          <p:cNvPr id="11267" name="Text Box 3">
            <a:extLst>
              <a:ext uri="{FF2B5EF4-FFF2-40B4-BE49-F238E27FC236}">
                <a16:creationId xmlns:a16="http://schemas.microsoft.com/office/drawing/2014/main" id="{6B202E4F-9499-4602-9422-7A064A099E1A}"/>
              </a:ext>
            </a:extLst>
          </p:cNvPr>
          <p:cNvSpPr txBox="1">
            <a:spLocks noChangeArrowheads="1"/>
          </p:cNvSpPr>
          <p:nvPr/>
        </p:nvSpPr>
        <p:spPr bwMode="auto">
          <a:xfrm>
            <a:off x="337783" y="784225"/>
            <a:ext cx="858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Factors affecting climate include:</a:t>
            </a:r>
          </a:p>
        </p:txBody>
      </p:sp>
      <p:sp>
        <p:nvSpPr>
          <p:cNvPr id="928774" name="Text Box 6">
            <a:extLst>
              <a:ext uri="{FF2B5EF4-FFF2-40B4-BE49-F238E27FC236}">
                <a16:creationId xmlns:a16="http://schemas.microsoft.com/office/drawing/2014/main" id="{D7F24FFE-06A9-4905-8374-02A0A9EA6D12}"/>
              </a:ext>
            </a:extLst>
          </p:cNvPr>
          <p:cNvSpPr txBox="1">
            <a:spLocks noChangeArrowheads="1"/>
          </p:cNvSpPr>
          <p:nvPr/>
        </p:nvSpPr>
        <p:spPr bwMode="auto">
          <a:xfrm>
            <a:off x="1003300" y="1455182"/>
            <a:ext cx="24623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US" altLang="en-US" dirty="0"/>
              <a:t>latitude</a:t>
            </a:r>
          </a:p>
        </p:txBody>
      </p:sp>
      <p:sp>
        <p:nvSpPr>
          <p:cNvPr id="928775" name="Text Box 7">
            <a:extLst>
              <a:ext uri="{FF2B5EF4-FFF2-40B4-BE49-F238E27FC236}">
                <a16:creationId xmlns:a16="http://schemas.microsoft.com/office/drawing/2014/main" id="{A06D2F02-A140-477E-A144-432451D84AE1}"/>
              </a:ext>
            </a:extLst>
          </p:cNvPr>
          <p:cNvSpPr txBox="1">
            <a:spLocks noChangeArrowheads="1"/>
          </p:cNvSpPr>
          <p:nvPr/>
        </p:nvSpPr>
        <p:spPr bwMode="auto">
          <a:xfrm>
            <a:off x="993775" y="2126139"/>
            <a:ext cx="304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elevation</a:t>
            </a:r>
          </a:p>
        </p:txBody>
      </p:sp>
      <p:sp>
        <p:nvSpPr>
          <p:cNvPr id="928776" name="Text Box 8">
            <a:extLst>
              <a:ext uri="{FF2B5EF4-FFF2-40B4-BE49-F238E27FC236}">
                <a16:creationId xmlns:a16="http://schemas.microsoft.com/office/drawing/2014/main" id="{5F17C160-324F-45EA-8427-7AD5DDFA04BA}"/>
              </a:ext>
            </a:extLst>
          </p:cNvPr>
          <p:cNvSpPr txBox="1">
            <a:spLocks noChangeArrowheads="1"/>
          </p:cNvSpPr>
          <p:nvPr/>
        </p:nvSpPr>
        <p:spPr bwMode="auto">
          <a:xfrm>
            <a:off x="984250" y="2797096"/>
            <a:ext cx="3158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nearby water</a:t>
            </a:r>
          </a:p>
        </p:txBody>
      </p:sp>
      <p:sp>
        <p:nvSpPr>
          <p:cNvPr id="928777" name="Text Box 9">
            <a:extLst>
              <a:ext uri="{FF2B5EF4-FFF2-40B4-BE49-F238E27FC236}">
                <a16:creationId xmlns:a16="http://schemas.microsoft.com/office/drawing/2014/main" id="{3D9FC793-A1C0-4882-8729-756A80B2AA03}"/>
              </a:ext>
            </a:extLst>
          </p:cNvPr>
          <p:cNvSpPr txBox="1">
            <a:spLocks noChangeArrowheads="1"/>
          </p:cNvSpPr>
          <p:nvPr/>
        </p:nvSpPr>
        <p:spPr bwMode="auto">
          <a:xfrm>
            <a:off x="993775" y="3468053"/>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ocean currents</a:t>
            </a:r>
          </a:p>
        </p:txBody>
      </p:sp>
      <p:sp>
        <p:nvSpPr>
          <p:cNvPr id="928778" name="Text Box 10">
            <a:extLst>
              <a:ext uri="{FF2B5EF4-FFF2-40B4-BE49-F238E27FC236}">
                <a16:creationId xmlns:a16="http://schemas.microsoft.com/office/drawing/2014/main" id="{C97B5305-C367-4F00-A1F1-4B4CC55C096C}"/>
              </a:ext>
            </a:extLst>
          </p:cNvPr>
          <p:cNvSpPr txBox="1">
            <a:spLocks noChangeArrowheads="1"/>
          </p:cNvSpPr>
          <p:nvPr/>
        </p:nvSpPr>
        <p:spPr bwMode="auto">
          <a:xfrm>
            <a:off x="3940175" y="1455182"/>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topography</a:t>
            </a:r>
          </a:p>
        </p:txBody>
      </p:sp>
      <p:sp>
        <p:nvSpPr>
          <p:cNvPr id="928779" name="Text Box 11">
            <a:extLst>
              <a:ext uri="{FF2B5EF4-FFF2-40B4-BE49-F238E27FC236}">
                <a16:creationId xmlns:a16="http://schemas.microsoft.com/office/drawing/2014/main" id="{A5C4F270-BF03-47FC-B850-DEB36A67A956}"/>
              </a:ext>
            </a:extLst>
          </p:cNvPr>
          <p:cNvSpPr txBox="1">
            <a:spLocks noChangeArrowheads="1"/>
          </p:cNvSpPr>
          <p:nvPr/>
        </p:nvSpPr>
        <p:spPr bwMode="auto">
          <a:xfrm>
            <a:off x="3941217" y="2120445"/>
            <a:ext cx="319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prevailing winds</a:t>
            </a:r>
          </a:p>
        </p:txBody>
      </p:sp>
      <p:sp>
        <p:nvSpPr>
          <p:cNvPr id="928780" name="Text Box 12">
            <a:extLst>
              <a:ext uri="{FF2B5EF4-FFF2-40B4-BE49-F238E27FC236}">
                <a16:creationId xmlns:a16="http://schemas.microsoft.com/office/drawing/2014/main" id="{D085B78D-A098-49FF-B3E0-00A7D34E667B}"/>
              </a:ext>
            </a:extLst>
          </p:cNvPr>
          <p:cNvSpPr txBox="1">
            <a:spLocks noChangeArrowheads="1"/>
          </p:cNvSpPr>
          <p:nvPr/>
        </p:nvSpPr>
        <p:spPr bwMode="auto">
          <a:xfrm>
            <a:off x="3940175" y="2790225"/>
            <a:ext cx="324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42000" indent="-342000" eaLnBrk="1" hangingPunct="1">
              <a:buClr>
                <a:srgbClr val="B80303"/>
              </a:buClr>
              <a:buFont typeface="Wingdings" panose="05000000000000000000" pitchFamily="2" charset="2"/>
              <a:buChar char="l"/>
            </a:pPr>
            <a:r>
              <a:rPr lang="en-GB" altLang="en-US" dirty="0"/>
              <a:t>vegetative cover.</a:t>
            </a:r>
          </a:p>
        </p:txBody>
      </p:sp>
      <p:sp>
        <p:nvSpPr>
          <p:cNvPr id="928781" name="Text Box 13">
            <a:extLst>
              <a:ext uri="{FF2B5EF4-FFF2-40B4-BE49-F238E27FC236}">
                <a16:creationId xmlns:a16="http://schemas.microsoft.com/office/drawing/2014/main" id="{A9E87DF7-7145-45E9-BB53-7CA67FCE90BA}"/>
              </a:ext>
            </a:extLst>
          </p:cNvPr>
          <p:cNvSpPr txBox="1">
            <a:spLocks noChangeArrowheads="1"/>
          </p:cNvSpPr>
          <p:nvPr/>
        </p:nvSpPr>
        <p:spPr bwMode="auto">
          <a:xfrm>
            <a:off x="333021" y="4139010"/>
            <a:ext cx="42389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No one factor single-handedly determines the climate of a particular area. Instead, each factor plays an integral part in influencing climate.</a:t>
            </a:r>
            <a:endParaRPr lang="en-GB" altLang="en-US" dirty="0"/>
          </a:p>
        </p:txBody>
      </p:sp>
      <p:pic>
        <p:nvPicPr>
          <p:cNvPr id="928785" name="Picture 17" descr="87804936small">
            <a:extLst>
              <a:ext uri="{FF2B5EF4-FFF2-40B4-BE49-F238E27FC236}">
                <a16:creationId xmlns:a16="http://schemas.microsoft.com/office/drawing/2014/main" id="{7932473B-6914-4292-80E5-3BDD536BE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472" y="3835205"/>
            <a:ext cx="3385354" cy="223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8E18A2D9-DAFF-477C-8DBB-E7DFC3C5A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87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87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87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87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87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8781"/>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92878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4" grpId="0"/>
      <p:bldP spid="928775" grpId="0"/>
      <p:bldP spid="928776" grpId="0"/>
      <p:bldP spid="928777" grpId="0"/>
      <p:bldP spid="928778" grpId="0"/>
      <p:bldP spid="928779" grpId="0"/>
      <p:bldP spid="928780" grpId="0"/>
      <p:bldP spid="9287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4. Systems and System Models</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C922E87-EE5E-46F5-81B9-ED9BBBF70B35}"/>
              </a:ext>
            </a:extLst>
          </p:cNvPr>
          <p:cNvSpPr>
            <a:spLocks noGrp="1" noChangeArrowheads="1"/>
          </p:cNvSpPr>
          <p:nvPr>
            <p:ph type="title"/>
          </p:nvPr>
        </p:nvSpPr>
        <p:spPr/>
        <p:txBody>
          <a:bodyPr/>
          <a:lstStyle/>
          <a:p>
            <a:pPr eaLnBrk="1" hangingPunct="1"/>
            <a:r>
              <a:rPr lang="en-GB" altLang="en-US"/>
              <a:t>Latitude</a:t>
            </a:r>
          </a:p>
        </p:txBody>
      </p:sp>
      <p:sp>
        <p:nvSpPr>
          <p:cNvPr id="12291" name="Text Box 3">
            <a:extLst>
              <a:ext uri="{FF2B5EF4-FFF2-40B4-BE49-F238E27FC236}">
                <a16:creationId xmlns:a16="http://schemas.microsoft.com/office/drawing/2014/main" id="{F2582C39-C9AF-4506-9EA2-3845A842210D}"/>
              </a:ext>
            </a:extLst>
          </p:cNvPr>
          <p:cNvSpPr txBox="1">
            <a:spLocks noChangeArrowheads="1"/>
          </p:cNvSpPr>
          <p:nvPr/>
        </p:nvSpPr>
        <p:spPr bwMode="auto">
          <a:xfrm>
            <a:off x="337783" y="784225"/>
            <a:ext cx="8583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Latitude</a:t>
            </a:r>
            <a:r>
              <a:rPr lang="en-US" altLang="en-US" dirty="0"/>
              <a:t> measures the distance of a location from the equator. Lines of latitude are imaginary horizontal lines that increase from 0</a:t>
            </a:r>
            <a:r>
              <a:rPr lang="en-US" altLang="en-US" dirty="0">
                <a:cs typeface="Arial" panose="020B0604020202020204" pitchFamily="34" charset="0"/>
              </a:rPr>
              <a:t>°</a:t>
            </a:r>
            <a:r>
              <a:rPr lang="en-US" altLang="en-US" dirty="0"/>
              <a:t> at the equator to 90</a:t>
            </a:r>
            <a:r>
              <a:rPr lang="en-US" altLang="en-US" dirty="0">
                <a:cs typeface="Arial" panose="020B0604020202020204" pitchFamily="34" charset="0"/>
              </a:rPr>
              <a:t>°</a:t>
            </a:r>
            <a:r>
              <a:rPr lang="en-US" altLang="en-US" dirty="0"/>
              <a:t> at the poles. </a:t>
            </a:r>
            <a:endParaRPr lang="en-GB" altLang="en-US" dirty="0"/>
          </a:p>
        </p:txBody>
      </p:sp>
      <p:sp>
        <p:nvSpPr>
          <p:cNvPr id="962564" name="Text Box 4">
            <a:extLst>
              <a:ext uri="{FF2B5EF4-FFF2-40B4-BE49-F238E27FC236}">
                <a16:creationId xmlns:a16="http://schemas.microsoft.com/office/drawing/2014/main" id="{2C9E524A-CC7B-428A-9ABB-798B12475F6B}"/>
              </a:ext>
            </a:extLst>
          </p:cNvPr>
          <p:cNvSpPr txBox="1">
            <a:spLocks noChangeArrowheads="1"/>
          </p:cNvSpPr>
          <p:nvPr/>
        </p:nvSpPr>
        <p:spPr bwMode="auto">
          <a:xfrm>
            <a:off x="333020" y="2228850"/>
            <a:ext cx="83188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 location’s latitude determines how much solar energy it receives from the Sun. Earth’s angle in relation to the Sun means that regions near the equator receive direct rays from the Sun, resulting in more intense solar energy and higher temperatures.</a:t>
            </a:r>
            <a:endParaRPr lang="en-GB" altLang="en-US" dirty="0"/>
          </a:p>
        </p:txBody>
      </p:sp>
      <p:sp>
        <p:nvSpPr>
          <p:cNvPr id="962565" name="Text Box 5">
            <a:extLst>
              <a:ext uri="{FF2B5EF4-FFF2-40B4-BE49-F238E27FC236}">
                <a16:creationId xmlns:a16="http://schemas.microsoft.com/office/drawing/2014/main" id="{7AD1F289-98A3-489A-9363-0F5F6C74D282}"/>
              </a:ext>
            </a:extLst>
          </p:cNvPr>
          <p:cNvSpPr txBox="1">
            <a:spLocks noChangeArrowheads="1"/>
          </p:cNvSpPr>
          <p:nvPr/>
        </p:nvSpPr>
        <p:spPr bwMode="auto">
          <a:xfrm>
            <a:off x="5264150" y="4194882"/>
            <a:ext cx="36572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Regions nearer to the poles receive sunlight at an angle. This results in less intense solar energy and lower temperatures.</a:t>
            </a:r>
            <a:r>
              <a:rPr lang="en-GB" altLang="en-US" dirty="0"/>
              <a:t> </a:t>
            </a:r>
          </a:p>
        </p:txBody>
      </p:sp>
      <p:pic>
        <p:nvPicPr>
          <p:cNvPr id="962567" name="Picture 7" descr="latitude">
            <a:extLst>
              <a:ext uri="{FF2B5EF4-FFF2-40B4-BE49-F238E27FC236}">
                <a16:creationId xmlns:a16="http://schemas.microsoft.com/office/drawing/2014/main" id="{93F2B7A2-08DC-4FC1-AF0D-8F4CCF81F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942470"/>
            <a:ext cx="4762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CD517267-83B5-4F4D-B471-977212FB1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E3D671D-FC3A-4410-982B-B85C853290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56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6256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4" grpId="0"/>
      <p:bldP spid="9625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5752F81-6DC0-4A30-A743-C5FD43CF1D35}"/>
              </a:ext>
            </a:extLst>
          </p:cNvPr>
          <p:cNvSpPr>
            <a:spLocks noGrp="1" noChangeArrowheads="1"/>
          </p:cNvSpPr>
          <p:nvPr>
            <p:ph type="title"/>
          </p:nvPr>
        </p:nvSpPr>
        <p:spPr/>
        <p:txBody>
          <a:bodyPr/>
          <a:lstStyle/>
          <a:p>
            <a:pPr eaLnBrk="1" hangingPunct="1"/>
            <a:r>
              <a:rPr lang="en-GB" altLang="en-US"/>
              <a:t>Elevation</a:t>
            </a:r>
          </a:p>
        </p:txBody>
      </p:sp>
      <p:sp>
        <p:nvSpPr>
          <p:cNvPr id="13315" name="Text Box 3">
            <a:extLst>
              <a:ext uri="{FF2B5EF4-FFF2-40B4-BE49-F238E27FC236}">
                <a16:creationId xmlns:a16="http://schemas.microsoft.com/office/drawing/2014/main" id="{706AAF94-9E38-425B-8E19-13806A4CC3A3}"/>
              </a:ext>
            </a:extLst>
          </p:cNvPr>
          <p:cNvSpPr txBox="1">
            <a:spLocks noChangeArrowheads="1"/>
          </p:cNvSpPr>
          <p:nvPr/>
        </p:nvSpPr>
        <p:spPr bwMode="auto">
          <a:xfrm>
            <a:off x="349072" y="784225"/>
            <a:ext cx="858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Elevation</a:t>
            </a:r>
            <a:r>
              <a:rPr lang="en-US" altLang="en-US" dirty="0"/>
              <a:t> describes the distance of a location from sea level. </a:t>
            </a:r>
            <a:endParaRPr lang="en-GB" altLang="en-US" dirty="0"/>
          </a:p>
        </p:txBody>
      </p:sp>
      <p:sp>
        <p:nvSpPr>
          <p:cNvPr id="964612" name="Text Box 4">
            <a:extLst>
              <a:ext uri="{FF2B5EF4-FFF2-40B4-BE49-F238E27FC236}">
                <a16:creationId xmlns:a16="http://schemas.microsoft.com/office/drawing/2014/main" id="{E831D321-1162-4879-9C10-2E0A59BDDD86}"/>
              </a:ext>
            </a:extLst>
          </p:cNvPr>
          <p:cNvSpPr txBox="1">
            <a:spLocks noChangeArrowheads="1"/>
          </p:cNvSpPr>
          <p:nvPr/>
        </p:nvSpPr>
        <p:spPr bwMode="auto">
          <a:xfrm>
            <a:off x="344309" y="1391442"/>
            <a:ext cx="81027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As elevation increases, there are fewer air molecules in a given area. This means the air at higher elevations cannot hold as much heat energy, so temperatures are lower.</a:t>
            </a:r>
            <a:endParaRPr lang="en-GB" altLang="en-US" dirty="0"/>
          </a:p>
        </p:txBody>
      </p:sp>
      <p:sp>
        <p:nvSpPr>
          <p:cNvPr id="964613" name="Text Box 5">
            <a:extLst>
              <a:ext uri="{FF2B5EF4-FFF2-40B4-BE49-F238E27FC236}">
                <a16:creationId xmlns:a16="http://schemas.microsoft.com/office/drawing/2014/main" id="{76E32BA1-4CD0-4462-A354-992D5DF4CF17}"/>
              </a:ext>
            </a:extLst>
          </p:cNvPr>
          <p:cNvSpPr txBox="1">
            <a:spLocks noChangeArrowheads="1"/>
          </p:cNvSpPr>
          <p:nvPr/>
        </p:nvSpPr>
        <p:spPr bwMode="auto">
          <a:xfrm>
            <a:off x="334784" y="2741788"/>
            <a:ext cx="36840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 good example of this phenomenon is </a:t>
            </a:r>
            <a:r>
              <a:rPr lang="en-US" altLang="en-US" b="1" dirty="0">
                <a:solidFill>
                  <a:srgbClr val="B80303"/>
                </a:solidFill>
              </a:rPr>
              <a:t>Mount Kilimanjaro</a:t>
            </a:r>
            <a:r>
              <a:rPr lang="en-US" altLang="en-US" dirty="0"/>
              <a:t> in Africa. The base of the 19,340</a:t>
            </a:r>
            <a:r>
              <a:rPr lang="en-US" altLang="en-US" sz="1000" dirty="0"/>
              <a:t> </a:t>
            </a:r>
            <a:r>
              <a:rPr lang="en-US" altLang="en-US" dirty="0"/>
              <a:t>ft. mountain is covered by rainforests, while the peak is glacial, despite the mountain’s location near the equator. </a:t>
            </a:r>
            <a:endParaRPr lang="en-GB" altLang="en-US" dirty="0"/>
          </a:p>
        </p:txBody>
      </p:sp>
      <p:pic>
        <p:nvPicPr>
          <p:cNvPr id="964614" name="Picture 6" descr="shutterstock_25606480small">
            <a:extLst>
              <a:ext uri="{FF2B5EF4-FFF2-40B4-BE49-F238E27FC236}">
                <a16:creationId xmlns:a16="http://schemas.microsoft.com/office/drawing/2014/main" id="{6ADF1B1E-225F-414F-B3DB-457F399BE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39" y="3042188"/>
            <a:ext cx="429101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244B6435-8966-4C70-9F07-F0333EB25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E841C16-9EFB-476B-8C82-106E718350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4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46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46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2" grpId="0"/>
      <p:bldP spid="9646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71963B-7645-4096-8BE8-B66B52E7BD76}"/>
              </a:ext>
            </a:extLst>
          </p:cNvPr>
          <p:cNvSpPr>
            <a:spLocks noGrp="1" noChangeArrowheads="1"/>
          </p:cNvSpPr>
          <p:nvPr>
            <p:ph type="title"/>
          </p:nvPr>
        </p:nvSpPr>
        <p:spPr/>
        <p:txBody>
          <a:bodyPr/>
          <a:lstStyle/>
          <a:p>
            <a:pPr eaLnBrk="1" hangingPunct="1"/>
            <a:r>
              <a:rPr lang="en-GB" altLang="en-US"/>
              <a:t>Nearby water</a:t>
            </a:r>
          </a:p>
        </p:txBody>
      </p:sp>
      <p:sp>
        <p:nvSpPr>
          <p:cNvPr id="14339" name="Text Box 3">
            <a:extLst>
              <a:ext uri="{FF2B5EF4-FFF2-40B4-BE49-F238E27FC236}">
                <a16:creationId xmlns:a16="http://schemas.microsoft.com/office/drawing/2014/main" id="{2C02D876-1EFD-4610-8522-32B44090D2A2}"/>
              </a:ext>
            </a:extLst>
          </p:cNvPr>
          <p:cNvSpPr txBox="1">
            <a:spLocks noChangeArrowheads="1"/>
          </p:cNvSpPr>
          <p:nvPr/>
        </p:nvSpPr>
        <p:spPr bwMode="auto">
          <a:xfrm>
            <a:off x="337783" y="783939"/>
            <a:ext cx="8583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Coastal regions tend to have milder temperatures than areas further inland. </a:t>
            </a:r>
            <a:endParaRPr lang="en-GB" altLang="en-US" dirty="0"/>
          </a:p>
        </p:txBody>
      </p:sp>
      <p:sp>
        <p:nvSpPr>
          <p:cNvPr id="966660" name="Text Box 4">
            <a:extLst>
              <a:ext uri="{FF2B5EF4-FFF2-40B4-BE49-F238E27FC236}">
                <a16:creationId xmlns:a16="http://schemas.microsoft.com/office/drawing/2014/main" id="{5AC99128-E883-4BCF-BF2B-2C07F633F0D6}"/>
              </a:ext>
            </a:extLst>
          </p:cNvPr>
          <p:cNvSpPr txBox="1">
            <a:spLocks noChangeArrowheads="1"/>
          </p:cNvSpPr>
          <p:nvPr/>
        </p:nvSpPr>
        <p:spPr bwMode="auto">
          <a:xfrm>
            <a:off x="333020" y="1687267"/>
            <a:ext cx="858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During the summer, large bodies of water act as </a:t>
            </a:r>
            <a:r>
              <a:rPr lang="en-US" altLang="en-US" b="1" dirty="0">
                <a:solidFill>
                  <a:srgbClr val="B80303"/>
                </a:solidFill>
              </a:rPr>
              <a:t>heat sinks</a:t>
            </a:r>
            <a:r>
              <a:rPr lang="en-US" altLang="en-US" dirty="0"/>
              <a:t>, absorbing some of the Sun’s heat energy. </a:t>
            </a:r>
          </a:p>
        </p:txBody>
      </p:sp>
      <p:sp>
        <p:nvSpPr>
          <p:cNvPr id="966661" name="Text Box 5">
            <a:extLst>
              <a:ext uri="{FF2B5EF4-FFF2-40B4-BE49-F238E27FC236}">
                <a16:creationId xmlns:a16="http://schemas.microsoft.com/office/drawing/2014/main" id="{FA98345C-AFCA-45AB-8116-2DD9E97FB31E}"/>
              </a:ext>
            </a:extLst>
          </p:cNvPr>
          <p:cNvSpPr txBox="1">
            <a:spLocks noChangeArrowheads="1"/>
          </p:cNvSpPr>
          <p:nvPr/>
        </p:nvSpPr>
        <p:spPr bwMode="auto">
          <a:xfrm>
            <a:off x="344309" y="3867147"/>
            <a:ext cx="44000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In winter months, water </a:t>
            </a:r>
            <a:br>
              <a:rPr lang="en-US" altLang="en-US" dirty="0"/>
            </a:br>
            <a:r>
              <a:rPr lang="en-US" altLang="en-US" dirty="0"/>
              <a:t>holds its heat better than land, releasing energy into the air. This warm air heats coastal regions, keeping them warmer than areas further inland.</a:t>
            </a:r>
            <a:endParaRPr lang="en-GB" altLang="en-US" dirty="0"/>
          </a:p>
        </p:txBody>
      </p:sp>
      <p:pic>
        <p:nvPicPr>
          <p:cNvPr id="966664" name="Picture 8" descr="2000_012_37Ssmall">
            <a:extLst>
              <a:ext uri="{FF2B5EF4-FFF2-40B4-BE49-F238E27FC236}">
                <a16:creationId xmlns:a16="http://schemas.microsoft.com/office/drawing/2014/main" id="{E1255C50-97B7-4FC0-9D1E-4C20C6E7B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711" y="3911717"/>
            <a:ext cx="3299355" cy="234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66" name="Text Box 10">
            <a:extLst>
              <a:ext uri="{FF2B5EF4-FFF2-40B4-BE49-F238E27FC236}">
                <a16:creationId xmlns:a16="http://schemas.microsoft.com/office/drawing/2014/main" id="{C1D1C71B-D24F-46FE-9BB7-5747BE691DF8}"/>
              </a:ext>
            </a:extLst>
          </p:cNvPr>
          <p:cNvSpPr txBox="1">
            <a:spLocks noChangeArrowheads="1"/>
          </p:cNvSpPr>
          <p:nvPr/>
        </p:nvSpPr>
        <p:spPr bwMode="auto">
          <a:xfrm>
            <a:off x="333020" y="2598981"/>
            <a:ext cx="858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Deeper, colder water keeps the overall temperature of the water low, cooling the air above it. This cool air then moves ashore, lowering the land temperature.</a:t>
            </a:r>
            <a:endParaRPr lang="en-GB" altLang="en-US" dirty="0"/>
          </a:p>
        </p:txBody>
      </p:sp>
      <p:pic>
        <p:nvPicPr>
          <p:cNvPr id="10" name="Picture 19">
            <a:hlinkClick r:id="" action="ppaction://hlinkshowjump?jump=nextslide"/>
            <a:extLst>
              <a:ext uri="{FF2B5EF4-FFF2-40B4-BE49-F238E27FC236}">
                <a16:creationId xmlns:a16="http://schemas.microsoft.com/office/drawing/2014/main" id="{8CE6FD6B-5A7F-4F74-ACB1-BEACCAC4E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notes_icon">
            <a:extLst>
              <a:ext uri="{FF2B5EF4-FFF2-40B4-BE49-F238E27FC236}">
                <a16:creationId xmlns:a16="http://schemas.microsoft.com/office/drawing/2014/main" id="{3BC7834B-0036-4762-950F-AB41D79EC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5E7B1A00-05CF-4BBA-A25F-4581F528FA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66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66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66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0" grpId="0"/>
      <p:bldP spid="966661" grpId="0"/>
      <p:bldP spid="9666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B1D1C6-8561-4670-9272-31ECE1AA20F2}"/>
              </a:ext>
            </a:extLst>
          </p:cNvPr>
          <p:cNvSpPr>
            <a:spLocks noGrp="1" noChangeArrowheads="1"/>
          </p:cNvSpPr>
          <p:nvPr>
            <p:ph type="title"/>
          </p:nvPr>
        </p:nvSpPr>
        <p:spPr/>
        <p:txBody>
          <a:bodyPr/>
          <a:lstStyle/>
          <a:p>
            <a:pPr eaLnBrk="1" hangingPunct="1"/>
            <a:r>
              <a:rPr lang="en-GB" altLang="en-US"/>
              <a:t>Ocean currents</a:t>
            </a:r>
          </a:p>
        </p:txBody>
      </p:sp>
      <p:sp>
        <p:nvSpPr>
          <p:cNvPr id="15363" name="Text Box 3">
            <a:extLst>
              <a:ext uri="{FF2B5EF4-FFF2-40B4-BE49-F238E27FC236}">
                <a16:creationId xmlns:a16="http://schemas.microsoft.com/office/drawing/2014/main" id="{6C6E0306-7088-4410-9CEA-97A4AC34504D}"/>
              </a:ext>
            </a:extLst>
          </p:cNvPr>
          <p:cNvSpPr txBox="1">
            <a:spLocks noChangeArrowheads="1"/>
          </p:cNvSpPr>
          <p:nvPr/>
        </p:nvSpPr>
        <p:spPr bwMode="auto">
          <a:xfrm>
            <a:off x="337783" y="783939"/>
            <a:ext cx="858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 movements of </a:t>
            </a:r>
            <a:r>
              <a:rPr lang="en-US" altLang="en-US" b="1" dirty="0">
                <a:solidFill>
                  <a:srgbClr val="B80303"/>
                </a:solidFill>
              </a:rPr>
              <a:t>ocean currents</a:t>
            </a:r>
            <a:r>
              <a:rPr lang="en-US" altLang="en-US" dirty="0">
                <a:solidFill>
                  <a:srgbClr val="B80303"/>
                </a:solidFill>
              </a:rPr>
              <a:t> </a:t>
            </a:r>
            <a:r>
              <a:rPr lang="en-US" altLang="en-US" dirty="0"/>
              <a:t>are another major way that water affects climate. </a:t>
            </a:r>
            <a:endParaRPr lang="en-GB" altLang="en-US" dirty="0"/>
          </a:p>
        </p:txBody>
      </p:sp>
      <p:sp>
        <p:nvSpPr>
          <p:cNvPr id="985092" name="Text Box 4">
            <a:extLst>
              <a:ext uri="{FF2B5EF4-FFF2-40B4-BE49-F238E27FC236}">
                <a16:creationId xmlns:a16="http://schemas.microsoft.com/office/drawing/2014/main" id="{1A39CF43-EE36-4BEE-8825-D9C29A7B35FD}"/>
              </a:ext>
            </a:extLst>
          </p:cNvPr>
          <p:cNvSpPr txBox="1">
            <a:spLocks noChangeArrowheads="1"/>
          </p:cNvSpPr>
          <p:nvPr/>
        </p:nvSpPr>
        <p:spPr bwMode="auto">
          <a:xfrm>
            <a:off x="344309" y="1769635"/>
            <a:ext cx="302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Ocean currents can move streams of warm or cool water thousands of miles, warming or cooling the air above it. </a:t>
            </a:r>
          </a:p>
        </p:txBody>
      </p:sp>
      <p:sp>
        <p:nvSpPr>
          <p:cNvPr id="985093" name="Text Box 5">
            <a:extLst>
              <a:ext uri="{FF2B5EF4-FFF2-40B4-BE49-F238E27FC236}">
                <a16:creationId xmlns:a16="http://schemas.microsoft.com/office/drawing/2014/main" id="{D3F0A654-920D-4C5D-B9F4-4B4B87D54E01}"/>
              </a:ext>
            </a:extLst>
          </p:cNvPr>
          <p:cNvSpPr txBox="1">
            <a:spLocks noChangeArrowheads="1"/>
          </p:cNvSpPr>
          <p:nvPr/>
        </p:nvSpPr>
        <p:spPr bwMode="auto">
          <a:xfrm>
            <a:off x="344309" y="4206873"/>
            <a:ext cx="87330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For example, the </a:t>
            </a:r>
            <a:r>
              <a:rPr lang="en-US" altLang="en-US" b="1" dirty="0">
                <a:solidFill>
                  <a:srgbClr val="B80303"/>
                </a:solidFill>
              </a:rPr>
              <a:t>Gulf Stream</a:t>
            </a:r>
            <a:r>
              <a:rPr lang="en-US" altLang="en-US" dirty="0">
                <a:solidFill>
                  <a:srgbClr val="B80303"/>
                </a:solidFill>
              </a:rPr>
              <a:t> </a:t>
            </a:r>
            <a:r>
              <a:rPr lang="en-US" altLang="en-US" dirty="0"/>
              <a:t>moves warm water from the Gulf of Mexico to the northern Atlantic around Western Europe. This means that the average temperature of London, UK is not much colder than that of San Francisco, CA despite being much farther from the equator.</a:t>
            </a:r>
            <a:endParaRPr lang="en-GB" altLang="en-US" dirty="0"/>
          </a:p>
        </p:txBody>
      </p:sp>
      <p:pic>
        <p:nvPicPr>
          <p:cNvPr id="985098" name="Picture 10" descr="gulf stream final">
            <a:extLst>
              <a:ext uri="{FF2B5EF4-FFF2-40B4-BE49-F238E27FC236}">
                <a16:creationId xmlns:a16="http://schemas.microsoft.com/office/drawing/2014/main" id="{ACE9681A-F04B-4F5A-BE95-17032469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272" y="1118552"/>
            <a:ext cx="4960408" cy="36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40B6CC79-F6B5-454F-9E6C-FAC449201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notes_icon">
            <a:extLst>
              <a:ext uri="{FF2B5EF4-FFF2-40B4-BE49-F238E27FC236}">
                <a16:creationId xmlns:a16="http://schemas.microsoft.com/office/drawing/2014/main" id="{B2FBD1C3-5CB5-4FDC-9D67-B3E43C87F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1B77710-D3D1-4021-95DF-9B69E1F8D50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5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p:bldP spid="9850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835E01-8982-40B0-BBC9-A27E8E1EE971}"/>
              </a:ext>
            </a:extLst>
          </p:cNvPr>
          <p:cNvSpPr>
            <a:spLocks noGrp="1" noChangeArrowheads="1"/>
          </p:cNvSpPr>
          <p:nvPr>
            <p:ph type="title"/>
          </p:nvPr>
        </p:nvSpPr>
        <p:spPr/>
        <p:txBody>
          <a:bodyPr/>
          <a:lstStyle/>
          <a:p>
            <a:pPr eaLnBrk="1" hangingPunct="1"/>
            <a:r>
              <a:rPr lang="en-GB" altLang="en-US"/>
              <a:t>Topography</a:t>
            </a:r>
          </a:p>
        </p:txBody>
      </p:sp>
      <p:sp>
        <p:nvSpPr>
          <p:cNvPr id="16387" name="Text Box 3">
            <a:extLst>
              <a:ext uri="{FF2B5EF4-FFF2-40B4-BE49-F238E27FC236}">
                <a16:creationId xmlns:a16="http://schemas.microsoft.com/office/drawing/2014/main" id="{3CEE76F5-0D3B-4DD9-86D1-6881C1C3266A}"/>
              </a:ext>
            </a:extLst>
          </p:cNvPr>
          <p:cNvSpPr txBox="1">
            <a:spLocks noChangeArrowheads="1"/>
          </p:cNvSpPr>
          <p:nvPr/>
        </p:nvSpPr>
        <p:spPr bwMode="auto">
          <a:xfrm>
            <a:off x="337783" y="783939"/>
            <a:ext cx="858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 region’s </a:t>
            </a:r>
            <a:r>
              <a:rPr lang="en-US" altLang="en-US" b="1" dirty="0">
                <a:solidFill>
                  <a:srgbClr val="B80303"/>
                </a:solidFill>
              </a:rPr>
              <a:t>topography</a:t>
            </a:r>
            <a:r>
              <a:rPr lang="en-US" altLang="en-US" dirty="0"/>
              <a:t>, or surface features, can impact the amount of precipitation it receives. </a:t>
            </a:r>
            <a:endParaRPr lang="en-GB" altLang="en-US" dirty="0"/>
          </a:p>
        </p:txBody>
      </p:sp>
      <p:sp>
        <p:nvSpPr>
          <p:cNvPr id="987140" name="Text Box 4">
            <a:extLst>
              <a:ext uri="{FF2B5EF4-FFF2-40B4-BE49-F238E27FC236}">
                <a16:creationId xmlns:a16="http://schemas.microsoft.com/office/drawing/2014/main" id="{7F0E4BB2-324B-4447-AFC9-2E2407CC1125}"/>
              </a:ext>
            </a:extLst>
          </p:cNvPr>
          <p:cNvSpPr txBox="1">
            <a:spLocks noChangeArrowheads="1"/>
          </p:cNvSpPr>
          <p:nvPr/>
        </p:nvSpPr>
        <p:spPr bwMode="auto">
          <a:xfrm>
            <a:off x="344309" y="1793169"/>
            <a:ext cx="858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As air is blown toward a mountain range, it is forced to rise. The rising air becomes less dense and therefore less able to hold moisture. The moisture condenses and falls in the form of rain or snow.</a:t>
            </a:r>
            <a:endParaRPr lang="en-GB" altLang="en-US" dirty="0"/>
          </a:p>
        </p:txBody>
      </p:sp>
      <p:sp>
        <p:nvSpPr>
          <p:cNvPr id="987141" name="Text Box 5">
            <a:extLst>
              <a:ext uri="{FF2B5EF4-FFF2-40B4-BE49-F238E27FC236}">
                <a16:creationId xmlns:a16="http://schemas.microsoft.com/office/drawing/2014/main" id="{D26C0DCE-B2A5-4377-B121-78CC371AEE10}"/>
              </a:ext>
            </a:extLst>
          </p:cNvPr>
          <p:cNvSpPr txBox="1">
            <a:spLocks noChangeArrowheads="1"/>
          </p:cNvSpPr>
          <p:nvPr/>
        </p:nvSpPr>
        <p:spPr bwMode="auto">
          <a:xfrm>
            <a:off x="4386083" y="3576110"/>
            <a:ext cx="45434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On the </a:t>
            </a:r>
            <a:r>
              <a:rPr lang="en-US" altLang="en-US" b="1" dirty="0">
                <a:solidFill>
                  <a:srgbClr val="B80303"/>
                </a:solidFill>
              </a:rPr>
              <a:t>leeward</a:t>
            </a:r>
            <a:r>
              <a:rPr lang="en-US" altLang="en-US" dirty="0"/>
              <a:t> (downwind) side of the mountains, the air descends, becoming more dense and retaining moisture. </a:t>
            </a:r>
          </a:p>
          <a:p>
            <a:pPr eaLnBrk="1" hangingPunct="1"/>
            <a:r>
              <a:rPr lang="en-GB" altLang="en-US" dirty="0"/>
              <a:t>This dry area is in the </a:t>
            </a:r>
            <a:r>
              <a:rPr lang="en-GB" altLang="en-US" b="1" dirty="0">
                <a:solidFill>
                  <a:srgbClr val="B80303"/>
                </a:solidFill>
              </a:rPr>
              <a:t>rain shadow</a:t>
            </a:r>
            <a:r>
              <a:rPr lang="en-GB" altLang="en-US" dirty="0"/>
              <a:t> of the mountain range.</a:t>
            </a:r>
          </a:p>
        </p:txBody>
      </p:sp>
      <p:pic>
        <p:nvPicPr>
          <p:cNvPr id="987143" name="Picture 7" descr="87812180small">
            <a:extLst>
              <a:ext uri="{FF2B5EF4-FFF2-40B4-BE49-F238E27FC236}">
                <a16:creationId xmlns:a16="http://schemas.microsoft.com/office/drawing/2014/main" id="{FBF31E9F-7983-4C80-B243-45C6A9725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54" y="3557058"/>
            <a:ext cx="37798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91EA7E93-DED8-415F-B1EC-6EB79FDE0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notes_icon">
            <a:extLst>
              <a:ext uri="{FF2B5EF4-FFF2-40B4-BE49-F238E27FC236}">
                <a16:creationId xmlns:a16="http://schemas.microsoft.com/office/drawing/2014/main" id="{F9E02851-41E5-411A-A3E0-F5F499C22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2184E335-FFAD-4080-B57C-446531ECD8A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71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871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8714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p:bldP spid="9871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8326D28-7E1D-4B0F-96D7-D46D387793CB}"/>
              </a:ext>
            </a:extLst>
          </p:cNvPr>
          <p:cNvSpPr>
            <a:spLocks noGrp="1" noChangeArrowheads="1"/>
          </p:cNvSpPr>
          <p:nvPr>
            <p:ph type="title"/>
          </p:nvPr>
        </p:nvSpPr>
        <p:spPr/>
        <p:txBody>
          <a:bodyPr/>
          <a:lstStyle/>
          <a:p>
            <a:pPr eaLnBrk="1" hangingPunct="1"/>
            <a:r>
              <a:rPr lang="en-GB" altLang="en-US"/>
              <a:t>Prevailing winds</a:t>
            </a:r>
          </a:p>
        </p:txBody>
      </p:sp>
      <p:sp>
        <p:nvSpPr>
          <p:cNvPr id="17411" name="Text Box 3">
            <a:extLst>
              <a:ext uri="{FF2B5EF4-FFF2-40B4-BE49-F238E27FC236}">
                <a16:creationId xmlns:a16="http://schemas.microsoft.com/office/drawing/2014/main" id="{FEC4D727-6F57-47ED-9121-5B7722A5AF7E}"/>
              </a:ext>
            </a:extLst>
          </p:cNvPr>
          <p:cNvSpPr txBox="1">
            <a:spLocks noChangeArrowheads="1"/>
          </p:cNvSpPr>
          <p:nvPr/>
        </p:nvSpPr>
        <p:spPr bwMode="auto">
          <a:xfrm>
            <a:off x="337783" y="783939"/>
            <a:ext cx="858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b="1" dirty="0">
                <a:solidFill>
                  <a:srgbClr val="B80303"/>
                </a:solidFill>
              </a:rPr>
              <a:t>Prevailing winds</a:t>
            </a:r>
            <a:r>
              <a:rPr lang="en-US" altLang="en-US" dirty="0">
                <a:solidFill>
                  <a:srgbClr val="B80303"/>
                </a:solidFill>
              </a:rPr>
              <a:t> </a:t>
            </a:r>
            <a:r>
              <a:rPr lang="en-US" altLang="en-US" dirty="0"/>
              <a:t>are winds that blow more often from one direction than any other. </a:t>
            </a:r>
          </a:p>
        </p:txBody>
      </p:sp>
      <p:sp>
        <p:nvSpPr>
          <p:cNvPr id="989188" name="Text Box 4">
            <a:extLst>
              <a:ext uri="{FF2B5EF4-FFF2-40B4-BE49-F238E27FC236}">
                <a16:creationId xmlns:a16="http://schemas.microsoft.com/office/drawing/2014/main" id="{A2A8C620-E0F8-4A46-9C47-6E51A6245498}"/>
              </a:ext>
            </a:extLst>
          </p:cNvPr>
          <p:cNvSpPr txBox="1">
            <a:spLocks noChangeArrowheads="1"/>
          </p:cNvSpPr>
          <p:nvPr/>
        </p:nvSpPr>
        <p:spPr bwMode="auto">
          <a:xfrm>
            <a:off x="344309" y="1787049"/>
            <a:ext cx="442446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Winds that blow inland from the ocean bring moist air to the surrounding land, increasing precipitation, while winds that come from landlocked areas carry drier air. </a:t>
            </a:r>
            <a:endParaRPr lang="en-GB" altLang="en-US" dirty="0"/>
          </a:p>
        </p:txBody>
      </p:sp>
      <p:sp>
        <p:nvSpPr>
          <p:cNvPr id="989189" name="Text Box 5">
            <a:extLst>
              <a:ext uri="{FF2B5EF4-FFF2-40B4-BE49-F238E27FC236}">
                <a16:creationId xmlns:a16="http://schemas.microsoft.com/office/drawing/2014/main" id="{9C479949-7514-40A7-9E81-321133DFA500}"/>
              </a:ext>
            </a:extLst>
          </p:cNvPr>
          <p:cNvSpPr txBox="1">
            <a:spLocks noChangeArrowheads="1"/>
          </p:cNvSpPr>
          <p:nvPr/>
        </p:nvSpPr>
        <p:spPr bwMode="auto">
          <a:xfrm>
            <a:off x="344309" y="4267200"/>
            <a:ext cx="78852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Therefore, if a region’s prevailing winds come from the ocean, the region will most likely be mild and damp. If a region’s prevailing winds come from a body of land, that region will likely be dry, and might be colder or warmer based on the temperature at the wind’s origin.</a:t>
            </a:r>
          </a:p>
        </p:txBody>
      </p:sp>
      <p:pic>
        <p:nvPicPr>
          <p:cNvPr id="989190" name="Picture 6" descr="87539646small">
            <a:extLst>
              <a:ext uri="{FF2B5EF4-FFF2-40B4-BE49-F238E27FC236}">
                <a16:creationId xmlns:a16="http://schemas.microsoft.com/office/drawing/2014/main" id="{90A2B381-24F1-4A2F-AC49-DF1203184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025" y="1564482"/>
            <a:ext cx="3752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822543DD-902A-4766-BBE9-CA2ABD561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972C116-7433-4E28-B5F1-9FA5F8D8A9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91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91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9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8" grpId="0"/>
      <p:bldP spid="9891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A132CDE-EA0E-4BAA-B902-722EEBD5EE0F}"/>
              </a:ext>
            </a:extLst>
          </p:cNvPr>
          <p:cNvSpPr>
            <a:spLocks noGrp="1" noChangeArrowheads="1"/>
          </p:cNvSpPr>
          <p:nvPr>
            <p:ph type="title"/>
          </p:nvPr>
        </p:nvSpPr>
        <p:spPr/>
        <p:txBody>
          <a:bodyPr/>
          <a:lstStyle/>
          <a:p>
            <a:pPr eaLnBrk="1" hangingPunct="1"/>
            <a:r>
              <a:rPr lang="en-GB" altLang="en-US"/>
              <a:t>Vegetative cover</a:t>
            </a:r>
          </a:p>
        </p:txBody>
      </p:sp>
      <p:sp>
        <p:nvSpPr>
          <p:cNvPr id="18435" name="Text Box 3">
            <a:extLst>
              <a:ext uri="{FF2B5EF4-FFF2-40B4-BE49-F238E27FC236}">
                <a16:creationId xmlns:a16="http://schemas.microsoft.com/office/drawing/2014/main" id="{38689713-B5DA-4F41-A722-D248298282D7}"/>
              </a:ext>
            </a:extLst>
          </p:cNvPr>
          <p:cNvSpPr txBox="1">
            <a:spLocks noChangeArrowheads="1"/>
          </p:cNvSpPr>
          <p:nvPr/>
        </p:nvSpPr>
        <p:spPr bwMode="auto">
          <a:xfrm>
            <a:off x="343356" y="783939"/>
            <a:ext cx="8583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Vegetative cover</a:t>
            </a:r>
            <a:r>
              <a:rPr lang="en-GB" altLang="en-US" dirty="0">
                <a:solidFill>
                  <a:srgbClr val="B80303"/>
                </a:solidFill>
              </a:rPr>
              <a:t> </a:t>
            </a:r>
            <a:r>
              <a:rPr lang="en-GB" altLang="en-US" dirty="0"/>
              <a:t>lowers an area’s average temperature by means of </a:t>
            </a:r>
            <a:r>
              <a:rPr lang="en-GB" altLang="en-US" b="1" dirty="0">
                <a:solidFill>
                  <a:srgbClr val="B80303"/>
                </a:solidFill>
              </a:rPr>
              <a:t>evaporative cooling</a:t>
            </a:r>
            <a:r>
              <a:rPr lang="en-GB" altLang="en-US" dirty="0"/>
              <a:t>.</a:t>
            </a:r>
          </a:p>
        </p:txBody>
      </p:sp>
      <p:sp>
        <p:nvSpPr>
          <p:cNvPr id="991236" name="Text Box 4">
            <a:extLst>
              <a:ext uri="{FF2B5EF4-FFF2-40B4-BE49-F238E27FC236}">
                <a16:creationId xmlns:a16="http://schemas.microsoft.com/office/drawing/2014/main" id="{4C6941A4-E993-41CF-B43D-B9026279C978}"/>
              </a:ext>
            </a:extLst>
          </p:cNvPr>
          <p:cNvSpPr txBox="1">
            <a:spLocks noChangeArrowheads="1"/>
          </p:cNvSpPr>
          <p:nvPr/>
        </p:nvSpPr>
        <p:spPr bwMode="auto">
          <a:xfrm>
            <a:off x="338879" y="1698625"/>
            <a:ext cx="842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transpiration of water vapor, a natural process of all green plants, cools the surrounding air. High concentrations of vegetation can have a significant overall cooling effect.</a:t>
            </a:r>
          </a:p>
        </p:txBody>
      </p:sp>
      <p:sp>
        <p:nvSpPr>
          <p:cNvPr id="991237" name="Text Box 5">
            <a:extLst>
              <a:ext uri="{FF2B5EF4-FFF2-40B4-BE49-F238E27FC236}">
                <a16:creationId xmlns:a16="http://schemas.microsoft.com/office/drawing/2014/main" id="{AFF96197-270B-4E5C-B051-1B5485B9E1EF}"/>
              </a:ext>
            </a:extLst>
          </p:cNvPr>
          <p:cNvSpPr txBox="1">
            <a:spLocks noChangeArrowheads="1"/>
          </p:cNvSpPr>
          <p:nvPr/>
        </p:nvSpPr>
        <p:spPr bwMode="auto">
          <a:xfrm>
            <a:off x="5032375" y="3067050"/>
            <a:ext cx="3619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This phenomenon has become an important consideration in urban planning. </a:t>
            </a:r>
            <a:r>
              <a:rPr lang="en-GB" altLang="en-US" b="1" dirty="0">
                <a:solidFill>
                  <a:srgbClr val="B80303"/>
                </a:solidFill>
              </a:rPr>
              <a:t>Green roofs</a:t>
            </a:r>
            <a:r>
              <a:rPr lang="en-GB" altLang="en-US" dirty="0">
                <a:solidFill>
                  <a:srgbClr val="B80303"/>
                </a:solidFill>
              </a:rPr>
              <a:t> </a:t>
            </a:r>
            <a:r>
              <a:rPr lang="en-GB" altLang="en-US" dirty="0"/>
              <a:t>and other forms of vegetative cover counter the heating effects of asphalt in large cities.</a:t>
            </a:r>
          </a:p>
        </p:txBody>
      </p:sp>
      <p:pic>
        <p:nvPicPr>
          <p:cNvPr id="991240" name="Picture 8" descr="87476203small">
            <a:extLst>
              <a:ext uri="{FF2B5EF4-FFF2-40B4-BE49-F238E27FC236}">
                <a16:creationId xmlns:a16="http://schemas.microsoft.com/office/drawing/2014/main" id="{4986B65B-7A39-4DBB-BF9D-4DCE3A053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11" y="3034106"/>
            <a:ext cx="4072114" cy="310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3F0CF33D-4CEE-4131-82FE-9E0C2D54B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5C834C0-18C8-4023-AF02-DE8B322A58E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12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12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12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6" grpId="0"/>
      <p:bldP spid="9912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F831E80-CAF5-454D-AFCA-57BF2035B3E1}"/>
              </a:ext>
            </a:extLst>
          </p:cNvPr>
          <p:cNvSpPr>
            <a:spLocks noGrp="1" noChangeArrowheads="1"/>
          </p:cNvSpPr>
          <p:nvPr>
            <p:ph type="title"/>
          </p:nvPr>
        </p:nvSpPr>
        <p:spPr/>
        <p:txBody>
          <a:bodyPr/>
          <a:lstStyle/>
          <a:p>
            <a:pPr eaLnBrk="1" hangingPunct="1"/>
            <a:r>
              <a:rPr lang="en-GB" altLang="en-US"/>
              <a:t>Vegetation and temperature</a:t>
            </a:r>
          </a:p>
        </p:txBody>
      </p:sp>
      <p:pic>
        <p:nvPicPr>
          <p:cNvPr id="19459" name="Picture 4" descr="298px-Newyork_heat_islandve">
            <a:extLst>
              <a:ext uri="{FF2B5EF4-FFF2-40B4-BE49-F238E27FC236}">
                <a16:creationId xmlns:a16="http://schemas.microsoft.com/office/drawing/2014/main" id="{0CAA7BC6-A13A-460E-B3B4-A2C5E8F98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882650"/>
            <a:ext cx="38036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urban-heat-islandtemp">
            <a:extLst>
              <a:ext uri="{FF2B5EF4-FFF2-40B4-BE49-F238E27FC236}">
                <a16:creationId xmlns:a16="http://schemas.microsoft.com/office/drawing/2014/main" id="{5F1B04D2-529E-4A19-B370-3724CAF94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874713"/>
            <a:ext cx="37909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22" name="Text Box 6">
            <a:extLst>
              <a:ext uri="{FF2B5EF4-FFF2-40B4-BE49-F238E27FC236}">
                <a16:creationId xmlns:a16="http://schemas.microsoft.com/office/drawing/2014/main" id="{99F0B63C-BD8A-4AC2-A96B-24F3334F24DA}"/>
              </a:ext>
            </a:extLst>
          </p:cNvPr>
          <p:cNvSpPr txBox="1">
            <a:spLocks noChangeArrowheads="1"/>
          </p:cNvSpPr>
          <p:nvPr/>
        </p:nvSpPr>
        <p:spPr bwMode="auto">
          <a:xfrm>
            <a:off x="344309" y="4748388"/>
            <a:ext cx="84271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Look at these two maps of New York City. The map on the left is a thermal map, while the map on the right shows vegetative cover. </a:t>
            </a:r>
          </a:p>
        </p:txBody>
      </p:sp>
      <p:sp>
        <p:nvSpPr>
          <p:cNvPr id="1033223" name="Text Box 7">
            <a:extLst>
              <a:ext uri="{FF2B5EF4-FFF2-40B4-BE49-F238E27FC236}">
                <a16:creationId xmlns:a16="http://schemas.microsoft.com/office/drawing/2014/main" id="{680811E4-3315-496B-9B2D-415CC305FFF1}"/>
              </a:ext>
            </a:extLst>
          </p:cNvPr>
          <p:cNvSpPr txBox="1">
            <a:spLocks noChangeArrowheads="1"/>
          </p:cNvSpPr>
          <p:nvPr/>
        </p:nvSpPr>
        <p:spPr bwMode="auto">
          <a:xfrm>
            <a:off x="1401763" y="6057900"/>
            <a:ext cx="6340475" cy="457200"/>
          </a:xfrm>
          <a:prstGeom prst="rect">
            <a:avLst/>
          </a:prstGeom>
          <a:solidFill>
            <a:srgbClr val="FDD9D9"/>
          </a:solidFill>
          <a:ln>
            <a:noFill/>
          </a:ln>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Is there a correlation between the two maps?</a:t>
            </a:r>
          </a:p>
        </p:txBody>
      </p:sp>
      <p:pic>
        <p:nvPicPr>
          <p:cNvPr id="8" name="Picture 19">
            <a:hlinkClick r:id="" action="ppaction://hlinkshowjump?jump=nextslide"/>
            <a:extLst>
              <a:ext uri="{FF2B5EF4-FFF2-40B4-BE49-F238E27FC236}">
                <a16:creationId xmlns:a16="http://schemas.microsoft.com/office/drawing/2014/main" id="{196353EB-6AA8-4452-994A-C86A84485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BF481FD-DAC5-41F4-BAD8-D42D68EF37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32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2" grpId="0"/>
      <p:bldP spid="10332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FC83F234-8116-4740-9D36-0B3E2998362E}"/>
              </a:ext>
            </a:extLst>
          </p:cNvPr>
          <p:cNvSpPr>
            <a:spLocks noGrp="1" noChangeArrowheads="1"/>
          </p:cNvSpPr>
          <p:nvPr>
            <p:ph type="title"/>
          </p:nvPr>
        </p:nvSpPr>
        <p:spPr/>
        <p:txBody>
          <a:bodyPr/>
          <a:lstStyle/>
          <a:p>
            <a:pPr eaLnBrk="1" hangingPunct="1"/>
            <a:r>
              <a:rPr lang="en-GB" altLang="en-US" dirty="0"/>
              <a:t>Fill in the blanks</a:t>
            </a:r>
          </a:p>
        </p:txBody>
      </p:sp>
      <p:pic>
        <p:nvPicPr>
          <p:cNvPr id="8" name="Picture 19">
            <a:hlinkClick r:id="" action="ppaction://hlinkshowjump?jump=nextslide"/>
            <a:extLst>
              <a:ext uri="{FF2B5EF4-FFF2-40B4-BE49-F238E27FC236}">
                <a16:creationId xmlns:a16="http://schemas.microsoft.com/office/drawing/2014/main" id="{337289AE-00A9-42CD-81FF-02A814279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lash_icon">
            <a:extLst>
              <a:ext uri="{FF2B5EF4-FFF2-40B4-BE49-F238E27FC236}">
                <a16:creationId xmlns:a16="http://schemas.microsoft.com/office/drawing/2014/main" id="{C62EA33C-0D37-4A61-B32F-2E64F4EA69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AC2A48B-47C7-4701-B5C3-F84414D39734}"/>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0FA4C3A-BB1A-463B-A060-71D642EE0095}"/>
              </a:ext>
            </a:extLst>
          </p:cNvPr>
          <p:cNvSpPr>
            <a:spLocks noGrp="1" noChangeArrowheads="1"/>
          </p:cNvSpPr>
          <p:nvPr>
            <p:ph type="title"/>
          </p:nvPr>
        </p:nvSpPr>
        <p:spPr/>
        <p:txBody>
          <a:bodyPr/>
          <a:lstStyle/>
          <a:p>
            <a:pPr eaLnBrk="1" hangingPunct="1"/>
            <a:r>
              <a:rPr lang="en-GB" altLang="en-US" dirty="0"/>
              <a:t>Map quiz</a:t>
            </a:r>
          </a:p>
        </p:txBody>
      </p:sp>
      <p:pic>
        <p:nvPicPr>
          <p:cNvPr id="5126" name="Picture 9" descr="map quiz">
            <a:extLst>
              <a:ext uri="{FF2B5EF4-FFF2-40B4-BE49-F238E27FC236}">
                <a16:creationId xmlns:a16="http://schemas.microsoft.com/office/drawing/2014/main" id="{01B8A849-0D4D-43D8-8B34-2591653FD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800100"/>
            <a:ext cx="8697913"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lash_icon">
            <a:extLst>
              <a:ext uri="{FF2B5EF4-FFF2-40B4-BE49-F238E27FC236}">
                <a16:creationId xmlns:a16="http://schemas.microsoft.com/office/drawing/2014/main" id="{9B47E5A8-793A-4BE5-8D92-97BE6F52B7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otes_icon">
            <a:extLst>
              <a:ext uri="{FF2B5EF4-FFF2-40B4-BE49-F238E27FC236}">
                <a16:creationId xmlns:a16="http://schemas.microsoft.com/office/drawing/2014/main" id="{00795709-4A59-4EDA-8D08-20D5C8B7F8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7BA244F-5D5D-427A-916A-BC6B92DB13B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A2B2985-51F3-40A5-9A80-5ADCF43C79C4}"/>
              </a:ext>
            </a:extLst>
          </p:cNvPr>
          <p:cNvSpPr>
            <a:spLocks noGrp="1" noChangeArrowheads="1"/>
          </p:cNvSpPr>
          <p:nvPr>
            <p:ph type="title"/>
          </p:nvPr>
        </p:nvSpPr>
        <p:spPr/>
        <p:txBody>
          <a:bodyPr/>
          <a:lstStyle/>
          <a:p>
            <a:pPr eaLnBrk="1" hangingPunct="1"/>
            <a:r>
              <a:rPr lang="en-GB" altLang="en-US"/>
              <a:t>What is weather?</a:t>
            </a:r>
          </a:p>
        </p:txBody>
      </p:sp>
      <p:sp>
        <p:nvSpPr>
          <p:cNvPr id="9220" name="Text Box 5">
            <a:extLst>
              <a:ext uri="{FF2B5EF4-FFF2-40B4-BE49-F238E27FC236}">
                <a16:creationId xmlns:a16="http://schemas.microsoft.com/office/drawing/2014/main" id="{FA00F2D9-6A24-475A-821F-B3E2D0C7F17C}"/>
              </a:ext>
            </a:extLst>
          </p:cNvPr>
          <p:cNvSpPr txBox="1">
            <a:spLocks noChangeArrowheads="1"/>
          </p:cNvSpPr>
          <p:nvPr/>
        </p:nvSpPr>
        <p:spPr bwMode="auto">
          <a:xfrm>
            <a:off x="344309" y="787400"/>
            <a:ext cx="858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Weather</a:t>
            </a:r>
            <a:r>
              <a:rPr lang="en-GB" altLang="en-US" dirty="0"/>
              <a:t> is the state of the atmosphere at any given place at any given time.</a:t>
            </a:r>
          </a:p>
        </p:txBody>
      </p:sp>
      <p:sp>
        <p:nvSpPr>
          <p:cNvPr id="1032198" name="Text Box 6">
            <a:extLst>
              <a:ext uri="{FF2B5EF4-FFF2-40B4-BE49-F238E27FC236}">
                <a16:creationId xmlns:a16="http://schemas.microsoft.com/office/drawing/2014/main" id="{ACCCFC22-6875-4EC0-8A9C-125BFB8B5F03}"/>
              </a:ext>
            </a:extLst>
          </p:cNvPr>
          <p:cNvSpPr txBox="1">
            <a:spLocks noChangeArrowheads="1"/>
          </p:cNvSpPr>
          <p:nvPr/>
        </p:nvSpPr>
        <p:spPr bwMode="auto">
          <a:xfrm>
            <a:off x="344309" y="1638300"/>
            <a:ext cx="858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Elements of weather include:</a:t>
            </a:r>
          </a:p>
        </p:txBody>
      </p:sp>
      <p:sp>
        <p:nvSpPr>
          <p:cNvPr id="1032199" name="Text Box 7">
            <a:extLst>
              <a:ext uri="{FF2B5EF4-FFF2-40B4-BE49-F238E27FC236}">
                <a16:creationId xmlns:a16="http://schemas.microsoft.com/office/drawing/2014/main" id="{61E1A831-048E-4B06-908A-7FDEF41C376E}"/>
              </a:ext>
            </a:extLst>
          </p:cNvPr>
          <p:cNvSpPr txBox="1">
            <a:spLocks noChangeArrowheads="1"/>
          </p:cNvSpPr>
          <p:nvPr/>
        </p:nvSpPr>
        <p:spPr bwMode="auto">
          <a:xfrm>
            <a:off x="513644" y="2387600"/>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Temperature</a:t>
            </a:r>
          </a:p>
        </p:txBody>
      </p:sp>
      <p:sp>
        <p:nvSpPr>
          <p:cNvPr id="1032200" name="Text Box 8">
            <a:extLst>
              <a:ext uri="{FF2B5EF4-FFF2-40B4-BE49-F238E27FC236}">
                <a16:creationId xmlns:a16="http://schemas.microsoft.com/office/drawing/2014/main" id="{4D49AE36-EE24-4229-B2AE-17C9CF871338}"/>
              </a:ext>
            </a:extLst>
          </p:cNvPr>
          <p:cNvSpPr txBox="1">
            <a:spLocks noChangeArrowheads="1"/>
          </p:cNvSpPr>
          <p:nvPr/>
        </p:nvSpPr>
        <p:spPr bwMode="auto">
          <a:xfrm>
            <a:off x="513644" y="3276600"/>
            <a:ext cx="20376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Precipitation</a:t>
            </a:r>
          </a:p>
        </p:txBody>
      </p:sp>
      <p:sp>
        <p:nvSpPr>
          <p:cNvPr id="1032201" name="Text Box 9">
            <a:extLst>
              <a:ext uri="{FF2B5EF4-FFF2-40B4-BE49-F238E27FC236}">
                <a16:creationId xmlns:a16="http://schemas.microsoft.com/office/drawing/2014/main" id="{4A182070-3C3C-4A9D-BD9B-93A430EFE8D0}"/>
              </a:ext>
            </a:extLst>
          </p:cNvPr>
          <p:cNvSpPr txBox="1">
            <a:spLocks noChangeArrowheads="1"/>
          </p:cNvSpPr>
          <p:nvPr/>
        </p:nvSpPr>
        <p:spPr bwMode="auto">
          <a:xfrm>
            <a:off x="513644" y="42799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Humidity</a:t>
            </a:r>
          </a:p>
        </p:txBody>
      </p:sp>
      <p:sp>
        <p:nvSpPr>
          <p:cNvPr id="1032202" name="Text Box 10">
            <a:extLst>
              <a:ext uri="{FF2B5EF4-FFF2-40B4-BE49-F238E27FC236}">
                <a16:creationId xmlns:a16="http://schemas.microsoft.com/office/drawing/2014/main" id="{4366421D-4CA2-409D-BC3A-D9A73F5CFB7C}"/>
              </a:ext>
            </a:extLst>
          </p:cNvPr>
          <p:cNvSpPr txBox="1">
            <a:spLocks noChangeArrowheads="1"/>
          </p:cNvSpPr>
          <p:nvPr/>
        </p:nvSpPr>
        <p:spPr bwMode="auto">
          <a:xfrm>
            <a:off x="513644" y="5270500"/>
            <a:ext cx="188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Air pressure</a:t>
            </a:r>
          </a:p>
        </p:txBody>
      </p:sp>
      <p:sp>
        <p:nvSpPr>
          <p:cNvPr id="1032203" name="Text Box 11">
            <a:extLst>
              <a:ext uri="{FF2B5EF4-FFF2-40B4-BE49-F238E27FC236}">
                <a16:creationId xmlns:a16="http://schemas.microsoft.com/office/drawing/2014/main" id="{C05BFB78-8399-48ED-8F95-BEE788C7B1B4}"/>
              </a:ext>
            </a:extLst>
          </p:cNvPr>
          <p:cNvSpPr txBox="1">
            <a:spLocks noChangeArrowheads="1"/>
          </p:cNvSpPr>
          <p:nvPr/>
        </p:nvSpPr>
        <p:spPr bwMode="auto">
          <a:xfrm>
            <a:off x="6797675" y="2794000"/>
            <a:ext cx="185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dirty="0"/>
              <a:t>Wind speed</a:t>
            </a:r>
          </a:p>
        </p:txBody>
      </p:sp>
      <p:sp>
        <p:nvSpPr>
          <p:cNvPr id="1032204" name="Text Box 12">
            <a:extLst>
              <a:ext uri="{FF2B5EF4-FFF2-40B4-BE49-F238E27FC236}">
                <a16:creationId xmlns:a16="http://schemas.microsoft.com/office/drawing/2014/main" id="{144655D8-21AE-46A3-9125-7CD13A5C4065}"/>
              </a:ext>
            </a:extLst>
          </p:cNvPr>
          <p:cNvSpPr txBox="1">
            <a:spLocks noChangeArrowheads="1"/>
          </p:cNvSpPr>
          <p:nvPr/>
        </p:nvSpPr>
        <p:spPr bwMode="auto">
          <a:xfrm>
            <a:off x="6569075" y="3949700"/>
            <a:ext cx="208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dirty="0"/>
              <a:t>Cloud cover</a:t>
            </a:r>
          </a:p>
        </p:txBody>
      </p:sp>
      <p:sp>
        <p:nvSpPr>
          <p:cNvPr id="1032205" name="Text Box 13">
            <a:extLst>
              <a:ext uri="{FF2B5EF4-FFF2-40B4-BE49-F238E27FC236}">
                <a16:creationId xmlns:a16="http://schemas.microsoft.com/office/drawing/2014/main" id="{2187382F-BBEB-4F39-ADFB-E382844EDE57}"/>
              </a:ext>
            </a:extLst>
          </p:cNvPr>
          <p:cNvSpPr txBox="1">
            <a:spLocks noChangeArrowheads="1"/>
          </p:cNvSpPr>
          <p:nvPr/>
        </p:nvSpPr>
        <p:spPr bwMode="auto">
          <a:xfrm>
            <a:off x="6442075" y="5105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r" eaLnBrk="1" hangingPunct="1"/>
            <a:r>
              <a:rPr lang="en-GB" altLang="en-US"/>
              <a:t>Wind direction</a:t>
            </a:r>
          </a:p>
        </p:txBody>
      </p:sp>
      <p:pic>
        <p:nvPicPr>
          <p:cNvPr id="1032208" name="Picture 16" descr="87763629small">
            <a:extLst>
              <a:ext uri="{FF2B5EF4-FFF2-40B4-BE49-F238E27FC236}">
                <a16:creationId xmlns:a16="http://schemas.microsoft.com/office/drawing/2014/main" id="{868767CB-BBA2-4B39-BFA2-F860944D3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4175125"/>
            <a:ext cx="36226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207" name="Picture 15" descr="87456925small">
            <a:extLst>
              <a:ext uri="{FF2B5EF4-FFF2-40B4-BE49-F238E27FC236}">
                <a16:creationId xmlns:a16="http://schemas.microsoft.com/office/drawing/2014/main" id="{C2DCD33B-8D63-4E1F-BEA8-D984FA9C4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2151063"/>
            <a:ext cx="37211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a:hlinkClick r:id="" action="ppaction://hlinkshowjump?jump=nextslide"/>
            <a:extLst>
              <a:ext uri="{FF2B5EF4-FFF2-40B4-BE49-F238E27FC236}">
                <a16:creationId xmlns:a16="http://schemas.microsoft.com/office/drawing/2014/main" id="{555875F2-F332-4F75-884C-570CBE76A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2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22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22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20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22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2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22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22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22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8" grpId="0"/>
      <p:bldP spid="1032199" grpId="0"/>
      <p:bldP spid="1032200" grpId="0"/>
      <p:bldP spid="1032201" grpId="0"/>
      <p:bldP spid="1032202" grpId="0"/>
      <p:bldP spid="1032203" grpId="0"/>
      <p:bldP spid="1032204" grpId="0"/>
      <p:bldP spid="10322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a:extLst>
              <a:ext uri="{FF2B5EF4-FFF2-40B4-BE49-F238E27FC236}">
                <a16:creationId xmlns:a16="http://schemas.microsoft.com/office/drawing/2014/main" id="{718875E7-A356-4489-B88C-A5C5A6700B14}"/>
              </a:ext>
            </a:extLst>
          </p:cNvPr>
          <p:cNvSpPr>
            <a:spLocks noChangeArrowheads="1"/>
          </p:cNvSpPr>
          <p:nvPr/>
        </p:nvSpPr>
        <p:spPr bwMode="auto">
          <a:xfrm>
            <a:off x="336197" y="3533691"/>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Rainfall is measured using a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rain gauge</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t>
            </a:r>
          </a:p>
        </p:txBody>
      </p:sp>
      <p:sp>
        <p:nvSpPr>
          <p:cNvPr id="7173" name="Rectangle 11">
            <a:extLst>
              <a:ext uri="{FF2B5EF4-FFF2-40B4-BE49-F238E27FC236}">
                <a16:creationId xmlns:a16="http://schemas.microsoft.com/office/drawing/2014/main" id="{E8197BF6-C636-402C-817E-BAA9AD10EC9E}"/>
              </a:ext>
            </a:extLst>
          </p:cNvPr>
          <p:cNvSpPr>
            <a:spLocks noGrp="1" noChangeArrowheads="1"/>
          </p:cNvSpPr>
          <p:nvPr>
            <p:ph type="title"/>
          </p:nvPr>
        </p:nvSpPr>
        <p:spPr>
          <a:noFill/>
        </p:spPr>
        <p:txBody>
          <a:bodyPr/>
          <a:lstStyle/>
          <a:p>
            <a:pPr eaLnBrk="1" hangingPunct="1"/>
            <a:r>
              <a:rPr lang="en-GB" altLang="en-US"/>
              <a:t>Rainfall</a:t>
            </a:r>
          </a:p>
        </p:txBody>
      </p:sp>
      <p:sp>
        <p:nvSpPr>
          <p:cNvPr id="7174" name="Rectangle 13">
            <a:extLst>
              <a:ext uri="{FF2B5EF4-FFF2-40B4-BE49-F238E27FC236}">
                <a16:creationId xmlns:a16="http://schemas.microsoft.com/office/drawing/2014/main" id="{6D88B20D-AFEC-491E-9453-B7B94D2240AA}"/>
              </a:ext>
            </a:extLst>
          </p:cNvPr>
          <p:cNvSpPr>
            <a:spLocks noChangeArrowheads="1"/>
          </p:cNvSpPr>
          <p:nvPr/>
        </p:nvSpPr>
        <p:spPr bwMode="auto">
          <a:xfrm>
            <a:off x="336197" y="777521"/>
            <a:ext cx="489902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Rain is a type of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precipitation</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t>
            </a:r>
          </a:p>
        </p:txBody>
      </p:sp>
      <p:sp>
        <p:nvSpPr>
          <p:cNvPr id="11278" name="Rectangle 14">
            <a:extLst>
              <a:ext uri="{FF2B5EF4-FFF2-40B4-BE49-F238E27FC236}">
                <a16:creationId xmlns:a16="http://schemas.microsoft.com/office/drawing/2014/main" id="{78C60E6D-FD17-45A7-9001-7CFA44E8D5A5}"/>
              </a:ext>
            </a:extLst>
          </p:cNvPr>
          <p:cNvSpPr>
            <a:spLocks noChangeArrowheads="1"/>
          </p:cNvSpPr>
          <p:nvPr/>
        </p:nvSpPr>
        <p:spPr bwMode="auto">
          <a:xfrm>
            <a:off x="336197" y="1455043"/>
            <a:ext cx="4514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66"/>
                </a:solidFill>
                <a:effectLst/>
                <a:uLnTx/>
                <a:uFillTx/>
                <a:latin typeface="Arial" panose="020B0604020202020204" pitchFamily="34" charset="0"/>
                <a:ea typeface="+mn-ea"/>
                <a:cs typeface="Arial"/>
              </a:rPr>
              <a:t>Precipitation occurs when water vapor in the air cools and condenses into water droplets. </a:t>
            </a:r>
          </a:p>
        </p:txBody>
      </p:sp>
      <p:sp>
        <p:nvSpPr>
          <p:cNvPr id="11279" name="Rectangle 15">
            <a:extLst>
              <a:ext uri="{FF2B5EF4-FFF2-40B4-BE49-F238E27FC236}">
                <a16:creationId xmlns:a16="http://schemas.microsoft.com/office/drawing/2014/main" id="{3F0644DC-7253-42EE-81D4-4F446ECA0548}"/>
              </a:ext>
            </a:extLst>
          </p:cNvPr>
          <p:cNvSpPr>
            <a:spLocks noChangeArrowheads="1"/>
          </p:cNvSpPr>
          <p:nvPr/>
        </p:nvSpPr>
        <p:spPr bwMode="auto">
          <a:xfrm>
            <a:off x="342823" y="5625219"/>
            <a:ext cx="853024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Snow, sleet, hail, dew and fog are also types of precipitation.</a:t>
            </a:r>
          </a:p>
        </p:txBody>
      </p:sp>
      <p:pic>
        <p:nvPicPr>
          <p:cNvPr id="11280" name="Picture 16" descr="gauge">
            <a:extLst>
              <a:ext uri="{FF2B5EF4-FFF2-40B4-BE49-F238E27FC236}">
                <a16:creationId xmlns:a16="http://schemas.microsoft.com/office/drawing/2014/main" id="{9065C583-00D8-4843-9704-5D620691A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10" y="951726"/>
            <a:ext cx="30099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17">
            <a:extLst>
              <a:ext uri="{FF2B5EF4-FFF2-40B4-BE49-F238E27FC236}">
                <a16:creationId xmlns:a16="http://schemas.microsoft.com/office/drawing/2014/main" id="{C58FCB3D-962D-4989-A42A-37F62D47FF36}"/>
              </a:ext>
            </a:extLst>
          </p:cNvPr>
          <p:cNvSpPr txBox="1">
            <a:spLocks noChangeArrowheads="1"/>
          </p:cNvSpPr>
          <p:nvPr/>
        </p:nvSpPr>
        <p:spPr bwMode="auto">
          <a:xfrm>
            <a:off x="336197" y="4578364"/>
            <a:ext cx="454342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Rainfall is usually measured in </a:t>
            </a:r>
            <a:r>
              <a:rPr kumimoji="0" lang="en-GB" altLang="en-US" sz="2400" b="1" i="0" u="none" strike="noStrike" kern="1200" cap="none" spc="0" normalizeH="0" baseline="0" noProof="0" dirty="0" err="1">
                <a:ln>
                  <a:noFill/>
                </a:ln>
                <a:solidFill>
                  <a:srgbClr val="B80303"/>
                </a:solidFill>
                <a:effectLst/>
                <a:uLnTx/>
                <a:uFillTx/>
                <a:latin typeface="Arial" panose="020B0604020202020204" pitchFamily="34" charset="0"/>
                <a:ea typeface="+mn-ea"/>
                <a:cs typeface="Arial"/>
              </a:rPr>
              <a:t>millimeters</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(mm).</a:t>
            </a:r>
          </a:p>
        </p:txBody>
      </p:sp>
      <p:sp>
        <p:nvSpPr>
          <p:cNvPr id="11283" name="Text Box 19">
            <a:extLst>
              <a:ext uri="{FF2B5EF4-FFF2-40B4-BE49-F238E27FC236}">
                <a16:creationId xmlns:a16="http://schemas.microsoft.com/office/drawing/2014/main" id="{D0377389-D708-40A7-A3CD-C3293C2F649C}"/>
              </a:ext>
            </a:extLst>
          </p:cNvPr>
          <p:cNvSpPr txBox="1">
            <a:spLocks noChangeArrowheads="1"/>
          </p:cNvSpPr>
          <p:nvPr/>
        </p:nvSpPr>
        <p:spPr bwMode="auto">
          <a:xfrm>
            <a:off x="342824" y="2856169"/>
            <a:ext cx="3727600" cy="463846"/>
          </a:xfrm>
          <a:prstGeom prst="rect">
            <a:avLst/>
          </a:prstGeom>
          <a:solidFill>
            <a:srgbClr val="FDD9D9"/>
          </a:solidFill>
          <a:ln>
            <a:noFill/>
          </a:ln>
        </p:spPr>
        <p:txBody>
          <a:bodyPr wrap="non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rainfall measured?</a:t>
            </a:r>
          </a:p>
        </p:txBody>
      </p:sp>
      <p:pic>
        <p:nvPicPr>
          <p:cNvPr id="13" name="Picture 19">
            <a:hlinkClick r:id="" action="ppaction://hlinkshowjump?jump=nextslide"/>
            <a:extLst>
              <a:ext uri="{FF2B5EF4-FFF2-40B4-BE49-F238E27FC236}">
                <a16:creationId xmlns:a16="http://schemas.microsoft.com/office/drawing/2014/main" id="{4EC8140A-8373-434B-93A3-22CEEADBB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8" grpId="0"/>
      <p:bldP spid="11279" grpId="0"/>
      <p:bldP spid="11281" grpId="0"/>
      <p:bldP spid="112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a:extLst>
              <a:ext uri="{FF2B5EF4-FFF2-40B4-BE49-F238E27FC236}">
                <a16:creationId xmlns:a16="http://schemas.microsoft.com/office/drawing/2014/main" id="{9D61CF55-115B-488D-9D27-7EAC6F223FC9}"/>
              </a:ext>
            </a:extLst>
          </p:cNvPr>
          <p:cNvSpPr>
            <a:spLocks noGrp="1" noChangeArrowheads="1"/>
          </p:cNvSpPr>
          <p:nvPr>
            <p:ph type="title"/>
          </p:nvPr>
        </p:nvSpPr>
        <p:spPr>
          <a:noFill/>
        </p:spPr>
        <p:txBody>
          <a:bodyPr/>
          <a:lstStyle/>
          <a:p>
            <a:pPr eaLnBrk="1" hangingPunct="1"/>
            <a:r>
              <a:rPr lang="en-GB" altLang="en-US" dirty="0"/>
              <a:t>Make your own rain gauge</a:t>
            </a:r>
          </a:p>
        </p:txBody>
      </p:sp>
      <p:pic>
        <p:nvPicPr>
          <p:cNvPr id="6" name="Picture 19">
            <a:hlinkClick r:id="" action="ppaction://hlinkshowjump?jump=nextslide"/>
            <a:extLst>
              <a:ext uri="{FF2B5EF4-FFF2-40B4-BE49-F238E27FC236}">
                <a16:creationId xmlns:a16="http://schemas.microsoft.com/office/drawing/2014/main" id="{C1ABC5CA-0FEF-4DB4-B548-6F49284C3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lash_icon">
            <a:extLst>
              <a:ext uri="{FF2B5EF4-FFF2-40B4-BE49-F238E27FC236}">
                <a16:creationId xmlns:a16="http://schemas.microsoft.com/office/drawing/2014/main" id="{7109E625-B73D-4FB0-8077-C5A4D227B6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87361A43-D454-4C80-B569-AD56CD6D7F0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556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D7C306F-F39F-4CE2-9FEC-072AE5A0022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a:extLst>
              <a:ext uri="{FF2B5EF4-FFF2-40B4-BE49-F238E27FC236}">
                <a16:creationId xmlns:a16="http://schemas.microsoft.com/office/drawing/2014/main" id="{5FB315AA-EF62-49DB-8C9F-E30B1245E893}"/>
              </a:ext>
            </a:extLst>
          </p:cNvPr>
          <p:cNvSpPr>
            <a:spLocks noChangeArrowheads="1"/>
          </p:cNvSpPr>
          <p:nvPr/>
        </p:nvSpPr>
        <p:spPr bwMode="auto">
          <a:xfrm>
            <a:off x="336197" y="3623455"/>
            <a:ext cx="454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Wind speed is measured using an</a:t>
            </a:r>
            <a:r>
              <a:rPr kumimoji="0" lang="en-GB" altLang="en-US" sz="2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a:rPr>
              <a:t>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anemometer</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t>
            </a:r>
          </a:p>
        </p:txBody>
      </p:sp>
      <p:sp>
        <p:nvSpPr>
          <p:cNvPr id="44036" name="Rectangle 4">
            <a:extLst>
              <a:ext uri="{FF2B5EF4-FFF2-40B4-BE49-F238E27FC236}">
                <a16:creationId xmlns:a16="http://schemas.microsoft.com/office/drawing/2014/main" id="{7FE9285B-95AD-4002-9F77-A22D5DCF8349}"/>
              </a:ext>
            </a:extLst>
          </p:cNvPr>
          <p:cNvSpPr>
            <a:spLocks noChangeArrowheads="1"/>
          </p:cNvSpPr>
          <p:nvPr/>
        </p:nvSpPr>
        <p:spPr bwMode="auto">
          <a:xfrm>
            <a:off x="336197" y="1602242"/>
            <a:ext cx="454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Wind speed</a:t>
            </a:r>
            <a:r>
              <a:rPr kumimoji="0" lang="en-GB" altLang="en-US" sz="2400" b="0"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is a measure of how fast the air is moving.</a:t>
            </a:r>
          </a:p>
        </p:txBody>
      </p:sp>
      <p:sp>
        <p:nvSpPr>
          <p:cNvPr id="8196" name="Rectangle 7">
            <a:extLst>
              <a:ext uri="{FF2B5EF4-FFF2-40B4-BE49-F238E27FC236}">
                <a16:creationId xmlns:a16="http://schemas.microsoft.com/office/drawing/2014/main" id="{B9A4E38C-D2BF-4E3E-B6B9-69698F1340EF}"/>
              </a:ext>
            </a:extLst>
          </p:cNvPr>
          <p:cNvSpPr>
            <a:spLocks noGrp="1" noChangeArrowheads="1"/>
          </p:cNvSpPr>
          <p:nvPr>
            <p:ph type="title"/>
          </p:nvPr>
        </p:nvSpPr>
        <p:spPr>
          <a:noFill/>
        </p:spPr>
        <p:txBody>
          <a:bodyPr/>
          <a:lstStyle/>
          <a:p>
            <a:pPr eaLnBrk="1" hangingPunct="1"/>
            <a:r>
              <a:rPr lang="en-GB" altLang="en-US"/>
              <a:t>Wind speed</a:t>
            </a:r>
          </a:p>
        </p:txBody>
      </p:sp>
      <p:sp>
        <p:nvSpPr>
          <p:cNvPr id="8197" name="Rectangle 9">
            <a:extLst>
              <a:ext uri="{FF2B5EF4-FFF2-40B4-BE49-F238E27FC236}">
                <a16:creationId xmlns:a16="http://schemas.microsoft.com/office/drawing/2014/main" id="{D718D767-1FF2-4521-80BA-25FF8F3D219F}"/>
              </a:ext>
            </a:extLst>
          </p:cNvPr>
          <p:cNvSpPr>
            <a:spLocks noChangeArrowheads="1"/>
          </p:cNvSpPr>
          <p:nvPr/>
        </p:nvSpPr>
        <p:spPr bwMode="auto">
          <a:xfrm>
            <a:off x="336197" y="777521"/>
            <a:ext cx="394035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Wind</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is simply moving air.</a:t>
            </a: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p>
        </p:txBody>
      </p:sp>
      <p:sp>
        <p:nvSpPr>
          <p:cNvPr id="44043" name="Rectangle 11">
            <a:extLst>
              <a:ext uri="{FF2B5EF4-FFF2-40B4-BE49-F238E27FC236}">
                <a16:creationId xmlns:a16="http://schemas.microsoft.com/office/drawing/2014/main" id="{CBEB1CCD-0764-4EB3-98D3-5431F929D4A9}"/>
              </a:ext>
            </a:extLst>
          </p:cNvPr>
          <p:cNvSpPr>
            <a:spLocks noChangeArrowheads="1"/>
          </p:cNvSpPr>
          <p:nvPr/>
        </p:nvSpPr>
        <p:spPr bwMode="auto">
          <a:xfrm>
            <a:off x="336197" y="4813300"/>
            <a:ext cx="5019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An anemometer has metal cups that rotate in the wind. The stronger the wind, the faster the cups turn.</a:t>
            </a:r>
          </a:p>
        </p:txBody>
      </p:sp>
      <p:sp>
        <p:nvSpPr>
          <p:cNvPr id="44046" name="Text Box 14">
            <a:extLst>
              <a:ext uri="{FF2B5EF4-FFF2-40B4-BE49-F238E27FC236}">
                <a16:creationId xmlns:a16="http://schemas.microsoft.com/office/drawing/2014/main" id="{1453C378-C369-4FCB-90C6-D50A6B8AC678}"/>
              </a:ext>
            </a:extLst>
          </p:cNvPr>
          <p:cNvSpPr txBox="1">
            <a:spLocks noChangeArrowheads="1"/>
          </p:cNvSpPr>
          <p:nvPr/>
        </p:nvSpPr>
        <p:spPr bwMode="auto">
          <a:xfrm>
            <a:off x="335669" y="2792088"/>
            <a:ext cx="4439532" cy="463846"/>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wind speed measured?</a:t>
            </a:r>
          </a:p>
        </p:txBody>
      </p:sp>
      <p:pic>
        <p:nvPicPr>
          <p:cNvPr id="44047" name="Picture 15" descr="anemometer">
            <a:extLst>
              <a:ext uri="{FF2B5EF4-FFF2-40B4-BE49-F238E27FC236}">
                <a16:creationId xmlns:a16="http://schemas.microsoft.com/office/drawing/2014/main" id="{46F88B4F-7FDD-4C0F-90C6-6B7E639C7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63" y="901700"/>
            <a:ext cx="3849687"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BC61516E-403B-4B4A-BD92-3BCF3CFEB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44036" grpId="0"/>
      <p:bldP spid="44043" grpId="0"/>
      <p:bldP spid="440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51" name="Picture 739" descr="beaufort_scale">
            <a:extLst>
              <a:ext uri="{FF2B5EF4-FFF2-40B4-BE49-F238E27FC236}">
                <a16:creationId xmlns:a16="http://schemas.microsoft.com/office/drawing/2014/main" id="{C9CE8050-A86F-4E2B-A4FC-3B2BF04C7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5"/>
          <a:stretch>
            <a:fillRect/>
          </a:stretch>
        </p:blipFill>
        <p:spPr bwMode="auto">
          <a:xfrm>
            <a:off x="358775" y="1546225"/>
            <a:ext cx="6088063"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41" name="Rectangle 729">
            <a:extLst>
              <a:ext uri="{FF2B5EF4-FFF2-40B4-BE49-F238E27FC236}">
                <a16:creationId xmlns:a16="http://schemas.microsoft.com/office/drawing/2014/main" id="{95D748D0-0BA8-44FA-9601-F375474835DC}"/>
              </a:ext>
            </a:extLst>
          </p:cNvPr>
          <p:cNvSpPr>
            <a:spLocks noChangeArrowheads="1"/>
          </p:cNvSpPr>
          <p:nvPr/>
        </p:nvSpPr>
        <p:spPr bwMode="auto">
          <a:xfrm>
            <a:off x="6569075" y="2573338"/>
            <a:ext cx="2287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It uses a scale from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0 to 12</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t>
            </a: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p>
        </p:txBody>
      </p:sp>
      <p:sp>
        <p:nvSpPr>
          <p:cNvPr id="14040" name="Rectangle 728">
            <a:extLst>
              <a:ext uri="{FF2B5EF4-FFF2-40B4-BE49-F238E27FC236}">
                <a16:creationId xmlns:a16="http://schemas.microsoft.com/office/drawing/2014/main" id="{C46FCAE7-C5C5-4E66-87C4-B4FFA37A943D}"/>
              </a:ext>
            </a:extLst>
          </p:cNvPr>
          <p:cNvSpPr>
            <a:spLocks noChangeArrowheads="1"/>
          </p:cNvSpPr>
          <p:nvPr/>
        </p:nvSpPr>
        <p:spPr bwMode="auto">
          <a:xfrm>
            <a:off x="2519892" y="1476875"/>
            <a:ext cx="648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The Beaufort scale</a:t>
            </a:r>
            <a:r>
              <a:rPr kumimoji="0" lang="en-GB" altLang="en-US" sz="2400" b="0"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measures wind intensity using the effects of wind to estimate its speed. </a:t>
            </a:r>
          </a:p>
        </p:txBody>
      </p:sp>
      <p:sp>
        <p:nvSpPr>
          <p:cNvPr id="9221" name="Rectangle 664">
            <a:extLst>
              <a:ext uri="{FF2B5EF4-FFF2-40B4-BE49-F238E27FC236}">
                <a16:creationId xmlns:a16="http://schemas.microsoft.com/office/drawing/2014/main" id="{6248B130-1ADE-49B1-B18F-AC53A226C04A}"/>
              </a:ext>
            </a:extLst>
          </p:cNvPr>
          <p:cNvSpPr>
            <a:spLocks noGrp="1" noChangeArrowheads="1"/>
          </p:cNvSpPr>
          <p:nvPr>
            <p:ph type="title"/>
          </p:nvPr>
        </p:nvSpPr>
        <p:spPr>
          <a:noFill/>
        </p:spPr>
        <p:txBody>
          <a:bodyPr/>
          <a:lstStyle/>
          <a:p>
            <a:pPr eaLnBrk="1" hangingPunct="1"/>
            <a:r>
              <a:rPr lang="en-GB" altLang="en-US"/>
              <a:t>Beaufort scale</a:t>
            </a:r>
          </a:p>
        </p:txBody>
      </p:sp>
      <p:sp>
        <p:nvSpPr>
          <p:cNvPr id="14047" name="Text Box 735">
            <a:extLst>
              <a:ext uri="{FF2B5EF4-FFF2-40B4-BE49-F238E27FC236}">
                <a16:creationId xmlns:a16="http://schemas.microsoft.com/office/drawing/2014/main" id="{1B265C67-73C6-469E-B5B2-2E55296B4906}"/>
              </a:ext>
            </a:extLst>
          </p:cNvPr>
          <p:cNvSpPr txBox="1">
            <a:spLocks noChangeArrowheads="1"/>
          </p:cNvSpPr>
          <p:nvPr/>
        </p:nvSpPr>
        <p:spPr bwMode="auto">
          <a:xfrm>
            <a:off x="6569075" y="3578225"/>
            <a:ext cx="23876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0</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on the scale means there is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no wind</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a:t>
            </a:r>
          </a:p>
        </p:txBody>
      </p:sp>
      <p:sp>
        <p:nvSpPr>
          <p:cNvPr id="9224" name="Text Box 738">
            <a:extLst>
              <a:ext uri="{FF2B5EF4-FFF2-40B4-BE49-F238E27FC236}">
                <a16:creationId xmlns:a16="http://schemas.microsoft.com/office/drawing/2014/main" id="{DF82D03B-EC15-43BF-935B-D7177E34A2DF}"/>
              </a:ext>
            </a:extLst>
          </p:cNvPr>
          <p:cNvSpPr txBox="1">
            <a:spLocks noChangeArrowheads="1"/>
          </p:cNvSpPr>
          <p:nvPr/>
        </p:nvSpPr>
        <p:spPr bwMode="auto">
          <a:xfrm>
            <a:off x="339108" y="784048"/>
            <a:ext cx="7735887" cy="463846"/>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wind speed estimated without an anemometer?</a:t>
            </a:r>
          </a:p>
        </p:txBody>
      </p:sp>
      <p:sp>
        <p:nvSpPr>
          <p:cNvPr id="14052" name="Rectangle 740">
            <a:extLst>
              <a:ext uri="{FF2B5EF4-FFF2-40B4-BE49-F238E27FC236}">
                <a16:creationId xmlns:a16="http://schemas.microsoft.com/office/drawing/2014/main" id="{EA1C6769-4B00-4BF5-B6A1-5B7E2048B10C}"/>
              </a:ext>
            </a:extLst>
          </p:cNvPr>
          <p:cNvSpPr>
            <a:spLocks noChangeArrowheads="1"/>
          </p:cNvSpPr>
          <p:nvPr/>
        </p:nvSpPr>
        <p:spPr bwMode="auto">
          <a:xfrm>
            <a:off x="6569075" y="4948238"/>
            <a:ext cx="1868488"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12</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indicates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hurricane conditions</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t>
            </a:r>
          </a:p>
        </p:txBody>
      </p:sp>
      <p:pic>
        <p:nvPicPr>
          <p:cNvPr id="12" name="Picture 19">
            <a:hlinkClick r:id="" action="ppaction://hlinkshowjump?jump=nextslide"/>
            <a:extLst>
              <a:ext uri="{FF2B5EF4-FFF2-40B4-BE49-F238E27FC236}">
                <a16:creationId xmlns:a16="http://schemas.microsoft.com/office/drawing/2014/main" id="{58775DD5-BCDC-4EDE-8FD5-212266B15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notes_icon">
            <a:extLst>
              <a:ext uri="{FF2B5EF4-FFF2-40B4-BE49-F238E27FC236}">
                <a16:creationId xmlns:a16="http://schemas.microsoft.com/office/drawing/2014/main" id="{9D36640E-B016-477D-AC9B-04735BB33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0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04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1" grpId="0"/>
      <p:bldP spid="14040" grpId="0"/>
      <p:bldP spid="14047" grpId="0"/>
      <p:bldP spid="140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3533F915-DB75-4EBB-BD1C-3ECDE346250D}"/>
              </a:ext>
            </a:extLst>
          </p:cNvPr>
          <p:cNvSpPr>
            <a:spLocks noChangeArrowheads="1"/>
          </p:cNvSpPr>
          <p:nvPr/>
        </p:nvSpPr>
        <p:spPr bwMode="auto">
          <a:xfrm>
            <a:off x="336197" y="777521"/>
            <a:ext cx="54550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Wind direction can be found using a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weather vane</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 The arrow or pointer turns to point into the wind.</a:t>
            </a: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p>
        </p:txBody>
      </p:sp>
      <p:sp>
        <p:nvSpPr>
          <p:cNvPr id="10243" name="Rectangle 17">
            <a:extLst>
              <a:ext uri="{FF2B5EF4-FFF2-40B4-BE49-F238E27FC236}">
                <a16:creationId xmlns:a16="http://schemas.microsoft.com/office/drawing/2014/main" id="{13AA1C78-F853-45F7-932B-B6D9C84A4F36}"/>
              </a:ext>
            </a:extLst>
          </p:cNvPr>
          <p:cNvSpPr>
            <a:spLocks noGrp="1" noChangeArrowheads="1"/>
          </p:cNvSpPr>
          <p:nvPr>
            <p:ph type="title"/>
          </p:nvPr>
        </p:nvSpPr>
        <p:spPr>
          <a:noFill/>
        </p:spPr>
        <p:txBody>
          <a:bodyPr/>
          <a:lstStyle/>
          <a:p>
            <a:pPr eaLnBrk="1" hangingPunct="1"/>
            <a:r>
              <a:rPr lang="en-GB" altLang="en-US"/>
              <a:t>Wind direction</a:t>
            </a:r>
          </a:p>
        </p:txBody>
      </p:sp>
      <p:pic>
        <p:nvPicPr>
          <p:cNvPr id="10244" name="Picture 19" descr="weather vane">
            <a:extLst>
              <a:ext uri="{FF2B5EF4-FFF2-40B4-BE49-F238E27FC236}">
                <a16:creationId xmlns:a16="http://schemas.microsoft.com/office/drawing/2014/main" id="{A2CDA2FB-8005-445A-A18B-20FE5416E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00" t="600" r="6572" b="27251"/>
          <a:stretch>
            <a:fillRect/>
          </a:stretch>
        </p:blipFill>
        <p:spPr bwMode="auto">
          <a:xfrm>
            <a:off x="5791201" y="900815"/>
            <a:ext cx="24511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Rectangle 20">
            <a:extLst>
              <a:ext uri="{FF2B5EF4-FFF2-40B4-BE49-F238E27FC236}">
                <a16:creationId xmlns:a16="http://schemas.microsoft.com/office/drawing/2014/main" id="{B09525FB-FC49-4CB8-B327-764AD28C637E}"/>
              </a:ext>
            </a:extLst>
          </p:cNvPr>
          <p:cNvSpPr>
            <a:spLocks noChangeArrowheads="1"/>
          </p:cNvSpPr>
          <p:nvPr/>
        </p:nvSpPr>
        <p:spPr bwMode="auto">
          <a:xfrm>
            <a:off x="336197" y="2237664"/>
            <a:ext cx="535340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This weather vane is pointing South, so a Southerly wind is blowing.</a:t>
            </a:r>
          </a:p>
        </p:txBody>
      </p:sp>
      <p:pic>
        <p:nvPicPr>
          <p:cNvPr id="10261" name="Picture 21" descr="24239522 cropped">
            <a:extLst>
              <a:ext uri="{FF2B5EF4-FFF2-40B4-BE49-F238E27FC236}">
                <a16:creationId xmlns:a16="http://schemas.microsoft.com/office/drawing/2014/main" id="{FEA831DC-B8D2-490D-BE7D-B7A959B67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5573"/>
          <a:stretch>
            <a:fillRect/>
          </a:stretch>
        </p:blipFill>
        <p:spPr bwMode="auto">
          <a:xfrm>
            <a:off x="6307138" y="3666423"/>
            <a:ext cx="1935163" cy="271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68" name="Picture 28" descr="657520_62358417">
            <a:extLst>
              <a:ext uri="{FF2B5EF4-FFF2-40B4-BE49-F238E27FC236}">
                <a16:creationId xmlns:a16="http://schemas.microsoft.com/office/drawing/2014/main" id="{CA989E89-F08F-43F9-8CB1-6ABB2C8C9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723" y="4762142"/>
            <a:ext cx="1527175" cy="1565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255" name="Rectangle 15">
            <a:extLst>
              <a:ext uri="{FF2B5EF4-FFF2-40B4-BE49-F238E27FC236}">
                <a16:creationId xmlns:a16="http://schemas.microsoft.com/office/drawing/2014/main" id="{732A0105-AA02-42EA-904C-74F0362E0EA7}"/>
              </a:ext>
            </a:extLst>
          </p:cNvPr>
          <p:cNvSpPr>
            <a:spLocks noChangeArrowheads="1"/>
          </p:cNvSpPr>
          <p:nvPr/>
        </p:nvSpPr>
        <p:spPr bwMode="auto">
          <a:xfrm>
            <a:off x="323850" y="3387542"/>
            <a:ext cx="3615972" cy="830997"/>
          </a:xfrm>
          <a:prstGeom prst="rect">
            <a:avLst/>
          </a:prstGeom>
          <a:solidFill>
            <a:srgbClr val="FDD9D9"/>
          </a:solidFill>
          <a:ln>
            <a:noFill/>
          </a:ln>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Can you spot a weather vane in your local area?</a:t>
            </a:r>
          </a:p>
        </p:txBody>
      </p:sp>
      <p:pic>
        <p:nvPicPr>
          <p:cNvPr id="10270" name="Picture 30" descr="Measuring the Weather 6 picture">
            <a:extLst>
              <a:ext uri="{FF2B5EF4-FFF2-40B4-BE49-F238E27FC236}">
                <a16:creationId xmlns:a16="http://schemas.microsoft.com/office/drawing/2014/main" id="{C5E68598-B131-411C-A14A-BE8356B33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013" y="3982336"/>
            <a:ext cx="1500188" cy="240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9">
            <a:hlinkClick r:id="" action="ppaction://hlinkshowjump?jump=nextslide"/>
            <a:extLst>
              <a:ext uri="{FF2B5EF4-FFF2-40B4-BE49-F238E27FC236}">
                <a16:creationId xmlns:a16="http://schemas.microsoft.com/office/drawing/2014/main" id="{1642816C-6109-446C-A1E1-F07C24A88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p:bldP spid="102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23151053">
            <a:extLst>
              <a:ext uri="{FF2B5EF4-FFF2-40B4-BE49-F238E27FC236}">
                <a16:creationId xmlns:a16="http://schemas.microsoft.com/office/drawing/2014/main" id="{1C1EF2DD-BD9C-4E4A-A6E5-D4CA252E6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7"/>
          <a:stretch>
            <a:fillRect/>
          </a:stretch>
        </p:blipFill>
        <p:spPr bwMode="auto">
          <a:xfrm>
            <a:off x="4770967" y="779343"/>
            <a:ext cx="370998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7">
            <a:extLst>
              <a:ext uri="{FF2B5EF4-FFF2-40B4-BE49-F238E27FC236}">
                <a16:creationId xmlns:a16="http://schemas.microsoft.com/office/drawing/2014/main" id="{3544CA94-A60A-420E-8FAA-BF283B19A23D}"/>
              </a:ext>
            </a:extLst>
          </p:cNvPr>
          <p:cNvSpPr>
            <a:spLocks noChangeArrowheads="1"/>
          </p:cNvSpPr>
          <p:nvPr/>
        </p:nvSpPr>
        <p:spPr bwMode="auto">
          <a:xfrm>
            <a:off x="336197" y="777521"/>
            <a:ext cx="4709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Air pressure</a:t>
            </a:r>
            <a:r>
              <a:rPr kumimoji="0" lang="en-GB" altLang="en-US" sz="2400" b="0"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 </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is the force exerted on the Earth by the air above. </a:t>
            </a:r>
          </a:p>
        </p:txBody>
      </p:sp>
      <p:sp>
        <p:nvSpPr>
          <p:cNvPr id="15376" name="Text Box 16">
            <a:extLst>
              <a:ext uri="{FF2B5EF4-FFF2-40B4-BE49-F238E27FC236}">
                <a16:creationId xmlns:a16="http://schemas.microsoft.com/office/drawing/2014/main" id="{A5ABE026-B831-4875-AFE6-6E99E47A2A13}"/>
              </a:ext>
            </a:extLst>
          </p:cNvPr>
          <p:cNvSpPr txBox="1">
            <a:spLocks noChangeArrowheads="1"/>
          </p:cNvSpPr>
          <p:nvPr/>
        </p:nvSpPr>
        <p:spPr bwMode="auto">
          <a:xfrm>
            <a:off x="358775" y="1968138"/>
            <a:ext cx="2881136" cy="833178"/>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40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How is air pressure measured?</a:t>
            </a:r>
          </a:p>
        </p:txBody>
      </p:sp>
      <p:sp>
        <p:nvSpPr>
          <p:cNvPr id="15364" name="Rectangle 4">
            <a:extLst>
              <a:ext uri="{FF2B5EF4-FFF2-40B4-BE49-F238E27FC236}">
                <a16:creationId xmlns:a16="http://schemas.microsoft.com/office/drawing/2014/main" id="{48107C7B-7365-4BC9-AF94-7F0FE7FE4B9F}"/>
              </a:ext>
            </a:extLst>
          </p:cNvPr>
          <p:cNvSpPr>
            <a:spLocks noChangeArrowheads="1"/>
          </p:cNvSpPr>
          <p:nvPr/>
        </p:nvSpPr>
        <p:spPr bwMode="auto">
          <a:xfrm>
            <a:off x="358775" y="3160936"/>
            <a:ext cx="3676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Air pressure is measured using a </a:t>
            </a:r>
            <a:r>
              <a:rPr kumimoji="0" lang="en-GB" altLang="en-US" sz="2400" b="1" i="0" u="none" strike="noStrike" kern="1200" cap="none" spc="0" normalizeH="0" baseline="0" noProof="0" dirty="0">
                <a:ln>
                  <a:noFill/>
                </a:ln>
                <a:solidFill>
                  <a:srgbClr val="B80303"/>
                </a:solidFill>
                <a:effectLst/>
                <a:uLnTx/>
                <a:uFillTx/>
                <a:latin typeface="Arial" panose="020B0604020202020204" pitchFamily="34" charset="0"/>
                <a:ea typeface="+mn-ea"/>
                <a:cs typeface="Arial"/>
              </a:rPr>
              <a:t>barometer</a:t>
            </a: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a:t>
            </a:r>
          </a:p>
        </p:txBody>
      </p:sp>
      <p:sp>
        <p:nvSpPr>
          <p:cNvPr id="11272" name="Rectangle 11">
            <a:extLst>
              <a:ext uri="{FF2B5EF4-FFF2-40B4-BE49-F238E27FC236}">
                <a16:creationId xmlns:a16="http://schemas.microsoft.com/office/drawing/2014/main" id="{6BCF2009-425E-4B5D-A064-54AEB1A210C1}"/>
              </a:ext>
            </a:extLst>
          </p:cNvPr>
          <p:cNvSpPr>
            <a:spLocks noGrp="1" noChangeArrowheads="1"/>
          </p:cNvSpPr>
          <p:nvPr>
            <p:ph type="title"/>
          </p:nvPr>
        </p:nvSpPr>
        <p:spPr>
          <a:noFill/>
        </p:spPr>
        <p:txBody>
          <a:bodyPr/>
          <a:lstStyle/>
          <a:p>
            <a:pPr eaLnBrk="1" hangingPunct="1"/>
            <a:r>
              <a:rPr lang="en-GB" altLang="en-US"/>
              <a:t>Air pressure</a:t>
            </a:r>
          </a:p>
        </p:txBody>
      </p:sp>
      <p:sp>
        <p:nvSpPr>
          <p:cNvPr id="15373" name="Rectangle 13">
            <a:extLst>
              <a:ext uri="{FF2B5EF4-FFF2-40B4-BE49-F238E27FC236}">
                <a16:creationId xmlns:a16="http://schemas.microsoft.com/office/drawing/2014/main" id="{F3FD6FAE-C010-427F-AA79-5C5BE0A4D09A}"/>
              </a:ext>
            </a:extLst>
          </p:cNvPr>
          <p:cNvSpPr>
            <a:spLocks noChangeArrowheads="1"/>
          </p:cNvSpPr>
          <p:nvPr/>
        </p:nvSpPr>
        <p:spPr bwMode="auto">
          <a:xfrm>
            <a:off x="335139" y="5281527"/>
            <a:ext cx="8549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a:rPr>
              <a:t>To see air pressure fall, take your barometer with you as you walk up a hill.</a:t>
            </a:r>
          </a:p>
        </p:txBody>
      </p:sp>
      <p:sp>
        <p:nvSpPr>
          <p:cNvPr id="15377" name="Rectangle 17">
            <a:extLst>
              <a:ext uri="{FF2B5EF4-FFF2-40B4-BE49-F238E27FC236}">
                <a16:creationId xmlns:a16="http://schemas.microsoft.com/office/drawing/2014/main" id="{727FA6C9-6931-4075-9B32-E68796712591}"/>
              </a:ext>
            </a:extLst>
          </p:cNvPr>
          <p:cNvSpPr>
            <a:spLocks noChangeArrowheads="1"/>
          </p:cNvSpPr>
          <p:nvPr/>
        </p:nvSpPr>
        <p:spPr bwMode="auto">
          <a:xfrm>
            <a:off x="336197" y="4351553"/>
            <a:ext cx="5105048" cy="570355"/>
          </a:xfrm>
          <a:prstGeom prst="rect">
            <a:avLst/>
          </a:prstGeom>
          <a:solidFill>
            <a:srgbClr val="B80303"/>
          </a:solidFill>
          <a:ln>
            <a:noFill/>
          </a:ln>
        </p:spPr>
        <p:txBody>
          <a:bodyPr wrap="square" lIns="90000" tIns="46800" rIns="90000" bIns="46800" anchor="ctr" anchorCtr="0">
            <a:noAutofit/>
          </a:bodyPr>
          <a:lstStyle>
            <a:lvl1pPr eaLnBrk="0" hangingPunct="0">
              <a:defRPr sz="2400">
                <a:solidFill>
                  <a:srgbClr val="000066"/>
                </a:solidFill>
                <a:latin typeface="Arial" panose="020B0604020202020204" pitchFamily="34" charset="0"/>
              </a:defRPr>
            </a:lvl1pPr>
            <a:lvl2pPr marL="742950" indent="-285750" eaLnBrk="0" hangingPunct="0">
              <a:defRPr sz="2400">
                <a:solidFill>
                  <a:srgbClr val="000066"/>
                </a:solidFill>
                <a:latin typeface="Arial" panose="020B0604020202020204" pitchFamily="34" charset="0"/>
              </a:defRPr>
            </a:lvl2pPr>
            <a:lvl3pPr marL="1143000" indent="-228600" eaLnBrk="0" hangingPunct="0">
              <a:defRPr sz="2400">
                <a:solidFill>
                  <a:srgbClr val="000066"/>
                </a:solidFill>
                <a:latin typeface="Arial" panose="020B0604020202020204" pitchFamily="34" charset="0"/>
              </a:defRPr>
            </a:lvl3pPr>
            <a:lvl4pPr marL="1600200" indent="-228600" eaLnBrk="0" hangingPunct="0">
              <a:defRPr sz="2400">
                <a:solidFill>
                  <a:srgbClr val="000066"/>
                </a:solidFill>
                <a:latin typeface="Arial" panose="020B0604020202020204" pitchFamily="34" charset="0"/>
              </a:defRPr>
            </a:lvl4pPr>
            <a:lvl5pPr marL="2057400" indent="-228600" eaLnBrk="0" hangingPunct="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a:rPr>
              <a:t>Air pressure changes with height.</a:t>
            </a:r>
          </a:p>
        </p:txBody>
      </p:sp>
      <p:pic>
        <p:nvPicPr>
          <p:cNvPr id="13" name="Picture 19">
            <a:hlinkClick r:id="" action="ppaction://hlinkshowjump?jump=nextslide"/>
            <a:extLst>
              <a:ext uri="{FF2B5EF4-FFF2-40B4-BE49-F238E27FC236}">
                <a16:creationId xmlns:a16="http://schemas.microsoft.com/office/drawing/2014/main" id="{BE1ED12B-FECB-42A2-AA2E-455B136F8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otes_icon">
            <a:extLst>
              <a:ext uri="{FF2B5EF4-FFF2-40B4-BE49-F238E27FC236}">
                <a16:creationId xmlns:a16="http://schemas.microsoft.com/office/drawing/2014/main" id="{C4C606DE-4D43-4D00-8DBE-FC36FF8DC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nimBg="1"/>
      <p:bldP spid="15364" grpId="0"/>
      <p:bldP spid="15373" grpId="0"/>
      <p:bldP spid="153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26514</TotalTime>
  <Words>2555</Words>
  <Application>Microsoft Office PowerPoint</Application>
  <PresentationFormat>On-screen Show (4:3)</PresentationFormat>
  <Paragraphs>225</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Wingdings</vt:lpstr>
      <vt:lpstr>Arial</vt:lpstr>
      <vt:lpstr>Wingdings 2</vt:lpstr>
      <vt:lpstr>2_Default Design</vt:lpstr>
      <vt:lpstr>3_Default Design</vt:lpstr>
      <vt:lpstr>Weather</vt:lpstr>
      <vt:lpstr>Information</vt:lpstr>
      <vt:lpstr>What is weather?</vt:lpstr>
      <vt:lpstr>Rainfall</vt:lpstr>
      <vt:lpstr>Make your own rain gauge</vt:lpstr>
      <vt:lpstr>Wind speed</vt:lpstr>
      <vt:lpstr>Beaufort scale</vt:lpstr>
      <vt:lpstr>Wind direction</vt:lpstr>
      <vt:lpstr>Air pressure</vt:lpstr>
      <vt:lpstr>Sunlight</vt:lpstr>
      <vt:lpstr>Temperature</vt:lpstr>
      <vt:lpstr>Weather station instruments</vt:lpstr>
      <vt:lpstr>Virtual weather station</vt:lpstr>
      <vt:lpstr>Electronic weather stations and data logging</vt:lpstr>
      <vt:lpstr>Weather review</vt:lpstr>
      <vt:lpstr>What is climate?</vt:lpstr>
      <vt:lpstr>Climate graphs</vt:lpstr>
      <vt:lpstr>Plot your own climate graph</vt:lpstr>
      <vt:lpstr>Factors affecting climate</vt:lpstr>
      <vt:lpstr>Latitude</vt:lpstr>
      <vt:lpstr>Elevation</vt:lpstr>
      <vt:lpstr>Nearby water</vt:lpstr>
      <vt:lpstr>Ocean currents</vt:lpstr>
      <vt:lpstr>Topography</vt:lpstr>
      <vt:lpstr>Prevailing winds</vt:lpstr>
      <vt:lpstr>Vegetative cover</vt:lpstr>
      <vt:lpstr>Vegetation and temperature</vt:lpstr>
      <vt:lpstr>Fill in the blanks</vt:lpstr>
      <vt:lpstr>Map quiz</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dc:title>
  <dc:subject>Boardworks High School Earth and Space Sciences</dc:subject>
  <dc:creator>Boardworks</dc:creator>
  <cp:lastModifiedBy>Tim Crilly</cp:lastModifiedBy>
  <cp:revision>720</cp:revision>
  <dcterms:created xsi:type="dcterms:W3CDTF">2003-09-13T07:39:42Z</dcterms:created>
  <dcterms:modified xsi:type="dcterms:W3CDTF">2019-01-31T15:24:03Z</dcterms:modified>
</cp:coreProperties>
</file>