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3.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4.xml" ContentType="application/vnd.ms-office.activeX+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99" r:id="rId1"/>
    <p:sldMasterId id="2147483714" r:id="rId2"/>
  </p:sldMasterIdLst>
  <p:notesMasterIdLst>
    <p:notesMasterId r:id="rId20"/>
  </p:notesMasterIdLst>
  <p:handoutMasterIdLst>
    <p:handoutMasterId r:id="rId21"/>
  </p:handoutMasterIdLst>
  <p:sldIdLst>
    <p:sldId id="267" r:id="rId3"/>
    <p:sldId id="488" r:id="rId4"/>
    <p:sldId id="350" r:id="rId5"/>
    <p:sldId id="351" r:id="rId6"/>
    <p:sldId id="341" r:id="rId7"/>
    <p:sldId id="342" r:id="rId8"/>
    <p:sldId id="343" r:id="rId9"/>
    <p:sldId id="344" r:id="rId10"/>
    <p:sldId id="345" r:id="rId11"/>
    <p:sldId id="370" r:id="rId12"/>
    <p:sldId id="374" r:id="rId13"/>
    <p:sldId id="353" r:id="rId14"/>
    <p:sldId id="378" r:id="rId15"/>
    <p:sldId id="376" r:id="rId16"/>
    <p:sldId id="354" r:id="rId17"/>
    <p:sldId id="355" r:id="rId18"/>
    <p:sldId id="356" r:id="rId19"/>
  </p:sldIdLst>
  <p:sldSz cx="9144000" cy="6858000" type="screen4x3"/>
  <p:notesSz cx="6858000" cy="9296400"/>
  <p:embeddedFontLst>
    <p:embeddedFont>
      <p:font typeface="Wingdings 2" panose="05020102010507070707" pitchFamily="18" charset="2"/>
      <p:regular r:id="rId22"/>
    </p:embeddedFont>
  </p:embeddedFontLst>
  <p:custDataLst>
    <p:tags r:id="rId23"/>
  </p:custDataLst>
  <p:defaultTextStyle>
    <a:defPPr>
      <a:defRPr lang="en-US"/>
    </a:defPPr>
    <a:lvl1pPr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1pPr>
    <a:lvl2pPr marL="4572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2pPr>
    <a:lvl3pPr marL="9144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3pPr>
    <a:lvl4pPr marL="13716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4pPr>
    <a:lvl5pPr marL="18288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5pPr>
    <a:lvl6pPr marL="2286000" algn="l" defTabSz="914400" rtl="0" eaLnBrk="1" latinLnBrk="0" hangingPunct="1">
      <a:defRPr sz="2400" b="1" kern="1200">
        <a:solidFill>
          <a:srgbClr val="010066"/>
        </a:solidFill>
        <a:latin typeface="Arial" panose="020B0604020202020204" pitchFamily="34" charset="0"/>
        <a:ea typeface="+mn-ea"/>
        <a:cs typeface="+mn-cs"/>
      </a:defRPr>
    </a:lvl6pPr>
    <a:lvl7pPr marL="2743200" algn="l" defTabSz="914400" rtl="0" eaLnBrk="1" latinLnBrk="0" hangingPunct="1">
      <a:defRPr sz="2400" b="1" kern="1200">
        <a:solidFill>
          <a:srgbClr val="010066"/>
        </a:solidFill>
        <a:latin typeface="Arial" panose="020B0604020202020204" pitchFamily="34" charset="0"/>
        <a:ea typeface="+mn-ea"/>
        <a:cs typeface="+mn-cs"/>
      </a:defRPr>
    </a:lvl7pPr>
    <a:lvl8pPr marL="3200400" algn="l" defTabSz="914400" rtl="0" eaLnBrk="1" latinLnBrk="0" hangingPunct="1">
      <a:defRPr sz="2400" b="1" kern="1200">
        <a:solidFill>
          <a:srgbClr val="010066"/>
        </a:solidFill>
        <a:latin typeface="Arial" panose="020B0604020202020204" pitchFamily="34" charset="0"/>
        <a:ea typeface="+mn-ea"/>
        <a:cs typeface="+mn-cs"/>
      </a:defRPr>
    </a:lvl8pPr>
    <a:lvl9pPr marL="3657600" algn="l" defTabSz="914400" rtl="0" eaLnBrk="1" latinLnBrk="0" hangingPunct="1">
      <a:defRPr sz="2400" b="1"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861">
          <p15:clr>
            <a:srgbClr val="A4A3A4"/>
          </p15:clr>
        </p15:guide>
        <p15:guide id="2" orient="horz" pos="504">
          <p15:clr>
            <a:srgbClr val="A4A3A4"/>
          </p15:clr>
        </p15:guide>
        <p15:guide id="3" pos="226">
          <p15:clr>
            <a:srgbClr val="A4A3A4"/>
          </p15:clr>
        </p15:guide>
        <p15:guide id="4" pos="5556">
          <p15:clr>
            <a:srgbClr val="A4A3A4"/>
          </p15:clr>
        </p15:guide>
      </p15:sldGuideLst>
    </p:ext>
    <p:ext uri="{2D200454-40CA-4A62-9FC3-DE9A4176ACB9}">
      <p15:notesGuideLst xmlns:p15="http://schemas.microsoft.com/office/powerpoint/2012/main">
        <p15:guide id="1" orient="horz" pos="2954"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3"/>
    <a:srgbClr val="CC0099"/>
    <a:srgbClr val="990099"/>
    <a:srgbClr val="FFCC99"/>
    <a:srgbClr val="008000"/>
    <a:srgbClr val="FFFFCC"/>
    <a:srgbClr val="CC0000"/>
    <a:srgbClr val="00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howGuides="1">
      <p:cViewPr varScale="1">
        <p:scale>
          <a:sx n="85" d="100"/>
          <a:sy n="85" d="100"/>
        </p:scale>
        <p:origin x="540" y="72"/>
      </p:cViewPr>
      <p:guideLst>
        <p:guide orient="horz" pos="3861"/>
        <p:guide orient="horz" pos="504"/>
        <p:guide pos="226"/>
        <p:guide pos="555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7" d="100"/>
          <a:sy n="77" d="100"/>
        </p:scale>
        <p:origin x="2064" y="108"/>
      </p:cViewPr>
      <p:guideLst>
        <p:guide orient="horz" pos="2954"/>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60" name="Rectangle 8">
            <a:extLst>
              <a:ext uri="{FF2B5EF4-FFF2-40B4-BE49-F238E27FC236}">
                <a16:creationId xmlns:a16="http://schemas.microsoft.com/office/drawing/2014/main" id="{49E568FE-90BA-42F9-B6AB-FD6116000FB0}"/>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defRPr>
            </a:lvl1pPr>
          </a:lstStyle>
          <a:p>
            <a:fld id="{5AF69E34-4108-4F2F-AF85-0313F0E71BD8}" type="slidenum">
              <a:rPr lang="en-GB" altLang="en-US"/>
              <a:pPr/>
              <a:t>‹#›</a:t>
            </a:fld>
            <a:endParaRPr lang="en-GB" altLang="en-US"/>
          </a:p>
        </p:txBody>
      </p:sp>
      <p:sp>
        <p:nvSpPr>
          <p:cNvPr id="4" name="Rectangle 7">
            <a:extLst>
              <a:ext uri="{FF2B5EF4-FFF2-40B4-BE49-F238E27FC236}">
                <a16:creationId xmlns:a16="http://schemas.microsoft.com/office/drawing/2014/main" id="{B780864A-98CB-4A28-9BA2-35F4D5453A59}"/>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29E33320-F3ED-4894-AA0F-C10A6CCA5BC8}"/>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36220726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EAD81620-F077-4EB1-8B89-54B65A6227D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7F49C2B-F5E6-4A93-8A51-B42731FCA15C}"/>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Rectangle 7">
            <a:extLst>
              <a:ext uri="{FF2B5EF4-FFF2-40B4-BE49-F238E27FC236}">
                <a16:creationId xmlns:a16="http://schemas.microsoft.com/office/drawing/2014/main" id="{10A6B0B7-889C-4364-A0CF-19D3C8FF7CD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8F8A8C2C-DE98-4203-BA0E-AED67FC7FBB1}"/>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
        <p:nvSpPr>
          <p:cNvPr id="2" name="Slide Number Placeholder 1">
            <a:extLst>
              <a:ext uri="{FF2B5EF4-FFF2-40B4-BE49-F238E27FC236}">
                <a16:creationId xmlns:a16="http://schemas.microsoft.com/office/drawing/2014/main" id="{0B68AA28-E23B-45E9-87F6-5F62EBD3CE3E}"/>
              </a:ext>
            </a:extLst>
          </p:cNvPr>
          <p:cNvSpPr>
            <a:spLocks noGrp="1"/>
          </p:cNvSpPr>
          <p:nvPr>
            <p:ph type="sldNum" sz="quarter" idx="5"/>
          </p:nvPr>
        </p:nvSpPr>
        <p:spPr>
          <a:xfrm>
            <a:off x="3884613" y="8829969"/>
            <a:ext cx="2971800" cy="466434"/>
          </a:xfrm>
          <a:prstGeom prst="rect">
            <a:avLst/>
          </a:prstGeom>
        </p:spPr>
        <p:txBody>
          <a:bodyPr vert="horz" lIns="91440" tIns="45720" rIns="91440" bIns="45720" rtlCol="0" anchor="b"/>
          <a:lstStyle>
            <a:lvl1pPr algn="r">
              <a:defRPr sz="1200">
                <a:solidFill>
                  <a:schemeClr val="tx1"/>
                </a:solidFill>
              </a:defRPr>
            </a:lvl1pPr>
          </a:lstStyle>
          <a:p>
            <a:fld id="{A49B8EDA-BD02-40EC-8B06-BFBA1B13A49F}" type="slidenum">
              <a:rPr lang="en-GB" smtClean="0"/>
              <a:pPr/>
              <a:t>‹#›</a:t>
            </a:fld>
            <a:endParaRPr lang="en-GB"/>
          </a:p>
        </p:txBody>
      </p:sp>
    </p:spTree>
    <p:extLst>
      <p:ext uri="{BB962C8B-B14F-4D97-AF65-F5344CB8AC3E}">
        <p14:creationId xmlns:p14="http://schemas.microsoft.com/office/powerpoint/2010/main" val="238440718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3FA55EBE-5BF5-4414-A652-52699E02E7B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79F18C59-0997-470D-B974-DB73BBA69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98DD169-3DE8-4DB5-BC46-6149E1F6AB0F}"/>
              </a:ext>
            </a:extLst>
          </p:cNvPr>
          <p:cNvSpPr>
            <a:spLocks noGrp="1"/>
          </p:cNvSpPr>
          <p:nvPr>
            <p:ph type="sldNum" sz="quarter" idx="10"/>
          </p:nvPr>
        </p:nvSpPr>
        <p:spPr/>
        <p:txBody>
          <a:bodyPr/>
          <a:lstStyle/>
          <a:p>
            <a:fld id="{A49B8EDA-BD02-40EC-8B06-BFBA1B13A49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9F19B59D-0067-47AB-8CE1-C09C70948C5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2F5BA299-DBAF-42E4-8943-7898FEEA38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4256ADA6-6E30-48E1-B211-161CC7C9286E}"/>
              </a:ext>
            </a:extLst>
          </p:cNvPr>
          <p:cNvSpPr>
            <a:spLocks noGrp="1"/>
          </p:cNvSpPr>
          <p:nvPr>
            <p:ph type="sldNum" sz="quarter" idx="10"/>
          </p:nvPr>
        </p:nvSpPr>
        <p:spPr/>
        <p:txBody>
          <a:bodyPr/>
          <a:lstStyle/>
          <a:p>
            <a:fld id="{A49B8EDA-BD02-40EC-8B06-BFBA1B13A49F}"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51BFD76B-2A4D-498F-8BB5-E157A27E9B61}"/>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998BB48-866E-4231-9F55-8206C2E6BF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eaLnBrk="1" hangingPunct="1">
              <a:spcBef>
                <a:spcPts val="432"/>
              </a:spcBef>
            </a:pPr>
            <a:endParaRPr lang="en-GB" altLang="en-US" b="1" dirty="0">
              <a:latin typeface="Arial" panose="020B0604020202020204" pitchFamily="34" charset="0"/>
            </a:endParaRPr>
          </a:p>
          <a:p>
            <a:pPr eaLnBrk="1" hangingPunct="1">
              <a:spcBef>
                <a:spcPts val="432"/>
              </a:spcBef>
            </a:pPr>
            <a:r>
              <a:rPr lang="en-GB" altLang="en-US" b="1" dirty="0">
                <a:latin typeface="Arial" panose="020B0604020202020204" pitchFamily="34" charset="0"/>
              </a:rPr>
              <a:t>Photo credit: </a:t>
            </a:r>
            <a:r>
              <a:rPr lang="en-GB" altLang="en-US" b="0" dirty="0">
                <a:latin typeface="Arial" panose="020B0604020202020204" pitchFamily="34" charset="0"/>
              </a:rPr>
              <a:t>©</a:t>
            </a:r>
            <a:r>
              <a:rPr lang="en-GB" altLang="en-US" b="1" dirty="0">
                <a:latin typeface="Arial" panose="020B0604020202020204" pitchFamily="34" charset="0"/>
              </a:rPr>
              <a:t> </a:t>
            </a:r>
            <a:r>
              <a:rPr lang="en-GB" altLang="en-US" dirty="0">
                <a:latin typeface="Arial" panose="020B0604020202020204" pitchFamily="34" charset="0"/>
              </a:rPr>
              <a:t>H. Assaf </a:t>
            </a:r>
          </a:p>
        </p:txBody>
      </p:sp>
      <p:sp>
        <p:nvSpPr>
          <p:cNvPr id="2" name="Slide Number Placeholder 1">
            <a:extLst>
              <a:ext uri="{FF2B5EF4-FFF2-40B4-BE49-F238E27FC236}">
                <a16:creationId xmlns:a16="http://schemas.microsoft.com/office/drawing/2014/main" id="{368635B5-FF26-42B9-9DE6-3A0A8895B9A0}"/>
              </a:ext>
            </a:extLst>
          </p:cNvPr>
          <p:cNvSpPr>
            <a:spLocks noGrp="1"/>
          </p:cNvSpPr>
          <p:nvPr>
            <p:ph type="sldNum" sz="quarter" idx="10"/>
          </p:nvPr>
        </p:nvSpPr>
        <p:spPr/>
        <p:txBody>
          <a:bodyPr/>
          <a:lstStyle/>
          <a:p>
            <a:fld id="{A49B8EDA-BD02-40EC-8B06-BFBA1B13A49F}"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E65A7ED5-9F1C-4327-8060-96D157C5D95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D3A2F590-EAEB-45CB-BBBC-F526083EDD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06952C3C-B87D-49B5-A52D-5A4644B11F22}"/>
              </a:ext>
            </a:extLst>
          </p:cNvPr>
          <p:cNvSpPr>
            <a:spLocks noGrp="1"/>
          </p:cNvSpPr>
          <p:nvPr>
            <p:ph type="sldNum" sz="quarter" idx="10"/>
          </p:nvPr>
        </p:nvSpPr>
        <p:spPr/>
        <p:txBody>
          <a:bodyPr/>
          <a:lstStyle/>
          <a:p>
            <a:fld id="{A49B8EDA-BD02-40EC-8B06-BFBA1B13A49F}"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169640B4-6E18-4416-B887-AF7ECA16178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2E96A632-9ABD-4EF6-8D99-070905825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Photo credit: </a:t>
            </a:r>
            <a:r>
              <a:rPr lang="en-GB" altLang="en-US" b="0" dirty="0">
                <a:latin typeface="Arial" panose="020B0604020202020204" pitchFamily="34" charset="0"/>
              </a:rPr>
              <a:t>© </a:t>
            </a:r>
            <a:r>
              <a:rPr lang="en-GB" altLang="en-US" dirty="0">
                <a:latin typeface="Arial" panose="020B0604020202020204" pitchFamily="34" charset="0"/>
              </a:rPr>
              <a:t>Bill Ault </a:t>
            </a:r>
          </a:p>
        </p:txBody>
      </p:sp>
      <p:sp>
        <p:nvSpPr>
          <p:cNvPr id="2" name="Slide Number Placeholder 1">
            <a:extLst>
              <a:ext uri="{FF2B5EF4-FFF2-40B4-BE49-F238E27FC236}">
                <a16:creationId xmlns:a16="http://schemas.microsoft.com/office/drawing/2014/main" id="{3B40E482-86F6-4076-8A73-CDADE560D579}"/>
              </a:ext>
            </a:extLst>
          </p:cNvPr>
          <p:cNvSpPr>
            <a:spLocks noGrp="1"/>
          </p:cNvSpPr>
          <p:nvPr>
            <p:ph type="sldNum" sz="quarter" idx="10"/>
          </p:nvPr>
        </p:nvSpPr>
        <p:spPr/>
        <p:txBody>
          <a:bodyPr/>
          <a:lstStyle/>
          <a:p>
            <a:fld id="{A49B8EDA-BD02-40EC-8B06-BFBA1B13A49F}"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D4964493-F4DE-4F4B-8491-7C55CFF96B4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A24CDEA1-3D3C-4A5D-9850-FA3F51093E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eaLnBrk="1" hangingPunct="1">
              <a:spcBef>
                <a:spcPts val="432"/>
              </a:spcBef>
            </a:pPr>
            <a:endParaRPr lang="en-GB" altLang="en-US" b="1" dirty="0">
              <a:latin typeface="Arial" panose="020B0604020202020204" pitchFamily="34" charset="0"/>
            </a:endParaRPr>
          </a:p>
          <a:p>
            <a:pPr eaLnBrk="1" hangingPunct="1">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053F13BB-B777-4272-BF9F-FF4AC3C7985D}"/>
              </a:ext>
            </a:extLst>
          </p:cNvPr>
          <p:cNvSpPr>
            <a:spLocks noGrp="1"/>
          </p:cNvSpPr>
          <p:nvPr>
            <p:ph type="sldNum" sz="quarter" idx="10"/>
          </p:nvPr>
        </p:nvSpPr>
        <p:spPr/>
        <p:txBody>
          <a:bodyPr/>
          <a:lstStyle/>
          <a:p>
            <a:fld id="{A49B8EDA-BD02-40EC-8B06-BFBA1B13A49F}"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83FECB76-77FC-41C3-AEBA-57B542C33464}"/>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145E66B-A37F-4127-9D2C-1913B2205B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5A7E1DF-2AE8-4BF1-9864-A1B857332650}"/>
              </a:ext>
            </a:extLst>
          </p:cNvPr>
          <p:cNvSpPr>
            <a:spLocks noGrp="1"/>
          </p:cNvSpPr>
          <p:nvPr>
            <p:ph type="sldNum" sz="quarter" idx="10"/>
          </p:nvPr>
        </p:nvSpPr>
        <p:spPr/>
        <p:txBody>
          <a:bodyPr/>
          <a:lstStyle/>
          <a:p>
            <a:fld id="{A49B8EDA-BD02-40EC-8B06-BFBA1B13A49F}"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CD745A07-0385-453A-B1E0-DA07DB6C4ED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AF766032-DFA8-411D-BA3B-4B9CF4615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78D7EC7-74E5-4CBB-A5B8-D5C82C2F8090}"/>
              </a:ext>
            </a:extLst>
          </p:cNvPr>
          <p:cNvSpPr>
            <a:spLocks noGrp="1"/>
          </p:cNvSpPr>
          <p:nvPr>
            <p:ph type="sldNum" sz="quarter" idx="10"/>
          </p:nvPr>
        </p:nvSpPr>
        <p:spPr/>
        <p:txBody>
          <a:bodyPr/>
          <a:lstStyle/>
          <a:p>
            <a:fld id="{A49B8EDA-BD02-40EC-8B06-BFBA1B13A49F}"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E07317D2-7FC9-404F-A7D8-62361E69BAA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B27080DD-159E-4ECF-9B58-0AD43919B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A776E17-F2B4-4DBB-B09B-B83608ABF4BC}"/>
              </a:ext>
            </a:extLst>
          </p:cNvPr>
          <p:cNvSpPr>
            <a:spLocks noGrp="1"/>
          </p:cNvSpPr>
          <p:nvPr>
            <p:ph type="sldNum" sz="quarter" idx="10"/>
          </p:nvPr>
        </p:nvSpPr>
        <p:spPr/>
        <p:txBody>
          <a:bodyPr/>
          <a:lstStyle/>
          <a:p>
            <a:fld id="{A49B8EDA-BD02-40EC-8B06-BFBA1B13A49F}"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8302CF3C-14C3-4EFA-9373-FD7D06752D8A}"/>
              </a:ext>
            </a:extLst>
          </p:cNvPr>
          <p:cNvSpPr>
            <a:spLocks noGrp="1"/>
          </p:cNvSpPr>
          <p:nvPr>
            <p:ph type="sldNum" sz="quarter" idx="10"/>
          </p:nvPr>
        </p:nvSpPr>
        <p:spPr/>
        <p:txBody>
          <a:bodyPr/>
          <a:lstStyle/>
          <a:p>
            <a:fld id="{A49B8EDA-BD02-40EC-8B06-BFBA1B13A49F}" type="slidenum">
              <a:rPr lang="en-GB" smtClean="0"/>
              <a:pPr/>
              <a:t>2</a:t>
            </a:fld>
            <a:endParaRPr lang="en-GB"/>
          </a:p>
        </p:txBody>
      </p:sp>
    </p:spTree>
    <p:extLst>
      <p:ext uri="{BB962C8B-B14F-4D97-AF65-F5344CB8AC3E}">
        <p14:creationId xmlns:p14="http://schemas.microsoft.com/office/powerpoint/2010/main" val="5101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3673E886-CAAA-4072-B4A4-5F84F3535DC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218B678-4672-43CC-8530-606D19300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2CF5603-691E-4273-950F-8DED952200FA}"/>
              </a:ext>
            </a:extLst>
          </p:cNvPr>
          <p:cNvSpPr>
            <a:spLocks noGrp="1"/>
          </p:cNvSpPr>
          <p:nvPr>
            <p:ph type="sldNum" sz="quarter" idx="10"/>
          </p:nvPr>
        </p:nvSpPr>
        <p:spPr/>
        <p:txBody>
          <a:bodyPr/>
          <a:lstStyle/>
          <a:p>
            <a:fld id="{A49B8EDA-BD02-40EC-8B06-BFBA1B13A49F}"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675EAC3E-068A-401E-8877-1671560B351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8CCD0A9-5B12-4F9D-98F2-51CED5FD13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Photo credits:</a:t>
            </a:r>
            <a:r>
              <a:rPr lang="en-GB" altLang="en-US" dirty="0">
                <a:latin typeface="Arial" panose="020B0604020202020204" pitchFamily="34" charset="0"/>
              </a:rPr>
              <a:t> waves © Filipa Allen, acid rain damage © Benjamin </a:t>
            </a:r>
            <a:r>
              <a:rPr lang="en-GB" altLang="en-US" dirty="0" err="1">
                <a:latin typeface="Arial" panose="020B0604020202020204" pitchFamily="34" charset="0"/>
              </a:rPr>
              <a:t>Earwicker</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4D32188-5EF4-421E-89B7-0EE27AC0FCA5}"/>
              </a:ext>
            </a:extLst>
          </p:cNvPr>
          <p:cNvSpPr>
            <a:spLocks noGrp="1"/>
          </p:cNvSpPr>
          <p:nvPr>
            <p:ph type="sldNum" sz="quarter" idx="10"/>
          </p:nvPr>
        </p:nvSpPr>
        <p:spPr/>
        <p:txBody>
          <a:bodyPr/>
          <a:lstStyle/>
          <a:p>
            <a:fld id="{A49B8EDA-BD02-40EC-8B06-BFBA1B13A49F}"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A2C6275E-DE19-49A7-B5C1-668CEAE98BB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FF0BE80-C1CD-4F45-B7E4-F1C0D5C8F0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CE4000A-EF5E-4AFF-A0B3-F2ECC6B487F3}"/>
              </a:ext>
            </a:extLst>
          </p:cNvPr>
          <p:cNvSpPr>
            <a:spLocks noGrp="1"/>
          </p:cNvSpPr>
          <p:nvPr>
            <p:ph type="sldNum" sz="quarter" idx="10"/>
          </p:nvPr>
        </p:nvSpPr>
        <p:spPr/>
        <p:txBody>
          <a:bodyPr/>
          <a:lstStyle/>
          <a:p>
            <a:fld id="{A49B8EDA-BD02-40EC-8B06-BFBA1B13A49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992795F3-AC70-485F-B6BD-9FC11098795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53F3649-35A7-411B-9DE6-5AAE09C1F9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eaLnBrk="1" hangingPunct="1">
              <a:spcBef>
                <a:spcPts val="432"/>
              </a:spcBef>
            </a:pPr>
            <a:endParaRPr lang="en-GB" altLang="en-US" b="1" dirty="0">
              <a:latin typeface="Arial" panose="020B0604020202020204" pitchFamily="34" charset="0"/>
            </a:endParaRPr>
          </a:p>
          <a:p>
            <a:pPr eaLnBrk="1" hangingPunct="1">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 </a:t>
            </a:r>
            <a:r>
              <a:rPr lang="en-US" altLang="en-US" dirty="0">
                <a:latin typeface="Arial" panose="020B0604020202020204" pitchFamily="34" charset="0"/>
              </a:rPr>
              <a:t>Michel </a:t>
            </a:r>
            <a:r>
              <a:rPr lang="en-US" altLang="en-US" dirty="0" err="1">
                <a:latin typeface="Arial" panose="020B0604020202020204" pitchFamily="34" charset="0"/>
              </a:rPr>
              <a:t>Meynsbrughen</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6B48A69-63A4-42DC-AA6D-D7C86AAB0A39}"/>
              </a:ext>
            </a:extLst>
          </p:cNvPr>
          <p:cNvSpPr>
            <a:spLocks noGrp="1"/>
          </p:cNvSpPr>
          <p:nvPr>
            <p:ph type="sldNum" sz="quarter" idx="10"/>
          </p:nvPr>
        </p:nvSpPr>
        <p:spPr/>
        <p:txBody>
          <a:bodyPr/>
          <a:lstStyle/>
          <a:p>
            <a:fld id="{A49B8EDA-BD02-40EC-8B06-BFBA1B13A49F}"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04A1844E-5045-45B3-A7CF-DF762B2E22B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2945E2C-B4D6-493C-86CB-E24A359F8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6D526768-14E0-4932-8AA4-8A6AB8B593FB}"/>
              </a:ext>
            </a:extLst>
          </p:cNvPr>
          <p:cNvSpPr>
            <a:spLocks noGrp="1"/>
          </p:cNvSpPr>
          <p:nvPr>
            <p:ph type="sldNum" sz="quarter" idx="10"/>
          </p:nvPr>
        </p:nvSpPr>
        <p:spPr/>
        <p:txBody>
          <a:bodyPr/>
          <a:lstStyle/>
          <a:p>
            <a:fld id="{A49B8EDA-BD02-40EC-8B06-BFBA1B13A49F}"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28B95016-F768-4BE4-A177-EAD75CD0D66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5CF914C-4443-48D6-8B12-8ED81A279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eaLnBrk="1" hangingPunct="1">
              <a:spcBef>
                <a:spcPts val="432"/>
              </a:spcBef>
            </a:pPr>
            <a:endParaRPr lang="en-GB" altLang="en-US" b="1" dirty="0">
              <a:latin typeface="Arial" panose="020B0604020202020204" pitchFamily="34" charset="0"/>
            </a:endParaRPr>
          </a:p>
          <a:p>
            <a:pPr eaLnBrk="1" hangingPunct="1">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Jupiterimages</a:t>
            </a:r>
            <a:r>
              <a:rPr lang="en-US" altLang="en-US" dirty="0">
                <a:latin typeface="Arial" panose="020B0604020202020204" pitchFamily="34" charset="0"/>
              </a:rPr>
              <a:t> Corporation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C5226DD-A307-46B1-BA65-0DBD23F47936}"/>
              </a:ext>
            </a:extLst>
          </p:cNvPr>
          <p:cNvSpPr>
            <a:spLocks noGrp="1"/>
          </p:cNvSpPr>
          <p:nvPr>
            <p:ph type="sldNum" sz="quarter" idx="10"/>
          </p:nvPr>
        </p:nvSpPr>
        <p:spPr/>
        <p:txBody>
          <a:bodyPr/>
          <a:lstStyle/>
          <a:p>
            <a:fld id="{A49B8EDA-BD02-40EC-8B06-BFBA1B13A49F}"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06CB94D3-D58C-42BB-AFC1-FBFEB8F71F4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407BF4B-1104-4DB8-8963-FAB686D911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38C91D99-DD73-42BC-BB7D-27D90BFEA88B}"/>
              </a:ext>
            </a:extLst>
          </p:cNvPr>
          <p:cNvSpPr>
            <a:spLocks noGrp="1"/>
          </p:cNvSpPr>
          <p:nvPr>
            <p:ph type="sldNum" sz="quarter" idx="10"/>
          </p:nvPr>
        </p:nvSpPr>
        <p:spPr/>
        <p:txBody>
          <a:bodyPr/>
          <a:lstStyle/>
          <a:p>
            <a:fld id="{A49B8EDA-BD02-40EC-8B06-BFBA1B13A49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179672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2434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3586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0229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18743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15135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997041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0695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97985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51088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409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13691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88406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79921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56765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752116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01563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27249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219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7946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2466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6055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453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11133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3523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17481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17</a:t>
            </a:r>
          </a:p>
        </p:txBody>
      </p:sp>
    </p:spTree>
    <p:custDataLst>
      <p:tags r:id="rId16"/>
    </p:custDataLst>
    <p:extLst>
      <p:ext uri="{BB962C8B-B14F-4D97-AF65-F5344CB8AC3E}">
        <p14:creationId xmlns:p14="http://schemas.microsoft.com/office/powerpoint/2010/main" val="22376993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17</a:t>
            </a:r>
          </a:p>
        </p:txBody>
      </p:sp>
    </p:spTree>
    <p:custDataLst>
      <p:tags r:id="rId14"/>
    </p:custDataLst>
    <p:extLst>
      <p:ext uri="{BB962C8B-B14F-4D97-AF65-F5344CB8AC3E}">
        <p14:creationId xmlns:p14="http://schemas.microsoft.com/office/powerpoint/2010/main" val="290068136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3.xml"/><Relationship Id="rId7" Type="http://schemas.openxmlformats.org/officeDocument/2006/relationships/image" Target="../media/image6.png"/><Relationship Id="rId2" Type="http://schemas.openxmlformats.org/officeDocument/2006/relationships/tags" Target="../tags/tag42.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notesSlide" Target="../notesSlides/notesSlide12.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control" Target="../activeX/activeX4.xml"/><Relationship Id="rId7" Type="http://schemas.openxmlformats.org/officeDocument/2006/relationships/image" Target="../media/image15.jpg"/><Relationship Id="rId2" Type="http://schemas.openxmlformats.org/officeDocument/2006/relationships/tags" Target="../tags/tag47.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notesSlide" Target="../notesSlides/notesSlide17.xml"/><Relationship Id="rId4"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notesSlide" Target="../notesSlides/notesSlide7.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2.xml"/><Relationship Id="rId7" Type="http://schemas.openxmlformats.org/officeDocument/2006/relationships/image" Target="../media/image6.png"/><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notesSlide" Target="../notesSlides/notesSlide9.xml"/><Relationship Id="rId10" Type="http://schemas.openxmlformats.org/officeDocument/2006/relationships/image" Target="../media/image13.wmf"/><Relationship Id="rId4" Type="http://schemas.openxmlformats.org/officeDocument/2006/relationships/slideLayout" Target="../slideLayouts/slideLayout7.xml"/><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CB76-B5AC-45F5-B862-B6AEAEE6AF99}"/>
              </a:ext>
            </a:extLst>
          </p:cNvPr>
          <p:cNvSpPr>
            <a:spLocks noGrp="1"/>
          </p:cNvSpPr>
          <p:nvPr>
            <p:ph type="title"/>
          </p:nvPr>
        </p:nvSpPr>
        <p:spPr/>
        <p:txBody>
          <a:bodyPr/>
          <a:lstStyle/>
          <a:p>
            <a:r>
              <a:rPr lang="en-GB" dirty="0"/>
              <a:t>Weathering</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38CB7AD-5023-406B-9479-EF688EB07AC9}"/>
              </a:ext>
            </a:extLst>
          </p:cNvPr>
          <p:cNvSpPr>
            <a:spLocks noGrp="1" noChangeArrowheads="1"/>
          </p:cNvSpPr>
          <p:nvPr>
            <p:ph type="title"/>
          </p:nvPr>
        </p:nvSpPr>
        <p:spPr/>
        <p:txBody>
          <a:bodyPr/>
          <a:lstStyle/>
          <a:p>
            <a:pPr eaLnBrk="1" hangingPunct="1"/>
            <a:r>
              <a:rPr lang="en-GB" altLang="en-US"/>
              <a:t>How can freezing water cause damage?</a:t>
            </a:r>
          </a:p>
        </p:txBody>
      </p:sp>
      <p:sp>
        <p:nvSpPr>
          <p:cNvPr id="13315" name="Text Box 4">
            <a:extLst>
              <a:ext uri="{FF2B5EF4-FFF2-40B4-BE49-F238E27FC236}">
                <a16:creationId xmlns:a16="http://schemas.microsoft.com/office/drawing/2014/main" id="{15ADB6B6-5701-45FF-BB39-827170A10B0A}"/>
              </a:ext>
            </a:extLst>
          </p:cNvPr>
          <p:cNvSpPr txBox="1">
            <a:spLocks noChangeArrowheads="1"/>
          </p:cNvSpPr>
          <p:nvPr/>
        </p:nvSpPr>
        <p:spPr bwMode="auto">
          <a:xfrm>
            <a:off x="358775" y="800100"/>
            <a:ext cx="8461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a:solidFill>
                  <a:srgbClr val="010067"/>
                </a:solidFill>
              </a:rPr>
              <a:t>You can see freeze-thaw weathering in action if you leave a bottle full of water in the freezer for too long.</a:t>
            </a:r>
          </a:p>
        </p:txBody>
      </p:sp>
      <p:sp>
        <p:nvSpPr>
          <p:cNvPr id="610309" name="Text Box 5">
            <a:extLst>
              <a:ext uri="{FF2B5EF4-FFF2-40B4-BE49-F238E27FC236}">
                <a16:creationId xmlns:a16="http://schemas.microsoft.com/office/drawing/2014/main" id="{AEDB05FC-E063-47C1-AAC7-B25F405B301A}"/>
              </a:ext>
            </a:extLst>
          </p:cNvPr>
          <p:cNvSpPr txBox="1">
            <a:spLocks noChangeArrowheads="1"/>
          </p:cNvSpPr>
          <p:nvPr/>
        </p:nvSpPr>
        <p:spPr bwMode="auto">
          <a:xfrm>
            <a:off x="4145020" y="1851025"/>
            <a:ext cx="38433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t>The water inside the bottle expands as it freezes. </a:t>
            </a:r>
          </a:p>
        </p:txBody>
      </p:sp>
      <p:sp>
        <p:nvSpPr>
          <p:cNvPr id="610310" name="Text Box 6">
            <a:extLst>
              <a:ext uri="{FF2B5EF4-FFF2-40B4-BE49-F238E27FC236}">
                <a16:creationId xmlns:a16="http://schemas.microsoft.com/office/drawing/2014/main" id="{20F9417D-42A3-469F-BA1F-22AAF298A9EF}"/>
              </a:ext>
            </a:extLst>
          </p:cNvPr>
          <p:cNvSpPr txBox="1">
            <a:spLocks noChangeArrowheads="1"/>
          </p:cNvSpPr>
          <p:nvPr/>
        </p:nvSpPr>
        <p:spPr bwMode="auto">
          <a:xfrm>
            <a:off x="4145020" y="2901950"/>
            <a:ext cx="4348162"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solidFill>
                  <a:srgbClr val="010067"/>
                </a:solidFill>
              </a:rPr>
              <a:t>The ice that is formed creates pressure within the bottle, which causes it to break!</a:t>
            </a:r>
            <a:endParaRPr lang="en-GB" altLang="en-US" dirty="0"/>
          </a:p>
        </p:txBody>
      </p:sp>
      <p:sp>
        <p:nvSpPr>
          <p:cNvPr id="610311" name="Text Box 7">
            <a:extLst>
              <a:ext uri="{FF2B5EF4-FFF2-40B4-BE49-F238E27FC236}">
                <a16:creationId xmlns:a16="http://schemas.microsoft.com/office/drawing/2014/main" id="{58F81F1E-0830-4335-A5B1-E18A0ADF7CCA}"/>
              </a:ext>
            </a:extLst>
          </p:cNvPr>
          <p:cNvSpPr txBox="1">
            <a:spLocks noChangeArrowheads="1"/>
          </p:cNvSpPr>
          <p:nvPr/>
        </p:nvSpPr>
        <p:spPr bwMode="auto">
          <a:xfrm>
            <a:off x="4145020" y="4318000"/>
            <a:ext cx="43481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00066"/>
                </a:solidFill>
              </a:rPr>
              <a:t>Because water expands as it freezes it can create immense pressure in confined spaces. </a:t>
            </a:r>
            <a:r>
              <a:rPr lang="en-GB" altLang="en-US" b="0" dirty="0"/>
              <a:t>Does this explain why water pipes often burst in the winter?</a:t>
            </a:r>
          </a:p>
        </p:txBody>
      </p:sp>
      <p:pic>
        <p:nvPicPr>
          <p:cNvPr id="610314" name="Picture 10" descr="frozen bottle">
            <a:extLst>
              <a:ext uri="{FF2B5EF4-FFF2-40B4-BE49-F238E27FC236}">
                <a16:creationId xmlns:a16="http://schemas.microsoft.com/office/drawing/2014/main" id="{C6690B77-8F88-42E5-BA0B-8E81C95DB0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3824">
            <a:off x="1184332" y="1624013"/>
            <a:ext cx="1754188"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4A3CC2B0-3F8B-48A8-87F3-6F9D1B3B3D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A3993D65-78B1-4A19-BCCA-42788FBAA84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61031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103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9" grpId="0"/>
      <p:bldP spid="610310" grpId="0"/>
      <p:bldP spid="6103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B294828-1D2F-4AC3-A358-565D892B1C0D}"/>
              </a:ext>
            </a:extLst>
          </p:cNvPr>
          <p:cNvSpPr>
            <a:spLocks noGrp="1" noChangeArrowheads="1"/>
          </p:cNvSpPr>
          <p:nvPr>
            <p:ph type="title"/>
          </p:nvPr>
        </p:nvSpPr>
        <p:spPr/>
        <p:txBody>
          <a:bodyPr/>
          <a:lstStyle/>
          <a:p>
            <a:pPr eaLnBrk="1" hangingPunct="1"/>
            <a:r>
              <a:rPr lang="en-GB" altLang="en-US"/>
              <a:t>Biological weathering – plants </a:t>
            </a:r>
          </a:p>
        </p:txBody>
      </p:sp>
      <p:sp>
        <p:nvSpPr>
          <p:cNvPr id="14339" name="Text Box 4">
            <a:extLst>
              <a:ext uri="{FF2B5EF4-FFF2-40B4-BE49-F238E27FC236}">
                <a16:creationId xmlns:a16="http://schemas.microsoft.com/office/drawing/2014/main" id="{38556C38-298D-4EB3-A475-AE5A9EE5ABBF}"/>
              </a:ext>
            </a:extLst>
          </p:cNvPr>
          <p:cNvSpPr txBox="1">
            <a:spLocks noChangeArrowheads="1"/>
          </p:cNvSpPr>
          <p:nvPr/>
        </p:nvSpPr>
        <p:spPr bwMode="auto">
          <a:xfrm>
            <a:off x="358775" y="800100"/>
            <a:ext cx="846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t>Have you ever seen plants growing in the cracks of a sidewalk, wall or rock? This happens because plants often use the wind to spread out their seeds.</a:t>
            </a:r>
          </a:p>
        </p:txBody>
      </p:sp>
      <p:sp>
        <p:nvSpPr>
          <p:cNvPr id="622605" name="Text Box 13">
            <a:extLst>
              <a:ext uri="{FF2B5EF4-FFF2-40B4-BE49-F238E27FC236}">
                <a16:creationId xmlns:a16="http://schemas.microsoft.com/office/drawing/2014/main" id="{92A2EEB3-432D-466F-A4C4-10DCBF1515FA}"/>
              </a:ext>
            </a:extLst>
          </p:cNvPr>
          <p:cNvSpPr txBox="1">
            <a:spLocks noChangeArrowheads="1"/>
          </p:cNvSpPr>
          <p:nvPr/>
        </p:nvSpPr>
        <p:spPr bwMode="auto">
          <a:xfrm>
            <a:off x="358775" y="5337175"/>
            <a:ext cx="878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FF6600"/>
              </a:buClr>
              <a:buFont typeface="Wingdings" panose="05000000000000000000" pitchFamily="2" charset="2"/>
              <a:buNone/>
            </a:pPr>
            <a:r>
              <a:rPr lang="en-GB" altLang="en-US" b="0"/>
              <a:t>Plants like ivy cause similar damage because they cling to buildings by root systems that penetrate cracks between bricks.</a:t>
            </a:r>
            <a:endParaRPr lang="en-GB" altLang="en-US"/>
          </a:p>
        </p:txBody>
      </p:sp>
      <p:sp>
        <p:nvSpPr>
          <p:cNvPr id="622608" name="Text Box 16">
            <a:extLst>
              <a:ext uri="{FF2B5EF4-FFF2-40B4-BE49-F238E27FC236}">
                <a16:creationId xmlns:a16="http://schemas.microsoft.com/office/drawing/2014/main" id="{7A03F47D-0980-47A7-88CC-7D12ECF88571}"/>
              </a:ext>
            </a:extLst>
          </p:cNvPr>
          <p:cNvSpPr txBox="1">
            <a:spLocks noChangeArrowheads="1"/>
          </p:cNvSpPr>
          <p:nvPr/>
        </p:nvSpPr>
        <p:spPr bwMode="auto">
          <a:xfrm>
            <a:off x="358775" y="2190750"/>
            <a:ext cx="49339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t>When a seed falls into a crack it quickly germinates because of    the moist and sheltered conditions. </a:t>
            </a:r>
            <a:endParaRPr lang="en-GB" altLang="en-US"/>
          </a:p>
        </p:txBody>
      </p:sp>
      <p:sp>
        <p:nvSpPr>
          <p:cNvPr id="622610" name="Text Box 18">
            <a:extLst>
              <a:ext uri="{FF2B5EF4-FFF2-40B4-BE49-F238E27FC236}">
                <a16:creationId xmlns:a16="http://schemas.microsoft.com/office/drawing/2014/main" id="{8C1F1E25-56E7-4B18-A59C-78FFA8B8DA08}"/>
              </a:ext>
            </a:extLst>
          </p:cNvPr>
          <p:cNvSpPr txBox="1">
            <a:spLocks noChangeArrowheads="1"/>
          </p:cNvSpPr>
          <p:nvPr/>
        </p:nvSpPr>
        <p:spPr bwMode="auto">
          <a:xfrm>
            <a:off x="358775" y="3581400"/>
            <a:ext cx="4968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t>However, as the seedling and its roots grow, they put pressure on the crack, causing it to become deeper and/or wider.</a:t>
            </a:r>
            <a:endParaRPr lang="en-GB" altLang="en-US"/>
          </a:p>
        </p:txBody>
      </p:sp>
      <p:pic>
        <p:nvPicPr>
          <p:cNvPr id="622611" name="Picture 19" descr="735938_edited">
            <a:extLst>
              <a:ext uri="{FF2B5EF4-FFF2-40B4-BE49-F238E27FC236}">
                <a16:creationId xmlns:a16="http://schemas.microsoft.com/office/drawing/2014/main" id="{BBE555C3-1EF6-497E-9D14-EFC50AF84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989138"/>
            <a:ext cx="3348038"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3DC3E129-4812-4389-AC47-55FD0AEF288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395A6BB9-FF89-4F74-ACFF-322F55E431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260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6226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2261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2260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5" grpId="0"/>
      <p:bldP spid="622608" grpId="0"/>
      <p:bldP spid="6226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F8207E6B-2103-411C-93E1-95C87365528A}"/>
              </a:ext>
            </a:extLst>
          </p:cNvPr>
          <p:cNvSpPr>
            <a:spLocks noGrp="1" noChangeArrowheads="1"/>
          </p:cNvSpPr>
          <p:nvPr>
            <p:ph type="title"/>
          </p:nvPr>
        </p:nvSpPr>
        <p:spPr/>
        <p:txBody>
          <a:bodyPr/>
          <a:lstStyle/>
          <a:p>
            <a:pPr eaLnBrk="1" hangingPunct="1"/>
            <a:r>
              <a:rPr lang="en-GB" altLang="en-US" dirty="0"/>
              <a:t>Plants and weathering in action</a:t>
            </a:r>
          </a:p>
        </p:txBody>
      </p:sp>
      <p:pic>
        <p:nvPicPr>
          <p:cNvPr id="6" name="Picture 5" descr="flash_icon">
            <a:extLst>
              <a:ext uri="{FF2B5EF4-FFF2-40B4-BE49-F238E27FC236}">
                <a16:creationId xmlns:a16="http://schemas.microsoft.com/office/drawing/2014/main" id="{6FAA1307-F881-4EFA-B31C-E9E2B930568F}"/>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4E3E4F6C-68C0-4A44-A41B-121BE1EFBD1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9">
            <a:extLst>
              <a:ext uri="{FF2B5EF4-FFF2-40B4-BE49-F238E27FC236}">
                <a16:creationId xmlns:a16="http://schemas.microsoft.com/office/drawing/2014/main" id="{F519D52A-749C-4B13-A565-84E83F48CDE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17C01F6-C604-46C0-B962-8FA95739C60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A3F59F-2B6C-4CDE-9764-95B73B9145EF}"/>
              </a:ext>
            </a:extLst>
          </p:cNvPr>
          <p:cNvSpPr>
            <a:spLocks noGrp="1" noChangeArrowheads="1"/>
          </p:cNvSpPr>
          <p:nvPr>
            <p:ph type="title"/>
          </p:nvPr>
        </p:nvSpPr>
        <p:spPr/>
        <p:txBody>
          <a:bodyPr/>
          <a:lstStyle/>
          <a:p>
            <a:pPr eaLnBrk="1" hangingPunct="1"/>
            <a:r>
              <a:rPr lang="en-GB" altLang="en-US" dirty="0"/>
              <a:t>Biological weathering – microorganisms</a:t>
            </a:r>
          </a:p>
        </p:txBody>
      </p:sp>
      <p:sp>
        <p:nvSpPr>
          <p:cNvPr id="15363" name="Text Box 4">
            <a:extLst>
              <a:ext uri="{FF2B5EF4-FFF2-40B4-BE49-F238E27FC236}">
                <a16:creationId xmlns:a16="http://schemas.microsoft.com/office/drawing/2014/main" id="{2059416A-8B10-40B7-8F40-C004925C7B00}"/>
              </a:ext>
            </a:extLst>
          </p:cNvPr>
          <p:cNvSpPr txBox="1">
            <a:spLocks noChangeArrowheads="1"/>
          </p:cNvSpPr>
          <p:nvPr/>
        </p:nvSpPr>
        <p:spPr bwMode="auto">
          <a:xfrm>
            <a:off x="358775" y="800100"/>
            <a:ext cx="8642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t>Lichen are a combination of algae and fungi that live together like a single organism. </a:t>
            </a:r>
          </a:p>
        </p:txBody>
      </p:sp>
      <p:sp>
        <p:nvSpPr>
          <p:cNvPr id="630790" name="Text Box 6">
            <a:extLst>
              <a:ext uri="{FF2B5EF4-FFF2-40B4-BE49-F238E27FC236}">
                <a16:creationId xmlns:a16="http://schemas.microsoft.com/office/drawing/2014/main" id="{0A23A8D1-4493-480F-BE81-9B143BF3F0E4}"/>
              </a:ext>
            </a:extLst>
          </p:cNvPr>
          <p:cNvSpPr txBox="1">
            <a:spLocks noChangeArrowheads="1"/>
          </p:cNvSpPr>
          <p:nvPr/>
        </p:nvSpPr>
        <p:spPr bwMode="auto">
          <a:xfrm>
            <a:off x="358775" y="4613275"/>
            <a:ext cx="40687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t>Lichen slowly break down rocks at the molecular level, using the minerals released from the stone as nutrients.</a:t>
            </a:r>
            <a:endParaRPr lang="en-GB" altLang="en-US"/>
          </a:p>
        </p:txBody>
      </p:sp>
      <p:sp>
        <p:nvSpPr>
          <p:cNvPr id="630791" name="Text Box 7">
            <a:extLst>
              <a:ext uri="{FF2B5EF4-FFF2-40B4-BE49-F238E27FC236}">
                <a16:creationId xmlns:a16="http://schemas.microsoft.com/office/drawing/2014/main" id="{3C2ABE18-79B3-4F94-8859-4E1FB9E08B8C}"/>
              </a:ext>
            </a:extLst>
          </p:cNvPr>
          <p:cNvSpPr txBox="1">
            <a:spLocks noChangeArrowheads="1"/>
          </p:cNvSpPr>
          <p:nvPr/>
        </p:nvSpPr>
        <p:spPr bwMode="auto">
          <a:xfrm>
            <a:off x="358775" y="1793875"/>
            <a:ext cx="44656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t>Each organism provides resources that the other benefits from. For example, while the fungus provides shelter for the alga, the alga uses sunlight to make energy, which it shares with the fungus.</a:t>
            </a:r>
            <a:endParaRPr lang="en-GB" altLang="en-US"/>
          </a:p>
        </p:txBody>
      </p:sp>
      <p:pic>
        <p:nvPicPr>
          <p:cNvPr id="630795" name="Picture 11" descr="979519_edited">
            <a:extLst>
              <a:ext uri="{FF2B5EF4-FFF2-40B4-BE49-F238E27FC236}">
                <a16:creationId xmlns:a16="http://schemas.microsoft.com/office/drawing/2014/main" id="{D2874B88-5CCA-4302-9CF9-C4A75047A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0" y="1341438"/>
            <a:ext cx="3990975"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AC0B433E-469B-4B0C-BE91-F08FC0691A0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079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63079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3079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90" grpId="0"/>
      <p:bldP spid="6307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58DD5F9-D1C6-421A-BB7F-0F62C48A8125}"/>
              </a:ext>
            </a:extLst>
          </p:cNvPr>
          <p:cNvSpPr>
            <a:spLocks noGrp="1" noChangeArrowheads="1"/>
          </p:cNvSpPr>
          <p:nvPr>
            <p:ph type="title"/>
          </p:nvPr>
        </p:nvSpPr>
        <p:spPr/>
        <p:txBody>
          <a:bodyPr/>
          <a:lstStyle/>
          <a:p>
            <a:pPr eaLnBrk="1" hangingPunct="1"/>
            <a:r>
              <a:rPr lang="en-GB" altLang="en-US"/>
              <a:t>Animals and weathering</a:t>
            </a:r>
          </a:p>
        </p:txBody>
      </p:sp>
      <p:sp>
        <p:nvSpPr>
          <p:cNvPr id="16387" name="Text Box 4">
            <a:extLst>
              <a:ext uri="{FF2B5EF4-FFF2-40B4-BE49-F238E27FC236}">
                <a16:creationId xmlns:a16="http://schemas.microsoft.com/office/drawing/2014/main" id="{792A471F-113C-4925-9805-41D457286E28}"/>
              </a:ext>
            </a:extLst>
          </p:cNvPr>
          <p:cNvSpPr txBox="1">
            <a:spLocks noChangeArrowheads="1"/>
          </p:cNvSpPr>
          <p:nvPr/>
        </p:nvSpPr>
        <p:spPr bwMode="auto">
          <a:xfrm>
            <a:off x="358775" y="800100"/>
            <a:ext cx="8461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t>Many types of animals, such as rabbits and moles, dig holes to look for food, or to create burrows for shelter.</a:t>
            </a:r>
          </a:p>
        </p:txBody>
      </p:sp>
      <p:sp>
        <p:nvSpPr>
          <p:cNvPr id="626694" name="Text Box 6">
            <a:extLst>
              <a:ext uri="{FF2B5EF4-FFF2-40B4-BE49-F238E27FC236}">
                <a16:creationId xmlns:a16="http://schemas.microsoft.com/office/drawing/2014/main" id="{14767606-EFCA-4A71-B8AE-6FFB637E67D8}"/>
              </a:ext>
            </a:extLst>
          </p:cNvPr>
          <p:cNvSpPr txBox="1">
            <a:spLocks noChangeArrowheads="1"/>
          </p:cNvSpPr>
          <p:nvPr/>
        </p:nvSpPr>
        <p:spPr bwMode="auto">
          <a:xfrm>
            <a:off x="4103688" y="3294063"/>
            <a:ext cx="4895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t>When an animal burrows, it can   also bring buried material to the surface, exposing it to weathering.</a:t>
            </a:r>
            <a:endParaRPr lang="en-GB" altLang="en-US" dirty="0"/>
          </a:p>
        </p:txBody>
      </p:sp>
      <p:sp>
        <p:nvSpPr>
          <p:cNvPr id="626695" name="Text Box 7">
            <a:extLst>
              <a:ext uri="{FF2B5EF4-FFF2-40B4-BE49-F238E27FC236}">
                <a16:creationId xmlns:a16="http://schemas.microsoft.com/office/drawing/2014/main" id="{7066A146-70B5-4A72-A0AE-7D4404C28FC4}"/>
              </a:ext>
            </a:extLst>
          </p:cNvPr>
          <p:cNvSpPr txBox="1">
            <a:spLocks noChangeArrowheads="1"/>
          </p:cNvSpPr>
          <p:nvPr/>
        </p:nvSpPr>
        <p:spPr bwMode="auto">
          <a:xfrm>
            <a:off x="358775" y="1863725"/>
            <a:ext cx="8785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t>If an animal digs into a crack in a rock it can cause it to shatter, split and break. The rock is then vulnerable to the freeze-thaw process and weathering by plants.</a:t>
            </a:r>
            <a:endParaRPr lang="en-GB" altLang="en-US"/>
          </a:p>
        </p:txBody>
      </p:sp>
      <p:sp>
        <p:nvSpPr>
          <p:cNvPr id="626696" name="Text Box 8">
            <a:extLst>
              <a:ext uri="{FF2B5EF4-FFF2-40B4-BE49-F238E27FC236}">
                <a16:creationId xmlns:a16="http://schemas.microsoft.com/office/drawing/2014/main" id="{396847AA-16A8-44D5-8B4D-661E9C85E79F}"/>
              </a:ext>
            </a:extLst>
          </p:cNvPr>
          <p:cNvSpPr txBox="1">
            <a:spLocks noChangeArrowheads="1"/>
          </p:cNvSpPr>
          <p:nvPr/>
        </p:nvSpPr>
        <p:spPr bwMode="auto">
          <a:xfrm>
            <a:off x="4103688" y="4724400"/>
            <a:ext cx="46450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t>Rock can also be weathered by animals scratching it with their hooves or teeth while grazing.</a:t>
            </a:r>
          </a:p>
        </p:txBody>
      </p:sp>
      <p:pic>
        <p:nvPicPr>
          <p:cNvPr id="626700" name="Picture 12" descr="34837714_edited">
            <a:extLst>
              <a:ext uri="{FF2B5EF4-FFF2-40B4-BE49-F238E27FC236}">
                <a16:creationId xmlns:a16="http://schemas.microsoft.com/office/drawing/2014/main" id="{6BB27837-EEF9-4C43-8F6A-C24A6FE12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6" y="3212975"/>
            <a:ext cx="3652226" cy="28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7103B4D3-E09B-41C3-BA91-BE6A475F472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7D851C2D-ADFE-4AC8-A458-4E6A4B6581D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66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6694"/>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62670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2669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4" grpId="0"/>
      <p:bldP spid="626695" grpId="0"/>
      <p:bldP spid="6266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6F59880-F1A3-46DE-875D-44CAC55B07C9}"/>
              </a:ext>
            </a:extLst>
          </p:cNvPr>
          <p:cNvSpPr>
            <a:spLocks noGrp="1" noChangeArrowheads="1"/>
          </p:cNvSpPr>
          <p:nvPr>
            <p:ph type="title"/>
          </p:nvPr>
        </p:nvSpPr>
        <p:spPr/>
        <p:txBody>
          <a:bodyPr/>
          <a:lstStyle/>
          <a:p>
            <a:pPr eaLnBrk="1" hangingPunct="1"/>
            <a:r>
              <a:rPr lang="en-GB" altLang="en-US"/>
              <a:t>What is chemical weathering?</a:t>
            </a:r>
          </a:p>
        </p:txBody>
      </p:sp>
      <p:sp>
        <p:nvSpPr>
          <p:cNvPr id="17411" name="Text Box 4">
            <a:extLst>
              <a:ext uri="{FF2B5EF4-FFF2-40B4-BE49-F238E27FC236}">
                <a16:creationId xmlns:a16="http://schemas.microsoft.com/office/drawing/2014/main" id="{81B3DCF0-09A4-43FA-927B-02D1C6C376F9}"/>
              </a:ext>
            </a:extLst>
          </p:cNvPr>
          <p:cNvSpPr txBox="1">
            <a:spLocks noChangeArrowheads="1"/>
          </p:cNvSpPr>
          <p:nvPr/>
        </p:nvSpPr>
        <p:spPr bwMode="auto">
          <a:xfrm>
            <a:off x="358775" y="800100"/>
            <a:ext cx="4284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dirty="0">
                <a:solidFill>
                  <a:srgbClr val="B80303"/>
                </a:solidFill>
              </a:rPr>
              <a:t>Slow chemical weathering</a:t>
            </a:r>
          </a:p>
        </p:txBody>
      </p:sp>
      <p:sp>
        <p:nvSpPr>
          <p:cNvPr id="577542" name="Text Box 6">
            <a:extLst>
              <a:ext uri="{FF2B5EF4-FFF2-40B4-BE49-F238E27FC236}">
                <a16:creationId xmlns:a16="http://schemas.microsoft.com/office/drawing/2014/main" id="{F27C1152-F4E9-46EE-81DB-D66818AE8352}"/>
              </a:ext>
            </a:extLst>
          </p:cNvPr>
          <p:cNvSpPr txBox="1">
            <a:spLocks noChangeArrowheads="1"/>
          </p:cNvSpPr>
          <p:nvPr/>
        </p:nvSpPr>
        <p:spPr bwMode="auto">
          <a:xfrm>
            <a:off x="358775" y="3440113"/>
            <a:ext cx="4351338"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a:solidFill>
                  <a:srgbClr val="B80303"/>
                </a:solidFill>
              </a:rPr>
              <a:t>Rapid chemical weathering</a:t>
            </a:r>
          </a:p>
        </p:txBody>
      </p:sp>
      <p:sp>
        <p:nvSpPr>
          <p:cNvPr id="577548" name="Text Box 12">
            <a:extLst>
              <a:ext uri="{FF2B5EF4-FFF2-40B4-BE49-F238E27FC236}">
                <a16:creationId xmlns:a16="http://schemas.microsoft.com/office/drawing/2014/main" id="{110A2263-5B3A-4A72-84F3-C5D3F42A5C07}"/>
              </a:ext>
            </a:extLst>
          </p:cNvPr>
          <p:cNvSpPr txBox="1">
            <a:spLocks noChangeArrowheads="1"/>
          </p:cNvSpPr>
          <p:nvPr/>
        </p:nvSpPr>
        <p:spPr bwMode="auto">
          <a:xfrm>
            <a:off x="358775" y="2349500"/>
            <a:ext cx="846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Font typeface="Wingdings" panose="05000000000000000000" pitchFamily="2" charset="2"/>
              <a:buChar char="l"/>
            </a:pPr>
            <a:r>
              <a:rPr lang="en-GB" altLang="en-US" b="0">
                <a:solidFill>
                  <a:srgbClr val="010067"/>
                </a:solidFill>
              </a:rPr>
              <a:t>This weakly acidic rain reacts with minerals in rocks and slowly wears them away.</a:t>
            </a:r>
            <a:endParaRPr lang="en-GB" altLang="en-US"/>
          </a:p>
        </p:txBody>
      </p:sp>
      <p:sp>
        <p:nvSpPr>
          <p:cNvPr id="577549" name="Text Box 13">
            <a:extLst>
              <a:ext uri="{FF2B5EF4-FFF2-40B4-BE49-F238E27FC236}">
                <a16:creationId xmlns:a16="http://schemas.microsoft.com/office/drawing/2014/main" id="{173FED6C-048F-404D-B2E5-FF873E5AFA42}"/>
              </a:ext>
            </a:extLst>
          </p:cNvPr>
          <p:cNvSpPr txBox="1">
            <a:spLocks noChangeArrowheads="1"/>
          </p:cNvSpPr>
          <p:nvPr/>
        </p:nvSpPr>
        <p:spPr bwMode="auto">
          <a:xfrm>
            <a:off x="358775" y="1341438"/>
            <a:ext cx="8605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GB" altLang="en-US" b="0" dirty="0">
                <a:solidFill>
                  <a:srgbClr val="010067"/>
                </a:solidFill>
              </a:rPr>
              <a:t>Rainwater is naturally a weak acid because carbon dioxide in the air reacts with rainwater to form carbonic acid.</a:t>
            </a:r>
          </a:p>
        </p:txBody>
      </p:sp>
      <p:sp>
        <p:nvSpPr>
          <p:cNvPr id="577550" name="Text Box 14">
            <a:extLst>
              <a:ext uri="{FF2B5EF4-FFF2-40B4-BE49-F238E27FC236}">
                <a16:creationId xmlns:a16="http://schemas.microsoft.com/office/drawing/2014/main" id="{70C44F08-1685-46C6-801E-341CDB1B96EC}"/>
              </a:ext>
            </a:extLst>
          </p:cNvPr>
          <p:cNvSpPr txBox="1">
            <a:spLocks noChangeArrowheads="1"/>
          </p:cNvSpPr>
          <p:nvPr/>
        </p:nvSpPr>
        <p:spPr bwMode="auto">
          <a:xfrm>
            <a:off x="358775" y="5049838"/>
            <a:ext cx="846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GB" altLang="en-US" b="0"/>
              <a:t>Acid rain reacts quickly with minerals, so the rocks get weathered more rapidly.</a:t>
            </a:r>
            <a:endParaRPr lang="en-GB" altLang="en-US"/>
          </a:p>
        </p:txBody>
      </p:sp>
      <p:sp>
        <p:nvSpPr>
          <p:cNvPr id="577551" name="Text Box 15">
            <a:extLst>
              <a:ext uri="{FF2B5EF4-FFF2-40B4-BE49-F238E27FC236}">
                <a16:creationId xmlns:a16="http://schemas.microsoft.com/office/drawing/2014/main" id="{21A5CA1A-6BDC-4FDA-9268-733C6D7E76B1}"/>
              </a:ext>
            </a:extLst>
          </p:cNvPr>
          <p:cNvSpPr txBox="1">
            <a:spLocks noChangeArrowheads="1"/>
          </p:cNvSpPr>
          <p:nvPr/>
        </p:nvSpPr>
        <p:spPr bwMode="auto">
          <a:xfrm>
            <a:off x="358775" y="4005263"/>
            <a:ext cx="855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GB" altLang="en-US" b="0" dirty="0"/>
              <a:t>The burning of fossil fuels produces oxides of </a:t>
            </a:r>
            <a:r>
              <a:rPr lang="en-GB" altLang="en-US" b="0" dirty="0" err="1"/>
              <a:t>sulfur</a:t>
            </a:r>
            <a:r>
              <a:rPr lang="en-GB" altLang="en-US" b="0" dirty="0"/>
              <a:t> and nitrogen, which make rainwater more acidic. </a:t>
            </a:r>
            <a:endParaRPr lang="en-GB" altLang="en-US" dirty="0"/>
          </a:p>
        </p:txBody>
      </p:sp>
      <p:pic>
        <p:nvPicPr>
          <p:cNvPr id="10" name="Picture 19">
            <a:hlinkClick r:id="" action="ppaction://hlinkshowjump?jump=nextslide"/>
            <a:extLst>
              <a:ext uri="{FF2B5EF4-FFF2-40B4-BE49-F238E27FC236}">
                <a16:creationId xmlns:a16="http://schemas.microsoft.com/office/drawing/2014/main" id="{F6154441-FAD9-4831-8CA1-E24F8F85BB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4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7754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7754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77551"/>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775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2" grpId="0" autoUpdateAnimBg="0"/>
      <p:bldP spid="577548" grpId="0"/>
      <p:bldP spid="577549" grpId="0"/>
      <p:bldP spid="577550" grpId="0"/>
      <p:bldP spid="5775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339091C-19F9-481D-945E-65E1D438AA9B}"/>
              </a:ext>
            </a:extLst>
          </p:cNvPr>
          <p:cNvSpPr>
            <a:spLocks noGrp="1" noChangeArrowheads="1"/>
          </p:cNvSpPr>
          <p:nvPr>
            <p:ph type="title"/>
          </p:nvPr>
        </p:nvSpPr>
        <p:spPr/>
        <p:txBody>
          <a:bodyPr/>
          <a:lstStyle/>
          <a:p>
            <a:pPr eaLnBrk="1" hangingPunct="1"/>
            <a:r>
              <a:rPr lang="en-GB" altLang="en-US"/>
              <a:t>Examples of chemical weathering</a:t>
            </a:r>
          </a:p>
        </p:txBody>
      </p:sp>
      <p:sp>
        <p:nvSpPr>
          <p:cNvPr id="18435" name="Text Box 4">
            <a:extLst>
              <a:ext uri="{FF2B5EF4-FFF2-40B4-BE49-F238E27FC236}">
                <a16:creationId xmlns:a16="http://schemas.microsoft.com/office/drawing/2014/main" id="{FA917468-3111-4F5D-B025-1AA77555399F}"/>
              </a:ext>
            </a:extLst>
          </p:cNvPr>
          <p:cNvSpPr txBox="1">
            <a:spLocks noChangeArrowheads="1"/>
          </p:cNvSpPr>
          <p:nvPr/>
        </p:nvSpPr>
        <p:spPr bwMode="auto">
          <a:xfrm>
            <a:off x="358775" y="800100"/>
            <a:ext cx="8461375" cy="457200"/>
          </a:xfrm>
          <a:prstGeom prst="rect">
            <a:avLst/>
          </a:prstGeom>
          <a:solidFill>
            <a:srgbClr val="FDD9D9"/>
          </a:solidFill>
          <a:ln>
            <a:noFill/>
          </a:ln>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solidFill>
                  <a:srgbClr val="010067"/>
                </a:solidFill>
              </a:rPr>
              <a:t>How has chemical weathering affected these rocks?</a:t>
            </a:r>
          </a:p>
        </p:txBody>
      </p:sp>
      <p:pic>
        <p:nvPicPr>
          <p:cNvPr id="18436" name="Picture 5" descr="limestone erosion 2">
            <a:extLst>
              <a:ext uri="{FF2B5EF4-FFF2-40B4-BE49-F238E27FC236}">
                <a16:creationId xmlns:a16="http://schemas.microsoft.com/office/drawing/2014/main" id="{C9633A9C-3C06-4FB5-AE4E-E92036902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3609975"/>
            <a:ext cx="41767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limestone erosion 4">
            <a:extLst>
              <a:ext uri="{FF2B5EF4-FFF2-40B4-BE49-F238E27FC236}">
                <a16:creationId xmlns:a16="http://schemas.microsoft.com/office/drawing/2014/main" id="{8E046A45-482A-4609-8412-6051D1B5B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32" y="1306513"/>
            <a:ext cx="410368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limestone erosion 3">
            <a:extLst>
              <a:ext uri="{FF2B5EF4-FFF2-40B4-BE49-F238E27FC236}">
                <a16:creationId xmlns:a16="http://schemas.microsoft.com/office/drawing/2014/main" id="{9C31F457-8A27-4B52-BD56-22F0893EE4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1306513"/>
            <a:ext cx="41767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E08B384E-E556-4B49-AE65-FA69A0BC91F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37C12D8C-5290-4173-9750-947E6F4D99B8}"/>
              </a:ext>
            </a:extLst>
          </p:cNvPr>
          <p:cNvSpPr>
            <a:spLocks noGrp="1" noChangeArrowheads="1"/>
          </p:cNvSpPr>
          <p:nvPr>
            <p:ph type="title"/>
          </p:nvPr>
        </p:nvSpPr>
        <p:spPr/>
        <p:txBody>
          <a:bodyPr/>
          <a:lstStyle/>
          <a:p>
            <a:pPr eaLnBrk="1" hangingPunct="1"/>
            <a:r>
              <a:rPr lang="en-GB" altLang="en-US" dirty="0"/>
              <a:t>Which type of weathering?</a:t>
            </a:r>
          </a:p>
        </p:txBody>
      </p:sp>
      <p:pic>
        <p:nvPicPr>
          <p:cNvPr id="5" name="Picture 5" descr="flash_icon">
            <a:extLst>
              <a:ext uri="{FF2B5EF4-FFF2-40B4-BE49-F238E27FC236}">
                <a16:creationId xmlns:a16="http://schemas.microsoft.com/office/drawing/2014/main" id="{6E99A9C9-21FA-4B73-98E4-2295D725053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1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1BED7F0-D4EE-41E3-BA3D-937E409F7202}"/>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2. Cause and Effect</a:t>
            </a:r>
          </a:p>
          <a:p>
            <a:r>
              <a:rPr lang="en-GB" sz="1600" dirty="0"/>
              <a:t>5. Energy and Matter</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61D5E79-B670-41F1-81F5-30C26E770BFE}"/>
              </a:ext>
            </a:extLst>
          </p:cNvPr>
          <p:cNvSpPr>
            <a:spLocks noGrp="1" noChangeArrowheads="1"/>
          </p:cNvSpPr>
          <p:nvPr>
            <p:ph type="title"/>
          </p:nvPr>
        </p:nvSpPr>
        <p:spPr/>
        <p:txBody>
          <a:bodyPr/>
          <a:lstStyle/>
          <a:p>
            <a:pPr eaLnBrk="1" hangingPunct="1"/>
            <a:r>
              <a:rPr lang="en-GB" altLang="en-US"/>
              <a:t>What is weathering?</a:t>
            </a:r>
          </a:p>
        </p:txBody>
      </p:sp>
      <p:sp>
        <p:nvSpPr>
          <p:cNvPr id="8195" name="Text Box 4">
            <a:extLst>
              <a:ext uri="{FF2B5EF4-FFF2-40B4-BE49-F238E27FC236}">
                <a16:creationId xmlns:a16="http://schemas.microsoft.com/office/drawing/2014/main" id="{AABBBBF0-C318-46EC-A3D6-BD7F3D68262D}"/>
              </a:ext>
            </a:extLst>
          </p:cNvPr>
          <p:cNvSpPr txBox="1">
            <a:spLocks noChangeArrowheads="1"/>
          </p:cNvSpPr>
          <p:nvPr/>
        </p:nvSpPr>
        <p:spPr bwMode="auto">
          <a:xfrm>
            <a:off x="358775" y="800100"/>
            <a:ext cx="8461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a:solidFill>
                  <a:srgbClr val="010067"/>
                </a:solidFill>
              </a:rPr>
              <a:t>Rocks are different shapes and sizes because they are changed by the conditions in their environment.</a:t>
            </a:r>
          </a:p>
        </p:txBody>
      </p:sp>
      <p:sp>
        <p:nvSpPr>
          <p:cNvPr id="569349" name="Text Box 5">
            <a:extLst>
              <a:ext uri="{FF2B5EF4-FFF2-40B4-BE49-F238E27FC236}">
                <a16:creationId xmlns:a16="http://schemas.microsoft.com/office/drawing/2014/main" id="{F6DD8E3E-712F-4B61-9E4E-EB96740AD34D}"/>
              </a:ext>
            </a:extLst>
          </p:cNvPr>
          <p:cNvSpPr txBox="1">
            <a:spLocks noChangeArrowheads="1"/>
          </p:cNvSpPr>
          <p:nvPr/>
        </p:nvSpPr>
        <p:spPr bwMode="auto">
          <a:xfrm>
            <a:off x="358775" y="1857375"/>
            <a:ext cx="7907338"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The breakdown of rocks into smaller fragments is called </a:t>
            </a:r>
            <a:r>
              <a:rPr lang="en-GB" altLang="en-US" dirty="0">
                <a:solidFill>
                  <a:srgbClr val="B80303"/>
                </a:solidFill>
              </a:rPr>
              <a:t>weathering</a:t>
            </a:r>
            <a:r>
              <a:rPr lang="en-GB" altLang="en-US" b="0" dirty="0">
                <a:solidFill>
                  <a:srgbClr val="010067"/>
                </a:solidFill>
              </a:rPr>
              <a:t>. Eventually, the fragments</a:t>
            </a:r>
            <a:r>
              <a:rPr lang="en-GB" altLang="en-US" b="0" dirty="0"/>
              <a:t> become soil.</a:t>
            </a:r>
            <a:endParaRPr lang="en-GB" altLang="en-US" dirty="0"/>
          </a:p>
        </p:txBody>
      </p:sp>
      <p:sp>
        <p:nvSpPr>
          <p:cNvPr id="569350" name="Text Box 6">
            <a:extLst>
              <a:ext uri="{FF2B5EF4-FFF2-40B4-BE49-F238E27FC236}">
                <a16:creationId xmlns:a16="http://schemas.microsoft.com/office/drawing/2014/main" id="{95C29EB2-289A-4272-8A74-7BFA7814185A}"/>
              </a:ext>
            </a:extLst>
          </p:cNvPr>
          <p:cNvSpPr txBox="1">
            <a:spLocks noChangeArrowheads="1"/>
          </p:cNvSpPr>
          <p:nvPr/>
        </p:nvSpPr>
        <p:spPr bwMode="auto">
          <a:xfrm>
            <a:off x="358776" y="2914650"/>
            <a:ext cx="7907338" cy="457200"/>
          </a:xfrm>
          <a:prstGeom prst="rect">
            <a:avLst/>
          </a:prstGeom>
          <a:solidFill>
            <a:srgbClr val="FDD9D9"/>
          </a:solidFill>
          <a:ln>
            <a:noFill/>
          </a:ln>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t>Can you think of anything that could cause weathering?</a:t>
            </a:r>
          </a:p>
        </p:txBody>
      </p:sp>
      <p:sp>
        <p:nvSpPr>
          <p:cNvPr id="569351" name="Text Box 7">
            <a:extLst>
              <a:ext uri="{FF2B5EF4-FFF2-40B4-BE49-F238E27FC236}">
                <a16:creationId xmlns:a16="http://schemas.microsoft.com/office/drawing/2014/main" id="{5639EAE4-21E4-4565-8B86-93D7E4C42F08}"/>
              </a:ext>
            </a:extLst>
          </p:cNvPr>
          <p:cNvSpPr txBox="1">
            <a:spLocks noChangeArrowheads="1"/>
          </p:cNvSpPr>
          <p:nvPr/>
        </p:nvSpPr>
        <p:spPr bwMode="auto">
          <a:xfrm>
            <a:off x="358775" y="3608388"/>
            <a:ext cx="30972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t>Rocks can be weathered by temperature change, water, frost and even plants and animals. </a:t>
            </a:r>
          </a:p>
        </p:txBody>
      </p:sp>
      <p:pic>
        <p:nvPicPr>
          <p:cNvPr id="569352" name="Picture 8" descr="24256295_edited">
            <a:extLst>
              <a:ext uri="{FF2B5EF4-FFF2-40B4-BE49-F238E27FC236}">
                <a16:creationId xmlns:a16="http://schemas.microsoft.com/office/drawing/2014/main" id="{44C192A7-7B59-4904-AA45-9B9F8D646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113" y="3468175"/>
            <a:ext cx="45720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454DDB3E-7B39-4371-9A83-DA4A8B7CD77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9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93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9351"/>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56935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9" grpId="0" autoUpdateAnimBg="0"/>
      <p:bldP spid="569350" grpId="0" animBg="1" autoUpdateAnimBg="0"/>
      <p:bldP spid="56935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CBB309D-1E8D-4CAB-9938-89FA0AD93A97}"/>
              </a:ext>
            </a:extLst>
          </p:cNvPr>
          <p:cNvSpPr>
            <a:spLocks noGrp="1" noChangeArrowheads="1"/>
          </p:cNvSpPr>
          <p:nvPr>
            <p:ph type="title"/>
          </p:nvPr>
        </p:nvSpPr>
        <p:spPr/>
        <p:txBody>
          <a:bodyPr/>
          <a:lstStyle/>
          <a:p>
            <a:pPr eaLnBrk="1" hangingPunct="1"/>
            <a:r>
              <a:rPr lang="en-GB" altLang="en-US"/>
              <a:t>Types of weathering</a:t>
            </a:r>
          </a:p>
        </p:txBody>
      </p:sp>
      <p:sp>
        <p:nvSpPr>
          <p:cNvPr id="571398" name="Text Box 6">
            <a:extLst>
              <a:ext uri="{FF2B5EF4-FFF2-40B4-BE49-F238E27FC236}">
                <a16:creationId xmlns:a16="http://schemas.microsoft.com/office/drawing/2014/main" id="{8F6AA3D1-1583-48C3-9130-851C03D9283C}"/>
              </a:ext>
            </a:extLst>
          </p:cNvPr>
          <p:cNvSpPr txBox="1">
            <a:spLocks noChangeArrowheads="1"/>
          </p:cNvSpPr>
          <p:nvPr/>
        </p:nvSpPr>
        <p:spPr bwMode="auto">
          <a:xfrm>
            <a:off x="4859338" y="3578225"/>
            <a:ext cx="3960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FF6600"/>
              </a:buClr>
              <a:buFont typeface="Wingdings" panose="05000000000000000000" pitchFamily="2" charset="2"/>
              <a:buNone/>
            </a:pPr>
            <a:r>
              <a:rPr lang="en-GB" altLang="en-US" b="0"/>
              <a:t>Which type of weathering  is caused by each of these:</a:t>
            </a:r>
          </a:p>
        </p:txBody>
      </p:sp>
      <p:sp>
        <p:nvSpPr>
          <p:cNvPr id="9220" name="Text Box 14">
            <a:extLst>
              <a:ext uri="{FF2B5EF4-FFF2-40B4-BE49-F238E27FC236}">
                <a16:creationId xmlns:a16="http://schemas.microsoft.com/office/drawing/2014/main" id="{BF635EB8-1BAB-43C4-B6C0-EEF00B1184AF}"/>
              </a:ext>
            </a:extLst>
          </p:cNvPr>
          <p:cNvSpPr txBox="1">
            <a:spLocks noChangeArrowheads="1"/>
          </p:cNvSpPr>
          <p:nvPr/>
        </p:nvSpPr>
        <p:spPr bwMode="auto">
          <a:xfrm>
            <a:off x="358775" y="800100"/>
            <a:ext cx="3384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solidFill>
                  <a:srgbClr val="010067"/>
                </a:solidFill>
              </a:rPr>
              <a:t>There are three types of weathering:</a:t>
            </a:r>
          </a:p>
        </p:txBody>
      </p:sp>
      <p:pic>
        <p:nvPicPr>
          <p:cNvPr id="571410" name="Picture 18" descr="824770_edited">
            <a:extLst>
              <a:ext uri="{FF2B5EF4-FFF2-40B4-BE49-F238E27FC236}">
                <a16:creationId xmlns:a16="http://schemas.microsoft.com/office/drawing/2014/main" id="{0AF69EC5-1128-4149-96C3-43B442E99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3516313"/>
            <a:ext cx="4176713"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414" name="Picture 22" descr="953227_edited">
            <a:extLst>
              <a:ext uri="{FF2B5EF4-FFF2-40B4-BE49-F238E27FC236}">
                <a16:creationId xmlns:a16="http://schemas.microsoft.com/office/drawing/2014/main" id="{59A8DEC8-2EDA-461D-BD4C-B8C11778D3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800100"/>
            <a:ext cx="41783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1417" name="Text Box 25">
            <a:extLst>
              <a:ext uri="{FF2B5EF4-FFF2-40B4-BE49-F238E27FC236}">
                <a16:creationId xmlns:a16="http://schemas.microsoft.com/office/drawing/2014/main" id="{D3E069AF-4642-48BC-9899-4EB09D218D25}"/>
              </a:ext>
            </a:extLst>
          </p:cNvPr>
          <p:cNvSpPr txBox="1">
            <a:spLocks noChangeArrowheads="1"/>
          </p:cNvSpPr>
          <p:nvPr/>
        </p:nvSpPr>
        <p:spPr bwMode="auto">
          <a:xfrm>
            <a:off x="358775" y="2900363"/>
            <a:ext cx="360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GB" altLang="en-US" b="0">
                <a:solidFill>
                  <a:srgbClr val="010067"/>
                </a:solidFill>
              </a:rPr>
              <a:t>chemical weathering.</a:t>
            </a:r>
          </a:p>
        </p:txBody>
      </p:sp>
      <p:sp>
        <p:nvSpPr>
          <p:cNvPr id="571418" name="Text Box 26">
            <a:extLst>
              <a:ext uri="{FF2B5EF4-FFF2-40B4-BE49-F238E27FC236}">
                <a16:creationId xmlns:a16="http://schemas.microsoft.com/office/drawing/2014/main" id="{B2356307-FCD9-4118-877E-42C94F7AA290}"/>
              </a:ext>
            </a:extLst>
          </p:cNvPr>
          <p:cNvSpPr txBox="1">
            <a:spLocks noChangeArrowheads="1"/>
          </p:cNvSpPr>
          <p:nvPr/>
        </p:nvSpPr>
        <p:spPr bwMode="auto">
          <a:xfrm>
            <a:off x="358775" y="2282825"/>
            <a:ext cx="360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GB" altLang="en-US" b="0">
                <a:solidFill>
                  <a:srgbClr val="010067"/>
                </a:solidFill>
              </a:rPr>
              <a:t>biological weathering</a:t>
            </a:r>
          </a:p>
        </p:txBody>
      </p:sp>
      <p:sp>
        <p:nvSpPr>
          <p:cNvPr id="571419" name="Text Box 27">
            <a:extLst>
              <a:ext uri="{FF2B5EF4-FFF2-40B4-BE49-F238E27FC236}">
                <a16:creationId xmlns:a16="http://schemas.microsoft.com/office/drawing/2014/main" id="{0EFC119E-4104-4260-8130-8EAB11F9682B}"/>
              </a:ext>
            </a:extLst>
          </p:cNvPr>
          <p:cNvSpPr txBox="1">
            <a:spLocks noChangeArrowheads="1"/>
          </p:cNvSpPr>
          <p:nvPr/>
        </p:nvSpPr>
        <p:spPr bwMode="auto">
          <a:xfrm>
            <a:off x="358775" y="1665288"/>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GB" altLang="en-US" b="0" dirty="0">
                <a:solidFill>
                  <a:srgbClr val="010067"/>
                </a:solidFill>
              </a:rPr>
              <a:t>physical weathering</a:t>
            </a:r>
          </a:p>
        </p:txBody>
      </p:sp>
      <p:sp>
        <p:nvSpPr>
          <p:cNvPr id="571420" name="Text Box 28">
            <a:extLst>
              <a:ext uri="{FF2B5EF4-FFF2-40B4-BE49-F238E27FC236}">
                <a16:creationId xmlns:a16="http://schemas.microsoft.com/office/drawing/2014/main" id="{D0EB0CEA-B8B5-4FC2-8519-9752834A972B}"/>
              </a:ext>
            </a:extLst>
          </p:cNvPr>
          <p:cNvSpPr txBox="1">
            <a:spLocks noChangeArrowheads="1"/>
          </p:cNvSpPr>
          <p:nvPr/>
        </p:nvSpPr>
        <p:spPr bwMode="auto">
          <a:xfrm>
            <a:off x="4859338" y="5600700"/>
            <a:ext cx="354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GB" altLang="en-US" b="0"/>
              <a:t>plants and animals?</a:t>
            </a:r>
          </a:p>
        </p:txBody>
      </p:sp>
      <p:sp>
        <p:nvSpPr>
          <p:cNvPr id="571421" name="Text Box 29">
            <a:extLst>
              <a:ext uri="{FF2B5EF4-FFF2-40B4-BE49-F238E27FC236}">
                <a16:creationId xmlns:a16="http://schemas.microsoft.com/office/drawing/2014/main" id="{01BDAA7D-5717-40F7-BAC6-02C1FF842E05}"/>
              </a:ext>
            </a:extLst>
          </p:cNvPr>
          <p:cNvSpPr txBox="1">
            <a:spLocks noChangeArrowheads="1"/>
          </p:cNvSpPr>
          <p:nvPr/>
        </p:nvSpPr>
        <p:spPr bwMode="auto">
          <a:xfrm>
            <a:off x="4857750" y="5037138"/>
            <a:ext cx="212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GB" altLang="en-US" b="0"/>
              <a:t>acid rain</a:t>
            </a:r>
            <a:endParaRPr lang="en-GB" altLang="en-US"/>
          </a:p>
        </p:txBody>
      </p:sp>
      <p:sp>
        <p:nvSpPr>
          <p:cNvPr id="571422" name="Text Box 30">
            <a:extLst>
              <a:ext uri="{FF2B5EF4-FFF2-40B4-BE49-F238E27FC236}">
                <a16:creationId xmlns:a16="http://schemas.microsoft.com/office/drawing/2014/main" id="{1CDF564E-F446-46C2-AA59-0DDCF3F1BB6B}"/>
              </a:ext>
            </a:extLst>
          </p:cNvPr>
          <p:cNvSpPr txBox="1">
            <a:spLocks noChangeArrowheads="1"/>
          </p:cNvSpPr>
          <p:nvPr/>
        </p:nvSpPr>
        <p:spPr bwMode="auto">
          <a:xfrm>
            <a:off x="4859338" y="4473575"/>
            <a:ext cx="374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a:buClr>
                <a:srgbClr val="B80303"/>
              </a:buClr>
              <a:buFont typeface="Wingdings" panose="05000000000000000000" pitchFamily="2" charset="2"/>
              <a:buChar char="l"/>
            </a:pPr>
            <a:r>
              <a:rPr lang="en-GB" altLang="en-US" b="0"/>
              <a:t>temperature change</a:t>
            </a:r>
          </a:p>
        </p:txBody>
      </p:sp>
      <p:pic>
        <p:nvPicPr>
          <p:cNvPr id="14" name="Picture 19">
            <a:hlinkClick r:id="" action="ppaction://hlinkshowjump?jump=nextslide"/>
            <a:extLst>
              <a:ext uri="{FF2B5EF4-FFF2-40B4-BE49-F238E27FC236}">
                <a16:creationId xmlns:a16="http://schemas.microsoft.com/office/drawing/2014/main" id="{2FC59E76-EAC9-4EAB-959D-087DA94B2D2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41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7141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7141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7141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7139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7142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71421"/>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nodeType="afterEffect">
                                  <p:stCondLst>
                                    <p:cond delay="0"/>
                                  </p:stCondLst>
                                  <p:childTnLst>
                                    <p:set>
                                      <p:cBhvr>
                                        <p:cTn id="32" dur="1" fill="hold">
                                          <p:stCondLst>
                                            <p:cond delay="0"/>
                                          </p:stCondLst>
                                        </p:cTn>
                                        <p:tgtEl>
                                          <p:spTgt spid="5714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14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8" grpId="0"/>
      <p:bldP spid="571417" grpId="0"/>
      <p:bldP spid="571418" grpId="0"/>
      <p:bldP spid="571419" grpId="0"/>
      <p:bldP spid="571420" grpId="0"/>
      <p:bldP spid="571421" grpId="0"/>
      <p:bldP spid="5714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26877D8-ACCA-45DF-AFC9-4A332B62E3CD}"/>
              </a:ext>
            </a:extLst>
          </p:cNvPr>
          <p:cNvSpPr>
            <a:spLocks noGrp="1" noChangeArrowheads="1"/>
          </p:cNvSpPr>
          <p:nvPr>
            <p:ph type="title"/>
          </p:nvPr>
        </p:nvSpPr>
        <p:spPr/>
        <p:txBody>
          <a:bodyPr/>
          <a:lstStyle/>
          <a:p>
            <a:pPr eaLnBrk="1" hangingPunct="1"/>
            <a:r>
              <a:rPr lang="en-GB" altLang="en-US"/>
              <a:t>Physical weathering</a:t>
            </a:r>
          </a:p>
        </p:txBody>
      </p:sp>
      <p:sp>
        <p:nvSpPr>
          <p:cNvPr id="10243" name="Text Box 7">
            <a:extLst>
              <a:ext uri="{FF2B5EF4-FFF2-40B4-BE49-F238E27FC236}">
                <a16:creationId xmlns:a16="http://schemas.microsoft.com/office/drawing/2014/main" id="{202BC2AD-744A-48FC-B77F-545A8F6D47E3}"/>
              </a:ext>
            </a:extLst>
          </p:cNvPr>
          <p:cNvSpPr txBox="1">
            <a:spLocks noChangeArrowheads="1"/>
          </p:cNvSpPr>
          <p:nvPr/>
        </p:nvSpPr>
        <p:spPr bwMode="auto">
          <a:xfrm>
            <a:off x="358775" y="800100"/>
            <a:ext cx="8461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a:t>Physical weathering occurs when rock is broken down into smaller pieces by the effects of temperature and water.</a:t>
            </a:r>
          </a:p>
        </p:txBody>
      </p:sp>
      <p:sp>
        <p:nvSpPr>
          <p:cNvPr id="542729" name="Text Box 9">
            <a:extLst>
              <a:ext uri="{FF2B5EF4-FFF2-40B4-BE49-F238E27FC236}">
                <a16:creationId xmlns:a16="http://schemas.microsoft.com/office/drawing/2014/main" id="{AE38FBD4-13F1-428B-969A-DC9FA578993D}"/>
              </a:ext>
            </a:extLst>
          </p:cNvPr>
          <p:cNvSpPr txBox="1">
            <a:spLocks noChangeArrowheads="1"/>
          </p:cNvSpPr>
          <p:nvPr/>
        </p:nvSpPr>
        <p:spPr bwMode="auto">
          <a:xfrm>
            <a:off x="358775" y="4060825"/>
            <a:ext cx="8115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solidFill>
                  <a:srgbClr val="000066"/>
                </a:solidFill>
              </a:rPr>
              <a:t>Exfoliation and freeze-thaw weathering tend to occur in very different types of landscapes.</a:t>
            </a:r>
          </a:p>
        </p:txBody>
      </p:sp>
      <p:sp>
        <p:nvSpPr>
          <p:cNvPr id="542730" name="Text Box 10">
            <a:extLst>
              <a:ext uri="{FF2B5EF4-FFF2-40B4-BE49-F238E27FC236}">
                <a16:creationId xmlns:a16="http://schemas.microsoft.com/office/drawing/2014/main" id="{C84085EC-6BCD-4DE0-B1FA-8E8C17CC85E4}"/>
              </a:ext>
            </a:extLst>
          </p:cNvPr>
          <p:cNvSpPr txBox="1">
            <a:spLocks noChangeArrowheads="1"/>
          </p:cNvSpPr>
          <p:nvPr/>
        </p:nvSpPr>
        <p:spPr bwMode="auto">
          <a:xfrm>
            <a:off x="358775" y="5235575"/>
            <a:ext cx="8216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solidFill>
                  <a:srgbClr val="000066"/>
                </a:solidFill>
              </a:rPr>
              <a:t>Which type of weathering do you think will primarily occur in the desert, and which will occur in the mountains?</a:t>
            </a:r>
            <a:endParaRPr lang="en-GB" altLang="en-US"/>
          </a:p>
        </p:txBody>
      </p:sp>
      <p:sp>
        <p:nvSpPr>
          <p:cNvPr id="542733" name="Text Box 13">
            <a:extLst>
              <a:ext uri="{FF2B5EF4-FFF2-40B4-BE49-F238E27FC236}">
                <a16:creationId xmlns:a16="http://schemas.microsoft.com/office/drawing/2014/main" id="{A45A0D52-46D6-4DBE-A7FF-DFAD3817296B}"/>
              </a:ext>
            </a:extLst>
          </p:cNvPr>
          <p:cNvSpPr txBox="1">
            <a:spLocks noChangeArrowheads="1"/>
          </p:cNvSpPr>
          <p:nvPr/>
        </p:nvSpPr>
        <p:spPr bwMode="auto">
          <a:xfrm>
            <a:off x="358775" y="2997200"/>
            <a:ext cx="846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Font typeface="Wingdings" panose="05000000000000000000" pitchFamily="2" charset="2"/>
              <a:buChar char="l"/>
            </a:pPr>
            <a:r>
              <a:rPr lang="en-GB" altLang="en-US" dirty="0">
                <a:solidFill>
                  <a:srgbClr val="B80303"/>
                </a:solidFill>
              </a:rPr>
              <a:t>Freeze-thaw</a:t>
            </a:r>
            <a:r>
              <a:rPr lang="en-GB" altLang="en-US" b="0" dirty="0">
                <a:solidFill>
                  <a:srgbClr val="B80303"/>
                </a:solidFill>
              </a:rPr>
              <a:t> </a:t>
            </a:r>
            <a:r>
              <a:rPr lang="en-GB" altLang="en-US" dirty="0">
                <a:solidFill>
                  <a:srgbClr val="B80303"/>
                </a:solidFill>
              </a:rPr>
              <a:t>weathering </a:t>
            </a:r>
            <a:r>
              <a:rPr lang="en-GB" altLang="en-US" b="0" dirty="0">
                <a:solidFill>
                  <a:srgbClr val="010067"/>
                </a:solidFill>
              </a:rPr>
              <a:t>is caused by the melting and freezing of water.</a:t>
            </a:r>
            <a:endParaRPr lang="en-GB" altLang="en-US" dirty="0"/>
          </a:p>
        </p:txBody>
      </p:sp>
      <p:sp>
        <p:nvSpPr>
          <p:cNvPr id="542734" name="Text Box 14">
            <a:extLst>
              <a:ext uri="{FF2B5EF4-FFF2-40B4-BE49-F238E27FC236}">
                <a16:creationId xmlns:a16="http://schemas.microsoft.com/office/drawing/2014/main" id="{B66B2789-97BF-4EDE-9F98-6D7D85A73C7B}"/>
              </a:ext>
            </a:extLst>
          </p:cNvPr>
          <p:cNvSpPr txBox="1">
            <a:spLocks noChangeArrowheads="1"/>
          </p:cNvSpPr>
          <p:nvPr/>
        </p:nvSpPr>
        <p:spPr bwMode="auto">
          <a:xfrm>
            <a:off x="358775" y="1916113"/>
            <a:ext cx="8372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Font typeface="Wingdings" panose="05000000000000000000" pitchFamily="2" charset="2"/>
              <a:buChar char="l"/>
            </a:pPr>
            <a:r>
              <a:rPr lang="en-GB" altLang="en-US" dirty="0">
                <a:solidFill>
                  <a:srgbClr val="B80303"/>
                </a:solidFill>
              </a:rPr>
              <a:t>Exfoliation</a:t>
            </a:r>
            <a:r>
              <a:rPr lang="en-GB" altLang="en-US" b="0" dirty="0">
                <a:solidFill>
                  <a:srgbClr val="B80303"/>
                </a:solidFill>
              </a:rPr>
              <a:t> </a:t>
            </a:r>
            <a:r>
              <a:rPr lang="en-GB" altLang="en-US" dirty="0">
                <a:solidFill>
                  <a:srgbClr val="B80303"/>
                </a:solidFill>
              </a:rPr>
              <a:t>weathering </a:t>
            </a:r>
            <a:r>
              <a:rPr lang="en-GB" altLang="en-US" b="0" dirty="0">
                <a:solidFill>
                  <a:srgbClr val="000066"/>
                </a:solidFill>
              </a:rPr>
              <a:t>(or “onion-skin” weathering) is caused by very hot weather.</a:t>
            </a:r>
            <a:endParaRPr lang="en-GB" altLang="en-US" dirty="0"/>
          </a:p>
        </p:txBody>
      </p:sp>
      <p:pic>
        <p:nvPicPr>
          <p:cNvPr id="9" name="Picture 19">
            <a:hlinkClick r:id="" action="ppaction://hlinkshowjump?jump=nextslide"/>
            <a:extLst>
              <a:ext uri="{FF2B5EF4-FFF2-40B4-BE49-F238E27FC236}">
                <a16:creationId xmlns:a16="http://schemas.microsoft.com/office/drawing/2014/main" id="{75C98883-339B-4210-A78B-3BE6E18F611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9" grpId="0"/>
      <p:bldP spid="542730" grpId="0"/>
      <p:bldP spid="542733" grpId="0"/>
      <p:bldP spid="5427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60E4307-4D19-4C18-A709-EC0FC1A460E8}"/>
              </a:ext>
            </a:extLst>
          </p:cNvPr>
          <p:cNvSpPr>
            <a:spLocks noGrp="1" noChangeArrowheads="1"/>
          </p:cNvSpPr>
          <p:nvPr>
            <p:ph type="title"/>
          </p:nvPr>
        </p:nvSpPr>
        <p:spPr/>
        <p:txBody>
          <a:bodyPr/>
          <a:lstStyle/>
          <a:p>
            <a:pPr eaLnBrk="1" hangingPunct="1"/>
            <a:r>
              <a:rPr lang="en-GB" altLang="en-US"/>
              <a:t>Exfoliation weathering</a:t>
            </a:r>
          </a:p>
        </p:txBody>
      </p:sp>
      <p:sp>
        <p:nvSpPr>
          <p:cNvPr id="11267" name="Text Box 7">
            <a:extLst>
              <a:ext uri="{FF2B5EF4-FFF2-40B4-BE49-F238E27FC236}">
                <a16:creationId xmlns:a16="http://schemas.microsoft.com/office/drawing/2014/main" id="{08716C12-D9D2-4EC0-B0A0-9BD7766D3D49}"/>
              </a:ext>
            </a:extLst>
          </p:cNvPr>
          <p:cNvSpPr txBox="1">
            <a:spLocks noChangeArrowheads="1"/>
          </p:cNvSpPr>
          <p:nvPr/>
        </p:nvSpPr>
        <p:spPr bwMode="auto">
          <a:xfrm>
            <a:off x="358775" y="800100"/>
            <a:ext cx="8461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a:solidFill>
                  <a:srgbClr val="000066"/>
                </a:solidFill>
              </a:rPr>
              <a:t>Exfoliation weathering is common in very hot and dry places like Uluru (Ayers Rock) in Australia.</a:t>
            </a:r>
          </a:p>
        </p:txBody>
      </p:sp>
      <p:sp>
        <p:nvSpPr>
          <p:cNvPr id="544776" name="Text Box 8">
            <a:extLst>
              <a:ext uri="{FF2B5EF4-FFF2-40B4-BE49-F238E27FC236}">
                <a16:creationId xmlns:a16="http://schemas.microsoft.com/office/drawing/2014/main" id="{57E79769-5843-474D-8086-1E6C211626E5}"/>
              </a:ext>
            </a:extLst>
          </p:cNvPr>
          <p:cNvSpPr txBox="1">
            <a:spLocks noChangeArrowheads="1"/>
          </p:cNvSpPr>
          <p:nvPr/>
        </p:nvSpPr>
        <p:spPr bwMode="auto">
          <a:xfrm>
            <a:off x="358775" y="4652963"/>
            <a:ext cx="8088313" cy="157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t>At night, when the temperature falls, the outer layers </a:t>
            </a:r>
            <a:br>
              <a:rPr lang="en-GB" altLang="en-US" b="0" dirty="0"/>
            </a:br>
            <a:r>
              <a:rPr lang="en-GB" altLang="en-US" b="0" dirty="0"/>
              <a:t>of rocks cool down again and contract. Eventually, the repeated expansion and contraction of the rock causes the outer layers to peel like </a:t>
            </a:r>
            <a:r>
              <a:rPr lang="en-GB" altLang="en-US" dirty="0"/>
              <a:t>an onion skin</a:t>
            </a:r>
            <a:r>
              <a:rPr lang="en-GB" altLang="en-US" b="0" dirty="0"/>
              <a:t>.</a:t>
            </a:r>
            <a:endParaRPr lang="en-GB" altLang="en-US" dirty="0"/>
          </a:p>
        </p:txBody>
      </p:sp>
      <p:sp>
        <p:nvSpPr>
          <p:cNvPr id="544777" name="Text Box 9">
            <a:extLst>
              <a:ext uri="{FF2B5EF4-FFF2-40B4-BE49-F238E27FC236}">
                <a16:creationId xmlns:a16="http://schemas.microsoft.com/office/drawing/2014/main" id="{DFC7B69A-D079-4254-A5B5-02685E4B6951}"/>
              </a:ext>
            </a:extLst>
          </p:cNvPr>
          <p:cNvSpPr txBox="1">
            <a:spLocks noChangeArrowheads="1"/>
          </p:cNvSpPr>
          <p:nvPr/>
        </p:nvSpPr>
        <p:spPr bwMode="auto">
          <a:xfrm>
            <a:off x="358775" y="1719263"/>
            <a:ext cx="40259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t>In these places, the daytime temperature can rise above 40</a:t>
            </a:r>
            <a:r>
              <a:rPr lang="en-GB" altLang="en-US" sz="1000" b="0" dirty="0"/>
              <a:t> </a:t>
            </a:r>
            <a:r>
              <a:rPr lang="en-GB" altLang="en-US" b="0" dirty="0"/>
              <a:t>°C. </a:t>
            </a:r>
            <a:endParaRPr lang="en-GB" altLang="en-US" dirty="0"/>
          </a:p>
        </p:txBody>
      </p:sp>
      <p:sp>
        <p:nvSpPr>
          <p:cNvPr id="544778" name="Text Box 10">
            <a:extLst>
              <a:ext uri="{FF2B5EF4-FFF2-40B4-BE49-F238E27FC236}">
                <a16:creationId xmlns:a16="http://schemas.microsoft.com/office/drawing/2014/main" id="{81BEA0E8-B07F-4CA2-9C88-2D9365E5FB5F}"/>
              </a:ext>
            </a:extLst>
          </p:cNvPr>
          <p:cNvSpPr txBox="1">
            <a:spLocks noChangeArrowheads="1"/>
          </p:cNvSpPr>
          <p:nvPr/>
        </p:nvSpPr>
        <p:spPr bwMode="auto">
          <a:xfrm>
            <a:off x="358775" y="3003550"/>
            <a:ext cx="4143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t>While the inner layers of the rocks stay cool, the outer layers of rocks heat up and expand in the baking heat.</a:t>
            </a:r>
            <a:endParaRPr lang="en-GB" altLang="en-US" dirty="0"/>
          </a:p>
        </p:txBody>
      </p:sp>
      <p:pic>
        <p:nvPicPr>
          <p:cNvPr id="11271" name="Picture 11" descr="491053_edited">
            <a:extLst>
              <a:ext uri="{FF2B5EF4-FFF2-40B4-BE49-F238E27FC236}">
                <a16:creationId xmlns:a16="http://schemas.microsoft.com/office/drawing/2014/main" id="{220BD411-2669-4BBF-A514-D2438A23D1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1633538"/>
            <a:ext cx="392430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223E368B-0D1F-4759-AFF5-347F6D50597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9A73C576-0EAB-4591-9B10-78EFD51D975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7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7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47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6" grpId="0"/>
      <p:bldP spid="544777" grpId="0"/>
      <p:bldP spid="5447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F4B71475-B3A0-4374-BE5F-B118E7AD0D1C}"/>
              </a:ext>
            </a:extLst>
          </p:cNvPr>
          <p:cNvSpPr>
            <a:spLocks noGrp="1" noChangeArrowheads="1"/>
          </p:cNvSpPr>
          <p:nvPr>
            <p:ph type="title"/>
          </p:nvPr>
        </p:nvSpPr>
        <p:spPr/>
        <p:txBody>
          <a:bodyPr/>
          <a:lstStyle/>
          <a:p>
            <a:pPr eaLnBrk="1" hangingPunct="1"/>
            <a:r>
              <a:rPr lang="en-GB" altLang="en-US" dirty="0"/>
              <a:t>Exfoliation weathering in action</a:t>
            </a:r>
          </a:p>
        </p:txBody>
      </p:sp>
      <p:pic>
        <p:nvPicPr>
          <p:cNvPr id="6" name="Picture 5" descr="flash_icon">
            <a:extLst>
              <a:ext uri="{FF2B5EF4-FFF2-40B4-BE49-F238E27FC236}">
                <a16:creationId xmlns:a16="http://schemas.microsoft.com/office/drawing/2014/main" id="{B6EFFF71-3F00-4878-9B79-486E3CBEDCA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66B11EB9-8C29-4C0B-90DC-5DABEE8094E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9">
            <a:extLst>
              <a:ext uri="{FF2B5EF4-FFF2-40B4-BE49-F238E27FC236}">
                <a16:creationId xmlns:a16="http://schemas.microsoft.com/office/drawing/2014/main" id="{54E55BB1-1FFE-4D5D-8474-6A5833C8AFB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31F4FB6-36EC-4A74-90BD-E445953567F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8787242-64BF-4287-8A53-31315748A2A1}"/>
              </a:ext>
            </a:extLst>
          </p:cNvPr>
          <p:cNvSpPr>
            <a:spLocks noGrp="1" noChangeArrowheads="1"/>
          </p:cNvSpPr>
          <p:nvPr>
            <p:ph type="title"/>
          </p:nvPr>
        </p:nvSpPr>
        <p:spPr/>
        <p:txBody>
          <a:bodyPr/>
          <a:lstStyle/>
          <a:p>
            <a:pPr eaLnBrk="1" hangingPunct="1"/>
            <a:r>
              <a:rPr lang="en-GB" altLang="en-US"/>
              <a:t>Freeze-thaw weathering</a:t>
            </a:r>
          </a:p>
        </p:txBody>
      </p:sp>
      <p:sp>
        <p:nvSpPr>
          <p:cNvPr id="12291" name="Text Box 7">
            <a:extLst>
              <a:ext uri="{FF2B5EF4-FFF2-40B4-BE49-F238E27FC236}">
                <a16:creationId xmlns:a16="http://schemas.microsoft.com/office/drawing/2014/main" id="{1DC1ABDD-11FD-43AB-91FB-53AEFFCA294F}"/>
              </a:ext>
            </a:extLst>
          </p:cNvPr>
          <p:cNvSpPr txBox="1">
            <a:spLocks noChangeArrowheads="1"/>
          </p:cNvSpPr>
          <p:nvPr/>
        </p:nvSpPr>
        <p:spPr bwMode="auto">
          <a:xfrm>
            <a:off x="358775" y="800100"/>
            <a:ext cx="45735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solidFill>
                  <a:srgbClr val="000066"/>
                </a:solidFill>
              </a:rPr>
              <a:t>When rain water or melted snow seeps into the cracks in a rock and freezes, it can force the crack to expand.</a:t>
            </a:r>
          </a:p>
        </p:txBody>
      </p:sp>
      <p:sp>
        <p:nvSpPr>
          <p:cNvPr id="548872" name="Text Box 8">
            <a:extLst>
              <a:ext uri="{FF2B5EF4-FFF2-40B4-BE49-F238E27FC236}">
                <a16:creationId xmlns:a16="http://schemas.microsoft.com/office/drawing/2014/main" id="{8FF08DA0-5958-429B-8468-9A64FAF43B65}"/>
              </a:ext>
            </a:extLst>
          </p:cNvPr>
          <p:cNvSpPr txBox="1">
            <a:spLocks noChangeArrowheads="1"/>
          </p:cNvSpPr>
          <p:nvPr/>
        </p:nvSpPr>
        <p:spPr bwMode="auto">
          <a:xfrm>
            <a:off x="358775" y="2446338"/>
            <a:ext cx="43576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a:solidFill>
                  <a:srgbClr val="000066"/>
                </a:solidFill>
              </a:rPr>
              <a:t>When the ice thaws, the rock contracts and the water moves deeper into the crack. Later, when the water refreezes, the crack widens again.</a:t>
            </a:r>
            <a:endParaRPr lang="en-GB" altLang="en-US"/>
          </a:p>
        </p:txBody>
      </p:sp>
      <p:sp>
        <p:nvSpPr>
          <p:cNvPr id="548873" name="Text Box 9">
            <a:extLst>
              <a:ext uri="{FF2B5EF4-FFF2-40B4-BE49-F238E27FC236}">
                <a16:creationId xmlns:a16="http://schemas.microsoft.com/office/drawing/2014/main" id="{BE66480D-7936-4B09-AC19-8B41C836047D}"/>
              </a:ext>
            </a:extLst>
          </p:cNvPr>
          <p:cNvSpPr txBox="1">
            <a:spLocks noChangeArrowheads="1"/>
          </p:cNvSpPr>
          <p:nvPr/>
        </p:nvSpPr>
        <p:spPr bwMode="auto">
          <a:xfrm>
            <a:off x="358775" y="5373688"/>
            <a:ext cx="37084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00066"/>
                </a:solidFill>
              </a:rPr>
              <a:t>This slow cycle is called </a:t>
            </a:r>
            <a:r>
              <a:rPr lang="en-GB" altLang="en-US" dirty="0">
                <a:solidFill>
                  <a:srgbClr val="B80303"/>
                </a:solidFill>
              </a:rPr>
              <a:t>freeze-thaw</a:t>
            </a:r>
            <a:r>
              <a:rPr lang="en-GB" altLang="en-US" b="0" dirty="0">
                <a:solidFill>
                  <a:srgbClr val="010067"/>
                </a:solidFill>
              </a:rPr>
              <a:t> weathering</a:t>
            </a:r>
            <a:r>
              <a:rPr lang="en-GB" altLang="en-US" b="0" dirty="0"/>
              <a:t>.</a:t>
            </a:r>
            <a:endParaRPr lang="en-GB" altLang="en-US" dirty="0"/>
          </a:p>
        </p:txBody>
      </p:sp>
      <p:sp>
        <p:nvSpPr>
          <p:cNvPr id="548874" name="Text Box 10">
            <a:extLst>
              <a:ext uri="{FF2B5EF4-FFF2-40B4-BE49-F238E27FC236}">
                <a16:creationId xmlns:a16="http://schemas.microsoft.com/office/drawing/2014/main" id="{609C1285-9E33-465F-950B-5E15F73BE2AA}"/>
              </a:ext>
            </a:extLst>
          </p:cNvPr>
          <p:cNvSpPr txBox="1">
            <a:spLocks noChangeArrowheads="1"/>
          </p:cNvSpPr>
          <p:nvPr/>
        </p:nvSpPr>
        <p:spPr bwMode="auto">
          <a:xfrm>
            <a:off x="358775" y="4457700"/>
            <a:ext cx="459740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00066"/>
                </a:solidFill>
              </a:rPr>
              <a:t>Over time, the crack widens until the piece of rock breaks apart.</a:t>
            </a:r>
            <a:endParaRPr lang="en-GB" altLang="en-US" dirty="0"/>
          </a:p>
        </p:txBody>
      </p:sp>
      <p:pic>
        <p:nvPicPr>
          <p:cNvPr id="12295" name="Picture 11" descr="19040145_edited">
            <a:extLst>
              <a:ext uri="{FF2B5EF4-FFF2-40B4-BE49-F238E27FC236}">
                <a16:creationId xmlns:a16="http://schemas.microsoft.com/office/drawing/2014/main" id="{64B6315D-0890-41ED-9F35-CF9B4C358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663" y="800100"/>
            <a:ext cx="3519487"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A731A064-30B2-47D9-854B-0AEBA6C59B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CD42E2FD-031B-4A7B-AB9F-9F5209D4D07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8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88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88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2" grpId="0"/>
      <p:bldP spid="548873" grpId="0"/>
      <p:bldP spid="5488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948440D9-16BC-4A8B-A7CC-7D0462A882A3}"/>
              </a:ext>
            </a:extLst>
          </p:cNvPr>
          <p:cNvSpPr>
            <a:spLocks noGrp="1" noChangeArrowheads="1"/>
          </p:cNvSpPr>
          <p:nvPr>
            <p:ph type="title"/>
          </p:nvPr>
        </p:nvSpPr>
        <p:spPr/>
        <p:txBody>
          <a:bodyPr/>
          <a:lstStyle/>
          <a:p>
            <a:pPr eaLnBrk="1" hangingPunct="1"/>
            <a:r>
              <a:rPr lang="en-GB" altLang="en-US" dirty="0"/>
              <a:t>Freeze-thaw weathering in action</a:t>
            </a:r>
          </a:p>
        </p:txBody>
      </p:sp>
      <p:pic>
        <p:nvPicPr>
          <p:cNvPr id="6" name="Picture 5" descr="flash_icon">
            <a:extLst>
              <a:ext uri="{FF2B5EF4-FFF2-40B4-BE49-F238E27FC236}">
                <a16:creationId xmlns:a16="http://schemas.microsoft.com/office/drawing/2014/main" id="{F55C9BCE-09C5-4FAD-8599-F3F9C1A1F5C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F16CB238-667E-48A8-AAAB-2170515C522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9">
            <a:extLst>
              <a:ext uri="{FF2B5EF4-FFF2-40B4-BE49-F238E27FC236}">
                <a16:creationId xmlns:a16="http://schemas.microsoft.com/office/drawing/2014/main" id="{CAB58483-8123-430A-8B62-AC61754A968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369F5C9-9518-423A-8013-8BF179AC252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MhAoSjVo"/>
  <p:tag name="ARTICULATE_DESIGN_ID_1_DEFAULT DESIGN" val="ShvnA0ov"/>
  <p:tag name="ARTICULATE_DESIGN_ID_2_DEFAULT DESIGN" val="6ONO8UmB"/>
  <p:tag name="ARTICULATE_DESIGN_ID_3_DEFAULT DESIGN" val="XKOJsCRS"/>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11567</TotalTime>
  <Words>1240</Words>
  <Application>Microsoft Office PowerPoint</Application>
  <PresentationFormat>On-screen Show (4:3)</PresentationFormat>
  <Paragraphs>112</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Wingdings</vt:lpstr>
      <vt:lpstr>Arial</vt:lpstr>
      <vt:lpstr>Wingdings 2</vt:lpstr>
      <vt:lpstr>2_Default Design</vt:lpstr>
      <vt:lpstr>3_Default Design</vt:lpstr>
      <vt:lpstr>Weathering</vt:lpstr>
      <vt:lpstr>Information</vt:lpstr>
      <vt:lpstr>What is weathering?</vt:lpstr>
      <vt:lpstr>Types of weathering</vt:lpstr>
      <vt:lpstr>Physical weathering</vt:lpstr>
      <vt:lpstr>Exfoliation weathering</vt:lpstr>
      <vt:lpstr>Exfoliation weathering in action</vt:lpstr>
      <vt:lpstr>Freeze-thaw weathering</vt:lpstr>
      <vt:lpstr>Freeze-thaw weathering in action</vt:lpstr>
      <vt:lpstr>How can freezing water cause damage?</vt:lpstr>
      <vt:lpstr>Biological weathering – plants </vt:lpstr>
      <vt:lpstr>Plants and weathering in action</vt:lpstr>
      <vt:lpstr>Biological weathering – microorganisms</vt:lpstr>
      <vt:lpstr>Animals and weathering</vt:lpstr>
      <vt:lpstr>What is chemical weathering?</vt:lpstr>
      <vt:lpstr>Examples of chemical weathering</vt:lpstr>
      <vt:lpstr>Which type of weathering?</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Weathering</dc:title>
  <dc:subject>Boardworks High School Earth and Space Sciences</dc:subject>
  <dc:creator>Boardworks</dc:creator>
  <cp:lastModifiedBy>Tim Crilly</cp:lastModifiedBy>
  <cp:revision>372</cp:revision>
  <dcterms:created xsi:type="dcterms:W3CDTF">2003-10-06T13:07:42Z</dcterms:created>
  <dcterms:modified xsi:type="dcterms:W3CDTF">2019-01-31T15:24:05Z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C564B7FA-7C34-45CD-A02F-68FFDA34ACF9</vt:lpwstr>
  </property>
  <property fmtid="{D5CDD505-2E9C-101B-9397-08002B2CF9AE}" pid="3" name="ArticulatePath">
    <vt:lpwstr>Weathering</vt:lpwstr>
  </property>
</Properties>
</file>