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activeX/activeX1.xml" ContentType="application/vnd.ms-office.activeX+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activeX/activeX2.xml" ContentType="application/vnd.ms-office.activeX+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activeX/activeX3.xml" ContentType="application/vnd.ms-office.activeX+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activeX/activeX4.xml" ContentType="application/vnd.ms-office.activeX+xml"/>
  <Override PartName="/ppt/notesSlides/notesSlide16.xml" ContentType="application/vnd.openxmlformats-officedocument.presentationml.notesSlide+xml"/>
  <Override PartName="/ppt/tags/tag23.xml" ContentType="application/vnd.openxmlformats-officedocument.presentationml.tags+xml"/>
  <Override PartName="/ppt/activeX/activeX5.xml" ContentType="application/vnd.ms-office.activeX+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685" r:id="rId1"/>
    <p:sldMasterId id="2147485699" r:id="rId2"/>
  </p:sldMasterIdLst>
  <p:notesMasterIdLst>
    <p:notesMasterId r:id="rId27"/>
  </p:notesMasterIdLst>
  <p:handoutMasterIdLst>
    <p:handoutMasterId r:id="rId28"/>
  </p:handoutMasterIdLst>
  <p:sldIdLst>
    <p:sldId id="430" r:id="rId3"/>
    <p:sldId id="527" r:id="rId4"/>
    <p:sldId id="484" r:id="rId5"/>
    <p:sldId id="485" r:id="rId6"/>
    <p:sldId id="515" r:id="rId7"/>
    <p:sldId id="518" r:id="rId8"/>
    <p:sldId id="516" r:id="rId9"/>
    <p:sldId id="486" r:id="rId10"/>
    <p:sldId id="488" r:id="rId11"/>
    <p:sldId id="490" r:id="rId12"/>
    <p:sldId id="491" r:id="rId13"/>
    <p:sldId id="492" r:id="rId14"/>
    <p:sldId id="517" r:id="rId15"/>
    <p:sldId id="494" r:id="rId16"/>
    <p:sldId id="496" r:id="rId17"/>
    <p:sldId id="497" r:id="rId18"/>
    <p:sldId id="498" r:id="rId19"/>
    <p:sldId id="499" r:id="rId20"/>
    <p:sldId id="501" r:id="rId21"/>
    <p:sldId id="502" r:id="rId22"/>
    <p:sldId id="503" r:id="rId23"/>
    <p:sldId id="504" r:id="rId24"/>
    <p:sldId id="505" r:id="rId25"/>
    <p:sldId id="506" r:id="rId26"/>
  </p:sldIdLst>
  <p:sldSz cx="9144000" cy="6858000" type="screen4x3"/>
  <p:notesSz cx="6858000" cy="9296400"/>
  <p:embeddedFontLst>
    <p:embeddedFont>
      <p:font typeface="Times" panose="02020603050405020304" pitchFamily="18" charset="0"/>
      <p:regular r:id="rId29"/>
      <p:bold r:id="rId30"/>
      <p:italic r:id="rId31"/>
      <p:boldItalic r:id="rId32"/>
    </p:embeddedFont>
    <p:embeddedFont>
      <p:font typeface="Wingdings 2" panose="05020102010507070707" pitchFamily="18" charset="2"/>
      <p:regular r:id="rId33"/>
    </p:embeddedFont>
  </p:embeddedFontLst>
  <p:custDataLst>
    <p:tags r:id="rId34"/>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E696"/>
    <a:srgbClr val="010066"/>
    <a:srgbClr val="10BC45"/>
    <a:srgbClr val="BEDAF0"/>
    <a:srgbClr val="33CC33"/>
    <a:srgbClr val="CC0099"/>
    <a:srgbClr val="0099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p:scale>
          <a:sx n="85" d="100"/>
          <a:sy n="85" d="100"/>
        </p:scale>
        <p:origin x="618" y="156"/>
      </p:cViewPr>
      <p:guideLst>
        <p:guide orient="horz" pos="494"/>
        <p:guide orient="horz" pos="3876"/>
        <p:guide pos="5375"/>
        <p:guide pos="21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0" d="100"/>
          <a:sy n="80" d="100"/>
        </p:scale>
        <p:origin x="2082" y="84"/>
      </p:cViewPr>
      <p:guideLst>
        <p:guide orient="horz" pos="2931"/>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6.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919D0189-09BE-4DF6-B49E-013C384D987F}"/>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smtClean="0">
                <a:solidFill>
                  <a:schemeClr val="tx1"/>
                </a:solidFill>
              </a:defRPr>
            </a:lvl1pPr>
          </a:lstStyle>
          <a:p>
            <a:pPr>
              <a:defRPr/>
            </a:pPr>
            <a:fld id="{0136929A-95F5-4844-99D6-2A5FC12E1D97}" type="slidenum">
              <a:rPr lang="en-GB" altLang="en-US"/>
              <a:pPr>
                <a:defRPr/>
              </a:pPr>
              <a:t>‹#›</a:t>
            </a:fld>
            <a:endParaRPr lang="en-GB" altLang="en-US"/>
          </a:p>
        </p:txBody>
      </p:sp>
      <p:sp>
        <p:nvSpPr>
          <p:cNvPr id="5123" name="Rectangle 7">
            <a:extLst>
              <a:ext uri="{FF2B5EF4-FFF2-40B4-BE49-F238E27FC236}">
                <a16:creationId xmlns:a16="http://schemas.microsoft.com/office/drawing/2014/main" id="{066E6EE5-0C58-4397-9C7A-68A01C8AED9E}"/>
              </a:ext>
            </a:extLst>
          </p:cNvPr>
          <p:cNvSpPr>
            <a:spLocks noChangeArrowheads="1"/>
          </p:cNvSpPr>
          <p:nvPr/>
        </p:nvSpPr>
        <p:spPr bwMode="auto">
          <a:xfrm>
            <a:off x="192405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a:solidFill>
                  <a:schemeClr val="tx1"/>
                </a:solidFill>
              </a:rPr>
              <a:t>© Boardworks</a:t>
            </a:r>
          </a:p>
        </p:txBody>
      </p:sp>
      <p:sp>
        <p:nvSpPr>
          <p:cNvPr id="5124" name="Rectangle 9">
            <a:extLst>
              <a:ext uri="{FF2B5EF4-FFF2-40B4-BE49-F238E27FC236}">
                <a16:creationId xmlns:a16="http://schemas.microsoft.com/office/drawing/2014/main" id="{288A3258-7E77-4F03-9664-892521F78CDA}"/>
              </a:ext>
            </a:extLst>
          </p:cNvPr>
          <p:cNvSpPr>
            <a:spLocks noChangeArrowheads="1"/>
          </p:cNvSpPr>
          <p:nvPr/>
        </p:nvSpPr>
        <p:spPr bwMode="auto">
          <a:xfrm>
            <a:off x="1549400" y="116205"/>
            <a:ext cx="37592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862756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1E6CCF18-F7AA-4A99-B51A-6E672F410B97}"/>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04CFAF47-2ED4-4FF4-A3D6-418387678218}"/>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9479E44C-8387-4166-9A77-8771433071E3}"/>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smtClean="0">
                <a:solidFill>
                  <a:schemeClr val="tx1"/>
                </a:solidFill>
              </a:defRPr>
            </a:lvl1pPr>
          </a:lstStyle>
          <a:p>
            <a:pPr>
              <a:defRPr/>
            </a:pPr>
            <a:fld id="{82D84A7F-E36F-471A-B642-104669DD1E56}" type="slidenum">
              <a:rPr lang="en-US" altLang="en-US"/>
              <a:pPr>
                <a:defRPr/>
              </a:pPr>
              <a:t>‹#›</a:t>
            </a:fld>
            <a:endParaRPr lang="en-US" altLang="en-US"/>
          </a:p>
        </p:txBody>
      </p:sp>
      <p:sp>
        <p:nvSpPr>
          <p:cNvPr id="2" name="Rectangle 7">
            <a:extLst>
              <a:ext uri="{FF2B5EF4-FFF2-40B4-BE49-F238E27FC236}">
                <a16:creationId xmlns:a16="http://schemas.microsoft.com/office/drawing/2014/main" id="{A511E245-F1C3-4B4C-8DD9-17BBD89ABDA9}"/>
              </a:ext>
            </a:extLst>
          </p:cNvPr>
          <p:cNvSpPr>
            <a:spLocks noChangeArrowheads="1"/>
          </p:cNvSpPr>
          <p:nvPr/>
        </p:nvSpPr>
        <p:spPr bwMode="auto">
          <a:xfrm>
            <a:off x="192405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a:solidFill>
                  <a:schemeClr val="tx1"/>
                </a:solidFill>
              </a:rPr>
              <a:t>© Boardworks</a:t>
            </a:r>
          </a:p>
        </p:txBody>
      </p:sp>
      <p:sp>
        <p:nvSpPr>
          <p:cNvPr id="4102" name="Rectangle 9">
            <a:extLst>
              <a:ext uri="{FF2B5EF4-FFF2-40B4-BE49-F238E27FC236}">
                <a16:creationId xmlns:a16="http://schemas.microsoft.com/office/drawing/2014/main" id="{3778F99C-3E8B-4B53-B55D-588C53F1461B}"/>
              </a:ext>
            </a:extLst>
          </p:cNvPr>
          <p:cNvSpPr>
            <a:spLocks noChangeArrowheads="1"/>
          </p:cNvSpPr>
          <p:nvPr/>
        </p:nvSpPr>
        <p:spPr bwMode="auto">
          <a:xfrm>
            <a:off x="1549400" y="116205"/>
            <a:ext cx="37592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dirty="0">
                <a:solidFill>
                  <a:schemeClr val="tx1"/>
                </a:solidFill>
              </a:rPr>
              <a:t>Boardworks High School Life Science</a:t>
            </a:r>
          </a:p>
        </p:txBody>
      </p:sp>
    </p:spTree>
    <p:extLst>
      <p:ext uri="{BB962C8B-B14F-4D97-AF65-F5344CB8AC3E}">
        <p14:creationId xmlns:p14="http://schemas.microsoft.com/office/powerpoint/2010/main" val="3410828740"/>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3AAF1D4A-1B1B-41F3-95C9-75F971B370B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F6D4F2FA-32E8-43E5-9899-026D884EED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E4A8FD9-02D5-4485-8D31-1A6D70A714A0}"/>
              </a:ext>
            </a:extLst>
          </p:cNvPr>
          <p:cNvSpPr>
            <a:spLocks noGrp="1"/>
          </p:cNvSpPr>
          <p:nvPr>
            <p:ph type="sldNum" sz="quarter" idx="10"/>
          </p:nvPr>
        </p:nvSpPr>
        <p:spPr/>
        <p:txBody>
          <a:bodyPr/>
          <a:lstStyle/>
          <a:p>
            <a:pPr>
              <a:defRPr/>
            </a:pPr>
            <a:fld id="{82D84A7F-E36F-471A-B642-104669DD1E56}" type="slidenum">
              <a:rPr lang="en-US" altLang="en-US" smtClean="0"/>
              <a:pPr>
                <a:defRPr/>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5FDED13E-E272-4A67-8036-DF87BD7C4BF7}"/>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985EE179-AA83-4283-9C88-33469B47C1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lnSpc>
                <a:spcPct val="110000"/>
              </a:lnSpc>
            </a:pPr>
            <a:r>
              <a:rPr lang="en-US" altLang="en-US" b="1" dirty="0">
                <a:latin typeface="Arial" panose="020B0604020202020204" pitchFamily="34" charset="0"/>
              </a:rPr>
              <a:t>Teacher notes</a:t>
            </a:r>
          </a:p>
          <a:p>
            <a:pPr eaLnBrk="1" hangingPunct="1">
              <a:lnSpc>
                <a:spcPct val="110000"/>
              </a:lnSpc>
            </a:pPr>
            <a:r>
              <a:rPr lang="en-GB" altLang="en-US" dirty="0">
                <a:latin typeface="Arial" panose="020B0604020202020204" pitchFamily="34" charset="0"/>
              </a:rPr>
              <a:t>Discuss students’ ideas for the question before showing the examples on the following slides. Encourage students to justify their suggestions. </a:t>
            </a:r>
          </a:p>
          <a:p>
            <a:pPr eaLnBrk="1" hangingPunct="1">
              <a:lnSpc>
                <a:spcPct val="110000"/>
              </a:lnSpc>
            </a:pPr>
            <a:endParaRPr lang="en-GB" altLang="en-US" dirty="0">
              <a:latin typeface="Arial" panose="020B0604020202020204" pitchFamily="34" charset="0"/>
            </a:endParaRPr>
          </a:p>
          <a:p>
            <a:pPr eaLnBrk="1" hangingPunct="1">
              <a:lnSpc>
                <a:spcPct val="110000"/>
              </a:lnSpc>
            </a:pPr>
            <a:r>
              <a:rPr lang="en-GB" altLang="en-US" dirty="0">
                <a:latin typeface="Arial" panose="020B0604020202020204" pitchFamily="34" charset="0"/>
              </a:rPr>
              <a:t>Prey tend to have eyes positioned to the side of the head (monocular vision) to give a wide field of view. This contrasts to predators who tend to have binocular vision (eyes to the front of the head).</a:t>
            </a:r>
          </a:p>
          <a:p>
            <a:pPr eaLnBrk="1" hangingPunct="1">
              <a:lnSpc>
                <a:spcPct val="110000"/>
              </a:lnSpc>
            </a:pPr>
            <a:endParaRPr lang="en-US" altLang="en-US" b="1" dirty="0">
              <a:latin typeface="Arial" panose="020B0604020202020204" pitchFamily="34" charset="0"/>
            </a:endParaRPr>
          </a:p>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US" altLang="en-US" b="1" dirty="0">
              <a:latin typeface="Arial" panose="020B0604020202020204" pitchFamily="34" charset="0"/>
            </a:endParaRPr>
          </a:p>
          <a:p>
            <a:pPr eaLnBrk="1" hangingPunct="1">
              <a:lnSpc>
                <a:spcPct val="110000"/>
              </a:lnSpc>
            </a:pPr>
            <a:endParaRPr lang="en-US" altLang="en-US" b="1" dirty="0">
              <a:latin typeface="Arial" panose="020B0604020202020204" pitchFamily="34" charset="0"/>
            </a:endParaRPr>
          </a:p>
          <a:p>
            <a:pPr eaLnBrk="1" hangingPunct="1">
              <a:lnSpc>
                <a:spcPct val="110000"/>
              </a:lnSpc>
            </a:pPr>
            <a:r>
              <a:rPr lang="en-US" altLang="en-US" b="1" dirty="0">
                <a:latin typeface="Arial" panose="020B0604020202020204" pitchFamily="34" charset="0"/>
              </a:rPr>
              <a:t>Photo credit: </a:t>
            </a:r>
            <a:r>
              <a:rPr lang="en-US" altLang="en-US" dirty="0">
                <a:latin typeface="Arial" panose="020B0604020202020204" pitchFamily="34" charset="0"/>
              </a:rPr>
              <a:t>© Photos.com 2018</a:t>
            </a:r>
          </a:p>
        </p:txBody>
      </p:sp>
      <p:sp>
        <p:nvSpPr>
          <p:cNvPr id="2" name="Slide Number Placeholder 1">
            <a:extLst>
              <a:ext uri="{FF2B5EF4-FFF2-40B4-BE49-F238E27FC236}">
                <a16:creationId xmlns:a16="http://schemas.microsoft.com/office/drawing/2014/main" id="{923C6C46-5B68-4701-BD3A-C4B5D30EEBD4}"/>
              </a:ext>
            </a:extLst>
          </p:cNvPr>
          <p:cNvSpPr>
            <a:spLocks noGrp="1"/>
          </p:cNvSpPr>
          <p:nvPr>
            <p:ph type="sldNum" sz="quarter" idx="10"/>
          </p:nvPr>
        </p:nvSpPr>
        <p:spPr/>
        <p:txBody>
          <a:bodyPr/>
          <a:lstStyle/>
          <a:p>
            <a:pPr>
              <a:defRPr/>
            </a:pPr>
            <a:fld id="{82D84A7F-E36F-471A-B642-104669DD1E56}" type="slidenum">
              <a:rPr lang="en-US" altLang="en-US" smtClean="0"/>
              <a:pPr>
                <a:defRPr/>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268E5B0C-4106-4182-B200-5FFF49A1E863}"/>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9DB703C5-F84D-4CB5-BE38-47A23722CD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Appropriately </a:t>
            </a:r>
            <a:r>
              <a:rPr lang="en-GB" altLang="en-US" dirty="0" err="1">
                <a:latin typeface="Arial" panose="020B0604020202020204" pitchFamily="34" charset="0"/>
              </a:rPr>
              <a:t>colored</a:t>
            </a:r>
            <a:r>
              <a:rPr lang="en-GB" altLang="en-US" dirty="0">
                <a:latin typeface="Arial" panose="020B0604020202020204" pitchFamily="34" charset="0"/>
              </a:rPr>
              <a:t> voting cards could be used with this classification activity to increase class participation.</a:t>
            </a:r>
          </a:p>
          <a:p>
            <a:pPr eaLnBrk="1" hangingPunct="1"/>
            <a:endParaRPr lang="en-GB" altLang="en-US" dirty="0">
              <a:latin typeface="Arial" panose="020B0604020202020204" pitchFamily="34" charset="0"/>
            </a:endParaRPr>
          </a:p>
          <a:p>
            <a:pPr eaLnBrk="1" hangingPunct="1"/>
            <a:r>
              <a:rPr lang="en-US" altLang="en-US" dirty="0">
                <a:latin typeface="Arial" panose="020B0604020202020204" pitchFamily="34" charset="0"/>
              </a:rPr>
              <a:t>This slide is accompanied by the worksheet </a:t>
            </a:r>
            <a:r>
              <a:rPr lang="en-US" altLang="en-US" i="1" dirty="0">
                <a:latin typeface="Arial" panose="020B0604020202020204" pitchFamily="34" charset="0"/>
              </a:rPr>
              <a:t>Adaptations</a:t>
            </a:r>
            <a:r>
              <a:rPr lang="en-US" altLang="en-US" dirty="0">
                <a:latin typeface="Arial" panose="020B0604020202020204" pitchFamily="34" charset="0"/>
              </a:rPr>
              <a:t>.</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CA8E4E7-CA26-4430-812F-3F382E575F10}"/>
              </a:ext>
            </a:extLst>
          </p:cNvPr>
          <p:cNvSpPr>
            <a:spLocks noGrp="1"/>
          </p:cNvSpPr>
          <p:nvPr>
            <p:ph type="sldNum" sz="quarter" idx="10"/>
          </p:nvPr>
        </p:nvSpPr>
        <p:spPr/>
        <p:txBody>
          <a:bodyPr/>
          <a:lstStyle/>
          <a:p>
            <a:pPr>
              <a:defRPr/>
            </a:pPr>
            <a:fld id="{82D84A7F-E36F-471A-B642-104669DD1E56}" type="slidenum">
              <a:rPr lang="en-US" altLang="en-US" smtClean="0"/>
              <a:pPr>
                <a:defRPr/>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20F15C8C-C037-4B27-B4B2-988568D519AA}"/>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94824E77-02EA-4383-84D1-A9E7034AF7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Teacher notes</a:t>
            </a:r>
          </a:p>
          <a:p>
            <a:pPr eaLnBrk="1" hangingPunct="1"/>
            <a:r>
              <a:rPr lang="en-GB" altLang="en-US" dirty="0">
                <a:latin typeface="Arial" panose="020B0604020202020204" pitchFamily="34" charset="0"/>
              </a:rPr>
              <a:t>Discuss students’ ideas for the question before showing the labels.</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a:p>
            <a:pPr eaLnBrk="1" hangingPunct="1"/>
            <a:endParaRPr lang="en-US" altLang="en-US" b="1" dirty="0">
              <a:latin typeface="Arial" panose="020B0604020202020204" pitchFamily="34" charset="0"/>
            </a:endParaRPr>
          </a:p>
          <a:p>
            <a:r>
              <a:rPr lang="en-US" altLang="en-US" b="1" dirty="0">
                <a:latin typeface="Arial" panose="020B0604020202020204" pitchFamily="34" charset="0"/>
              </a:rPr>
              <a:t>Photo credit: </a:t>
            </a:r>
            <a:r>
              <a:rPr lang="en-US" altLang="en-US" dirty="0">
                <a:latin typeface="Arial" panose="020B0604020202020204" pitchFamily="34" charset="0"/>
              </a:rPr>
              <a:t>© Eduard </a:t>
            </a:r>
            <a:r>
              <a:rPr lang="en-US" altLang="en-US" dirty="0" err="1">
                <a:latin typeface="Arial" panose="020B0604020202020204" pitchFamily="34" charset="0"/>
              </a:rPr>
              <a:t>Kyslynskyy</a:t>
            </a:r>
            <a:r>
              <a:rPr lang="en-US" altLang="en-US" dirty="0">
                <a:latin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F8382B0-3796-4B6D-B041-947256D6E0B5}"/>
              </a:ext>
            </a:extLst>
          </p:cNvPr>
          <p:cNvSpPr>
            <a:spLocks noGrp="1"/>
          </p:cNvSpPr>
          <p:nvPr>
            <p:ph type="sldNum" sz="quarter" idx="10"/>
          </p:nvPr>
        </p:nvSpPr>
        <p:spPr/>
        <p:txBody>
          <a:bodyPr/>
          <a:lstStyle/>
          <a:p>
            <a:pPr>
              <a:defRPr/>
            </a:pPr>
            <a:fld id="{82D84A7F-E36F-471A-B642-104669DD1E56}" type="slidenum">
              <a:rPr lang="en-US" altLang="en-US" smtClean="0"/>
              <a:pPr>
                <a:defRPr/>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218799E-C458-41D6-97D9-0F28BCC58285}"/>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7A2A151F-E437-4CDC-A82F-D8734535F3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Teacher notes</a:t>
            </a:r>
          </a:p>
          <a:p>
            <a:pPr eaLnBrk="1" hangingPunct="1"/>
            <a:r>
              <a:rPr lang="en-GB" altLang="en-US" dirty="0">
                <a:latin typeface="Arial" panose="020B0604020202020204" pitchFamily="34" charset="0"/>
              </a:rPr>
              <a:t>Discuss students’ ideas for the question before showing the explanations.</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marL="0" marR="0" lvl="0" indent="0" algn="l" defTabSz="914400" rtl="0" eaLnBrk="0" fontAlgn="base" latinLnBrk="0" hangingPunct="0">
              <a:spcAft>
                <a:spcPct val="0"/>
              </a:spcAft>
              <a:buClrTx/>
              <a:buSzTx/>
              <a:buFont typeface="Arial" panose="020B0604020202020204" pitchFamily="34" charset="0"/>
              <a:buNone/>
              <a:tabLst/>
              <a:defRPr/>
            </a:pPr>
            <a:endParaRPr lang="en-GB" altLang="en-US" b="1" dirty="0">
              <a:latin typeface="Arial" panose="020B0604020202020204" pitchFamily="34" charset="0"/>
            </a:endParaRPr>
          </a:p>
          <a:p>
            <a:r>
              <a:rPr lang="en-GB" altLang="en-US" b="1" dirty="0">
                <a:latin typeface="Arial" panose="020B0604020202020204" pitchFamily="34" charset="0"/>
              </a:rPr>
              <a:t>Photo credit: © </a:t>
            </a:r>
            <a:r>
              <a:rPr lang="en-GB" altLang="en-US" dirty="0">
                <a:latin typeface="Arial" panose="020B0604020202020204" pitchFamily="34" charset="0"/>
              </a:rPr>
              <a:t>Tom </a:t>
            </a:r>
            <a:r>
              <a:rPr lang="en-GB" altLang="en-US" dirty="0" err="1">
                <a:latin typeface="Arial" panose="020B0604020202020204" pitchFamily="34" charset="0"/>
              </a:rPr>
              <a:t>Reichner</a:t>
            </a:r>
            <a:r>
              <a:rPr lang="en-GB" altLang="en-US" dirty="0">
                <a:latin typeface="Arial" panose="020B0604020202020204" pitchFamily="34" charset="0"/>
              </a:rPr>
              <a:t>,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B82B1CB2-4B0E-402D-8425-5BEB8485F0ED}"/>
              </a:ext>
            </a:extLst>
          </p:cNvPr>
          <p:cNvSpPr>
            <a:spLocks noGrp="1"/>
          </p:cNvSpPr>
          <p:nvPr>
            <p:ph type="sldNum" sz="quarter" idx="10"/>
          </p:nvPr>
        </p:nvSpPr>
        <p:spPr/>
        <p:txBody>
          <a:bodyPr/>
          <a:lstStyle/>
          <a:p>
            <a:pPr>
              <a:defRPr/>
            </a:pPr>
            <a:fld id="{82D84A7F-E36F-471A-B642-104669DD1E56}" type="slidenum">
              <a:rPr lang="en-US" altLang="en-US" smtClean="0"/>
              <a:pPr>
                <a:defRPr/>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2E4C7D90-2FA3-47FB-984B-040D6C99314F}"/>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D14BDE48-3919-4D90-97C0-E93088C9F2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credits: </a:t>
            </a:r>
            <a:r>
              <a:rPr lang="en-GB" altLang="en-US" dirty="0">
                <a:latin typeface="Arial" panose="020B0604020202020204" pitchFamily="34" charset="0"/>
              </a:rPr>
              <a:t>hoverfly (left) © Kseniya Lanzarote, and common wasp (right) © </a:t>
            </a:r>
            <a:r>
              <a:rPr lang="en-GB" altLang="en-US" dirty="0" err="1">
                <a:latin typeface="Arial" panose="020B0604020202020204" pitchFamily="34" charset="0"/>
              </a:rPr>
              <a:t>Timin</a:t>
            </a:r>
            <a:r>
              <a:rPr lang="en-GB" altLang="en-US" dirty="0">
                <a:latin typeface="Arial" panose="020B0604020202020204" pitchFamily="34" charset="0"/>
              </a:rPr>
              <a:t> both at Shutterstock.com 2018</a:t>
            </a:r>
          </a:p>
        </p:txBody>
      </p:sp>
      <p:sp>
        <p:nvSpPr>
          <p:cNvPr id="2" name="Slide Number Placeholder 1">
            <a:extLst>
              <a:ext uri="{FF2B5EF4-FFF2-40B4-BE49-F238E27FC236}">
                <a16:creationId xmlns:a16="http://schemas.microsoft.com/office/drawing/2014/main" id="{234311F4-E26F-4A0E-B3D4-AFD6FD6C4122}"/>
              </a:ext>
            </a:extLst>
          </p:cNvPr>
          <p:cNvSpPr>
            <a:spLocks noGrp="1"/>
          </p:cNvSpPr>
          <p:nvPr>
            <p:ph type="sldNum" sz="quarter" idx="10"/>
          </p:nvPr>
        </p:nvSpPr>
        <p:spPr/>
        <p:txBody>
          <a:bodyPr/>
          <a:lstStyle/>
          <a:p>
            <a:pPr>
              <a:defRPr/>
            </a:pPr>
            <a:fld id="{82D84A7F-E36F-471A-B642-104669DD1E56}" type="slidenum">
              <a:rPr lang="en-US" altLang="en-US" smtClean="0"/>
              <a:pPr>
                <a:defRPr/>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4FBD17C-677B-4C0A-ABF2-A57B48A9D225}"/>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C92FB409-7CBF-4721-9C9C-D00DAA70C5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bacteria convert hydrogen </a:t>
            </a:r>
            <a:r>
              <a:rPr lang="en-GB" altLang="en-US" dirty="0" err="1">
                <a:latin typeface="Arial" panose="020B0604020202020204" pitchFamily="34" charset="0"/>
              </a:rPr>
              <a:t>sulfide</a:t>
            </a:r>
            <a:r>
              <a:rPr lang="en-GB" altLang="en-US" dirty="0">
                <a:latin typeface="Arial" panose="020B0604020202020204" pitchFamily="34" charset="0"/>
              </a:rPr>
              <a:t> in the deep sea water into nutrients which they release into the tube worm. The red region seen in the photo is the tube worm’s breathing device. The giant tube worms can grow up to 8 feet long!</a:t>
            </a:r>
          </a:p>
          <a:p>
            <a:endParaRPr lang="en-GB" altLang="en-US" dirty="0">
              <a:latin typeface="Arial" panose="020B0604020202020204" pitchFamily="34" charset="0"/>
            </a:endParaRPr>
          </a:p>
          <a:p>
            <a:r>
              <a:rPr lang="en-US" altLang="en-US" b="1" dirty="0">
                <a:latin typeface="Arial" panose="020B0604020202020204" pitchFamily="34" charset="0"/>
              </a:rPr>
              <a:t>Photo credit: </a:t>
            </a:r>
            <a:r>
              <a:rPr lang="en-US" altLang="en-US" dirty="0">
                <a:latin typeface="Arial" panose="020B0604020202020204" pitchFamily="34" charset="0"/>
              </a:rPr>
              <a:t>giant tubeworms © </a:t>
            </a:r>
            <a:r>
              <a:rPr lang="pt-BR" altLang="en-US" dirty="0">
                <a:latin typeface="Arial" panose="020B0604020202020204" pitchFamily="34" charset="0"/>
              </a:rPr>
              <a:t>NOAA Okeanos Explorer Program, Galapagos Rift Expedition licensed under Creative Commons 2.0 2018</a:t>
            </a:r>
          </a:p>
          <a:p>
            <a:r>
              <a:rPr lang="pt-BR" altLang="en-US" dirty="0">
                <a:latin typeface="Arial" panose="020B0604020202020204" pitchFamily="34" charset="0"/>
              </a:rPr>
              <a:t>A copy of the license can be found here: https://creativecommons.org/licenses/by/2.0/</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75B889D-FF16-4DCD-A377-37F5FB9B4F9E}"/>
              </a:ext>
            </a:extLst>
          </p:cNvPr>
          <p:cNvSpPr>
            <a:spLocks noGrp="1"/>
          </p:cNvSpPr>
          <p:nvPr>
            <p:ph type="sldNum" sz="quarter" idx="10"/>
          </p:nvPr>
        </p:nvSpPr>
        <p:spPr/>
        <p:txBody>
          <a:bodyPr/>
          <a:lstStyle/>
          <a:p>
            <a:pPr>
              <a:defRPr/>
            </a:pPr>
            <a:fld id="{82D84A7F-E36F-471A-B642-104669DD1E56}" type="slidenum">
              <a:rPr lang="en-US" altLang="en-US" smtClean="0"/>
              <a:pPr>
                <a:defRPr/>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3DE725A2-3648-4DB1-B3DF-6CF836C3CCF9}"/>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58126C89-0C9F-46BD-850B-B50AF0BE246E}"/>
              </a:ext>
            </a:extLst>
          </p:cNvPr>
          <p:cNvSpPr>
            <a:spLocks noGrp="1" noChangeArrowheads="1"/>
          </p:cNvSpPr>
          <p:nvPr>
            <p:ph type="body" idx="1"/>
          </p:nvPr>
        </p:nvSpPr>
        <p:spPr>
          <a:xfrm>
            <a:off x="914400" y="4415790"/>
            <a:ext cx="5029200" cy="418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eaLnBrk="1" hangingPunct="1">
              <a:lnSpc>
                <a:spcPct val="120000"/>
              </a:lnSpc>
            </a:pPr>
            <a:r>
              <a:rPr lang="en-US" altLang="en-US" b="1" dirty="0">
                <a:latin typeface="Arial" panose="020B0604020202020204" pitchFamily="34" charset="0"/>
              </a:rPr>
              <a:t>Teacher notes</a:t>
            </a:r>
          </a:p>
          <a:p>
            <a:pPr eaLnBrk="1" hangingPunct="1">
              <a:lnSpc>
                <a:spcPct val="120000"/>
              </a:lnSpc>
            </a:pPr>
            <a:r>
              <a:rPr lang="en-US" altLang="en-US" dirty="0">
                <a:latin typeface="Arial" panose="020B0604020202020204" pitchFamily="34" charset="0"/>
              </a:rPr>
              <a:t>Encourage students to identify and explain adaptations before showing the explanations. The adaptations to find are:</a:t>
            </a:r>
          </a:p>
          <a:p>
            <a:pPr eaLnBrk="1" hangingPunct="1">
              <a:lnSpc>
                <a:spcPct val="120000"/>
              </a:lnSpc>
            </a:pPr>
            <a:r>
              <a:rPr lang="en-GB" altLang="en-US" b="1" dirty="0">
                <a:latin typeface="Arial" panose="020B0604020202020204" pitchFamily="34" charset="0"/>
              </a:rPr>
              <a:t>Fur: </a:t>
            </a:r>
            <a:r>
              <a:rPr lang="en-GB" altLang="en-US" dirty="0">
                <a:latin typeface="Arial" panose="020B0604020202020204" pitchFamily="34" charset="0"/>
              </a:rPr>
              <a:t>greasy to repel water; white to camouflage with snow; </a:t>
            </a:r>
            <a:r>
              <a:rPr lang="en-US" altLang="en-US" dirty="0">
                <a:latin typeface="Arial" panose="020B0604020202020204" pitchFamily="34" charset="0"/>
              </a:rPr>
              <a:t>thick to insulate from the cold</a:t>
            </a:r>
          </a:p>
          <a:p>
            <a:pPr eaLnBrk="1" hangingPunct="1">
              <a:lnSpc>
                <a:spcPct val="120000"/>
              </a:lnSpc>
            </a:pPr>
            <a:r>
              <a:rPr lang="en-US" altLang="en-US" b="1" dirty="0">
                <a:latin typeface="Arial" panose="020B0604020202020204" pitchFamily="34" charset="0"/>
              </a:rPr>
              <a:t>Body surface: </a:t>
            </a:r>
            <a:r>
              <a:rPr lang="en-US" altLang="en-US" dirty="0">
                <a:latin typeface="Arial" panose="020B0604020202020204" pitchFamily="34" charset="0"/>
              </a:rPr>
              <a:t>thick layer of fat to insulate from the cold; </a:t>
            </a:r>
            <a:r>
              <a:rPr lang="en-GB" altLang="en-US" dirty="0">
                <a:latin typeface="Arial" panose="020B0604020202020204" pitchFamily="34" charset="0"/>
              </a:rPr>
              <a:t>small body surface area to volume ratio to prevent heat loss</a:t>
            </a:r>
          </a:p>
          <a:p>
            <a:pPr eaLnBrk="1" hangingPunct="1">
              <a:lnSpc>
                <a:spcPct val="120000"/>
              </a:lnSpc>
            </a:pPr>
            <a:r>
              <a:rPr lang="en-US" altLang="en-US" b="1" dirty="0">
                <a:latin typeface="Arial" panose="020B0604020202020204" pitchFamily="34" charset="0"/>
              </a:rPr>
              <a:t>Feet: </a:t>
            </a:r>
            <a:r>
              <a:rPr lang="en-US" altLang="en-US" dirty="0">
                <a:latin typeface="Arial" panose="020B0604020202020204" pitchFamily="34" charset="0"/>
              </a:rPr>
              <a:t>large and wide to spread the load over the snow; fur on soles for insulation and grip; sharp claws to kill prey and rip meat</a:t>
            </a:r>
          </a:p>
          <a:p>
            <a:pPr eaLnBrk="1" hangingPunct="1">
              <a:lnSpc>
                <a:spcPct val="120000"/>
              </a:lnSpc>
            </a:pPr>
            <a:r>
              <a:rPr lang="en-US" altLang="en-US" b="1" dirty="0">
                <a:latin typeface="Arial" panose="020B0604020202020204" pitchFamily="34" charset="0"/>
              </a:rPr>
              <a:t>Teeth: </a:t>
            </a:r>
            <a:r>
              <a:rPr lang="en-US" altLang="en-US" dirty="0">
                <a:latin typeface="Arial" panose="020B0604020202020204" pitchFamily="34" charset="0"/>
              </a:rPr>
              <a:t>sharp to kill prey and rip meat</a:t>
            </a:r>
          </a:p>
          <a:p>
            <a:pPr eaLnBrk="1" hangingPunct="1">
              <a:lnSpc>
                <a:spcPct val="120000"/>
              </a:lnSpc>
            </a:pPr>
            <a:r>
              <a:rPr lang="en-GB" altLang="en-US" b="1" dirty="0">
                <a:latin typeface="Arial" panose="020B0604020202020204" pitchFamily="34" charset="0"/>
              </a:rPr>
              <a:t>Ears: </a:t>
            </a:r>
            <a:r>
              <a:rPr lang="en-GB" altLang="en-US" dirty="0">
                <a:latin typeface="Arial" panose="020B0604020202020204" pitchFamily="34" charset="0"/>
              </a:rPr>
              <a:t>small to reduce surface area and prevent heat loss</a:t>
            </a:r>
          </a:p>
          <a:p>
            <a:pPr eaLnBrk="1" hangingPunct="1">
              <a:lnSpc>
                <a:spcPct val="120000"/>
              </a:lnSpc>
            </a:pPr>
            <a:r>
              <a:rPr lang="en-GB" altLang="en-US" b="1" dirty="0">
                <a:latin typeface="Arial" panose="020B0604020202020204" pitchFamily="34" charset="0"/>
              </a:rPr>
              <a:t>Eyes: </a:t>
            </a:r>
            <a:r>
              <a:rPr lang="en-GB" altLang="en-US" dirty="0">
                <a:latin typeface="Arial" panose="020B0604020202020204" pitchFamily="34" charset="0"/>
              </a:rPr>
              <a:t>on the front of the head to judge distance and speed; brown irises to reduce glare from the sun reflecting off the snow</a:t>
            </a:r>
          </a:p>
          <a:p>
            <a:pPr eaLnBrk="1" hangingPunct="1">
              <a:lnSpc>
                <a:spcPct val="120000"/>
              </a:lnSpc>
            </a:pPr>
            <a:r>
              <a:rPr lang="en-GB" altLang="en-US" b="1" dirty="0">
                <a:latin typeface="Arial" panose="020B0604020202020204" pitchFamily="34" charset="0"/>
              </a:rPr>
              <a:t>Legs: </a:t>
            </a:r>
            <a:r>
              <a:rPr lang="en-GB" altLang="en-US" dirty="0">
                <a:latin typeface="Arial" panose="020B0604020202020204" pitchFamily="34" charset="0"/>
              </a:rPr>
              <a:t>strong for running and swimming.</a:t>
            </a:r>
          </a:p>
          <a:p>
            <a:pPr eaLnBrk="1" hangingPunct="1">
              <a:lnSpc>
                <a:spcPct val="120000"/>
              </a:lnSpc>
              <a:buFontTx/>
              <a:buNone/>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Practices:</a:t>
            </a:r>
            <a:endParaRPr lang="en-GB"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Constructing Explanations and Designing Solutions:</a:t>
            </a:r>
            <a:r>
              <a:rPr lang="en-GB"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Engaging in Argument from Evidence: </a:t>
            </a:r>
            <a:r>
              <a:rPr lang="en-GB" kern="1200" dirty="0">
                <a:solidFill>
                  <a:schemeClr val="tx1"/>
                </a:solidFill>
                <a:effectLst/>
                <a:latin typeface="Arial" charset="0"/>
                <a:ea typeface="+mn-ea"/>
                <a:cs typeface="+mn-cs"/>
              </a:rPr>
              <a:t>Construct, use, and/or present an oral and written argument or counter-arguments based on data and evidence.</a:t>
            </a:r>
            <a:endParaRPr lang="en-GB" altLang="en-US" dirty="0">
              <a:latin typeface="Arial" panose="020B0604020202020204" pitchFamily="34" charset="0"/>
            </a:endParaRPr>
          </a:p>
          <a:p>
            <a:pPr eaLnBrk="1" hangingPunct="1">
              <a:lnSpc>
                <a:spcPct val="120000"/>
              </a:lnSpc>
              <a:buFontTx/>
              <a:buNone/>
            </a:pPr>
            <a:endParaRPr lang="en-GB" altLang="en-US" dirty="0">
              <a:latin typeface="Arial" panose="020B0604020202020204" pitchFamily="34" charset="0"/>
            </a:endParaRPr>
          </a:p>
          <a:p>
            <a:pPr eaLnBrk="1" hangingPunct="1">
              <a:lnSpc>
                <a:spcPct val="120000"/>
              </a:lnSpc>
            </a:pPr>
            <a:r>
              <a:rPr lang="en-US" altLang="en-US" b="1" dirty="0">
                <a:latin typeface="Arial" panose="020B0604020202020204" pitchFamily="34" charset="0"/>
              </a:rPr>
              <a:t>Image credit: </a:t>
            </a:r>
            <a:r>
              <a:rPr lang="en-US" altLang="en-US" dirty="0">
                <a:latin typeface="Arial" panose="020B0604020202020204" pitchFamily="34" charset="0"/>
              </a:rPr>
              <a:t>© </a:t>
            </a:r>
            <a:r>
              <a:rPr lang="en-US" altLang="en-US" dirty="0" err="1">
                <a:latin typeface="Arial" panose="020B0604020202020204" pitchFamily="34" charset="0"/>
              </a:rPr>
              <a:t>Shaber</a:t>
            </a:r>
            <a:r>
              <a:rPr lang="en-US"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2591DB2D-C786-47D2-AE5C-4D81D160A26F}"/>
              </a:ext>
            </a:extLst>
          </p:cNvPr>
          <p:cNvSpPr>
            <a:spLocks noGrp="1"/>
          </p:cNvSpPr>
          <p:nvPr>
            <p:ph type="sldNum" sz="quarter" idx="10"/>
          </p:nvPr>
        </p:nvSpPr>
        <p:spPr/>
        <p:txBody>
          <a:bodyPr/>
          <a:lstStyle/>
          <a:p>
            <a:pPr>
              <a:defRPr/>
            </a:pPr>
            <a:fld id="{82D84A7F-E36F-471A-B642-104669DD1E56}" type="slidenum">
              <a:rPr lang="en-US" altLang="en-US" smtClean="0"/>
              <a:pPr>
                <a:defRPr/>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625B77FE-A727-488B-BA0F-D536FC590910}"/>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E23061CC-D484-4A5B-8F97-894233859F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eaLnBrk="1" hangingPunct="1">
              <a:lnSpc>
                <a:spcPct val="120000"/>
              </a:lnSpc>
            </a:pPr>
            <a:r>
              <a:rPr lang="en-GB" altLang="en-US" b="1" dirty="0">
                <a:latin typeface="Arial" panose="020B0604020202020204" pitchFamily="34" charset="0"/>
              </a:rPr>
              <a:t>Teacher notes</a:t>
            </a:r>
          </a:p>
          <a:p>
            <a:pPr eaLnBrk="1" hangingPunct="1">
              <a:lnSpc>
                <a:spcPct val="120000"/>
              </a:lnSpc>
            </a:pPr>
            <a:r>
              <a:rPr lang="en-GB" altLang="en-US" dirty="0">
                <a:latin typeface="Arial" panose="020B0604020202020204" pitchFamily="34" charset="0"/>
              </a:rPr>
              <a:t>The main adaptations of a camel to its desert environment are:</a:t>
            </a:r>
          </a:p>
          <a:p>
            <a:pPr eaLnBrk="1" hangingPunct="1">
              <a:lnSpc>
                <a:spcPct val="120000"/>
              </a:lnSpc>
            </a:pPr>
            <a:r>
              <a:rPr lang="en-GB" altLang="en-US" b="1" dirty="0">
                <a:latin typeface="Arial" panose="020B0604020202020204" pitchFamily="34" charset="0"/>
              </a:rPr>
              <a:t>Hump:</a:t>
            </a:r>
            <a:r>
              <a:rPr lang="en-GB" altLang="en-US" dirty="0">
                <a:latin typeface="Arial" panose="020B0604020202020204" pitchFamily="34" charset="0"/>
              </a:rPr>
              <a:t> fat is stored in the hump rather than under the skin, to reduce overheating</a:t>
            </a:r>
          </a:p>
          <a:p>
            <a:pPr eaLnBrk="1" hangingPunct="1">
              <a:lnSpc>
                <a:spcPct val="120000"/>
              </a:lnSpc>
            </a:pPr>
            <a:r>
              <a:rPr lang="en-GB" altLang="en-US" b="1" dirty="0">
                <a:latin typeface="Arial" panose="020B0604020202020204" pitchFamily="34" charset="0"/>
              </a:rPr>
              <a:t>Fur: </a:t>
            </a:r>
            <a:r>
              <a:rPr lang="en-GB" altLang="en-US" dirty="0">
                <a:latin typeface="Arial" panose="020B0604020202020204" pitchFamily="34" charset="0"/>
              </a:rPr>
              <a:t>sandy </a:t>
            </a:r>
            <a:r>
              <a:rPr lang="en-GB" altLang="en-US" dirty="0" err="1">
                <a:latin typeface="Arial" panose="020B0604020202020204" pitchFamily="34" charset="0"/>
              </a:rPr>
              <a:t>colored</a:t>
            </a:r>
            <a:r>
              <a:rPr lang="en-GB" altLang="en-US" dirty="0">
                <a:latin typeface="Arial" panose="020B0604020202020204" pitchFamily="34" charset="0"/>
              </a:rPr>
              <a:t> for camouflage </a:t>
            </a:r>
            <a:endParaRPr lang="en-GB" altLang="en-US" b="1" dirty="0">
              <a:latin typeface="Arial" panose="020B0604020202020204" pitchFamily="34" charset="0"/>
            </a:endParaRPr>
          </a:p>
          <a:p>
            <a:pPr eaLnBrk="1" hangingPunct="1">
              <a:lnSpc>
                <a:spcPct val="120000"/>
              </a:lnSpc>
            </a:pPr>
            <a:r>
              <a:rPr lang="en-GB" altLang="en-US" b="1" dirty="0">
                <a:latin typeface="Arial" panose="020B0604020202020204" pitchFamily="34" charset="0"/>
              </a:rPr>
              <a:t>Skin:</a:t>
            </a:r>
            <a:r>
              <a:rPr lang="en-GB" altLang="en-US" dirty="0">
                <a:latin typeface="Arial" panose="020B0604020202020204" pitchFamily="34" charset="0"/>
              </a:rPr>
              <a:t>  little water is lost through sweating or urination. A camel can tolerate large rises in temperature.</a:t>
            </a:r>
          </a:p>
          <a:p>
            <a:pPr eaLnBrk="1" hangingPunct="1">
              <a:lnSpc>
                <a:spcPct val="120000"/>
              </a:lnSpc>
            </a:pPr>
            <a:r>
              <a:rPr lang="en-GB" altLang="en-US" b="1" dirty="0">
                <a:latin typeface="Arial" panose="020B0604020202020204" pitchFamily="34" charset="0"/>
              </a:rPr>
              <a:t>Legs:</a:t>
            </a:r>
            <a:r>
              <a:rPr lang="en-GB" altLang="en-US" dirty="0">
                <a:latin typeface="Arial" panose="020B0604020202020204" pitchFamily="34" charset="0"/>
              </a:rPr>
              <a:t> long, thin legs help to increase body surface area and increase heat loss</a:t>
            </a:r>
          </a:p>
          <a:p>
            <a:pPr eaLnBrk="1" hangingPunct="1">
              <a:lnSpc>
                <a:spcPct val="120000"/>
              </a:lnSpc>
            </a:pPr>
            <a:r>
              <a:rPr lang="en-GB" altLang="en-US" b="1" dirty="0">
                <a:latin typeface="Arial" panose="020B0604020202020204" pitchFamily="34" charset="0"/>
              </a:rPr>
              <a:t>Feet:</a:t>
            </a:r>
            <a:r>
              <a:rPr lang="en-GB" altLang="en-US" dirty="0">
                <a:latin typeface="Arial" panose="020B0604020202020204" pitchFamily="34" charset="0"/>
              </a:rPr>
              <a:t> wide feet spread out body weight on shifting sand</a:t>
            </a:r>
            <a:endParaRPr lang="en-US" altLang="en-US" dirty="0">
              <a:latin typeface="Arial" panose="020B0604020202020204" pitchFamily="34" charset="0"/>
            </a:endParaRPr>
          </a:p>
          <a:p>
            <a:pPr eaLnBrk="1" hangingPunct="1">
              <a:lnSpc>
                <a:spcPct val="120000"/>
              </a:lnSpc>
            </a:pPr>
            <a:r>
              <a:rPr lang="en-GB" altLang="en-US" b="1" dirty="0">
                <a:latin typeface="Arial" panose="020B0604020202020204" pitchFamily="34" charset="0"/>
              </a:rPr>
              <a:t>Ears:</a:t>
            </a:r>
            <a:r>
              <a:rPr lang="en-GB" altLang="en-US" dirty="0">
                <a:latin typeface="Arial" panose="020B0604020202020204" pitchFamily="34" charset="0"/>
              </a:rPr>
              <a:t> furry ears prevent sand and dust from getting in</a:t>
            </a:r>
          </a:p>
          <a:p>
            <a:pPr eaLnBrk="1" hangingPunct="1">
              <a:lnSpc>
                <a:spcPct val="120000"/>
              </a:lnSpc>
            </a:pPr>
            <a:r>
              <a:rPr lang="en-GB" altLang="en-US" b="1" dirty="0">
                <a:latin typeface="Arial" panose="020B0604020202020204" pitchFamily="34" charset="0"/>
              </a:rPr>
              <a:t>Eyelashes:</a:t>
            </a:r>
            <a:r>
              <a:rPr lang="en-GB" altLang="en-US" dirty="0">
                <a:latin typeface="Arial" panose="020B0604020202020204" pitchFamily="34" charset="0"/>
              </a:rPr>
              <a:t> long eyelashes prevent sand and dust from getting in</a:t>
            </a:r>
          </a:p>
          <a:p>
            <a:pPr eaLnBrk="1" hangingPunct="1">
              <a:lnSpc>
                <a:spcPct val="120000"/>
              </a:lnSpc>
            </a:pPr>
            <a:r>
              <a:rPr lang="en-GB" altLang="en-US" b="1" dirty="0">
                <a:latin typeface="Arial" panose="020B0604020202020204" pitchFamily="34" charset="0"/>
              </a:rPr>
              <a:t>Nostrils:</a:t>
            </a:r>
            <a:r>
              <a:rPr lang="en-GB" altLang="en-US" dirty="0">
                <a:latin typeface="Arial" panose="020B0604020202020204" pitchFamily="34" charset="0"/>
              </a:rPr>
              <a:t> lined with hair to trap sand and can be closed for protection during sandstorms</a:t>
            </a:r>
          </a:p>
          <a:p>
            <a:pPr eaLnBrk="1" hangingPunct="1">
              <a:lnSpc>
                <a:spcPct val="120000"/>
              </a:lnSpc>
            </a:pPr>
            <a:r>
              <a:rPr lang="en-GB" altLang="en-US" b="1" dirty="0">
                <a:latin typeface="Arial" panose="020B0604020202020204" pitchFamily="34" charset="0"/>
              </a:rPr>
              <a:t>Teeth:</a:t>
            </a:r>
            <a:r>
              <a:rPr lang="en-GB" altLang="en-US" dirty="0">
                <a:latin typeface="Arial" panose="020B0604020202020204" pitchFamily="34" charset="0"/>
              </a:rPr>
              <a:t> can cope with a very varied diet, ranging from grass and bark to thorns and bones</a:t>
            </a:r>
          </a:p>
          <a:p>
            <a:pPr eaLnBrk="1" hangingPunct="1">
              <a:lnSpc>
                <a:spcPct val="120000"/>
              </a:lnSpc>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Practices:</a:t>
            </a:r>
            <a:endParaRPr lang="en-GB"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Constructing Explanations and Designing Solutions:</a:t>
            </a:r>
            <a:r>
              <a:rPr lang="en-GB"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Engaging in Argument from Evidence: </a:t>
            </a:r>
            <a:r>
              <a:rPr lang="en-GB" kern="1200" dirty="0">
                <a:solidFill>
                  <a:schemeClr val="tx1"/>
                </a:solidFill>
                <a:effectLst/>
                <a:latin typeface="Arial" charset="0"/>
                <a:ea typeface="+mn-ea"/>
                <a:cs typeface="+mn-cs"/>
              </a:rPr>
              <a:t>Construct, use, and/or present an oral and written argument or counter-arguments based on data and evidence.</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751A971-7961-4EA3-80D5-FFE0BCAE2611}"/>
              </a:ext>
            </a:extLst>
          </p:cNvPr>
          <p:cNvSpPr>
            <a:spLocks noGrp="1"/>
          </p:cNvSpPr>
          <p:nvPr>
            <p:ph type="sldNum" sz="quarter" idx="10"/>
          </p:nvPr>
        </p:nvSpPr>
        <p:spPr/>
        <p:txBody>
          <a:bodyPr/>
          <a:lstStyle/>
          <a:p>
            <a:pPr>
              <a:defRPr/>
            </a:pPr>
            <a:fld id="{82D84A7F-E36F-471A-B642-104669DD1E56}" type="slidenum">
              <a:rPr lang="en-US" altLang="en-US" smtClean="0"/>
              <a:pPr>
                <a:defRPr/>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B503C25-EE63-4574-BCC1-CC92E4B85DC7}"/>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B482AA48-4FAD-494E-91AE-9B7337D5DB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Photo credit: </a:t>
            </a:r>
            <a:r>
              <a:rPr lang="en-US" altLang="en-US" dirty="0">
                <a:latin typeface="Arial" panose="020B0604020202020204" pitchFamily="34" charset="0"/>
              </a:rPr>
              <a:t>© </a:t>
            </a:r>
            <a:r>
              <a:rPr lang="en-US" altLang="en-US" dirty="0" err="1">
                <a:latin typeface="Arial" panose="020B0604020202020204" pitchFamily="34" charset="0"/>
              </a:rPr>
              <a:t>Volodymr</a:t>
            </a:r>
            <a:r>
              <a:rPr lang="en-US" altLang="en-US" dirty="0">
                <a:latin typeface="Arial" panose="020B0604020202020204" pitchFamily="34" charset="0"/>
              </a:rPr>
              <a:t> </a:t>
            </a:r>
            <a:r>
              <a:rPr lang="en-US" altLang="en-US" dirty="0" err="1">
                <a:latin typeface="Arial" panose="020B0604020202020204" pitchFamily="34" charset="0"/>
              </a:rPr>
              <a:t>Goinyk</a:t>
            </a:r>
            <a:r>
              <a:rPr lang="en-US" altLang="en-US" dirty="0">
                <a:latin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2626595-A42D-40F5-8AFF-CD82A3A2DA8F}"/>
              </a:ext>
            </a:extLst>
          </p:cNvPr>
          <p:cNvSpPr>
            <a:spLocks noGrp="1"/>
          </p:cNvSpPr>
          <p:nvPr>
            <p:ph type="sldNum" sz="quarter" idx="10"/>
          </p:nvPr>
        </p:nvSpPr>
        <p:spPr/>
        <p:txBody>
          <a:bodyPr/>
          <a:lstStyle/>
          <a:p>
            <a:pPr>
              <a:defRPr/>
            </a:pPr>
            <a:fld id="{82D84A7F-E36F-471A-B642-104669DD1E56}" type="slidenum">
              <a:rPr lang="en-US" altLang="en-US" smtClean="0"/>
              <a:pPr>
                <a:defRPr/>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FFA6BF5-0E7F-48DC-9285-8FDDE4FC8642}"/>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84E4FB6-3A57-4BF5-8395-F8A322EFDD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During photosynthesis, the guard cells swell and cause the stomata to open. This allows carbon dioxide to enter and oxygen to leave the leaves of the plant. When the stomata open, water can escape.</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For more information about plants and stomata, please refer to the </a:t>
            </a:r>
            <a:r>
              <a:rPr lang="en-GB" altLang="en-US" i="1" dirty="0">
                <a:latin typeface="Arial" panose="020B0604020202020204" pitchFamily="34" charset="0"/>
              </a:rPr>
              <a:t>Plant Tissues and Organs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29581121-1D80-47AF-B7A5-381D5CAED239}"/>
              </a:ext>
            </a:extLst>
          </p:cNvPr>
          <p:cNvSpPr>
            <a:spLocks noGrp="1"/>
          </p:cNvSpPr>
          <p:nvPr>
            <p:ph type="sldNum" sz="quarter" idx="10"/>
          </p:nvPr>
        </p:nvSpPr>
        <p:spPr/>
        <p:txBody>
          <a:bodyPr/>
          <a:lstStyle/>
          <a:p>
            <a:pPr>
              <a:defRPr/>
            </a:pPr>
            <a:fld id="{82D84A7F-E36F-471A-B642-104669DD1E56}" type="slidenum">
              <a:rPr lang="en-US" altLang="en-US" smtClean="0"/>
              <a:pPr>
                <a:defRPr/>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BC0E286F-F9FF-40D4-915C-393267748373}"/>
              </a:ext>
            </a:extLst>
          </p:cNvPr>
          <p:cNvSpPr>
            <a:spLocks noGrp="1"/>
          </p:cNvSpPr>
          <p:nvPr>
            <p:ph type="sldNum" sz="quarter" idx="10"/>
          </p:nvPr>
        </p:nvSpPr>
        <p:spPr/>
        <p:txBody>
          <a:bodyPr/>
          <a:lstStyle/>
          <a:p>
            <a:pPr>
              <a:defRPr/>
            </a:pPr>
            <a:fld id="{82D84A7F-E36F-471A-B642-104669DD1E56}" type="slidenum">
              <a:rPr lang="en-US" altLang="en-US" smtClean="0"/>
              <a:pPr>
                <a:defRPr/>
              </a:pPr>
              <a:t>2</a:t>
            </a:fld>
            <a:endParaRPr lang="en-US" altLang="en-US"/>
          </a:p>
        </p:txBody>
      </p:sp>
    </p:spTree>
    <p:extLst>
      <p:ext uri="{BB962C8B-B14F-4D97-AF65-F5344CB8AC3E}">
        <p14:creationId xmlns:p14="http://schemas.microsoft.com/office/powerpoint/2010/main" val="3527991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823DB6EA-6C50-4C0F-B285-02E7CD34E578}"/>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2D3C7429-ECFB-43EF-809C-2EF798D59D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lnSpc>
                <a:spcPct val="120000"/>
              </a:lnSpc>
            </a:pPr>
            <a:r>
              <a:rPr lang="en-GB" altLang="en-US" b="1" dirty="0">
                <a:latin typeface="Arial" panose="020B0604020202020204" pitchFamily="34" charset="0"/>
              </a:rPr>
              <a:t>Teacher notes</a:t>
            </a:r>
          </a:p>
          <a:p>
            <a:pPr eaLnBrk="1" hangingPunct="1">
              <a:lnSpc>
                <a:spcPct val="120000"/>
              </a:lnSpc>
            </a:pPr>
            <a:r>
              <a:rPr lang="en-GB" altLang="en-US" dirty="0">
                <a:latin typeface="Arial" panose="020B0604020202020204" pitchFamily="34" charset="0"/>
              </a:rPr>
              <a:t>Discuss students’ ideas for the question before showing the explanations. Plants adapted to live in hot desert environments keep their stomata closed during the day to limit water loss and store water in their trunks, stems and leaves.</a:t>
            </a:r>
          </a:p>
          <a:p>
            <a:pPr eaLnBrk="1" hangingPunct="1">
              <a:lnSpc>
                <a:spcPct val="120000"/>
              </a:lnSpc>
            </a:pPr>
            <a:endParaRPr lang="en-GB" altLang="en-US" dirty="0">
              <a:latin typeface="Arial" panose="020B0604020202020204" pitchFamily="34" charset="0"/>
            </a:endParaRPr>
          </a:p>
          <a:p>
            <a:pPr eaLnBrk="1" hangingPunct="1">
              <a:lnSpc>
                <a:spcPct val="120000"/>
              </a:lnSpc>
            </a:pPr>
            <a:r>
              <a:rPr lang="en-GB" altLang="en-US" dirty="0">
                <a:latin typeface="Arial" panose="020B0604020202020204" pitchFamily="34" charset="0"/>
              </a:rPr>
              <a:t>The spines on a cactus also provide a </a:t>
            </a:r>
            <a:r>
              <a:rPr lang="en-GB" altLang="en-US" dirty="0" err="1">
                <a:latin typeface="Arial" panose="020B0604020202020204" pitchFamily="34" charset="0"/>
              </a:rPr>
              <a:t>defense</a:t>
            </a:r>
            <a:r>
              <a:rPr lang="en-GB" altLang="en-US" dirty="0">
                <a:latin typeface="Arial" panose="020B0604020202020204" pitchFamily="34" charset="0"/>
              </a:rPr>
              <a:t> against predators.</a:t>
            </a:r>
          </a:p>
          <a:p>
            <a:pPr eaLnBrk="1" hangingPunct="1">
              <a:lnSpc>
                <a:spcPct val="120000"/>
              </a:lnSpc>
            </a:pPr>
            <a:endParaRPr lang="en-GB" altLang="en-US" b="1" i="1"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b="1" i="1" dirty="0">
              <a:latin typeface="Arial" panose="020B0604020202020204" pitchFamily="34" charset="0"/>
            </a:endParaRPr>
          </a:p>
          <a:p>
            <a:pPr eaLnBrk="1" hangingPunct="1">
              <a:lnSpc>
                <a:spcPct val="120000"/>
              </a:lnSpc>
            </a:pPr>
            <a:endParaRPr lang="en-GB" altLang="en-US" b="1" i="1" dirty="0">
              <a:latin typeface="Arial" panose="020B0604020202020204" pitchFamily="34" charset="0"/>
            </a:endParaRPr>
          </a:p>
          <a:p>
            <a:pPr eaLnBrk="1" hangingPunct="1">
              <a:lnSpc>
                <a:spcPct val="120000"/>
              </a:lnSpc>
            </a:pPr>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Scisetti</a:t>
            </a:r>
            <a:r>
              <a:rPr lang="en-GB" altLang="en-US" dirty="0">
                <a:latin typeface="Arial" panose="020B0604020202020204" pitchFamily="34" charset="0"/>
              </a:rPr>
              <a:t> </a:t>
            </a:r>
            <a:r>
              <a:rPr lang="en-GB" altLang="en-US" dirty="0" err="1">
                <a:latin typeface="Arial" panose="020B0604020202020204" pitchFamily="34" charset="0"/>
              </a:rPr>
              <a:t>Alfio</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45893517-BD77-40FE-ACB5-966571278074}"/>
              </a:ext>
            </a:extLst>
          </p:cNvPr>
          <p:cNvSpPr>
            <a:spLocks noGrp="1"/>
          </p:cNvSpPr>
          <p:nvPr>
            <p:ph type="sldNum" sz="quarter" idx="10"/>
          </p:nvPr>
        </p:nvSpPr>
        <p:spPr/>
        <p:txBody>
          <a:bodyPr/>
          <a:lstStyle/>
          <a:p>
            <a:pPr>
              <a:defRPr/>
            </a:pPr>
            <a:fld id="{82D84A7F-E36F-471A-B642-104669DD1E56}" type="slidenum">
              <a:rPr lang="en-US" altLang="en-US" smtClean="0"/>
              <a:pPr>
                <a:defRPr/>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BAAD7E6C-FD73-4BC2-8AC7-5E10B006F08F}"/>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79E7DDEA-80B6-4409-B7D7-B4FCEE288F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EvgenySHCH</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AE8E1A73-F5A5-4AA5-B479-681FC5F85B5E}"/>
              </a:ext>
            </a:extLst>
          </p:cNvPr>
          <p:cNvSpPr>
            <a:spLocks noGrp="1"/>
          </p:cNvSpPr>
          <p:nvPr>
            <p:ph type="sldNum" sz="quarter" idx="10"/>
          </p:nvPr>
        </p:nvSpPr>
        <p:spPr/>
        <p:txBody>
          <a:bodyPr/>
          <a:lstStyle/>
          <a:p>
            <a:pPr>
              <a:defRPr/>
            </a:pPr>
            <a:fld id="{82D84A7F-E36F-471A-B642-104669DD1E56}" type="slidenum">
              <a:rPr lang="en-US" altLang="en-US" smtClean="0"/>
              <a:pPr>
                <a:defRPr/>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362F123B-EA0C-44DF-937D-B72741F8375A}"/>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14A39903-059E-4E29-88D5-E5E874F234EF}"/>
              </a:ext>
            </a:extLst>
          </p:cNvPr>
          <p:cNvSpPr>
            <a:spLocks noGrp="1" noChangeArrowheads="1"/>
          </p:cNvSpPr>
          <p:nvPr>
            <p:ph type="body" idx="1"/>
          </p:nvPr>
        </p:nvSpPr>
        <p:spPr>
          <a:ln/>
        </p:spPr>
        <p:txBody>
          <a:bodyPr>
            <a:normAutofit fontScale="70000" lnSpcReduction="20000"/>
          </a:bodyPr>
          <a:lstStyle/>
          <a:p>
            <a:pPr>
              <a:lnSpc>
                <a:spcPct val="120000"/>
              </a:lnSpc>
              <a:defRPr/>
            </a:pPr>
            <a:r>
              <a:rPr lang="en-GB" b="1" dirty="0"/>
              <a:t>Teacher notes</a:t>
            </a:r>
            <a:endParaRPr lang="en-US" altLang="en-US" b="1" dirty="0">
              <a:latin typeface="Arial" panose="020B0604020202020204" pitchFamily="34" charset="0"/>
            </a:endParaRPr>
          </a:p>
          <a:p>
            <a:pPr eaLnBrk="1" hangingPunct="1">
              <a:lnSpc>
                <a:spcPct val="120000"/>
              </a:lnSpc>
            </a:pPr>
            <a:r>
              <a:rPr lang="en-GB" altLang="en-US" dirty="0">
                <a:latin typeface="Arial" panose="020B0604020202020204" pitchFamily="34" charset="0"/>
              </a:rPr>
              <a:t>Discuss students’ ideas for the question before showing the labels. </a:t>
            </a:r>
            <a:r>
              <a:rPr lang="en-GB" dirty="0"/>
              <a:t>The anther is the part of the flower that produces pollen. The stigma is sticky and is the part of the flower to which pollen must attach for pollination to take place.</a:t>
            </a:r>
          </a:p>
          <a:p>
            <a:pPr eaLnBrk="1" hangingPunct="1">
              <a:lnSpc>
                <a:spcPct val="120000"/>
              </a:lnSpc>
            </a:pPr>
            <a:endParaRPr lang="en-GB" dirty="0"/>
          </a:p>
          <a:p>
            <a:pPr eaLnBrk="1" hangingPunct="1">
              <a:lnSpc>
                <a:spcPct val="120000"/>
              </a:lnSpc>
              <a:defRPr/>
            </a:pPr>
            <a:r>
              <a:rPr lang="en-GB" dirty="0"/>
              <a:t>How bees pollinate flowers:</a:t>
            </a:r>
          </a:p>
          <a:p>
            <a:pPr marL="84138" indent="-84138" eaLnBrk="1" hangingPunct="1">
              <a:lnSpc>
                <a:spcPct val="120000"/>
              </a:lnSpc>
              <a:buFontTx/>
              <a:buChar char="•"/>
              <a:defRPr/>
            </a:pPr>
            <a:r>
              <a:rPr lang="en-GB" dirty="0"/>
              <a:t>The </a:t>
            </a:r>
            <a:r>
              <a:rPr lang="en-GB" dirty="0" err="1"/>
              <a:t>color</a:t>
            </a:r>
            <a:r>
              <a:rPr lang="en-GB" dirty="0"/>
              <a:t> and scent of the petals attract a bee. Many petals also have “guidelines,” sometimes invisible to humans, that guide the bee into the centre of the flower.</a:t>
            </a:r>
          </a:p>
          <a:p>
            <a:pPr marL="84138" indent="-84138" eaLnBrk="1" hangingPunct="1">
              <a:lnSpc>
                <a:spcPct val="120000"/>
              </a:lnSpc>
              <a:buFontTx/>
              <a:buChar char="•"/>
              <a:defRPr/>
            </a:pPr>
            <a:r>
              <a:rPr lang="en-GB" dirty="0"/>
              <a:t>Nectar is produced by the petals and used by bees to make honey, an energy-rich food source.</a:t>
            </a:r>
          </a:p>
          <a:p>
            <a:pPr marL="84138" indent="-84138" eaLnBrk="1" hangingPunct="1">
              <a:lnSpc>
                <a:spcPct val="120000"/>
              </a:lnSpc>
              <a:buFontTx/>
              <a:buChar char="•"/>
              <a:defRPr/>
            </a:pPr>
            <a:r>
              <a:rPr lang="en-GB" dirty="0"/>
              <a:t>The nectar is located deep within the flower, so the bee must brush past the anthers and stigma.</a:t>
            </a:r>
          </a:p>
          <a:p>
            <a:pPr marL="84138" indent="-84138" eaLnBrk="1" hangingPunct="1">
              <a:lnSpc>
                <a:spcPct val="120000"/>
              </a:lnSpc>
              <a:buFontTx/>
              <a:buChar char="•"/>
              <a:defRPr/>
            </a:pPr>
            <a:r>
              <a:rPr lang="en-GB" dirty="0"/>
              <a:t>As the bees brushed the anthers, large, sticky pollen grains rub off onto the bee’s body.</a:t>
            </a:r>
          </a:p>
          <a:p>
            <a:pPr marL="84138" indent="-84138" eaLnBrk="1" hangingPunct="1">
              <a:lnSpc>
                <a:spcPct val="120000"/>
              </a:lnSpc>
              <a:buFontTx/>
              <a:buChar char="•"/>
              <a:defRPr/>
            </a:pPr>
            <a:r>
              <a:rPr lang="en-GB" dirty="0"/>
              <a:t>The bee flies off to another flower to collect more nectar.</a:t>
            </a:r>
          </a:p>
          <a:p>
            <a:pPr marL="84138" indent="-84138" eaLnBrk="1" hangingPunct="1">
              <a:lnSpc>
                <a:spcPct val="120000"/>
              </a:lnSpc>
              <a:buFontTx/>
              <a:buChar char="•"/>
              <a:defRPr/>
            </a:pPr>
            <a:r>
              <a:rPr lang="en-GB" dirty="0"/>
              <a:t>As the bees brushes past the stigma, the pollen grains are rubbed off – this is pollination.</a:t>
            </a:r>
          </a:p>
          <a:p>
            <a:pPr eaLnBrk="1" hangingPunct="1">
              <a:lnSpc>
                <a:spcPct val="120000"/>
              </a:lnSpc>
              <a:defRPr/>
            </a:pPr>
            <a:endParaRPr lang="en-GB" dirty="0"/>
          </a:p>
          <a:p>
            <a:pPr marL="0" marR="0" lvl="0" indent="0" algn="l" defTabSz="914400" rtl="0" eaLnBrk="0" fontAlgn="base" latinLnBrk="0" hangingPunct="0">
              <a:lnSpc>
                <a:spcPct val="12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Practices:</a:t>
            </a:r>
            <a:endParaRPr lang="en-GB" kern="1200" dirty="0">
              <a:solidFill>
                <a:schemeClr val="tx1"/>
              </a:solidFill>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Constructing Explanations and Designing Solutions:</a:t>
            </a:r>
            <a:r>
              <a:rPr lang="en-GB"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Engaging in Argument from Evidence: </a:t>
            </a:r>
            <a:r>
              <a:rPr lang="en-GB" kern="1200" dirty="0">
                <a:solidFill>
                  <a:schemeClr val="tx1"/>
                </a:solidFill>
                <a:effectLst/>
                <a:latin typeface="Arial" charset="0"/>
                <a:ea typeface="+mn-ea"/>
                <a:cs typeface="+mn-cs"/>
              </a:rPr>
              <a:t>Construct, use, and/or present an oral and written argument or counter-arguments based on data and evidence.</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Obtaining, Evaluating, and Communicating Information:</a:t>
            </a:r>
            <a:r>
              <a:rPr lang="en-GB"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marL="0" marR="0" lvl="0" indent="0" algn="l" defTabSz="914400" rtl="0" eaLnBrk="0" fontAlgn="base" latinLnBrk="0" hangingPunct="0">
              <a:lnSpc>
                <a:spcPct val="120000"/>
              </a:lnSpc>
              <a:spcAft>
                <a:spcPct val="0"/>
              </a:spcAft>
              <a:buClrTx/>
              <a:buSzTx/>
              <a:buFont typeface="Arial" panose="020B0604020202020204" pitchFamily="34" charset="0"/>
              <a:buNone/>
              <a:tabLst/>
              <a:defRPr/>
            </a:pPr>
            <a:endParaRPr lang="en-GB" dirty="0"/>
          </a:p>
          <a:p>
            <a:pPr eaLnBrk="1" hangingPunct="1">
              <a:lnSpc>
                <a:spcPct val="120000"/>
              </a:lnSpc>
              <a:defRPr/>
            </a:pPr>
            <a:r>
              <a:rPr lang="en-US" b="1" dirty="0"/>
              <a:t>Photo credit: </a:t>
            </a:r>
            <a:r>
              <a:rPr lang="en-US" dirty="0"/>
              <a:t>© </a:t>
            </a:r>
            <a:r>
              <a:rPr lang="en-US" dirty="0" err="1"/>
              <a:t>ultimatule</a:t>
            </a:r>
            <a:r>
              <a:rPr lang="en-US" dirty="0"/>
              <a:t>, Shutterstock.com 2018</a:t>
            </a:r>
            <a:endParaRPr lang="en-GB" dirty="0"/>
          </a:p>
        </p:txBody>
      </p:sp>
      <p:sp>
        <p:nvSpPr>
          <p:cNvPr id="2" name="Slide Number Placeholder 1">
            <a:extLst>
              <a:ext uri="{FF2B5EF4-FFF2-40B4-BE49-F238E27FC236}">
                <a16:creationId xmlns:a16="http://schemas.microsoft.com/office/drawing/2014/main" id="{84E85F30-748C-42CA-BEA6-FA5F46B00885}"/>
              </a:ext>
            </a:extLst>
          </p:cNvPr>
          <p:cNvSpPr>
            <a:spLocks noGrp="1"/>
          </p:cNvSpPr>
          <p:nvPr>
            <p:ph type="sldNum" sz="quarter" idx="10"/>
          </p:nvPr>
        </p:nvSpPr>
        <p:spPr/>
        <p:txBody>
          <a:bodyPr/>
          <a:lstStyle/>
          <a:p>
            <a:pPr>
              <a:defRPr/>
            </a:pPr>
            <a:fld id="{82D84A7F-E36F-471A-B642-104669DD1E56}" type="slidenum">
              <a:rPr lang="en-US" altLang="en-US" smtClean="0"/>
              <a:pPr>
                <a:defRPr/>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CECD1D54-1B10-4680-AE02-29F2D41A4AF3}"/>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A2034B0F-2C5B-4CF3-A644-A62EFFCA0E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Teacher notes</a:t>
            </a:r>
          </a:p>
          <a:p>
            <a:pPr eaLnBrk="1" hangingPunct="1"/>
            <a:r>
              <a:rPr lang="en-GB" altLang="en-US" dirty="0">
                <a:latin typeface="Arial" panose="020B0604020202020204" pitchFamily="34" charset="0"/>
              </a:rPr>
              <a:t>Discuss students’ ideas for the question before showing the labels.</a:t>
            </a:r>
          </a:p>
          <a:p>
            <a:pPr eaLnBrk="1" hangingPunct="1"/>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p>
          <a:p>
            <a:pPr marL="0" marR="0" lvl="0" indent="0" algn="l" defTabSz="914400" rtl="0" eaLnBrk="0" fontAlgn="base" latinLnBrk="0" hangingPunct="0">
              <a:spcAft>
                <a:spcPct val="0"/>
              </a:spcAft>
              <a:buClrTx/>
              <a:buSzTx/>
              <a:buFont typeface="Arial" panose="020B0604020202020204" pitchFamily="34" charset="0"/>
              <a:buNone/>
              <a:tabLst/>
              <a:defRPr/>
            </a:pPr>
            <a:endParaRPr lang="en-US" altLang="en-US" b="1" dirty="0">
              <a:latin typeface="Arial" panose="020B0604020202020204" pitchFamily="34" charset="0"/>
            </a:endParaRPr>
          </a:p>
          <a:p>
            <a:r>
              <a:rPr lang="en-US" altLang="en-US" b="1" dirty="0">
                <a:latin typeface="Arial" panose="020B0604020202020204" pitchFamily="34" charset="0"/>
              </a:rPr>
              <a:t>Photo credit: </a:t>
            </a:r>
            <a:r>
              <a:rPr lang="en-US" altLang="en-US" dirty="0">
                <a:latin typeface="Arial" panose="020B0604020202020204" pitchFamily="34" charset="0"/>
              </a:rPr>
              <a:t>© </a:t>
            </a:r>
            <a:r>
              <a:rPr lang="en-US" altLang="en-US" dirty="0" err="1">
                <a:latin typeface="Arial" panose="020B0604020202020204" pitchFamily="34" charset="0"/>
              </a:rPr>
              <a:t>Brzostowska</a:t>
            </a:r>
            <a:r>
              <a:rPr lang="en-US" altLang="en-US" dirty="0">
                <a:latin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EC25AFF-A400-4FC6-924A-9590F3374465}"/>
              </a:ext>
            </a:extLst>
          </p:cNvPr>
          <p:cNvSpPr>
            <a:spLocks noGrp="1"/>
          </p:cNvSpPr>
          <p:nvPr>
            <p:ph type="sldNum" sz="quarter" idx="10"/>
          </p:nvPr>
        </p:nvSpPr>
        <p:spPr/>
        <p:txBody>
          <a:bodyPr/>
          <a:lstStyle/>
          <a:p>
            <a:pPr>
              <a:defRPr/>
            </a:pPr>
            <a:fld id="{82D84A7F-E36F-471A-B642-104669DD1E56}" type="slidenum">
              <a:rPr lang="en-US" altLang="en-US" smtClean="0"/>
              <a:pPr>
                <a:defRPr/>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1F2AD320-14F2-4EDD-A807-D4FA21770362}"/>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362F7B38-C9F2-4C6A-B2F2-9CE9489339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Photo credit: </a:t>
            </a:r>
            <a:r>
              <a:rPr lang="en-US" altLang="en-US" dirty="0">
                <a:latin typeface="Arial" panose="020B0604020202020204" pitchFamily="34" charset="0"/>
              </a:rPr>
              <a:t>© chai </a:t>
            </a:r>
            <a:r>
              <a:rPr lang="en-US" altLang="en-US" dirty="0" err="1">
                <a:latin typeface="Arial" panose="020B0604020202020204" pitchFamily="34" charset="0"/>
              </a:rPr>
              <a:t>kian</a:t>
            </a:r>
            <a:r>
              <a:rPr lang="en-US" altLang="en-US" dirty="0">
                <a:latin typeface="Arial" panose="020B0604020202020204" pitchFamily="34" charset="0"/>
              </a:rPr>
              <a:t> shin,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68D3170-6DCF-443D-885F-BDCA6208C384}"/>
              </a:ext>
            </a:extLst>
          </p:cNvPr>
          <p:cNvSpPr>
            <a:spLocks noGrp="1"/>
          </p:cNvSpPr>
          <p:nvPr>
            <p:ph type="sldNum" sz="quarter" idx="10"/>
          </p:nvPr>
        </p:nvSpPr>
        <p:spPr/>
        <p:txBody>
          <a:bodyPr/>
          <a:lstStyle/>
          <a:p>
            <a:pPr>
              <a:defRPr/>
            </a:pPr>
            <a:fld id="{82D84A7F-E36F-471A-B642-104669DD1E56}" type="slidenum">
              <a:rPr lang="en-US" altLang="en-US" smtClean="0"/>
              <a:pPr>
                <a:defRPr/>
              </a:pPr>
              <a:t>24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DC807403-BF93-4E9E-A220-111938C833E9}"/>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62EDEA76-0C28-420E-AD4C-1C0CF99762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Photo credit: </a:t>
            </a:r>
            <a:r>
              <a:rPr lang="en-US" altLang="en-US" dirty="0">
                <a:latin typeface="Arial" panose="020B0604020202020204" pitchFamily="34" charset="0"/>
              </a:rPr>
              <a:t>© </a:t>
            </a:r>
            <a:r>
              <a:rPr lang="en-US" altLang="en-US" dirty="0" err="1">
                <a:latin typeface="Arial" panose="020B0604020202020204" pitchFamily="34" charset="0"/>
              </a:rPr>
              <a:t>Tischenko</a:t>
            </a:r>
            <a:r>
              <a:rPr lang="en-US" altLang="en-US" dirty="0">
                <a:latin typeface="Arial" panose="020B0604020202020204" pitchFamily="34" charset="0"/>
              </a:rPr>
              <a:t> Irina,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2DF680C-60DE-4F19-9327-BDC9C265F2F5}"/>
              </a:ext>
            </a:extLst>
          </p:cNvPr>
          <p:cNvSpPr>
            <a:spLocks noGrp="1"/>
          </p:cNvSpPr>
          <p:nvPr>
            <p:ph type="sldNum" sz="quarter" idx="10"/>
          </p:nvPr>
        </p:nvSpPr>
        <p:spPr/>
        <p:txBody>
          <a:bodyPr/>
          <a:lstStyle/>
          <a:p>
            <a:pPr>
              <a:defRPr/>
            </a:pPr>
            <a:fld id="{82D84A7F-E36F-471A-B642-104669DD1E56}" type="slidenum">
              <a:rPr lang="en-US" altLang="en-US" smtClean="0"/>
              <a:pPr>
                <a:defRPr/>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D36EABC-59D2-4D39-BAD7-5DAE295464AD}"/>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73775EE8-715E-4479-89B2-4D3D1AF9A1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9A80B27-0717-47A8-A7AC-41D0105A4962}"/>
              </a:ext>
            </a:extLst>
          </p:cNvPr>
          <p:cNvSpPr>
            <a:spLocks noGrp="1"/>
          </p:cNvSpPr>
          <p:nvPr>
            <p:ph type="sldNum" sz="quarter" idx="10"/>
          </p:nvPr>
        </p:nvSpPr>
        <p:spPr/>
        <p:txBody>
          <a:bodyPr/>
          <a:lstStyle/>
          <a:p>
            <a:pPr>
              <a:defRPr/>
            </a:pPr>
            <a:fld id="{82D84A7F-E36F-471A-B642-104669DD1E56}" type="slidenum">
              <a:rPr lang="en-US" altLang="en-US" smtClean="0"/>
              <a:pPr>
                <a:defRPr/>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0003AE3E-9DDB-4BBA-A84A-6DD915F56722}"/>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7260A75B-4824-4C56-B395-23D0F854D5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White snowshoe rabbits show several structural adaptations, including large ears for hearing danger and large feet that allow it to move easily on snow.</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Howard Sandler, Shutterstock.com 2018</a:t>
            </a:r>
          </a:p>
          <a:p>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86466908-33D5-4D42-A34D-50953083BEA7}"/>
              </a:ext>
            </a:extLst>
          </p:cNvPr>
          <p:cNvSpPr>
            <a:spLocks noGrp="1"/>
          </p:cNvSpPr>
          <p:nvPr>
            <p:ph type="sldNum" sz="quarter" idx="10"/>
          </p:nvPr>
        </p:nvSpPr>
        <p:spPr/>
        <p:txBody>
          <a:bodyPr/>
          <a:lstStyle/>
          <a:p>
            <a:pPr>
              <a:defRPr/>
            </a:pPr>
            <a:fld id="{82D84A7F-E36F-471A-B642-104669DD1E56}" type="slidenum">
              <a:rPr lang="en-US" altLang="en-US" smtClean="0"/>
              <a:pPr>
                <a:defRPr/>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F490F7B-680C-4828-A8EF-E759809B33FD}"/>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02F965E7-E37C-45A6-A2D4-74762F6DF7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Turtles hatch on the beach, and must find their way to the ocean across the sand. This is an example of an inherited </a:t>
            </a:r>
            <a:r>
              <a:rPr lang="en-GB" altLang="en-US" dirty="0" err="1">
                <a:latin typeface="Arial" panose="020B0604020202020204" pitchFamily="34" charset="0"/>
              </a:rPr>
              <a:t>behavioral</a:t>
            </a:r>
            <a:r>
              <a:rPr lang="en-GB" altLang="en-US" dirty="0">
                <a:latin typeface="Arial" panose="020B0604020202020204" pitchFamily="34" charset="0"/>
              </a:rPr>
              <a:t> adaptation. It is not learned, but is inherited from their parents. </a:t>
            </a:r>
          </a:p>
          <a:p>
            <a:endParaRPr lang="en-GB" altLang="en-US" dirty="0">
              <a:latin typeface="Arial" panose="020B0604020202020204" pitchFamily="34" charset="0"/>
            </a:endParaRPr>
          </a:p>
          <a:p>
            <a:r>
              <a:rPr lang="en-GB" altLang="en-US" dirty="0">
                <a:latin typeface="Arial" panose="020B0604020202020204" pitchFamily="34" charset="0"/>
              </a:rPr>
              <a:t>Using tools is a </a:t>
            </a:r>
            <a:r>
              <a:rPr lang="en-GB" altLang="en-US" dirty="0" err="1">
                <a:latin typeface="Arial" panose="020B0604020202020204" pitchFamily="34" charset="0"/>
              </a:rPr>
              <a:t>behavior</a:t>
            </a:r>
            <a:r>
              <a:rPr lang="en-GB" altLang="en-US" dirty="0">
                <a:latin typeface="Arial" panose="020B0604020202020204" pitchFamily="34" charset="0"/>
              </a:rPr>
              <a:t> that is learned, for example a child learning how to use a knife and fork.</a:t>
            </a: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GUDKOV ANDREY, Shutterstock.com 2018</a:t>
            </a:r>
          </a:p>
        </p:txBody>
      </p:sp>
      <p:sp>
        <p:nvSpPr>
          <p:cNvPr id="2" name="Slide Number Placeholder 1">
            <a:extLst>
              <a:ext uri="{FF2B5EF4-FFF2-40B4-BE49-F238E27FC236}">
                <a16:creationId xmlns:a16="http://schemas.microsoft.com/office/drawing/2014/main" id="{E57F6838-C928-4AD1-A49F-A2184724D2F6}"/>
              </a:ext>
            </a:extLst>
          </p:cNvPr>
          <p:cNvSpPr>
            <a:spLocks noGrp="1"/>
          </p:cNvSpPr>
          <p:nvPr>
            <p:ph type="sldNum" sz="quarter" idx="10"/>
          </p:nvPr>
        </p:nvSpPr>
        <p:spPr/>
        <p:txBody>
          <a:bodyPr/>
          <a:lstStyle/>
          <a:p>
            <a:pPr>
              <a:defRPr/>
            </a:pPr>
            <a:fld id="{82D84A7F-E36F-471A-B642-104669DD1E56}" type="slidenum">
              <a:rPr lang="en-US" altLang="en-US" smtClean="0"/>
              <a:pPr>
                <a:defRPr/>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0FFE37B-A1B9-4FF9-8DE9-C6413D30DAD8}"/>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75759A6F-0943-4BA9-A8A3-B0DCEA445E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There are many species of poisonous frogs throughout the rainforests of Central and South America. They are often brightly </a:t>
            </a:r>
            <a:r>
              <a:rPr lang="en-GB" altLang="en-US" dirty="0" err="1">
                <a:latin typeface="Arial" panose="020B0604020202020204" pitchFamily="34" charset="0"/>
              </a:rPr>
              <a:t>colored</a:t>
            </a:r>
            <a:r>
              <a:rPr lang="en-GB" altLang="en-US" dirty="0">
                <a:latin typeface="Arial" panose="020B0604020202020204" pitchFamily="34" charset="0"/>
              </a:rPr>
              <a:t>, with red, yellow, pink, blue, green, purple or gold markings, and are usually very small. The bright </a:t>
            </a:r>
            <a:r>
              <a:rPr lang="en-GB" altLang="en-US" dirty="0" err="1">
                <a:latin typeface="Arial" panose="020B0604020202020204" pitchFamily="34" charset="0"/>
              </a:rPr>
              <a:t>colors</a:t>
            </a:r>
            <a:r>
              <a:rPr lang="en-GB" altLang="en-US" dirty="0">
                <a:latin typeface="Arial" panose="020B0604020202020204" pitchFamily="34" charset="0"/>
              </a:rPr>
              <a:t> deter predators from trying to attack them.</a:t>
            </a:r>
          </a:p>
          <a:p>
            <a:pPr eaLnBrk="1" hangingPunct="1"/>
            <a:endParaRPr lang="en-GB" altLang="en-US" dirty="0">
              <a:latin typeface="Arial" panose="020B0604020202020204" pitchFamily="34" charset="0"/>
            </a:endParaRPr>
          </a:p>
          <a:p>
            <a:pPr eaLnBrk="1" hangingPunct="1"/>
            <a:r>
              <a:rPr lang="en-US" altLang="en-US" b="1" dirty="0">
                <a:latin typeface="Arial" panose="020B0604020202020204" pitchFamily="34" charset="0"/>
              </a:rPr>
              <a:t>Photo credit: </a:t>
            </a:r>
            <a:r>
              <a:rPr lang="en-US" altLang="en-US" dirty="0">
                <a:latin typeface="Arial" panose="020B0604020202020204" pitchFamily="34" charset="0"/>
              </a:rPr>
              <a:t>© Photos.com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35F8880-8472-4DC4-8DF3-A99EABC54BEF}"/>
              </a:ext>
            </a:extLst>
          </p:cNvPr>
          <p:cNvSpPr>
            <a:spLocks noGrp="1"/>
          </p:cNvSpPr>
          <p:nvPr>
            <p:ph type="sldNum" sz="quarter" idx="10"/>
          </p:nvPr>
        </p:nvSpPr>
        <p:spPr/>
        <p:txBody>
          <a:bodyPr/>
          <a:lstStyle/>
          <a:p>
            <a:pPr>
              <a:defRPr/>
            </a:pPr>
            <a:fld id="{82D84A7F-E36F-471A-B642-104669DD1E56}" type="slidenum">
              <a:rPr lang="en-US" altLang="en-US" smtClean="0"/>
              <a:pPr>
                <a:defRPr/>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A1543F84-7A31-4FE8-AA21-0FAE12AF5F05}"/>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A0F67E1D-BB6D-409F-A745-8736435564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Help students to draw on their understanding of natural selection to answer the question.</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FCB7E67-9C49-4787-A7CD-699E0DD20AD6}"/>
              </a:ext>
            </a:extLst>
          </p:cNvPr>
          <p:cNvSpPr>
            <a:spLocks noGrp="1"/>
          </p:cNvSpPr>
          <p:nvPr>
            <p:ph type="sldNum" sz="quarter" idx="10"/>
          </p:nvPr>
        </p:nvSpPr>
        <p:spPr/>
        <p:txBody>
          <a:bodyPr/>
          <a:lstStyle/>
          <a:p>
            <a:pPr>
              <a:defRPr/>
            </a:pPr>
            <a:fld id="{82D84A7F-E36F-471A-B642-104669DD1E56}" type="slidenum">
              <a:rPr lang="en-US" altLang="en-US" smtClean="0"/>
              <a:pPr>
                <a:defRPr/>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4166ABEE-D342-40AA-840F-C4B69F7CC58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592FDD49-9E8A-4986-B49D-299631C86F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true-or-false activity could be used as </a:t>
            </a:r>
            <a:r>
              <a:rPr lang="en-US" altLang="en-US" dirty="0">
                <a:latin typeface="Arial" panose="020B0604020202020204" pitchFamily="34" charset="0"/>
              </a:rPr>
              <a:t>an </a:t>
            </a:r>
            <a:r>
              <a:rPr lang="en-GB" altLang="en-US" dirty="0">
                <a:latin typeface="Arial" panose="020B0604020202020204" pitchFamily="34" charset="0"/>
              </a:rPr>
              <a:t>introductory or summary activity on adaptation, or at the start of the lesson to gauge students’ existing knowledge of the subject matter.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whole-class exercise.</a:t>
            </a:r>
          </a:p>
        </p:txBody>
      </p:sp>
      <p:sp>
        <p:nvSpPr>
          <p:cNvPr id="2" name="Slide Number Placeholder 1">
            <a:extLst>
              <a:ext uri="{FF2B5EF4-FFF2-40B4-BE49-F238E27FC236}">
                <a16:creationId xmlns:a16="http://schemas.microsoft.com/office/drawing/2014/main" id="{EA3A6906-EF0E-4540-AF46-4346D681AA10}"/>
              </a:ext>
            </a:extLst>
          </p:cNvPr>
          <p:cNvSpPr>
            <a:spLocks noGrp="1"/>
          </p:cNvSpPr>
          <p:nvPr>
            <p:ph type="sldNum" sz="quarter" idx="10"/>
          </p:nvPr>
        </p:nvSpPr>
        <p:spPr/>
        <p:txBody>
          <a:bodyPr/>
          <a:lstStyle/>
          <a:p>
            <a:pPr>
              <a:defRPr/>
            </a:pPr>
            <a:fld id="{82D84A7F-E36F-471A-B642-104669DD1E56}" type="slidenum">
              <a:rPr lang="en-US" altLang="en-US" smtClean="0"/>
              <a:pPr>
                <a:defRPr/>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a:extLst>
              <a:ext uri="{FF2B5EF4-FFF2-40B4-BE49-F238E27FC236}">
                <a16:creationId xmlns:a16="http://schemas.microsoft.com/office/drawing/2014/main" id="{B2C908FA-6F47-40D3-93C5-E91B074D969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hlinkClick r:id="" action="ppaction://hlinkshowjump?jump=nextslide"/>
            <a:extLst>
              <a:ext uri="{FF2B5EF4-FFF2-40B4-BE49-F238E27FC236}">
                <a16:creationId xmlns:a16="http://schemas.microsoft.com/office/drawing/2014/main" id="{7DC328D5-EFB9-4F27-9298-ED3EA6D420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a:extLst>
              <a:ext uri="{FF2B5EF4-FFF2-40B4-BE49-F238E27FC236}">
                <a16:creationId xmlns:a16="http://schemas.microsoft.com/office/drawing/2014/main" id="{8A1CFB65-4287-49BB-B6B2-F9D15EA5FFA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sp>
        <p:nvSpPr>
          <p:cNvPr id="7" name="Text Box 14">
            <a:extLst>
              <a:ext uri="{FF2B5EF4-FFF2-40B4-BE49-F238E27FC236}">
                <a16:creationId xmlns:a16="http://schemas.microsoft.com/office/drawing/2014/main" id="{1B0C5355-90C8-4D3A-BC2D-55245CF88506}"/>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a:t>
            </a:r>
            <a:r>
              <a:rPr lang="en-GB" altLang="en-US" sz="1000">
                <a:solidFill>
                  <a:srgbClr val="5B0091"/>
                </a:solidFill>
                <a:cs typeface="Arial" charset="0"/>
              </a:rPr>
              <a:t>of 24</a:t>
            </a:r>
            <a:endParaRPr lang="en-GB" altLang="en-US" sz="1000" dirty="0">
              <a:solidFill>
                <a:srgbClr val="5B0091"/>
              </a:solidFill>
              <a:cs typeface="Arial" charset="0"/>
            </a:endParaRPr>
          </a:p>
        </p:txBody>
      </p:sp>
    </p:spTree>
    <p:custDataLst>
      <p:tags r:id="rId1"/>
    </p:custDataLst>
    <p:extLst>
      <p:ext uri="{BB962C8B-B14F-4D97-AF65-F5344CB8AC3E}">
        <p14:creationId xmlns:p14="http://schemas.microsoft.com/office/powerpoint/2010/main" val="729447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971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8019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9364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825580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24</a:t>
            </a:r>
          </a:p>
        </p:txBody>
      </p:sp>
    </p:spTree>
    <p:custDataLst>
      <p:tags r:id="rId1"/>
    </p:custDataLst>
    <p:extLst>
      <p:ext uri="{BB962C8B-B14F-4D97-AF65-F5344CB8AC3E}">
        <p14:creationId xmlns:p14="http://schemas.microsoft.com/office/powerpoint/2010/main" val="4114340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293832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4126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44015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7273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000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4661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42630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008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7741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188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9793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089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307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1920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9958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368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7791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57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50816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7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a:extLst>
              <a:ext uri="{FF2B5EF4-FFF2-40B4-BE49-F238E27FC236}">
                <a16:creationId xmlns:a16="http://schemas.microsoft.com/office/drawing/2014/main" id="{CD83EA2C-94E4-41BE-A20B-D02D1D2BADD6}"/>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6">
            <a:extLst>
              <a:ext uri="{FF2B5EF4-FFF2-40B4-BE49-F238E27FC236}">
                <a16:creationId xmlns:a16="http://schemas.microsoft.com/office/drawing/2014/main" id="{849D99ED-1802-4D94-99D7-EE497718E4ED}"/>
              </a:ext>
            </a:extLst>
          </p:cNvPr>
          <p:cNvSpPr txBox="1">
            <a:spLocks noChangeArrowheads="1"/>
          </p:cNvSpPr>
          <p:nvPr/>
        </p:nvSpPr>
        <p:spPr bwMode="auto">
          <a:xfrm>
            <a:off x="828675" y="44450"/>
            <a:ext cx="604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sz="2800" b="1">
              <a:solidFill>
                <a:srgbClr val="5B0091"/>
              </a:solidFill>
              <a:cs typeface="Arial" panose="020B0604020202020204" pitchFamily="34" charset="0"/>
            </a:endParaRPr>
          </a:p>
        </p:txBody>
      </p:sp>
      <p:sp>
        <p:nvSpPr>
          <p:cNvPr id="1028" name="Rectangle 8">
            <a:extLst>
              <a:ext uri="{FF2B5EF4-FFF2-40B4-BE49-F238E27FC236}">
                <a16:creationId xmlns:a16="http://schemas.microsoft.com/office/drawing/2014/main" id="{D06159F8-103E-46C6-92A8-5DB1777982A7}"/>
              </a:ext>
            </a:extLst>
          </p:cNvPr>
          <p:cNvSpPr>
            <a:spLocks noGrp="1" noChangeArrowheads="1"/>
          </p:cNvSpPr>
          <p:nvPr>
            <p:ph type="title"/>
          </p:nvPr>
        </p:nvSpPr>
        <p:spPr bwMode="auto">
          <a:xfrm>
            <a:off x="233363" y="53975"/>
            <a:ext cx="7735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a:extLst>
              <a:ext uri="{FF2B5EF4-FFF2-40B4-BE49-F238E27FC236}">
                <a16:creationId xmlns:a16="http://schemas.microsoft.com/office/drawing/2014/main" id="{07C85E34-1DFC-41F9-BA26-6CC5408CB53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950" y="6176963"/>
            <a:ext cx="6302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3">
            <a:hlinkClick r:id="" action="ppaction://hlinkshowjump?jump=nextslide"/>
            <a:extLst>
              <a:ext uri="{FF2B5EF4-FFF2-40B4-BE49-F238E27FC236}">
                <a16:creationId xmlns:a16="http://schemas.microsoft.com/office/drawing/2014/main" id="{1DC68EC1-A172-4787-A07F-3DC061C7BE4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a:extLst>
              <a:ext uri="{FF2B5EF4-FFF2-40B4-BE49-F238E27FC236}">
                <a16:creationId xmlns:a16="http://schemas.microsoft.com/office/drawing/2014/main" id="{4726A66E-3859-4575-81D9-B77444A89525}"/>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4">
            <a:extLst>
              <a:ext uri="{FF2B5EF4-FFF2-40B4-BE49-F238E27FC236}">
                <a16:creationId xmlns:a16="http://schemas.microsoft.com/office/drawing/2014/main" id="{25A9E5BB-A75B-43F0-A0CF-C2EB490E8385}"/>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a:t>
            </a:r>
            <a:r>
              <a:rPr lang="en-GB" altLang="en-US" sz="1000">
                <a:solidFill>
                  <a:srgbClr val="5B0091"/>
                </a:solidFill>
                <a:cs typeface="Arial" charset="0"/>
              </a:rPr>
              <a:t>of 24</a:t>
            </a:r>
            <a:endParaRPr lang="en-GB" altLang="en-US" sz="1000" dirty="0">
              <a:solidFill>
                <a:srgbClr val="5B0091"/>
              </a:solidFill>
              <a:cs typeface="Arial" charset="0"/>
            </a:endParaRPr>
          </a:p>
        </p:txBody>
      </p:sp>
    </p:spTree>
    <p:custDataLst>
      <p:tags r:id="rId16"/>
    </p:custDataLst>
  </p:cSld>
  <p:clrMap bg1="lt1" tx1="dk1" bg2="lt2" tx2="dk2" accent1="accent1" accent2="accent2" accent3="accent3" accent4="accent4" accent5="accent5" accent6="accent6" hlink="hlink" folHlink="folHlink"/>
  <p:sldLayoutIdLst>
    <p:sldLayoutId id="2147485737" r:id="rId1"/>
    <p:sldLayoutId id="2147485713" r:id="rId2"/>
    <p:sldLayoutId id="2147485714" r:id="rId3"/>
    <p:sldLayoutId id="2147485715" r:id="rId4"/>
    <p:sldLayoutId id="2147485716" r:id="rId5"/>
    <p:sldLayoutId id="2147485717" r:id="rId6"/>
    <p:sldLayoutId id="2147485718" r:id="rId7"/>
    <p:sldLayoutId id="2147485719" r:id="rId8"/>
    <p:sldLayoutId id="2147485720" r:id="rId9"/>
    <p:sldLayoutId id="2147485721" r:id="rId10"/>
    <p:sldLayoutId id="2147485722" r:id="rId11"/>
    <p:sldLayoutId id="2147485723" r:id="rId12"/>
    <p:sldLayoutId id="2147485724" r:id="rId13"/>
    <p:sldLayoutId id="2147485738"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a:extLst>
              <a:ext uri="{FF2B5EF4-FFF2-40B4-BE49-F238E27FC236}">
                <a16:creationId xmlns:a16="http://schemas.microsoft.com/office/drawing/2014/main" id="{E6262898-7BD7-4D44-AA07-FFBB2DB05D5C}"/>
              </a:ext>
            </a:extLst>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529" y="0"/>
            <a:ext cx="9139766"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6">
            <a:extLst>
              <a:ext uri="{FF2B5EF4-FFF2-40B4-BE49-F238E27FC236}">
                <a16:creationId xmlns:a16="http://schemas.microsoft.com/office/drawing/2014/main" id="{433AA990-25AD-4D55-AB1E-0F63A9F6A135}"/>
              </a:ext>
            </a:extLst>
          </p:cNvPr>
          <p:cNvSpPr txBox="1">
            <a:spLocks noChangeArrowheads="1"/>
          </p:cNvSpPr>
          <p:nvPr/>
        </p:nvSpPr>
        <p:spPr bwMode="auto">
          <a:xfrm>
            <a:off x="828675" y="44450"/>
            <a:ext cx="604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sz="2800" b="1">
              <a:solidFill>
                <a:srgbClr val="5B0091"/>
              </a:solidFill>
              <a:cs typeface="Arial" panose="020B0604020202020204" pitchFamily="34" charset="0"/>
            </a:endParaRPr>
          </a:p>
        </p:txBody>
      </p:sp>
      <p:sp>
        <p:nvSpPr>
          <p:cNvPr id="2052" name="Rectangle 8">
            <a:extLst>
              <a:ext uri="{FF2B5EF4-FFF2-40B4-BE49-F238E27FC236}">
                <a16:creationId xmlns:a16="http://schemas.microsoft.com/office/drawing/2014/main" id="{6F232A6D-F68B-4704-9CB5-2FBDD382B7AB}"/>
              </a:ext>
            </a:extLst>
          </p:cNvPr>
          <p:cNvSpPr>
            <a:spLocks noGrp="1" noChangeArrowheads="1"/>
          </p:cNvSpPr>
          <p:nvPr>
            <p:ph type="title"/>
          </p:nvPr>
        </p:nvSpPr>
        <p:spPr bwMode="auto">
          <a:xfrm>
            <a:off x="233363" y="53975"/>
            <a:ext cx="7735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a:extLst>
              <a:ext uri="{FF2B5EF4-FFF2-40B4-BE49-F238E27FC236}">
                <a16:creationId xmlns:a16="http://schemas.microsoft.com/office/drawing/2014/main" id="{B375BEBD-1CB3-46EA-956C-598DF08E443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50" y="6176963"/>
            <a:ext cx="6302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6">
            <a:extLst>
              <a:ext uri="{FF2B5EF4-FFF2-40B4-BE49-F238E27FC236}">
                <a16:creationId xmlns:a16="http://schemas.microsoft.com/office/drawing/2014/main" id="{41FF59F6-204C-451C-B705-E289664ED7CC}"/>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4">
            <a:extLst>
              <a:ext uri="{FF2B5EF4-FFF2-40B4-BE49-F238E27FC236}">
                <a16:creationId xmlns:a16="http://schemas.microsoft.com/office/drawing/2014/main" id="{07A5133C-59DC-4570-9E30-8FC97F52CC98}"/>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a:t>
            </a:r>
            <a:r>
              <a:rPr lang="en-GB" altLang="en-US" sz="1000">
                <a:solidFill>
                  <a:srgbClr val="5B0091"/>
                </a:solidFill>
                <a:cs typeface="Arial" charset="0"/>
              </a:rPr>
              <a:t>of 24</a:t>
            </a:r>
            <a:endParaRPr lang="en-GB" altLang="en-US" sz="1000" dirty="0">
              <a:solidFill>
                <a:srgbClr val="5B0091"/>
              </a:solidFill>
              <a:cs typeface="Arial" charset="0"/>
            </a:endParaRPr>
          </a:p>
        </p:txBody>
      </p:sp>
    </p:spTree>
    <p:custDataLst>
      <p:tags r:id="rId14"/>
    </p:custDataLst>
  </p:cSld>
  <p:clrMap bg1="lt1" tx1="dk1" bg2="lt2" tx2="dk2" accent1="accent1" accent2="accent2" accent3="accent3" accent4="accent4" accent5="accent5" accent6="accent6" hlink="hlink" folHlink="folHlink"/>
  <p:sldLayoutIdLst>
    <p:sldLayoutId id="2147485725" r:id="rId1"/>
    <p:sldLayoutId id="2147485726" r:id="rId2"/>
    <p:sldLayoutId id="2147485727" r:id="rId3"/>
    <p:sldLayoutId id="2147485728" r:id="rId4"/>
    <p:sldLayoutId id="2147485729" r:id="rId5"/>
    <p:sldLayoutId id="2147485730" r:id="rId6"/>
    <p:sldLayoutId id="2147485731" r:id="rId7"/>
    <p:sldLayoutId id="2147485732" r:id="rId8"/>
    <p:sldLayoutId id="2147485733" r:id="rId9"/>
    <p:sldLayoutId id="2147485734" r:id="rId10"/>
    <p:sldLayoutId id="2147485735" r:id="rId11"/>
    <p:sldLayoutId id="2147485736"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3.xml"/><Relationship Id="rId7" Type="http://schemas.openxmlformats.org/officeDocument/2006/relationships/image" Target="../media/image10.png"/><Relationship Id="rId2" Type="http://schemas.openxmlformats.org/officeDocument/2006/relationships/tags" Target="../tags/tag17.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9.wmf"/><Relationship Id="rId5" Type="http://schemas.openxmlformats.org/officeDocument/2006/relationships/notesSlide" Target="../notesSlides/notesSlide11.xml"/><Relationship Id="rId10" Type="http://schemas.openxmlformats.org/officeDocument/2006/relationships/image" Target="../media/image11.jpg"/><Relationship Id="rId4" Type="http://schemas.openxmlformats.org/officeDocument/2006/relationships/slideLayout" Target="../slideLayouts/slideLayout6.xm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2.xml"/><Relationship Id="rId7" Type="http://schemas.openxmlformats.org/officeDocument/2006/relationships/image" Target="../media/image23.png"/><Relationship Id="rId12"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22.png"/><Relationship Id="rId11" Type="http://schemas.openxmlformats.org/officeDocument/2006/relationships/image" Target="../media/image17.png"/><Relationship Id="rId5" Type="http://schemas.openxmlformats.org/officeDocument/2006/relationships/image" Target="../media/image21.png"/><Relationship Id="rId10" Type="http://schemas.openxmlformats.org/officeDocument/2006/relationships/image" Target="../media/image6.png"/><Relationship Id="rId4" Type="http://schemas.openxmlformats.org/officeDocument/2006/relationships/image" Target="../media/image20.jpe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6.png"/><Relationship Id="rId5" Type="http://schemas.openxmlformats.org/officeDocument/2006/relationships/image" Target="../media/image28.jpe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4.xml"/><Relationship Id="rId7" Type="http://schemas.openxmlformats.org/officeDocument/2006/relationships/image" Target="../media/image10.png"/><Relationship Id="rId2" Type="http://schemas.openxmlformats.org/officeDocument/2006/relationships/tags" Target="../tags/tag22.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9.wmf"/><Relationship Id="rId5" Type="http://schemas.openxmlformats.org/officeDocument/2006/relationships/notesSlide" Target="../notesSlides/notesSlide16.xml"/><Relationship Id="rId10" Type="http://schemas.openxmlformats.org/officeDocument/2006/relationships/image" Target="../media/image11.jpg"/><Relationship Id="rId4" Type="http://schemas.openxmlformats.org/officeDocument/2006/relationships/slideLayout" Target="../slideLayouts/slideLayout6.xm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5.xml"/><Relationship Id="rId7" Type="http://schemas.openxmlformats.org/officeDocument/2006/relationships/image" Target="../media/image10.png"/><Relationship Id="rId2" Type="http://schemas.openxmlformats.org/officeDocument/2006/relationships/tags" Target="../tags/tag23.xml"/><Relationship Id="rId1" Type="http://schemas.openxmlformats.org/officeDocument/2006/relationships/vmlDrawing" Target="../drawings/vmlDrawing5.vml"/><Relationship Id="rId6" Type="http://schemas.openxmlformats.org/officeDocument/2006/relationships/image" Target="../media/image6.png"/><Relationship Id="rId11" Type="http://schemas.openxmlformats.org/officeDocument/2006/relationships/image" Target="../media/image9.wmf"/><Relationship Id="rId5" Type="http://schemas.openxmlformats.org/officeDocument/2006/relationships/notesSlide" Target="../notesSlides/notesSlide17.xml"/><Relationship Id="rId10" Type="http://schemas.openxmlformats.org/officeDocument/2006/relationships/image" Target="../media/image11.jpg"/><Relationship Id="rId4" Type="http://schemas.openxmlformats.org/officeDocument/2006/relationships/slideLayout" Target="../slideLayouts/slideLayout6.xml"/><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4.xml"/><Relationship Id="rId5" Type="http://schemas.openxmlformats.org/officeDocument/2006/relationships/image" Target="../media/image6.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7.xml"/><Relationship Id="rId5" Type="http://schemas.openxmlformats.org/officeDocument/2006/relationships/image" Target="../media/image6.pn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30.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control" Target="../activeX/activeX1.xml"/><Relationship Id="rId7" Type="http://schemas.openxmlformats.org/officeDocument/2006/relationships/image" Target="../media/image10.png"/><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4.xml"/><Relationship Id="rId4" Type="http://schemas.openxmlformats.org/officeDocument/2006/relationships/slideLayout" Target="../slideLayouts/slideLayout6.xml"/><Relationship Id="rId9"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ontrol" Target="../activeX/activeX2.xml"/><Relationship Id="rId7" Type="http://schemas.openxmlformats.org/officeDocument/2006/relationships/image" Target="../media/image10.png"/><Relationship Id="rId2" Type="http://schemas.openxmlformats.org/officeDocument/2006/relationships/tags" Target="../tags/tag15.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9.xml"/><Relationship Id="rId10" Type="http://schemas.openxmlformats.org/officeDocument/2006/relationships/image" Target="../media/image9.wmf"/><Relationship Id="rId4" Type="http://schemas.openxmlformats.org/officeDocument/2006/relationships/slideLayout" Target="../slideLayouts/slideLayout6.xml"/><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50C82590-7E95-45DB-9AB1-15117FD28053}"/>
              </a:ext>
            </a:extLst>
          </p:cNvPr>
          <p:cNvSpPr>
            <a:spLocks noGrp="1" noChangeArrowheads="1"/>
          </p:cNvSpPr>
          <p:nvPr>
            <p:ph type="title"/>
          </p:nvPr>
        </p:nvSpPr>
        <p:spPr>
          <a:xfrm>
            <a:off x="3221038" y="1187450"/>
            <a:ext cx="4991100" cy="3128963"/>
          </a:xfrm>
        </p:spPr>
        <p:txBody>
          <a:bodyPr/>
          <a:lstStyle/>
          <a:p>
            <a:r>
              <a:rPr lang="en-GB" altLang="en-US" dirty="0"/>
              <a:t>Adaptations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2" descr="Adaptations_11.1.png">
            <a:extLst>
              <a:ext uri="{FF2B5EF4-FFF2-40B4-BE49-F238E27FC236}">
                <a16:creationId xmlns:a16="http://schemas.microsoft.com/office/drawing/2014/main" id="{ACC69D53-105D-43DA-808E-2B29843873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4283" y="878841"/>
            <a:ext cx="3282950" cy="457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9442D54C-E84C-45E6-BF3E-85E194E2F29C}"/>
              </a:ext>
            </a:extLst>
          </p:cNvPr>
          <p:cNvSpPr>
            <a:spLocks noChangeArrowheads="1"/>
          </p:cNvSpPr>
          <p:nvPr/>
        </p:nvSpPr>
        <p:spPr bwMode="auto">
          <a:xfrm>
            <a:off x="342900" y="784225"/>
            <a:ext cx="4889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 </a:t>
            </a:r>
            <a:r>
              <a:rPr lang="en-GB" altLang="en-US" b="1" dirty="0">
                <a:solidFill>
                  <a:srgbClr val="10BC45"/>
                </a:solidFill>
              </a:rPr>
              <a:t>predator</a:t>
            </a:r>
            <a:r>
              <a:rPr lang="en-GB" altLang="en-US" dirty="0">
                <a:solidFill>
                  <a:srgbClr val="010066"/>
                </a:solidFill>
              </a:rPr>
              <a:t> is an animal that hunts and kills other animals</a:t>
            </a:r>
            <a:r>
              <a:rPr lang="en-GB" altLang="en-US" dirty="0"/>
              <a:t> </a:t>
            </a:r>
            <a:r>
              <a:rPr lang="en-GB" altLang="en-US" dirty="0">
                <a:solidFill>
                  <a:srgbClr val="010066"/>
                </a:solidFill>
              </a:rPr>
              <a:t>for food.</a:t>
            </a:r>
          </a:p>
        </p:txBody>
      </p:sp>
      <p:sp>
        <p:nvSpPr>
          <p:cNvPr id="168963" name="Text Box 3">
            <a:extLst>
              <a:ext uri="{FF2B5EF4-FFF2-40B4-BE49-F238E27FC236}">
                <a16:creationId xmlns:a16="http://schemas.microsoft.com/office/drawing/2014/main" id="{83B77C9F-D818-4A09-9E20-52B6B3E626EA}"/>
              </a:ext>
            </a:extLst>
          </p:cNvPr>
          <p:cNvSpPr txBox="1">
            <a:spLocks noChangeArrowheads="1"/>
          </p:cNvSpPr>
          <p:nvPr/>
        </p:nvSpPr>
        <p:spPr bwMode="auto">
          <a:xfrm>
            <a:off x="342899" y="4084284"/>
            <a:ext cx="480483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 </a:t>
            </a:r>
            <a:r>
              <a:rPr lang="en-GB" altLang="en-US" b="1" dirty="0">
                <a:solidFill>
                  <a:srgbClr val="10BC45"/>
                </a:solidFill>
              </a:rPr>
              <a:t>prey</a:t>
            </a:r>
            <a:r>
              <a:rPr lang="en-GB" altLang="en-US" dirty="0">
                <a:solidFill>
                  <a:srgbClr val="010066"/>
                </a:solidFill>
              </a:rPr>
              <a:t> animal</a:t>
            </a:r>
            <a:r>
              <a:rPr lang="en-GB" altLang="en-US" dirty="0"/>
              <a:t> </a:t>
            </a:r>
            <a:r>
              <a:rPr lang="en-GB" altLang="en-US" dirty="0">
                <a:solidFill>
                  <a:srgbClr val="010066"/>
                </a:solidFill>
              </a:rPr>
              <a:t>is one that is attacked and eaten by a predator. Prey often live in groups for protection. </a:t>
            </a:r>
          </a:p>
        </p:txBody>
      </p:sp>
      <p:sp>
        <p:nvSpPr>
          <p:cNvPr id="168964" name="Text Box 4">
            <a:extLst>
              <a:ext uri="{FF2B5EF4-FFF2-40B4-BE49-F238E27FC236}">
                <a16:creationId xmlns:a16="http://schemas.microsoft.com/office/drawing/2014/main" id="{D14AAA68-9318-4BE6-812B-D96150823495}"/>
              </a:ext>
            </a:extLst>
          </p:cNvPr>
          <p:cNvSpPr txBox="1">
            <a:spLocks noChangeArrowheads="1"/>
          </p:cNvSpPr>
          <p:nvPr/>
        </p:nvSpPr>
        <p:spPr bwMode="auto">
          <a:xfrm>
            <a:off x="342900" y="1700521"/>
            <a:ext cx="4224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Predators can be either:</a:t>
            </a:r>
          </a:p>
        </p:txBody>
      </p:sp>
      <p:sp>
        <p:nvSpPr>
          <p:cNvPr id="22534" name="Rectangle 5">
            <a:extLst>
              <a:ext uri="{FF2B5EF4-FFF2-40B4-BE49-F238E27FC236}">
                <a16:creationId xmlns:a16="http://schemas.microsoft.com/office/drawing/2014/main" id="{1ED9CFEB-8AD8-464B-BBC1-20BACA306099}"/>
              </a:ext>
            </a:extLst>
          </p:cNvPr>
          <p:cNvSpPr>
            <a:spLocks noGrp="1" noChangeArrowheads="1"/>
          </p:cNvSpPr>
          <p:nvPr>
            <p:ph type="title"/>
          </p:nvPr>
        </p:nvSpPr>
        <p:spPr/>
        <p:txBody>
          <a:bodyPr/>
          <a:lstStyle/>
          <a:p>
            <a:pPr eaLnBrk="1" hangingPunct="1"/>
            <a:r>
              <a:rPr lang="en-GB" altLang="en-US"/>
              <a:t>Predator or prey?</a:t>
            </a:r>
          </a:p>
        </p:txBody>
      </p:sp>
      <p:sp>
        <p:nvSpPr>
          <p:cNvPr id="168966" name="Rectangle 6">
            <a:extLst>
              <a:ext uri="{FF2B5EF4-FFF2-40B4-BE49-F238E27FC236}">
                <a16:creationId xmlns:a16="http://schemas.microsoft.com/office/drawing/2014/main" id="{C79EEFE6-19DA-4287-BCB5-D61E2F43094F}"/>
              </a:ext>
            </a:extLst>
          </p:cNvPr>
          <p:cNvSpPr>
            <a:spLocks noChangeArrowheads="1"/>
          </p:cNvSpPr>
          <p:nvPr/>
        </p:nvSpPr>
        <p:spPr bwMode="auto">
          <a:xfrm>
            <a:off x="342900" y="2251692"/>
            <a:ext cx="49514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Char char="l"/>
            </a:pPr>
            <a:r>
              <a:rPr lang="en-GB" altLang="en-US" b="1">
                <a:solidFill>
                  <a:srgbClr val="10BC45"/>
                </a:solidFill>
              </a:rPr>
              <a:t>carnivorous</a:t>
            </a:r>
            <a:r>
              <a:rPr lang="en-GB" altLang="en-US">
                <a:solidFill>
                  <a:srgbClr val="010066"/>
                </a:solidFill>
              </a:rPr>
              <a:t> (eat meat only) e.g. wolves</a:t>
            </a:r>
          </a:p>
        </p:txBody>
      </p:sp>
      <p:sp>
        <p:nvSpPr>
          <p:cNvPr id="168967" name="Rectangle 7">
            <a:extLst>
              <a:ext uri="{FF2B5EF4-FFF2-40B4-BE49-F238E27FC236}">
                <a16:creationId xmlns:a16="http://schemas.microsoft.com/office/drawing/2014/main" id="{AF4B278D-183F-4D71-9808-AFB2D465003D}"/>
              </a:ext>
            </a:extLst>
          </p:cNvPr>
          <p:cNvSpPr>
            <a:spLocks noChangeArrowheads="1"/>
          </p:cNvSpPr>
          <p:nvPr/>
        </p:nvSpPr>
        <p:spPr bwMode="auto">
          <a:xfrm>
            <a:off x="342900" y="3167988"/>
            <a:ext cx="4922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Font typeface="Wingdings" panose="05000000000000000000" pitchFamily="2" charset="2"/>
              <a:buChar char="l"/>
            </a:pPr>
            <a:r>
              <a:rPr lang="en-GB" altLang="en-US" b="1">
                <a:solidFill>
                  <a:srgbClr val="10BC45"/>
                </a:solidFill>
              </a:rPr>
              <a:t>omnivorous</a:t>
            </a:r>
            <a:r>
              <a:rPr lang="en-GB" altLang="en-US">
                <a:solidFill>
                  <a:srgbClr val="010066"/>
                </a:solidFill>
              </a:rPr>
              <a:t> (eat meat and vegetation) e.g. humans.</a:t>
            </a:r>
          </a:p>
        </p:txBody>
      </p:sp>
      <p:sp>
        <p:nvSpPr>
          <p:cNvPr id="25612" name="TextBox 9">
            <a:extLst>
              <a:ext uri="{FF2B5EF4-FFF2-40B4-BE49-F238E27FC236}">
                <a16:creationId xmlns:a16="http://schemas.microsoft.com/office/drawing/2014/main" id="{3C15D877-FF5F-4CB7-B71D-1050C18BB750}"/>
              </a:ext>
            </a:extLst>
          </p:cNvPr>
          <p:cNvSpPr txBox="1">
            <a:spLocks noChangeArrowheads="1"/>
          </p:cNvSpPr>
          <p:nvPr/>
        </p:nvSpPr>
        <p:spPr bwMode="auto">
          <a:xfrm>
            <a:off x="2279650" y="5733344"/>
            <a:ext cx="4584700" cy="830997"/>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What adaptations do you think predators and prey will have?</a:t>
            </a:r>
          </a:p>
        </p:txBody>
      </p:sp>
      <p:pic>
        <p:nvPicPr>
          <p:cNvPr id="12" name="Picture 11">
            <a:extLst>
              <a:ext uri="{FF2B5EF4-FFF2-40B4-BE49-F238E27FC236}">
                <a16:creationId xmlns:a16="http://schemas.microsoft.com/office/drawing/2014/main" id="{845C233F-FB9C-4C80-9D2A-2C27026D52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83E176B-B64F-4524-8778-931B566477E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60505" y="86520"/>
            <a:ext cx="442911" cy="516730"/>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8C898E48-E408-4A45-85B3-34F3926F4C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9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89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12"/>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p:bldP spid="168964" grpId="0"/>
      <p:bldP spid="168966" grpId="0"/>
      <p:bldP spid="168967" grpId="0"/>
      <p:bldP spid="256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CF1983F-2D28-431B-A43A-624546A82B7D}"/>
              </a:ext>
            </a:extLst>
          </p:cNvPr>
          <p:cNvSpPr>
            <a:spLocks noGrp="1" noChangeArrowheads="1"/>
          </p:cNvSpPr>
          <p:nvPr>
            <p:ph type="title"/>
          </p:nvPr>
        </p:nvSpPr>
        <p:spPr/>
        <p:txBody>
          <a:bodyPr/>
          <a:lstStyle/>
          <a:p>
            <a:pPr eaLnBrk="1" hangingPunct="1"/>
            <a:r>
              <a:rPr lang="en-GB" altLang="en-US"/>
              <a:t>Predator or prey: activity</a:t>
            </a:r>
          </a:p>
        </p:txBody>
      </p:sp>
      <p:pic>
        <p:nvPicPr>
          <p:cNvPr id="24580" name="Picture 6">
            <a:extLst>
              <a:ext uri="{FF2B5EF4-FFF2-40B4-BE49-F238E27FC236}">
                <a16:creationId xmlns:a16="http://schemas.microsoft.com/office/drawing/2014/main" id="{1D083514-8780-4812-A0FD-37B779530F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flash_icon">
            <a:extLst>
              <a:ext uri="{FF2B5EF4-FFF2-40B4-BE49-F238E27FC236}">
                <a16:creationId xmlns:a16="http://schemas.microsoft.com/office/drawing/2014/main" id="{496E71B1-F3EA-4534-BF86-8DA2788803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4413" y="115888"/>
            <a:ext cx="385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notes_icon">
            <a:extLst>
              <a:ext uri="{FF2B5EF4-FFF2-40B4-BE49-F238E27FC236}">
                <a16:creationId xmlns:a16="http://schemas.microsoft.com/office/drawing/2014/main" id="{E50BD57A-513D-4DBE-AEFD-DC1E72AAF1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323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AA56C135-E0C4-4CB4-9801-389C5C1CBD60}"/>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29231" y="73668"/>
            <a:ext cx="453390" cy="466725"/>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4608"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6" descr="shutterstock_48796603_Eduard_Kyslynskyy_MOD">
            <a:extLst>
              <a:ext uri="{FF2B5EF4-FFF2-40B4-BE49-F238E27FC236}">
                <a16:creationId xmlns:a16="http://schemas.microsoft.com/office/drawing/2014/main" id="{76273943-1413-4968-9A32-C29F397C60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0" y="1652234"/>
            <a:ext cx="3035300"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a:extLst>
              <a:ext uri="{FF2B5EF4-FFF2-40B4-BE49-F238E27FC236}">
                <a16:creationId xmlns:a16="http://schemas.microsoft.com/office/drawing/2014/main" id="{AA014189-8C7E-44D4-B7DA-1C865C73E974}"/>
              </a:ext>
            </a:extLst>
          </p:cNvPr>
          <p:cNvSpPr>
            <a:spLocks noChangeArrowheads="1"/>
          </p:cNvSpPr>
          <p:nvPr/>
        </p:nvSpPr>
        <p:spPr bwMode="auto">
          <a:xfrm>
            <a:off x="342900" y="784225"/>
            <a:ext cx="7680325" cy="45720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How are lynxes adapted for catching snowshoe hares?</a:t>
            </a:r>
            <a:endParaRPr lang="en-US" altLang="en-US">
              <a:solidFill>
                <a:srgbClr val="010066"/>
              </a:solidFill>
            </a:endParaRPr>
          </a:p>
        </p:txBody>
      </p:sp>
      <p:sp>
        <p:nvSpPr>
          <p:cNvPr id="26628" name="Rectangle 7">
            <a:extLst>
              <a:ext uri="{FF2B5EF4-FFF2-40B4-BE49-F238E27FC236}">
                <a16:creationId xmlns:a16="http://schemas.microsoft.com/office/drawing/2014/main" id="{2B27B078-F856-4CEF-A32E-C294E794E21E}"/>
              </a:ext>
            </a:extLst>
          </p:cNvPr>
          <p:cNvSpPr>
            <a:spLocks noGrp="1" noChangeArrowheads="1"/>
          </p:cNvSpPr>
          <p:nvPr>
            <p:ph type="title"/>
          </p:nvPr>
        </p:nvSpPr>
        <p:spPr/>
        <p:txBody>
          <a:bodyPr/>
          <a:lstStyle/>
          <a:p>
            <a:pPr eaLnBrk="1" hangingPunct="1"/>
            <a:r>
              <a:rPr lang="en-GB" altLang="en-US"/>
              <a:t>Adaptations of the lynx</a:t>
            </a:r>
          </a:p>
        </p:txBody>
      </p:sp>
      <p:sp>
        <p:nvSpPr>
          <p:cNvPr id="175109" name="Text Box 5">
            <a:extLst>
              <a:ext uri="{FF2B5EF4-FFF2-40B4-BE49-F238E27FC236}">
                <a16:creationId xmlns:a16="http://schemas.microsoft.com/office/drawing/2014/main" id="{CA1996D5-32EC-4D4D-9F66-8BAA51C390CF}"/>
              </a:ext>
            </a:extLst>
          </p:cNvPr>
          <p:cNvSpPr txBox="1">
            <a:spLocks noChangeArrowheads="1"/>
          </p:cNvSpPr>
          <p:nvPr/>
        </p:nvSpPr>
        <p:spPr bwMode="auto">
          <a:xfrm>
            <a:off x="6215063" y="1618896"/>
            <a:ext cx="26622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Excellent</a:t>
            </a:r>
            <a:r>
              <a:rPr lang="en-GB" altLang="en-US" b="1" dirty="0">
                <a:solidFill>
                  <a:srgbClr val="10BC45"/>
                </a:solidFill>
              </a:rPr>
              <a:t> binocular vision</a:t>
            </a:r>
            <a:r>
              <a:rPr lang="en-GB" altLang="en-US" dirty="0">
                <a:solidFill>
                  <a:srgbClr val="010066"/>
                </a:solidFill>
              </a:rPr>
              <a:t> for judging distances</a:t>
            </a:r>
            <a:endParaRPr lang="en-GB" altLang="en-US" dirty="0"/>
          </a:p>
        </p:txBody>
      </p:sp>
      <p:sp>
        <p:nvSpPr>
          <p:cNvPr id="175110" name="Text Box 6">
            <a:extLst>
              <a:ext uri="{FF2B5EF4-FFF2-40B4-BE49-F238E27FC236}">
                <a16:creationId xmlns:a16="http://schemas.microsoft.com/office/drawing/2014/main" id="{7838AB53-0958-4041-9367-051B46244236}"/>
              </a:ext>
            </a:extLst>
          </p:cNvPr>
          <p:cNvSpPr txBox="1">
            <a:spLocks noChangeArrowheads="1"/>
          </p:cNvSpPr>
          <p:nvPr/>
        </p:nvSpPr>
        <p:spPr bwMode="auto">
          <a:xfrm>
            <a:off x="342900" y="1364896"/>
            <a:ext cx="22320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warm thick </a:t>
            </a:r>
            <a:r>
              <a:rPr lang="en-GB" altLang="en-US" b="1" dirty="0">
                <a:solidFill>
                  <a:srgbClr val="010066"/>
                </a:solidFill>
              </a:rPr>
              <a:t>furry coat</a:t>
            </a:r>
            <a:r>
              <a:rPr lang="en-GB" altLang="en-US" dirty="0">
                <a:solidFill>
                  <a:srgbClr val="010066"/>
                </a:solidFill>
              </a:rPr>
              <a:t> protects from the cold</a:t>
            </a:r>
            <a:endParaRPr lang="en-GB" altLang="en-US" dirty="0">
              <a:solidFill>
                <a:schemeClr val="tx1"/>
              </a:solidFill>
            </a:endParaRPr>
          </a:p>
        </p:txBody>
      </p:sp>
      <p:sp>
        <p:nvSpPr>
          <p:cNvPr id="175108" name="Text Box 4">
            <a:extLst>
              <a:ext uri="{FF2B5EF4-FFF2-40B4-BE49-F238E27FC236}">
                <a16:creationId xmlns:a16="http://schemas.microsoft.com/office/drawing/2014/main" id="{4276607D-4BBF-4CA3-B276-1A3C01AB5D59}"/>
              </a:ext>
            </a:extLst>
          </p:cNvPr>
          <p:cNvSpPr txBox="1">
            <a:spLocks noChangeArrowheads="1"/>
          </p:cNvSpPr>
          <p:nvPr/>
        </p:nvSpPr>
        <p:spPr bwMode="auto">
          <a:xfrm>
            <a:off x="3125788" y="5236809"/>
            <a:ext cx="2774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extra </a:t>
            </a:r>
            <a:r>
              <a:rPr lang="en-GB" altLang="en-US" b="1">
                <a:solidFill>
                  <a:srgbClr val="010066"/>
                </a:solidFill>
              </a:rPr>
              <a:t>large paws</a:t>
            </a:r>
            <a:r>
              <a:rPr lang="en-GB" altLang="en-US">
                <a:solidFill>
                  <a:srgbClr val="010066"/>
                </a:solidFill>
              </a:rPr>
              <a:t> act as snow shoes</a:t>
            </a:r>
          </a:p>
        </p:txBody>
      </p:sp>
      <p:sp>
        <p:nvSpPr>
          <p:cNvPr id="175117" name="Text Box 13">
            <a:extLst>
              <a:ext uri="{FF2B5EF4-FFF2-40B4-BE49-F238E27FC236}">
                <a16:creationId xmlns:a16="http://schemas.microsoft.com/office/drawing/2014/main" id="{873E0251-26AD-4915-9CD3-9587C79599A8}"/>
              </a:ext>
            </a:extLst>
          </p:cNvPr>
          <p:cNvSpPr txBox="1">
            <a:spLocks noChangeArrowheads="1"/>
          </p:cNvSpPr>
          <p:nvPr/>
        </p:nvSpPr>
        <p:spPr bwMode="auto">
          <a:xfrm>
            <a:off x="6200775" y="3942996"/>
            <a:ext cx="2497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sharp teeth and claws</a:t>
            </a:r>
            <a:r>
              <a:rPr lang="en-GB" altLang="en-US">
                <a:solidFill>
                  <a:srgbClr val="010066"/>
                </a:solidFill>
              </a:rPr>
              <a:t> for puncturing flesh</a:t>
            </a:r>
          </a:p>
        </p:txBody>
      </p:sp>
      <p:sp>
        <p:nvSpPr>
          <p:cNvPr id="175107" name="Rectangle 3">
            <a:extLst>
              <a:ext uri="{FF2B5EF4-FFF2-40B4-BE49-F238E27FC236}">
                <a16:creationId xmlns:a16="http://schemas.microsoft.com/office/drawing/2014/main" id="{E8BE4848-A11E-4B9D-A0E3-5D84107B8738}"/>
              </a:ext>
            </a:extLst>
          </p:cNvPr>
          <p:cNvSpPr>
            <a:spLocks noChangeArrowheads="1"/>
          </p:cNvSpPr>
          <p:nvPr/>
        </p:nvSpPr>
        <p:spPr bwMode="auto">
          <a:xfrm>
            <a:off x="342900" y="3125434"/>
            <a:ext cx="19034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very</a:t>
            </a:r>
            <a:r>
              <a:rPr lang="en-GB" altLang="en-US" dirty="0">
                <a:solidFill>
                  <a:srgbClr val="10BC45"/>
                </a:solidFill>
              </a:rPr>
              <a:t> </a:t>
            </a:r>
            <a:r>
              <a:rPr lang="en-GB" altLang="en-US" b="1" dirty="0">
                <a:solidFill>
                  <a:srgbClr val="010066"/>
                </a:solidFill>
              </a:rPr>
              <a:t>strong hind leg muscles</a:t>
            </a:r>
            <a:r>
              <a:rPr lang="en-GB" altLang="en-US" dirty="0">
                <a:solidFill>
                  <a:srgbClr val="010066"/>
                </a:solidFill>
              </a:rPr>
              <a:t> capable of pouncing 6.5 meters!</a:t>
            </a:r>
          </a:p>
        </p:txBody>
      </p:sp>
      <p:sp>
        <p:nvSpPr>
          <p:cNvPr id="16" name="TextBox 15">
            <a:extLst>
              <a:ext uri="{FF2B5EF4-FFF2-40B4-BE49-F238E27FC236}">
                <a16:creationId xmlns:a16="http://schemas.microsoft.com/office/drawing/2014/main" id="{4DA2C362-27CB-492A-8038-E48F2D7C7438}"/>
              </a:ext>
            </a:extLst>
          </p:cNvPr>
          <p:cNvSpPr txBox="1">
            <a:spLocks noChangeArrowheads="1"/>
          </p:cNvSpPr>
          <p:nvPr/>
        </p:nvSpPr>
        <p:spPr bwMode="auto">
          <a:xfrm>
            <a:off x="1200150" y="6132865"/>
            <a:ext cx="6743700" cy="461962"/>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Are these structural or </a:t>
            </a:r>
            <a:r>
              <a:rPr lang="en-GB" altLang="en-US" dirty="0" err="1"/>
              <a:t>behavioral</a:t>
            </a:r>
            <a:r>
              <a:rPr lang="en-GB" altLang="en-US" dirty="0"/>
              <a:t> adaptations?</a:t>
            </a:r>
          </a:p>
        </p:txBody>
      </p:sp>
      <p:pic>
        <p:nvPicPr>
          <p:cNvPr id="18" name="Picture 17" descr="Adaptations_13.1.png">
            <a:extLst>
              <a:ext uri="{FF2B5EF4-FFF2-40B4-BE49-F238E27FC236}">
                <a16:creationId xmlns:a16="http://schemas.microsoft.com/office/drawing/2014/main" id="{449AA7A2-ECE3-4D8A-9A2D-1CBB2B2CEE7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73313" y="2095146"/>
            <a:ext cx="1500187"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daptations_13.2.png">
            <a:extLst>
              <a:ext uri="{FF2B5EF4-FFF2-40B4-BE49-F238E27FC236}">
                <a16:creationId xmlns:a16="http://schemas.microsoft.com/office/drawing/2014/main" id="{461B5A20-DBFA-4473-A077-EAF266794A0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3677884"/>
            <a:ext cx="15970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daptations_13.3.png">
            <a:extLst>
              <a:ext uri="{FF2B5EF4-FFF2-40B4-BE49-F238E27FC236}">
                <a16:creationId xmlns:a16="http://schemas.microsoft.com/office/drawing/2014/main" id="{CF2CFD00-F101-4C1B-9388-0D67C80E1D2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69380" y="4658253"/>
            <a:ext cx="3778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daptations_13.4.png">
            <a:extLst>
              <a:ext uri="{FF2B5EF4-FFF2-40B4-BE49-F238E27FC236}">
                <a16:creationId xmlns:a16="http://schemas.microsoft.com/office/drawing/2014/main" id="{26AA3891-7B13-4FEB-A505-98FBF472109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35575" y="2806346"/>
            <a:ext cx="1401763"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daptations_13.5.png">
            <a:extLst>
              <a:ext uri="{FF2B5EF4-FFF2-40B4-BE49-F238E27FC236}">
                <a16:creationId xmlns:a16="http://schemas.microsoft.com/office/drawing/2014/main" id="{1A549DA7-2B43-459E-8773-8078A5625CA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78438" y="1871309"/>
            <a:ext cx="9509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6D96D73A-1B8B-4638-B66E-A8A36FCA3B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F229F1BD-7DBF-4683-913C-5638A34FF401}"/>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060505" y="86520"/>
            <a:ext cx="442911" cy="516730"/>
          </a:xfrm>
          <a:prstGeom prst="rect">
            <a:avLst/>
          </a:prstGeom>
          <a:noFill/>
          <a:ln w="9525">
            <a:noFill/>
            <a:miter lim="800000"/>
            <a:headEnd/>
            <a:tailEnd/>
          </a:ln>
        </p:spPr>
      </p:pic>
      <p:pic>
        <p:nvPicPr>
          <p:cNvPr id="25" name="Picture 9" descr="notes_icon">
            <a:extLst>
              <a:ext uri="{FF2B5EF4-FFF2-40B4-BE49-F238E27FC236}">
                <a16:creationId xmlns:a16="http://schemas.microsoft.com/office/drawing/2014/main" id="{601A370B-7AC4-4AFD-A6C5-1ABB1AB254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510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510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51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510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p:bldP spid="175110" grpId="0"/>
      <p:bldP spid="175108" grpId="0"/>
      <p:bldP spid="175117" grpId="0"/>
      <p:bldP spid="175107"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DE21534-0416-4055-A544-24DD2BA27CF8}"/>
              </a:ext>
            </a:extLst>
          </p:cNvPr>
          <p:cNvSpPr txBox="1">
            <a:spLocks noChangeArrowheads="1"/>
          </p:cNvSpPr>
          <p:nvPr/>
        </p:nvSpPr>
        <p:spPr bwMode="auto">
          <a:xfrm>
            <a:off x="233363" y="53975"/>
            <a:ext cx="7735887" cy="549275"/>
          </a:xfrm>
          <a:prstGeom prst="rect">
            <a:avLst/>
          </a:prstGeom>
          <a:noFill/>
          <a:ln w="9525">
            <a:noFill/>
            <a:miter lim="800000"/>
            <a:headEnd/>
            <a:tailEnd/>
          </a:ln>
        </p:spPr>
        <p:txBody>
          <a:bodyPr anchor="ctr"/>
          <a:lstStyle/>
          <a:p>
            <a:pPr eaLnBrk="1" hangingPunct="1">
              <a:defRPr/>
            </a:pPr>
            <a:r>
              <a:rPr lang="en-GB" sz="2800" b="1" kern="0" dirty="0">
                <a:solidFill>
                  <a:srgbClr val="10BC45"/>
                </a:solidFill>
                <a:latin typeface="+mj-lt"/>
                <a:ea typeface="+mj-ea"/>
                <a:cs typeface="+mj-cs"/>
              </a:rPr>
              <a:t>Adaptations of the brown bear</a:t>
            </a:r>
          </a:p>
        </p:txBody>
      </p:sp>
      <p:pic>
        <p:nvPicPr>
          <p:cNvPr id="28675" name="Picture 2" descr="C:\CVS\production\GCSEBiology\src\images\Tom Reichner, bear,shutterstock_112233851.jpg">
            <a:extLst>
              <a:ext uri="{FF2B5EF4-FFF2-40B4-BE49-F238E27FC236}">
                <a16:creationId xmlns:a16="http://schemas.microsoft.com/office/drawing/2014/main" id="{173C9F1F-B958-4C61-9472-D8A7A800C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723" y="2203097"/>
            <a:ext cx="3821113"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4">
            <a:extLst>
              <a:ext uri="{FF2B5EF4-FFF2-40B4-BE49-F238E27FC236}">
                <a16:creationId xmlns:a16="http://schemas.microsoft.com/office/drawing/2014/main" id="{5B5C10E3-338A-4466-9269-3E73EE354916}"/>
              </a:ext>
            </a:extLst>
          </p:cNvPr>
          <p:cNvSpPr txBox="1">
            <a:spLocks noChangeArrowheads="1"/>
          </p:cNvSpPr>
          <p:nvPr/>
        </p:nvSpPr>
        <p:spPr bwMode="auto">
          <a:xfrm>
            <a:off x="342900" y="784225"/>
            <a:ext cx="8189913" cy="830263"/>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 are brown bears adapted to survive in the forests of North America?</a:t>
            </a:r>
          </a:p>
        </p:txBody>
      </p:sp>
      <p:sp>
        <p:nvSpPr>
          <p:cNvPr id="6" name="TextBox 5">
            <a:extLst>
              <a:ext uri="{FF2B5EF4-FFF2-40B4-BE49-F238E27FC236}">
                <a16:creationId xmlns:a16="http://schemas.microsoft.com/office/drawing/2014/main" id="{4BB6B362-148D-4C04-A720-10FBE886C732}"/>
              </a:ext>
            </a:extLst>
          </p:cNvPr>
          <p:cNvSpPr txBox="1">
            <a:spLocks noChangeArrowheads="1"/>
          </p:cNvSpPr>
          <p:nvPr/>
        </p:nvSpPr>
        <p:spPr bwMode="auto">
          <a:xfrm>
            <a:off x="342900" y="2450703"/>
            <a:ext cx="4268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thick fur for insulation</a:t>
            </a:r>
          </a:p>
        </p:txBody>
      </p:sp>
      <p:sp>
        <p:nvSpPr>
          <p:cNvPr id="7" name="TextBox 6">
            <a:extLst>
              <a:ext uri="{FF2B5EF4-FFF2-40B4-BE49-F238E27FC236}">
                <a16:creationId xmlns:a16="http://schemas.microsoft.com/office/drawing/2014/main" id="{A9438B10-5862-44F4-9EA8-97991E216587}"/>
              </a:ext>
            </a:extLst>
          </p:cNvPr>
          <p:cNvSpPr txBox="1">
            <a:spLocks noChangeArrowheads="1"/>
          </p:cNvSpPr>
          <p:nvPr/>
        </p:nvSpPr>
        <p:spPr bwMode="auto">
          <a:xfrm>
            <a:off x="342900" y="3099594"/>
            <a:ext cx="4371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strong arms to defend themselves from predators and to dig for food</a:t>
            </a:r>
          </a:p>
        </p:txBody>
      </p:sp>
      <p:sp>
        <p:nvSpPr>
          <p:cNvPr id="8" name="TextBox 7">
            <a:extLst>
              <a:ext uri="{FF2B5EF4-FFF2-40B4-BE49-F238E27FC236}">
                <a16:creationId xmlns:a16="http://schemas.microsoft.com/office/drawing/2014/main" id="{F5B0F3F1-CADF-4FAF-8BAE-5B3BC94B847A}"/>
              </a:ext>
            </a:extLst>
          </p:cNvPr>
          <p:cNvSpPr txBox="1">
            <a:spLocks noChangeArrowheads="1"/>
          </p:cNvSpPr>
          <p:nvPr/>
        </p:nvSpPr>
        <p:spPr bwMode="auto">
          <a:xfrm>
            <a:off x="342900" y="4486672"/>
            <a:ext cx="4186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sharp claws to catch fish</a:t>
            </a:r>
          </a:p>
        </p:txBody>
      </p:sp>
      <p:sp>
        <p:nvSpPr>
          <p:cNvPr id="9" name="TextBox 8">
            <a:extLst>
              <a:ext uri="{FF2B5EF4-FFF2-40B4-BE49-F238E27FC236}">
                <a16:creationId xmlns:a16="http://schemas.microsoft.com/office/drawing/2014/main" id="{7AC64F4C-7ABE-454D-A9F1-1AED3E25EDCC}"/>
              </a:ext>
            </a:extLst>
          </p:cNvPr>
          <p:cNvSpPr txBox="1">
            <a:spLocks noChangeArrowheads="1"/>
          </p:cNvSpPr>
          <p:nvPr/>
        </p:nvSpPr>
        <p:spPr bwMode="auto">
          <a:xfrm>
            <a:off x="342900" y="5135563"/>
            <a:ext cx="4430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hibernation in winter to survive when food is scarce.</a:t>
            </a:r>
          </a:p>
        </p:txBody>
      </p:sp>
      <p:sp>
        <p:nvSpPr>
          <p:cNvPr id="10" name="TextBox 9">
            <a:extLst>
              <a:ext uri="{FF2B5EF4-FFF2-40B4-BE49-F238E27FC236}">
                <a16:creationId xmlns:a16="http://schemas.microsoft.com/office/drawing/2014/main" id="{57D2509D-63DA-48C3-917C-E9A06C7652E9}"/>
              </a:ext>
            </a:extLst>
          </p:cNvPr>
          <p:cNvSpPr txBox="1">
            <a:spLocks noChangeArrowheads="1"/>
          </p:cNvSpPr>
          <p:nvPr/>
        </p:nvSpPr>
        <p:spPr bwMode="auto">
          <a:xfrm>
            <a:off x="342900" y="1801813"/>
            <a:ext cx="3814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 adaptations include:</a:t>
            </a:r>
          </a:p>
        </p:txBody>
      </p:sp>
      <p:sp>
        <p:nvSpPr>
          <p:cNvPr id="11" name="TextBox 10">
            <a:extLst>
              <a:ext uri="{FF2B5EF4-FFF2-40B4-BE49-F238E27FC236}">
                <a16:creationId xmlns:a16="http://schemas.microsoft.com/office/drawing/2014/main" id="{5AC48C2A-09E7-4EFB-8B58-894AA5AFDFA1}"/>
              </a:ext>
            </a:extLst>
          </p:cNvPr>
          <p:cNvSpPr txBox="1">
            <a:spLocks noChangeArrowheads="1"/>
          </p:cNvSpPr>
          <p:nvPr/>
        </p:nvSpPr>
        <p:spPr bwMode="auto">
          <a:xfrm>
            <a:off x="1200150" y="6074127"/>
            <a:ext cx="6743700" cy="461963"/>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Are these adaptations structural or </a:t>
            </a:r>
            <a:r>
              <a:rPr lang="en-GB" altLang="en-US" dirty="0" err="1"/>
              <a:t>behavioral</a:t>
            </a:r>
            <a:r>
              <a:rPr lang="en-GB" altLang="en-US" dirty="0"/>
              <a:t>?</a:t>
            </a:r>
          </a:p>
        </p:txBody>
      </p:sp>
      <p:sp>
        <p:nvSpPr>
          <p:cNvPr id="28683" name="Title 2">
            <a:extLst>
              <a:ext uri="{FF2B5EF4-FFF2-40B4-BE49-F238E27FC236}">
                <a16:creationId xmlns:a16="http://schemas.microsoft.com/office/drawing/2014/main" id="{4F000AC9-4477-4894-86E8-A7C67C3F4DBC}"/>
              </a:ext>
            </a:extLst>
          </p:cNvPr>
          <p:cNvSpPr>
            <a:spLocks noGrp="1" noChangeArrowheads="1"/>
          </p:cNvSpPr>
          <p:nvPr>
            <p:ph type="title"/>
          </p:nvPr>
        </p:nvSpPr>
        <p:spPr/>
        <p:txBody>
          <a:bodyPr/>
          <a:lstStyle/>
          <a:p>
            <a:r>
              <a:rPr lang="en-GB" altLang="en-US"/>
              <a:t>Adaptations of brown bears</a:t>
            </a:r>
            <a:endParaRPr lang="en-US" altLang="en-US"/>
          </a:p>
        </p:txBody>
      </p:sp>
      <p:pic>
        <p:nvPicPr>
          <p:cNvPr id="13" name="Picture 12">
            <a:extLst>
              <a:ext uri="{FF2B5EF4-FFF2-40B4-BE49-F238E27FC236}">
                <a16:creationId xmlns:a16="http://schemas.microsoft.com/office/drawing/2014/main" id="{3027C6CC-F84C-4625-9A09-067250D298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4394BCBE-49D7-4C7C-BDE8-1E8115B6171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60505" y="86520"/>
            <a:ext cx="442911" cy="516730"/>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08C412F9-68EC-43D9-B9FE-55784F4DB4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Adaptations_15.1.png">
            <a:extLst>
              <a:ext uri="{FF2B5EF4-FFF2-40B4-BE49-F238E27FC236}">
                <a16:creationId xmlns:a16="http://schemas.microsoft.com/office/drawing/2014/main" id="{405FB698-1CC9-41D0-8914-718640DFCF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 y="2595563"/>
            <a:ext cx="4005263"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a:extLst>
              <a:ext uri="{FF2B5EF4-FFF2-40B4-BE49-F238E27FC236}">
                <a16:creationId xmlns:a16="http://schemas.microsoft.com/office/drawing/2014/main" id="{CA1BEFDE-DC28-4C43-B803-41D284B2BEAD}"/>
              </a:ext>
            </a:extLst>
          </p:cNvPr>
          <p:cNvSpPr>
            <a:spLocks noGrp="1" noChangeArrowheads="1"/>
          </p:cNvSpPr>
          <p:nvPr>
            <p:ph type="title"/>
          </p:nvPr>
        </p:nvSpPr>
        <p:spPr/>
        <p:txBody>
          <a:bodyPr/>
          <a:lstStyle/>
          <a:p>
            <a:pPr eaLnBrk="1" hangingPunct="1"/>
            <a:r>
              <a:rPr lang="en-GB" altLang="en-US"/>
              <a:t>Mimicry</a:t>
            </a:r>
          </a:p>
        </p:txBody>
      </p:sp>
      <p:sp>
        <p:nvSpPr>
          <p:cNvPr id="30724" name="Text Box 4">
            <a:extLst>
              <a:ext uri="{FF2B5EF4-FFF2-40B4-BE49-F238E27FC236}">
                <a16:creationId xmlns:a16="http://schemas.microsoft.com/office/drawing/2014/main" id="{8A4A7830-196B-41D6-90BC-884D673685C5}"/>
              </a:ext>
            </a:extLst>
          </p:cNvPr>
          <p:cNvSpPr txBox="1">
            <a:spLocks noChangeArrowheads="1"/>
          </p:cNvSpPr>
          <p:nvPr/>
        </p:nvSpPr>
        <p:spPr bwMode="auto">
          <a:xfrm>
            <a:off x="333375" y="784225"/>
            <a:ext cx="8458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Some harmless organisms have become adapted to look like dangerous species. This is called </a:t>
            </a:r>
            <a:r>
              <a:rPr lang="en-GB" altLang="en-US" b="1">
                <a:solidFill>
                  <a:srgbClr val="10BC45"/>
                </a:solidFill>
              </a:rPr>
              <a:t>mimicry</a:t>
            </a:r>
            <a:r>
              <a:rPr lang="en-GB" altLang="en-US"/>
              <a:t>.</a:t>
            </a:r>
          </a:p>
        </p:txBody>
      </p:sp>
      <p:sp>
        <p:nvSpPr>
          <p:cNvPr id="191494" name="Text Box 6">
            <a:extLst>
              <a:ext uri="{FF2B5EF4-FFF2-40B4-BE49-F238E27FC236}">
                <a16:creationId xmlns:a16="http://schemas.microsoft.com/office/drawing/2014/main" id="{D1BBB330-5AA5-4069-BF50-12AE69BEB46B}"/>
              </a:ext>
            </a:extLst>
          </p:cNvPr>
          <p:cNvSpPr txBox="1">
            <a:spLocks noChangeArrowheads="1"/>
          </p:cNvSpPr>
          <p:nvPr/>
        </p:nvSpPr>
        <p:spPr bwMode="auto">
          <a:xfrm>
            <a:off x="342900" y="1644650"/>
            <a:ext cx="8734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stingless hoverflies have black and yellow bands on their bodies that resemble those on wasps or bees.</a:t>
            </a:r>
          </a:p>
        </p:txBody>
      </p:sp>
      <p:sp>
        <p:nvSpPr>
          <p:cNvPr id="191493" name="Text Box 5">
            <a:extLst>
              <a:ext uri="{FF2B5EF4-FFF2-40B4-BE49-F238E27FC236}">
                <a16:creationId xmlns:a16="http://schemas.microsoft.com/office/drawing/2014/main" id="{4E92DDC6-075D-420C-90B1-CC79944DEB42}"/>
              </a:ext>
            </a:extLst>
          </p:cNvPr>
          <p:cNvSpPr txBox="1">
            <a:spLocks noChangeArrowheads="1"/>
          </p:cNvSpPr>
          <p:nvPr/>
        </p:nvSpPr>
        <p:spPr bwMode="auto">
          <a:xfrm>
            <a:off x="342900" y="5330825"/>
            <a:ext cx="8580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warns predators to stay away, even though the hoverfly</a:t>
            </a:r>
            <a:br>
              <a:rPr lang="en-GB" altLang="en-US"/>
            </a:br>
            <a:r>
              <a:rPr lang="en-GB" altLang="en-US"/>
              <a:t>is incapable of stinging.</a:t>
            </a:r>
          </a:p>
        </p:txBody>
      </p:sp>
      <p:pic>
        <p:nvPicPr>
          <p:cNvPr id="30727" name="Picture 10" descr="wasp_Timin_shutterstock_sma.jpg">
            <a:extLst>
              <a:ext uri="{FF2B5EF4-FFF2-40B4-BE49-F238E27FC236}">
                <a16:creationId xmlns:a16="http://schemas.microsoft.com/office/drawing/2014/main" id="{282D5935-4913-4660-81A7-DE47748325A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14900" y="2595563"/>
            <a:ext cx="36179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4B99350-C5E7-44DE-A74B-21B3DB34A1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493"/>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4" grpId="0"/>
      <p:bldP spid="1914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a:extLst>
              <a:ext uri="{FF2B5EF4-FFF2-40B4-BE49-F238E27FC236}">
                <a16:creationId xmlns:a16="http://schemas.microsoft.com/office/drawing/2014/main" id="{ADBB9921-4564-4EB0-9A57-DF68097FF624}"/>
              </a:ext>
            </a:extLst>
          </p:cNvPr>
          <p:cNvSpPr>
            <a:spLocks noGrp="1" noChangeArrowheads="1"/>
          </p:cNvSpPr>
          <p:nvPr>
            <p:ph type="title"/>
          </p:nvPr>
        </p:nvSpPr>
        <p:spPr/>
        <p:txBody>
          <a:bodyPr/>
          <a:lstStyle/>
          <a:p>
            <a:r>
              <a:rPr lang="en-GB" altLang="en-US" dirty="0"/>
              <a:t>Living on the edge</a:t>
            </a:r>
          </a:p>
        </p:txBody>
      </p:sp>
      <p:sp>
        <p:nvSpPr>
          <p:cNvPr id="202756" name="Rectangle 4">
            <a:extLst>
              <a:ext uri="{FF2B5EF4-FFF2-40B4-BE49-F238E27FC236}">
                <a16:creationId xmlns:a16="http://schemas.microsoft.com/office/drawing/2014/main" id="{7DDACE6E-1105-4DBF-8C3C-967316E8E69C}"/>
              </a:ext>
            </a:extLst>
          </p:cNvPr>
          <p:cNvSpPr>
            <a:spLocks noChangeArrowheads="1"/>
          </p:cNvSpPr>
          <p:nvPr/>
        </p:nvSpPr>
        <p:spPr bwMode="auto">
          <a:xfrm>
            <a:off x="342900" y="2333664"/>
            <a:ext cx="489514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Deep in the ocean there are hydrothermal vents where heated seawater escapes from cracks in the Earth’s crust. This environment has high temperatures, high pressure and no sunlight. </a:t>
            </a:r>
          </a:p>
        </p:txBody>
      </p:sp>
      <p:sp>
        <p:nvSpPr>
          <p:cNvPr id="202757" name="Rectangle 5">
            <a:extLst>
              <a:ext uri="{FF2B5EF4-FFF2-40B4-BE49-F238E27FC236}">
                <a16:creationId xmlns:a16="http://schemas.microsoft.com/office/drawing/2014/main" id="{0C89927E-8888-48B6-98FE-95928932EE8F}"/>
              </a:ext>
            </a:extLst>
          </p:cNvPr>
          <p:cNvSpPr>
            <a:spLocks noChangeArrowheads="1"/>
          </p:cNvSpPr>
          <p:nvPr/>
        </p:nvSpPr>
        <p:spPr bwMode="auto">
          <a:xfrm>
            <a:off x="342900" y="4973813"/>
            <a:ext cx="860918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Some organisms have adapted to survive these extreme conditions. For example, giant tube worms survive by feeding on nutrients produced by bacteria living inside them.</a:t>
            </a:r>
          </a:p>
        </p:txBody>
      </p:sp>
      <p:pic>
        <p:nvPicPr>
          <p:cNvPr id="32774" name="Picture 11" descr="9664056402_c42d14a0dd_o.jpg">
            <a:extLst>
              <a:ext uri="{FF2B5EF4-FFF2-40B4-BE49-F238E27FC236}">
                <a16:creationId xmlns:a16="http://schemas.microsoft.com/office/drawing/2014/main" id="{CE4D7248-E2EC-4AF0-A400-CC1394E8A4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1688" y="2208231"/>
            <a:ext cx="3105221" cy="25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F66905B-3265-4624-A503-FA199E095E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7">
            <a:extLst>
              <a:ext uri="{FF2B5EF4-FFF2-40B4-BE49-F238E27FC236}">
                <a16:creationId xmlns:a16="http://schemas.microsoft.com/office/drawing/2014/main" id="{DFE20FFB-A57C-4435-90BF-A842431BFD4B}"/>
              </a:ext>
            </a:extLst>
          </p:cNvPr>
          <p:cNvSpPr>
            <a:spLocks noChangeArrowheads="1"/>
          </p:cNvSpPr>
          <p:nvPr/>
        </p:nvSpPr>
        <p:spPr bwMode="auto">
          <a:xfrm>
            <a:off x="342900" y="784225"/>
            <a:ext cx="85188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a:buFontTx/>
              <a:buNone/>
            </a:pPr>
            <a:r>
              <a:rPr lang="en-GB" altLang="en-US" dirty="0">
                <a:solidFill>
                  <a:srgbClr val="010066"/>
                </a:solidFill>
              </a:rPr>
              <a:t>Some organisms live in </a:t>
            </a:r>
            <a:r>
              <a:rPr lang="en-GB" altLang="en-US" b="1" dirty="0">
                <a:solidFill>
                  <a:srgbClr val="010066"/>
                </a:solidFill>
              </a:rPr>
              <a:t>extreme environments</a:t>
            </a:r>
            <a:r>
              <a:rPr lang="en-GB" altLang="en-US" dirty="0">
                <a:solidFill>
                  <a:srgbClr val="010066"/>
                </a:solidFill>
              </a:rPr>
              <a:t>, e.g. where there are high levels of salt, high or low temperatures or high pressures. These organisms are known as </a:t>
            </a:r>
            <a:r>
              <a:rPr lang="en-GB" altLang="en-US" b="1" dirty="0">
                <a:solidFill>
                  <a:srgbClr val="10BC45"/>
                </a:solidFill>
              </a:rPr>
              <a:t>extremophiles</a:t>
            </a:r>
            <a:r>
              <a:rPr lang="en-GB" altLang="en-US" dirty="0">
                <a:solidFill>
                  <a:srgbClr val="010066"/>
                </a:solidFill>
              </a:rPr>
              <a:t>.</a:t>
            </a:r>
          </a:p>
        </p:txBody>
      </p:sp>
      <p:pic>
        <p:nvPicPr>
          <p:cNvPr id="10" name="Picture 9" descr="notes_icon">
            <a:extLst>
              <a:ext uri="{FF2B5EF4-FFF2-40B4-BE49-F238E27FC236}">
                <a16:creationId xmlns:a16="http://schemas.microsoft.com/office/drawing/2014/main" id="{C1A2FA62-FA36-4D31-A0A1-7513182190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2757"/>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p:bldP spid="2027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56">
            <a:extLst>
              <a:ext uri="{FF2B5EF4-FFF2-40B4-BE49-F238E27FC236}">
                <a16:creationId xmlns:a16="http://schemas.microsoft.com/office/drawing/2014/main" id="{87C1196E-2E28-4FAC-86CF-92DCE4EADD59}"/>
              </a:ext>
            </a:extLst>
          </p:cNvPr>
          <p:cNvSpPr>
            <a:spLocks noGrp="1" noChangeArrowheads="1"/>
          </p:cNvSpPr>
          <p:nvPr>
            <p:ph type="title"/>
          </p:nvPr>
        </p:nvSpPr>
        <p:spPr/>
        <p:txBody>
          <a:bodyPr/>
          <a:lstStyle/>
          <a:p>
            <a:pPr eaLnBrk="1" hangingPunct="1"/>
            <a:r>
              <a:rPr lang="en-GB" altLang="en-US" dirty="0"/>
              <a:t>How is a polar bear adapted?</a:t>
            </a:r>
          </a:p>
        </p:txBody>
      </p:sp>
      <p:pic>
        <p:nvPicPr>
          <p:cNvPr id="34820" name="Picture 6">
            <a:extLst>
              <a:ext uri="{FF2B5EF4-FFF2-40B4-BE49-F238E27FC236}">
                <a16:creationId xmlns:a16="http://schemas.microsoft.com/office/drawing/2014/main" id="{67C5C38C-3B33-4EAE-8DE9-F5B6D42460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flash_icon">
            <a:extLst>
              <a:ext uri="{FF2B5EF4-FFF2-40B4-BE49-F238E27FC236}">
                <a16:creationId xmlns:a16="http://schemas.microsoft.com/office/drawing/2014/main" id="{07F6F178-49E1-4666-BB76-353D43DF1D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4413" y="115888"/>
            <a:ext cx="385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7" descr="notes_icon">
            <a:extLst>
              <a:ext uri="{FF2B5EF4-FFF2-40B4-BE49-F238E27FC236}">
                <a16:creationId xmlns:a16="http://schemas.microsoft.com/office/drawing/2014/main" id="{623C4F5B-152A-4A96-A8AC-807EBCAA9E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323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301ED5D-2742-4F3A-A6DC-EADADE85BD00}"/>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39265"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4849"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7">
            <a:extLst>
              <a:ext uri="{FF2B5EF4-FFF2-40B4-BE49-F238E27FC236}">
                <a16:creationId xmlns:a16="http://schemas.microsoft.com/office/drawing/2014/main" id="{E10DF530-F1BD-4877-8DD9-7B97281F8677}"/>
              </a:ext>
            </a:extLst>
          </p:cNvPr>
          <p:cNvSpPr>
            <a:spLocks noGrp="1" noChangeArrowheads="1"/>
          </p:cNvSpPr>
          <p:nvPr>
            <p:ph type="title"/>
          </p:nvPr>
        </p:nvSpPr>
        <p:spPr/>
        <p:txBody>
          <a:bodyPr/>
          <a:lstStyle/>
          <a:p>
            <a:pPr eaLnBrk="1" hangingPunct="1"/>
            <a:r>
              <a:rPr lang="en-GB" altLang="en-US"/>
              <a:t>Desert environments</a:t>
            </a:r>
          </a:p>
        </p:txBody>
      </p:sp>
      <p:pic>
        <p:nvPicPr>
          <p:cNvPr id="36868" name="Picture 6">
            <a:extLst>
              <a:ext uri="{FF2B5EF4-FFF2-40B4-BE49-F238E27FC236}">
                <a16:creationId xmlns:a16="http://schemas.microsoft.com/office/drawing/2014/main" id="{B02EADD1-DD4C-4ADE-9ED1-6584FDD66D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descr="flash_icon">
            <a:extLst>
              <a:ext uri="{FF2B5EF4-FFF2-40B4-BE49-F238E27FC236}">
                <a16:creationId xmlns:a16="http://schemas.microsoft.com/office/drawing/2014/main" id="{A6D6F33F-F746-4574-A6EC-DC78F47B42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4413" y="115888"/>
            <a:ext cx="385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7" descr="notes_icon">
            <a:extLst>
              <a:ext uri="{FF2B5EF4-FFF2-40B4-BE49-F238E27FC236}">
                <a16:creationId xmlns:a16="http://schemas.microsoft.com/office/drawing/2014/main" id="{5D8660F8-0332-4FB2-AB30-7F6111C318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323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DFE97FA-B6E8-493F-8E9F-52E7359391B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39265"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6897"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daptations_20.1.png">
            <a:extLst>
              <a:ext uri="{FF2B5EF4-FFF2-40B4-BE49-F238E27FC236}">
                <a16:creationId xmlns:a16="http://schemas.microsoft.com/office/drawing/2014/main" id="{2E03124B-310B-4F85-B651-4CE045B0BE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3513" y="2962875"/>
            <a:ext cx="45593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a:extLst>
              <a:ext uri="{FF2B5EF4-FFF2-40B4-BE49-F238E27FC236}">
                <a16:creationId xmlns:a16="http://schemas.microsoft.com/office/drawing/2014/main" id="{D05DED28-B8F5-4212-9E49-4E16ABA35C54}"/>
              </a:ext>
            </a:extLst>
          </p:cNvPr>
          <p:cNvSpPr>
            <a:spLocks noGrp="1" noChangeArrowheads="1"/>
          </p:cNvSpPr>
          <p:nvPr>
            <p:ph type="title"/>
          </p:nvPr>
        </p:nvSpPr>
        <p:spPr/>
        <p:txBody>
          <a:bodyPr/>
          <a:lstStyle/>
          <a:p>
            <a:r>
              <a:rPr lang="en-GB" altLang="en-US"/>
              <a:t>Microorganism adaptations</a:t>
            </a:r>
          </a:p>
        </p:txBody>
      </p:sp>
      <p:sp>
        <p:nvSpPr>
          <p:cNvPr id="210949" name="Rectangle 5">
            <a:extLst>
              <a:ext uri="{FF2B5EF4-FFF2-40B4-BE49-F238E27FC236}">
                <a16:creationId xmlns:a16="http://schemas.microsoft.com/office/drawing/2014/main" id="{E31FBB8A-60FA-412C-9F91-8C0D4BD09AEB}"/>
              </a:ext>
            </a:extLst>
          </p:cNvPr>
          <p:cNvSpPr>
            <a:spLocks noChangeArrowheads="1"/>
          </p:cNvSpPr>
          <p:nvPr/>
        </p:nvSpPr>
        <p:spPr bwMode="auto">
          <a:xfrm>
            <a:off x="342900" y="3449096"/>
            <a:ext cx="319141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US" altLang="en-US" b="1" dirty="0">
                <a:solidFill>
                  <a:srgbClr val="10BC45"/>
                </a:solidFill>
              </a:rPr>
              <a:t>Psychrophiles</a:t>
            </a:r>
            <a:r>
              <a:rPr lang="en-US" altLang="en-US" dirty="0">
                <a:solidFill>
                  <a:srgbClr val="010066"/>
                </a:solidFill>
              </a:rPr>
              <a:t> can survive at very low temperatures, such as those in the Arctic.</a:t>
            </a:r>
            <a:endParaRPr lang="en-GB" altLang="en-US" dirty="0">
              <a:solidFill>
                <a:srgbClr val="010066"/>
              </a:solidFill>
            </a:endParaRPr>
          </a:p>
        </p:txBody>
      </p:sp>
      <p:sp>
        <p:nvSpPr>
          <p:cNvPr id="210950" name="Rectangle 68">
            <a:extLst>
              <a:ext uri="{FF2B5EF4-FFF2-40B4-BE49-F238E27FC236}">
                <a16:creationId xmlns:a16="http://schemas.microsoft.com/office/drawing/2014/main" id="{C20C3A5A-0EF2-4BC0-93AC-98531B5DE6A5}"/>
              </a:ext>
            </a:extLst>
          </p:cNvPr>
          <p:cNvSpPr>
            <a:spLocks noChangeArrowheads="1"/>
          </p:cNvSpPr>
          <p:nvPr/>
        </p:nvSpPr>
        <p:spPr bwMode="auto">
          <a:xfrm>
            <a:off x="342900" y="5326593"/>
            <a:ext cx="8548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US" altLang="en-US" dirty="0">
                <a:solidFill>
                  <a:srgbClr val="010066"/>
                </a:solidFill>
              </a:rPr>
              <a:t>Other microorganisms are adapted to salty habitats, acidic conditions or environments with very low nutrient levels.</a:t>
            </a:r>
            <a:endParaRPr lang="en-GB" altLang="en-US" dirty="0">
              <a:solidFill>
                <a:srgbClr val="010066"/>
              </a:solidFill>
            </a:endParaRPr>
          </a:p>
        </p:txBody>
      </p:sp>
      <p:pic>
        <p:nvPicPr>
          <p:cNvPr id="10" name="Picture 9">
            <a:extLst>
              <a:ext uri="{FF2B5EF4-FFF2-40B4-BE49-F238E27FC236}">
                <a16:creationId xmlns:a16="http://schemas.microsoft.com/office/drawing/2014/main" id="{90770437-4290-4B0E-A4B3-8D31FF5128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a:extLst>
              <a:ext uri="{FF2B5EF4-FFF2-40B4-BE49-F238E27FC236}">
                <a16:creationId xmlns:a16="http://schemas.microsoft.com/office/drawing/2014/main" id="{0B2A2EE7-F3EF-40F1-967A-E8B0EDA4867B}"/>
              </a:ext>
            </a:extLst>
          </p:cNvPr>
          <p:cNvSpPr>
            <a:spLocks noChangeArrowheads="1"/>
          </p:cNvSpPr>
          <p:nvPr/>
        </p:nvSpPr>
        <p:spPr bwMode="auto">
          <a:xfrm>
            <a:off x="354624" y="1940929"/>
            <a:ext cx="77108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eaLnBrk="1" hangingPunct="1">
              <a:buFontTx/>
              <a:buNone/>
            </a:pPr>
            <a:r>
              <a:rPr lang="en-US" altLang="en-US" dirty="0">
                <a:solidFill>
                  <a:srgbClr val="010066"/>
                </a:solidFill>
              </a:rPr>
              <a:t>For example, </a:t>
            </a:r>
            <a:r>
              <a:rPr lang="en-US" altLang="en-US" b="1" dirty="0">
                <a:solidFill>
                  <a:srgbClr val="10BC45"/>
                </a:solidFill>
              </a:rPr>
              <a:t>thermophiles</a:t>
            </a:r>
            <a:r>
              <a:rPr lang="en-US" altLang="en-US" dirty="0">
                <a:solidFill>
                  <a:srgbClr val="010066"/>
                </a:solidFill>
              </a:rPr>
              <a:t> are able to survive at very high temperatures, such as those found in deep sea hydrothermal vents.</a:t>
            </a:r>
            <a:endParaRPr lang="en-GB" altLang="en-US" dirty="0">
              <a:solidFill>
                <a:srgbClr val="010066"/>
              </a:solidFill>
            </a:endParaRPr>
          </a:p>
        </p:txBody>
      </p:sp>
      <p:sp>
        <p:nvSpPr>
          <p:cNvPr id="12" name="Rectangle 63">
            <a:extLst>
              <a:ext uri="{FF2B5EF4-FFF2-40B4-BE49-F238E27FC236}">
                <a16:creationId xmlns:a16="http://schemas.microsoft.com/office/drawing/2014/main" id="{BBE49754-029F-42F4-94B3-3676FA083E15}"/>
              </a:ext>
            </a:extLst>
          </p:cNvPr>
          <p:cNvSpPr>
            <a:spLocks noChangeArrowheads="1"/>
          </p:cNvSpPr>
          <p:nvPr/>
        </p:nvSpPr>
        <p:spPr bwMode="auto">
          <a:xfrm>
            <a:off x="342900" y="802828"/>
            <a:ext cx="8548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solidFill>
                  <a:srgbClr val="010066"/>
                </a:solidFill>
              </a:rPr>
              <a:t>Microorganisms have a range of adaptations to enable them to live in a variety of conditions.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09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0950"/>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9" grpId="0"/>
      <p:bldP spid="21095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daptations_22.1.png">
            <a:extLst>
              <a:ext uri="{FF2B5EF4-FFF2-40B4-BE49-F238E27FC236}">
                <a16:creationId xmlns:a16="http://schemas.microsoft.com/office/drawing/2014/main" id="{CA5E3C25-55A0-4174-BCF7-7DB939921A4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1035" y="2012950"/>
            <a:ext cx="3860800" cy="402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le 3">
            <a:extLst>
              <a:ext uri="{FF2B5EF4-FFF2-40B4-BE49-F238E27FC236}">
                <a16:creationId xmlns:a16="http://schemas.microsoft.com/office/drawing/2014/main" id="{238B0F49-CAFC-4416-BE13-343701684CB5}"/>
              </a:ext>
            </a:extLst>
          </p:cNvPr>
          <p:cNvSpPr>
            <a:spLocks noGrp="1" noChangeArrowheads="1"/>
          </p:cNvSpPr>
          <p:nvPr>
            <p:ph type="title"/>
          </p:nvPr>
        </p:nvSpPr>
        <p:spPr/>
        <p:txBody>
          <a:bodyPr/>
          <a:lstStyle/>
          <a:p>
            <a:r>
              <a:rPr lang="en-GB" altLang="en-US" dirty="0"/>
              <a:t>Plant adaptations</a:t>
            </a:r>
          </a:p>
        </p:txBody>
      </p:sp>
      <p:sp>
        <p:nvSpPr>
          <p:cNvPr id="8" name="TextBox 7">
            <a:extLst>
              <a:ext uri="{FF2B5EF4-FFF2-40B4-BE49-F238E27FC236}">
                <a16:creationId xmlns:a16="http://schemas.microsoft.com/office/drawing/2014/main" id="{A8276440-1EA4-4B57-9607-AA80949AA8EA}"/>
              </a:ext>
            </a:extLst>
          </p:cNvPr>
          <p:cNvSpPr txBox="1">
            <a:spLocks noChangeArrowheads="1"/>
          </p:cNvSpPr>
          <p:nvPr/>
        </p:nvSpPr>
        <p:spPr bwMode="auto">
          <a:xfrm>
            <a:off x="342900" y="2143919"/>
            <a:ext cx="433546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exchange of gases and water with the surroundings can be altered in order for a plant to adapt to changing environments. </a:t>
            </a:r>
            <a:r>
              <a:rPr lang="en-GB" altLang="en-US">
                <a:solidFill>
                  <a:srgbClr val="010066"/>
                </a:solidFill>
              </a:rPr>
              <a:t>This is done through </a:t>
            </a:r>
            <a:r>
              <a:rPr lang="en-GB" altLang="en-US" b="1">
                <a:solidFill>
                  <a:srgbClr val="10BC45"/>
                </a:solidFill>
              </a:rPr>
              <a:t>guard cells </a:t>
            </a:r>
            <a:r>
              <a:rPr lang="en-GB" altLang="en-US">
                <a:solidFill>
                  <a:srgbClr val="010066"/>
                </a:solidFill>
              </a:rPr>
              <a:t>which alter the size of the </a:t>
            </a:r>
            <a:r>
              <a:rPr lang="en-GB" altLang="en-US" b="1">
                <a:solidFill>
                  <a:srgbClr val="10BC45"/>
                </a:solidFill>
              </a:rPr>
              <a:t>stomata</a:t>
            </a:r>
            <a:r>
              <a:rPr lang="en-GB" altLang="en-US">
                <a:solidFill>
                  <a:srgbClr val="010066"/>
                </a:solidFill>
              </a:rPr>
              <a:t>.</a:t>
            </a:r>
            <a:endParaRPr lang="en-GB" altLang="en-US"/>
          </a:p>
        </p:txBody>
      </p:sp>
      <p:sp>
        <p:nvSpPr>
          <p:cNvPr id="9" name="TextBox 8">
            <a:extLst>
              <a:ext uri="{FF2B5EF4-FFF2-40B4-BE49-F238E27FC236}">
                <a16:creationId xmlns:a16="http://schemas.microsoft.com/office/drawing/2014/main" id="{38D71A90-5581-4373-86FD-E6095AC6A580}"/>
              </a:ext>
            </a:extLst>
          </p:cNvPr>
          <p:cNvSpPr txBox="1">
            <a:spLocks noChangeArrowheads="1"/>
          </p:cNvSpPr>
          <p:nvPr/>
        </p:nvSpPr>
        <p:spPr bwMode="auto">
          <a:xfrm>
            <a:off x="342900" y="4953000"/>
            <a:ext cx="386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During drought, the stomata remain closed in order to conserve water.</a:t>
            </a:r>
          </a:p>
        </p:txBody>
      </p:sp>
      <p:pic>
        <p:nvPicPr>
          <p:cNvPr id="10" name="Picture 94">
            <a:extLst>
              <a:ext uri="{FF2B5EF4-FFF2-40B4-BE49-F238E27FC236}">
                <a16:creationId xmlns:a16="http://schemas.microsoft.com/office/drawing/2014/main" id="{61A0AD3E-582D-41FE-A0B1-5D7E524A2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9" descr="notes_icon">
            <a:extLst>
              <a:ext uri="{FF2B5EF4-FFF2-40B4-BE49-F238E27FC236}">
                <a16:creationId xmlns:a16="http://schemas.microsoft.com/office/drawing/2014/main" id="{7A97DF40-B728-49A8-A72C-ADD6F4E1D1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7">
            <a:extLst>
              <a:ext uri="{FF2B5EF4-FFF2-40B4-BE49-F238E27FC236}">
                <a16:creationId xmlns:a16="http://schemas.microsoft.com/office/drawing/2014/main" id="{7A04FCC0-CDBD-473F-864F-4C861A8B4BA8}"/>
              </a:ext>
            </a:extLst>
          </p:cNvPr>
          <p:cNvSpPr>
            <a:spLocks noChangeArrowheads="1"/>
          </p:cNvSpPr>
          <p:nvPr/>
        </p:nvSpPr>
        <p:spPr bwMode="auto">
          <a:xfrm>
            <a:off x="342900" y="773509"/>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0" indent="0">
              <a:buFontTx/>
              <a:buNone/>
            </a:pPr>
            <a:r>
              <a:rPr lang="en-GB" altLang="en-US" dirty="0">
                <a:solidFill>
                  <a:srgbClr val="010066"/>
                </a:solidFill>
              </a:rPr>
              <a:t>Individual plants cannot move to a more suitable environment. It is therefore important they are adapted to the environment in which they live.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2" descr="cactus_small_Scisetti-Alfio.jpg">
            <a:extLst>
              <a:ext uri="{FF2B5EF4-FFF2-40B4-BE49-F238E27FC236}">
                <a16:creationId xmlns:a16="http://schemas.microsoft.com/office/drawing/2014/main" id="{2900F69E-419C-4E55-B624-E466B2E2544D}"/>
              </a:ext>
            </a:extLst>
          </p:cNvPr>
          <p:cNvPicPr>
            <a:picLocks noChangeAspect="1"/>
          </p:cNvPicPr>
          <p:nvPr/>
        </p:nvPicPr>
        <p:blipFill>
          <a:blip r:embed="rId4">
            <a:extLst>
              <a:ext uri="{28A0092B-C50C-407E-A947-70E740481C1C}">
                <a14:useLocalDpi xmlns:a14="http://schemas.microsoft.com/office/drawing/2010/main" val="0"/>
              </a:ext>
            </a:extLst>
          </a:blip>
          <a:srcRect l="12192" t="12753" r="17090"/>
          <a:stretch>
            <a:fillRect/>
          </a:stretch>
        </p:blipFill>
        <p:spPr bwMode="auto">
          <a:xfrm>
            <a:off x="5731498" y="1885244"/>
            <a:ext cx="3412502" cy="426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1047">
            <a:extLst>
              <a:ext uri="{FF2B5EF4-FFF2-40B4-BE49-F238E27FC236}">
                <a16:creationId xmlns:a16="http://schemas.microsoft.com/office/drawing/2014/main" id="{38BEF5D7-2E9B-4161-9153-1FEB0C91A8EE}"/>
              </a:ext>
            </a:extLst>
          </p:cNvPr>
          <p:cNvSpPr>
            <a:spLocks noChangeArrowheads="1"/>
          </p:cNvSpPr>
          <p:nvPr/>
        </p:nvSpPr>
        <p:spPr bwMode="auto">
          <a:xfrm>
            <a:off x="342900" y="784225"/>
            <a:ext cx="7965722" cy="45720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How is a cactus adapted to life in a very hot, dry climate?</a:t>
            </a:r>
            <a:endParaRPr lang="en-US" altLang="en-US">
              <a:solidFill>
                <a:srgbClr val="010066"/>
              </a:solidFill>
            </a:endParaRPr>
          </a:p>
        </p:txBody>
      </p:sp>
      <p:sp>
        <p:nvSpPr>
          <p:cNvPr id="43012" name="Rectangle 1060">
            <a:extLst>
              <a:ext uri="{FF2B5EF4-FFF2-40B4-BE49-F238E27FC236}">
                <a16:creationId xmlns:a16="http://schemas.microsoft.com/office/drawing/2014/main" id="{6AF27729-F141-4E94-B161-CC4987B1F5F7}"/>
              </a:ext>
            </a:extLst>
          </p:cNvPr>
          <p:cNvSpPr>
            <a:spLocks noGrp="1" noChangeArrowheads="1"/>
          </p:cNvSpPr>
          <p:nvPr>
            <p:ph type="title"/>
          </p:nvPr>
        </p:nvSpPr>
        <p:spPr/>
        <p:txBody>
          <a:bodyPr/>
          <a:lstStyle/>
          <a:p>
            <a:pPr eaLnBrk="1" hangingPunct="1"/>
            <a:r>
              <a:rPr lang="en-GB" altLang="en-US" dirty="0"/>
              <a:t>How is a cactus adapted?</a:t>
            </a:r>
          </a:p>
        </p:txBody>
      </p:sp>
      <p:sp>
        <p:nvSpPr>
          <p:cNvPr id="12309" name="Text Box 1045">
            <a:extLst>
              <a:ext uri="{FF2B5EF4-FFF2-40B4-BE49-F238E27FC236}">
                <a16:creationId xmlns:a16="http://schemas.microsoft.com/office/drawing/2014/main" id="{DB3685D0-F45D-46B1-ABD8-6C6FEF09EF50}"/>
              </a:ext>
            </a:extLst>
          </p:cNvPr>
          <p:cNvSpPr txBox="1">
            <a:spLocks noChangeArrowheads="1"/>
          </p:cNvSpPr>
          <p:nvPr/>
        </p:nvSpPr>
        <p:spPr bwMode="auto">
          <a:xfrm>
            <a:off x="342900" y="1319213"/>
            <a:ext cx="65754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Water is stored in a </a:t>
            </a:r>
            <a:r>
              <a:rPr lang="en-GB" altLang="en-US" b="1" dirty="0">
                <a:solidFill>
                  <a:srgbClr val="010066"/>
                </a:solidFill>
              </a:rPr>
              <a:t>fleshy stem</a:t>
            </a:r>
            <a:r>
              <a:rPr lang="en-GB" altLang="en-US" dirty="0">
                <a:solidFill>
                  <a:srgbClr val="010066"/>
                </a:solidFill>
              </a:rPr>
              <a:t>, and a </a:t>
            </a:r>
            <a:r>
              <a:rPr lang="en-GB" altLang="en-US" b="1" dirty="0">
                <a:solidFill>
                  <a:srgbClr val="010066"/>
                </a:solidFill>
              </a:rPr>
              <a:t>thick, waxy cuticle </a:t>
            </a:r>
            <a:r>
              <a:rPr lang="en-GB" altLang="en-US" dirty="0">
                <a:solidFill>
                  <a:srgbClr val="010066"/>
                </a:solidFill>
              </a:rPr>
              <a:t>reduces water loss.</a:t>
            </a:r>
          </a:p>
        </p:txBody>
      </p:sp>
      <p:sp>
        <p:nvSpPr>
          <p:cNvPr id="12291" name="Rectangle 1027">
            <a:extLst>
              <a:ext uri="{FF2B5EF4-FFF2-40B4-BE49-F238E27FC236}">
                <a16:creationId xmlns:a16="http://schemas.microsoft.com/office/drawing/2014/main" id="{BFD81CBD-5D17-4E4E-82AB-B15C56553546}"/>
              </a:ext>
            </a:extLst>
          </p:cNvPr>
          <p:cNvSpPr>
            <a:spLocks noChangeArrowheads="1"/>
          </p:cNvSpPr>
          <p:nvPr/>
        </p:nvSpPr>
        <p:spPr bwMode="auto">
          <a:xfrm>
            <a:off x="342900" y="2226866"/>
            <a:ext cx="4759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Leaves are </a:t>
            </a:r>
            <a:r>
              <a:rPr lang="en-GB" altLang="en-US" b="1" dirty="0">
                <a:solidFill>
                  <a:srgbClr val="010066"/>
                </a:solidFill>
              </a:rPr>
              <a:t>narrow spines</a:t>
            </a:r>
            <a:r>
              <a:rPr lang="en-GB" altLang="en-US" dirty="0">
                <a:solidFill>
                  <a:srgbClr val="010066"/>
                </a:solidFill>
              </a:rPr>
              <a:t> to reduce water loss.</a:t>
            </a:r>
          </a:p>
        </p:txBody>
      </p:sp>
      <p:sp>
        <p:nvSpPr>
          <p:cNvPr id="12317" name="Text Box 1053">
            <a:extLst>
              <a:ext uri="{FF2B5EF4-FFF2-40B4-BE49-F238E27FC236}">
                <a16:creationId xmlns:a16="http://schemas.microsoft.com/office/drawing/2014/main" id="{0EA94220-1219-4C29-A674-2EDB603E160B}"/>
              </a:ext>
            </a:extLst>
          </p:cNvPr>
          <p:cNvSpPr txBox="1">
            <a:spLocks noChangeArrowheads="1"/>
          </p:cNvSpPr>
          <p:nvPr/>
        </p:nvSpPr>
        <p:spPr bwMode="auto">
          <a:xfrm>
            <a:off x="342900" y="5322888"/>
            <a:ext cx="60055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Roots are either </a:t>
            </a:r>
            <a:r>
              <a:rPr lang="en-GB" altLang="en-US" b="1" dirty="0">
                <a:solidFill>
                  <a:srgbClr val="010066"/>
                </a:solidFill>
              </a:rPr>
              <a:t>very deep</a:t>
            </a:r>
            <a:r>
              <a:rPr lang="en-GB" altLang="en-US" dirty="0">
                <a:solidFill>
                  <a:srgbClr val="010066"/>
                </a:solidFill>
              </a:rPr>
              <a:t>, or </a:t>
            </a:r>
            <a:r>
              <a:rPr lang="en-GB" altLang="en-US" b="1" dirty="0">
                <a:solidFill>
                  <a:srgbClr val="010066"/>
                </a:solidFill>
              </a:rPr>
              <a:t>shallow </a:t>
            </a:r>
            <a:r>
              <a:rPr lang="en-GB" altLang="en-US" dirty="0">
                <a:solidFill>
                  <a:srgbClr val="010066"/>
                </a:solidFill>
              </a:rPr>
              <a:t>and</a:t>
            </a:r>
            <a:r>
              <a:rPr lang="en-GB" altLang="en-US" b="1" dirty="0">
                <a:solidFill>
                  <a:srgbClr val="010066"/>
                </a:solidFill>
              </a:rPr>
              <a:t> widespread</a:t>
            </a:r>
            <a:r>
              <a:rPr lang="en-GB" altLang="en-US" dirty="0">
                <a:solidFill>
                  <a:srgbClr val="010066"/>
                </a:solidFill>
              </a:rPr>
              <a:t> to catch surface water.</a:t>
            </a:r>
          </a:p>
        </p:txBody>
      </p:sp>
      <p:sp>
        <p:nvSpPr>
          <p:cNvPr id="2" name="Rectangle 102">
            <a:extLst>
              <a:ext uri="{FF2B5EF4-FFF2-40B4-BE49-F238E27FC236}">
                <a16:creationId xmlns:a16="http://schemas.microsoft.com/office/drawing/2014/main" id="{23946871-B6BD-4C3D-930C-B8745A245EBA}"/>
              </a:ext>
            </a:extLst>
          </p:cNvPr>
          <p:cNvSpPr>
            <a:spLocks noChangeArrowheads="1"/>
          </p:cNvSpPr>
          <p:nvPr/>
        </p:nvSpPr>
        <p:spPr bwMode="auto">
          <a:xfrm>
            <a:off x="342900" y="3136107"/>
            <a:ext cx="5341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solidFill>
                  <a:srgbClr val="010066"/>
                </a:solidFill>
              </a:rPr>
              <a:t>Rounded shape means that the surface area to volume ratio is low, and this reduces water loss.</a:t>
            </a:r>
          </a:p>
        </p:txBody>
      </p:sp>
      <p:sp>
        <p:nvSpPr>
          <p:cNvPr id="11" name="TextBox 10">
            <a:extLst>
              <a:ext uri="{FF2B5EF4-FFF2-40B4-BE49-F238E27FC236}">
                <a16:creationId xmlns:a16="http://schemas.microsoft.com/office/drawing/2014/main" id="{D3A852E5-9CF1-462E-9E43-D0224E38EE43}"/>
              </a:ext>
            </a:extLst>
          </p:cNvPr>
          <p:cNvSpPr txBox="1">
            <a:spLocks noChangeArrowheads="1"/>
          </p:cNvSpPr>
          <p:nvPr/>
        </p:nvSpPr>
        <p:spPr bwMode="auto">
          <a:xfrm>
            <a:off x="342900" y="4413648"/>
            <a:ext cx="53292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The stomata open at night to minimize water loss.</a:t>
            </a:r>
          </a:p>
        </p:txBody>
      </p:sp>
      <p:pic>
        <p:nvPicPr>
          <p:cNvPr id="12" name="Picture 11">
            <a:extLst>
              <a:ext uri="{FF2B5EF4-FFF2-40B4-BE49-F238E27FC236}">
                <a16:creationId xmlns:a16="http://schemas.microsoft.com/office/drawing/2014/main" id="{AA07760F-937F-4C78-B4A5-0EAF78A5AC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9" descr="notes_icon">
            <a:extLst>
              <a:ext uri="{FF2B5EF4-FFF2-40B4-BE49-F238E27FC236}">
                <a16:creationId xmlns:a16="http://schemas.microsoft.com/office/drawing/2014/main" id="{054BE561-CDE6-47D5-B6BF-BA5C24AE43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5BE13CB0-3321-4D6D-A570-A90F41719A6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29681"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17"/>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9" grpId="0"/>
      <p:bldP spid="12291" grpId="0"/>
      <p:bldP spid="12317" grpId="0"/>
      <p:bldP spid="2"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CE9C626-3F74-41EF-BCE3-A929215BA89A}"/>
              </a:ext>
            </a:extLst>
          </p:cNvPr>
          <p:cNvSpPr>
            <a:spLocks noGrp="1" noChangeArrowheads="1"/>
          </p:cNvSpPr>
          <p:nvPr>
            <p:ph type="title"/>
          </p:nvPr>
        </p:nvSpPr>
        <p:spPr/>
        <p:txBody>
          <a:bodyPr/>
          <a:lstStyle/>
          <a:p>
            <a:pPr eaLnBrk="1" hangingPunct="1"/>
            <a:r>
              <a:rPr lang="en-GB" altLang="en-US"/>
              <a:t>What do flowers do?</a:t>
            </a:r>
          </a:p>
        </p:txBody>
      </p:sp>
      <p:sp>
        <p:nvSpPr>
          <p:cNvPr id="45059" name="Rectangle 5">
            <a:extLst>
              <a:ext uri="{FF2B5EF4-FFF2-40B4-BE49-F238E27FC236}">
                <a16:creationId xmlns:a16="http://schemas.microsoft.com/office/drawing/2014/main" id="{DECD0572-F989-4619-8CB3-34B267C3D3DF}"/>
              </a:ext>
            </a:extLst>
          </p:cNvPr>
          <p:cNvSpPr>
            <a:spLocks noChangeArrowheads="1"/>
          </p:cNvSpPr>
          <p:nvPr/>
        </p:nvSpPr>
        <p:spPr bwMode="auto">
          <a:xfrm>
            <a:off x="342900" y="784225"/>
            <a:ext cx="3427589"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Flowers enable plants to reproduce sexually. </a:t>
            </a:r>
            <a:br>
              <a:rPr lang="en-GB" altLang="en-US" dirty="0">
                <a:solidFill>
                  <a:srgbClr val="010066"/>
                </a:solidFill>
              </a:rPr>
            </a:br>
            <a:r>
              <a:rPr lang="en-GB" altLang="en-US" dirty="0">
                <a:solidFill>
                  <a:srgbClr val="010066"/>
                </a:solidFill>
              </a:rPr>
              <a:t>For this to happen, pollen from the male part of a flower must be carried to the female part of the flower.</a:t>
            </a:r>
            <a:endParaRPr lang="en-US" altLang="en-US" dirty="0">
              <a:solidFill>
                <a:srgbClr val="010066"/>
              </a:solidFill>
            </a:endParaRPr>
          </a:p>
        </p:txBody>
      </p:sp>
      <p:sp>
        <p:nvSpPr>
          <p:cNvPr id="158726" name="Rectangle 6">
            <a:extLst>
              <a:ext uri="{FF2B5EF4-FFF2-40B4-BE49-F238E27FC236}">
                <a16:creationId xmlns:a16="http://schemas.microsoft.com/office/drawing/2014/main" id="{611B1B86-40EF-47FB-8376-8535831F658B}"/>
              </a:ext>
            </a:extLst>
          </p:cNvPr>
          <p:cNvSpPr>
            <a:spLocks noChangeArrowheads="1"/>
          </p:cNvSpPr>
          <p:nvPr/>
        </p:nvSpPr>
        <p:spPr bwMode="auto">
          <a:xfrm>
            <a:off x="342901" y="4333875"/>
            <a:ext cx="5730522" cy="45720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In what ways can pollination take place?</a:t>
            </a:r>
            <a:endParaRPr lang="en-US" altLang="en-US">
              <a:solidFill>
                <a:srgbClr val="010066"/>
              </a:solidFill>
            </a:endParaRPr>
          </a:p>
        </p:txBody>
      </p:sp>
      <p:sp>
        <p:nvSpPr>
          <p:cNvPr id="158728" name="Rectangle 8">
            <a:extLst>
              <a:ext uri="{FF2B5EF4-FFF2-40B4-BE49-F238E27FC236}">
                <a16:creationId xmlns:a16="http://schemas.microsoft.com/office/drawing/2014/main" id="{993946A9-0457-4E17-BBA6-3C341FE79CB5}"/>
              </a:ext>
            </a:extLst>
          </p:cNvPr>
          <p:cNvSpPr>
            <a:spLocks noChangeArrowheads="1"/>
          </p:cNvSpPr>
          <p:nvPr/>
        </p:nvSpPr>
        <p:spPr bwMode="auto">
          <a:xfrm>
            <a:off x="342900" y="5013325"/>
            <a:ext cx="880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solidFill>
                  <a:srgbClr val="010066"/>
                </a:solidFill>
              </a:rPr>
              <a:t>Pollen can be carried by insects from one flower to another.</a:t>
            </a:r>
            <a:endParaRPr lang="en-US" altLang="en-US">
              <a:solidFill>
                <a:srgbClr val="010066"/>
              </a:solidFill>
            </a:endParaRPr>
          </a:p>
        </p:txBody>
      </p:sp>
      <p:sp>
        <p:nvSpPr>
          <p:cNvPr id="158729" name="Rectangle 9">
            <a:extLst>
              <a:ext uri="{FF2B5EF4-FFF2-40B4-BE49-F238E27FC236}">
                <a16:creationId xmlns:a16="http://schemas.microsoft.com/office/drawing/2014/main" id="{EAAF4D35-4C80-4096-BDC8-4A9CF994D55F}"/>
              </a:ext>
            </a:extLst>
          </p:cNvPr>
          <p:cNvSpPr>
            <a:spLocks noChangeArrowheads="1"/>
          </p:cNvSpPr>
          <p:nvPr/>
        </p:nvSpPr>
        <p:spPr bwMode="auto">
          <a:xfrm>
            <a:off x="342900" y="5591175"/>
            <a:ext cx="8658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solidFill>
                  <a:srgbClr val="010066"/>
                </a:solidFill>
              </a:rPr>
              <a:t>Pollen can be blown by the wind from one flower to another.</a:t>
            </a:r>
            <a:endParaRPr lang="en-US" altLang="en-US">
              <a:solidFill>
                <a:srgbClr val="010066"/>
              </a:solidFill>
            </a:endParaRPr>
          </a:p>
        </p:txBody>
      </p:sp>
      <p:sp>
        <p:nvSpPr>
          <p:cNvPr id="218121" name="Rectangle 92">
            <a:extLst>
              <a:ext uri="{FF2B5EF4-FFF2-40B4-BE49-F238E27FC236}">
                <a16:creationId xmlns:a16="http://schemas.microsoft.com/office/drawing/2014/main" id="{E8E71F8C-6F19-4F0C-B94C-6561EE657177}"/>
              </a:ext>
            </a:extLst>
          </p:cNvPr>
          <p:cNvSpPr>
            <a:spLocks noChangeArrowheads="1"/>
          </p:cNvSpPr>
          <p:nvPr/>
        </p:nvSpPr>
        <p:spPr bwMode="auto">
          <a:xfrm>
            <a:off x="342900" y="3654425"/>
            <a:ext cx="4071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This is called </a:t>
            </a:r>
            <a:r>
              <a:rPr lang="en-GB" altLang="en-US" b="1">
                <a:solidFill>
                  <a:srgbClr val="10BC45"/>
                </a:solidFill>
              </a:rPr>
              <a:t>pollination</a:t>
            </a:r>
            <a:r>
              <a:rPr lang="en-GB" altLang="en-US">
                <a:solidFill>
                  <a:srgbClr val="010066"/>
                </a:solidFill>
              </a:rPr>
              <a:t>.</a:t>
            </a:r>
            <a:endParaRPr lang="en-US" altLang="en-US">
              <a:solidFill>
                <a:srgbClr val="010066"/>
              </a:solidFill>
            </a:endParaRPr>
          </a:p>
        </p:txBody>
      </p:sp>
      <p:pic>
        <p:nvPicPr>
          <p:cNvPr id="45064" name="Picture 91" descr="flowers_EvgenySHCH_shutters.jpg">
            <a:extLst>
              <a:ext uri="{FF2B5EF4-FFF2-40B4-BE49-F238E27FC236}">
                <a16:creationId xmlns:a16="http://schemas.microsoft.com/office/drawing/2014/main" id="{20EC2605-AE69-46CB-A280-C463C55150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6075" y="835025"/>
            <a:ext cx="4376738"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8D63AD25-D371-4290-B03C-6F5BB9685D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7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87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8729"/>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6" grpId="0" animBg="1"/>
      <p:bldP spid="158728" grpId="0"/>
      <p:bldP spid="158729" grpId="0"/>
      <p:bldP spid="2181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5" descr="shutterstock_16896847_ultimatule copy">
            <a:extLst>
              <a:ext uri="{FF2B5EF4-FFF2-40B4-BE49-F238E27FC236}">
                <a16:creationId xmlns:a16="http://schemas.microsoft.com/office/drawing/2014/main" id="{380DFBDE-F28E-4113-B3A7-F114CF7981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475" y="2771775"/>
            <a:ext cx="4908550"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a:extLst>
              <a:ext uri="{FF2B5EF4-FFF2-40B4-BE49-F238E27FC236}">
                <a16:creationId xmlns:a16="http://schemas.microsoft.com/office/drawing/2014/main" id="{C2582F00-5E81-4285-BD96-84DC84B8025B}"/>
              </a:ext>
            </a:extLst>
          </p:cNvPr>
          <p:cNvSpPr>
            <a:spLocks noGrp="1" noChangeArrowheads="1"/>
          </p:cNvSpPr>
          <p:nvPr>
            <p:ph type="title"/>
          </p:nvPr>
        </p:nvSpPr>
        <p:spPr/>
        <p:txBody>
          <a:bodyPr/>
          <a:lstStyle/>
          <a:p>
            <a:pPr eaLnBrk="1" hangingPunct="1"/>
            <a:r>
              <a:rPr lang="en-GB" altLang="en-US"/>
              <a:t>Adaptations for insect pollination</a:t>
            </a:r>
          </a:p>
        </p:txBody>
      </p:sp>
      <p:sp>
        <p:nvSpPr>
          <p:cNvPr id="47108" name="Rectangle 4">
            <a:extLst>
              <a:ext uri="{FF2B5EF4-FFF2-40B4-BE49-F238E27FC236}">
                <a16:creationId xmlns:a16="http://schemas.microsoft.com/office/drawing/2014/main" id="{15E21223-96CB-46D3-9611-B3A1C87E5D0B}"/>
              </a:ext>
            </a:extLst>
          </p:cNvPr>
          <p:cNvSpPr>
            <a:spLocks noChangeArrowheads="1"/>
          </p:cNvSpPr>
          <p:nvPr/>
        </p:nvSpPr>
        <p:spPr bwMode="auto">
          <a:xfrm>
            <a:off x="342900" y="784225"/>
            <a:ext cx="8189913" cy="830263"/>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How are flowers adapted for pollination by insects, such as bees and butterflies?</a:t>
            </a:r>
            <a:endParaRPr lang="en-US" altLang="en-US">
              <a:solidFill>
                <a:srgbClr val="010066"/>
              </a:solidFill>
            </a:endParaRPr>
          </a:p>
        </p:txBody>
      </p:sp>
      <p:sp>
        <p:nvSpPr>
          <p:cNvPr id="159751" name="Text Box 7">
            <a:extLst>
              <a:ext uri="{FF2B5EF4-FFF2-40B4-BE49-F238E27FC236}">
                <a16:creationId xmlns:a16="http://schemas.microsoft.com/office/drawing/2014/main" id="{7E96F0F4-BAAD-423C-A762-9D13C6188887}"/>
              </a:ext>
            </a:extLst>
          </p:cNvPr>
          <p:cNvSpPr txBox="1">
            <a:spLocks noChangeArrowheads="1"/>
          </p:cNvSpPr>
          <p:nvPr/>
        </p:nvSpPr>
        <p:spPr bwMode="auto">
          <a:xfrm>
            <a:off x="7072313" y="3390900"/>
            <a:ext cx="20002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err="1">
                <a:solidFill>
                  <a:srgbClr val="010066"/>
                </a:solidFill>
              </a:rPr>
              <a:t>colorful</a:t>
            </a:r>
            <a:r>
              <a:rPr lang="en-GB" altLang="en-US" b="1" dirty="0">
                <a:solidFill>
                  <a:srgbClr val="010066"/>
                </a:solidFill>
              </a:rPr>
              <a:t>, scented petals</a:t>
            </a:r>
            <a:r>
              <a:rPr lang="en-GB" altLang="en-US" dirty="0">
                <a:solidFill>
                  <a:srgbClr val="010066"/>
                </a:solidFill>
              </a:rPr>
              <a:t> attract insects</a:t>
            </a:r>
            <a:endParaRPr lang="en-GB" altLang="en-US" b="1" dirty="0">
              <a:solidFill>
                <a:srgbClr val="010066"/>
              </a:solidFill>
            </a:endParaRPr>
          </a:p>
        </p:txBody>
      </p:sp>
      <p:sp>
        <p:nvSpPr>
          <p:cNvPr id="159752" name="Line 8">
            <a:extLst>
              <a:ext uri="{FF2B5EF4-FFF2-40B4-BE49-F238E27FC236}">
                <a16:creationId xmlns:a16="http://schemas.microsoft.com/office/drawing/2014/main" id="{6DC220EB-5211-4342-A0D6-F9CF9664A51F}"/>
              </a:ext>
            </a:extLst>
          </p:cNvPr>
          <p:cNvSpPr>
            <a:spLocks noChangeShapeType="1"/>
          </p:cNvSpPr>
          <p:nvPr/>
        </p:nvSpPr>
        <p:spPr bwMode="auto">
          <a:xfrm flipH="1">
            <a:off x="5080000" y="3109913"/>
            <a:ext cx="838200" cy="1203325"/>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59754" name="Text Box 10">
            <a:extLst>
              <a:ext uri="{FF2B5EF4-FFF2-40B4-BE49-F238E27FC236}">
                <a16:creationId xmlns:a16="http://schemas.microsoft.com/office/drawing/2014/main" id="{4B9EAF87-C83C-4579-B7A8-F34CE697ADE6}"/>
              </a:ext>
            </a:extLst>
          </p:cNvPr>
          <p:cNvSpPr txBox="1">
            <a:spLocks noChangeArrowheads="1"/>
          </p:cNvSpPr>
          <p:nvPr/>
        </p:nvSpPr>
        <p:spPr bwMode="auto">
          <a:xfrm>
            <a:off x="5332413" y="1905000"/>
            <a:ext cx="35448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large, sticky pollen grains</a:t>
            </a:r>
            <a:r>
              <a:rPr lang="en-GB" altLang="en-US">
                <a:solidFill>
                  <a:srgbClr val="010066"/>
                </a:solidFill>
              </a:rPr>
              <a:t> </a:t>
            </a:r>
            <a:r>
              <a:rPr lang="en-GB" altLang="en-US"/>
              <a:t>become attached to the insect’s body</a:t>
            </a:r>
          </a:p>
        </p:txBody>
      </p:sp>
      <p:sp>
        <p:nvSpPr>
          <p:cNvPr id="159758" name="Line 14">
            <a:extLst>
              <a:ext uri="{FF2B5EF4-FFF2-40B4-BE49-F238E27FC236}">
                <a16:creationId xmlns:a16="http://schemas.microsoft.com/office/drawing/2014/main" id="{7B735424-BB5C-495E-9C06-0FF4B9F99D0D}"/>
              </a:ext>
            </a:extLst>
          </p:cNvPr>
          <p:cNvSpPr>
            <a:spLocks noChangeShapeType="1"/>
          </p:cNvSpPr>
          <p:nvPr/>
        </p:nvSpPr>
        <p:spPr bwMode="auto">
          <a:xfrm flipH="1">
            <a:off x="6351588" y="3833813"/>
            <a:ext cx="622300" cy="257175"/>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59755" name="Text Box 11">
            <a:extLst>
              <a:ext uri="{FF2B5EF4-FFF2-40B4-BE49-F238E27FC236}">
                <a16:creationId xmlns:a16="http://schemas.microsoft.com/office/drawing/2014/main" id="{756671A8-42EE-4F87-8E1E-6A4063390DE4}"/>
              </a:ext>
            </a:extLst>
          </p:cNvPr>
          <p:cNvSpPr txBox="1">
            <a:spLocks noChangeArrowheads="1"/>
          </p:cNvSpPr>
          <p:nvPr/>
        </p:nvSpPr>
        <p:spPr bwMode="auto">
          <a:xfrm>
            <a:off x="342900" y="1884363"/>
            <a:ext cx="47513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nectar</a:t>
            </a:r>
            <a:r>
              <a:rPr lang="en-GB" altLang="en-US">
                <a:solidFill>
                  <a:srgbClr val="010066"/>
                </a:solidFill>
              </a:rPr>
              <a:t>,</a:t>
            </a:r>
            <a:r>
              <a:rPr lang="en-GB" altLang="en-US"/>
              <a:t> a source of food for insects, is deep within the flower</a:t>
            </a:r>
          </a:p>
        </p:txBody>
      </p:sp>
      <p:sp>
        <p:nvSpPr>
          <p:cNvPr id="159759" name="Line 15">
            <a:extLst>
              <a:ext uri="{FF2B5EF4-FFF2-40B4-BE49-F238E27FC236}">
                <a16:creationId xmlns:a16="http://schemas.microsoft.com/office/drawing/2014/main" id="{7C678B05-8345-4C95-8D49-780671E63F40}"/>
              </a:ext>
            </a:extLst>
          </p:cNvPr>
          <p:cNvSpPr>
            <a:spLocks noChangeShapeType="1"/>
          </p:cNvSpPr>
          <p:nvPr/>
        </p:nvSpPr>
        <p:spPr bwMode="auto">
          <a:xfrm>
            <a:off x="2322513" y="2711450"/>
            <a:ext cx="2420937" cy="1743075"/>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59756" name="Text Box 12">
            <a:extLst>
              <a:ext uri="{FF2B5EF4-FFF2-40B4-BE49-F238E27FC236}">
                <a16:creationId xmlns:a16="http://schemas.microsoft.com/office/drawing/2014/main" id="{F30F443A-F661-45EB-85EB-AA8C6656934B}"/>
              </a:ext>
            </a:extLst>
          </p:cNvPr>
          <p:cNvSpPr txBox="1">
            <a:spLocks noChangeArrowheads="1"/>
          </p:cNvSpPr>
          <p:nvPr/>
        </p:nvSpPr>
        <p:spPr bwMode="auto">
          <a:xfrm>
            <a:off x="342900" y="3140075"/>
            <a:ext cx="22875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stiff</a:t>
            </a:r>
            <a:r>
              <a:rPr lang="en-GB" altLang="en-US" b="1">
                <a:solidFill>
                  <a:srgbClr val="10BC45"/>
                </a:solidFill>
              </a:rPr>
              <a:t> anthers </a:t>
            </a:r>
            <a:r>
              <a:rPr lang="en-GB" altLang="en-US">
                <a:solidFill>
                  <a:srgbClr val="010066"/>
                </a:solidFill>
              </a:rPr>
              <a:t>and</a:t>
            </a:r>
            <a:r>
              <a:rPr lang="en-GB" altLang="en-US" b="1">
                <a:solidFill>
                  <a:srgbClr val="10BC45"/>
                </a:solidFill>
              </a:rPr>
              <a:t> stigmas </a:t>
            </a:r>
            <a:r>
              <a:rPr lang="en-GB" altLang="en-US">
                <a:solidFill>
                  <a:srgbClr val="010066"/>
                </a:solidFill>
              </a:rPr>
              <a:t>are </a:t>
            </a:r>
            <a:r>
              <a:rPr lang="en-GB" altLang="en-US"/>
              <a:t>positioned where insects must brush past them</a:t>
            </a:r>
          </a:p>
        </p:txBody>
      </p:sp>
      <p:sp>
        <p:nvSpPr>
          <p:cNvPr id="159760" name="Line 16">
            <a:extLst>
              <a:ext uri="{FF2B5EF4-FFF2-40B4-BE49-F238E27FC236}">
                <a16:creationId xmlns:a16="http://schemas.microsoft.com/office/drawing/2014/main" id="{D244AB9D-507E-4EB3-93D0-84CAA419E59B}"/>
              </a:ext>
            </a:extLst>
          </p:cNvPr>
          <p:cNvSpPr>
            <a:spLocks noChangeShapeType="1"/>
          </p:cNvSpPr>
          <p:nvPr/>
        </p:nvSpPr>
        <p:spPr bwMode="auto">
          <a:xfrm>
            <a:off x="2111375" y="4808538"/>
            <a:ext cx="458788" cy="509587"/>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pic>
        <p:nvPicPr>
          <p:cNvPr id="15" name="Picture 14">
            <a:extLst>
              <a:ext uri="{FF2B5EF4-FFF2-40B4-BE49-F238E27FC236}">
                <a16:creationId xmlns:a16="http://schemas.microsoft.com/office/drawing/2014/main" id="{DD1FDA4C-BD10-4E9C-8234-A125AF1144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9" descr="notes_icon">
            <a:extLst>
              <a:ext uri="{FF2B5EF4-FFF2-40B4-BE49-F238E27FC236}">
                <a16:creationId xmlns:a16="http://schemas.microsoft.com/office/drawing/2014/main" id="{A9636D35-8185-4517-9760-018B056FC2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68056655-78D3-4FDE-9431-3120F9705E4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60505"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76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97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97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97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975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97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9758"/>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1" grpId="0"/>
      <p:bldP spid="159754" grpId="0"/>
      <p:bldP spid="159755" grpId="0"/>
      <p:bldP spid="1597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4" descr="shutterstock_33964105_Brzostowska copy">
            <a:extLst>
              <a:ext uri="{FF2B5EF4-FFF2-40B4-BE49-F238E27FC236}">
                <a16:creationId xmlns:a16="http://schemas.microsoft.com/office/drawing/2014/main" id="{7AB62127-7912-4DE6-A864-4A5A9590B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1606550"/>
            <a:ext cx="35718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a:extLst>
              <a:ext uri="{FF2B5EF4-FFF2-40B4-BE49-F238E27FC236}">
                <a16:creationId xmlns:a16="http://schemas.microsoft.com/office/drawing/2014/main" id="{6094612C-0EF4-4402-9767-976F363A1A58}"/>
              </a:ext>
            </a:extLst>
          </p:cNvPr>
          <p:cNvSpPr>
            <a:spLocks noGrp="1" noChangeArrowheads="1"/>
          </p:cNvSpPr>
          <p:nvPr>
            <p:ph type="title"/>
          </p:nvPr>
        </p:nvSpPr>
        <p:spPr/>
        <p:txBody>
          <a:bodyPr/>
          <a:lstStyle/>
          <a:p>
            <a:pPr eaLnBrk="1" hangingPunct="1"/>
            <a:r>
              <a:rPr lang="en-GB" altLang="en-US"/>
              <a:t>Adaptations for wind pollination</a:t>
            </a:r>
          </a:p>
        </p:txBody>
      </p:sp>
      <p:sp>
        <p:nvSpPr>
          <p:cNvPr id="49156" name="Rectangle 6">
            <a:extLst>
              <a:ext uri="{FF2B5EF4-FFF2-40B4-BE49-F238E27FC236}">
                <a16:creationId xmlns:a16="http://schemas.microsoft.com/office/drawing/2014/main" id="{92C3C08F-A819-4433-B50D-619B085BE80C}"/>
              </a:ext>
            </a:extLst>
          </p:cNvPr>
          <p:cNvSpPr>
            <a:spLocks noChangeArrowheads="1"/>
          </p:cNvSpPr>
          <p:nvPr/>
        </p:nvSpPr>
        <p:spPr bwMode="auto">
          <a:xfrm>
            <a:off x="342900" y="784225"/>
            <a:ext cx="8445500" cy="45720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How are flowers adapted for pollination by the wind?</a:t>
            </a:r>
            <a:endParaRPr lang="en-US" altLang="en-US">
              <a:solidFill>
                <a:srgbClr val="010066"/>
              </a:solidFill>
            </a:endParaRPr>
          </a:p>
        </p:txBody>
      </p:sp>
      <p:sp>
        <p:nvSpPr>
          <p:cNvPr id="160776" name="Text Box 8">
            <a:extLst>
              <a:ext uri="{FF2B5EF4-FFF2-40B4-BE49-F238E27FC236}">
                <a16:creationId xmlns:a16="http://schemas.microsoft.com/office/drawing/2014/main" id="{2C784411-23AF-4A62-8EE0-B47A06C924FC}"/>
              </a:ext>
            </a:extLst>
          </p:cNvPr>
          <p:cNvSpPr txBox="1">
            <a:spLocks noChangeArrowheads="1"/>
          </p:cNvSpPr>
          <p:nvPr/>
        </p:nvSpPr>
        <p:spPr bwMode="auto">
          <a:xfrm>
            <a:off x="342900" y="1820863"/>
            <a:ext cx="24495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small, dull-</a:t>
            </a:r>
            <a:r>
              <a:rPr lang="en-GB" altLang="en-US" dirty="0" err="1">
                <a:solidFill>
                  <a:srgbClr val="010066"/>
                </a:solidFill>
              </a:rPr>
              <a:t>colored</a:t>
            </a:r>
            <a:r>
              <a:rPr lang="en-GB" altLang="en-US" dirty="0">
                <a:solidFill>
                  <a:srgbClr val="010066"/>
                </a:solidFill>
              </a:rPr>
              <a:t> petals</a:t>
            </a:r>
          </a:p>
        </p:txBody>
      </p:sp>
      <p:sp>
        <p:nvSpPr>
          <p:cNvPr id="160777" name="Line 9">
            <a:extLst>
              <a:ext uri="{FF2B5EF4-FFF2-40B4-BE49-F238E27FC236}">
                <a16:creationId xmlns:a16="http://schemas.microsoft.com/office/drawing/2014/main" id="{8583D6E4-4EE1-4132-9FC5-36BA7D8CF416}"/>
              </a:ext>
            </a:extLst>
          </p:cNvPr>
          <p:cNvSpPr>
            <a:spLocks noChangeShapeType="1"/>
          </p:cNvSpPr>
          <p:nvPr/>
        </p:nvSpPr>
        <p:spPr bwMode="auto">
          <a:xfrm>
            <a:off x="1928813" y="2647950"/>
            <a:ext cx="2420937" cy="1082675"/>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60783" name="Line 15">
            <a:extLst>
              <a:ext uri="{FF2B5EF4-FFF2-40B4-BE49-F238E27FC236}">
                <a16:creationId xmlns:a16="http://schemas.microsoft.com/office/drawing/2014/main" id="{9C25FCF4-A0B4-4A5E-99B2-5CF1D4837C37}"/>
              </a:ext>
            </a:extLst>
          </p:cNvPr>
          <p:cNvSpPr>
            <a:spLocks noChangeShapeType="1"/>
          </p:cNvSpPr>
          <p:nvPr/>
        </p:nvSpPr>
        <p:spPr bwMode="auto">
          <a:xfrm>
            <a:off x="2373313" y="4117975"/>
            <a:ext cx="868362" cy="287338"/>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60784" name="Text Box 16">
            <a:extLst>
              <a:ext uri="{FF2B5EF4-FFF2-40B4-BE49-F238E27FC236}">
                <a16:creationId xmlns:a16="http://schemas.microsoft.com/office/drawing/2014/main" id="{867747AE-35FB-4064-99AE-737D8AC46547}"/>
              </a:ext>
            </a:extLst>
          </p:cNvPr>
          <p:cNvSpPr txBox="1">
            <a:spLocks noChangeArrowheads="1"/>
          </p:cNvSpPr>
          <p:nvPr/>
        </p:nvSpPr>
        <p:spPr bwMode="auto">
          <a:xfrm>
            <a:off x="342900" y="3763963"/>
            <a:ext cx="23161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anthers</a:t>
            </a:r>
            <a:r>
              <a:rPr lang="en-GB" altLang="en-US">
                <a:solidFill>
                  <a:srgbClr val="010066"/>
                </a:solidFill>
              </a:rPr>
              <a:t> hang loosely outside flower so wind can </a:t>
            </a:r>
            <a:r>
              <a:rPr lang="en-GB" altLang="en-US"/>
              <a:t>blow pollen</a:t>
            </a:r>
          </a:p>
        </p:txBody>
      </p:sp>
      <p:sp>
        <p:nvSpPr>
          <p:cNvPr id="160782" name="Text Box 14">
            <a:extLst>
              <a:ext uri="{FF2B5EF4-FFF2-40B4-BE49-F238E27FC236}">
                <a16:creationId xmlns:a16="http://schemas.microsoft.com/office/drawing/2014/main" id="{9C279CBA-E44E-40BC-85AD-20B21220E4DF}"/>
              </a:ext>
            </a:extLst>
          </p:cNvPr>
          <p:cNvSpPr txBox="1">
            <a:spLocks noChangeArrowheads="1"/>
          </p:cNvSpPr>
          <p:nvPr/>
        </p:nvSpPr>
        <p:spPr bwMode="auto">
          <a:xfrm>
            <a:off x="6742113" y="1628775"/>
            <a:ext cx="2135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huge numbers of light, tiny pollen grains</a:t>
            </a:r>
          </a:p>
        </p:txBody>
      </p:sp>
      <p:sp>
        <p:nvSpPr>
          <p:cNvPr id="160785" name="Line 17">
            <a:extLst>
              <a:ext uri="{FF2B5EF4-FFF2-40B4-BE49-F238E27FC236}">
                <a16:creationId xmlns:a16="http://schemas.microsoft.com/office/drawing/2014/main" id="{92E994A5-7BCB-4B82-8D5C-C44F29AAAD00}"/>
              </a:ext>
            </a:extLst>
          </p:cNvPr>
          <p:cNvSpPr>
            <a:spLocks noChangeShapeType="1"/>
          </p:cNvSpPr>
          <p:nvPr/>
        </p:nvSpPr>
        <p:spPr bwMode="auto">
          <a:xfrm flipH="1">
            <a:off x="5919788" y="2065338"/>
            <a:ext cx="695325" cy="960437"/>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60786" name="Text Box 18">
            <a:extLst>
              <a:ext uri="{FF2B5EF4-FFF2-40B4-BE49-F238E27FC236}">
                <a16:creationId xmlns:a16="http://schemas.microsoft.com/office/drawing/2014/main" id="{198591E3-C304-427A-B9A5-5559CE07DAB4}"/>
              </a:ext>
            </a:extLst>
          </p:cNvPr>
          <p:cNvSpPr txBox="1">
            <a:spLocks noChangeArrowheads="1"/>
          </p:cNvSpPr>
          <p:nvPr/>
        </p:nvSpPr>
        <p:spPr bwMode="auto">
          <a:xfrm>
            <a:off x="6583363" y="3968750"/>
            <a:ext cx="24193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long, feathery </a:t>
            </a:r>
            <a:r>
              <a:rPr lang="en-GB" altLang="en-US" b="1">
                <a:solidFill>
                  <a:srgbClr val="010066"/>
                </a:solidFill>
              </a:rPr>
              <a:t>stigma </a:t>
            </a:r>
            <a:r>
              <a:rPr lang="en-GB" altLang="en-US">
                <a:solidFill>
                  <a:srgbClr val="010066"/>
                </a:solidFill>
              </a:rPr>
              <a:t>hanging outside flower so pollen can be trapped</a:t>
            </a:r>
          </a:p>
        </p:txBody>
      </p:sp>
      <p:sp>
        <p:nvSpPr>
          <p:cNvPr id="160787" name="Line 19">
            <a:extLst>
              <a:ext uri="{FF2B5EF4-FFF2-40B4-BE49-F238E27FC236}">
                <a16:creationId xmlns:a16="http://schemas.microsoft.com/office/drawing/2014/main" id="{54C24C86-E2CF-4C65-B02D-E59D5C57413C}"/>
              </a:ext>
            </a:extLst>
          </p:cNvPr>
          <p:cNvSpPr>
            <a:spLocks noChangeShapeType="1"/>
          </p:cNvSpPr>
          <p:nvPr/>
        </p:nvSpPr>
        <p:spPr bwMode="auto">
          <a:xfrm flipH="1" flipV="1">
            <a:off x="5884863" y="4103688"/>
            <a:ext cx="628650" cy="70961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pic>
        <p:nvPicPr>
          <p:cNvPr id="14" name="Picture 13">
            <a:extLst>
              <a:ext uri="{FF2B5EF4-FFF2-40B4-BE49-F238E27FC236}">
                <a16:creationId xmlns:a16="http://schemas.microsoft.com/office/drawing/2014/main" id="{C20EA806-BA0C-4C5E-BD26-FEC0CA2EDB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23517379-4FEC-4733-B1D9-BEB0BD3A3CB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60505" y="86520"/>
            <a:ext cx="442911" cy="516730"/>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E4AD809A-EC29-4AEB-B4AF-77CD6317D5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07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78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07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07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078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078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078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0787"/>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6" grpId="0"/>
      <p:bldP spid="160784" grpId="0"/>
      <p:bldP spid="160782" grpId="0"/>
      <p:bldP spid="1607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a:extLst>
              <a:ext uri="{FF2B5EF4-FFF2-40B4-BE49-F238E27FC236}">
                <a16:creationId xmlns:a16="http://schemas.microsoft.com/office/drawing/2014/main" id="{27AE0DC8-0163-4FB2-8EDB-B5303C6B14D5}"/>
              </a:ext>
            </a:extLst>
          </p:cNvPr>
          <p:cNvSpPr txBox="1">
            <a:spLocks noChangeArrowheads="1"/>
          </p:cNvSpPr>
          <p:nvPr/>
        </p:nvSpPr>
        <p:spPr bwMode="auto">
          <a:xfrm>
            <a:off x="342900" y="784225"/>
            <a:ext cx="8353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Plants can live</a:t>
            </a:r>
            <a:r>
              <a:rPr lang="en-GB" altLang="en-US">
                <a:solidFill>
                  <a:schemeClr val="tx1"/>
                </a:solidFill>
                <a:latin typeface="Times" pitchFamily="2" charset="0"/>
              </a:rPr>
              <a:t> </a:t>
            </a:r>
            <a:r>
              <a:rPr lang="en-GB" altLang="en-US">
                <a:solidFill>
                  <a:srgbClr val="010066"/>
                </a:solidFill>
              </a:rPr>
              <a:t>in acidic or waterlogged soils, where there is little nitrate</a:t>
            </a:r>
            <a:r>
              <a:rPr lang="en-GB" altLang="en-US">
                <a:solidFill>
                  <a:schemeClr val="tx1"/>
                </a:solidFill>
                <a:latin typeface="Times" pitchFamily="2" charset="0"/>
              </a:rPr>
              <a:t>. </a:t>
            </a:r>
            <a:r>
              <a:rPr lang="en-GB" altLang="en-US">
                <a:solidFill>
                  <a:srgbClr val="010066"/>
                </a:solidFill>
              </a:rPr>
              <a:t>Some plants have evolved a rather cunning adaptation to obtain the nutrients they need.</a:t>
            </a:r>
          </a:p>
        </p:txBody>
      </p:sp>
      <p:sp>
        <p:nvSpPr>
          <p:cNvPr id="38922" name="Text Box 10">
            <a:extLst>
              <a:ext uri="{FF2B5EF4-FFF2-40B4-BE49-F238E27FC236}">
                <a16:creationId xmlns:a16="http://schemas.microsoft.com/office/drawing/2014/main" id="{BE46D911-7873-4203-A58E-00A68BE23D02}"/>
              </a:ext>
            </a:extLst>
          </p:cNvPr>
          <p:cNvSpPr txBox="1">
            <a:spLocks noChangeArrowheads="1"/>
          </p:cNvSpPr>
          <p:nvPr/>
        </p:nvSpPr>
        <p:spPr bwMode="auto">
          <a:xfrm>
            <a:off x="4248150" y="3908425"/>
            <a:ext cx="4895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Hairs on the slippery inside of the plant are angled down to ensure that the victim cannot escape!</a:t>
            </a:r>
          </a:p>
        </p:txBody>
      </p:sp>
      <p:sp>
        <p:nvSpPr>
          <p:cNvPr id="38929" name="Text Box 17">
            <a:extLst>
              <a:ext uri="{FF2B5EF4-FFF2-40B4-BE49-F238E27FC236}">
                <a16:creationId xmlns:a16="http://schemas.microsoft.com/office/drawing/2014/main" id="{49C92829-D526-40AF-941E-8F1D8D336AEA}"/>
              </a:ext>
            </a:extLst>
          </p:cNvPr>
          <p:cNvSpPr txBox="1">
            <a:spLocks noChangeArrowheads="1"/>
          </p:cNvSpPr>
          <p:nvPr/>
        </p:nvSpPr>
        <p:spPr bwMode="auto">
          <a:xfrm>
            <a:off x="4248150" y="2163763"/>
            <a:ext cx="45926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10BC45"/>
                </a:solidFill>
              </a:rPr>
              <a:t>Pitcher plants</a:t>
            </a:r>
            <a:r>
              <a:rPr lang="en-GB" altLang="en-US">
                <a:solidFill>
                  <a:srgbClr val="010066"/>
                </a:solidFill>
              </a:rPr>
              <a:t> have large hollow leaves filled with fluid. This traps insects or other small organisms that may fall in.</a:t>
            </a:r>
          </a:p>
        </p:txBody>
      </p:sp>
      <p:sp>
        <p:nvSpPr>
          <p:cNvPr id="38930" name="Text Box 18">
            <a:extLst>
              <a:ext uri="{FF2B5EF4-FFF2-40B4-BE49-F238E27FC236}">
                <a16:creationId xmlns:a16="http://schemas.microsoft.com/office/drawing/2014/main" id="{2ABCE00E-01AE-44E1-BB73-7D9090A3C1E7}"/>
              </a:ext>
            </a:extLst>
          </p:cNvPr>
          <p:cNvSpPr txBox="1">
            <a:spLocks noChangeArrowheads="1"/>
          </p:cNvSpPr>
          <p:nvPr/>
        </p:nvSpPr>
        <p:spPr bwMode="auto">
          <a:xfrm>
            <a:off x="4248150" y="5300663"/>
            <a:ext cx="46672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plant digests its victims to absorb the nitrates it needs.</a:t>
            </a:r>
          </a:p>
        </p:txBody>
      </p:sp>
      <p:sp>
        <p:nvSpPr>
          <p:cNvPr id="51206" name="Rectangle 19">
            <a:extLst>
              <a:ext uri="{FF2B5EF4-FFF2-40B4-BE49-F238E27FC236}">
                <a16:creationId xmlns:a16="http://schemas.microsoft.com/office/drawing/2014/main" id="{7DB8ED44-0DC5-4493-A779-4F17E33D0071}"/>
              </a:ext>
            </a:extLst>
          </p:cNvPr>
          <p:cNvSpPr>
            <a:spLocks noGrp="1" noChangeArrowheads="1"/>
          </p:cNvSpPr>
          <p:nvPr>
            <p:ph type="title"/>
          </p:nvPr>
        </p:nvSpPr>
        <p:spPr/>
        <p:txBody>
          <a:bodyPr/>
          <a:lstStyle/>
          <a:p>
            <a:pPr eaLnBrk="1" hangingPunct="1"/>
            <a:r>
              <a:rPr lang="en-GB" altLang="en-US"/>
              <a:t>Unusual plant adaptations</a:t>
            </a:r>
          </a:p>
        </p:txBody>
      </p:sp>
      <p:pic>
        <p:nvPicPr>
          <p:cNvPr id="224265" name="Picture 9" descr="shutterstock_2231859_chai_kian_shin_mod">
            <a:extLst>
              <a:ext uri="{FF2B5EF4-FFF2-40B4-BE49-F238E27FC236}">
                <a16:creationId xmlns:a16="http://schemas.microsoft.com/office/drawing/2014/main" id="{3CE95258-11D4-47E3-AA9E-54DF5A52B4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091"/>
          <a:stretch>
            <a:fillRect/>
          </a:stretch>
        </p:blipFill>
        <p:spPr bwMode="auto">
          <a:xfrm>
            <a:off x="393700" y="2279650"/>
            <a:ext cx="3711575"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426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92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2" grpId="0"/>
      <p:bldP spid="38929" grpId="0"/>
      <p:bldP spid="389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D6345E62-E538-4953-BF0C-6E3BF92FB3E4}"/>
              </a:ext>
            </a:extLst>
          </p:cNvPr>
          <p:cNvSpPr>
            <a:spLocks noGrp="1" noChangeArrowheads="1"/>
          </p:cNvSpPr>
          <p:nvPr>
            <p:ph type="title"/>
          </p:nvPr>
        </p:nvSpPr>
        <p:spPr/>
        <p:txBody>
          <a:bodyPr/>
          <a:lstStyle/>
          <a:p>
            <a:pPr eaLnBrk="1" hangingPunct="1"/>
            <a:r>
              <a:rPr lang="en-GB" altLang="en-US"/>
              <a:t>What is adaptation?</a:t>
            </a:r>
          </a:p>
        </p:txBody>
      </p:sp>
      <p:sp>
        <p:nvSpPr>
          <p:cNvPr id="8195" name="Text Box 5">
            <a:extLst>
              <a:ext uri="{FF2B5EF4-FFF2-40B4-BE49-F238E27FC236}">
                <a16:creationId xmlns:a16="http://schemas.microsoft.com/office/drawing/2014/main" id="{6BA4A013-D2B2-4210-A77A-9A426FBAB607}"/>
              </a:ext>
            </a:extLst>
          </p:cNvPr>
          <p:cNvSpPr txBox="1">
            <a:spLocks noChangeArrowheads="1"/>
          </p:cNvSpPr>
          <p:nvPr/>
        </p:nvSpPr>
        <p:spPr bwMode="auto">
          <a:xfrm>
            <a:off x="342900" y="784225"/>
            <a:ext cx="6364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All organisms are adapted to life in general, such as having legs for walking, wings for flying or leaves for photosynthesizing. </a:t>
            </a:r>
          </a:p>
        </p:txBody>
      </p:sp>
      <p:sp>
        <p:nvSpPr>
          <p:cNvPr id="166921" name="Rectangle 9">
            <a:extLst>
              <a:ext uri="{FF2B5EF4-FFF2-40B4-BE49-F238E27FC236}">
                <a16:creationId xmlns:a16="http://schemas.microsoft.com/office/drawing/2014/main" id="{7986406E-F763-4257-8E21-DD51D62474A3}"/>
              </a:ext>
            </a:extLst>
          </p:cNvPr>
          <p:cNvSpPr>
            <a:spLocks noChangeArrowheads="1"/>
          </p:cNvSpPr>
          <p:nvPr/>
        </p:nvSpPr>
        <p:spPr bwMode="auto">
          <a:xfrm>
            <a:off x="342900" y="2835969"/>
            <a:ext cx="482452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Organisms also have </a:t>
            </a:r>
          </a:p>
          <a:p>
            <a:r>
              <a:rPr lang="en-GB" altLang="en-US" b="1" dirty="0">
                <a:solidFill>
                  <a:srgbClr val="10BC45"/>
                </a:solidFill>
              </a:rPr>
              <a:t>specific adaptations</a:t>
            </a:r>
            <a:r>
              <a:rPr lang="en-GB" altLang="en-US" dirty="0"/>
              <a:t>. </a:t>
            </a:r>
          </a:p>
          <a:p>
            <a:r>
              <a:rPr lang="en-GB" altLang="en-US" dirty="0"/>
              <a:t>These are</a:t>
            </a:r>
            <a:r>
              <a:rPr lang="en-GB" altLang="en-US" dirty="0">
                <a:solidFill>
                  <a:srgbClr val="010066"/>
                </a:solidFill>
              </a:rPr>
              <a:t> </a:t>
            </a:r>
            <a:r>
              <a:rPr lang="en-GB" altLang="en-US" dirty="0"/>
              <a:t>special features or </a:t>
            </a:r>
            <a:r>
              <a:rPr lang="en-GB" altLang="en-US" dirty="0" err="1"/>
              <a:t>behaviors</a:t>
            </a:r>
            <a:r>
              <a:rPr lang="en-GB" altLang="en-US" dirty="0">
                <a:solidFill>
                  <a:srgbClr val="010066"/>
                </a:solidFill>
              </a:rPr>
              <a:t> that have evolved to make an organism particularly suited to its environmental </a:t>
            </a:r>
            <a:r>
              <a:rPr lang="en-GB" altLang="en-US" b="1" dirty="0">
                <a:solidFill>
                  <a:srgbClr val="10BC45"/>
                </a:solidFill>
              </a:rPr>
              <a:t>niche</a:t>
            </a:r>
            <a:r>
              <a:rPr lang="en-GB" altLang="en-US" dirty="0">
                <a:solidFill>
                  <a:srgbClr val="010066"/>
                </a:solidFill>
              </a:rPr>
              <a:t>.</a:t>
            </a:r>
          </a:p>
        </p:txBody>
      </p:sp>
      <p:sp>
        <p:nvSpPr>
          <p:cNvPr id="169995" name="Rectangle 11">
            <a:extLst>
              <a:ext uri="{FF2B5EF4-FFF2-40B4-BE49-F238E27FC236}">
                <a16:creationId xmlns:a16="http://schemas.microsoft.com/office/drawing/2014/main" id="{24040E4A-7042-41D1-9E68-307F1FB35ED3}"/>
              </a:ext>
            </a:extLst>
          </p:cNvPr>
          <p:cNvSpPr>
            <a:spLocks noChangeArrowheads="1"/>
          </p:cNvSpPr>
          <p:nvPr/>
        </p:nvSpPr>
        <p:spPr bwMode="auto">
          <a:xfrm>
            <a:off x="342900" y="2181572"/>
            <a:ext cx="520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These are </a:t>
            </a:r>
            <a:r>
              <a:rPr lang="en-GB" altLang="en-US" b="1">
                <a:solidFill>
                  <a:srgbClr val="10BC45"/>
                </a:solidFill>
              </a:rPr>
              <a:t>general adaptations</a:t>
            </a:r>
            <a:r>
              <a:rPr lang="en-GB" altLang="en-US"/>
              <a:t>.</a:t>
            </a:r>
          </a:p>
        </p:txBody>
      </p:sp>
      <p:pic>
        <p:nvPicPr>
          <p:cNvPr id="8198" name="Picture 13" descr="shutterstock_65180731_Tischenko_Irina copy">
            <a:extLst>
              <a:ext uri="{FF2B5EF4-FFF2-40B4-BE49-F238E27FC236}">
                <a16:creationId xmlns:a16="http://schemas.microsoft.com/office/drawing/2014/main" id="{D51D07A6-62D8-4507-BBFF-798855FD18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113" y="784225"/>
            <a:ext cx="4486275"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73D70D5C-EACA-448D-A6E5-05A3584DA6E5}"/>
              </a:ext>
            </a:extLst>
          </p:cNvPr>
          <p:cNvSpPr txBox="1">
            <a:spLocks noChangeArrowheads="1"/>
          </p:cNvSpPr>
          <p:nvPr/>
        </p:nvSpPr>
        <p:spPr bwMode="auto">
          <a:xfrm>
            <a:off x="342900" y="5341491"/>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a:t>
            </a:r>
            <a:r>
              <a:rPr lang="en-GB" altLang="en-US" dirty="0">
                <a:solidFill>
                  <a:srgbClr val="010066"/>
                </a:solidFill>
              </a:rPr>
              <a:t>niche</a:t>
            </a:r>
            <a:r>
              <a:rPr lang="en-GB" altLang="en-US" dirty="0"/>
              <a:t> is the position and role of an organism within its ecosystem. It includes both biotic and abiotic factors.</a:t>
            </a:r>
          </a:p>
        </p:txBody>
      </p:sp>
      <p:pic>
        <p:nvPicPr>
          <p:cNvPr id="9" name="Picture 8">
            <a:extLst>
              <a:ext uri="{FF2B5EF4-FFF2-40B4-BE49-F238E27FC236}">
                <a16:creationId xmlns:a16="http://schemas.microsoft.com/office/drawing/2014/main" id="{4B79B46D-02F0-41B4-BD71-A9E03E81F5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9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69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1" grpId="0"/>
      <p:bldP spid="16999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552B5E0-9E52-4318-9433-3C77A01E3D71}"/>
              </a:ext>
            </a:extLst>
          </p:cNvPr>
          <p:cNvSpPr>
            <a:spLocks noGrp="1" noChangeArrowheads="1"/>
          </p:cNvSpPr>
          <p:nvPr>
            <p:ph type="title"/>
          </p:nvPr>
        </p:nvSpPr>
        <p:spPr/>
        <p:txBody>
          <a:bodyPr/>
          <a:lstStyle/>
          <a:p>
            <a:r>
              <a:rPr lang="en-GB" altLang="en-US"/>
              <a:t>General and specific adaptations</a:t>
            </a:r>
          </a:p>
        </p:txBody>
      </p:sp>
      <p:pic>
        <p:nvPicPr>
          <p:cNvPr id="10244" name="Picture 5">
            <a:extLst>
              <a:ext uri="{FF2B5EF4-FFF2-40B4-BE49-F238E27FC236}">
                <a16:creationId xmlns:a16="http://schemas.microsoft.com/office/drawing/2014/main" id="{6055AAF4-3F33-4AF6-A42D-371AB477A9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flash_icon">
            <a:extLst>
              <a:ext uri="{FF2B5EF4-FFF2-40B4-BE49-F238E27FC236}">
                <a16:creationId xmlns:a16="http://schemas.microsoft.com/office/drawing/2014/main" id="{8B3673F7-3566-4DE4-8639-318A70C278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4413" y="115888"/>
            <a:ext cx="385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271"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1638B6-4E71-4A8B-B0BC-E3EC02F1C83A}"/>
              </a:ext>
            </a:extLst>
          </p:cNvPr>
          <p:cNvSpPr txBox="1">
            <a:spLocks noChangeArrowheads="1"/>
          </p:cNvSpPr>
          <p:nvPr/>
        </p:nvSpPr>
        <p:spPr bwMode="auto">
          <a:xfrm>
            <a:off x="233363" y="53975"/>
            <a:ext cx="7735887" cy="549275"/>
          </a:xfrm>
          <a:prstGeom prst="rect">
            <a:avLst/>
          </a:prstGeom>
          <a:noFill/>
          <a:ln w="9525">
            <a:noFill/>
            <a:miter lim="800000"/>
            <a:headEnd/>
            <a:tailEnd/>
          </a:ln>
        </p:spPr>
        <p:txBody>
          <a:bodyPr anchor="ctr"/>
          <a:lstStyle/>
          <a:p>
            <a:pPr eaLnBrk="1" hangingPunct="1">
              <a:defRPr/>
            </a:pPr>
            <a:r>
              <a:rPr lang="en-GB" sz="2800" b="1" kern="0" dirty="0">
                <a:solidFill>
                  <a:srgbClr val="10BC45"/>
                </a:solidFill>
                <a:latin typeface="+mj-lt"/>
                <a:ea typeface="+mj-ea"/>
                <a:cs typeface="+mj-cs"/>
              </a:rPr>
              <a:t>Structural adaptation</a:t>
            </a:r>
          </a:p>
        </p:txBody>
      </p:sp>
      <p:sp>
        <p:nvSpPr>
          <p:cNvPr id="12291" name="TextBox 5">
            <a:extLst>
              <a:ext uri="{FF2B5EF4-FFF2-40B4-BE49-F238E27FC236}">
                <a16:creationId xmlns:a16="http://schemas.microsoft.com/office/drawing/2014/main" id="{BAC6631B-FBE4-419E-9CEE-B8682CF3E049}"/>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 adaptations are physical, such as the shape of a bird’s beak or the size of plant leaves. These are called  </a:t>
            </a:r>
            <a:r>
              <a:rPr lang="en-GB" altLang="en-US" b="1" dirty="0">
                <a:solidFill>
                  <a:srgbClr val="10BC45"/>
                </a:solidFill>
              </a:rPr>
              <a:t>structural adaptations</a:t>
            </a:r>
            <a:r>
              <a:rPr lang="en-GB" altLang="en-US" dirty="0"/>
              <a:t>.</a:t>
            </a:r>
          </a:p>
        </p:txBody>
      </p:sp>
      <p:pic>
        <p:nvPicPr>
          <p:cNvPr id="12292" name="Picture 3" descr="C:\CVS\production\GCSEBiology\src\images\Howard Sandler_snowshoe rabbit_shutterstock_128461544.jpg">
            <a:extLst>
              <a:ext uri="{FF2B5EF4-FFF2-40B4-BE49-F238E27FC236}">
                <a16:creationId xmlns:a16="http://schemas.microsoft.com/office/drawing/2014/main" id="{35C16B34-317F-4472-8F1A-F350237E61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438" y="2359025"/>
            <a:ext cx="3649662"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FDD6C135-BAE1-446E-9C24-41ED7E8D989A}"/>
              </a:ext>
            </a:extLst>
          </p:cNvPr>
          <p:cNvSpPr txBox="1">
            <a:spLocks noChangeArrowheads="1"/>
          </p:cNvSpPr>
          <p:nvPr/>
        </p:nvSpPr>
        <p:spPr bwMode="auto">
          <a:xfrm>
            <a:off x="342900" y="2202815"/>
            <a:ext cx="36941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Other structural adaptations include:</a:t>
            </a:r>
          </a:p>
        </p:txBody>
      </p:sp>
      <p:sp>
        <p:nvSpPr>
          <p:cNvPr id="14" name="TextBox 13">
            <a:extLst>
              <a:ext uri="{FF2B5EF4-FFF2-40B4-BE49-F238E27FC236}">
                <a16:creationId xmlns:a16="http://schemas.microsoft.com/office/drawing/2014/main" id="{7B2829B2-E30F-4BFF-A1C1-9B0C6996FC19}"/>
              </a:ext>
            </a:extLst>
          </p:cNvPr>
          <p:cNvSpPr txBox="1">
            <a:spLocks noChangeArrowheads="1"/>
          </p:cNvSpPr>
          <p:nvPr/>
        </p:nvSpPr>
        <p:spPr bwMode="auto">
          <a:xfrm>
            <a:off x="342900" y="3251518"/>
            <a:ext cx="297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fur thickness</a:t>
            </a:r>
          </a:p>
        </p:txBody>
      </p:sp>
      <p:sp>
        <p:nvSpPr>
          <p:cNvPr id="15" name="TextBox 14">
            <a:extLst>
              <a:ext uri="{FF2B5EF4-FFF2-40B4-BE49-F238E27FC236}">
                <a16:creationId xmlns:a16="http://schemas.microsoft.com/office/drawing/2014/main" id="{0767A83D-95AC-4F25-8954-27CAF5248084}"/>
              </a:ext>
            </a:extLst>
          </p:cNvPr>
          <p:cNvSpPr txBox="1">
            <a:spLocks noChangeArrowheads="1"/>
          </p:cNvSpPr>
          <p:nvPr/>
        </p:nvSpPr>
        <p:spPr bwMode="auto">
          <a:xfrm>
            <a:off x="342900" y="4612323"/>
            <a:ext cx="3989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teeth size and shape</a:t>
            </a:r>
          </a:p>
        </p:txBody>
      </p:sp>
      <p:sp>
        <p:nvSpPr>
          <p:cNvPr id="16" name="TextBox 15">
            <a:extLst>
              <a:ext uri="{FF2B5EF4-FFF2-40B4-BE49-F238E27FC236}">
                <a16:creationId xmlns:a16="http://schemas.microsoft.com/office/drawing/2014/main" id="{5E920587-466B-4141-B52C-4E7D6521AF21}"/>
              </a:ext>
            </a:extLst>
          </p:cNvPr>
          <p:cNvSpPr txBox="1">
            <a:spLocks noChangeArrowheads="1"/>
          </p:cNvSpPr>
          <p:nvPr/>
        </p:nvSpPr>
        <p:spPr bwMode="auto">
          <a:xfrm>
            <a:off x="342900" y="5292725"/>
            <a:ext cx="4016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t>internal organization, such as muscle structure.</a:t>
            </a:r>
          </a:p>
        </p:txBody>
      </p:sp>
      <p:sp>
        <p:nvSpPr>
          <p:cNvPr id="18" name="TextBox 17">
            <a:extLst>
              <a:ext uri="{FF2B5EF4-FFF2-40B4-BE49-F238E27FC236}">
                <a16:creationId xmlns:a16="http://schemas.microsoft.com/office/drawing/2014/main" id="{F91840DC-BCED-4E77-A0C2-6093F9A53864}"/>
              </a:ext>
            </a:extLst>
          </p:cNvPr>
          <p:cNvSpPr txBox="1">
            <a:spLocks noChangeArrowheads="1"/>
          </p:cNvSpPr>
          <p:nvPr/>
        </p:nvSpPr>
        <p:spPr bwMode="auto">
          <a:xfrm>
            <a:off x="342900" y="3931920"/>
            <a:ext cx="2170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body shape</a:t>
            </a:r>
          </a:p>
        </p:txBody>
      </p:sp>
      <p:sp>
        <p:nvSpPr>
          <p:cNvPr id="12298" name="Title 1">
            <a:extLst>
              <a:ext uri="{FF2B5EF4-FFF2-40B4-BE49-F238E27FC236}">
                <a16:creationId xmlns:a16="http://schemas.microsoft.com/office/drawing/2014/main" id="{D4B48B67-A37B-44AB-A8D9-0BF420B75486}"/>
              </a:ext>
            </a:extLst>
          </p:cNvPr>
          <p:cNvSpPr>
            <a:spLocks noGrp="1" noChangeArrowheads="1"/>
          </p:cNvSpPr>
          <p:nvPr>
            <p:ph type="title"/>
          </p:nvPr>
        </p:nvSpPr>
        <p:spPr/>
        <p:txBody>
          <a:bodyPr/>
          <a:lstStyle/>
          <a:p>
            <a:r>
              <a:rPr lang="en-GB" altLang="en-US"/>
              <a:t>Structural adaptation</a:t>
            </a:r>
            <a:endParaRPr lang="en-US" altLang="en-US"/>
          </a:p>
        </p:txBody>
      </p:sp>
      <p:pic>
        <p:nvPicPr>
          <p:cNvPr id="13" name="Picture 12">
            <a:extLst>
              <a:ext uri="{FF2B5EF4-FFF2-40B4-BE49-F238E27FC236}">
                <a16:creationId xmlns:a16="http://schemas.microsoft.com/office/drawing/2014/main" id="{378479E3-5E6F-4C48-A7DB-B75C904C15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9" descr="notes_icon">
            <a:extLst>
              <a:ext uri="{FF2B5EF4-FFF2-40B4-BE49-F238E27FC236}">
                <a16:creationId xmlns:a16="http://schemas.microsoft.com/office/drawing/2014/main" id="{6BA10938-8E88-4527-AFF5-3FC19B474E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0863D-98AD-4D41-83F3-97C47E6BB199}"/>
              </a:ext>
            </a:extLst>
          </p:cNvPr>
          <p:cNvSpPr txBox="1">
            <a:spLocks noChangeArrowheads="1"/>
          </p:cNvSpPr>
          <p:nvPr/>
        </p:nvSpPr>
        <p:spPr bwMode="auto">
          <a:xfrm>
            <a:off x="233363" y="53975"/>
            <a:ext cx="7735887" cy="549275"/>
          </a:xfrm>
          <a:prstGeom prst="rect">
            <a:avLst/>
          </a:prstGeom>
          <a:noFill/>
          <a:ln w="9525">
            <a:noFill/>
            <a:miter lim="800000"/>
            <a:headEnd/>
            <a:tailEnd/>
          </a:ln>
        </p:spPr>
        <p:txBody>
          <a:bodyPr anchor="ctr"/>
          <a:lstStyle/>
          <a:p>
            <a:pPr eaLnBrk="1" hangingPunct="1">
              <a:defRPr/>
            </a:pPr>
            <a:r>
              <a:rPr lang="en-GB" sz="2800" b="1" kern="0" dirty="0" err="1">
                <a:solidFill>
                  <a:srgbClr val="10BC45"/>
                </a:solidFill>
                <a:latin typeface="+mj-lt"/>
                <a:ea typeface="+mj-ea"/>
                <a:cs typeface="+mj-cs"/>
              </a:rPr>
              <a:t>Behavoral</a:t>
            </a:r>
            <a:r>
              <a:rPr lang="en-GB" sz="2800" b="1" kern="0" dirty="0">
                <a:solidFill>
                  <a:srgbClr val="10BC45"/>
                </a:solidFill>
                <a:latin typeface="+mj-lt"/>
                <a:ea typeface="+mj-ea"/>
                <a:cs typeface="+mj-cs"/>
              </a:rPr>
              <a:t> adaptation</a:t>
            </a:r>
          </a:p>
        </p:txBody>
      </p:sp>
      <p:sp>
        <p:nvSpPr>
          <p:cNvPr id="14339" name="TextBox 9">
            <a:extLst>
              <a:ext uri="{FF2B5EF4-FFF2-40B4-BE49-F238E27FC236}">
                <a16:creationId xmlns:a16="http://schemas.microsoft.com/office/drawing/2014/main" id="{50416709-A1B2-4752-97FB-A96F6312BF00}"/>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Activities that an organism does to help it survive are called </a:t>
            </a:r>
            <a:r>
              <a:rPr lang="en-GB" altLang="en-US" b="1" dirty="0" err="1">
                <a:solidFill>
                  <a:srgbClr val="10BC45"/>
                </a:solidFill>
              </a:rPr>
              <a:t>behavioral</a:t>
            </a:r>
            <a:r>
              <a:rPr lang="en-GB" altLang="en-US" b="1" dirty="0">
                <a:solidFill>
                  <a:srgbClr val="10BC45"/>
                </a:solidFill>
              </a:rPr>
              <a:t> adaptations</a:t>
            </a:r>
            <a:r>
              <a:rPr lang="en-GB" altLang="en-US" dirty="0"/>
              <a:t>. These include:</a:t>
            </a:r>
          </a:p>
        </p:txBody>
      </p:sp>
      <p:sp>
        <p:nvSpPr>
          <p:cNvPr id="11" name="TextBox 10">
            <a:extLst>
              <a:ext uri="{FF2B5EF4-FFF2-40B4-BE49-F238E27FC236}">
                <a16:creationId xmlns:a16="http://schemas.microsoft.com/office/drawing/2014/main" id="{9CBC83C1-D923-4409-9EEB-E7CD17E759D4}"/>
              </a:ext>
            </a:extLst>
          </p:cNvPr>
          <p:cNvSpPr txBox="1">
            <a:spLocks noChangeArrowheads="1"/>
          </p:cNvSpPr>
          <p:nvPr/>
        </p:nvSpPr>
        <p:spPr bwMode="auto">
          <a:xfrm>
            <a:off x="342900" y="5429250"/>
            <a:ext cx="9015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Inherited </a:t>
            </a:r>
            <a:r>
              <a:rPr lang="en-GB" altLang="en-US" dirty="0" err="1"/>
              <a:t>behavior</a:t>
            </a:r>
            <a:r>
              <a:rPr lang="en-GB" altLang="en-US" dirty="0"/>
              <a:t> is instinctive and genetic. Learned </a:t>
            </a:r>
            <a:r>
              <a:rPr lang="en-GB" altLang="en-US" dirty="0" err="1"/>
              <a:t>behavior</a:t>
            </a:r>
            <a:r>
              <a:rPr lang="en-GB" altLang="en-US" dirty="0"/>
              <a:t> must first be taught, or learned, from experience.</a:t>
            </a:r>
          </a:p>
        </p:txBody>
      </p:sp>
      <p:pic>
        <p:nvPicPr>
          <p:cNvPr id="14341" name="Picture 2" descr="C:\CVS\production\GCSEBiology\src\images\GUDKOV ANDREY, herd_shutterstock_399825799.jpg">
            <a:extLst>
              <a:ext uri="{FF2B5EF4-FFF2-40B4-BE49-F238E27FC236}">
                <a16:creationId xmlns:a16="http://schemas.microsoft.com/office/drawing/2014/main" id="{9FEBD20A-E7ED-4F5E-BCC8-1B43F6EAA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53"/>
          <a:stretch>
            <a:fillRect/>
          </a:stretch>
        </p:blipFill>
        <p:spPr bwMode="auto">
          <a:xfrm>
            <a:off x="4625446" y="1931988"/>
            <a:ext cx="4213225"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040C8743-6254-4BBF-8ADC-17CD9FF2D011}"/>
              </a:ext>
            </a:extLst>
          </p:cNvPr>
          <p:cNvSpPr>
            <a:spLocks noChangeArrowheads="1"/>
          </p:cNvSpPr>
          <p:nvPr/>
        </p:nvSpPr>
        <p:spPr bwMode="auto">
          <a:xfrm>
            <a:off x="342900" y="1680898"/>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searching for food</a:t>
            </a:r>
          </a:p>
        </p:txBody>
      </p:sp>
      <p:sp>
        <p:nvSpPr>
          <p:cNvPr id="14" name="Rectangle 13">
            <a:extLst>
              <a:ext uri="{FF2B5EF4-FFF2-40B4-BE49-F238E27FC236}">
                <a16:creationId xmlns:a16="http://schemas.microsoft.com/office/drawing/2014/main" id="{1A1864FE-D98F-434C-8C2C-C5E1F91876CC}"/>
              </a:ext>
            </a:extLst>
          </p:cNvPr>
          <p:cNvSpPr>
            <a:spLocks noChangeArrowheads="1"/>
          </p:cNvSpPr>
          <p:nvPr/>
        </p:nvSpPr>
        <p:spPr bwMode="auto">
          <a:xfrm>
            <a:off x="342900" y="2209271"/>
            <a:ext cx="4257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t>during winter, </a:t>
            </a:r>
            <a:r>
              <a:rPr lang="en-GB" altLang="en-US" b="1" dirty="0">
                <a:solidFill>
                  <a:srgbClr val="10BC45"/>
                </a:solidFill>
              </a:rPr>
              <a:t>hibernation</a:t>
            </a:r>
            <a:r>
              <a:rPr lang="en-GB" altLang="en-US" dirty="0"/>
              <a:t> </a:t>
            </a:r>
          </a:p>
        </p:txBody>
      </p:sp>
      <p:sp>
        <p:nvSpPr>
          <p:cNvPr id="15" name="Rectangle 14">
            <a:extLst>
              <a:ext uri="{FF2B5EF4-FFF2-40B4-BE49-F238E27FC236}">
                <a16:creationId xmlns:a16="http://schemas.microsoft.com/office/drawing/2014/main" id="{4036CAEB-2C72-4ECD-BE45-23945165C2AD}"/>
              </a:ext>
            </a:extLst>
          </p:cNvPr>
          <p:cNvSpPr>
            <a:spLocks noChangeArrowheads="1"/>
          </p:cNvSpPr>
          <p:nvPr/>
        </p:nvSpPr>
        <p:spPr bwMode="auto">
          <a:xfrm>
            <a:off x="342900" y="2737644"/>
            <a:ext cx="37417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the herding of animals in large groups</a:t>
            </a:r>
          </a:p>
        </p:txBody>
      </p:sp>
      <p:sp>
        <p:nvSpPr>
          <p:cNvPr id="16" name="Rectangle 15">
            <a:extLst>
              <a:ext uri="{FF2B5EF4-FFF2-40B4-BE49-F238E27FC236}">
                <a16:creationId xmlns:a16="http://schemas.microsoft.com/office/drawing/2014/main" id="{3A5699F5-3507-4EF1-B68F-FAFF9E0D21FB}"/>
              </a:ext>
            </a:extLst>
          </p:cNvPr>
          <p:cNvSpPr>
            <a:spLocks noChangeArrowheads="1"/>
          </p:cNvSpPr>
          <p:nvPr/>
        </p:nvSpPr>
        <p:spPr bwMode="auto">
          <a:xfrm>
            <a:off x="342900" y="4530988"/>
            <a:ext cx="40036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err="1"/>
              <a:t>Behavioral</a:t>
            </a:r>
            <a:r>
              <a:rPr lang="en-GB" altLang="en-US" dirty="0"/>
              <a:t> adaptations can be </a:t>
            </a:r>
            <a:r>
              <a:rPr lang="en-GB" altLang="en-US" b="1" dirty="0"/>
              <a:t>learned</a:t>
            </a:r>
            <a:r>
              <a:rPr lang="en-GB" altLang="en-US" dirty="0"/>
              <a:t> or </a:t>
            </a:r>
            <a:r>
              <a:rPr lang="en-GB" altLang="en-US" b="1" dirty="0"/>
              <a:t>inherited</a:t>
            </a:r>
            <a:r>
              <a:rPr lang="en-GB" altLang="en-US" dirty="0"/>
              <a:t>. </a:t>
            </a:r>
          </a:p>
        </p:txBody>
      </p:sp>
      <p:sp>
        <p:nvSpPr>
          <p:cNvPr id="17" name="TextBox 16">
            <a:extLst>
              <a:ext uri="{FF2B5EF4-FFF2-40B4-BE49-F238E27FC236}">
                <a16:creationId xmlns:a16="http://schemas.microsoft.com/office/drawing/2014/main" id="{54CBF6B4-D867-42D4-8B93-7135FFBC7467}"/>
              </a:ext>
            </a:extLst>
          </p:cNvPr>
          <p:cNvSpPr txBox="1">
            <a:spLocks noChangeArrowheads="1"/>
          </p:cNvSpPr>
          <p:nvPr/>
        </p:nvSpPr>
        <p:spPr bwMode="auto">
          <a:xfrm>
            <a:off x="342900" y="3634316"/>
            <a:ext cx="39798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t>vocalizations, such as bird calls.</a:t>
            </a:r>
          </a:p>
        </p:txBody>
      </p:sp>
      <p:sp>
        <p:nvSpPr>
          <p:cNvPr id="14347" name="Title 1">
            <a:extLst>
              <a:ext uri="{FF2B5EF4-FFF2-40B4-BE49-F238E27FC236}">
                <a16:creationId xmlns:a16="http://schemas.microsoft.com/office/drawing/2014/main" id="{1F58FB52-49F7-4801-9FFF-2767C24AC994}"/>
              </a:ext>
            </a:extLst>
          </p:cNvPr>
          <p:cNvSpPr>
            <a:spLocks noGrp="1" noChangeArrowheads="1"/>
          </p:cNvSpPr>
          <p:nvPr>
            <p:ph type="title"/>
          </p:nvPr>
        </p:nvSpPr>
        <p:spPr/>
        <p:txBody>
          <a:bodyPr/>
          <a:lstStyle/>
          <a:p>
            <a:r>
              <a:rPr lang="en-GB" altLang="en-US"/>
              <a:t>Behavioral adaptation</a:t>
            </a:r>
            <a:endParaRPr lang="en-US" altLang="en-US"/>
          </a:p>
        </p:txBody>
      </p:sp>
      <p:pic>
        <p:nvPicPr>
          <p:cNvPr id="18" name="Picture 17">
            <a:extLst>
              <a:ext uri="{FF2B5EF4-FFF2-40B4-BE49-F238E27FC236}">
                <a16:creationId xmlns:a16="http://schemas.microsoft.com/office/drawing/2014/main" id="{3316A0B2-182F-4E9C-9ACD-314C6579CD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9" descr="notes_icon">
            <a:extLst>
              <a:ext uri="{FF2B5EF4-FFF2-40B4-BE49-F238E27FC236}">
                <a16:creationId xmlns:a16="http://schemas.microsoft.com/office/drawing/2014/main" id="{FD908A16-32BA-4406-AE7E-E0CBA8C289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daptations_7.1.jpg">
            <a:extLst>
              <a:ext uri="{FF2B5EF4-FFF2-40B4-BE49-F238E27FC236}">
                <a16:creationId xmlns:a16="http://schemas.microsoft.com/office/drawing/2014/main" id="{73EDEB79-E1E7-4570-90DC-DB984A4060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4538" y="1872456"/>
            <a:ext cx="3466363" cy="284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2">
            <a:extLst>
              <a:ext uri="{FF2B5EF4-FFF2-40B4-BE49-F238E27FC236}">
                <a16:creationId xmlns:a16="http://schemas.microsoft.com/office/drawing/2014/main" id="{6514C30C-0531-4B03-8966-95030261B744}"/>
              </a:ext>
            </a:extLst>
          </p:cNvPr>
          <p:cNvSpPr txBox="1">
            <a:spLocks noChangeArrowheads="1"/>
          </p:cNvSpPr>
          <p:nvPr/>
        </p:nvSpPr>
        <p:spPr bwMode="auto">
          <a:xfrm>
            <a:off x="342900" y="784225"/>
            <a:ext cx="8337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Adaptations relating to a feature, or a group of features, that allows an organism to perform a specific function are called </a:t>
            </a:r>
            <a:r>
              <a:rPr lang="en-GB" altLang="en-US" b="1" dirty="0">
                <a:solidFill>
                  <a:srgbClr val="10BC45"/>
                </a:solidFill>
              </a:rPr>
              <a:t>functional adaptations</a:t>
            </a:r>
            <a:r>
              <a:rPr lang="en-GB" altLang="en-US" dirty="0"/>
              <a:t>. </a:t>
            </a:r>
          </a:p>
        </p:txBody>
      </p:sp>
      <p:sp>
        <p:nvSpPr>
          <p:cNvPr id="4" name="Rectangle 2">
            <a:extLst>
              <a:ext uri="{FF2B5EF4-FFF2-40B4-BE49-F238E27FC236}">
                <a16:creationId xmlns:a16="http://schemas.microsoft.com/office/drawing/2014/main" id="{1E09C959-B719-45E1-8F66-443D05CA29B4}"/>
              </a:ext>
            </a:extLst>
          </p:cNvPr>
          <p:cNvSpPr txBox="1">
            <a:spLocks noChangeArrowheads="1"/>
          </p:cNvSpPr>
          <p:nvPr/>
        </p:nvSpPr>
        <p:spPr bwMode="auto">
          <a:xfrm>
            <a:off x="233363" y="53975"/>
            <a:ext cx="7735887" cy="549275"/>
          </a:xfrm>
          <a:prstGeom prst="rect">
            <a:avLst/>
          </a:prstGeom>
          <a:noFill/>
          <a:ln w="9525">
            <a:noFill/>
            <a:miter lim="800000"/>
            <a:headEnd/>
            <a:tailEnd/>
          </a:ln>
        </p:spPr>
        <p:txBody>
          <a:bodyPr anchor="ctr"/>
          <a:lstStyle/>
          <a:p>
            <a:pPr eaLnBrk="1" hangingPunct="1">
              <a:defRPr/>
            </a:pPr>
            <a:r>
              <a:rPr lang="en-GB" sz="2800" b="1" kern="0" dirty="0">
                <a:solidFill>
                  <a:srgbClr val="10BC45"/>
                </a:solidFill>
                <a:latin typeface="+mj-lt"/>
                <a:ea typeface="+mj-ea"/>
                <a:cs typeface="+mj-cs"/>
              </a:rPr>
              <a:t>Functional adaptation</a:t>
            </a:r>
          </a:p>
        </p:txBody>
      </p:sp>
      <p:sp>
        <p:nvSpPr>
          <p:cNvPr id="7" name="TextBox 6">
            <a:extLst>
              <a:ext uri="{FF2B5EF4-FFF2-40B4-BE49-F238E27FC236}">
                <a16:creationId xmlns:a16="http://schemas.microsoft.com/office/drawing/2014/main" id="{64282F4A-FE2D-4FFD-BEF0-374E89B9AD9D}"/>
              </a:ext>
            </a:extLst>
          </p:cNvPr>
          <p:cNvSpPr txBox="1">
            <a:spLocks noChangeArrowheads="1"/>
          </p:cNvSpPr>
          <p:nvPr/>
        </p:nvSpPr>
        <p:spPr bwMode="auto">
          <a:xfrm>
            <a:off x="342900" y="495300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Functional adaptations aid the survival of an individual. They are controlled by genes, so can be passed down from generation to generation.</a:t>
            </a:r>
          </a:p>
        </p:txBody>
      </p:sp>
      <p:sp>
        <p:nvSpPr>
          <p:cNvPr id="9" name="TextBox 8">
            <a:extLst>
              <a:ext uri="{FF2B5EF4-FFF2-40B4-BE49-F238E27FC236}">
                <a16:creationId xmlns:a16="http://schemas.microsoft.com/office/drawing/2014/main" id="{208F393E-BA34-4185-896A-C8B5EFBF45AC}"/>
              </a:ext>
            </a:extLst>
          </p:cNvPr>
          <p:cNvSpPr txBox="1">
            <a:spLocks noChangeArrowheads="1"/>
          </p:cNvSpPr>
          <p:nvPr/>
        </p:nvSpPr>
        <p:spPr bwMode="auto">
          <a:xfrm>
            <a:off x="342900" y="2173817"/>
            <a:ext cx="4276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 making slime, controlling body temperature and secreting poison. </a:t>
            </a:r>
          </a:p>
        </p:txBody>
      </p:sp>
      <p:sp>
        <p:nvSpPr>
          <p:cNvPr id="10" name="Rectangle 9">
            <a:extLst>
              <a:ext uri="{FF2B5EF4-FFF2-40B4-BE49-F238E27FC236}">
                <a16:creationId xmlns:a16="http://schemas.microsoft.com/office/drawing/2014/main" id="{94D6FA95-B1CA-4CD5-A53F-860147D3AF7D}"/>
              </a:ext>
            </a:extLst>
          </p:cNvPr>
          <p:cNvSpPr>
            <a:spLocks noChangeArrowheads="1"/>
          </p:cNvSpPr>
          <p:nvPr/>
        </p:nvSpPr>
        <p:spPr bwMode="auto">
          <a:xfrm>
            <a:off x="342900" y="3563409"/>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Certain tropical frogs have poisonous skin that can make predators very ill or even die. </a:t>
            </a:r>
          </a:p>
        </p:txBody>
      </p:sp>
      <p:sp>
        <p:nvSpPr>
          <p:cNvPr id="16392" name="Title 2">
            <a:extLst>
              <a:ext uri="{FF2B5EF4-FFF2-40B4-BE49-F238E27FC236}">
                <a16:creationId xmlns:a16="http://schemas.microsoft.com/office/drawing/2014/main" id="{5B4929AB-E439-42D7-8575-648EFA09DC68}"/>
              </a:ext>
            </a:extLst>
          </p:cNvPr>
          <p:cNvSpPr>
            <a:spLocks noGrp="1" noChangeArrowheads="1"/>
          </p:cNvSpPr>
          <p:nvPr>
            <p:ph type="title"/>
          </p:nvPr>
        </p:nvSpPr>
        <p:spPr/>
        <p:txBody>
          <a:bodyPr/>
          <a:lstStyle/>
          <a:p>
            <a:r>
              <a:rPr lang="en-GB" altLang="en-US"/>
              <a:t>Functional adaptation</a:t>
            </a:r>
            <a:endParaRPr lang="en-US" altLang="en-US"/>
          </a:p>
        </p:txBody>
      </p:sp>
      <p:pic>
        <p:nvPicPr>
          <p:cNvPr id="12" name="Picture 11">
            <a:extLst>
              <a:ext uri="{FF2B5EF4-FFF2-40B4-BE49-F238E27FC236}">
                <a16:creationId xmlns:a16="http://schemas.microsoft.com/office/drawing/2014/main" id="{12CAE97F-8465-4637-A5C2-1FD92F66BE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9" descr="notes_icon">
            <a:extLst>
              <a:ext uri="{FF2B5EF4-FFF2-40B4-BE49-F238E27FC236}">
                <a16:creationId xmlns:a16="http://schemas.microsoft.com/office/drawing/2014/main" id="{45DF021C-EF43-4E96-BFC6-40F1175A3A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10" descr="giraffes">
            <a:extLst>
              <a:ext uri="{FF2B5EF4-FFF2-40B4-BE49-F238E27FC236}">
                <a16:creationId xmlns:a16="http://schemas.microsoft.com/office/drawing/2014/main" id="{EAA3C59C-24F9-475D-B789-BEE4F8D865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400" y="1825274"/>
            <a:ext cx="4070350"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8" name="Text Box 2">
            <a:extLst>
              <a:ext uri="{FF2B5EF4-FFF2-40B4-BE49-F238E27FC236}">
                <a16:creationId xmlns:a16="http://schemas.microsoft.com/office/drawing/2014/main" id="{B056B01A-F8F3-4C1E-BEF5-560EE337A861}"/>
              </a:ext>
            </a:extLst>
          </p:cNvPr>
          <p:cNvSpPr txBox="1">
            <a:spLocks noChangeArrowheads="1"/>
          </p:cNvSpPr>
          <p:nvPr/>
        </p:nvSpPr>
        <p:spPr bwMode="auto">
          <a:xfrm>
            <a:off x="342900" y="4524375"/>
            <a:ext cx="4725811"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increases the</a:t>
            </a:r>
            <a:r>
              <a:rPr lang="en-GB" altLang="en-US" dirty="0"/>
              <a:t> organism’s chance of survival, and therefore its chance of reproducing and passing on its genes.</a:t>
            </a:r>
          </a:p>
        </p:txBody>
      </p:sp>
      <p:sp>
        <p:nvSpPr>
          <p:cNvPr id="18436" name="Rectangle 3">
            <a:extLst>
              <a:ext uri="{FF2B5EF4-FFF2-40B4-BE49-F238E27FC236}">
                <a16:creationId xmlns:a16="http://schemas.microsoft.com/office/drawing/2014/main" id="{FC1303BB-42D8-4957-886C-1C1E464B805B}"/>
              </a:ext>
            </a:extLst>
          </p:cNvPr>
          <p:cNvSpPr>
            <a:spLocks noGrp="1" noChangeArrowheads="1"/>
          </p:cNvSpPr>
          <p:nvPr>
            <p:ph type="title"/>
          </p:nvPr>
        </p:nvSpPr>
        <p:spPr/>
        <p:txBody>
          <a:bodyPr/>
          <a:lstStyle/>
          <a:p>
            <a:pPr eaLnBrk="1" hangingPunct="1"/>
            <a:r>
              <a:rPr lang="en-GB" altLang="en-US"/>
              <a:t>The importance of adaptation</a:t>
            </a:r>
          </a:p>
        </p:txBody>
      </p:sp>
      <p:sp>
        <p:nvSpPr>
          <p:cNvPr id="18437" name="Text Box 5">
            <a:extLst>
              <a:ext uri="{FF2B5EF4-FFF2-40B4-BE49-F238E27FC236}">
                <a16:creationId xmlns:a16="http://schemas.microsoft.com/office/drawing/2014/main" id="{369E197A-C12A-4528-8B9A-AB8E5CB79128}"/>
              </a:ext>
            </a:extLst>
          </p:cNvPr>
          <p:cNvSpPr txBox="1">
            <a:spLocks noChangeArrowheads="1"/>
          </p:cNvSpPr>
          <p:nvPr/>
        </p:nvSpPr>
        <p:spPr bwMode="auto">
          <a:xfrm>
            <a:off x="342900" y="784225"/>
            <a:ext cx="5084763" cy="830263"/>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Why is it important that organisms are adapted to their environment?</a:t>
            </a:r>
          </a:p>
        </p:txBody>
      </p:sp>
      <p:sp>
        <p:nvSpPr>
          <p:cNvPr id="188424" name="Text Box 8">
            <a:extLst>
              <a:ext uri="{FF2B5EF4-FFF2-40B4-BE49-F238E27FC236}">
                <a16:creationId xmlns:a16="http://schemas.microsoft.com/office/drawing/2014/main" id="{64160308-746F-4227-841D-F9F0CA59EE92}"/>
              </a:ext>
            </a:extLst>
          </p:cNvPr>
          <p:cNvSpPr txBox="1">
            <a:spLocks noChangeArrowheads="1"/>
          </p:cNvSpPr>
          <p:nvPr/>
        </p:nvSpPr>
        <p:spPr bwMode="auto">
          <a:xfrm>
            <a:off x="342900" y="1916113"/>
            <a:ext cx="36703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better adapted an organism is to its habitat, the more successful it will be when competing for resources such as food and mates.</a:t>
            </a:r>
            <a:endParaRPr lang="en-GB" altLang="en-US" dirty="0"/>
          </a:p>
        </p:txBody>
      </p:sp>
      <p:pic>
        <p:nvPicPr>
          <p:cNvPr id="8" name="Picture 7">
            <a:extLst>
              <a:ext uri="{FF2B5EF4-FFF2-40B4-BE49-F238E27FC236}">
                <a16:creationId xmlns:a16="http://schemas.microsoft.com/office/drawing/2014/main" id="{B04BC05E-ACB1-46D3-940E-AC4B3079D5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193E4302-E3CD-4199-B6E4-2995BEBB5CE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60505" y="86520"/>
            <a:ext cx="442911" cy="516730"/>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890682F9-63A1-40FE-A3B1-BBA4EA5BCB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4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08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8418"/>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p:bldP spid="1884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1D38027-CA93-4EE3-B934-EF13C2F8C73F}"/>
              </a:ext>
            </a:extLst>
          </p:cNvPr>
          <p:cNvSpPr>
            <a:spLocks noGrp="1" noChangeArrowheads="1"/>
          </p:cNvSpPr>
          <p:nvPr>
            <p:ph type="title"/>
          </p:nvPr>
        </p:nvSpPr>
        <p:spPr/>
        <p:txBody>
          <a:bodyPr/>
          <a:lstStyle/>
          <a:p>
            <a:pPr eaLnBrk="1" hangingPunct="1"/>
            <a:r>
              <a:rPr lang="en-GB" altLang="en-US"/>
              <a:t>True or false?</a:t>
            </a:r>
          </a:p>
        </p:txBody>
      </p:sp>
      <p:pic>
        <p:nvPicPr>
          <p:cNvPr id="20484" name="Picture 6">
            <a:extLst>
              <a:ext uri="{FF2B5EF4-FFF2-40B4-BE49-F238E27FC236}">
                <a16:creationId xmlns:a16="http://schemas.microsoft.com/office/drawing/2014/main" id="{258AAEF5-537D-4C01-9410-5FB3F80E1B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flash_icon">
            <a:extLst>
              <a:ext uri="{FF2B5EF4-FFF2-40B4-BE49-F238E27FC236}">
                <a16:creationId xmlns:a16="http://schemas.microsoft.com/office/drawing/2014/main" id="{D4970EB7-294A-4B32-B4CC-4D65EFA6F3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4413" y="115888"/>
            <a:ext cx="385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notes_icon">
            <a:extLst>
              <a:ext uri="{FF2B5EF4-FFF2-40B4-BE49-F238E27FC236}">
                <a16:creationId xmlns:a16="http://schemas.microsoft.com/office/drawing/2014/main" id="{DF8E57B4-BC20-4D51-8B10-C427EDE4CF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323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512"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2_DEFAULT DESIGN" val="ls1dJeib"/>
  <p:tag name="ARTICULATE_DESIGN_ID_7_DEFAULT DESIGN" val="jnPV3t5o"/>
  <p:tag name="ARTICULATE_DESIGN_ID_1_DEFAULT DESIGN" val="Q6gV5BcZ"/>
  <p:tag name="ARTICULATE_DESIGN_ID_8_DEFAULT DESIGN" val="kijINnlZ"/>
  <p:tag name="ARTICULATE_DESIGN_ID_DEFAULT DESIGN" val="FNcTmE1e"/>
  <p:tag name="ARTICULATE_DESIGN_ID_3_DEFAULT DESIGN" val="0Q8WU6yb"/>
  <p:tag name="ARTICULATE_DESIGN_ID_4_DEFAULT DESIGN" val="wLiGJ1Tq"/>
  <p:tag name="ARTICULATE_DESIGN_ID_5_DEFAULT DESIGN" val="yftfgXWQ"/>
  <p:tag name="ARTICULATE_DESIGN_ID_6_DEFAULT DESIGN" val="bPLpESZK"/>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14693</TotalTime>
  <Words>3445</Words>
  <Application>Microsoft Office PowerPoint</Application>
  <PresentationFormat>On-screen Show (4:3)</PresentationFormat>
  <Paragraphs>277</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Times</vt:lpstr>
      <vt:lpstr>Wingdings</vt:lpstr>
      <vt:lpstr>Arial</vt:lpstr>
      <vt:lpstr>Wingdings 2</vt:lpstr>
      <vt:lpstr>1_Default Design</vt:lpstr>
      <vt:lpstr>8_Default Design</vt:lpstr>
      <vt:lpstr>Adaptations</vt:lpstr>
      <vt:lpstr>Information</vt:lpstr>
      <vt:lpstr>What is adaptation?</vt:lpstr>
      <vt:lpstr>General and specific adaptations</vt:lpstr>
      <vt:lpstr>Structural adaptation</vt:lpstr>
      <vt:lpstr>Behavioral adaptation</vt:lpstr>
      <vt:lpstr>Functional adaptation</vt:lpstr>
      <vt:lpstr>The importance of adaptation</vt:lpstr>
      <vt:lpstr>True or false?</vt:lpstr>
      <vt:lpstr>Predator or prey?</vt:lpstr>
      <vt:lpstr>Predator or prey: activity</vt:lpstr>
      <vt:lpstr>Adaptations of the lynx</vt:lpstr>
      <vt:lpstr>Adaptations of brown bears</vt:lpstr>
      <vt:lpstr>Mimicry</vt:lpstr>
      <vt:lpstr>Living on the edge</vt:lpstr>
      <vt:lpstr>How is a polar bear adapted?</vt:lpstr>
      <vt:lpstr>Desert environments</vt:lpstr>
      <vt:lpstr>Microorganism adaptations</vt:lpstr>
      <vt:lpstr>Plant adaptations</vt:lpstr>
      <vt:lpstr>How is a cactus adapted?</vt:lpstr>
      <vt:lpstr>What do flowers do?</vt:lpstr>
      <vt:lpstr>Adaptations for insect pollination</vt:lpstr>
      <vt:lpstr>Adaptations for wind pollination</vt:lpstr>
      <vt:lpstr>Unusual plant adaptations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Adaptations</dc:title>
  <dc:subject>Boardworks High School Life Science</dc:subject>
  <dc:creator>Boardworks</dc:creator>
  <cp:lastModifiedBy>Tim Crilly</cp:lastModifiedBy>
  <cp:revision>594</cp:revision>
  <dcterms:created xsi:type="dcterms:W3CDTF">2003-10-06T13:07:42Z</dcterms:created>
  <dcterms:modified xsi:type="dcterms:W3CDTF">2019-01-31T15:24:09Z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F610A4BD-7C69-436A-A7CB-75E480C0F5B6</vt:lpwstr>
  </property>
  <property fmtid="{D5CDD505-2E9C-101B-9397-08002B2CF9AE}" pid="3" name="ArticulatePath">
    <vt:lpwstr>Adaptations</vt:lpwstr>
  </property>
</Properties>
</file>