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77" r:id="rId1"/>
    <p:sldMasterId id="2147485192" r:id="rId2"/>
  </p:sldMasterIdLst>
  <p:notesMasterIdLst>
    <p:notesMasterId r:id="rId17"/>
  </p:notesMasterIdLst>
  <p:handoutMasterIdLst>
    <p:handoutMasterId r:id="rId18"/>
  </p:handoutMasterIdLst>
  <p:sldIdLst>
    <p:sldId id="528" r:id="rId3"/>
    <p:sldId id="529" r:id="rId4"/>
    <p:sldId id="512" r:id="rId5"/>
    <p:sldId id="484" r:id="rId6"/>
    <p:sldId id="503" r:id="rId7"/>
    <p:sldId id="486" r:id="rId8"/>
    <p:sldId id="504" r:id="rId9"/>
    <p:sldId id="508" r:id="rId10"/>
    <p:sldId id="490" r:id="rId11"/>
    <p:sldId id="505" r:id="rId12"/>
    <p:sldId id="494" r:id="rId13"/>
    <p:sldId id="482" r:id="rId14"/>
    <p:sldId id="513" r:id="rId15"/>
    <p:sldId id="514" r:id="rId16"/>
  </p:sldIdLst>
  <p:sldSz cx="9144000" cy="6858000" type="screen4x3"/>
  <p:notesSz cx="6858000" cy="9296400"/>
  <p:embeddedFontLst>
    <p:embeddedFont>
      <p:font typeface="Wingdings 2" panose="05020102010507070707" pitchFamily="18" charset="2"/>
      <p:regular r:id="rId19"/>
    </p:embeddedFont>
  </p:embeddedFontLst>
  <p:custDataLst>
    <p:tags r:id="rId20"/>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61" userDrawn="1">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33CC33"/>
    <a:srgbClr val="333333"/>
    <a:srgbClr val="FF6600"/>
    <a:srgbClr val="FFCC99"/>
    <a:srgbClr val="010066"/>
    <a:srgbClr val="ECA4EE"/>
    <a:srgbClr val="FF9955"/>
    <a:srgbClr val="CC00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61"/>
        <p:guide pos="5375"/>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899260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D9E1D639-9382-40F1-ADFC-83676F2583D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35749131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5DC6F1C9-F0D6-4DF7-92B3-D1EECB781EB2}"/>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23C50CA4-5BB0-48AE-A5E4-D378DFF27DC4}"/>
              </a:ext>
            </a:extLst>
          </p:cNvPr>
          <p:cNvSpPr>
            <a:spLocks noGrp="1"/>
          </p:cNvSpPr>
          <p:nvPr>
            <p:ph type="body" idx="1"/>
          </p:nvPr>
        </p:nvSpPr>
        <p:spPr/>
        <p:txBody>
          <a:bodyPr/>
          <a:lstStyle/>
          <a:p>
            <a:endParaRPr lang="en-GB" dirty="0"/>
          </a:p>
        </p:txBody>
      </p:sp>
      <p:sp>
        <p:nvSpPr>
          <p:cNvPr id="2" name="Slide Number Placeholder 1">
            <a:extLst>
              <a:ext uri="{FF2B5EF4-FFF2-40B4-BE49-F238E27FC236}">
                <a16:creationId xmlns:a16="http://schemas.microsoft.com/office/drawing/2014/main" id="{F972E3B1-073A-4808-B4E6-5D9C59BE9E5E}"/>
              </a:ext>
            </a:extLst>
          </p:cNvPr>
          <p:cNvSpPr>
            <a:spLocks noGrp="1"/>
          </p:cNvSpPr>
          <p:nvPr>
            <p:ph type="sldNum" sz="quarter" idx="10"/>
          </p:nvPr>
        </p:nvSpPr>
        <p:spPr/>
        <p:txBody>
          <a:bodyPr/>
          <a:lstStyle/>
          <a:p>
            <a:pPr>
              <a:defRPr/>
            </a:pPr>
            <a:fld id="{3D2491E0-F370-47E7-B5E7-001C97B7B8E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8DE468C-E9DB-4778-8BEE-A45AC9A8BCA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C964359-07AB-455D-9ED8-C4F91F62BC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58BFB75B-D7DF-4D77-A4AC-F9024627C466}"/>
              </a:ext>
            </a:extLst>
          </p:cNvPr>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3153574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1068F0E-06C3-4797-8D70-60FE7540E23B}"/>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54C64B3D-A23C-4D81-B5AC-D1C738DFC7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buClr>
                <a:srgbClr val="10BC45"/>
              </a:buClr>
              <a:buSzPct val="80000"/>
            </a:pPr>
            <a:r>
              <a:rPr lang="en-GB" altLang="en-US" dirty="0">
                <a:latin typeface="Arial" panose="020B0604020202020204" pitchFamily="34" charset="0"/>
              </a:rPr>
              <a:t>It is the sequence of nucleotide bases in DNA that determines the order of amino acids in a protein.</a:t>
            </a:r>
            <a:endParaRPr lang="en-GB" altLang="en-US" dirty="0">
              <a:latin typeface="Arial" panose="020B0604020202020204" pitchFamily="34" charset="0"/>
              <a:cs typeface="Arial" panose="020B0604020202020204" pitchFamily="34" charset="0"/>
            </a:endParaRP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3" name="Slide Number Placeholder 2">
            <a:extLst>
              <a:ext uri="{FF2B5EF4-FFF2-40B4-BE49-F238E27FC236}">
                <a16:creationId xmlns:a16="http://schemas.microsoft.com/office/drawing/2014/main" id="{27B77844-B3F1-49F0-A675-D49BB4735405}"/>
              </a:ext>
            </a:extLst>
          </p:cNvPr>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255629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0802BD9-813E-49C6-8308-AD5D187D7489}"/>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1C3461D9-B68E-4063-8904-CE1EF7995B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3ACB8E5F-448D-4AD4-AED9-D1DE9E9FC096}"/>
              </a:ext>
            </a:extLst>
          </p:cNvPr>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160529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43238E0-3DFE-4B41-88D4-EE6BA1FB88A2}"/>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F01E438C-12B0-4B2E-95DC-F5E6858C0A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72544FF9-B7D3-44E8-8395-BDABA1C1EA37}"/>
              </a:ext>
            </a:extLst>
          </p:cNvPr>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2258704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63B4A94-E16D-488C-8C0C-9279D77A4FD7}"/>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4ADE64CC-3165-4F93-A96A-F3268D3B1B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Glucose is the major energy source for plants and is stored as an insoluble form, starch. At night, when light levels are low, photosynthesis will decrease. This results in less glucose production via photosynthesis. The plant therefore uses its starch as a source of glucose.</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The glucose chains in cellulose are linear and form rope-like structures, which are layered to form a network. This makes cellulose very strong and allows it to prevent a cell from bursting when it takes in excess water.</a:t>
            </a:r>
          </a:p>
          <a:p>
            <a:pPr>
              <a:spcBef>
                <a:spcPts val="432"/>
              </a:spcBef>
            </a:pPr>
            <a:endParaRPr lang="en-GB" altLang="en-US" b="1" dirty="0">
              <a:latin typeface="Arial" panose="020B0604020202020204" pitchFamily="34" charset="0"/>
            </a:endParaRPr>
          </a:p>
          <a:p>
            <a:pPr>
              <a:spcBef>
                <a:spcPts val="432"/>
              </a:spcBef>
            </a:pPr>
            <a:r>
              <a:rPr lang="en-GB" altLang="en-US" b="1" dirty="0">
                <a:latin typeface="Arial" panose="020B0604020202020204" pitchFamily="34" charset="0"/>
              </a:rPr>
              <a:t>Photo credit: © </a:t>
            </a:r>
            <a:r>
              <a:rPr lang="en-GB" altLang="en-US" dirty="0" err="1">
                <a:latin typeface="Arial" panose="020B0604020202020204" pitchFamily="34" charset="0"/>
              </a:rPr>
              <a:t>Biophoto</a:t>
            </a:r>
            <a:r>
              <a:rPr lang="en-GB" altLang="en-US" dirty="0">
                <a:latin typeface="Arial" panose="020B0604020202020204" pitchFamily="34" charset="0"/>
              </a:rPr>
              <a:t> Associates/Science Photo Library, 2018</a:t>
            </a:r>
          </a:p>
          <a:p>
            <a:pPr>
              <a:spcBef>
                <a:spcPts val="432"/>
              </a:spcBef>
            </a:pPr>
            <a:r>
              <a:rPr lang="en-GB" altLang="en-US" dirty="0" err="1">
                <a:latin typeface="Arial" panose="020B0604020202020204" pitchFamily="34" charset="0"/>
              </a:rPr>
              <a:t>Colored</a:t>
            </a:r>
            <a:r>
              <a:rPr lang="en-GB" altLang="en-US" dirty="0">
                <a:latin typeface="Arial" panose="020B0604020202020204" pitchFamily="34" charset="0"/>
              </a:rPr>
              <a:t> scanning electron micrograph of cellulose microfibrils in a plant cell wall. Cellulose is the main component of a plant cell wall.</a:t>
            </a:r>
          </a:p>
        </p:txBody>
      </p:sp>
      <p:sp>
        <p:nvSpPr>
          <p:cNvPr id="3" name="Slide Number Placeholder 2">
            <a:extLst>
              <a:ext uri="{FF2B5EF4-FFF2-40B4-BE49-F238E27FC236}">
                <a16:creationId xmlns:a16="http://schemas.microsoft.com/office/drawing/2014/main" id="{27002768-8F9C-4135-BB0A-AAB889C0789A}"/>
              </a:ext>
            </a:extLst>
          </p:cNvPr>
          <p:cNvSpPr>
            <a:spLocks noGrp="1"/>
          </p:cNvSpPr>
          <p:nvPr>
            <p:ph type="sldNum" sz="quarter" idx="10"/>
          </p:nvPr>
        </p:nvSpPr>
        <p:spPr/>
        <p:txBody>
          <a:bodyPr/>
          <a:lstStyle/>
          <a:p>
            <a:pPr>
              <a:defRPr/>
            </a:pPr>
            <a:fld id="{3D2491E0-F370-47E7-B5E7-001C97B7B8ED}" type="slidenum">
              <a:rPr lang="en-US" smtClean="0"/>
              <a:pPr>
                <a:defRPr/>
              </a:pPr>
              <a:t>14</a:t>
            </a:fld>
            <a:endParaRPr lang="en-US"/>
          </a:p>
        </p:txBody>
      </p:sp>
    </p:spTree>
    <p:extLst>
      <p:ext uri="{BB962C8B-B14F-4D97-AF65-F5344CB8AC3E}">
        <p14:creationId xmlns:p14="http://schemas.microsoft.com/office/powerpoint/2010/main" val="264410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DEFA1045-1C8D-438C-B81B-25C6AD953AF9}"/>
              </a:ext>
            </a:extLst>
          </p:cNvPr>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249607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F3A48D8-B15E-4D45-9900-E7860A33FA95}"/>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186EF033-779A-4D71-BBD2-BA5768BD06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Other amino acids have been found to exist in other organisms.</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For more information about polymers, please refer to the </a:t>
            </a:r>
            <a:r>
              <a:rPr lang="en-GB" altLang="en-US" i="1" dirty="0">
                <a:latin typeface="Arial" panose="020B0604020202020204" pitchFamily="34" charset="0"/>
              </a:rPr>
              <a:t>Physical Science: Polymers </a:t>
            </a:r>
            <a:r>
              <a:rPr lang="en-GB" altLang="en-US" dirty="0">
                <a:latin typeface="Arial" panose="020B0604020202020204" pitchFamily="34" charset="0"/>
              </a:rPr>
              <a:t>presentation.</a:t>
            </a:r>
          </a:p>
        </p:txBody>
      </p:sp>
      <p:sp>
        <p:nvSpPr>
          <p:cNvPr id="3" name="Slide Number Placeholder 2">
            <a:extLst>
              <a:ext uri="{FF2B5EF4-FFF2-40B4-BE49-F238E27FC236}">
                <a16:creationId xmlns:a16="http://schemas.microsoft.com/office/drawing/2014/main" id="{2375DC48-0DFC-48A9-89A1-C4503EC666C9}"/>
              </a:ext>
            </a:extLst>
          </p:cNvPr>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145636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4735B592-E8D9-4F7C-8986-E0426E26DCD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08E09FF-449E-49E6-9113-BCAF737F87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The functional groups determine how the amino acids behave in chemical reactions.</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3" name="Slide Number Placeholder 2">
            <a:extLst>
              <a:ext uri="{FF2B5EF4-FFF2-40B4-BE49-F238E27FC236}">
                <a16:creationId xmlns:a16="http://schemas.microsoft.com/office/drawing/2014/main" id="{20B8789E-B3B3-4441-8E27-52B9417F5166}"/>
              </a:ext>
            </a:extLst>
          </p:cNvPr>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124126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E82277A-407B-4524-8118-5F81A1FF2753}"/>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A7B1CBCE-B130-4A9C-95D1-A36AB26AC2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0C563388-F868-421D-A08D-D7234023E4E9}"/>
              </a:ext>
            </a:extLst>
          </p:cNvPr>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166803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7A9E6664-A110-4369-BDEF-56068D4B3A69}"/>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7C1E632F-11B5-4BFD-A9EE-57BC274B23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sz="1200" kern="1200" dirty="0">
              <a:solidFill>
                <a:schemeClr val="tx1"/>
              </a:solidFill>
              <a:effectLst/>
              <a:latin typeface="Arial" panose="020B0604020202020204" pitchFamily="34" charset="0"/>
              <a:ea typeface="+mn-ea"/>
              <a:cs typeface="+mn-cs"/>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5B989A44-8847-4D7B-B266-8D67721EBE7A}"/>
              </a:ext>
            </a:extLst>
          </p:cNvPr>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154398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26F65A7-C1F8-415A-BCF2-DD23C4679F17}"/>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39DD7DB0-591E-43E4-BD12-B3F9148C3C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3" name="Slide Number Placeholder 2">
            <a:extLst>
              <a:ext uri="{FF2B5EF4-FFF2-40B4-BE49-F238E27FC236}">
                <a16:creationId xmlns:a16="http://schemas.microsoft.com/office/drawing/2014/main" id="{A6B8E35B-678B-4CBB-A0FC-FD19C91B5FC3}"/>
              </a:ext>
            </a:extLst>
          </p:cNvPr>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272251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7FDE38B-0539-4670-9D58-3A7D4E8E78EB}"/>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85BB989A-16E9-4C75-BFA1-04C395F78B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Top right image: protein polypeptide chain made up of multiple amino acids joined together via covalent bonds.</a:t>
            </a:r>
          </a:p>
          <a:p>
            <a:pPr>
              <a:spcBef>
                <a:spcPts val="432"/>
              </a:spcBef>
            </a:pPr>
            <a:r>
              <a:rPr lang="en-GB" altLang="en-US" dirty="0">
                <a:latin typeface="Arial" panose="020B0604020202020204" pitchFamily="34" charset="0"/>
              </a:rPr>
              <a:t>Bottom right image: A polypeptide chain folded into the final protein structure.</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3" name="Slide Number Placeholder 2">
            <a:extLst>
              <a:ext uri="{FF2B5EF4-FFF2-40B4-BE49-F238E27FC236}">
                <a16:creationId xmlns:a16="http://schemas.microsoft.com/office/drawing/2014/main" id="{90957152-58D6-408B-BD12-944FA887DAC7}"/>
              </a:ext>
            </a:extLst>
          </p:cNvPr>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305209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3AF396A-87B8-40E0-8383-6BD99BE36B0E}"/>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68305201-A1EA-4488-AF01-73D6D9A725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913DDAD2-9105-48DD-9732-F39056D51944}"/>
              </a:ext>
            </a:extLst>
          </p:cNvPr>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3313553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363237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326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22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6466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060740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1935334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4646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090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37243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4301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695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2700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872333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378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7863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3488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838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4634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211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3212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612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153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9463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45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4646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192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6"/>
    </p:custDataLst>
    <p:extLst>
      <p:ext uri="{BB962C8B-B14F-4D97-AF65-F5344CB8AC3E}">
        <p14:creationId xmlns:p14="http://schemas.microsoft.com/office/powerpoint/2010/main" val="4119188791"/>
      </p:ext>
    </p:extLst>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 id="2147485189" r:id="rId12"/>
    <p:sldLayoutId id="2147485190" r:id="rId13"/>
    <p:sldLayoutId id="214748519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4"/>
    </p:custDataLst>
    <p:extLst>
      <p:ext uri="{BB962C8B-B14F-4D97-AF65-F5344CB8AC3E}">
        <p14:creationId xmlns:p14="http://schemas.microsoft.com/office/powerpoint/2010/main" val="2753969519"/>
      </p:ext>
    </p:extLst>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 id="214748520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6.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24.xml"/><Relationship Id="rId5" Type="http://schemas.openxmlformats.org/officeDocument/2006/relationships/image" Target="../media/image9.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1.xml"/><Relationship Id="rId7" Type="http://schemas.openxmlformats.org/officeDocument/2006/relationships/image" Target="../media/image17.png"/><Relationship Id="rId2" Type="http://schemas.openxmlformats.org/officeDocument/2006/relationships/tags" Target="../tags/tag1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noChangeArrowheads="1"/>
          </p:cNvSpPr>
          <p:nvPr>
            <p:ph type="title"/>
          </p:nvPr>
        </p:nvSpPr>
        <p:spPr/>
        <p:txBody>
          <a:bodyPr/>
          <a:lstStyle/>
          <a:p>
            <a:r>
              <a:rPr lang="en-GB" altLang="en-US" dirty="0"/>
              <a:t>Biochemistry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 11.png">
            <a:extLst>
              <a:ext uri="{FF2B5EF4-FFF2-40B4-BE49-F238E27FC236}">
                <a16:creationId xmlns:a16="http://schemas.microsoft.com/office/drawing/2014/main" id="{C4E3E00C-CEF1-4100-9507-C4F5EA24AF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2036763"/>
            <a:ext cx="2693987"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3765B753-CFD6-4C45-8845-62279611AE7C}"/>
              </a:ext>
            </a:extLst>
          </p:cNvPr>
          <p:cNvSpPr>
            <a:spLocks noGrp="1" noChangeArrowheads="1"/>
          </p:cNvSpPr>
          <p:nvPr>
            <p:ph type="title"/>
          </p:nvPr>
        </p:nvSpPr>
        <p:spPr/>
        <p:txBody>
          <a:bodyPr/>
          <a:lstStyle/>
          <a:p>
            <a:r>
              <a:rPr lang="en-GB" altLang="en-US"/>
              <a:t>DNA: a polymer of nucleotides</a:t>
            </a:r>
          </a:p>
        </p:txBody>
      </p:sp>
      <p:sp>
        <p:nvSpPr>
          <p:cNvPr id="20484" name="Text Box 5">
            <a:extLst>
              <a:ext uri="{FF2B5EF4-FFF2-40B4-BE49-F238E27FC236}">
                <a16:creationId xmlns:a16="http://schemas.microsoft.com/office/drawing/2014/main" id="{B92447D8-C8F0-4057-BD87-A83DE08AEC9D}"/>
              </a:ext>
            </a:extLst>
          </p:cNvPr>
          <p:cNvSpPr txBox="1">
            <a:spLocks noChangeArrowheads="1"/>
          </p:cNvSpPr>
          <p:nvPr/>
        </p:nvSpPr>
        <p:spPr bwMode="auto">
          <a:xfrm>
            <a:off x="360363" y="792163"/>
            <a:ext cx="851270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buClr>
                <a:srgbClr val="10BC45"/>
              </a:buClr>
              <a:buSzPct val="80000"/>
            </a:pPr>
            <a:r>
              <a:rPr lang="en-GB" altLang="en-US" dirty="0"/>
              <a:t>DNA is a polymer made from monomers called</a:t>
            </a:r>
            <a:r>
              <a:rPr lang="en-GB" altLang="en-US" b="1" dirty="0"/>
              <a:t> </a:t>
            </a:r>
            <a:r>
              <a:rPr lang="en-GB" altLang="en-US" b="1" dirty="0">
                <a:solidFill>
                  <a:srgbClr val="33CC33"/>
                </a:solidFill>
              </a:rPr>
              <a:t>nucleotides</a:t>
            </a:r>
            <a:r>
              <a:rPr lang="en-GB" altLang="en-US" dirty="0"/>
              <a:t>. Nucleotides are nitrogen-containing substances that can be joined together by </a:t>
            </a:r>
            <a:r>
              <a:rPr lang="en-GB" altLang="en-US" b="1" dirty="0">
                <a:solidFill>
                  <a:srgbClr val="33CC33"/>
                </a:solidFill>
              </a:rPr>
              <a:t>covalent bonds</a:t>
            </a:r>
            <a:r>
              <a:rPr lang="en-GB" altLang="en-US" dirty="0"/>
              <a:t>.</a:t>
            </a:r>
          </a:p>
        </p:txBody>
      </p:sp>
      <p:sp>
        <p:nvSpPr>
          <p:cNvPr id="21514" name="Rectangle 13">
            <a:extLst>
              <a:ext uri="{FF2B5EF4-FFF2-40B4-BE49-F238E27FC236}">
                <a16:creationId xmlns:a16="http://schemas.microsoft.com/office/drawing/2014/main" id="{B7859CA8-23CE-4A4D-9F6A-DB5C27B568CA}"/>
              </a:ext>
            </a:extLst>
          </p:cNvPr>
          <p:cNvSpPr>
            <a:spLocks noChangeArrowheads="1"/>
          </p:cNvSpPr>
          <p:nvPr/>
        </p:nvSpPr>
        <p:spPr bwMode="auto">
          <a:xfrm>
            <a:off x="342900" y="4059238"/>
            <a:ext cx="5000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Two strands </a:t>
            </a:r>
            <a:r>
              <a:rPr lang="en-GB" altLang="en-US" dirty="0"/>
              <a:t>of nucleotides join together to form a </a:t>
            </a:r>
            <a:r>
              <a:rPr lang="en-GB" altLang="en-US" b="1" dirty="0"/>
              <a:t>DNA molecule</a:t>
            </a:r>
            <a:r>
              <a:rPr lang="en-GB" altLang="en-US" dirty="0"/>
              <a:t>. </a:t>
            </a:r>
          </a:p>
        </p:txBody>
      </p:sp>
      <p:sp>
        <p:nvSpPr>
          <p:cNvPr id="13" name="Rectangle 12">
            <a:extLst>
              <a:ext uri="{FF2B5EF4-FFF2-40B4-BE49-F238E27FC236}">
                <a16:creationId xmlns:a16="http://schemas.microsoft.com/office/drawing/2014/main" id="{39965F2F-FCFC-451D-8238-DBE550509E99}"/>
              </a:ext>
            </a:extLst>
          </p:cNvPr>
          <p:cNvSpPr>
            <a:spLocks noChangeArrowheads="1"/>
          </p:cNvSpPr>
          <p:nvPr/>
        </p:nvSpPr>
        <p:spPr bwMode="auto">
          <a:xfrm>
            <a:off x="342900" y="5322888"/>
            <a:ext cx="56753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two strands coil around each other to form a </a:t>
            </a:r>
            <a:r>
              <a:rPr lang="en-GB" altLang="en-US" b="1" dirty="0">
                <a:solidFill>
                  <a:srgbClr val="33CC33"/>
                </a:solidFill>
              </a:rPr>
              <a:t>double helix</a:t>
            </a:r>
            <a:r>
              <a:rPr lang="en-GB" altLang="en-US" dirty="0">
                <a:solidFill>
                  <a:srgbClr val="33CC33"/>
                </a:solidFill>
              </a:rPr>
              <a:t> </a:t>
            </a:r>
            <a:r>
              <a:rPr lang="en-GB" altLang="en-US" dirty="0"/>
              <a:t>structure.</a:t>
            </a:r>
          </a:p>
        </p:txBody>
      </p:sp>
      <p:sp>
        <p:nvSpPr>
          <p:cNvPr id="9" name="Text Box 3">
            <a:extLst>
              <a:ext uri="{FF2B5EF4-FFF2-40B4-BE49-F238E27FC236}">
                <a16:creationId xmlns:a16="http://schemas.microsoft.com/office/drawing/2014/main" id="{B3B8637E-83E3-4FC0-AC54-DDC37B097D68}"/>
              </a:ext>
            </a:extLst>
          </p:cNvPr>
          <p:cNvSpPr txBox="1">
            <a:spLocks noChangeArrowheads="1"/>
          </p:cNvSpPr>
          <p:nvPr/>
        </p:nvSpPr>
        <p:spPr bwMode="auto">
          <a:xfrm>
            <a:off x="342900" y="2425700"/>
            <a:ext cx="5165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buClr>
                <a:srgbClr val="10BC45"/>
              </a:buClr>
              <a:buSzPct val="80000"/>
              <a:buFont typeface="Wingdings" panose="05000000000000000000" pitchFamily="2" charset="2"/>
              <a:buNone/>
            </a:pPr>
            <a:r>
              <a:rPr lang="en-GB" altLang="en-US" dirty="0">
                <a:cs typeface="Arial" panose="020B0604020202020204" pitchFamily="34" charset="0"/>
              </a:rPr>
              <a:t>DNA contains four types of nucleotide bases which </a:t>
            </a:r>
            <a:r>
              <a:rPr lang="en-GB" altLang="en-US" b="1" dirty="0">
                <a:solidFill>
                  <a:srgbClr val="33CC33"/>
                </a:solidFill>
                <a:cs typeface="Arial" panose="020B0604020202020204" pitchFamily="34" charset="0"/>
              </a:rPr>
              <a:t>polymerize</a:t>
            </a:r>
            <a:r>
              <a:rPr lang="en-GB" altLang="en-US" dirty="0">
                <a:cs typeface="Arial" panose="020B0604020202020204" pitchFamily="34" charset="0"/>
              </a:rPr>
              <a:t> to form the long strands of DNA.</a:t>
            </a:r>
          </a:p>
        </p:txBody>
      </p:sp>
      <p:pic>
        <p:nvPicPr>
          <p:cNvPr id="11" name="Picture 9">
            <a:hlinkClick r:id="" action="ppaction://hlinkshowjump?jump=nextslide"/>
            <a:extLst>
              <a:ext uri="{FF2B5EF4-FFF2-40B4-BE49-F238E27FC236}">
                <a16:creationId xmlns:a16="http://schemas.microsoft.com/office/drawing/2014/main" id="{992F34F2-DCF0-4088-BC81-0A2A62F903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21562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51" descr="C:\Users\Charlotte.Pritchard\nucleotide.png">
            <a:extLst>
              <a:ext uri="{FF2B5EF4-FFF2-40B4-BE49-F238E27FC236}">
                <a16:creationId xmlns:a16="http://schemas.microsoft.com/office/drawing/2014/main" id="{7820FF1F-5FB8-4CB4-A643-39181B19B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235" r="32452"/>
          <a:stretch>
            <a:fillRect/>
          </a:stretch>
        </p:blipFill>
        <p:spPr bwMode="auto">
          <a:xfrm>
            <a:off x="2470150" y="2138363"/>
            <a:ext cx="243363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4" descr="C:\Users\Charlotte.Pritchard\nucleotide.png">
            <a:extLst>
              <a:ext uri="{FF2B5EF4-FFF2-40B4-BE49-F238E27FC236}">
                <a16:creationId xmlns:a16="http://schemas.microsoft.com/office/drawing/2014/main" id="{16F08FC9-D88E-491C-9715-7D584D1FE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5546"/>
          <a:stretch>
            <a:fillRect/>
          </a:stretch>
        </p:blipFill>
        <p:spPr bwMode="auto">
          <a:xfrm>
            <a:off x="4619625" y="2138363"/>
            <a:ext cx="22479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14">
            <a:extLst>
              <a:ext uri="{FF2B5EF4-FFF2-40B4-BE49-F238E27FC236}">
                <a16:creationId xmlns:a16="http://schemas.microsoft.com/office/drawing/2014/main" id="{C5436DEC-7DCA-42A3-B63E-C4162D7C0F6F}"/>
              </a:ext>
            </a:extLst>
          </p:cNvPr>
          <p:cNvSpPr>
            <a:spLocks noChangeArrowheads="1"/>
          </p:cNvSpPr>
          <p:nvPr/>
        </p:nvSpPr>
        <p:spPr bwMode="auto">
          <a:xfrm>
            <a:off x="342900" y="5322888"/>
            <a:ext cx="79327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buClr>
                <a:srgbClr val="10BC45"/>
              </a:buClr>
              <a:buSzPct val="80000"/>
            </a:pPr>
            <a:r>
              <a:rPr lang="en-GB" altLang="en-US" dirty="0"/>
              <a:t>More nucleotides are added to the chain to form the final strand of DNA. </a:t>
            </a:r>
            <a:endParaRPr lang="en-GB" altLang="en-US" dirty="0">
              <a:cs typeface="Arial" panose="020B0604020202020204" pitchFamily="34" charset="0"/>
            </a:endParaRPr>
          </a:p>
        </p:txBody>
      </p:sp>
      <p:sp>
        <p:nvSpPr>
          <p:cNvPr id="21509" name="Rectangle 2">
            <a:extLst>
              <a:ext uri="{FF2B5EF4-FFF2-40B4-BE49-F238E27FC236}">
                <a16:creationId xmlns:a16="http://schemas.microsoft.com/office/drawing/2014/main" id="{C8EDAD9C-072D-4FDC-8F74-41688AEA3084}"/>
              </a:ext>
            </a:extLst>
          </p:cNvPr>
          <p:cNvSpPr>
            <a:spLocks noGrp="1" noChangeArrowheads="1"/>
          </p:cNvSpPr>
          <p:nvPr>
            <p:ph type="title"/>
          </p:nvPr>
        </p:nvSpPr>
        <p:spPr/>
        <p:txBody>
          <a:bodyPr/>
          <a:lstStyle/>
          <a:p>
            <a:r>
              <a:rPr lang="en-GB" altLang="en-US"/>
              <a:t>Forming polynucleotides</a:t>
            </a:r>
          </a:p>
        </p:txBody>
      </p:sp>
      <p:sp>
        <p:nvSpPr>
          <p:cNvPr id="21510" name="Text Box 55">
            <a:extLst>
              <a:ext uri="{FF2B5EF4-FFF2-40B4-BE49-F238E27FC236}">
                <a16:creationId xmlns:a16="http://schemas.microsoft.com/office/drawing/2014/main" id="{258E66F6-7542-4154-9525-20CEE4302F50}"/>
              </a:ext>
            </a:extLst>
          </p:cNvPr>
          <p:cNvSpPr txBox="1">
            <a:spLocks noChangeArrowheads="1"/>
          </p:cNvSpPr>
          <p:nvPr/>
        </p:nvSpPr>
        <p:spPr bwMode="auto">
          <a:xfrm>
            <a:off x="360363" y="792163"/>
            <a:ext cx="85804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Nucleotides are the basis of DNA. They can </a:t>
            </a:r>
            <a:r>
              <a:rPr lang="en-GB" altLang="en-US" b="1" dirty="0"/>
              <a:t>polymerize</a:t>
            </a:r>
            <a:r>
              <a:rPr lang="en-GB" altLang="en-US" dirty="0"/>
              <a:t> to form polymers called </a:t>
            </a:r>
            <a:r>
              <a:rPr lang="en-GB" altLang="en-US" b="1" dirty="0">
                <a:solidFill>
                  <a:srgbClr val="33CC33"/>
                </a:solidFill>
              </a:rPr>
              <a:t>polynucleotides</a:t>
            </a:r>
            <a:r>
              <a:rPr lang="en-GB" altLang="en-US" dirty="0"/>
              <a:t>. </a:t>
            </a:r>
          </a:p>
        </p:txBody>
      </p:sp>
      <p:sp>
        <p:nvSpPr>
          <p:cNvPr id="3" name="Text Box 51">
            <a:extLst>
              <a:ext uri="{FF2B5EF4-FFF2-40B4-BE49-F238E27FC236}">
                <a16:creationId xmlns:a16="http://schemas.microsoft.com/office/drawing/2014/main" id="{DDB915DF-7611-4FE8-ACD8-5891857B7254}"/>
              </a:ext>
            </a:extLst>
          </p:cNvPr>
          <p:cNvSpPr txBox="1">
            <a:spLocks noChangeArrowheads="1"/>
          </p:cNvSpPr>
          <p:nvPr/>
        </p:nvSpPr>
        <p:spPr bwMode="auto">
          <a:xfrm>
            <a:off x="360363" y="1806575"/>
            <a:ext cx="8580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buClr>
                <a:srgbClr val="10BC45"/>
              </a:buClr>
              <a:buSzPct val="80000"/>
            </a:pPr>
            <a:r>
              <a:rPr lang="en-GB" altLang="en-US" dirty="0"/>
              <a:t>Two nucleotides join in a condensation reaction. </a:t>
            </a:r>
            <a:endParaRPr lang="en-GB" altLang="en-US" dirty="0">
              <a:cs typeface="Arial" panose="020B0604020202020204" pitchFamily="34" charset="0"/>
            </a:endParaRPr>
          </a:p>
        </p:txBody>
      </p:sp>
      <p:sp>
        <p:nvSpPr>
          <p:cNvPr id="21518" name="TextBox 15">
            <a:extLst>
              <a:ext uri="{FF2B5EF4-FFF2-40B4-BE49-F238E27FC236}">
                <a16:creationId xmlns:a16="http://schemas.microsoft.com/office/drawing/2014/main" id="{31971876-2D23-487F-9F41-4092314DB794}"/>
              </a:ext>
            </a:extLst>
          </p:cNvPr>
          <p:cNvSpPr txBox="1">
            <a:spLocks noChangeArrowheads="1"/>
          </p:cNvSpPr>
          <p:nvPr/>
        </p:nvSpPr>
        <p:spPr bwMode="auto">
          <a:xfrm>
            <a:off x="6962775" y="3636963"/>
            <a:ext cx="157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H</a:t>
            </a:r>
            <a:r>
              <a:rPr lang="en-GB" altLang="en-US" baseline="-25000"/>
              <a:t>2</a:t>
            </a:r>
            <a:r>
              <a:rPr lang="en-GB" altLang="en-US"/>
              <a:t>O</a:t>
            </a:r>
          </a:p>
        </p:txBody>
      </p:sp>
      <p:pic>
        <p:nvPicPr>
          <p:cNvPr id="21519" name="Picture 15" descr="C:\Users\Charlotte.Pritchard\nucleotide.png">
            <a:extLst>
              <a:ext uri="{FF2B5EF4-FFF2-40B4-BE49-F238E27FC236}">
                <a16:creationId xmlns:a16="http://schemas.microsoft.com/office/drawing/2014/main" id="{90868668-4B9E-4346-BD8D-FFE169578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9400"/>
          <a:stretch>
            <a:fillRect/>
          </a:stretch>
        </p:blipFill>
        <p:spPr bwMode="auto">
          <a:xfrm>
            <a:off x="342900" y="2138363"/>
            <a:ext cx="19970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0">
            <a:extLst>
              <a:ext uri="{FF2B5EF4-FFF2-40B4-BE49-F238E27FC236}">
                <a16:creationId xmlns:a16="http://schemas.microsoft.com/office/drawing/2014/main" id="{186AECB9-05E3-4FE4-BA7D-5ECE4658452A}"/>
              </a:ext>
            </a:extLst>
          </p:cNvPr>
          <p:cNvGrpSpPr>
            <a:grpSpLocks/>
          </p:cNvGrpSpPr>
          <p:nvPr/>
        </p:nvGrpSpPr>
        <p:grpSpPr bwMode="auto">
          <a:xfrm>
            <a:off x="2474913" y="3324225"/>
            <a:ext cx="2000250" cy="1022350"/>
            <a:chOff x="2355928" y="3324113"/>
            <a:chExt cx="2000919" cy="1021976"/>
          </a:xfrm>
        </p:grpSpPr>
        <p:sp>
          <p:nvSpPr>
            <p:cNvPr id="4" name="TextBox 18">
              <a:extLst>
                <a:ext uri="{FF2B5EF4-FFF2-40B4-BE49-F238E27FC236}">
                  <a16:creationId xmlns:a16="http://schemas.microsoft.com/office/drawing/2014/main" id="{C5BFC398-E89F-47C0-8F22-FA94C98E9227}"/>
                </a:ext>
              </a:extLst>
            </p:cNvPr>
            <p:cNvSpPr txBox="1">
              <a:spLocks noChangeArrowheads="1"/>
            </p:cNvSpPr>
            <p:nvPr/>
          </p:nvSpPr>
          <p:spPr bwMode="auto">
            <a:xfrm>
              <a:off x="2355928" y="3324113"/>
              <a:ext cx="2000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condensation</a:t>
              </a:r>
            </a:p>
          </p:txBody>
        </p:sp>
        <p:sp>
          <p:nvSpPr>
            <p:cNvPr id="21520" name="TextBox 19">
              <a:extLst>
                <a:ext uri="{FF2B5EF4-FFF2-40B4-BE49-F238E27FC236}">
                  <a16:creationId xmlns:a16="http://schemas.microsoft.com/office/drawing/2014/main" id="{2E62AB65-FC84-47D0-B64A-ABD97C649CA5}"/>
                </a:ext>
              </a:extLst>
            </p:cNvPr>
            <p:cNvSpPr txBox="1">
              <a:spLocks noChangeArrowheads="1"/>
            </p:cNvSpPr>
            <p:nvPr/>
          </p:nvSpPr>
          <p:spPr bwMode="auto">
            <a:xfrm>
              <a:off x="2686176" y="3883510"/>
              <a:ext cx="1340422" cy="46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reaction</a:t>
              </a:r>
            </a:p>
          </p:txBody>
        </p:sp>
      </p:grpSp>
      <p:sp>
        <p:nvSpPr>
          <p:cNvPr id="14" name="TextBox 13">
            <a:extLst>
              <a:ext uri="{FF2B5EF4-FFF2-40B4-BE49-F238E27FC236}">
                <a16:creationId xmlns:a16="http://schemas.microsoft.com/office/drawing/2014/main" id="{0E2FED75-0727-4C58-A222-161586D231C1}"/>
              </a:ext>
            </a:extLst>
          </p:cNvPr>
          <p:cNvSpPr txBox="1">
            <a:spLocks noChangeArrowheads="1"/>
          </p:cNvSpPr>
          <p:nvPr/>
        </p:nvSpPr>
        <p:spPr bwMode="auto">
          <a:xfrm>
            <a:off x="514350" y="3589338"/>
            <a:ext cx="1893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nucleotides</a:t>
            </a:r>
          </a:p>
        </p:txBody>
      </p:sp>
      <p:sp>
        <p:nvSpPr>
          <p:cNvPr id="15" name="TextBox 14">
            <a:extLst>
              <a:ext uri="{FF2B5EF4-FFF2-40B4-BE49-F238E27FC236}">
                <a16:creationId xmlns:a16="http://schemas.microsoft.com/office/drawing/2014/main" id="{1B4DCA44-4E20-42C6-9233-F63B180018DB}"/>
              </a:ext>
            </a:extLst>
          </p:cNvPr>
          <p:cNvSpPr txBox="1">
            <a:spLocks noChangeArrowheads="1"/>
          </p:cNvSpPr>
          <p:nvPr/>
        </p:nvSpPr>
        <p:spPr bwMode="auto">
          <a:xfrm>
            <a:off x="4759325" y="2301875"/>
            <a:ext cx="2354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polynucleotide</a:t>
            </a:r>
          </a:p>
        </p:txBody>
      </p:sp>
      <p:pic>
        <p:nvPicPr>
          <p:cNvPr id="18" name="Picture 9">
            <a:hlinkClick r:id="" action="ppaction://hlinkshowjump?jump=nextslide"/>
            <a:extLst>
              <a:ext uri="{FF2B5EF4-FFF2-40B4-BE49-F238E27FC236}">
                <a16:creationId xmlns:a16="http://schemas.microsoft.com/office/drawing/2014/main" id="{DC0EEA2D-9AFA-4844-A3A0-90FA99A98E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notes_icon">
            <a:extLst>
              <a:ext uri="{FF2B5EF4-FFF2-40B4-BE49-F238E27FC236}">
                <a16:creationId xmlns:a16="http://schemas.microsoft.com/office/drawing/2014/main" id="{22A9EEBE-5720-4B6B-8EAA-FB33A3676AB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0" name="Picture 9">
            <a:extLst>
              <a:ext uri="{FF2B5EF4-FFF2-40B4-BE49-F238E27FC236}">
                <a16:creationId xmlns:a16="http://schemas.microsoft.com/office/drawing/2014/main" id="{03EEF981-6BC9-46BE-8D39-85014B17022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43734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 grpId="0"/>
      <p:bldP spid="21518"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EC850A5-14C8-4D95-AAA4-4EA7A0F2C672}"/>
              </a:ext>
            </a:extLst>
          </p:cNvPr>
          <p:cNvSpPr>
            <a:spLocks noGrp="1"/>
          </p:cNvSpPr>
          <p:nvPr>
            <p:ph type="title"/>
          </p:nvPr>
        </p:nvSpPr>
        <p:spPr/>
        <p:txBody>
          <a:bodyPr/>
          <a:lstStyle/>
          <a:p>
            <a:r>
              <a:rPr lang="en-GB" altLang="en-US"/>
              <a:t>Carbohydrates</a:t>
            </a:r>
          </a:p>
        </p:txBody>
      </p:sp>
      <p:sp>
        <p:nvSpPr>
          <p:cNvPr id="23556" name="TextBox 3">
            <a:extLst>
              <a:ext uri="{FF2B5EF4-FFF2-40B4-BE49-F238E27FC236}">
                <a16:creationId xmlns:a16="http://schemas.microsoft.com/office/drawing/2014/main" id="{C75E904F-08D7-4924-B6DC-37E3BE7739D4}"/>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33CC33"/>
                </a:solidFill>
              </a:rPr>
              <a:t>Carbohydrates</a:t>
            </a:r>
            <a:r>
              <a:rPr lang="en-GB" altLang="en-US" dirty="0"/>
              <a:t> are the most abundant class of biological molecules in living organisms. They consist of carbon, hydrogen and oxygen.</a:t>
            </a:r>
          </a:p>
        </p:txBody>
      </p:sp>
      <p:sp>
        <p:nvSpPr>
          <p:cNvPr id="7" name="TextBox 6">
            <a:extLst>
              <a:ext uri="{FF2B5EF4-FFF2-40B4-BE49-F238E27FC236}">
                <a16:creationId xmlns:a16="http://schemas.microsoft.com/office/drawing/2014/main" id="{9EF8F553-FEE5-495B-A211-2C6E1F339956}"/>
              </a:ext>
            </a:extLst>
          </p:cNvPr>
          <p:cNvSpPr txBox="1">
            <a:spLocks noChangeArrowheads="1"/>
          </p:cNvSpPr>
          <p:nvPr/>
        </p:nvSpPr>
        <p:spPr bwMode="auto">
          <a:xfrm>
            <a:off x="342900" y="228758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Carbohydrates have three main roles:</a:t>
            </a:r>
          </a:p>
        </p:txBody>
      </p:sp>
      <p:sp>
        <p:nvSpPr>
          <p:cNvPr id="8" name="TextBox 7">
            <a:extLst>
              <a:ext uri="{FF2B5EF4-FFF2-40B4-BE49-F238E27FC236}">
                <a16:creationId xmlns:a16="http://schemas.microsoft.com/office/drawing/2014/main" id="{F23FDA4E-58E7-4EBD-8185-C83F90134D32}"/>
              </a:ext>
            </a:extLst>
          </p:cNvPr>
          <p:cNvSpPr txBox="1">
            <a:spLocks noChangeArrowheads="1"/>
          </p:cNvSpPr>
          <p:nvPr/>
        </p:nvSpPr>
        <p:spPr bwMode="auto">
          <a:xfrm>
            <a:off x="342900" y="3054350"/>
            <a:ext cx="5286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33CC33"/>
              </a:buClr>
              <a:buFont typeface="Wingdings" panose="05000000000000000000" pitchFamily="2" charset="2"/>
              <a:buChar char="l"/>
            </a:pPr>
            <a:r>
              <a:rPr lang="en-GB" altLang="en-US" dirty="0"/>
              <a:t>energy storage, such as </a:t>
            </a:r>
            <a:r>
              <a:rPr lang="en-GB" altLang="en-US" b="1" dirty="0">
                <a:solidFill>
                  <a:srgbClr val="33CC33"/>
                </a:solidFill>
              </a:rPr>
              <a:t>starch</a:t>
            </a:r>
            <a:r>
              <a:rPr lang="en-GB" altLang="en-US" dirty="0"/>
              <a:t> in plants, and </a:t>
            </a:r>
            <a:r>
              <a:rPr lang="en-GB" altLang="en-US" b="1" dirty="0">
                <a:solidFill>
                  <a:srgbClr val="33CC33"/>
                </a:solidFill>
              </a:rPr>
              <a:t>glycogen</a:t>
            </a:r>
            <a:r>
              <a:rPr lang="en-GB" altLang="en-US" dirty="0"/>
              <a:t> in animals</a:t>
            </a:r>
          </a:p>
        </p:txBody>
      </p:sp>
      <p:sp>
        <p:nvSpPr>
          <p:cNvPr id="9" name="TextBox 8">
            <a:extLst>
              <a:ext uri="{FF2B5EF4-FFF2-40B4-BE49-F238E27FC236}">
                <a16:creationId xmlns:a16="http://schemas.microsoft.com/office/drawing/2014/main" id="{023D81D7-7CCE-4E4A-B379-0C8F79C32D75}"/>
              </a:ext>
            </a:extLst>
          </p:cNvPr>
          <p:cNvSpPr txBox="1">
            <a:spLocks noChangeArrowheads="1"/>
          </p:cNvSpPr>
          <p:nvPr/>
        </p:nvSpPr>
        <p:spPr bwMode="auto">
          <a:xfrm>
            <a:off x="342901" y="4187825"/>
            <a:ext cx="384527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33CC33"/>
              </a:buClr>
              <a:buFont typeface="Wingdings" panose="05000000000000000000" pitchFamily="2" charset="2"/>
              <a:buChar char="l"/>
            </a:pPr>
            <a:r>
              <a:rPr lang="en-GB" altLang="en-US" dirty="0"/>
              <a:t>structural support, such as </a:t>
            </a:r>
            <a:r>
              <a:rPr lang="en-GB" altLang="en-US" b="1" dirty="0">
                <a:solidFill>
                  <a:srgbClr val="33CC33"/>
                </a:solidFill>
              </a:rPr>
              <a:t>cellulose</a:t>
            </a:r>
            <a:r>
              <a:rPr lang="en-GB" altLang="en-US" dirty="0"/>
              <a:t> in plants</a:t>
            </a:r>
          </a:p>
        </p:txBody>
      </p:sp>
      <p:sp>
        <p:nvSpPr>
          <p:cNvPr id="10" name="TextBox 9">
            <a:extLst>
              <a:ext uri="{FF2B5EF4-FFF2-40B4-BE49-F238E27FC236}">
                <a16:creationId xmlns:a16="http://schemas.microsoft.com/office/drawing/2014/main" id="{5CED0ED9-E231-4561-B466-D995BDE777C8}"/>
              </a:ext>
            </a:extLst>
          </p:cNvPr>
          <p:cNvSpPr txBox="1">
            <a:spLocks noChangeArrowheads="1"/>
          </p:cNvSpPr>
          <p:nvPr/>
        </p:nvSpPr>
        <p:spPr bwMode="auto">
          <a:xfrm>
            <a:off x="342900" y="5322888"/>
            <a:ext cx="4251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33CC33"/>
              </a:buClr>
              <a:buFont typeface="Wingdings" panose="05000000000000000000" pitchFamily="2" charset="2"/>
              <a:buChar char="l"/>
            </a:pPr>
            <a:r>
              <a:rPr lang="en-GB" altLang="en-US" dirty="0"/>
              <a:t>components of other biological molecules.</a:t>
            </a:r>
          </a:p>
        </p:txBody>
      </p:sp>
      <p:pic>
        <p:nvPicPr>
          <p:cNvPr id="23561" name="Picture 10" descr="girl_thinking.png">
            <a:extLst>
              <a:ext uri="{FF2B5EF4-FFF2-40B4-BE49-F238E27FC236}">
                <a16:creationId xmlns:a16="http://schemas.microsoft.com/office/drawing/2014/main" id="{EE820779-33BB-4FA1-BE7A-B79A0079F4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1841500"/>
            <a:ext cx="2678113"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hlinkClick r:id="" action="ppaction://hlinkshowjump?jump=nextslide"/>
            <a:extLst>
              <a:ext uri="{FF2B5EF4-FFF2-40B4-BE49-F238E27FC236}">
                <a16:creationId xmlns:a16="http://schemas.microsoft.com/office/drawing/2014/main" id="{F7DD31C4-E0D9-4CC8-B6A4-B6FB940F176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43048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38E008F-C8C1-41CD-AC93-D2AE10936034}"/>
              </a:ext>
            </a:extLst>
          </p:cNvPr>
          <p:cNvSpPr>
            <a:spLocks noGrp="1"/>
          </p:cNvSpPr>
          <p:nvPr>
            <p:ph type="title"/>
          </p:nvPr>
        </p:nvSpPr>
        <p:spPr/>
        <p:txBody>
          <a:bodyPr/>
          <a:lstStyle/>
          <a:p>
            <a:r>
              <a:rPr lang="en-GB" altLang="en-US"/>
              <a:t>Polymers of sugars</a:t>
            </a:r>
          </a:p>
        </p:txBody>
      </p:sp>
      <p:sp>
        <p:nvSpPr>
          <p:cNvPr id="24580" name="TextBox 3">
            <a:extLst>
              <a:ext uri="{FF2B5EF4-FFF2-40B4-BE49-F238E27FC236}">
                <a16:creationId xmlns:a16="http://schemas.microsoft.com/office/drawing/2014/main" id="{12C6F10A-2846-4F7A-99C5-679A8725EF74}"/>
              </a:ext>
            </a:extLst>
          </p:cNvPr>
          <p:cNvSpPr txBox="1">
            <a:spLocks noChangeArrowheads="1"/>
          </p:cNvSpPr>
          <p:nvPr/>
        </p:nvSpPr>
        <p:spPr bwMode="auto">
          <a:xfrm>
            <a:off x="342900" y="784225"/>
            <a:ext cx="84121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Carbohydrates are polymers made from </a:t>
            </a:r>
            <a:r>
              <a:rPr lang="en-GB" altLang="en-US" b="1" dirty="0"/>
              <a:t>sugar</a:t>
            </a:r>
            <a:r>
              <a:rPr lang="en-GB" altLang="en-US" dirty="0"/>
              <a:t> </a:t>
            </a:r>
            <a:r>
              <a:rPr lang="en-GB" altLang="en-US" b="1" dirty="0"/>
              <a:t>monomers</a:t>
            </a:r>
            <a:r>
              <a:rPr lang="en-GB" altLang="en-US" dirty="0"/>
              <a:t>, such as </a:t>
            </a:r>
            <a:r>
              <a:rPr lang="en-GB" altLang="en-US" b="1" dirty="0"/>
              <a:t>glucose</a:t>
            </a:r>
            <a:r>
              <a:rPr lang="en-GB" altLang="en-US" dirty="0"/>
              <a:t>. Sugars are the most basic carbohydrate.</a:t>
            </a:r>
          </a:p>
        </p:txBody>
      </p:sp>
      <p:sp>
        <p:nvSpPr>
          <p:cNvPr id="5" name="TextBox 4">
            <a:extLst>
              <a:ext uri="{FF2B5EF4-FFF2-40B4-BE49-F238E27FC236}">
                <a16:creationId xmlns:a16="http://schemas.microsoft.com/office/drawing/2014/main" id="{10F8DF1F-3DCE-48A6-A485-34E68F03043E}"/>
              </a:ext>
            </a:extLst>
          </p:cNvPr>
          <p:cNvSpPr txBox="1">
            <a:spLocks noChangeArrowheads="1"/>
          </p:cNvSpPr>
          <p:nvPr/>
        </p:nvSpPr>
        <p:spPr bwMode="auto">
          <a:xfrm>
            <a:off x="342900" y="197326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Two sugar monomers can be joined together by covalent bonds in a condensation reaction.</a:t>
            </a:r>
          </a:p>
        </p:txBody>
      </p:sp>
      <p:sp>
        <p:nvSpPr>
          <p:cNvPr id="6" name="TextBox 52">
            <a:extLst>
              <a:ext uri="{FF2B5EF4-FFF2-40B4-BE49-F238E27FC236}">
                <a16:creationId xmlns:a16="http://schemas.microsoft.com/office/drawing/2014/main" id="{BCD376A2-0B05-4C61-A4ED-C723DF964261}"/>
              </a:ext>
            </a:extLst>
          </p:cNvPr>
          <p:cNvSpPr txBox="1">
            <a:spLocks noChangeArrowheads="1"/>
          </p:cNvSpPr>
          <p:nvPr/>
        </p:nvSpPr>
        <p:spPr bwMode="auto">
          <a:xfrm>
            <a:off x="342900" y="3160713"/>
            <a:ext cx="7566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Multiple sugars can polymerize to form long carbohydrate polymers.</a:t>
            </a:r>
          </a:p>
        </p:txBody>
      </p:sp>
      <p:sp>
        <p:nvSpPr>
          <p:cNvPr id="24594" name="TextBox 51">
            <a:extLst>
              <a:ext uri="{FF2B5EF4-FFF2-40B4-BE49-F238E27FC236}">
                <a16:creationId xmlns:a16="http://schemas.microsoft.com/office/drawing/2014/main" id="{0FBE7B85-0CAF-43BF-8FD2-E7DEEA697742}"/>
              </a:ext>
            </a:extLst>
          </p:cNvPr>
          <p:cNvSpPr txBox="1">
            <a:spLocks noChangeArrowheads="1"/>
          </p:cNvSpPr>
          <p:nvPr/>
        </p:nvSpPr>
        <p:spPr bwMode="auto">
          <a:xfrm>
            <a:off x="2808288" y="4295775"/>
            <a:ext cx="28590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covalent bond</a:t>
            </a:r>
          </a:p>
        </p:txBody>
      </p:sp>
      <p:sp>
        <p:nvSpPr>
          <p:cNvPr id="24587" name="TextBox 47">
            <a:extLst>
              <a:ext uri="{FF2B5EF4-FFF2-40B4-BE49-F238E27FC236}">
                <a16:creationId xmlns:a16="http://schemas.microsoft.com/office/drawing/2014/main" id="{897B4E4C-887D-4968-B62E-52F9A49C3BB5}"/>
              </a:ext>
            </a:extLst>
          </p:cNvPr>
          <p:cNvSpPr txBox="1">
            <a:spLocks noChangeArrowheads="1"/>
          </p:cNvSpPr>
          <p:nvPr/>
        </p:nvSpPr>
        <p:spPr bwMode="auto">
          <a:xfrm>
            <a:off x="1725613" y="5759450"/>
            <a:ext cx="1004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sugar</a:t>
            </a:r>
          </a:p>
        </p:txBody>
      </p:sp>
      <p:pic>
        <p:nvPicPr>
          <p:cNvPr id="20" name="Picture 19" descr="slide 15 long carbohydrate polymer.png">
            <a:extLst>
              <a:ext uri="{FF2B5EF4-FFF2-40B4-BE49-F238E27FC236}">
                <a16:creationId xmlns:a16="http://schemas.microsoft.com/office/drawing/2014/main" id="{402E8863-39C7-4175-8291-AE991A8594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313" y="5153025"/>
            <a:ext cx="8678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lide 15 1.png">
            <a:extLst>
              <a:ext uri="{FF2B5EF4-FFF2-40B4-BE49-F238E27FC236}">
                <a16:creationId xmlns:a16="http://schemas.microsoft.com/office/drawing/2014/main" id="{21BB1893-C412-4925-A77F-50AFBFBFD2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5300" y="4772025"/>
            <a:ext cx="428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slide 15 2.png">
            <a:extLst>
              <a:ext uri="{FF2B5EF4-FFF2-40B4-BE49-F238E27FC236}">
                <a16:creationId xmlns:a16="http://schemas.microsoft.com/office/drawing/2014/main" id="{B485C460-11B2-4F96-81D1-725778F8915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92313" y="5514975"/>
            <a:ext cx="519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hlinkClick r:id="" action="ppaction://hlinkshowjump?jump=nextslide"/>
            <a:extLst>
              <a:ext uri="{FF2B5EF4-FFF2-40B4-BE49-F238E27FC236}">
                <a16:creationId xmlns:a16="http://schemas.microsoft.com/office/drawing/2014/main" id="{7F8FA4F0-B7A7-4A1D-B31E-09144AACE3F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50945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4594" grpId="0"/>
      <p:bldP spid="245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795B028-ADD3-4C72-A344-0C7F08CB8B1E}"/>
              </a:ext>
            </a:extLst>
          </p:cNvPr>
          <p:cNvSpPr>
            <a:spLocks noGrp="1"/>
          </p:cNvSpPr>
          <p:nvPr>
            <p:ph type="title"/>
          </p:nvPr>
        </p:nvSpPr>
        <p:spPr/>
        <p:txBody>
          <a:bodyPr/>
          <a:lstStyle/>
          <a:p>
            <a:r>
              <a:rPr lang="en-GB" altLang="en-US" dirty="0"/>
              <a:t>Starch and cellulose</a:t>
            </a:r>
          </a:p>
        </p:txBody>
      </p:sp>
      <p:sp>
        <p:nvSpPr>
          <p:cNvPr id="25603" name="Rectangle 3">
            <a:extLst>
              <a:ext uri="{FF2B5EF4-FFF2-40B4-BE49-F238E27FC236}">
                <a16:creationId xmlns:a16="http://schemas.microsoft.com/office/drawing/2014/main" id="{53EDECFF-FAB8-41CF-A30B-4F5E6D77441A}"/>
              </a:ext>
            </a:extLst>
          </p:cNvPr>
          <p:cNvSpPr>
            <a:spLocks noChangeArrowheads="1"/>
          </p:cNvSpPr>
          <p:nvPr/>
        </p:nvSpPr>
        <p:spPr bwMode="auto">
          <a:xfrm>
            <a:off x="342900" y="784225"/>
            <a:ext cx="839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Both starch and cellulose are carbohydrates found in plants.</a:t>
            </a:r>
            <a:endParaRPr lang="en-GB" altLang="en-US" dirty="0"/>
          </a:p>
        </p:txBody>
      </p:sp>
      <p:sp>
        <p:nvSpPr>
          <p:cNvPr id="7" name="TextBox 6">
            <a:extLst>
              <a:ext uri="{FF2B5EF4-FFF2-40B4-BE49-F238E27FC236}">
                <a16:creationId xmlns:a16="http://schemas.microsoft.com/office/drawing/2014/main" id="{4DE395B1-BAEF-4ECF-A705-2B258898265C}"/>
              </a:ext>
            </a:extLst>
          </p:cNvPr>
          <p:cNvSpPr txBox="1">
            <a:spLocks noChangeArrowheads="1"/>
          </p:cNvSpPr>
          <p:nvPr/>
        </p:nvSpPr>
        <p:spPr bwMode="auto">
          <a:xfrm>
            <a:off x="342900" y="168116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are formed from the polymerization of glucose. Despite this, starch and cellulose have very different roles.</a:t>
            </a:r>
          </a:p>
        </p:txBody>
      </p:sp>
      <p:sp>
        <p:nvSpPr>
          <p:cNvPr id="8" name="TextBox 7">
            <a:extLst>
              <a:ext uri="{FF2B5EF4-FFF2-40B4-BE49-F238E27FC236}">
                <a16:creationId xmlns:a16="http://schemas.microsoft.com/office/drawing/2014/main" id="{F1DCF786-45FC-41CB-A2F6-808CFE5C5DDC}"/>
              </a:ext>
            </a:extLst>
          </p:cNvPr>
          <p:cNvSpPr txBox="1">
            <a:spLocks noChangeArrowheads="1"/>
          </p:cNvSpPr>
          <p:nvPr/>
        </p:nvSpPr>
        <p:spPr bwMode="auto">
          <a:xfrm>
            <a:off x="342900" y="2947988"/>
            <a:ext cx="4229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Starch</a:t>
            </a:r>
            <a:r>
              <a:rPr lang="en-GB" altLang="en-US" dirty="0"/>
              <a:t> is the major energy reserve in plants. It can be converted back into glucose monomers when needed. </a:t>
            </a:r>
          </a:p>
        </p:txBody>
      </p:sp>
      <p:sp>
        <p:nvSpPr>
          <p:cNvPr id="9" name="Rectangle 8">
            <a:extLst>
              <a:ext uri="{FF2B5EF4-FFF2-40B4-BE49-F238E27FC236}">
                <a16:creationId xmlns:a16="http://schemas.microsoft.com/office/drawing/2014/main" id="{60D77A47-B88C-4D91-A914-D2BD8FE1D7CA}"/>
              </a:ext>
            </a:extLst>
          </p:cNvPr>
          <p:cNvSpPr>
            <a:spLocks noChangeArrowheads="1"/>
          </p:cNvSpPr>
          <p:nvPr/>
        </p:nvSpPr>
        <p:spPr bwMode="auto">
          <a:xfrm>
            <a:off x="342900" y="49530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Unlike starch, </a:t>
            </a:r>
            <a:r>
              <a:rPr lang="en-GB" altLang="en-US" b="1" dirty="0"/>
              <a:t>cellulose</a:t>
            </a:r>
            <a:r>
              <a:rPr lang="en-GB" altLang="en-US" dirty="0"/>
              <a:t> is very strong. It provides structural support to plant cell walls.</a:t>
            </a:r>
          </a:p>
        </p:txBody>
      </p:sp>
      <p:pic>
        <p:nvPicPr>
          <p:cNvPr id="10" name="Picture 4" descr="Z:\Science\A Level Science\OLD\AS BIOLOGY\Photos\cellulose.jpg">
            <a:extLst>
              <a:ext uri="{FF2B5EF4-FFF2-40B4-BE49-F238E27FC236}">
                <a16:creationId xmlns:a16="http://schemas.microsoft.com/office/drawing/2014/main" id="{92001D9C-E864-4D09-8B9A-B36032011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938" y="3251200"/>
            <a:ext cx="36988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notes_icon">
            <a:extLst>
              <a:ext uri="{FF2B5EF4-FFF2-40B4-BE49-F238E27FC236}">
                <a16:creationId xmlns:a16="http://schemas.microsoft.com/office/drawing/2014/main" id="{E16009EC-777C-4F7E-87B3-50E7013AAE0B}"/>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680681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4. Systems and System Models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56870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2E50B240-0CE5-4BD1-B84C-FB70B7DC80AC}"/>
              </a:ext>
            </a:extLst>
          </p:cNvPr>
          <p:cNvSpPr>
            <a:spLocks noGrp="1"/>
          </p:cNvSpPr>
          <p:nvPr>
            <p:ph type="title"/>
          </p:nvPr>
        </p:nvSpPr>
        <p:spPr/>
        <p:txBody>
          <a:bodyPr/>
          <a:lstStyle/>
          <a:p>
            <a:r>
              <a:rPr lang="en-GB" altLang="en-US"/>
              <a:t>Amino acids</a:t>
            </a:r>
          </a:p>
        </p:txBody>
      </p:sp>
      <p:pic>
        <p:nvPicPr>
          <p:cNvPr id="4" name="Picture 9">
            <a:hlinkClick r:id="" action="ppaction://hlinkshowjump?jump=nextslide"/>
            <a:extLst>
              <a:ext uri="{FF2B5EF4-FFF2-40B4-BE49-F238E27FC236}">
                <a16:creationId xmlns:a16="http://schemas.microsoft.com/office/drawing/2014/main" id="{3A964AA5-287F-4A8C-B76F-B07A3C44A8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3">
            <a:extLst>
              <a:ext uri="{FF2B5EF4-FFF2-40B4-BE49-F238E27FC236}">
                <a16:creationId xmlns:a16="http://schemas.microsoft.com/office/drawing/2014/main" id="{0F3B91EA-DB11-45C2-973A-6F8B23852E8F}"/>
              </a:ext>
            </a:extLst>
          </p:cNvPr>
          <p:cNvSpPr txBox="1">
            <a:spLocks noChangeArrowheads="1"/>
          </p:cNvSpPr>
          <p:nvPr/>
        </p:nvSpPr>
        <p:spPr bwMode="auto">
          <a:xfrm>
            <a:off x="358775" y="792163"/>
            <a:ext cx="878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buClr>
                <a:srgbClr val="10BC45"/>
              </a:buClr>
              <a:buSzPct val="80000"/>
              <a:buFont typeface="Wingdings" panose="05000000000000000000" pitchFamily="2" charset="2"/>
              <a:buNone/>
            </a:pPr>
            <a:r>
              <a:rPr lang="en-GB" altLang="en-US" b="1" dirty="0">
                <a:solidFill>
                  <a:srgbClr val="33CC33"/>
                </a:solidFill>
              </a:rPr>
              <a:t>Proteins</a:t>
            </a:r>
            <a:r>
              <a:rPr lang="en-GB" altLang="en-US" dirty="0"/>
              <a:t> are a group of large </a:t>
            </a:r>
            <a:r>
              <a:rPr lang="en-GB" altLang="en-US" b="1" dirty="0">
                <a:solidFill>
                  <a:srgbClr val="33CC33"/>
                </a:solidFill>
              </a:rPr>
              <a:t>polymer</a:t>
            </a:r>
            <a:r>
              <a:rPr lang="en-GB" altLang="en-US" dirty="0"/>
              <a:t> molecules. They are made up of long chains of </a:t>
            </a:r>
            <a:r>
              <a:rPr lang="en-GB" altLang="en-US" b="1" dirty="0">
                <a:solidFill>
                  <a:srgbClr val="33CC33"/>
                </a:solidFill>
              </a:rPr>
              <a:t>monomers</a:t>
            </a:r>
            <a:r>
              <a:rPr lang="en-GB" altLang="en-US" dirty="0"/>
              <a:t> called </a:t>
            </a:r>
            <a:r>
              <a:rPr lang="en-GB" altLang="en-US" b="1" dirty="0">
                <a:solidFill>
                  <a:srgbClr val="33CC33"/>
                </a:solidFill>
              </a:rPr>
              <a:t>amino acids</a:t>
            </a:r>
            <a:r>
              <a:rPr lang="en-GB" altLang="en-US" dirty="0"/>
              <a:t>.</a:t>
            </a:r>
          </a:p>
        </p:txBody>
      </p:sp>
      <p:sp>
        <p:nvSpPr>
          <p:cNvPr id="6" name="Rectangle 5">
            <a:extLst>
              <a:ext uri="{FF2B5EF4-FFF2-40B4-BE49-F238E27FC236}">
                <a16:creationId xmlns:a16="http://schemas.microsoft.com/office/drawing/2014/main" id="{A2027535-612C-40C5-9D19-A251E86A9D44}"/>
              </a:ext>
            </a:extLst>
          </p:cNvPr>
          <p:cNvSpPr>
            <a:spLocks noChangeArrowheads="1"/>
          </p:cNvSpPr>
          <p:nvPr/>
        </p:nvSpPr>
        <p:spPr bwMode="auto">
          <a:xfrm>
            <a:off x="342900" y="2055813"/>
            <a:ext cx="3806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are 20 different types of amino acids that are used to make proteins in organisms.</a:t>
            </a:r>
          </a:p>
        </p:txBody>
      </p:sp>
      <p:sp>
        <p:nvSpPr>
          <p:cNvPr id="8" name="TextBox 7">
            <a:extLst>
              <a:ext uri="{FF2B5EF4-FFF2-40B4-BE49-F238E27FC236}">
                <a16:creationId xmlns:a16="http://schemas.microsoft.com/office/drawing/2014/main" id="{0CEA5837-16F9-486D-ACB3-D5F36C50D61B}"/>
              </a:ext>
            </a:extLst>
          </p:cNvPr>
          <p:cNvSpPr txBox="1">
            <a:spLocks noChangeArrowheads="1"/>
          </p:cNvSpPr>
          <p:nvPr/>
        </p:nvSpPr>
        <p:spPr bwMode="auto">
          <a:xfrm>
            <a:off x="342900" y="4059238"/>
            <a:ext cx="3927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20 amino acids have the same general structure. </a:t>
            </a:r>
          </a:p>
        </p:txBody>
      </p:sp>
      <p:sp>
        <p:nvSpPr>
          <p:cNvPr id="13324" name="TextBox 8">
            <a:extLst>
              <a:ext uri="{FF2B5EF4-FFF2-40B4-BE49-F238E27FC236}">
                <a16:creationId xmlns:a16="http://schemas.microsoft.com/office/drawing/2014/main" id="{A0E1732A-9890-4A78-AEFB-6389AC10F4D5}"/>
              </a:ext>
            </a:extLst>
          </p:cNvPr>
          <p:cNvSpPr txBox="1">
            <a:spLocks noChangeArrowheads="1"/>
          </p:cNvSpPr>
          <p:nvPr/>
        </p:nvSpPr>
        <p:spPr bwMode="auto">
          <a:xfrm>
            <a:off x="5341938" y="2187575"/>
            <a:ext cx="2547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general structure</a:t>
            </a:r>
          </a:p>
        </p:txBody>
      </p:sp>
      <p:sp>
        <p:nvSpPr>
          <p:cNvPr id="10" name="Rectangle 9">
            <a:extLst>
              <a:ext uri="{FF2B5EF4-FFF2-40B4-BE49-F238E27FC236}">
                <a16:creationId xmlns:a16="http://schemas.microsoft.com/office/drawing/2014/main" id="{05BA2F72-7339-48B0-89AA-7716F4B71A9A}"/>
              </a:ext>
            </a:extLst>
          </p:cNvPr>
          <p:cNvSpPr>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Despite this, the different amino acids have different </a:t>
            </a:r>
            <a:r>
              <a:rPr lang="en-GB" altLang="en-US" b="1"/>
              <a:t>properties</a:t>
            </a:r>
            <a:r>
              <a:rPr lang="en-GB" altLang="en-US"/>
              <a:t> and so behave in different ways.</a:t>
            </a:r>
          </a:p>
        </p:txBody>
      </p:sp>
      <p:pic>
        <p:nvPicPr>
          <p:cNvPr id="13" name="Picture 12" descr="slide 3.png">
            <a:extLst>
              <a:ext uri="{FF2B5EF4-FFF2-40B4-BE49-F238E27FC236}">
                <a16:creationId xmlns:a16="http://schemas.microsoft.com/office/drawing/2014/main" id="{DCBDB89D-837C-4955-BB0B-36E773161B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9650" y="2600325"/>
            <a:ext cx="3681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notes_icon">
            <a:extLst>
              <a:ext uri="{FF2B5EF4-FFF2-40B4-BE49-F238E27FC236}">
                <a16:creationId xmlns:a16="http://schemas.microsoft.com/office/drawing/2014/main" id="{C7461286-219F-48A8-B702-54AF9F67F30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
        <p:nvSpPr>
          <p:cNvPr id="2" name="Rectangle 1">
            <a:extLst>
              <a:ext uri="{FF2B5EF4-FFF2-40B4-BE49-F238E27FC236}">
                <a16:creationId xmlns:a16="http://schemas.microsoft.com/office/drawing/2014/main" id="{895A6FFB-807A-44A8-B40A-08EBCF9E7B22}"/>
              </a:ext>
            </a:extLst>
          </p:cNvPr>
          <p:cNvSpPr/>
          <p:nvPr/>
        </p:nvSpPr>
        <p:spPr bwMode="auto">
          <a:xfrm>
            <a:off x="4560277" y="2126151"/>
            <a:ext cx="4182208" cy="2858008"/>
          </a:xfrm>
          <a:prstGeom prst="rect">
            <a:avLst/>
          </a:prstGeom>
          <a:noFill/>
          <a:ln w="3810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Tree>
    <p:custDataLst>
      <p:tags r:id="rId1"/>
    </p:custDataLst>
    <p:extLst>
      <p:ext uri="{BB962C8B-B14F-4D97-AF65-F5344CB8AC3E}">
        <p14:creationId xmlns:p14="http://schemas.microsoft.com/office/powerpoint/2010/main" val="2421302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324" grpId="0"/>
      <p:bldP spid="10"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E509EA9-36C9-45C5-B151-68817CA3183A}"/>
              </a:ext>
            </a:extLst>
          </p:cNvPr>
          <p:cNvSpPr>
            <a:spLocks noGrp="1" noChangeArrowheads="1"/>
          </p:cNvSpPr>
          <p:nvPr>
            <p:ph type="title"/>
          </p:nvPr>
        </p:nvSpPr>
        <p:spPr>
          <a:noFill/>
        </p:spPr>
        <p:txBody>
          <a:bodyPr/>
          <a:lstStyle/>
          <a:p>
            <a:r>
              <a:rPr lang="en-GB" altLang="en-US" dirty="0"/>
              <a:t>Amino acid structure </a:t>
            </a:r>
          </a:p>
        </p:txBody>
      </p:sp>
      <p:sp>
        <p:nvSpPr>
          <p:cNvPr id="14340" name="Rectangle 11">
            <a:extLst>
              <a:ext uri="{FF2B5EF4-FFF2-40B4-BE49-F238E27FC236}">
                <a16:creationId xmlns:a16="http://schemas.microsoft.com/office/drawing/2014/main" id="{C18FF294-9016-41DA-A770-6F8F534EE12B}"/>
              </a:ext>
            </a:extLst>
          </p:cNvPr>
          <p:cNvSpPr>
            <a:spLocks noChangeArrowheads="1"/>
          </p:cNvSpPr>
          <p:nvPr/>
        </p:nvSpPr>
        <p:spPr bwMode="auto">
          <a:xfrm>
            <a:off x="342900" y="784225"/>
            <a:ext cx="818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amino acids contain the same two </a:t>
            </a:r>
            <a:r>
              <a:rPr lang="en-GB" altLang="en-US" b="1" dirty="0">
                <a:solidFill>
                  <a:srgbClr val="33CC33"/>
                </a:solidFill>
              </a:rPr>
              <a:t>functional groups</a:t>
            </a:r>
            <a:r>
              <a:rPr lang="en-GB" altLang="en-US" dirty="0"/>
              <a:t>: an </a:t>
            </a:r>
            <a:r>
              <a:rPr lang="en-GB" altLang="en-US" b="1" dirty="0">
                <a:solidFill>
                  <a:srgbClr val="33CC33"/>
                </a:solidFill>
              </a:rPr>
              <a:t>amine group </a:t>
            </a:r>
            <a:r>
              <a:rPr lang="en-GB" altLang="en-US" dirty="0"/>
              <a:t>(–NH</a:t>
            </a:r>
            <a:r>
              <a:rPr lang="en-GB" altLang="en-US" baseline="-25000" dirty="0"/>
              <a:t>2</a:t>
            </a:r>
            <a:r>
              <a:rPr lang="en-GB" altLang="en-US" dirty="0"/>
              <a:t>) and a </a:t>
            </a:r>
            <a:r>
              <a:rPr lang="en-GB" altLang="en-US" b="1" dirty="0">
                <a:solidFill>
                  <a:srgbClr val="33CC33"/>
                </a:solidFill>
              </a:rPr>
              <a:t>carboxyl group </a:t>
            </a:r>
            <a:r>
              <a:rPr lang="en-GB" altLang="en-US" dirty="0"/>
              <a:t>(–COOH). A hydrogen atom is also bound to the central carbon atom of all amino acids. </a:t>
            </a:r>
          </a:p>
        </p:txBody>
      </p:sp>
      <p:sp>
        <p:nvSpPr>
          <p:cNvPr id="2" name="TextBox 14">
            <a:extLst>
              <a:ext uri="{FF2B5EF4-FFF2-40B4-BE49-F238E27FC236}">
                <a16:creationId xmlns:a16="http://schemas.microsoft.com/office/drawing/2014/main" id="{521B9AFC-9B21-4387-A783-2C8FC08E5656}"/>
              </a:ext>
            </a:extLst>
          </p:cNvPr>
          <p:cNvSpPr txBox="1">
            <a:spLocks noChangeArrowheads="1"/>
          </p:cNvSpPr>
          <p:nvPr/>
        </p:nvSpPr>
        <p:spPr bwMode="auto">
          <a:xfrm>
            <a:off x="3424238" y="2287588"/>
            <a:ext cx="1675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070C0"/>
                </a:solidFill>
              </a:rPr>
              <a:t>amino</a:t>
            </a:r>
            <a:r>
              <a:rPr lang="en-GB" altLang="en-US" dirty="0"/>
              <a:t> </a:t>
            </a:r>
            <a:r>
              <a:rPr lang="en-GB" altLang="en-US" dirty="0">
                <a:solidFill>
                  <a:srgbClr val="FF0000"/>
                </a:solidFill>
              </a:rPr>
              <a:t>acid</a:t>
            </a:r>
          </a:p>
        </p:txBody>
      </p:sp>
      <p:sp>
        <p:nvSpPr>
          <p:cNvPr id="14342" name="TextBox 12">
            <a:extLst>
              <a:ext uri="{FF2B5EF4-FFF2-40B4-BE49-F238E27FC236}">
                <a16:creationId xmlns:a16="http://schemas.microsoft.com/office/drawing/2014/main" id="{B6B6E24A-2496-4A22-B62C-934E6FF87A4C}"/>
              </a:ext>
            </a:extLst>
          </p:cNvPr>
          <p:cNvSpPr txBox="1">
            <a:spLocks noChangeArrowheads="1"/>
          </p:cNvSpPr>
          <p:nvPr/>
        </p:nvSpPr>
        <p:spPr bwMode="auto">
          <a:xfrm>
            <a:off x="550863" y="3465513"/>
            <a:ext cx="1898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070C0"/>
                </a:solidFill>
              </a:rPr>
              <a:t>amine group</a:t>
            </a:r>
          </a:p>
        </p:txBody>
      </p:sp>
      <p:sp>
        <p:nvSpPr>
          <p:cNvPr id="14343" name="TextBox 13">
            <a:extLst>
              <a:ext uri="{FF2B5EF4-FFF2-40B4-BE49-F238E27FC236}">
                <a16:creationId xmlns:a16="http://schemas.microsoft.com/office/drawing/2014/main" id="{A283236B-2E54-4764-96AA-9440AF60E45D}"/>
              </a:ext>
            </a:extLst>
          </p:cNvPr>
          <p:cNvSpPr txBox="1">
            <a:spLocks noChangeArrowheads="1"/>
          </p:cNvSpPr>
          <p:nvPr/>
        </p:nvSpPr>
        <p:spPr bwMode="auto">
          <a:xfrm>
            <a:off x="5942013" y="3465513"/>
            <a:ext cx="23034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FF0000"/>
                </a:solidFill>
              </a:rPr>
              <a:t>carboxyl group</a:t>
            </a:r>
          </a:p>
        </p:txBody>
      </p:sp>
      <p:sp>
        <p:nvSpPr>
          <p:cNvPr id="19" name="Rectangle 18">
            <a:extLst>
              <a:ext uri="{FF2B5EF4-FFF2-40B4-BE49-F238E27FC236}">
                <a16:creationId xmlns:a16="http://schemas.microsoft.com/office/drawing/2014/main" id="{D6E458BA-33C1-42F2-9D75-DA9BEC7A5473}"/>
              </a:ext>
            </a:extLst>
          </p:cNvPr>
          <p:cNvSpPr>
            <a:spLocks noChangeArrowheads="1"/>
          </p:cNvSpPr>
          <p:nvPr/>
        </p:nvSpPr>
        <p:spPr bwMode="auto">
          <a:xfrm>
            <a:off x="342900" y="5043488"/>
            <a:ext cx="818503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third functional group, the </a:t>
            </a:r>
            <a:r>
              <a:rPr lang="en-GB" altLang="en-US" b="1" dirty="0">
                <a:solidFill>
                  <a:srgbClr val="33CC33"/>
                </a:solidFill>
              </a:rPr>
              <a:t>R group</a:t>
            </a:r>
            <a:r>
              <a:rPr lang="en-GB" altLang="en-US" dirty="0"/>
              <a:t>, is also attached to the central carbon atom. The R group is an atom or group of atoms that is different in each amino acid.</a:t>
            </a:r>
          </a:p>
        </p:txBody>
      </p:sp>
      <p:sp>
        <p:nvSpPr>
          <p:cNvPr id="21" name="TextBox 20">
            <a:extLst>
              <a:ext uri="{FF2B5EF4-FFF2-40B4-BE49-F238E27FC236}">
                <a16:creationId xmlns:a16="http://schemas.microsoft.com/office/drawing/2014/main" id="{0DF478B8-71A7-4644-AE03-61CF1E999A32}"/>
              </a:ext>
            </a:extLst>
          </p:cNvPr>
          <p:cNvSpPr txBox="1">
            <a:spLocks noChangeArrowheads="1"/>
          </p:cNvSpPr>
          <p:nvPr/>
        </p:nvSpPr>
        <p:spPr bwMode="auto">
          <a:xfrm>
            <a:off x="4979988" y="4475163"/>
            <a:ext cx="23653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R group</a:t>
            </a:r>
          </a:p>
        </p:txBody>
      </p:sp>
      <p:sp>
        <p:nvSpPr>
          <p:cNvPr id="22" name="TextBox 21">
            <a:extLst>
              <a:ext uri="{FF2B5EF4-FFF2-40B4-BE49-F238E27FC236}">
                <a16:creationId xmlns:a16="http://schemas.microsoft.com/office/drawing/2014/main" id="{579C98DC-7E48-472D-A5A1-6312B0A87151}"/>
              </a:ext>
            </a:extLst>
          </p:cNvPr>
          <p:cNvSpPr txBox="1">
            <a:spLocks noChangeArrowheads="1"/>
          </p:cNvSpPr>
          <p:nvPr/>
        </p:nvSpPr>
        <p:spPr bwMode="auto">
          <a:xfrm>
            <a:off x="5761038" y="2246313"/>
            <a:ext cx="23653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central carbon</a:t>
            </a:r>
          </a:p>
        </p:txBody>
      </p:sp>
      <p:pic>
        <p:nvPicPr>
          <p:cNvPr id="14348" name="Picture 16" descr="slide 4 formula.png">
            <a:extLst>
              <a:ext uri="{FF2B5EF4-FFF2-40B4-BE49-F238E27FC236}">
                <a16:creationId xmlns:a16="http://schemas.microsoft.com/office/drawing/2014/main" id="{BC4D569E-8B10-473A-B4DD-B7A5E62B6C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8263" y="2687638"/>
            <a:ext cx="33274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slide 4 arrow Central carbon.png">
            <a:extLst>
              <a:ext uri="{FF2B5EF4-FFF2-40B4-BE49-F238E27FC236}">
                <a16:creationId xmlns:a16="http://schemas.microsoft.com/office/drawing/2014/main" id="{220FC9A9-7CBE-4A3C-B9A1-9AAB4942B1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24313" y="2508250"/>
            <a:ext cx="17494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lide 4 R group.png">
            <a:extLst>
              <a:ext uri="{FF2B5EF4-FFF2-40B4-BE49-F238E27FC236}">
                <a16:creationId xmlns:a16="http://schemas.microsoft.com/office/drawing/2014/main" id="{9C8631E4-A963-40B3-AA17-99ADF5B4BA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5438" y="4295775"/>
            <a:ext cx="8461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a:hlinkClick r:id="" action="ppaction://hlinkshowjump?jump=nextslide"/>
            <a:extLst>
              <a:ext uri="{FF2B5EF4-FFF2-40B4-BE49-F238E27FC236}">
                <a16:creationId xmlns:a16="http://schemas.microsoft.com/office/drawing/2014/main" id="{948B2BAF-41A3-4845-BD6D-E94EE64F0A2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notes_icon">
            <a:extLst>
              <a:ext uri="{FF2B5EF4-FFF2-40B4-BE49-F238E27FC236}">
                <a16:creationId xmlns:a16="http://schemas.microsoft.com/office/drawing/2014/main" id="{E0BFDD42-B246-4F2D-B4EA-BBFE833E1525}"/>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9">
            <a:extLst>
              <a:ext uri="{FF2B5EF4-FFF2-40B4-BE49-F238E27FC236}">
                <a16:creationId xmlns:a16="http://schemas.microsoft.com/office/drawing/2014/main" id="{CECDF866-C4AF-4A62-9A2C-2A853C52FB5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904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29CF799-A215-4124-8504-C692B0FFF34C}"/>
              </a:ext>
            </a:extLst>
          </p:cNvPr>
          <p:cNvSpPr>
            <a:spLocks noGrp="1"/>
          </p:cNvSpPr>
          <p:nvPr>
            <p:ph type="title"/>
          </p:nvPr>
        </p:nvSpPr>
        <p:spPr/>
        <p:txBody>
          <a:bodyPr/>
          <a:lstStyle/>
          <a:p>
            <a:r>
              <a:rPr lang="en-GB" altLang="en-US"/>
              <a:t>The R group</a:t>
            </a:r>
          </a:p>
        </p:txBody>
      </p:sp>
      <p:sp>
        <p:nvSpPr>
          <p:cNvPr id="15364" name="TextBox 15">
            <a:extLst>
              <a:ext uri="{FF2B5EF4-FFF2-40B4-BE49-F238E27FC236}">
                <a16:creationId xmlns:a16="http://schemas.microsoft.com/office/drawing/2014/main" id="{9E44069A-C2D9-4050-8713-D668D11ED858}"/>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R group is an atom or group of atoms that gives amino acids their different properties. For example, the R group can be:</a:t>
            </a:r>
          </a:p>
        </p:txBody>
      </p:sp>
      <p:sp>
        <p:nvSpPr>
          <p:cNvPr id="19" name="TextBox 18">
            <a:extLst>
              <a:ext uri="{FF2B5EF4-FFF2-40B4-BE49-F238E27FC236}">
                <a16:creationId xmlns:a16="http://schemas.microsoft.com/office/drawing/2014/main" id="{A8229BD7-2C5D-47EE-811A-984165D93F4A}"/>
              </a:ext>
            </a:extLst>
          </p:cNvPr>
          <p:cNvSpPr txBox="1">
            <a:spLocks noChangeArrowheads="1"/>
          </p:cNvSpPr>
          <p:nvPr/>
        </p:nvSpPr>
        <p:spPr bwMode="auto">
          <a:xfrm>
            <a:off x="342900" y="2057400"/>
            <a:ext cx="1593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33CC33"/>
              </a:buClr>
              <a:buFont typeface="Wingdings" panose="05000000000000000000" pitchFamily="2" charset="2"/>
              <a:buChar char="l"/>
            </a:pPr>
            <a:r>
              <a:rPr lang="en-GB" altLang="en-US" dirty="0"/>
              <a:t>small chains</a:t>
            </a:r>
          </a:p>
        </p:txBody>
      </p:sp>
      <p:sp>
        <p:nvSpPr>
          <p:cNvPr id="20" name="TextBox 19">
            <a:extLst>
              <a:ext uri="{FF2B5EF4-FFF2-40B4-BE49-F238E27FC236}">
                <a16:creationId xmlns:a16="http://schemas.microsoft.com/office/drawing/2014/main" id="{E99E7344-A1DA-415D-B158-D4AA1D9259D6}"/>
              </a:ext>
            </a:extLst>
          </p:cNvPr>
          <p:cNvSpPr txBox="1">
            <a:spLocks noChangeArrowheads="1"/>
          </p:cNvSpPr>
          <p:nvPr/>
        </p:nvSpPr>
        <p:spPr bwMode="auto">
          <a:xfrm>
            <a:off x="1954213" y="2057400"/>
            <a:ext cx="1793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33CC33"/>
              </a:buClr>
              <a:buFont typeface="Wingdings" panose="05000000000000000000" pitchFamily="2" charset="2"/>
              <a:buChar char="l"/>
            </a:pPr>
            <a:r>
              <a:rPr lang="en-GB" altLang="en-US" dirty="0"/>
              <a:t>long chains</a:t>
            </a:r>
          </a:p>
        </p:txBody>
      </p:sp>
      <p:sp>
        <p:nvSpPr>
          <p:cNvPr id="15373" name="TextBox 16">
            <a:extLst>
              <a:ext uri="{FF2B5EF4-FFF2-40B4-BE49-F238E27FC236}">
                <a16:creationId xmlns:a16="http://schemas.microsoft.com/office/drawing/2014/main" id="{4ACD0C82-CB30-432C-867B-3A6EE55A8513}"/>
              </a:ext>
            </a:extLst>
          </p:cNvPr>
          <p:cNvSpPr txBox="1">
            <a:spLocks noChangeArrowheads="1"/>
          </p:cNvSpPr>
          <p:nvPr/>
        </p:nvSpPr>
        <p:spPr bwMode="auto">
          <a:xfrm>
            <a:off x="1536700" y="5989638"/>
            <a:ext cx="1277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glycine</a:t>
            </a:r>
          </a:p>
        </p:txBody>
      </p:sp>
      <p:sp>
        <p:nvSpPr>
          <p:cNvPr id="15375" name="TextBox 24">
            <a:extLst>
              <a:ext uri="{FF2B5EF4-FFF2-40B4-BE49-F238E27FC236}">
                <a16:creationId xmlns:a16="http://schemas.microsoft.com/office/drawing/2014/main" id="{16714716-4F39-41E1-B07B-1A038E742EC4}"/>
              </a:ext>
            </a:extLst>
          </p:cNvPr>
          <p:cNvSpPr txBox="1">
            <a:spLocks noChangeArrowheads="1"/>
          </p:cNvSpPr>
          <p:nvPr/>
        </p:nvSpPr>
        <p:spPr bwMode="auto">
          <a:xfrm>
            <a:off x="6226175" y="5989638"/>
            <a:ext cx="1277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alanine</a:t>
            </a:r>
          </a:p>
        </p:txBody>
      </p:sp>
      <p:sp>
        <p:nvSpPr>
          <p:cNvPr id="34" name="Text Box 8">
            <a:extLst>
              <a:ext uri="{FF2B5EF4-FFF2-40B4-BE49-F238E27FC236}">
                <a16:creationId xmlns:a16="http://schemas.microsoft.com/office/drawing/2014/main" id="{024E5255-E75D-4576-AF2B-FF60B95A9E7A}"/>
              </a:ext>
            </a:extLst>
          </p:cNvPr>
          <p:cNvSpPr txBox="1">
            <a:spLocks noChangeArrowheads="1"/>
          </p:cNvSpPr>
          <p:nvPr/>
        </p:nvSpPr>
        <p:spPr bwMode="auto">
          <a:xfrm>
            <a:off x="342900" y="3038475"/>
            <a:ext cx="84693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simplest amino acids are </a:t>
            </a:r>
            <a:r>
              <a:rPr lang="en-GB" altLang="en-US" b="1" dirty="0"/>
              <a:t>glycine</a:t>
            </a:r>
            <a:r>
              <a:rPr lang="en-GB" altLang="en-US" dirty="0"/>
              <a:t>, where R = H, and </a:t>
            </a:r>
            <a:r>
              <a:rPr lang="en-GB" altLang="en-US" b="1" dirty="0"/>
              <a:t>alanine</a:t>
            </a:r>
            <a:r>
              <a:rPr lang="en-GB" altLang="en-US" dirty="0"/>
              <a:t>, where R = CH</a:t>
            </a:r>
            <a:r>
              <a:rPr lang="en-GB" altLang="en-US" baseline="-25000" dirty="0"/>
              <a:t>3</a:t>
            </a:r>
            <a:r>
              <a:rPr lang="en-GB" altLang="en-US" dirty="0"/>
              <a:t>.</a:t>
            </a:r>
          </a:p>
        </p:txBody>
      </p:sp>
      <p:sp>
        <p:nvSpPr>
          <p:cNvPr id="35" name="TextBox 34">
            <a:extLst>
              <a:ext uri="{FF2B5EF4-FFF2-40B4-BE49-F238E27FC236}">
                <a16:creationId xmlns:a16="http://schemas.microsoft.com/office/drawing/2014/main" id="{ABD92E46-3699-43D3-8750-84D3B35FC057}"/>
              </a:ext>
            </a:extLst>
          </p:cNvPr>
          <p:cNvSpPr txBox="1">
            <a:spLocks noChangeArrowheads="1"/>
          </p:cNvSpPr>
          <p:nvPr/>
        </p:nvSpPr>
        <p:spPr bwMode="auto">
          <a:xfrm>
            <a:off x="3767138" y="2057400"/>
            <a:ext cx="2098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33CC33"/>
              </a:buClr>
              <a:buFont typeface="Wingdings" panose="05000000000000000000" pitchFamily="2" charset="2"/>
              <a:buChar char="l"/>
            </a:pPr>
            <a:r>
              <a:rPr lang="en-GB" altLang="en-US" dirty="0"/>
              <a:t>positively charged</a:t>
            </a:r>
          </a:p>
        </p:txBody>
      </p:sp>
      <p:sp>
        <p:nvSpPr>
          <p:cNvPr id="36" name="TextBox 35">
            <a:extLst>
              <a:ext uri="{FF2B5EF4-FFF2-40B4-BE49-F238E27FC236}">
                <a16:creationId xmlns:a16="http://schemas.microsoft.com/office/drawing/2014/main" id="{A6EAC3F5-BBE3-4BCA-9658-BCF521851194}"/>
              </a:ext>
            </a:extLst>
          </p:cNvPr>
          <p:cNvSpPr txBox="1">
            <a:spLocks noChangeArrowheads="1"/>
          </p:cNvSpPr>
          <p:nvPr/>
        </p:nvSpPr>
        <p:spPr bwMode="auto">
          <a:xfrm>
            <a:off x="5884863" y="2057400"/>
            <a:ext cx="2647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33CC33"/>
              </a:buClr>
              <a:buFont typeface="Wingdings" panose="05000000000000000000" pitchFamily="2" charset="2"/>
              <a:buChar char="l"/>
            </a:pPr>
            <a:r>
              <a:rPr lang="en-GB" altLang="en-US" dirty="0"/>
              <a:t>acidic – have a COOH group</a:t>
            </a:r>
            <a:endParaRPr lang="en-GB" altLang="en-US" baseline="-25000" dirty="0"/>
          </a:p>
        </p:txBody>
      </p:sp>
      <p:pic>
        <p:nvPicPr>
          <p:cNvPr id="18" name="Picture 17" descr="slide 5 alanine.png">
            <a:extLst>
              <a:ext uri="{FF2B5EF4-FFF2-40B4-BE49-F238E27FC236}">
                <a16:creationId xmlns:a16="http://schemas.microsoft.com/office/drawing/2014/main" id="{865A9D02-6322-404B-9D6E-AC0E213CE9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0800" y="3898900"/>
            <a:ext cx="319405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lide 5 glycine.png">
            <a:extLst>
              <a:ext uri="{FF2B5EF4-FFF2-40B4-BE49-F238E27FC236}">
                <a16:creationId xmlns:a16="http://schemas.microsoft.com/office/drawing/2014/main" id="{A966778B-5F2C-4684-89DD-F5AB67142C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9913" y="3952875"/>
            <a:ext cx="32004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a:hlinkClick r:id="" action="ppaction://hlinkshowjump?jump=nextslide"/>
            <a:extLst>
              <a:ext uri="{FF2B5EF4-FFF2-40B4-BE49-F238E27FC236}">
                <a16:creationId xmlns:a16="http://schemas.microsoft.com/office/drawing/2014/main" id="{BD402F71-7BE0-430B-B382-58858D6B708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30130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5373" grpId="0"/>
      <p:bldP spid="15375"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6778A22C-3B96-4FD8-A874-8E5D1ADCAF44}"/>
              </a:ext>
            </a:extLst>
          </p:cNvPr>
          <p:cNvSpPr>
            <a:spLocks noGrp="1" noChangeArrowheads="1"/>
          </p:cNvSpPr>
          <p:nvPr>
            <p:ph type="title"/>
          </p:nvPr>
        </p:nvSpPr>
        <p:spPr>
          <a:noFill/>
        </p:spPr>
        <p:txBody>
          <a:bodyPr/>
          <a:lstStyle/>
          <a:p>
            <a:r>
              <a:rPr lang="en-GB" altLang="en-US"/>
              <a:t>How do amino acids join together?</a:t>
            </a:r>
          </a:p>
        </p:txBody>
      </p:sp>
      <p:pic>
        <p:nvPicPr>
          <p:cNvPr id="6" name="Picture 9">
            <a:hlinkClick r:id="" action="ppaction://hlinkshowjump?jump=nextslide"/>
            <a:extLst>
              <a:ext uri="{FF2B5EF4-FFF2-40B4-BE49-F238E27FC236}">
                <a16:creationId xmlns:a16="http://schemas.microsoft.com/office/drawing/2014/main" id="{E7C0EAB7-CE00-4E8A-AFBC-1260CA0F64B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flash_icon">
            <a:extLst>
              <a:ext uri="{FF2B5EF4-FFF2-40B4-BE49-F238E27FC236}">
                <a16:creationId xmlns:a16="http://schemas.microsoft.com/office/drawing/2014/main" id="{11422E60-52A2-4F8D-89C3-E246F261D2F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6">
            <a:extLst>
              <a:ext uri="{FF2B5EF4-FFF2-40B4-BE49-F238E27FC236}">
                <a16:creationId xmlns:a16="http://schemas.microsoft.com/office/drawing/2014/main" id="{122C05BB-F3E5-42CA-A3CD-D3AB8FE09AD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90782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5E752E3-56DC-49A0-930D-558A29D00E59}"/>
              </a:ext>
            </a:extLst>
          </p:cNvPr>
          <p:cNvSpPr>
            <a:spLocks noGrp="1"/>
          </p:cNvSpPr>
          <p:nvPr>
            <p:ph type="title"/>
          </p:nvPr>
        </p:nvSpPr>
        <p:spPr/>
        <p:txBody>
          <a:bodyPr/>
          <a:lstStyle/>
          <a:p>
            <a:r>
              <a:rPr lang="en-GB" altLang="en-US" dirty="0"/>
              <a:t>Glycine polymerization</a:t>
            </a:r>
          </a:p>
        </p:txBody>
      </p:sp>
      <p:sp>
        <p:nvSpPr>
          <p:cNvPr id="16387" name="TextBox 4">
            <a:extLst>
              <a:ext uri="{FF2B5EF4-FFF2-40B4-BE49-F238E27FC236}">
                <a16:creationId xmlns:a16="http://schemas.microsoft.com/office/drawing/2014/main" id="{96B4067A-C730-4207-9DAD-41A8D49B4FFC}"/>
              </a:ext>
            </a:extLst>
          </p:cNvPr>
          <p:cNvSpPr txBox="1">
            <a:spLocks noChangeArrowheads="1"/>
          </p:cNvSpPr>
          <p:nvPr/>
        </p:nvSpPr>
        <p:spPr bwMode="auto">
          <a:xfrm>
            <a:off x="342900" y="784225"/>
            <a:ext cx="8651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Multiple glycine molecules can polymerize in a condensation reaction to form a polypeptide. </a:t>
            </a:r>
          </a:p>
        </p:txBody>
      </p:sp>
      <p:sp>
        <p:nvSpPr>
          <p:cNvPr id="16427" name="TextBox 8">
            <a:extLst>
              <a:ext uri="{FF2B5EF4-FFF2-40B4-BE49-F238E27FC236}">
                <a16:creationId xmlns:a16="http://schemas.microsoft.com/office/drawing/2014/main" id="{1D4A25DB-2DDA-44F5-B9EF-0AFD107CF242}"/>
              </a:ext>
            </a:extLst>
          </p:cNvPr>
          <p:cNvSpPr txBox="1">
            <a:spLocks noChangeArrowheads="1"/>
          </p:cNvSpPr>
          <p:nvPr/>
        </p:nvSpPr>
        <p:spPr bwMode="auto">
          <a:xfrm>
            <a:off x="927100" y="3256405"/>
            <a:ext cx="1144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glycine</a:t>
            </a:r>
          </a:p>
        </p:txBody>
      </p:sp>
      <p:sp>
        <p:nvSpPr>
          <p:cNvPr id="15368" name="TextBox 20">
            <a:extLst>
              <a:ext uri="{FF2B5EF4-FFF2-40B4-BE49-F238E27FC236}">
                <a16:creationId xmlns:a16="http://schemas.microsoft.com/office/drawing/2014/main" id="{3FB05564-127A-4975-8263-B25B5ABF82C0}"/>
              </a:ext>
            </a:extLst>
          </p:cNvPr>
          <p:cNvSpPr txBox="1">
            <a:spLocks noChangeArrowheads="1"/>
          </p:cNvSpPr>
          <p:nvPr/>
        </p:nvSpPr>
        <p:spPr bwMode="auto">
          <a:xfrm>
            <a:off x="2670175" y="2178050"/>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15369" name="TextBox 21">
            <a:extLst>
              <a:ext uri="{FF2B5EF4-FFF2-40B4-BE49-F238E27FC236}">
                <a16:creationId xmlns:a16="http://schemas.microsoft.com/office/drawing/2014/main" id="{AB5DF3E2-0AC7-4FD6-A901-959672630F9D}"/>
              </a:ext>
            </a:extLst>
          </p:cNvPr>
          <p:cNvSpPr txBox="1">
            <a:spLocks noChangeArrowheads="1"/>
          </p:cNvSpPr>
          <p:nvPr/>
        </p:nvSpPr>
        <p:spPr bwMode="auto">
          <a:xfrm>
            <a:off x="5246688" y="2178050"/>
            <a:ext cx="363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15370" name="TextBox 22">
            <a:extLst>
              <a:ext uri="{FF2B5EF4-FFF2-40B4-BE49-F238E27FC236}">
                <a16:creationId xmlns:a16="http://schemas.microsoft.com/office/drawing/2014/main" id="{A48E6D77-7DCB-4760-B2CC-9720BA4AB633}"/>
              </a:ext>
            </a:extLst>
          </p:cNvPr>
          <p:cNvSpPr txBox="1">
            <a:spLocks noChangeArrowheads="1"/>
          </p:cNvSpPr>
          <p:nvPr/>
        </p:nvSpPr>
        <p:spPr bwMode="auto">
          <a:xfrm>
            <a:off x="7762875" y="2178050"/>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 . .</a:t>
            </a:r>
          </a:p>
        </p:txBody>
      </p:sp>
      <p:sp>
        <p:nvSpPr>
          <p:cNvPr id="16423" name="TextBox 23">
            <a:extLst>
              <a:ext uri="{FF2B5EF4-FFF2-40B4-BE49-F238E27FC236}">
                <a16:creationId xmlns:a16="http://schemas.microsoft.com/office/drawing/2014/main" id="{79908C1C-5486-407D-8A5F-C494E96D4D7E}"/>
              </a:ext>
            </a:extLst>
          </p:cNvPr>
          <p:cNvSpPr txBox="1">
            <a:spLocks noChangeArrowheads="1"/>
          </p:cNvSpPr>
          <p:nvPr/>
        </p:nvSpPr>
        <p:spPr bwMode="auto">
          <a:xfrm>
            <a:off x="3627438" y="3256405"/>
            <a:ext cx="1144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glycine</a:t>
            </a:r>
          </a:p>
        </p:txBody>
      </p:sp>
      <p:sp>
        <p:nvSpPr>
          <p:cNvPr id="16419" name="TextBox 24">
            <a:extLst>
              <a:ext uri="{FF2B5EF4-FFF2-40B4-BE49-F238E27FC236}">
                <a16:creationId xmlns:a16="http://schemas.microsoft.com/office/drawing/2014/main" id="{4D89818E-269D-4E7B-A125-53E0A074AEB3}"/>
              </a:ext>
            </a:extLst>
          </p:cNvPr>
          <p:cNvSpPr txBox="1">
            <a:spLocks noChangeArrowheads="1"/>
          </p:cNvSpPr>
          <p:nvPr/>
        </p:nvSpPr>
        <p:spPr bwMode="auto">
          <a:xfrm>
            <a:off x="6327775" y="3256405"/>
            <a:ext cx="1144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glycine</a:t>
            </a:r>
          </a:p>
        </p:txBody>
      </p:sp>
      <p:sp>
        <p:nvSpPr>
          <p:cNvPr id="45" name="Rectangle 44">
            <a:extLst>
              <a:ext uri="{FF2B5EF4-FFF2-40B4-BE49-F238E27FC236}">
                <a16:creationId xmlns:a16="http://schemas.microsoft.com/office/drawing/2014/main" id="{AA503A13-ECBC-414D-800C-96B1C99087A5}"/>
              </a:ext>
            </a:extLst>
          </p:cNvPr>
          <p:cNvSpPr>
            <a:spLocks noChangeArrowheads="1"/>
          </p:cNvSpPr>
          <p:nvPr/>
        </p:nvSpPr>
        <p:spPr bwMode="auto">
          <a:xfrm>
            <a:off x="342900" y="379395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polymer formed can be represented by the following structure, where n is the total number of glycine </a:t>
            </a:r>
            <a:r>
              <a:rPr lang="en-GB" altLang="en-US" b="1" dirty="0"/>
              <a:t>monomers</a:t>
            </a:r>
            <a:r>
              <a:rPr lang="en-GB" altLang="en-US" dirty="0"/>
              <a:t> in the polymer.</a:t>
            </a:r>
          </a:p>
        </p:txBody>
      </p:sp>
      <p:pic>
        <p:nvPicPr>
          <p:cNvPr id="46" name="Picture 45" descr="slide 7 glycine.png">
            <a:extLst>
              <a:ext uri="{FF2B5EF4-FFF2-40B4-BE49-F238E27FC236}">
                <a16:creationId xmlns:a16="http://schemas.microsoft.com/office/drawing/2014/main" id="{10C931AB-A606-48AD-BD50-28ADEB0925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425" y="1727200"/>
            <a:ext cx="231616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slide 7 glycine.png">
            <a:extLst>
              <a:ext uri="{FF2B5EF4-FFF2-40B4-BE49-F238E27FC236}">
                <a16:creationId xmlns:a16="http://schemas.microsoft.com/office/drawing/2014/main" id="{4D80A7AD-BE8B-457A-84B0-21EE0B2C76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6263" y="1728788"/>
            <a:ext cx="231616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slide 7 glycine.png">
            <a:extLst>
              <a:ext uri="{FF2B5EF4-FFF2-40B4-BE49-F238E27FC236}">
                <a16:creationId xmlns:a16="http://schemas.microsoft.com/office/drawing/2014/main" id="{C2D64371-A665-4472-B708-7D2E357FA0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9463" y="1687513"/>
            <a:ext cx="231616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slide 7 polymer.png">
            <a:extLst>
              <a:ext uri="{FF2B5EF4-FFF2-40B4-BE49-F238E27FC236}">
                <a16:creationId xmlns:a16="http://schemas.microsoft.com/office/drawing/2014/main" id="{18B5FCDB-4C81-4D83-B1A6-DCB31591E0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47863" y="4920370"/>
            <a:ext cx="524827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a:hlinkClick r:id="" action="ppaction://hlinkshowjump?jump=nextslide"/>
            <a:extLst>
              <a:ext uri="{FF2B5EF4-FFF2-40B4-BE49-F238E27FC236}">
                <a16:creationId xmlns:a16="http://schemas.microsoft.com/office/drawing/2014/main" id="{2D1474AE-9A29-41F9-9FAF-F32F51A270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E2B3267C-016B-4101-A8D9-20A437047D6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22062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7" grpId="0"/>
      <p:bldP spid="15368" grpId="0"/>
      <p:bldP spid="15369" grpId="0"/>
      <p:bldP spid="15370" grpId="0"/>
      <p:bldP spid="16423" grpId="0"/>
      <p:bldP spid="16419"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75C73B6-7C32-4203-AC42-A28BFA9CE172}"/>
              </a:ext>
            </a:extLst>
          </p:cNvPr>
          <p:cNvSpPr>
            <a:spLocks noGrp="1"/>
          </p:cNvSpPr>
          <p:nvPr>
            <p:ph type="title"/>
          </p:nvPr>
        </p:nvSpPr>
        <p:spPr/>
        <p:txBody>
          <a:bodyPr/>
          <a:lstStyle/>
          <a:p>
            <a:r>
              <a:rPr lang="en-GB" altLang="en-US"/>
              <a:t>Polypeptides</a:t>
            </a:r>
          </a:p>
        </p:txBody>
      </p:sp>
      <p:pic>
        <p:nvPicPr>
          <p:cNvPr id="17411" name="Picture 2" descr="Z:\Science\A Level Science\OLD\AS BIOLOGY\Artwork\1. Biological Molecules\polypeptide.png">
            <a:extLst>
              <a:ext uri="{FF2B5EF4-FFF2-40B4-BE49-F238E27FC236}">
                <a16:creationId xmlns:a16="http://schemas.microsoft.com/office/drawing/2014/main" id="{766F92CB-E072-4725-8AD6-5A7982C66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784225"/>
            <a:ext cx="3455988"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18">
            <a:extLst>
              <a:ext uri="{FF2B5EF4-FFF2-40B4-BE49-F238E27FC236}">
                <a16:creationId xmlns:a16="http://schemas.microsoft.com/office/drawing/2014/main" id="{DE4F0AB2-0EBD-439F-9772-B79B01786021}"/>
              </a:ext>
            </a:extLst>
          </p:cNvPr>
          <p:cNvSpPr txBox="1">
            <a:spLocks noChangeArrowheads="1"/>
          </p:cNvSpPr>
          <p:nvPr/>
        </p:nvSpPr>
        <p:spPr bwMode="auto">
          <a:xfrm>
            <a:off x="342900" y="784225"/>
            <a:ext cx="4668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amino acid </a:t>
            </a:r>
            <a:r>
              <a:rPr lang="en-GB" altLang="en-US" b="1" dirty="0"/>
              <a:t>monomers</a:t>
            </a:r>
            <a:r>
              <a:rPr lang="en-GB" altLang="en-US" dirty="0"/>
              <a:t> can join together to form long chains, called </a:t>
            </a:r>
            <a:r>
              <a:rPr lang="en-GB" altLang="en-US" b="1" dirty="0">
                <a:solidFill>
                  <a:srgbClr val="33CC33"/>
                </a:solidFill>
              </a:rPr>
              <a:t>polypeptides</a:t>
            </a:r>
            <a:r>
              <a:rPr lang="en-GB" altLang="en-US" dirty="0"/>
              <a:t>.  </a:t>
            </a:r>
          </a:p>
        </p:txBody>
      </p:sp>
      <p:sp>
        <p:nvSpPr>
          <p:cNvPr id="17418" name="TextBox 25">
            <a:extLst>
              <a:ext uri="{FF2B5EF4-FFF2-40B4-BE49-F238E27FC236}">
                <a16:creationId xmlns:a16="http://schemas.microsoft.com/office/drawing/2014/main" id="{8BEC00A8-B236-4FAD-88A2-5410DD7082BE}"/>
              </a:ext>
            </a:extLst>
          </p:cNvPr>
          <p:cNvSpPr txBox="1">
            <a:spLocks noChangeArrowheads="1"/>
          </p:cNvSpPr>
          <p:nvPr/>
        </p:nvSpPr>
        <p:spPr bwMode="auto">
          <a:xfrm>
            <a:off x="342901" y="4572000"/>
            <a:ext cx="391301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polypeptide chain folds to form the final protein.</a:t>
            </a:r>
          </a:p>
        </p:txBody>
      </p:sp>
      <p:sp>
        <p:nvSpPr>
          <p:cNvPr id="8" name="Rectangle 7">
            <a:extLst>
              <a:ext uri="{FF2B5EF4-FFF2-40B4-BE49-F238E27FC236}">
                <a16:creationId xmlns:a16="http://schemas.microsoft.com/office/drawing/2014/main" id="{C18D81F7-1996-4E4E-BD88-38EF2EF6D48F}"/>
              </a:ext>
            </a:extLst>
          </p:cNvPr>
          <p:cNvSpPr>
            <a:spLocks noChangeArrowheads="1"/>
          </p:cNvSpPr>
          <p:nvPr/>
        </p:nvSpPr>
        <p:spPr bwMode="auto">
          <a:xfrm>
            <a:off x="342901" y="2678113"/>
            <a:ext cx="422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is the different combinations of amino acids that produces different polypeptides.</a:t>
            </a:r>
          </a:p>
        </p:txBody>
      </p:sp>
      <p:pic>
        <p:nvPicPr>
          <p:cNvPr id="11" name="Picture 10" descr="slide 8.png">
            <a:extLst>
              <a:ext uri="{FF2B5EF4-FFF2-40B4-BE49-F238E27FC236}">
                <a16:creationId xmlns:a16="http://schemas.microsoft.com/office/drawing/2014/main" id="{0CCABE73-ACEF-4694-94B0-AB4400ADE2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1150" y="3568700"/>
            <a:ext cx="27559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hlinkClick r:id="" action="ppaction://hlinkshowjump?jump=nextslide"/>
            <a:extLst>
              <a:ext uri="{FF2B5EF4-FFF2-40B4-BE49-F238E27FC236}">
                <a16:creationId xmlns:a16="http://schemas.microsoft.com/office/drawing/2014/main" id="{53E238E1-6A18-4D18-86DF-FEF58981925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notes_icon">
            <a:extLst>
              <a:ext uri="{FF2B5EF4-FFF2-40B4-BE49-F238E27FC236}">
                <a16:creationId xmlns:a16="http://schemas.microsoft.com/office/drawing/2014/main" id="{6ED0807B-1E82-47DA-8733-3E1681C54AF2}"/>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BE1B8D24-420C-4B63-8383-44BB9B10B78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02633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slide 10.png">
            <a:extLst>
              <a:ext uri="{FF2B5EF4-FFF2-40B4-BE49-F238E27FC236}">
                <a16:creationId xmlns:a16="http://schemas.microsoft.com/office/drawing/2014/main" id="{D2742638-CA1A-407A-8536-186EE9935C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9688" y="1987550"/>
            <a:ext cx="335915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885D59C9-DBB7-4C98-949D-6EDFADC567D2}"/>
              </a:ext>
            </a:extLst>
          </p:cNvPr>
          <p:cNvSpPr>
            <a:spLocks noGrp="1" noChangeArrowheads="1"/>
          </p:cNvSpPr>
          <p:nvPr>
            <p:ph type="title"/>
          </p:nvPr>
        </p:nvSpPr>
        <p:spPr/>
        <p:txBody>
          <a:bodyPr/>
          <a:lstStyle/>
          <a:p>
            <a:r>
              <a:rPr lang="en-GB" altLang="en-US"/>
              <a:t>What is DNA?</a:t>
            </a:r>
          </a:p>
        </p:txBody>
      </p:sp>
      <p:sp>
        <p:nvSpPr>
          <p:cNvPr id="19460" name="Text Box 5">
            <a:extLst>
              <a:ext uri="{FF2B5EF4-FFF2-40B4-BE49-F238E27FC236}">
                <a16:creationId xmlns:a16="http://schemas.microsoft.com/office/drawing/2014/main" id="{23FCBD54-0B7B-4275-9FB9-9139C41357D8}"/>
              </a:ext>
            </a:extLst>
          </p:cNvPr>
          <p:cNvSpPr txBox="1">
            <a:spLocks noChangeArrowheads="1"/>
          </p:cNvSpPr>
          <p:nvPr/>
        </p:nvSpPr>
        <p:spPr bwMode="auto">
          <a:xfrm>
            <a:off x="360363" y="792163"/>
            <a:ext cx="8332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lvl="1">
              <a:spcBef>
                <a:spcPct val="20000"/>
              </a:spcBef>
              <a:buClr>
                <a:srgbClr val="10BC45"/>
              </a:buClr>
              <a:buSzPct val="80000"/>
            </a:pPr>
            <a:r>
              <a:rPr lang="en-GB" altLang="en-US" b="1" dirty="0">
                <a:solidFill>
                  <a:srgbClr val="33CC33"/>
                </a:solidFill>
                <a:cs typeface="Arial" panose="020B0604020202020204" pitchFamily="34" charset="0"/>
              </a:rPr>
              <a:t>DNA</a:t>
            </a:r>
            <a:r>
              <a:rPr lang="en-GB" altLang="en-US" b="1" dirty="0">
                <a:solidFill>
                  <a:srgbClr val="FF6600"/>
                </a:solidFill>
                <a:cs typeface="Arial" panose="020B0604020202020204" pitchFamily="34" charset="0"/>
              </a:rPr>
              <a:t> </a:t>
            </a:r>
            <a:r>
              <a:rPr lang="en-GB" altLang="en-US" dirty="0">
                <a:cs typeface="Arial" panose="020B0604020202020204" pitchFamily="34" charset="0"/>
              </a:rPr>
              <a:t>(</a:t>
            </a:r>
            <a:r>
              <a:rPr lang="en-GB" altLang="en-US" b="1" dirty="0">
                <a:solidFill>
                  <a:srgbClr val="33CC33"/>
                </a:solidFill>
                <a:cs typeface="Arial" panose="020B0604020202020204" pitchFamily="34" charset="0"/>
              </a:rPr>
              <a:t>deoxyribonucleic acid</a:t>
            </a:r>
            <a:r>
              <a:rPr lang="en-GB" altLang="en-US" dirty="0">
                <a:cs typeface="Arial" panose="020B0604020202020204" pitchFamily="34" charset="0"/>
              </a:rPr>
              <a:t>) </a:t>
            </a:r>
            <a:r>
              <a:rPr lang="en-GB" altLang="en-US" dirty="0"/>
              <a:t>is a polymer found in the nucleus of a cell. It is essential for the development and functioning of living organisms and viruses. </a:t>
            </a:r>
            <a:endParaRPr lang="en-GB" altLang="en-US" dirty="0">
              <a:solidFill>
                <a:srgbClr val="FF6600"/>
              </a:solidFill>
              <a:cs typeface="Arial" panose="020B0604020202020204" pitchFamily="34" charset="0"/>
            </a:endParaRPr>
          </a:p>
        </p:txBody>
      </p:sp>
      <p:sp>
        <p:nvSpPr>
          <p:cNvPr id="9" name="Rectangle 159">
            <a:extLst>
              <a:ext uri="{FF2B5EF4-FFF2-40B4-BE49-F238E27FC236}">
                <a16:creationId xmlns:a16="http://schemas.microsoft.com/office/drawing/2014/main" id="{A5848012-9546-4705-8B40-A6FDC132EBEB}"/>
              </a:ext>
            </a:extLst>
          </p:cNvPr>
          <p:cNvSpPr>
            <a:spLocks noChangeArrowheads="1"/>
          </p:cNvSpPr>
          <p:nvPr/>
        </p:nvSpPr>
        <p:spPr bwMode="auto">
          <a:xfrm>
            <a:off x="360363" y="2501900"/>
            <a:ext cx="44053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DNA encodes the </a:t>
            </a:r>
            <a:r>
              <a:rPr lang="en-GB" altLang="en-US" b="1" dirty="0"/>
              <a:t>genetic information </a:t>
            </a:r>
            <a:r>
              <a:rPr lang="en-GB" altLang="en-US" dirty="0"/>
              <a:t>of all living organisms. It is the DNA that is passed on to new cells and the next generation of organisms. </a:t>
            </a:r>
          </a:p>
        </p:txBody>
      </p:sp>
      <p:sp>
        <p:nvSpPr>
          <p:cNvPr id="10" name="Rectangle 15">
            <a:extLst>
              <a:ext uri="{FF2B5EF4-FFF2-40B4-BE49-F238E27FC236}">
                <a16:creationId xmlns:a16="http://schemas.microsoft.com/office/drawing/2014/main" id="{7FCC51D1-8224-46B2-A6A9-42EA4CC8481B}"/>
              </a:ext>
            </a:extLst>
          </p:cNvPr>
          <p:cNvSpPr>
            <a:spLocks noChangeArrowheads="1"/>
          </p:cNvSpPr>
          <p:nvPr/>
        </p:nvSpPr>
        <p:spPr bwMode="auto">
          <a:xfrm>
            <a:off x="342900" y="4953000"/>
            <a:ext cx="4525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Because DNA is such a long molecule, it must be coiled into short molecules in the nucleus.</a:t>
            </a:r>
            <a:endParaRPr lang="en-GB" altLang="en-US" dirty="0"/>
          </a:p>
        </p:txBody>
      </p:sp>
      <p:pic>
        <p:nvPicPr>
          <p:cNvPr id="8" name="Picture 9">
            <a:hlinkClick r:id="" action="ppaction://hlinkshowjump?jump=nextslide"/>
            <a:extLst>
              <a:ext uri="{FF2B5EF4-FFF2-40B4-BE49-F238E27FC236}">
                <a16:creationId xmlns:a16="http://schemas.microsoft.com/office/drawing/2014/main" id="{19FAD9F7-23F5-454F-B818-90CB33E1F8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43634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14698</TotalTime>
  <Words>1214</Words>
  <Application>Microsoft Office PowerPoint</Application>
  <PresentationFormat>On-screen Show (4:3)</PresentationFormat>
  <Paragraphs>124</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Wingdings</vt:lpstr>
      <vt:lpstr>Arial</vt:lpstr>
      <vt:lpstr>Wingdings 2</vt:lpstr>
      <vt:lpstr>1_Default Design</vt:lpstr>
      <vt:lpstr>4_Default Design</vt:lpstr>
      <vt:lpstr>Biochemistry</vt:lpstr>
      <vt:lpstr>Information</vt:lpstr>
      <vt:lpstr>Amino acids</vt:lpstr>
      <vt:lpstr>Amino acid structure </vt:lpstr>
      <vt:lpstr>The R group</vt:lpstr>
      <vt:lpstr>How do amino acids join together?</vt:lpstr>
      <vt:lpstr>Glycine polymerization</vt:lpstr>
      <vt:lpstr>Polypeptides</vt:lpstr>
      <vt:lpstr>What is DNA?</vt:lpstr>
      <vt:lpstr>DNA: a polymer of nucleotides</vt:lpstr>
      <vt:lpstr>Forming polynucleotides</vt:lpstr>
      <vt:lpstr>Carbohydrates</vt:lpstr>
      <vt:lpstr>Polymers of sugars</vt:lpstr>
      <vt:lpstr>Starch and cellulose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subject>Boardworks High School Life Science</dc:subject>
  <dc:creator>Boardworks</dc:creator>
  <cp:lastModifiedBy>Tim Crilly</cp:lastModifiedBy>
  <cp:revision>601</cp:revision>
  <dcterms:created xsi:type="dcterms:W3CDTF">2003-10-06T13:07:42Z</dcterms:created>
  <dcterms:modified xsi:type="dcterms:W3CDTF">2019-01-31T15:24:11Z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