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058" r:id="rId1"/>
    <p:sldMasterId id="2147485073" r:id="rId2"/>
  </p:sldMasterIdLst>
  <p:notesMasterIdLst>
    <p:notesMasterId r:id="rId11"/>
  </p:notesMasterIdLst>
  <p:handoutMasterIdLst>
    <p:handoutMasterId r:id="rId12"/>
  </p:handoutMasterIdLst>
  <p:sldIdLst>
    <p:sldId id="430" r:id="rId3"/>
    <p:sldId id="527" r:id="rId4"/>
    <p:sldId id="509" r:id="rId5"/>
    <p:sldId id="506" r:id="rId6"/>
    <p:sldId id="507" r:id="rId7"/>
    <p:sldId id="511" r:id="rId8"/>
    <p:sldId id="508" r:id="rId9"/>
    <p:sldId id="512" r:id="rId10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3"/>
    </p:embeddedFont>
  </p:embeddedFontLst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66"/>
    <a:srgbClr val="10BC45"/>
    <a:srgbClr val="CC0099"/>
    <a:srgbClr val="33CC33"/>
    <a:srgbClr val="009900"/>
    <a:srgbClr val="FF6161"/>
    <a:srgbClr val="003399"/>
    <a:srgbClr val="FFC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 snapToGrid="0" showGuides="1">
      <p:cViewPr>
        <p:scale>
          <a:sx n="85" d="100"/>
          <a:sy n="85" d="100"/>
        </p:scale>
        <p:origin x="618" y="156"/>
      </p:cViewPr>
      <p:guideLst>
        <p:guide orient="horz" pos="49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082" y="84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E94C1FB3-0CFB-4CC7-BA73-6553799E50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6D13949-DF05-48AF-9C5A-2BC33EBE1C6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9EFC2D6-EBD0-40D2-8951-A647BA0A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81237CC-2D62-43B5-BD8E-B0493867F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25130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id="{6A3C2AED-1090-488D-8F04-B5D92B5AE8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D698B1C-AA9C-40F1-B2A2-BF0A4EA992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2C7D8F7-155E-4183-B934-43889D4D8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D0CB220-BECE-46C8-84F8-DD74F97D9E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4BC0B-DCEA-4775-87F5-2ACB1CB6E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D594F2A-5657-4166-8A1B-FF6C61BF2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935799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FE17D4D1-4F5C-4CE7-A8B6-D818DE654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7B039ED-7E9D-4121-881A-47F903651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BE920-71C7-4614-99F7-F962BFF4E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220-BECE-46C8-84F8-DD74F97D9E0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D4B6C-A6C9-40E4-BFA0-602BEF340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220-BECE-46C8-84F8-DD74F97D9E0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2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A0709A0E-4CF2-413D-AAC1-5BD85020E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6894C10-73FE-416A-B3FF-7016616FB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Drag the slider to change the level of biodiversity in the scene. Help students to interpret the images shown to come up with a definition for biodiversity. Suitable prompts could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What happens to the number of species?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What happens to the quality of the environment?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Construct, use, and/or present an oral and written argument or counter-arguments based on data and evidence.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6781-518F-4AF7-9F20-201E0B9CA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220-BECE-46C8-84F8-DD74F97D9E0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6A7830DF-1DDF-48A7-9305-AADA82320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EC1656BC-7937-45FD-B296-E8798DC5F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Deserts and polar regions have a relatively low biodiversity. You could ask students to suggest why they think this is. They might want to consider environmental conditions needed to support life.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Vlad61,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A813F7-F9A3-426A-AFD5-1E95E4675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220-BECE-46C8-84F8-DD74F97D9E0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45B78F60-6EFC-4290-8EE9-A93AA18AA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033955D5-9F2A-4FBD-82DF-9058010E1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Remind students what extinction means; the complete loss of all individuals in a species. 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Extinction leads to a reduction in biodiversity. </a:t>
            </a:r>
          </a:p>
          <a:p>
            <a:pPr eaLnBrk="1" hangingPunct="1"/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Albie Venter, Shutterstock.com 2018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1E2A4-F145-4284-81BA-CC1139FD6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220-BECE-46C8-84F8-DD74F97D9E0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>
            <a:extLst>
              <a:ext uri="{FF2B5EF4-FFF2-40B4-BE49-F238E27FC236}">
                <a16:creationId xmlns:a16="http://schemas.microsoft.com/office/drawing/2014/main" id="{8796BE2B-1A1B-4E84-B61D-893937C06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3AFA5209-4633-4BBA-B013-A781434C8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Quick Shot,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20BA09-4EDC-415A-9360-ED2AA238F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220-BECE-46C8-84F8-DD74F97D9E0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D4803D91-E586-467F-8EA5-C96DE10FE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CF081386-543D-4C31-97AE-0FDE7AF77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>
              <a:lnSpc>
                <a:spcPct val="110000"/>
              </a:lnSpc>
            </a:pPr>
            <a:r>
              <a:rPr lang="en-GB" altLang="en-US" dirty="0">
                <a:latin typeface="Arial" panose="020B0604020202020204" pitchFamily="34" charset="0"/>
              </a:rPr>
              <a:t>Discuss students’ ideas for the question. Examples of how humans rely on biodiversity include:</a:t>
            </a: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importance of sea biodiversity for fishing</a:t>
            </a: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Diversity in plant species used for food</a:t>
            </a: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Diversity in insect species for pollination of crops</a:t>
            </a: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role of species in nutrient cycles and decomposition.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1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1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 ideas (e.g. about phenomena and/or the process of development and the design and performance of a proposed process or system) in multiple formats (including orally, graphically, textually, and mathematically).</a:t>
            </a:r>
            <a:endParaRPr lang="en-GB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voyata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4F0B5-E3F3-4ABA-803E-E4E8BFA78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220-BECE-46C8-84F8-DD74F97D9E0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08B39882-8C53-4515-995E-5FE1F1DD7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86A0B0C0-4707-4240-8F1C-8DBE399E5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dirty="0">
                <a:latin typeface="Arial" panose="020B0604020202020204" pitchFamily="34" charset="0"/>
              </a:rPr>
              <a:t>Discuss students’ ideas for the question, encouraging them to justify their suggestions by linking actions to their expected impacts. Potential ways to increase biodiversity include: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organic farming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recycling to reduce landfill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conservation projects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breeding programs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nature reserves to protect land. 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 ideas (e.g. about phenomena and/or the process of development and the design and performance of a proposed process or system) in multiple formats (including orally, graphically, textually, and mathematically).</a:t>
            </a:r>
            <a:endParaRPr lang="en-GB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wingedbull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2301D-D447-4194-B538-6C20BAA92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220-BECE-46C8-84F8-DD74F97D9E0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52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86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76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53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38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5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46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24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12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96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10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859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208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20445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825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17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253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957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93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36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92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86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5902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59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4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93332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  <p:sldLayoutId id="2147485070" r:id="rId12"/>
    <p:sldLayoutId id="2147485071" r:id="rId13"/>
    <p:sldLayoutId id="214748507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872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1.xml"/><Relationship Id="rId7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8.wm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CC594887-2525-4164-BB5B-57153DC2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Biodiversity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Engaging in Argument from Evidence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45F6DE9B-19DD-4247-89AE-589C52233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is biodiversity? (1)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9CDDA-E5C3-44C1-B344-68D57AC35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B7C42E87-19A0-4FCB-8D34-D3AC06A3C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C36771B1-C89D-499C-BA0B-6DB3BA60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80280-9B68-48F1-A7D1-69AB2149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168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42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EA4E8E2E-8491-4047-B7E0-EC1CEF7DFE3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3">
            <a:extLst>
              <a:ext uri="{FF2B5EF4-FFF2-40B4-BE49-F238E27FC236}">
                <a16:creationId xmlns:a16="http://schemas.microsoft.com/office/drawing/2014/main" id="{F869CBA3-368B-431C-887E-1DFB70C1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43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10BC45"/>
                </a:solidFill>
              </a:rPr>
              <a:t>Biodiversity </a:t>
            </a:r>
            <a:r>
              <a:rPr lang="en-GB" altLang="en-US"/>
              <a:t>is the variety of all the different </a:t>
            </a:r>
            <a:r>
              <a:rPr lang="en-GB" altLang="en-US" b="1">
                <a:solidFill>
                  <a:srgbClr val="10BC45"/>
                </a:solidFill>
              </a:rPr>
              <a:t>species</a:t>
            </a:r>
            <a:r>
              <a:rPr lang="en-GB" altLang="en-US"/>
              <a:t> of organisms on Earth, or within an </a:t>
            </a:r>
            <a:r>
              <a:rPr lang="en-GB" altLang="en-US" b="1">
                <a:solidFill>
                  <a:srgbClr val="10BC45"/>
                </a:solidFill>
              </a:rPr>
              <a:t>ecosystem</a:t>
            </a:r>
            <a:r>
              <a:rPr lang="en-GB" altLang="en-US"/>
              <a:t>.  </a:t>
            </a: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A453F6C9-5D71-4B42-8746-09098DFA4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is biodiversity? (2)</a:t>
            </a:r>
          </a:p>
        </p:txBody>
      </p:sp>
      <p:sp>
        <p:nvSpPr>
          <p:cNvPr id="12293" name="Rectangle 42">
            <a:extLst>
              <a:ext uri="{FF2B5EF4-FFF2-40B4-BE49-F238E27FC236}">
                <a16:creationId xmlns:a16="http://schemas.microsoft.com/office/drawing/2014/main" id="{939E91FC-06D7-4441-9E2B-25FC42525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057400"/>
            <a:ext cx="8528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greater the number of different species in an ecosystem, the higher its biodiversity.</a:t>
            </a:r>
          </a:p>
        </p:txBody>
      </p:sp>
      <p:sp>
        <p:nvSpPr>
          <p:cNvPr id="12294" name="Rectangle 41">
            <a:extLst>
              <a:ext uri="{FF2B5EF4-FFF2-40B4-BE49-F238E27FC236}">
                <a16:creationId xmlns:a16="http://schemas.microsoft.com/office/drawing/2014/main" id="{BAE32918-EF07-4196-A6B1-66F533BC4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332163"/>
            <a:ext cx="5143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Tropical rainforests and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coral reefs are considered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to have the highest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biodiversities on earth. </a:t>
            </a:r>
          </a:p>
        </p:txBody>
      </p:sp>
      <p:sp>
        <p:nvSpPr>
          <p:cNvPr id="11271" name="Rectangle 2">
            <a:extLst>
              <a:ext uri="{FF2B5EF4-FFF2-40B4-BE49-F238E27FC236}">
                <a16:creationId xmlns:a16="http://schemas.microsoft.com/office/drawing/2014/main" id="{9AE4B7BB-5076-472E-9849-1FB133816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2296" name="Rectangle 1">
            <a:extLst>
              <a:ext uri="{FF2B5EF4-FFF2-40B4-BE49-F238E27FC236}">
                <a16:creationId xmlns:a16="http://schemas.microsoft.com/office/drawing/2014/main" id="{66930558-086A-413C-952C-5B7C0ABE0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45113"/>
            <a:ext cx="7939088" cy="808037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Can you name a type of ecosystem that has a relatively low biodiversity?</a:t>
            </a:r>
          </a:p>
        </p:txBody>
      </p:sp>
      <p:pic>
        <p:nvPicPr>
          <p:cNvPr id="11274" name="Picture 9" descr="Vlad61_364461629.jpg">
            <a:extLst>
              <a:ext uri="{FF2B5EF4-FFF2-40B4-BE49-F238E27FC236}">
                <a16:creationId xmlns:a16="http://schemas.microsoft.com/office/drawing/2014/main" id="{E5178BE0-B944-4512-9C6C-D6321C190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4082" r="4652"/>
          <a:stretch>
            <a:fillRect/>
          </a:stretch>
        </p:blipFill>
        <p:spPr bwMode="auto">
          <a:xfrm>
            <a:off x="4654550" y="2736850"/>
            <a:ext cx="35639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3CB92D-5B6E-41B6-8142-A7DCA1C6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76BD5084-C051-4D5D-9105-5C0CC8A1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51BAC51B-752E-4C7A-AC74-7CB8DF0B1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Why is biodiversity important? (1)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13754AFD-498B-4D4B-8894-BE135067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Biodiversity is important in maintaining the stability of an ecosystem and protecting it from environmental change. </a:t>
            </a:r>
          </a:p>
        </p:txBody>
      </p:sp>
      <p:sp>
        <p:nvSpPr>
          <p:cNvPr id="13317" name="Rectangle 10">
            <a:extLst>
              <a:ext uri="{FF2B5EF4-FFF2-40B4-BE49-F238E27FC236}">
                <a16:creationId xmlns:a16="http://schemas.microsoft.com/office/drawing/2014/main" id="{583B52A4-D899-4FB8-A4B5-21A3FC935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681163"/>
            <a:ext cx="8504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Different types of species living in an ecosystem interact and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rely on one another for resources, including food and shelter. This is known as </a:t>
            </a:r>
            <a:r>
              <a:rPr lang="en-GB" altLang="en-US" b="1" dirty="0">
                <a:solidFill>
                  <a:srgbClr val="10BC45"/>
                </a:solidFill>
              </a:rPr>
              <a:t>interdependency.</a:t>
            </a:r>
            <a:endParaRPr lang="en-GB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4D2841-67C5-478B-8B28-A711D3A97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947988"/>
            <a:ext cx="86344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10BC45"/>
                </a:solidFill>
              </a:rPr>
              <a:t>Food webs </a:t>
            </a:r>
            <a:r>
              <a:rPr lang="en-GB" altLang="en-US" dirty="0">
                <a:solidFill>
                  <a:srgbClr val="010066"/>
                </a:solidFill>
              </a:rPr>
              <a:t>contain many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species. Each species relies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on several others as a source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of food. </a:t>
            </a:r>
            <a:endParaRPr lang="en-GB" altLang="en-US" dirty="0"/>
          </a:p>
        </p:txBody>
      </p:sp>
      <p:pic>
        <p:nvPicPr>
          <p:cNvPr id="11" name="Picture 10" descr="Albie Venter_173037086.jpg">
            <a:extLst>
              <a:ext uri="{FF2B5EF4-FFF2-40B4-BE49-F238E27FC236}">
                <a16:creationId xmlns:a16="http://schemas.microsoft.com/office/drawing/2014/main" id="{D465B0C2-0370-4ED7-919A-A7E78B416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3662"/>
          <a:stretch>
            <a:fillRect/>
          </a:stretch>
        </p:blipFill>
        <p:spPr bwMode="auto">
          <a:xfrm>
            <a:off x="4784725" y="3181350"/>
            <a:ext cx="3978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B209E8-DB43-432E-AC29-84C84BEB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8311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This means that if one species becomes </a:t>
            </a:r>
            <a:r>
              <a:rPr lang="en-GB" altLang="en-US" b="1">
                <a:solidFill>
                  <a:srgbClr val="10BC45"/>
                </a:solidFill>
              </a:rPr>
              <a:t>extinct</a:t>
            </a:r>
            <a:r>
              <a:rPr lang="en-GB" altLang="en-US">
                <a:solidFill>
                  <a:srgbClr val="010066"/>
                </a:solidFill>
              </a:rPr>
              <a:t>, those remaining can adapt by eating more of a different species.  </a:t>
            </a:r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6FAF99-CB9F-486E-846A-3E6A3A3F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7A67BEB5-A39B-479D-83AD-E06C5F42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B333DB8B-D380-452C-A1A5-9EC0AD7BC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Why is biodiversity important? (2)</a:t>
            </a:r>
          </a:p>
        </p:txBody>
      </p:sp>
      <p:sp>
        <p:nvSpPr>
          <p:cNvPr id="13316" name="Rectangle 12">
            <a:extLst>
              <a:ext uri="{FF2B5EF4-FFF2-40B4-BE49-F238E27FC236}">
                <a16:creationId xmlns:a16="http://schemas.microsoft.com/office/drawing/2014/main" id="{15D7F616-4D29-47FD-ADE7-E8DBBEBE5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59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Biodiversity also plays an important role in maintaining the </a:t>
            </a:r>
            <a:r>
              <a:rPr lang="en-GB" altLang="en-US" b="1" dirty="0">
                <a:solidFill>
                  <a:srgbClr val="10BC45"/>
                </a:solidFill>
              </a:rPr>
              <a:t>physical environment</a:t>
            </a:r>
            <a:r>
              <a:rPr lang="en-GB" altLang="en-US" dirty="0">
                <a:solidFill>
                  <a:srgbClr val="010066"/>
                </a:solidFill>
              </a:rPr>
              <a:t>. This includes an ecosystem’s climate, water supply and soil quality.  </a:t>
            </a:r>
            <a:endParaRPr lang="en-GB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FCA0D-B759-422E-A93F-FFC3C8A0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269244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10BC45"/>
                </a:solidFill>
              </a:rPr>
              <a:t>Nutrient cycles</a:t>
            </a:r>
            <a:r>
              <a:rPr lang="en-GB" altLang="en-US" dirty="0">
                <a:solidFill>
                  <a:srgbClr val="010066"/>
                </a:solidFill>
              </a:rPr>
              <a:t>,</a:t>
            </a:r>
            <a:r>
              <a:rPr lang="en-GB" altLang="en-US" b="1" dirty="0">
                <a:solidFill>
                  <a:srgbClr val="10BC45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such as the carbon cycle and nitrogen cycle, rely on the presence of many different species of animals, plants and microorganisms to function effectively.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6F891-2F8F-4F67-A56F-168D6925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3754262"/>
            <a:ext cx="41049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All living species rely on nutrient cycles for their survival, as they are what ultimately provide organisms with the energy they need for growth.  </a:t>
            </a:r>
            <a:endParaRPr lang="en-GB" altLang="en-US" dirty="0"/>
          </a:p>
        </p:txBody>
      </p:sp>
      <p:pic>
        <p:nvPicPr>
          <p:cNvPr id="13319" name="Picture 7" descr="Biodiversity_6.1.png">
            <a:extLst>
              <a:ext uri="{FF2B5EF4-FFF2-40B4-BE49-F238E27FC236}">
                <a16:creationId xmlns:a16="http://schemas.microsoft.com/office/drawing/2014/main" id="{A7BFA2F7-663D-4E0F-9E98-A3ACD046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96" y="3630928"/>
            <a:ext cx="334010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35FE-7B9A-4A78-BD0E-0EE7DCC1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DB5F457-B9F9-4314-9514-809127614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Humans and biodiversity (1)</a:t>
            </a:r>
          </a:p>
        </p:txBody>
      </p:sp>
      <p:sp>
        <p:nvSpPr>
          <p:cNvPr id="13316" name="Rectangle 43">
            <a:extLst>
              <a:ext uri="{FF2B5EF4-FFF2-40B4-BE49-F238E27FC236}">
                <a16:creationId xmlns:a16="http://schemas.microsoft.com/office/drawing/2014/main" id="{AF6445C3-CC4C-4C06-B9C4-DE966CD9A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66946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future of the human species on Earth relies on us maintaining a high level of biodiversity. </a:t>
            </a:r>
          </a:p>
        </p:txBody>
      </p:sp>
      <p:sp>
        <p:nvSpPr>
          <p:cNvPr id="14341" name="Rectangle 42">
            <a:extLst>
              <a:ext uri="{FF2B5EF4-FFF2-40B4-BE49-F238E27FC236}">
                <a16:creationId xmlns:a16="http://schemas.microsoft.com/office/drawing/2014/main" id="{ED48E0FA-DDD2-4647-97DA-AA1379F52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49667"/>
            <a:ext cx="4103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Just like other species, we depend on ecosystems and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 species they contain for resources such as food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and shelter.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06990CC-74AC-499A-BEE4-8490CCCA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840463"/>
            <a:ext cx="3646488" cy="122237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Can you think of an</a:t>
            </a:r>
            <a:b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example of how humans </a:t>
            </a:r>
            <a:b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rely on biodiversity? </a:t>
            </a:r>
          </a:p>
        </p:txBody>
      </p:sp>
      <p:sp>
        <p:nvSpPr>
          <p:cNvPr id="14344" name="Rectangle 41">
            <a:extLst>
              <a:ext uri="{FF2B5EF4-FFF2-40B4-BE49-F238E27FC236}">
                <a16:creationId xmlns:a16="http://schemas.microsoft.com/office/drawing/2014/main" id="{1FB014A4-F5BE-46D7-965F-0D6C8BBA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Over the past 200 years the human population has rapidly increased, with 7 billion humans living on Earth today. </a:t>
            </a:r>
          </a:p>
        </p:txBody>
      </p:sp>
      <p:pic>
        <p:nvPicPr>
          <p:cNvPr id="14345" name="Picture 10" descr="Biodiversity_7.1.jpg">
            <a:extLst>
              <a:ext uri="{FF2B5EF4-FFF2-40B4-BE49-F238E27FC236}">
                <a16:creationId xmlns:a16="http://schemas.microsoft.com/office/drawing/2014/main" id="{DE3E2ADA-91D9-4E20-82E3-65F3ABCA3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51" y="2790648"/>
            <a:ext cx="419417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EA7D04-5F20-4FA3-8800-A25AFAD4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F32862DB-C306-4678-BFFC-2D4B9412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6CC0F5-0DE6-46E9-9F9A-4C996586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28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434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A2AD3AEC-34DC-4B58-B499-702A873E9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Humans and biodiversity (2)</a:t>
            </a:r>
          </a:p>
        </p:txBody>
      </p:sp>
      <p:sp>
        <p:nvSpPr>
          <p:cNvPr id="15364" name="Rectangle 42">
            <a:extLst>
              <a:ext uri="{FF2B5EF4-FFF2-40B4-BE49-F238E27FC236}">
                <a16:creationId xmlns:a16="http://schemas.microsoft.com/office/drawing/2014/main" id="{D38B8B33-1289-44F9-8820-74CC38833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Many human activities are reducing biodiversity in various ecosystems across the world. Such activities include: </a:t>
            </a:r>
          </a:p>
        </p:txBody>
      </p:sp>
      <p:sp>
        <p:nvSpPr>
          <p:cNvPr id="14343" name="Rectangle 41">
            <a:extLst>
              <a:ext uri="{FF2B5EF4-FFF2-40B4-BE49-F238E27FC236}">
                <a16:creationId xmlns:a16="http://schemas.microsoft.com/office/drawing/2014/main" id="{58EB1BCA-98FD-4C91-8658-304538B97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298950"/>
            <a:ext cx="8404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It is only recently that measures have been taken to prevent human activity from negatively affecting ecosystems and to restore biodiversity.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DE765-24C6-45D7-A3DC-2B99D5E23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80" y="1782128"/>
            <a:ext cx="2509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quarrying</a:t>
            </a:r>
            <a:endParaRPr lang="en-GB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FFCC6C-3C3B-420D-A4C1-004D251DA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80" y="2411730"/>
            <a:ext cx="231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farming</a:t>
            </a:r>
            <a:endParaRPr lang="en-GB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D285-C73E-49EA-ABF2-9B5B968E9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80" y="3041332"/>
            <a:ext cx="2646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building</a:t>
            </a:r>
            <a:endParaRPr lang="en-GB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F85B45-7F8B-4A7B-84D6-B31A1EF1A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80" y="3670934"/>
            <a:ext cx="28292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dumping waste. </a:t>
            </a:r>
            <a:endParaRPr lang="en-GB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D2DC5F0-7CC9-40A6-ADF8-DC611EA3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620632"/>
            <a:ext cx="7847013" cy="487362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Calibri" panose="020F0502020204030204" pitchFamily="34" charset="0"/>
                <a:cs typeface="Arial" panose="020B0604020202020204" pitchFamily="34" charset="0"/>
              </a:rPr>
              <a:t>What do you think can be done to improve biodiversity?</a:t>
            </a:r>
          </a:p>
        </p:txBody>
      </p:sp>
      <p:pic>
        <p:nvPicPr>
          <p:cNvPr id="15" name="Picture 14" descr="Wingedbull_397944163.jpg">
            <a:extLst>
              <a:ext uri="{FF2B5EF4-FFF2-40B4-BE49-F238E27FC236}">
                <a16:creationId xmlns:a16="http://schemas.microsoft.com/office/drawing/2014/main" id="{9EBFEA09-259E-413D-BCA9-1FACACD026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/>
          <a:stretch>
            <a:fillRect/>
          </a:stretch>
        </p:blipFill>
        <p:spPr bwMode="auto">
          <a:xfrm>
            <a:off x="4217369" y="1693600"/>
            <a:ext cx="3877205" cy="25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notes_icon">
            <a:extLst>
              <a:ext uri="{FF2B5EF4-FFF2-40B4-BE49-F238E27FC236}">
                <a16:creationId xmlns:a16="http://schemas.microsoft.com/office/drawing/2014/main" id="{449B890B-5F1F-42B4-A06A-E9362A29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0C737D-812B-42F1-87B3-ABD33AC4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28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0" grpId="0"/>
      <p:bldP spid="11" grpId="0"/>
      <p:bldP spid="12" grpId="0"/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IDf773YT"/>
  <p:tag name="ARTICULATE_DESIGN_ID_5_DEFAULT DESIGN" val="ZYdlwgqf"/>
  <p:tag name="ARTICULATE_DESIGN_ID_1_DEFAULT DESIGN" val="VXsx6PWZ"/>
  <p:tag name="ARTICULATE_DESIGN_ID_4_DEFAULT DESIGN" val="IKa8FZm6"/>
  <p:tag name="ARTICULATE_DESIGN_ID_3_DEFAULT DESIGN" val="nj8ojzP3"/>
  <p:tag name="ARTICULATE_DESIGN_ID_2_DEFAULT DESIGN" val="lPquIKn6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14332</TotalTime>
  <Words>876</Words>
  <Application>Microsoft Office PowerPoint</Application>
  <PresentationFormat>On-screen Show (4:3)</PresentationFormat>
  <Paragraphs>86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Wingdings</vt:lpstr>
      <vt:lpstr>Arial</vt:lpstr>
      <vt:lpstr>Wingdings 2</vt:lpstr>
      <vt:lpstr>1_Default Design</vt:lpstr>
      <vt:lpstr>4_Default Design</vt:lpstr>
      <vt:lpstr>Biodiversity</vt:lpstr>
      <vt:lpstr>Information</vt:lpstr>
      <vt:lpstr>What is biodiversity? (1)</vt:lpstr>
      <vt:lpstr>What is biodiversity? (2)</vt:lpstr>
      <vt:lpstr>Why is biodiversity important? (1)</vt:lpstr>
      <vt:lpstr>Why is biodiversity important? (2)</vt:lpstr>
      <vt:lpstr>Humans and biodiversity (1)</vt:lpstr>
      <vt:lpstr>Humans and biodiversity (2)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</dc:title>
  <dc:subject>Boardworks High School Life Science</dc:subject>
  <dc:creator>Boardworks</dc:creator>
  <cp:lastModifiedBy>Tim Crilly</cp:lastModifiedBy>
  <cp:revision>558</cp:revision>
  <dcterms:created xsi:type="dcterms:W3CDTF">2003-10-06T13:07:42Z</dcterms:created>
  <dcterms:modified xsi:type="dcterms:W3CDTF">2019-01-31T15:24:13Z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9223699A-A332-45DE-AEB9-8A2F8696986D</vt:lpwstr>
  </property>
  <property fmtid="{D5CDD505-2E9C-101B-9397-08002B2CF9AE}" pid="3" name="ArticulatePath">
    <vt:lpwstr>Biodiversity</vt:lpwstr>
  </property>
</Properties>
</file>