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5.xml" ContentType="application/vnd.openxmlformats-officedocument.presentationml.tags+xml"/>
  <Override PartName="/ppt/notesSlides/notesSlide6.xml" ContentType="application/vnd.openxmlformats-officedocument.presentationml.notesSlide+xml"/>
  <Override PartName="/ppt/tags/tag36.xml" ContentType="application/vnd.openxmlformats-officedocument.presentationml.tags+xml"/>
  <Override PartName="/ppt/notesSlides/notesSlide7.xml" ContentType="application/vnd.openxmlformats-officedocument.presentationml.notesSlide+xml"/>
  <Override PartName="/ppt/tags/tag37.xml" ContentType="application/vnd.openxmlformats-officedocument.presentationml.tags+xml"/>
  <Override PartName="/ppt/notesSlides/notesSlide8.xml" ContentType="application/vnd.openxmlformats-officedocument.presentationml.notesSlide+xml"/>
  <Override PartName="/ppt/tags/tag38.xml" ContentType="application/vnd.openxmlformats-officedocument.presentationml.tags+xml"/>
  <Override PartName="/ppt/activeX/activeX1.xml" ContentType="application/vnd.ms-office.activeX+xml"/>
  <Override PartName="/ppt/notesSlides/notesSlide9.xml" ContentType="application/vnd.openxmlformats-officedocument.presentationml.notesSlide+xml"/>
  <Override PartName="/ppt/tags/tag39.xml" ContentType="application/vnd.openxmlformats-officedocument.presentationml.tags+xml"/>
  <Override PartName="/ppt/notesSlides/notesSlide10.xml" ContentType="application/vnd.openxmlformats-officedocument.presentationml.notesSlide+xml"/>
  <Override PartName="/ppt/tags/tag40.xml" ContentType="application/vnd.openxmlformats-officedocument.presentationml.tags+xml"/>
  <Override PartName="/ppt/notesSlides/notesSlide11.xml" ContentType="application/vnd.openxmlformats-officedocument.presentationml.notesSlide+xml"/>
  <Override PartName="/ppt/tags/tag41.xml" ContentType="application/vnd.openxmlformats-officedocument.presentationml.tags+xml"/>
  <Override PartName="/ppt/notesSlides/notesSlide12.xml" ContentType="application/vnd.openxmlformats-officedocument.presentationml.notesSlide+xml"/>
  <Override PartName="/ppt/tags/tag42.xml" ContentType="application/vnd.openxmlformats-officedocument.presentationml.tags+xml"/>
  <Override PartName="/ppt/notesSlides/notesSlide13.xml" ContentType="application/vnd.openxmlformats-officedocument.presentationml.notesSlide+xml"/>
  <Override PartName="/ppt/tags/tag43.xml" ContentType="application/vnd.openxmlformats-officedocument.presentationml.tags+xml"/>
  <Override PartName="/ppt/activeX/activeX2.xml" ContentType="application/vnd.ms-office.activeX+xml"/>
  <Override PartName="/ppt/notesSlides/notesSlide14.xml" ContentType="application/vnd.openxmlformats-officedocument.presentationml.notesSlide+xml"/>
  <Override PartName="/ppt/tags/tag44.xml" ContentType="application/vnd.openxmlformats-officedocument.presentationml.tags+xml"/>
  <Override PartName="/ppt/notesSlides/notesSlide15.xml" ContentType="application/vnd.openxmlformats-officedocument.presentationml.notesSlide+xml"/>
  <Override PartName="/ppt/tags/tag45.xml" ContentType="application/vnd.openxmlformats-officedocument.presentationml.tags+xml"/>
  <Override PartName="/ppt/notesSlides/notesSlide16.xml" ContentType="application/vnd.openxmlformats-officedocument.presentationml.notesSlide+xml"/>
  <Override PartName="/ppt/tags/tag46.xml" ContentType="application/vnd.openxmlformats-officedocument.presentationml.tags+xml"/>
  <Override PartName="/ppt/notesSlides/notesSlide17.xml" ContentType="application/vnd.openxmlformats-officedocument.presentationml.notesSlide+xml"/>
  <Override PartName="/ppt/tags/tag47.xml" ContentType="application/vnd.openxmlformats-officedocument.presentationml.tags+xml"/>
  <Override PartName="/ppt/activeX/activeX3.xml" ContentType="application/vnd.ms-office.activeX+xml"/>
  <Override PartName="/ppt/notesSlides/notesSlide18.xml" ContentType="application/vnd.openxmlformats-officedocument.presentationml.notesSlide+xml"/>
  <Override PartName="/ppt/tags/tag48.xml" ContentType="application/vnd.openxmlformats-officedocument.presentationml.tags+xml"/>
  <Override PartName="/ppt/notesSlides/notesSlide19.xml" ContentType="application/vnd.openxmlformats-officedocument.presentationml.notesSlide+xml"/>
  <Override PartName="/ppt/tags/tag49.xml" ContentType="application/vnd.openxmlformats-officedocument.presentationml.tags+xml"/>
  <Override PartName="/ppt/notesSlides/notesSlide20.xml" ContentType="application/vnd.openxmlformats-officedocument.presentationml.notesSlide+xml"/>
  <Override PartName="/ppt/tags/tag50.xml" ContentType="application/vnd.openxmlformats-officedocument.presentationml.tags+xml"/>
  <Override PartName="/ppt/activeX/activeX4.xml" ContentType="application/vnd.ms-office.activeX+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085" r:id="rId1"/>
    <p:sldMasterId id="2147485100" r:id="rId2"/>
  </p:sldMasterIdLst>
  <p:notesMasterIdLst>
    <p:notesMasterId r:id="rId24"/>
  </p:notesMasterIdLst>
  <p:handoutMasterIdLst>
    <p:handoutMasterId r:id="rId25"/>
  </p:handoutMasterIdLst>
  <p:sldIdLst>
    <p:sldId id="430" r:id="rId3"/>
    <p:sldId id="527" r:id="rId4"/>
    <p:sldId id="536" r:id="rId5"/>
    <p:sldId id="509" r:id="rId6"/>
    <p:sldId id="539" r:id="rId7"/>
    <p:sldId id="537" r:id="rId8"/>
    <p:sldId id="521" r:id="rId9"/>
    <p:sldId id="520" r:id="rId10"/>
    <p:sldId id="495" r:id="rId11"/>
    <p:sldId id="522" r:id="rId12"/>
    <p:sldId id="529" r:id="rId13"/>
    <p:sldId id="530" r:id="rId14"/>
    <p:sldId id="532" r:id="rId15"/>
    <p:sldId id="531" r:id="rId16"/>
    <p:sldId id="517" r:id="rId17"/>
    <p:sldId id="514" r:id="rId18"/>
    <p:sldId id="518" r:id="rId19"/>
    <p:sldId id="497" r:id="rId20"/>
    <p:sldId id="496" r:id="rId21"/>
    <p:sldId id="515" r:id="rId22"/>
    <p:sldId id="533" r:id="rId23"/>
  </p:sldIdLst>
  <p:sldSz cx="9144000" cy="6858000" type="screen4x3"/>
  <p:notesSz cx="6858000" cy="9296400"/>
  <p:embeddedFontLst>
    <p:embeddedFont>
      <p:font typeface="Wingdings 2" panose="05020102010507070707" pitchFamily="18" charset="2"/>
      <p:regular r:id="rId26"/>
    </p:embeddedFont>
  </p:embeddedFontLst>
  <p:custDataLst>
    <p:tags r:id="rId27"/>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375">
          <p15:clr>
            <a:srgbClr val="A4A3A4"/>
          </p15:clr>
        </p15:guide>
        <p15:guide id="4" pos="204"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BC45"/>
    <a:srgbClr val="010066"/>
    <a:srgbClr val="96E696"/>
    <a:srgbClr val="33CC33"/>
    <a:srgbClr val="CC0099"/>
    <a:srgbClr val="009900"/>
    <a:srgbClr val="FF6161"/>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979" autoAdjust="0"/>
  </p:normalViewPr>
  <p:slideViewPr>
    <p:cSldViewPr snapToGrid="0" showGuides="1">
      <p:cViewPr>
        <p:scale>
          <a:sx n="85" d="100"/>
          <a:sy n="85" d="100"/>
        </p:scale>
        <p:origin x="618" y="156"/>
      </p:cViewPr>
      <p:guideLst>
        <p:guide orient="horz" pos="494"/>
        <p:guide orient="horz" pos="3876"/>
        <p:guide pos="5375"/>
        <p:guide pos="204"/>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80" d="100"/>
          <a:sy n="80" d="100"/>
        </p:scale>
        <p:origin x="2082" y="84"/>
      </p:cViewPr>
      <p:guideLst>
        <p:guide orient="horz" pos="2928"/>
        <p:guide pos="216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39937E88-B6B5-4D80-AA6F-ABEF1E74248A}"/>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B3376200-1965-4349-9D01-F9ED42563C66}" type="slidenum">
              <a:rPr lang="en-GB" altLang="en-US"/>
              <a:pPr/>
              <a:t>‹#›</a:t>
            </a:fld>
            <a:endParaRPr lang="en-GB" altLang="en-US"/>
          </a:p>
        </p:txBody>
      </p:sp>
      <p:sp>
        <p:nvSpPr>
          <p:cNvPr id="6" name="Rectangle 7">
            <a:extLst>
              <a:ext uri="{FF2B5EF4-FFF2-40B4-BE49-F238E27FC236}">
                <a16:creationId xmlns:a16="http://schemas.microsoft.com/office/drawing/2014/main" id="{9C1DF923-A533-40BC-AEB0-D3697882D50B}"/>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7" name="Rectangle 9">
            <a:extLst>
              <a:ext uri="{FF2B5EF4-FFF2-40B4-BE49-F238E27FC236}">
                <a16:creationId xmlns:a16="http://schemas.microsoft.com/office/drawing/2014/main" id="{91D76B70-C8F1-4269-86FB-677061D81216}"/>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custDataLst>
      <p:tags r:id="rId2"/>
    </p:custDataLst>
    <p:extLst>
      <p:ext uri="{BB962C8B-B14F-4D97-AF65-F5344CB8AC3E}">
        <p14:creationId xmlns:p14="http://schemas.microsoft.com/office/powerpoint/2010/main" val="1601819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3" name="Rectangle 4">
            <a:extLst>
              <a:ext uri="{FF2B5EF4-FFF2-40B4-BE49-F238E27FC236}">
                <a16:creationId xmlns:a16="http://schemas.microsoft.com/office/drawing/2014/main" id="{C7D1298E-5544-4851-8EA3-82071FF8F7CA}"/>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5046B893-4D5D-421F-A348-4522F6D17CE8}"/>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3998359E-8E31-4A18-8254-2A1377A5BC99}"/>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5ECB11B4-6BF0-4BD7-9897-FE864A9E8986}" type="slidenum">
              <a:rPr lang="en-US" altLang="en-US"/>
              <a:pPr/>
              <a:t>‹#›</a:t>
            </a:fld>
            <a:endParaRPr lang="en-US" altLang="en-US"/>
          </a:p>
        </p:txBody>
      </p:sp>
      <p:sp>
        <p:nvSpPr>
          <p:cNvPr id="8" name="Rectangle 7">
            <a:extLst>
              <a:ext uri="{FF2B5EF4-FFF2-40B4-BE49-F238E27FC236}">
                <a16:creationId xmlns:a16="http://schemas.microsoft.com/office/drawing/2014/main" id="{F5E4A4F5-86FC-4FA9-A27C-98B73415879C}"/>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D43EEA80-4EC3-4201-9BE2-BFBEB1C808F4}"/>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extLst>
      <p:ext uri="{BB962C8B-B14F-4D97-AF65-F5344CB8AC3E}">
        <p14:creationId xmlns:p14="http://schemas.microsoft.com/office/powerpoint/2010/main" val="3957503714"/>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3DCFFFE2-5529-41C7-92E0-3481E8EB696B}"/>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B1867E16-7CF6-42B9-974A-BB635781B0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127384C-E647-4664-9EE8-B6999B8DA0CD}"/>
              </a:ext>
            </a:extLst>
          </p:cNvPr>
          <p:cNvSpPr>
            <a:spLocks noGrp="1"/>
          </p:cNvSpPr>
          <p:nvPr>
            <p:ph type="sldNum" sz="quarter" idx="10"/>
          </p:nvPr>
        </p:nvSpPr>
        <p:spPr/>
        <p:txBody>
          <a:bodyPr/>
          <a:lstStyle/>
          <a:p>
            <a:fld id="{5ECB11B4-6BF0-4BD7-9897-FE864A9E8986}"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AE32E985-76D5-4BF2-8B02-59E1E082FDCA}"/>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05A3AE0D-CEF8-47E2-9809-CFEA778F2B5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E2EF528B-67A1-48B9-833E-480561DFB227}"/>
              </a:ext>
            </a:extLst>
          </p:cNvPr>
          <p:cNvSpPr>
            <a:spLocks noGrp="1"/>
          </p:cNvSpPr>
          <p:nvPr>
            <p:ph type="sldNum" sz="quarter" idx="10"/>
          </p:nvPr>
        </p:nvSpPr>
        <p:spPr/>
        <p:txBody>
          <a:bodyPr/>
          <a:lstStyle/>
          <a:p>
            <a:fld id="{5ECB11B4-6BF0-4BD7-9897-FE864A9E8986}"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DA863CE5-7BA0-4E28-AA67-C260BA820F4E}"/>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44B1D327-CB0D-4A21-8D19-6DF909F66BDB}"/>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It should be highlighted to students that each bar in the pyramid of biomass must be labelled with the type of organism at that trophic level.</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effectLst/>
            </a:endParaRPr>
          </a:p>
        </p:txBody>
      </p:sp>
      <p:sp>
        <p:nvSpPr>
          <p:cNvPr id="2" name="Slide Number Placeholder 1">
            <a:extLst>
              <a:ext uri="{FF2B5EF4-FFF2-40B4-BE49-F238E27FC236}">
                <a16:creationId xmlns:a16="http://schemas.microsoft.com/office/drawing/2014/main" id="{D153ADA2-7F46-4D35-9B12-2FB68E72E392}"/>
              </a:ext>
            </a:extLst>
          </p:cNvPr>
          <p:cNvSpPr>
            <a:spLocks noGrp="1"/>
          </p:cNvSpPr>
          <p:nvPr>
            <p:ph type="sldNum" sz="quarter" idx="10"/>
          </p:nvPr>
        </p:nvSpPr>
        <p:spPr/>
        <p:txBody>
          <a:bodyPr/>
          <a:lstStyle/>
          <a:p>
            <a:fld id="{5ECB11B4-6BF0-4BD7-9897-FE864A9E8986}"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AA8B1BF7-EC0E-42BB-A735-AD43F704ADFA}"/>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D84BAE8E-91CD-47D0-AF13-A18EA13490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r>
              <a:rPr lang="en-GB" altLang="en-US" dirty="0">
                <a:latin typeface="Arial" panose="020B0604020202020204" pitchFamily="34" charset="0"/>
              </a:rPr>
              <a:t>Discuss students’ ideas for the question shown before moving on to the answer.</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a:t>
            </a:r>
            <a:r>
              <a:rPr lang="en-GB" sz="1200" kern="1200" dirty="0">
                <a:solidFill>
                  <a:schemeClr val="tx1"/>
                </a:solidFill>
                <a:effectLst/>
                <a:latin typeface="Arial" charset="0"/>
                <a:ea typeface="+mn-ea"/>
                <a:cs typeface="+mn-cs"/>
              </a:rPr>
              <a:t> Evaluate merits and limitations of two different models of the same proposed tool, process, mechanism, or system in order to select or revise a model that best fits the evidence or design criteria.</a:t>
            </a:r>
          </a:p>
        </p:txBody>
      </p:sp>
      <p:sp>
        <p:nvSpPr>
          <p:cNvPr id="2" name="Slide Number Placeholder 1">
            <a:extLst>
              <a:ext uri="{FF2B5EF4-FFF2-40B4-BE49-F238E27FC236}">
                <a16:creationId xmlns:a16="http://schemas.microsoft.com/office/drawing/2014/main" id="{18A5400F-2722-49E2-A931-82E76F0D6170}"/>
              </a:ext>
            </a:extLst>
          </p:cNvPr>
          <p:cNvSpPr>
            <a:spLocks noGrp="1"/>
          </p:cNvSpPr>
          <p:nvPr>
            <p:ph type="sldNum" sz="quarter" idx="10"/>
          </p:nvPr>
        </p:nvSpPr>
        <p:spPr/>
        <p:txBody>
          <a:bodyPr/>
          <a:lstStyle/>
          <a:p>
            <a:fld id="{5ECB11B4-6BF0-4BD7-9897-FE864A9E8986}"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60C72BC5-4F2B-43C4-AB06-F968069BFEED}"/>
              </a:ext>
            </a:extLst>
          </p:cNvPr>
          <p:cNvSpPr>
            <a:spLocks noGrp="1" noRot="1" noChangeAspect="1" noTextEdit="1"/>
          </p:cNvSpPr>
          <p:nvPr>
            <p:ph type="sldImg"/>
          </p:nvPr>
        </p:nvSpPr>
        <p:spPr>
          <a:ln/>
        </p:spPr>
      </p:sp>
      <p:sp>
        <p:nvSpPr>
          <p:cNvPr id="49155" name="Notes Placeholder 2">
            <a:extLst>
              <a:ext uri="{FF2B5EF4-FFF2-40B4-BE49-F238E27FC236}">
                <a16:creationId xmlns:a16="http://schemas.microsoft.com/office/drawing/2014/main" id="{70C8166E-A940-406D-A398-908AF30F3DE0}"/>
              </a:ext>
            </a:extLst>
          </p:cNvPr>
          <p:cNvSpPr>
            <a:spLocks noGrp="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r>
              <a:rPr lang="en-GB" altLang="en-US" dirty="0">
                <a:latin typeface="Arial" panose="020B0604020202020204" pitchFamily="34" charset="0"/>
              </a:rPr>
              <a:t>Humans can be primary, secondary and even tertiary consumers. For example:</a:t>
            </a:r>
          </a:p>
          <a:p>
            <a:pPr marL="171450" indent="-171450">
              <a:buFont typeface="Arial" panose="020B0604020202020204" pitchFamily="34" charset="0"/>
              <a:buChar char="•"/>
            </a:pPr>
            <a:r>
              <a:rPr lang="en-GB" altLang="en-US" dirty="0">
                <a:latin typeface="Arial" panose="020B0604020202020204" pitchFamily="34" charset="0"/>
              </a:rPr>
              <a:t>When a human eats vegetables they are a primary consumer. Vegetables are plants.</a:t>
            </a:r>
          </a:p>
          <a:p>
            <a:pPr marL="171450" indent="-171450">
              <a:buFont typeface="Arial" panose="020B0604020202020204" pitchFamily="34" charset="0"/>
              <a:buChar char="•"/>
            </a:pPr>
            <a:r>
              <a:rPr lang="en-GB" altLang="en-US" dirty="0">
                <a:latin typeface="Arial" panose="020B0604020202020204" pitchFamily="34" charset="0"/>
              </a:rPr>
              <a:t>When a human eats beef they are a secondary consumer. Cattle eat grass.</a:t>
            </a:r>
          </a:p>
          <a:p>
            <a:pPr marL="171450" indent="-171450">
              <a:buFont typeface="Arial" panose="020B0604020202020204" pitchFamily="34" charset="0"/>
              <a:buChar char="•"/>
            </a:pPr>
            <a:r>
              <a:rPr lang="en-GB" altLang="en-US" dirty="0">
                <a:latin typeface="Arial" panose="020B0604020202020204" pitchFamily="34" charset="0"/>
              </a:rPr>
              <a:t>When a human eats tuna they are a tertiary consumer. Tuna eat smaller fish.</a:t>
            </a:r>
          </a:p>
        </p:txBody>
      </p:sp>
      <p:sp>
        <p:nvSpPr>
          <p:cNvPr id="2" name="Slide Number Placeholder 1">
            <a:extLst>
              <a:ext uri="{FF2B5EF4-FFF2-40B4-BE49-F238E27FC236}">
                <a16:creationId xmlns:a16="http://schemas.microsoft.com/office/drawing/2014/main" id="{CA182A02-7E04-49DE-8191-3925E7BD33A3}"/>
              </a:ext>
            </a:extLst>
          </p:cNvPr>
          <p:cNvSpPr>
            <a:spLocks noGrp="1"/>
          </p:cNvSpPr>
          <p:nvPr>
            <p:ph type="sldNum" sz="quarter" idx="10"/>
          </p:nvPr>
        </p:nvSpPr>
        <p:spPr/>
        <p:txBody>
          <a:bodyPr/>
          <a:lstStyle/>
          <a:p>
            <a:fld id="{5ECB11B4-6BF0-4BD7-9897-FE864A9E8986}"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3947BF5B-5284-4D20-915F-A55FB0F145F5}"/>
              </a:ext>
            </a:extLst>
          </p:cNvPr>
          <p:cNvSpPr>
            <a:spLocks noGrp="1" noRot="1" noChangeAspect="1" noTextEdit="1"/>
          </p:cNvSpPr>
          <p:nvPr>
            <p:ph type="sldImg"/>
          </p:nvPr>
        </p:nvSpPr>
        <p:spPr>
          <a:ln/>
        </p:spPr>
      </p:sp>
      <p:sp>
        <p:nvSpPr>
          <p:cNvPr id="48131" name="Notes Placeholder 2">
            <a:extLst>
              <a:ext uri="{FF2B5EF4-FFF2-40B4-BE49-F238E27FC236}">
                <a16:creationId xmlns:a16="http://schemas.microsoft.com/office/drawing/2014/main" id="{AA5D76DF-247F-42B6-B39D-5F6E99BC3D10}"/>
              </a:ext>
            </a:extLst>
          </p:cNvPr>
          <p:cNvSpPr>
            <a:spLocks noGrp="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activity could be used to test understanding of constructing pyramids of biomass. Students must fill in the grid with the correct number of squares in response to the information shown for each question. There are four questions to answer.</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endParaRPr lang="en-GB" dirty="0">
              <a:effectLst/>
            </a:endParaRPr>
          </a:p>
        </p:txBody>
      </p:sp>
      <p:sp>
        <p:nvSpPr>
          <p:cNvPr id="2" name="Slide Number Placeholder 1">
            <a:extLst>
              <a:ext uri="{FF2B5EF4-FFF2-40B4-BE49-F238E27FC236}">
                <a16:creationId xmlns:a16="http://schemas.microsoft.com/office/drawing/2014/main" id="{E27543FA-0F4D-459D-B3E2-46A0B9EC1E11}"/>
              </a:ext>
            </a:extLst>
          </p:cNvPr>
          <p:cNvSpPr>
            <a:spLocks noGrp="1"/>
          </p:cNvSpPr>
          <p:nvPr>
            <p:ph type="sldNum" sz="quarter" idx="10"/>
          </p:nvPr>
        </p:nvSpPr>
        <p:spPr/>
        <p:txBody>
          <a:bodyPr/>
          <a:lstStyle/>
          <a:p>
            <a:fld id="{5ECB11B4-6BF0-4BD7-9897-FE864A9E8986}"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B9CDF1E4-5A8F-4AF8-9BE0-BADCB99946C5}"/>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3AD0BDAE-7CFB-463C-81F3-59A7B6BA493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9EE1E352-5F2D-45FE-B981-245A16B9C460}"/>
              </a:ext>
            </a:extLst>
          </p:cNvPr>
          <p:cNvSpPr>
            <a:spLocks noGrp="1"/>
          </p:cNvSpPr>
          <p:nvPr>
            <p:ph type="sldNum" sz="quarter" idx="10"/>
          </p:nvPr>
        </p:nvSpPr>
        <p:spPr/>
        <p:txBody>
          <a:bodyPr/>
          <a:lstStyle/>
          <a:p>
            <a:fld id="{5ECB11B4-6BF0-4BD7-9897-FE864A9E8986}"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7BB5B3A6-C459-4CA5-A837-DC23E0BC06BE}"/>
              </a:ext>
            </a:extLst>
          </p:cNvPr>
          <p:cNvSpPr>
            <a:spLocks noGrp="1" noRot="1" noChangeAspect="1" noTextEdit="1"/>
          </p:cNvSpPr>
          <p:nvPr>
            <p:ph type="sldImg"/>
          </p:nvPr>
        </p:nvSpPr>
        <p:spPr>
          <a:ln/>
        </p:spPr>
      </p:sp>
      <p:sp>
        <p:nvSpPr>
          <p:cNvPr id="46083" name="Notes Placeholder 2">
            <a:extLst>
              <a:ext uri="{FF2B5EF4-FFF2-40B4-BE49-F238E27FC236}">
                <a16:creationId xmlns:a16="http://schemas.microsoft.com/office/drawing/2014/main" id="{34F8E3E0-0923-4FB8-9897-AF3CCDC0E05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producer is the grass. This has a biomass of 10,000 g</a:t>
            </a:r>
          </a:p>
          <a:p>
            <a:r>
              <a:rPr lang="en-GB" altLang="en-US" dirty="0">
                <a:latin typeface="Arial" panose="020B0604020202020204" pitchFamily="34" charset="0"/>
              </a:rPr>
              <a:t>The primary consumer is the cow. This has a biomass of 500 g.</a:t>
            </a:r>
          </a:p>
          <a:p>
            <a:r>
              <a:rPr lang="en-GB" altLang="en-US" dirty="0">
                <a:latin typeface="Arial" panose="020B0604020202020204" pitchFamily="34" charset="0"/>
              </a:rPr>
              <a:t>The efficiency of biomass transfer between the grass and the cow = (500 g/10,000 g) × 100 = 0.05 × 100 = 5%</a:t>
            </a:r>
          </a:p>
          <a:p>
            <a:endParaRPr lang="en-GB" altLang="en-US" dirty="0">
              <a:latin typeface="Arial" panose="020B0604020202020204" pitchFamily="34" charset="0"/>
            </a:endParaRPr>
          </a:p>
          <a:p>
            <a:r>
              <a:rPr lang="en-US" altLang="en-US" dirty="0">
                <a:latin typeface="Arial" panose="020B0604020202020204" pitchFamily="34" charset="0"/>
              </a:rPr>
              <a:t>This slide is accompanied by the worksheet </a:t>
            </a:r>
            <a:r>
              <a:rPr lang="en-US" altLang="en-US" i="1" dirty="0">
                <a:latin typeface="Arial" panose="020B0604020202020204" pitchFamily="34" charset="0"/>
              </a:rPr>
              <a:t>Biomass Transfers</a:t>
            </a:r>
            <a:r>
              <a:rPr lang="en-US" altLang="en-US" dirty="0">
                <a:latin typeface="Arial" panose="020B0604020202020204" pitchFamily="34" charset="0"/>
              </a:rPr>
              <a:t>.</a:t>
            </a:r>
          </a:p>
          <a:p>
            <a:endParaRPr lang="en-US"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62B7E8F0-9C14-4739-A31E-420485339109}"/>
              </a:ext>
            </a:extLst>
          </p:cNvPr>
          <p:cNvSpPr>
            <a:spLocks noGrp="1"/>
          </p:cNvSpPr>
          <p:nvPr>
            <p:ph type="sldNum" sz="quarter" idx="10"/>
          </p:nvPr>
        </p:nvSpPr>
        <p:spPr/>
        <p:txBody>
          <a:bodyPr/>
          <a:lstStyle/>
          <a:p>
            <a:fld id="{5ECB11B4-6BF0-4BD7-9897-FE864A9E8986}"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75581972-9E4F-4FC2-881D-593F840494FB}"/>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055D7734-EC52-4698-904C-EE5D8280300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endParaRPr lang="en-GB" dirty="0">
              <a:effectLst/>
            </a:endParaRPr>
          </a:p>
        </p:txBody>
      </p:sp>
      <p:sp>
        <p:nvSpPr>
          <p:cNvPr id="2" name="Slide Number Placeholder 1">
            <a:extLst>
              <a:ext uri="{FF2B5EF4-FFF2-40B4-BE49-F238E27FC236}">
                <a16:creationId xmlns:a16="http://schemas.microsoft.com/office/drawing/2014/main" id="{8C3E3931-3370-4D77-8EA1-1F6590649CC2}"/>
              </a:ext>
            </a:extLst>
          </p:cNvPr>
          <p:cNvSpPr>
            <a:spLocks noGrp="1"/>
          </p:cNvSpPr>
          <p:nvPr>
            <p:ph type="sldNum" sz="quarter" idx="10"/>
          </p:nvPr>
        </p:nvSpPr>
        <p:spPr/>
        <p:txBody>
          <a:bodyPr/>
          <a:lstStyle/>
          <a:p>
            <a:fld id="{5ECB11B4-6BF0-4BD7-9897-FE864A9E8986}"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FA8EB42C-017E-4079-9C0C-4AB7D6AF1E5E}"/>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E1454B0B-0C08-4473-9A5B-AA3349EAEA91}"/>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calculation activity could be used as a summary exercise to check students’ ability to calculate biomass efficiency in food chains. </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endParaRPr lang="en-GB" dirty="0">
              <a:effectLst/>
            </a:endParaRPr>
          </a:p>
        </p:txBody>
      </p:sp>
      <p:sp>
        <p:nvSpPr>
          <p:cNvPr id="2" name="Slide Number Placeholder 1">
            <a:extLst>
              <a:ext uri="{FF2B5EF4-FFF2-40B4-BE49-F238E27FC236}">
                <a16:creationId xmlns:a16="http://schemas.microsoft.com/office/drawing/2014/main" id="{3475DAA2-5CFE-4ABA-AE83-98FCEDAFBB17}"/>
              </a:ext>
            </a:extLst>
          </p:cNvPr>
          <p:cNvSpPr>
            <a:spLocks noGrp="1"/>
          </p:cNvSpPr>
          <p:nvPr>
            <p:ph type="sldNum" sz="quarter" idx="10"/>
          </p:nvPr>
        </p:nvSpPr>
        <p:spPr/>
        <p:txBody>
          <a:bodyPr/>
          <a:lstStyle/>
          <a:p>
            <a:fld id="{5ECB11B4-6BF0-4BD7-9897-FE864A9E8986}"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6365E626-3CAA-4502-8D0D-4521A0FF98AA}"/>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CC63A52A-220F-465D-B757-933D0C5CAB6C}"/>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endParaRPr lang="en-GB" dirty="0">
              <a:effectLst/>
            </a:endParaRPr>
          </a:p>
        </p:txBody>
      </p:sp>
      <p:sp>
        <p:nvSpPr>
          <p:cNvPr id="2" name="Slide Number Placeholder 1">
            <a:extLst>
              <a:ext uri="{FF2B5EF4-FFF2-40B4-BE49-F238E27FC236}">
                <a16:creationId xmlns:a16="http://schemas.microsoft.com/office/drawing/2014/main" id="{7E3278E7-833C-4822-8441-7937622B88DC}"/>
              </a:ext>
            </a:extLst>
          </p:cNvPr>
          <p:cNvSpPr>
            <a:spLocks noGrp="1"/>
          </p:cNvSpPr>
          <p:nvPr>
            <p:ph type="sldNum" sz="quarter" idx="10"/>
          </p:nvPr>
        </p:nvSpPr>
        <p:spPr/>
        <p:txBody>
          <a:bodyPr/>
          <a:lstStyle/>
          <a:p>
            <a:fld id="{5ECB11B4-6BF0-4BD7-9897-FE864A9E8986}"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122290E5-2F2E-4ABD-8B76-B347C39013FF}"/>
              </a:ext>
            </a:extLst>
          </p:cNvPr>
          <p:cNvSpPr>
            <a:spLocks noGrp="1"/>
          </p:cNvSpPr>
          <p:nvPr>
            <p:ph type="sldNum" sz="quarter" idx="10"/>
          </p:nvPr>
        </p:nvSpPr>
        <p:spPr/>
        <p:txBody>
          <a:bodyPr/>
          <a:lstStyle/>
          <a:p>
            <a:fld id="{5ECB11B4-6BF0-4BD7-9897-FE864A9E8986}" type="slidenum">
              <a:rPr lang="en-US" altLang="en-US" smtClean="0"/>
              <a:pPr/>
              <a:t>2</a:t>
            </a:fld>
            <a:endParaRPr lang="en-US" altLang="en-US"/>
          </a:p>
        </p:txBody>
      </p:sp>
    </p:spTree>
    <p:extLst>
      <p:ext uri="{BB962C8B-B14F-4D97-AF65-F5344CB8AC3E}">
        <p14:creationId xmlns:p14="http://schemas.microsoft.com/office/powerpoint/2010/main" val="28621499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A4D6BD24-42E7-4D24-93EB-924C98B63CB0}"/>
              </a:ext>
            </a:extLst>
          </p:cNvPr>
          <p:cNvSpPr>
            <a:spLocks noGrp="1" noRot="1" noChangeAspect="1" noTextEdit="1"/>
          </p:cNvSpPr>
          <p:nvPr>
            <p:ph type="sldImg"/>
          </p:nvPr>
        </p:nvSpPr>
        <p:spPr>
          <a:ln/>
        </p:spPr>
      </p:sp>
      <p:sp>
        <p:nvSpPr>
          <p:cNvPr id="50179" name="Notes Placeholder 2">
            <a:extLst>
              <a:ext uri="{FF2B5EF4-FFF2-40B4-BE49-F238E27FC236}">
                <a16:creationId xmlns:a16="http://schemas.microsoft.com/office/drawing/2014/main" id="{47B5F777-A2ED-4B50-B54C-C3E4D72C695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3CF66BE-C604-4359-9D78-7223BA4872EE}"/>
              </a:ext>
            </a:extLst>
          </p:cNvPr>
          <p:cNvSpPr>
            <a:spLocks noGrp="1"/>
          </p:cNvSpPr>
          <p:nvPr>
            <p:ph type="sldNum" sz="quarter" idx="10"/>
          </p:nvPr>
        </p:nvSpPr>
        <p:spPr/>
        <p:txBody>
          <a:bodyPr/>
          <a:lstStyle/>
          <a:p>
            <a:fld id="{5ECB11B4-6BF0-4BD7-9897-FE864A9E8986}" type="slidenum">
              <a:rPr lang="en-US" altLang="en-US" smtClean="0"/>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B081E59E-701E-4B0E-98A5-E1E6B57485F4}"/>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B1C69ABE-18F6-4D38-B313-5AA1B952185D}"/>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completing sentences activity provides the opportunity for some informal assessment of students’ understanding of food chains and pyramids.</a:t>
            </a:r>
          </a:p>
        </p:txBody>
      </p:sp>
      <p:sp>
        <p:nvSpPr>
          <p:cNvPr id="2" name="Slide Number Placeholder 1">
            <a:extLst>
              <a:ext uri="{FF2B5EF4-FFF2-40B4-BE49-F238E27FC236}">
                <a16:creationId xmlns:a16="http://schemas.microsoft.com/office/drawing/2014/main" id="{28AE5B28-04B7-4B31-906E-E908EE414D8D}"/>
              </a:ext>
            </a:extLst>
          </p:cNvPr>
          <p:cNvSpPr>
            <a:spLocks noGrp="1"/>
          </p:cNvSpPr>
          <p:nvPr>
            <p:ph type="sldNum" sz="quarter" idx="10"/>
          </p:nvPr>
        </p:nvSpPr>
        <p:spPr/>
        <p:txBody>
          <a:bodyPr/>
          <a:lstStyle/>
          <a:p>
            <a:fld id="{5ECB11B4-6BF0-4BD7-9897-FE864A9E8986}" type="slidenum">
              <a:rPr lang="en-US" altLang="en-US" smtClean="0"/>
              <a:pPr/>
              <a:t>21</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a:extLst>
              <a:ext uri="{FF2B5EF4-FFF2-40B4-BE49-F238E27FC236}">
                <a16:creationId xmlns:a16="http://schemas.microsoft.com/office/drawing/2014/main" id="{D3177C36-0956-4B98-A49C-C88045E17AC5}"/>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2C500FBC-AD7B-4B4D-A9E3-8E2EA82994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on food chains, please refer to the </a:t>
            </a:r>
            <a:r>
              <a:rPr lang="en-GB" altLang="en-US" i="1" dirty="0">
                <a:latin typeface="Arial" panose="020B0604020202020204" pitchFamily="34" charset="0"/>
              </a:rPr>
              <a:t>Feeding Relationships</a:t>
            </a:r>
            <a:r>
              <a:rPr lang="en-GB" altLang="en-US" b="1" baseline="0" dirty="0">
                <a:latin typeface="Arial" panose="020B0604020202020204" pitchFamily="34" charset="0"/>
              </a:rPr>
              <a:t> </a:t>
            </a:r>
            <a:r>
              <a:rPr lang="en-GB" altLang="en-US" dirty="0">
                <a:latin typeface="Arial" panose="020B0604020202020204" pitchFamily="34" charset="0"/>
              </a:rPr>
              <a:t>presentation.</a:t>
            </a:r>
          </a:p>
        </p:txBody>
      </p:sp>
      <p:sp>
        <p:nvSpPr>
          <p:cNvPr id="2" name="Slide Number Placeholder 1">
            <a:extLst>
              <a:ext uri="{FF2B5EF4-FFF2-40B4-BE49-F238E27FC236}">
                <a16:creationId xmlns:a16="http://schemas.microsoft.com/office/drawing/2014/main" id="{847450C3-BA51-4972-BDE5-6EEB49992A5B}"/>
              </a:ext>
            </a:extLst>
          </p:cNvPr>
          <p:cNvSpPr>
            <a:spLocks noGrp="1"/>
          </p:cNvSpPr>
          <p:nvPr>
            <p:ph type="sldNum" sz="quarter" idx="10"/>
          </p:nvPr>
        </p:nvSpPr>
        <p:spPr/>
        <p:txBody>
          <a:bodyPr/>
          <a:lstStyle/>
          <a:p>
            <a:fld id="{5ECB11B4-6BF0-4BD7-9897-FE864A9E8986}"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D1853375-EF72-4024-B71E-FA40A70105D2}"/>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F89042F2-4F7F-484F-B5F3-763D0DB92C2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on the production of glucose by photosynthesis, please refer to the </a:t>
            </a:r>
            <a:r>
              <a:rPr lang="en-GB" altLang="en-US" i="1" dirty="0">
                <a:latin typeface="Arial" panose="020B0604020202020204" pitchFamily="34" charset="0"/>
              </a:rPr>
              <a:t>Photosynthesis</a:t>
            </a:r>
            <a:r>
              <a:rPr lang="en-GB" altLang="en-US" dirty="0">
                <a:latin typeface="Arial" panose="020B0604020202020204" pitchFamily="34" charset="0"/>
              </a:rPr>
              <a:t> presentation. </a:t>
            </a:r>
          </a:p>
          <a:p>
            <a:endParaRPr lang="en-GB" altLang="en-US" b="1" dirty="0">
              <a:latin typeface="Arial" panose="020B0604020202020204" pitchFamily="34" charset="0"/>
            </a:endParaRPr>
          </a:p>
          <a:p>
            <a:r>
              <a:rPr lang="en-GB" altLang="en-US" b="1" dirty="0">
                <a:latin typeface="Arial" panose="020B0604020202020204" pitchFamily="34" charset="0"/>
              </a:rPr>
              <a:t>Photo credit: </a:t>
            </a:r>
            <a:r>
              <a:rPr lang="en-US" altLang="en-US" dirty="0">
                <a:latin typeface="Arial" panose="020B0604020202020204" pitchFamily="34" charset="0"/>
                <a:cs typeface="Arial" panose="020B0604020202020204" pitchFamily="34" charset="0"/>
              </a:rPr>
              <a:t>© amenic181, Shutterstock.com 2018</a:t>
            </a:r>
            <a:endParaRPr lang="en-GB" altLang="en-US"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005C6898-0C8A-425B-B467-3F3CEE027C8E}"/>
              </a:ext>
            </a:extLst>
          </p:cNvPr>
          <p:cNvSpPr>
            <a:spLocks noGrp="1"/>
          </p:cNvSpPr>
          <p:nvPr>
            <p:ph type="sldNum" sz="quarter" idx="10"/>
          </p:nvPr>
        </p:nvSpPr>
        <p:spPr/>
        <p:txBody>
          <a:bodyPr/>
          <a:lstStyle/>
          <a:p>
            <a:fld id="{5ECB11B4-6BF0-4BD7-9897-FE864A9E8986}"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r>
              <a:rPr lang="en-GB" b="1" dirty="0"/>
              <a:t>Photo credit: © </a:t>
            </a:r>
            <a:r>
              <a:rPr lang="en-GB" dirty="0" err="1"/>
              <a:t>Bachkova</a:t>
            </a:r>
            <a:r>
              <a:rPr lang="en-GB" dirty="0"/>
              <a:t> Natalia, Shutterstock.com 2018</a:t>
            </a:r>
          </a:p>
        </p:txBody>
      </p:sp>
      <p:sp>
        <p:nvSpPr>
          <p:cNvPr id="2" name="Slide Number Placeholder 1">
            <a:extLst>
              <a:ext uri="{FF2B5EF4-FFF2-40B4-BE49-F238E27FC236}">
                <a16:creationId xmlns:a16="http://schemas.microsoft.com/office/drawing/2014/main" id="{91A066AF-3399-4D2D-839E-EBFB31A3FAA6}"/>
              </a:ext>
            </a:extLst>
          </p:cNvPr>
          <p:cNvSpPr>
            <a:spLocks noGrp="1"/>
          </p:cNvSpPr>
          <p:nvPr>
            <p:ph type="sldNum" sz="quarter" idx="10"/>
          </p:nvPr>
        </p:nvSpPr>
        <p:spPr/>
        <p:txBody>
          <a:bodyPr/>
          <a:lstStyle/>
          <a:p>
            <a:fld id="{5ECB11B4-6BF0-4BD7-9897-FE864A9E8986}"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a:extLst>
              <a:ext uri="{FF2B5EF4-FFF2-40B4-BE49-F238E27FC236}">
                <a16:creationId xmlns:a16="http://schemas.microsoft.com/office/drawing/2014/main" id="{1103AE8F-7833-4A53-8FC3-1116D0DA1D43}"/>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83B6A9B5-E043-4164-91CC-6DC44042A267}"/>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on cellular respiration, please refer to the </a:t>
            </a:r>
            <a:r>
              <a:rPr lang="en-GB" altLang="en-US" i="1" dirty="0">
                <a:latin typeface="Arial" panose="020B0604020202020204" pitchFamily="34" charset="0"/>
              </a:rPr>
              <a:t>Cellular Respiration</a:t>
            </a:r>
            <a:r>
              <a:rPr lang="en-GB" altLang="en-US" i="1" baseline="0" dirty="0">
                <a:latin typeface="Arial" panose="020B0604020202020204" pitchFamily="34" charset="0"/>
              </a:rPr>
              <a:t> </a:t>
            </a:r>
            <a:r>
              <a:rPr lang="en-GB" altLang="en-US" dirty="0">
                <a:latin typeface="Arial" panose="020B0604020202020204" pitchFamily="34" charset="0"/>
              </a:rPr>
              <a:t>presentation.</a:t>
            </a:r>
          </a:p>
          <a:p>
            <a:endParaRPr lang="en-GB" altLang="en-US" b="1" dirty="0">
              <a:latin typeface="Arial" panose="020B0604020202020204" pitchFamily="34" charset="0"/>
            </a:endParaRPr>
          </a:p>
          <a:p>
            <a:r>
              <a:rPr lang="en-GB" altLang="en-US" b="1" dirty="0">
                <a:latin typeface="Arial" panose="020B0604020202020204" pitchFamily="34" charset="0"/>
              </a:rPr>
              <a:t>Photo credit: </a:t>
            </a:r>
            <a:r>
              <a:rPr lang="en-US" altLang="en-US" dirty="0">
                <a:latin typeface="Arial" panose="020B0604020202020204" pitchFamily="34" charset="0"/>
                <a:cs typeface="Arial" panose="020B0604020202020204" pitchFamily="34" charset="0"/>
              </a:rPr>
              <a:t>© g-</a:t>
            </a:r>
            <a:r>
              <a:rPr lang="en-US" altLang="en-US" dirty="0" err="1">
                <a:latin typeface="Arial" panose="020B0604020202020204" pitchFamily="34" charset="0"/>
                <a:cs typeface="Arial" panose="020B0604020202020204" pitchFamily="34" charset="0"/>
              </a:rPr>
              <a:t>stockstudio</a:t>
            </a:r>
            <a:r>
              <a:rPr lang="en-US" altLang="en-US" dirty="0">
                <a:latin typeface="Arial" panose="020B0604020202020204" pitchFamily="34" charset="0"/>
                <a:cs typeface="Arial" panose="020B0604020202020204" pitchFamily="34" charset="0"/>
              </a:rPr>
              <a:t>, Shutterstock.com 2018</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641DA39B-7ECD-4FC1-8602-35486FAB6E5D}"/>
              </a:ext>
            </a:extLst>
          </p:cNvPr>
          <p:cNvSpPr>
            <a:spLocks noGrp="1"/>
          </p:cNvSpPr>
          <p:nvPr>
            <p:ph type="sldNum" sz="quarter" idx="10"/>
          </p:nvPr>
        </p:nvSpPr>
        <p:spPr/>
        <p:txBody>
          <a:bodyPr/>
          <a:lstStyle/>
          <a:p>
            <a:fld id="{5ECB11B4-6BF0-4BD7-9897-FE864A9E8986}"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6D39540A-CA35-451D-A95B-135C4E3959F3}"/>
              </a:ext>
            </a:extLst>
          </p:cNvPr>
          <p:cNvSpPr>
            <a:spLocks noGrp="1" noRot="1" noChangeAspect="1" noTextEdit="1"/>
          </p:cNvSpPr>
          <p:nvPr>
            <p:ph type="sldImg"/>
          </p:nvPr>
        </p:nvSpPr>
        <p:spPr>
          <a:ln/>
        </p:spPr>
      </p:sp>
      <p:sp>
        <p:nvSpPr>
          <p:cNvPr id="37891" name="Notes Placeholder 2">
            <a:extLst>
              <a:ext uri="{FF2B5EF4-FFF2-40B4-BE49-F238E27FC236}">
                <a16:creationId xmlns:a16="http://schemas.microsoft.com/office/drawing/2014/main" id="{3AC88B85-5913-4AE1-844A-BD588CE07E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Construct, use, and/or present an oral and written argument or counter-arguments based on data and evidence.</a:t>
            </a:r>
          </a:p>
        </p:txBody>
      </p:sp>
      <p:sp>
        <p:nvSpPr>
          <p:cNvPr id="2" name="Slide Number Placeholder 1">
            <a:extLst>
              <a:ext uri="{FF2B5EF4-FFF2-40B4-BE49-F238E27FC236}">
                <a16:creationId xmlns:a16="http://schemas.microsoft.com/office/drawing/2014/main" id="{A4F2891F-76E1-4A40-B304-784C0D102F2A}"/>
              </a:ext>
            </a:extLst>
          </p:cNvPr>
          <p:cNvSpPr>
            <a:spLocks noGrp="1"/>
          </p:cNvSpPr>
          <p:nvPr>
            <p:ph type="sldNum" sz="quarter" idx="10"/>
          </p:nvPr>
        </p:nvSpPr>
        <p:spPr/>
        <p:txBody>
          <a:bodyPr/>
          <a:lstStyle/>
          <a:p>
            <a:fld id="{5ECB11B4-6BF0-4BD7-9897-FE864A9E8986}"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0425AE9E-3B7E-415A-A4FA-E30834B63E6D}"/>
              </a:ext>
            </a:extLst>
          </p:cNvPr>
          <p:cNvSpPr>
            <a:spLocks noGrp="1" noRot="1" noChangeAspect="1" noTextEdit="1"/>
          </p:cNvSpPr>
          <p:nvPr>
            <p:ph type="sldImg"/>
          </p:nvPr>
        </p:nvSpPr>
        <p:spPr>
          <a:ln/>
        </p:spPr>
      </p:sp>
      <p:sp>
        <p:nvSpPr>
          <p:cNvPr id="38915" name="Notes Placeholder 2">
            <a:extLst>
              <a:ext uri="{FF2B5EF4-FFF2-40B4-BE49-F238E27FC236}">
                <a16:creationId xmlns:a16="http://schemas.microsoft.com/office/drawing/2014/main" id="{F7FB583A-346B-4A81-BB70-81EC42AB003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AE9DFC56-4A7A-4CBF-A347-F8AF8F882B41}"/>
              </a:ext>
            </a:extLst>
          </p:cNvPr>
          <p:cNvSpPr>
            <a:spLocks noGrp="1"/>
          </p:cNvSpPr>
          <p:nvPr>
            <p:ph type="sldNum" sz="quarter" idx="10"/>
          </p:nvPr>
        </p:nvSpPr>
        <p:spPr/>
        <p:txBody>
          <a:bodyPr/>
          <a:lstStyle/>
          <a:p>
            <a:fld id="{5ECB11B4-6BF0-4BD7-9897-FE864A9E8986}"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5A45C869-51BB-4546-ADF8-054700E58A0A}"/>
              </a:ext>
            </a:extLst>
          </p:cNvPr>
          <p:cNvSpPr>
            <a:spLocks noGrp="1" noRot="1" noChangeAspect="1" noTextEdit="1"/>
          </p:cNvSpPr>
          <p:nvPr>
            <p:ph type="sldImg"/>
          </p:nvPr>
        </p:nvSpPr>
        <p:spPr>
          <a:ln/>
        </p:spPr>
      </p:sp>
      <p:sp>
        <p:nvSpPr>
          <p:cNvPr id="39939" name="Notes Placeholder 2">
            <a:extLst>
              <a:ext uri="{FF2B5EF4-FFF2-40B4-BE49-F238E27FC236}">
                <a16:creationId xmlns:a16="http://schemas.microsoft.com/office/drawing/2014/main" id="{B4629AAB-D628-4817-8C11-3DC6C6CF5121}"/>
              </a:ext>
            </a:extLst>
          </p:cNvPr>
          <p:cNvSpPr>
            <a:spLocks noGrp="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p:txBody>
      </p:sp>
      <p:sp>
        <p:nvSpPr>
          <p:cNvPr id="2" name="Slide Number Placeholder 1">
            <a:extLst>
              <a:ext uri="{FF2B5EF4-FFF2-40B4-BE49-F238E27FC236}">
                <a16:creationId xmlns:a16="http://schemas.microsoft.com/office/drawing/2014/main" id="{C504C794-199A-4D34-9699-1C50BF4B46C5}"/>
              </a:ext>
            </a:extLst>
          </p:cNvPr>
          <p:cNvSpPr>
            <a:spLocks noGrp="1"/>
          </p:cNvSpPr>
          <p:nvPr>
            <p:ph type="sldNum" sz="quarter" idx="10"/>
          </p:nvPr>
        </p:nvSpPr>
        <p:spPr/>
        <p:txBody>
          <a:bodyPr/>
          <a:lstStyle/>
          <a:p>
            <a:fld id="{5ECB11B4-6BF0-4BD7-9897-FE864A9E8986}"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8" name="Title 1"/>
          <p:cNvSpPr>
            <a:spLocks noGrp="1"/>
          </p:cNvSpPr>
          <p:nvPr>
            <p:ph type="title"/>
          </p:nvPr>
        </p:nvSpPr>
        <p:spPr>
          <a:xfrm>
            <a:off x="3221764" y="1187864"/>
            <a:ext cx="4990744" cy="3127761"/>
          </a:xfrm>
        </p:spPr>
        <p:txBody>
          <a:bodyPr/>
          <a:lstStyle>
            <a:lvl1pPr algn="ctr">
              <a:lnSpc>
                <a:spcPct val="100000"/>
              </a:lnSpc>
              <a:defRPr sz="4400">
                <a:solidFill>
                  <a:srgbClr val="33CC33"/>
                </a:solidFill>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898834DD-8F6E-42DC-9D16-ECD46904FE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7" name="Text Box 14">
            <a:extLst>
              <a:ext uri="{FF2B5EF4-FFF2-40B4-BE49-F238E27FC236}">
                <a16:creationId xmlns:a16="http://schemas.microsoft.com/office/drawing/2014/main" id="{8791D40A-4DB6-4A2B-BA84-E865395A5AD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21</a:t>
            </a:r>
          </a:p>
        </p:txBody>
      </p:sp>
    </p:spTree>
    <p:custDataLst>
      <p:tags r:id="rId1"/>
    </p:custDataLst>
    <p:extLst>
      <p:ext uri="{BB962C8B-B14F-4D97-AF65-F5344CB8AC3E}">
        <p14:creationId xmlns:p14="http://schemas.microsoft.com/office/powerpoint/2010/main" val="3920711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796681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56813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685440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4096910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21</a:t>
            </a:r>
          </a:p>
        </p:txBody>
      </p:sp>
    </p:spTree>
    <p:custDataLst>
      <p:tags r:id="rId1"/>
    </p:custDataLst>
    <p:extLst>
      <p:ext uri="{BB962C8B-B14F-4D97-AF65-F5344CB8AC3E}">
        <p14:creationId xmlns:p14="http://schemas.microsoft.com/office/powerpoint/2010/main" val="3993110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3272567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90794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3322658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7597357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805621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1934074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644456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8347549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5967711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9343927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9323581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4708757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33332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728581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774988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327501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68474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089401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121166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679199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233C472F-B895-46EA-B929-83095296765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C436BA7E-3972-478D-9105-365FB1FA2F51}"/>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21</a:t>
            </a:r>
          </a:p>
        </p:txBody>
      </p:sp>
    </p:spTree>
    <p:custDataLst>
      <p:tags r:id="rId16"/>
    </p:custDataLst>
    <p:extLst>
      <p:ext uri="{BB962C8B-B14F-4D97-AF65-F5344CB8AC3E}">
        <p14:creationId xmlns:p14="http://schemas.microsoft.com/office/powerpoint/2010/main" val="1185287800"/>
      </p:ext>
    </p:extLst>
  </p:cSld>
  <p:clrMap bg1="lt1" tx1="dk1" bg2="lt2" tx2="dk2" accent1="accent1" accent2="accent2" accent3="accent3" accent4="accent4" accent5="accent5" accent6="accent6" hlink="hlink" folHlink="folHlink"/>
  <p:sldLayoutIdLst>
    <p:sldLayoutId id="2147485086" r:id="rId1"/>
    <p:sldLayoutId id="2147485087" r:id="rId2"/>
    <p:sldLayoutId id="2147485088" r:id="rId3"/>
    <p:sldLayoutId id="2147485089" r:id="rId4"/>
    <p:sldLayoutId id="2147485090" r:id="rId5"/>
    <p:sldLayoutId id="2147485091" r:id="rId6"/>
    <p:sldLayoutId id="2147485092" r:id="rId7"/>
    <p:sldLayoutId id="2147485093" r:id="rId8"/>
    <p:sldLayoutId id="2147485094" r:id="rId9"/>
    <p:sldLayoutId id="2147485095" r:id="rId10"/>
    <p:sldLayoutId id="2147485096" r:id="rId11"/>
    <p:sldLayoutId id="2147485097" r:id="rId12"/>
    <p:sldLayoutId id="2147485098" r:id="rId13"/>
    <p:sldLayoutId id="2147485099"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8D9274EB-7F4D-46DD-BE65-348FFA11312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0CFC9F27-850B-4F73-BED5-C83147E45AB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21</a:t>
            </a:r>
          </a:p>
        </p:txBody>
      </p:sp>
    </p:spTree>
    <p:custDataLst>
      <p:tags r:id="rId14"/>
    </p:custDataLst>
    <p:extLst>
      <p:ext uri="{BB962C8B-B14F-4D97-AF65-F5344CB8AC3E}">
        <p14:creationId xmlns:p14="http://schemas.microsoft.com/office/powerpoint/2010/main" val="1203913340"/>
      </p:ext>
    </p:extLst>
  </p:cSld>
  <p:clrMap bg1="lt1" tx1="dk1" bg2="lt2" tx2="dk2" accent1="accent1" accent2="accent2" accent3="accent3" accent4="accent4" accent5="accent5" accent6="accent6" hlink="hlink" folHlink="folHlink"/>
  <p:sldLayoutIdLst>
    <p:sldLayoutId id="2147485101" r:id="rId1"/>
    <p:sldLayoutId id="2147485102" r:id="rId2"/>
    <p:sldLayoutId id="2147485103" r:id="rId3"/>
    <p:sldLayoutId id="2147485104" r:id="rId4"/>
    <p:sldLayoutId id="2147485105" r:id="rId5"/>
    <p:sldLayoutId id="2147485106" r:id="rId6"/>
    <p:sldLayoutId id="2147485107" r:id="rId7"/>
    <p:sldLayoutId id="2147485108" r:id="rId8"/>
    <p:sldLayoutId id="2147485109" r:id="rId9"/>
    <p:sldLayoutId id="2147485110" r:id="rId10"/>
    <p:sldLayoutId id="2147485111" r:id="rId11"/>
    <p:sldLayoutId id="2147485112"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39.xml"/><Relationship Id="rId5" Type="http://schemas.openxmlformats.org/officeDocument/2006/relationships/image" Target="../media/image6.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tags" Target="../tags/tag40.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41.xml"/><Relationship Id="rId6" Type="http://schemas.openxmlformats.org/officeDocument/2006/relationships/image" Target="../media/image16.png"/><Relationship Id="rId5" Type="http://schemas.openxmlformats.org/officeDocument/2006/relationships/image" Target="../media/image12.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42.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control" Target="../activeX/activeX2.xml"/><Relationship Id="rId7" Type="http://schemas.openxmlformats.org/officeDocument/2006/relationships/image" Target="../media/image12.png"/><Relationship Id="rId2" Type="http://schemas.openxmlformats.org/officeDocument/2006/relationships/tags" Target="../tags/tag43.xml"/><Relationship Id="rId1" Type="http://schemas.openxmlformats.org/officeDocument/2006/relationships/vmlDrawing" Target="../drawings/vmlDrawing2.vml"/><Relationship Id="rId6" Type="http://schemas.openxmlformats.org/officeDocument/2006/relationships/image" Target="../media/image19.png"/><Relationship Id="rId11" Type="http://schemas.openxmlformats.org/officeDocument/2006/relationships/image" Target="../media/image18.wmf"/><Relationship Id="rId5" Type="http://schemas.openxmlformats.org/officeDocument/2006/relationships/notesSlide" Target="../notesSlides/notesSlide14.xml"/><Relationship Id="rId10" Type="http://schemas.openxmlformats.org/officeDocument/2006/relationships/image" Target="../media/image20.jpg"/><Relationship Id="rId4" Type="http://schemas.openxmlformats.org/officeDocument/2006/relationships/slideLayout" Target="../slideLayouts/slideLayout6.xml"/><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5.xml"/><Relationship Id="rId7" Type="http://schemas.openxmlformats.org/officeDocument/2006/relationships/image" Target="../media/image27.png"/><Relationship Id="rId2" Type="http://schemas.openxmlformats.org/officeDocument/2006/relationships/slideLayout" Target="../slideLayouts/slideLayout6.xml"/><Relationship Id="rId1" Type="http://schemas.openxmlformats.org/officeDocument/2006/relationships/tags" Target="../tags/tag44.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6.xml"/><Relationship Id="rId7" Type="http://schemas.openxmlformats.org/officeDocument/2006/relationships/image" Target="../media/image26.jpeg"/><Relationship Id="rId2" Type="http://schemas.openxmlformats.org/officeDocument/2006/relationships/slideLayout" Target="../slideLayouts/slideLayout6.xml"/><Relationship Id="rId1" Type="http://schemas.openxmlformats.org/officeDocument/2006/relationships/tags" Target="../tags/tag45.xml"/><Relationship Id="rId6" Type="http://schemas.openxmlformats.org/officeDocument/2006/relationships/image" Target="../media/image28.png"/><Relationship Id="rId11" Type="http://schemas.openxmlformats.org/officeDocument/2006/relationships/image" Target="../media/image16.png"/><Relationship Id="rId5" Type="http://schemas.openxmlformats.org/officeDocument/2006/relationships/image" Target="../media/image25.png"/><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17.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46.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ontrol" Target="../activeX/activeX3.xml"/><Relationship Id="rId7" Type="http://schemas.openxmlformats.org/officeDocument/2006/relationships/image" Target="../media/image19.png"/><Relationship Id="rId2" Type="http://schemas.openxmlformats.org/officeDocument/2006/relationships/tags" Target="../tags/tag47.xml"/><Relationship Id="rId1" Type="http://schemas.openxmlformats.org/officeDocument/2006/relationships/vmlDrawing" Target="../drawings/vmlDrawing3.vml"/><Relationship Id="rId6" Type="http://schemas.openxmlformats.org/officeDocument/2006/relationships/image" Target="../media/image6.png"/><Relationship Id="rId11" Type="http://schemas.openxmlformats.org/officeDocument/2006/relationships/image" Target="../media/image18.wmf"/><Relationship Id="rId5" Type="http://schemas.openxmlformats.org/officeDocument/2006/relationships/notesSlide" Target="../notesSlides/notesSlide18.xml"/><Relationship Id="rId10" Type="http://schemas.openxmlformats.org/officeDocument/2006/relationships/image" Target="../media/image20.jpg"/><Relationship Id="rId4" Type="http://schemas.openxmlformats.org/officeDocument/2006/relationships/slideLayout" Target="../slideLayouts/slideLayout6.xml"/><Relationship Id="rId9"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48.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4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control" Target="../activeX/activeX4.xml"/><Relationship Id="rId7" Type="http://schemas.openxmlformats.org/officeDocument/2006/relationships/image" Target="../media/image12.png"/><Relationship Id="rId2" Type="http://schemas.openxmlformats.org/officeDocument/2006/relationships/tags" Target="../tags/tag50.xml"/><Relationship Id="rId1" Type="http://schemas.openxmlformats.org/officeDocument/2006/relationships/vmlDrawing" Target="../drawings/vmlDrawing4.vml"/><Relationship Id="rId6" Type="http://schemas.openxmlformats.org/officeDocument/2006/relationships/image" Target="../media/image19.png"/><Relationship Id="rId5" Type="http://schemas.openxmlformats.org/officeDocument/2006/relationships/notesSlide" Target="../notesSlides/notesSlide21.xml"/><Relationship Id="rId4" Type="http://schemas.openxmlformats.org/officeDocument/2006/relationships/slideLayout" Target="../slideLayouts/slideLayout20.xml"/><Relationship Id="rId9" Type="http://schemas.openxmlformats.org/officeDocument/2006/relationships/image" Target="../media/image18.wmf"/></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3.xml"/><Relationship Id="rId7"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3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4.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35.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36.xml"/><Relationship Id="rId5" Type="http://schemas.openxmlformats.org/officeDocument/2006/relationships/image" Target="../media/image16.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37.xml"/><Relationship Id="rId5" Type="http://schemas.openxmlformats.org/officeDocument/2006/relationships/image" Target="../media/image1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control" Target="../activeX/activeX1.xml"/><Relationship Id="rId7" Type="http://schemas.openxmlformats.org/officeDocument/2006/relationships/image" Target="../media/image19.png"/><Relationship Id="rId2" Type="http://schemas.openxmlformats.org/officeDocument/2006/relationships/tags" Target="../tags/tag38.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notesSlide" Target="../notesSlides/notesSlide9.xml"/><Relationship Id="rId10" Type="http://schemas.openxmlformats.org/officeDocument/2006/relationships/image" Target="../media/image18.wmf"/><Relationship Id="rId4" Type="http://schemas.openxmlformats.org/officeDocument/2006/relationships/slideLayout" Target="../slideLayouts/slideLayout6.xml"/><Relationship Id="rId9"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a:extLst>
              <a:ext uri="{FF2B5EF4-FFF2-40B4-BE49-F238E27FC236}">
                <a16:creationId xmlns:a16="http://schemas.microsoft.com/office/drawing/2014/main" id="{DEC59685-7F52-46D6-91D6-FF6EFB861010}"/>
              </a:ext>
            </a:extLst>
          </p:cNvPr>
          <p:cNvSpPr>
            <a:spLocks noGrp="1"/>
          </p:cNvSpPr>
          <p:nvPr>
            <p:ph type="title"/>
          </p:nvPr>
        </p:nvSpPr>
        <p:spPr/>
        <p:txBody>
          <a:bodyPr/>
          <a:lstStyle/>
          <a:p>
            <a:r>
              <a:rPr lang="en-GB" altLang="en-US" dirty="0"/>
              <a:t>Biomass Transfers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2">
            <a:extLst>
              <a:ext uri="{FF2B5EF4-FFF2-40B4-BE49-F238E27FC236}">
                <a16:creationId xmlns:a16="http://schemas.microsoft.com/office/drawing/2014/main" id="{8EB4BB21-A094-4EA3-B36D-31B9E6A5B4F7}"/>
              </a:ext>
            </a:extLst>
          </p:cNvPr>
          <p:cNvSpPr txBox="1">
            <a:spLocks noChangeArrowheads="1"/>
          </p:cNvSpPr>
          <p:nvPr/>
        </p:nvSpPr>
        <p:spPr bwMode="auto">
          <a:xfrm>
            <a:off x="342900" y="784225"/>
            <a:ext cx="76914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Biomass stores energy that originates from the Sun. When biomass is lost from a food chain, so is the stored energy.</a:t>
            </a:r>
          </a:p>
        </p:txBody>
      </p:sp>
      <p:sp>
        <p:nvSpPr>
          <p:cNvPr id="6" name="TextBox 5">
            <a:extLst>
              <a:ext uri="{FF2B5EF4-FFF2-40B4-BE49-F238E27FC236}">
                <a16:creationId xmlns:a16="http://schemas.microsoft.com/office/drawing/2014/main" id="{612C008E-7473-4E16-B798-2D04A23DF1BC}"/>
              </a:ext>
            </a:extLst>
          </p:cNvPr>
          <p:cNvSpPr txBox="1">
            <a:spLocks noChangeArrowheads="1"/>
          </p:cNvSpPr>
          <p:nvPr/>
        </p:nvSpPr>
        <p:spPr bwMode="auto">
          <a:xfrm>
            <a:off x="342900" y="2576513"/>
            <a:ext cx="34575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Energy is lost during the removal of waste, such as urine and </a:t>
            </a:r>
            <a:r>
              <a:rPr lang="en-GB" altLang="en-US" dirty="0" err="1"/>
              <a:t>feces</a:t>
            </a:r>
            <a:r>
              <a:rPr lang="en-GB" altLang="en-US" dirty="0"/>
              <a:t>, and through heat.</a:t>
            </a:r>
          </a:p>
        </p:txBody>
      </p:sp>
      <p:sp>
        <p:nvSpPr>
          <p:cNvPr id="8" name="TextBox 7">
            <a:extLst>
              <a:ext uri="{FF2B5EF4-FFF2-40B4-BE49-F238E27FC236}">
                <a16:creationId xmlns:a16="http://schemas.microsoft.com/office/drawing/2014/main" id="{E403D306-5350-4CBB-ACF4-43B738FE4494}"/>
              </a:ext>
            </a:extLst>
          </p:cNvPr>
          <p:cNvSpPr txBox="1">
            <a:spLocks noChangeArrowheads="1"/>
          </p:cNvSpPr>
          <p:nvPr/>
        </p:nvSpPr>
        <p:spPr bwMode="auto">
          <a:xfrm>
            <a:off x="342900" y="4737100"/>
            <a:ext cx="35639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In fact, only around 10% of energy is passed on to the next trophic level.</a:t>
            </a:r>
          </a:p>
        </p:txBody>
      </p:sp>
      <p:pic>
        <p:nvPicPr>
          <p:cNvPr id="12" name="Picture 11" descr="Energy_loss_in_a_food_chain.png">
            <a:extLst>
              <a:ext uri="{FF2B5EF4-FFF2-40B4-BE49-F238E27FC236}">
                <a16:creationId xmlns:a16="http://schemas.microsoft.com/office/drawing/2014/main" id="{8C51F94E-480A-4BFF-B07F-014631A75229}"/>
              </a:ext>
            </a:extLst>
          </p:cNvPr>
          <p:cNvPicPr>
            <a:picLocks noChangeAspect="1"/>
          </p:cNvPicPr>
          <p:nvPr/>
        </p:nvPicPr>
        <p:blipFill>
          <a:blip r:embed="rId4">
            <a:extLst>
              <a:ext uri="{28A0092B-C50C-407E-A947-70E740481C1C}">
                <a14:useLocalDpi xmlns:a14="http://schemas.microsoft.com/office/drawing/2010/main" val="0"/>
              </a:ext>
            </a:extLst>
          </a:blip>
          <a:srcRect l="37352"/>
          <a:stretch>
            <a:fillRect/>
          </a:stretch>
        </p:blipFill>
        <p:spPr bwMode="auto">
          <a:xfrm>
            <a:off x="4694238" y="2420938"/>
            <a:ext cx="3263900"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1D7C7326-74CB-4040-A427-527F099405D6}"/>
              </a:ext>
            </a:extLst>
          </p:cNvPr>
          <p:cNvSpPr txBox="1">
            <a:spLocks noChangeArrowheads="1"/>
          </p:cNvSpPr>
          <p:nvPr/>
        </p:nvSpPr>
        <p:spPr bwMode="auto">
          <a:xfrm>
            <a:off x="3960813" y="4168775"/>
            <a:ext cx="784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food</a:t>
            </a:r>
          </a:p>
        </p:txBody>
      </p:sp>
      <p:sp>
        <p:nvSpPr>
          <p:cNvPr id="14" name="TextBox 13">
            <a:extLst>
              <a:ext uri="{FF2B5EF4-FFF2-40B4-BE49-F238E27FC236}">
                <a16:creationId xmlns:a16="http://schemas.microsoft.com/office/drawing/2014/main" id="{18F193F7-CFB5-4546-8582-C30352EEA4B6}"/>
              </a:ext>
            </a:extLst>
          </p:cNvPr>
          <p:cNvSpPr txBox="1">
            <a:spLocks noChangeArrowheads="1"/>
          </p:cNvSpPr>
          <p:nvPr/>
        </p:nvSpPr>
        <p:spPr bwMode="auto">
          <a:xfrm>
            <a:off x="7943850" y="2397125"/>
            <a:ext cx="784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heat</a:t>
            </a:r>
          </a:p>
        </p:txBody>
      </p:sp>
      <p:sp>
        <p:nvSpPr>
          <p:cNvPr id="15" name="TextBox 14">
            <a:extLst>
              <a:ext uri="{FF2B5EF4-FFF2-40B4-BE49-F238E27FC236}">
                <a16:creationId xmlns:a16="http://schemas.microsoft.com/office/drawing/2014/main" id="{89D17071-A82E-4420-9A76-C19B1094898C}"/>
              </a:ext>
            </a:extLst>
          </p:cNvPr>
          <p:cNvSpPr txBox="1">
            <a:spLocks noChangeArrowheads="1"/>
          </p:cNvSpPr>
          <p:nvPr/>
        </p:nvSpPr>
        <p:spPr bwMode="auto">
          <a:xfrm>
            <a:off x="7489825" y="5297488"/>
            <a:ext cx="15367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urine and </a:t>
            </a:r>
            <a:r>
              <a:rPr lang="en-GB" altLang="en-US" dirty="0" err="1"/>
              <a:t>feces</a:t>
            </a:r>
            <a:endParaRPr lang="en-GB" altLang="en-US" dirty="0"/>
          </a:p>
        </p:txBody>
      </p:sp>
      <p:sp>
        <p:nvSpPr>
          <p:cNvPr id="16" name="Title 15">
            <a:extLst>
              <a:ext uri="{FF2B5EF4-FFF2-40B4-BE49-F238E27FC236}">
                <a16:creationId xmlns:a16="http://schemas.microsoft.com/office/drawing/2014/main" id="{B3D86914-9EE7-46AD-8A7D-1222990DDB5F}"/>
              </a:ext>
            </a:extLst>
          </p:cNvPr>
          <p:cNvSpPr>
            <a:spLocks noGrp="1"/>
          </p:cNvSpPr>
          <p:nvPr>
            <p:ph type="title"/>
          </p:nvPr>
        </p:nvSpPr>
        <p:spPr/>
        <p:txBody>
          <a:bodyPr/>
          <a:lstStyle/>
          <a:p>
            <a:pPr>
              <a:defRPr/>
            </a:pPr>
            <a:r>
              <a:rPr lang="en-GB" dirty="0">
                <a:ea typeface="+mn-ea"/>
                <a:cs typeface="+mn-cs"/>
              </a:rPr>
              <a:t>Energy loss in a food chain</a:t>
            </a:r>
            <a:endParaRPr lang="en-GB" dirty="0"/>
          </a:p>
        </p:txBody>
      </p:sp>
      <p:pic>
        <p:nvPicPr>
          <p:cNvPr id="11" name="Picture 10">
            <a:extLst>
              <a:ext uri="{FF2B5EF4-FFF2-40B4-BE49-F238E27FC236}">
                <a16:creationId xmlns:a16="http://schemas.microsoft.com/office/drawing/2014/main" id="{00CFC68B-FA3A-4D5B-AE33-15D06D07085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EBF6AC73-F497-42A7-B8A2-926566D186C4}"/>
              </a:ext>
            </a:extLst>
          </p:cNvPr>
          <p:cNvSpPr>
            <a:spLocks noGrp="1" noChangeArrowheads="1"/>
          </p:cNvSpPr>
          <p:nvPr>
            <p:ph type="title"/>
          </p:nvPr>
        </p:nvSpPr>
        <p:spPr/>
        <p:txBody>
          <a:bodyPr/>
          <a:lstStyle/>
          <a:p>
            <a:r>
              <a:rPr lang="en-GB" altLang="en-US" dirty="0"/>
              <a:t>Pyramids of biomass</a:t>
            </a:r>
          </a:p>
        </p:txBody>
      </p:sp>
      <p:sp>
        <p:nvSpPr>
          <p:cNvPr id="223236" name="Text Box 4">
            <a:extLst>
              <a:ext uri="{FF2B5EF4-FFF2-40B4-BE49-F238E27FC236}">
                <a16:creationId xmlns:a16="http://schemas.microsoft.com/office/drawing/2014/main" id="{745A40EB-8577-457C-B5DC-D81B1329EDF7}"/>
              </a:ext>
            </a:extLst>
          </p:cNvPr>
          <p:cNvSpPr txBox="1">
            <a:spLocks noChangeArrowheads="1"/>
          </p:cNvSpPr>
          <p:nvPr/>
        </p:nvSpPr>
        <p:spPr bwMode="auto">
          <a:xfrm>
            <a:off x="342900" y="5322888"/>
            <a:ext cx="77835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t>At each trophic level, the amount of biomass and energy available is reduced, giving a pyramid shape. </a:t>
            </a:r>
          </a:p>
        </p:txBody>
      </p:sp>
      <p:pic>
        <p:nvPicPr>
          <p:cNvPr id="223238" name="Picture 6" descr="BA12_gfx_pyramid_biomass">
            <a:extLst>
              <a:ext uri="{FF2B5EF4-FFF2-40B4-BE49-F238E27FC236}">
                <a16:creationId xmlns:a16="http://schemas.microsoft.com/office/drawing/2014/main" id="{6CA4B5C6-870B-4474-A3C3-729E5F63F2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7463" y="2055813"/>
            <a:ext cx="6318250" cy="325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11">
            <a:extLst>
              <a:ext uri="{FF2B5EF4-FFF2-40B4-BE49-F238E27FC236}">
                <a16:creationId xmlns:a16="http://schemas.microsoft.com/office/drawing/2014/main" id="{3A7FEBF3-E81F-4A64-B1CD-E8ABA2029384}"/>
              </a:ext>
            </a:extLst>
          </p:cNvPr>
          <p:cNvSpPr txBox="1">
            <a:spLocks noChangeArrowheads="1"/>
          </p:cNvSpPr>
          <p:nvPr/>
        </p:nvSpPr>
        <p:spPr bwMode="auto">
          <a:xfrm>
            <a:off x="342900" y="784225"/>
            <a:ext cx="8153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 </a:t>
            </a:r>
            <a:r>
              <a:rPr lang="en-GB" altLang="en-US" b="1">
                <a:solidFill>
                  <a:srgbClr val="10BC45"/>
                </a:solidFill>
              </a:rPr>
              <a:t>pyramid of biomass </a:t>
            </a:r>
            <a:r>
              <a:rPr lang="en-GB" altLang="en-US"/>
              <a:t>is a scale drawing of the biomass present at each </a:t>
            </a:r>
            <a:r>
              <a:rPr lang="en-GB" altLang="en-US" b="1"/>
              <a:t>trophic level </a:t>
            </a:r>
            <a:r>
              <a:rPr lang="en-GB" altLang="en-US"/>
              <a:t>in a food chain. The area of a bar represents the amount of </a:t>
            </a:r>
            <a:r>
              <a:rPr lang="en-GB" altLang="en-US">
                <a:solidFill>
                  <a:srgbClr val="010066"/>
                </a:solidFill>
              </a:rPr>
              <a:t>biomass in a specific level</a:t>
            </a:r>
            <a:r>
              <a:rPr lang="en-GB" altLang="en-US"/>
              <a:t>. </a:t>
            </a:r>
          </a:p>
        </p:txBody>
      </p:sp>
      <p:sp>
        <p:nvSpPr>
          <p:cNvPr id="7" name="TextBox 6">
            <a:extLst>
              <a:ext uri="{FF2B5EF4-FFF2-40B4-BE49-F238E27FC236}">
                <a16:creationId xmlns:a16="http://schemas.microsoft.com/office/drawing/2014/main" id="{2F1AEA58-DAE9-4EAF-8DE2-357097354201}"/>
              </a:ext>
            </a:extLst>
          </p:cNvPr>
          <p:cNvSpPr txBox="1">
            <a:spLocks noChangeArrowheads="1"/>
          </p:cNvSpPr>
          <p:nvPr/>
        </p:nvSpPr>
        <p:spPr bwMode="auto">
          <a:xfrm>
            <a:off x="7780338" y="4637088"/>
            <a:ext cx="7159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tree</a:t>
            </a:r>
          </a:p>
        </p:txBody>
      </p:sp>
      <p:sp>
        <p:nvSpPr>
          <p:cNvPr id="8" name="TextBox 7">
            <a:extLst>
              <a:ext uri="{FF2B5EF4-FFF2-40B4-BE49-F238E27FC236}">
                <a16:creationId xmlns:a16="http://schemas.microsoft.com/office/drawing/2014/main" id="{F229A27B-4A7F-48D0-96C4-14BC15BF17F0}"/>
              </a:ext>
            </a:extLst>
          </p:cNvPr>
          <p:cNvSpPr txBox="1">
            <a:spLocks noChangeArrowheads="1"/>
          </p:cNvSpPr>
          <p:nvPr/>
        </p:nvSpPr>
        <p:spPr bwMode="auto">
          <a:xfrm>
            <a:off x="5694363" y="3797300"/>
            <a:ext cx="1522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caterpillar</a:t>
            </a:r>
          </a:p>
        </p:txBody>
      </p:sp>
      <p:sp>
        <p:nvSpPr>
          <p:cNvPr id="9" name="TextBox 8">
            <a:extLst>
              <a:ext uri="{FF2B5EF4-FFF2-40B4-BE49-F238E27FC236}">
                <a16:creationId xmlns:a16="http://schemas.microsoft.com/office/drawing/2014/main" id="{ACF04841-BA40-4407-A612-DC4F25D7B14A}"/>
              </a:ext>
            </a:extLst>
          </p:cNvPr>
          <p:cNvSpPr txBox="1">
            <a:spLocks noChangeArrowheads="1"/>
          </p:cNvSpPr>
          <p:nvPr/>
        </p:nvSpPr>
        <p:spPr bwMode="auto">
          <a:xfrm>
            <a:off x="4999038" y="2238375"/>
            <a:ext cx="595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cat</a:t>
            </a:r>
          </a:p>
        </p:txBody>
      </p:sp>
      <p:sp>
        <p:nvSpPr>
          <p:cNvPr id="10" name="TextBox 9">
            <a:extLst>
              <a:ext uri="{FF2B5EF4-FFF2-40B4-BE49-F238E27FC236}">
                <a16:creationId xmlns:a16="http://schemas.microsoft.com/office/drawing/2014/main" id="{B0F0BB52-510F-4E4A-B1A9-5CCF70E2EFB8}"/>
              </a:ext>
            </a:extLst>
          </p:cNvPr>
          <p:cNvSpPr txBox="1">
            <a:spLocks noChangeArrowheads="1"/>
          </p:cNvSpPr>
          <p:nvPr/>
        </p:nvSpPr>
        <p:spPr bwMode="auto">
          <a:xfrm>
            <a:off x="5500688" y="3022600"/>
            <a:ext cx="7000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bird</a:t>
            </a:r>
          </a:p>
        </p:txBody>
      </p:sp>
      <p:pic>
        <p:nvPicPr>
          <p:cNvPr id="12" name="Picture 11">
            <a:extLst>
              <a:ext uri="{FF2B5EF4-FFF2-40B4-BE49-F238E27FC236}">
                <a16:creationId xmlns:a16="http://schemas.microsoft.com/office/drawing/2014/main" id="{D1D77C46-341D-488F-93BB-A31858BD3AE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A354D251-F2A6-4161-98ED-ED2F0DFEC65F}"/>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4" name="Picture 13">
            <a:extLst>
              <a:ext uri="{FF2B5EF4-FFF2-40B4-BE49-F238E27FC236}">
                <a16:creationId xmlns:a16="http://schemas.microsoft.com/office/drawing/2014/main" id="{996AD281-40B7-45E2-84B2-DF189054C97F}"/>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9857"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32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3236"/>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6" grpId="0"/>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7" name="Text Box 3">
            <a:extLst>
              <a:ext uri="{FF2B5EF4-FFF2-40B4-BE49-F238E27FC236}">
                <a16:creationId xmlns:a16="http://schemas.microsoft.com/office/drawing/2014/main" id="{A964BFA0-FAD7-4F05-824B-5CC21A9B7605}"/>
              </a:ext>
            </a:extLst>
          </p:cNvPr>
          <p:cNvSpPr txBox="1">
            <a:spLocks noChangeAspect="1" noChangeArrowheads="1"/>
          </p:cNvSpPr>
          <p:nvPr/>
        </p:nvSpPr>
        <p:spPr bwMode="auto">
          <a:xfrm>
            <a:off x="342900" y="4659313"/>
            <a:ext cx="83883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None/>
            </a:pPr>
            <a:r>
              <a:rPr lang="en-GB" altLang="en-US" b="1" dirty="0">
                <a:solidFill>
                  <a:srgbClr val="10BC45"/>
                </a:solidFill>
              </a:rPr>
              <a:t>Pyramids of numbers </a:t>
            </a:r>
            <a:r>
              <a:rPr lang="en-GB" altLang="en-US" dirty="0">
                <a:solidFill>
                  <a:srgbClr val="010066"/>
                </a:solidFill>
              </a:rPr>
              <a:t>only give an accurate impression of the flow of energy in a food chain if the organisms are of </a:t>
            </a:r>
            <a:r>
              <a:rPr lang="en-GB" altLang="en-US" b="1" dirty="0">
                <a:solidFill>
                  <a:srgbClr val="010066"/>
                </a:solidFill>
              </a:rPr>
              <a:t>similar size</a:t>
            </a:r>
            <a:r>
              <a:rPr lang="en-GB" altLang="en-US" dirty="0">
                <a:solidFill>
                  <a:srgbClr val="010066"/>
                </a:solidFill>
              </a:rPr>
              <a:t>. A pyramid of biomass is more accurate as it shows the loss of biomass along a food chain. </a:t>
            </a:r>
          </a:p>
        </p:txBody>
      </p:sp>
      <p:sp>
        <p:nvSpPr>
          <p:cNvPr id="26627" name="Text Box 4">
            <a:extLst>
              <a:ext uri="{FF2B5EF4-FFF2-40B4-BE49-F238E27FC236}">
                <a16:creationId xmlns:a16="http://schemas.microsoft.com/office/drawing/2014/main" id="{7BF8E447-BAA8-4135-BCB5-5272023F29B6}"/>
              </a:ext>
            </a:extLst>
          </p:cNvPr>
          <p:cNvSpPr txBox="1">
            <a:spLocks noChangeArrowheads="1"/>
          </p:cNvSpPr>
          <p:nvPr/>
        </p:nvSpPr>
        <p:spPr bwMode="auto">
          <a:xfrm>
            <a:off x="342900" y="784225"/>
            <a:ext cx="8801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b="1">
                <a:solidFill>
                  <a:srgbClr val="010066"/>
                </a:solidFill>
              </a:rPr>
              <a:t>Pyramids of biomass </a:t>
            </a:r>
            <a:r>
              <a:rPr lang="en-GB" altLang="en-US"/>
              <a:t>are a </a:t>
            </a:r>
            <a:r>
              <a:rPr lang="en-GB" altLang="en-US" b="1">
                <a:solidFill>
                  <a:srgbClr val="10BC45"/>
                </a:solidFill>
              </a:rPr>
              <a:t>quantitative</a:t>
            </a:r>
            <a:r>
              <a:rPr lang="en-GB" altLang="en-US"/>
              <a:t> way of representing food chains. </a:t>
            </a:r>
          </a:p>
        </p:txBody>
      </p:sp>
      <p:sp>
        <p:nvSpPr>
          <p:cNvPr id="221189" name="Text Box 5">
            <a:extLst>
              <a:ext uri="{FF2B5EF4-FFF2-40B4-BE49-F238E27FC236}">
                <a16:creationId xmlns:a16="http://schemas.microsoft.com/office/drawing/2014/main" id="{02DD8096-21C5-4F6D-B64C-6B6DC6724167}"/>
              </a:ext>
            </a:extLst>
          </p:cNvPr>
          <p:cNvSpPr txBox="1">
            <a:spLocks noChangeArrowheads="1"/>
          </p:cNvSpPr>
          <p:nvPr/>
        </p:nvSpPr>
        <p:spPr bwMode="auto">
          <a:xfrm>
            <a:off x="342900" y="3490913"/>
            <a:ext cx="8153400" cy="830262"/>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Why is measuring biomass more accurate than using the number of organisms at each trophic level? </a:t>
            </a:r>
          </a:p>
        </p:txBody>
      </p:sp>
      <p:sp>
        <p:nvSpPr>
          <p:cNvPr id="221190" name="Rectangle 6">
            <a:extLst>
              <a:ext uri="{FF2B5EF4-FFF2-40B4-BE49-F238E27FC236}">
                <a16:creationId xmlns:a16="http://schemas.microsoft.com/office/drawing/2014/main" id="{61CF5FB3-63FB-4655-A544-6D977D1B596C}"/>
              </a:ext>
            </a:extLst>
          </p:cNvPr>
          <p:cNvSpPr>
            <a:spLocks noChangeArrowheads="1"/>
          </p:cNvSpPr>
          <p:nvPr/>
        </p:nvSpPr>
        <p:spPr bwMode="auto">
          <a:xfrm>
            <a:off x="342900" y="1952625"/>
            <a:ext cx="8153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They show the </a:t>
            </a:r>
            <a:r>
              <a:rPr lang="en-GB" altLang="en-US" b="1" dirty="0"/>
              <a:t>biomass</a:t>
            </a:r>
            <a:r>
              <a:rPr lang="en-GB" altLang="en-US" dirty="0"/>
              <a:t> of organisms at each trophic level in a food chain – starting at the bottom with producers who form trophic level 1.</a:t>
            </a:r>
          </a:p>
        </p:txBody>
      </p:sp>
      <p:sp>
        <p:nvSpPr>
          <p:cNvPr id="26631" name="Rectangle 8">
            <a:extLst>
              <a:ext uri="{FF2B5EF4-FFF2-40B4-BE49-F238E27FC236}">
                <a16:creationId xmlns:a16="http://schemas.microsoft.com/office/drawing/2014/main" id="{6C21D020-0FC7-4A16-8CB6-2A42A649BA2D}"/>
              </a:ext>
            </a:extLst>
          </p:cNvPr>
          <p:cNvSpPr>
            <a:spLocks noGrp="1" noChangeArrowheads="1"/>
          </p:cNvSpPr>
          <p:nvPr>
            <p:ph type="title"/>
          </p:nvPr>
        </p:nvSpPr>
        <p:spPr/>
        <p:txBody>
          <a:bodyPr/>
          <a:lstStyle/>
          <a:p>
            <a:r>
              <a:rPr lang="en-GB" altLang="en-US" dirty="0"/>
              <a:t>Why are pyramids of biomass useful?</a:t>
            </a:r>
          </a:p>
        </p:txBody>
      </p:sp>
      <p:pic>
        <p:nvPicPr>
          <p:cNvPr id="8" name="Picture 7">
            <a:extLst>
              <a:ext uri="{FF2B5EF4-FFF2-40B4-BE49-F238E27FC236}">
                <a16:creationId xmlns:a16="http://schemas.microsoft.com/office/drawing/2014/main" id="{EA134577-0B30-4686-8A86-9F2990F5675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BDD3BEA1-EE4D-4B7B-A6FB-B85DB4DE1B7C}"/>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C55DF8B9-C0CE-417C-98A6-D6C4191529A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89857"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11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118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1187"/>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7" grpId="0"/>
      <p:bldP spid="221189" grpId="0" animBg="1"/>
      <p:bldP spid="22119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ED2F1992-0679-4052-9088-0D8CF16487CB}"/>
              </a:ext>
            </a:extLst>
          </p:cNvPr>
          <p:cNvSpPr>
            <a:spLocks noGrp="1"/>
          </p:cNvSpPr>
          <p:nvPr>
            <p:ph type="title"/>
          </p:nvPr>
        </p:nvSpPr>
        <p:spPr/>
        <p:txBody>
          <a:bodyPr/>
          <a:lstStyle/>
          <a:p>
            <a:r>
              <a:rPr lang="en-GB" altLang="en-US" dirty="0"/>
              <a:t>The problem with pyramids</a:t>
            </a:r>
          </a:p>
        </p:txBody>
      </p:sp>
      <p:sp>
        <p:nvSpPr>
          <p:cNvPr id="28675" name="Text Box 7">
            <a:extLst>
              <a:ext uri="{FF2B5EF4-FFF2-40B4-BE49-F238E27FC236}">
                <a16:creationId xmlns:a16="http://schemas.microsoft.com/office/drawing/2014/main" id="{6C10CFA9-9D46-4859-A1B6-912B737E4263}"/>
              </a:ext>
            </a:extLst>
          </p:cNvPr>
          <p:cNvSpPr txBox="1">
            <a:spLocks noChangeArrowheads="1"/>
          </p:cNvSpPr>
          <p:nvPr/>
        </p:nvSpPr>
        <p:spPr bwMode="auto">
          <a:xfrm>
            <a:off x="342900" y="784225"/>
            <a:ext cx="85693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Pyramids of biomass </a:t>
            </a:r>
            <a:r>
              <a:rPr lang="en-GB" altLang="en-US"/>
              <a:t>are a very simplified way of representing food chains and can be inaccurate.</a:t>
            </a:r>
          </a:p>
        </p:txBody>
      </p:sp>
      <p:sp>
        <p:nvSpPr>
          <p:cNvPr id="187401" name="Text Box 9">
            <a:extLst>
              <a:ext uri="{FF2B5EF4-FFF2-40B4-BE49-F238E27FC236}">
                <a16:creationId xmlns:a16="http://schemas.microsoft.com/office/drawing/2014/main" id="{3CCA56BC-5473-4A60-94EB-B61AEA3A7A8D}"/>
              </a:ext>
            </a:extLst>
          </p:cNvPr>
          <p:cNvSpPr txBox="1">
            <a:spLocks noChangeArrowheads="1"/>
          </p:cNvSpPr>
          <p:nvPr/>
        </p:nvSpPr>
        <p:spPr bwMode="auto">
          <a:xfrm>
            <a:off x="342900" y="3844925"/>
            <a:ext cx="50784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It is also very difficult to accurately measure biomass. Samples are taken from an ecosystem and dried out. This can raise ethical issues, such as removing endangered species from their habitats. </a:t>
            </a:r>
          </a:p>
        </p:txBody>
      </p:sp>
      <p:sp>
        <p:nvSpPr>
          <p:cNvPr id="9" name="Rectangle 8">
            <a:extLst>
              <a:ext uri="{FF2B5EF4-FFF2-40B4-BE49-F238E27FC236}">
                <a16:creationId xmlns:a16="http://schemas.microsoft.com/office/drawing/2014/main" id="{8538ACAE-4FA0-4D46-A313-37BF44C2025F}"/>
              </a:ext>
            </a:extLst>
          </p:cNvPr>
          <p:cNvSpPr>
            <a:spLocks noChangeArrowheads="1"/>
          </p:cNvSpPr>
          <p:nvPr/>
        </p:nvSpPr>
        <p:spPr bwMode="auto">
          <a:xfrm>
            <a:off x="342900" y="1944688"/>
            <a:ext cx="51943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For example, some animals may belong to more than one trophic level. This cannot be shown properly using a pyramid of biomass. </a:t>
            </a:r>
          </a:p>
        </p:txBody>
      </p:sp>
      <p:pic>
        <p:nvPicPr>
          <p:cNvPr id="28680" name="Picture 9" descr="girl_thinking.png">
            <a:extLst>
              <a:ext uri="{FF2B5EF4-FFF2-40B4-BE49-F238E27FC236}">
                <a16:creationId xmlns:a16="http://schemas.microsoft.com/office/drawing/2014/main" id="{CA7A137F-C2E8-439E-9292-58E3644E5BA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57875" y="1906588"/>
            <a:ext cx="2638425"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0C905BFE-B3D7-43B8-A24A-6A47A207631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224050A7-34B9-4735-B0E7-6EC4CEC8BA08}"/>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7401"/>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01"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4">
            <a:extLst>
              <a:ext uri="{FF2B5EF4-FFF2-40B4-BE49-F238E27FC236}">
                <a16:creationId xmlns:a16="http://schemas.microsoft.com/office/drawing/2014/main" id="{A157C05C-1C61-4EAF-8D7F-4FF73E821F59}"/>
              </a:ext>
            </a:extLst>
          </p:cNvPr>
          <p:cNvSpPr>
            <a:spLocks noGrp="1" noChangeArrowheads="1"/>
          </p:cNvSpPr>
          <p:nvPr>
            <p:ph type="title"/>
          </p:nvPr>
        </p:nvSpPr>
        <p:spPr/>
        <p:txBody>
          <a:bodyPr/>
          <a:lstStyle/>
          <a:p>
            <a:r>
              <a:rPr lang="en-GB" altLang="en-US" dirty="0"/>
              <a:t>Constructing pyramids of biomass</a:t>
            </a:r>
          </a:p>
        </p:txBody>
      </p:sp>
      <p:pic>
        <p:nvPicPr>
          <p:cNvPr id="8" name="Picture 6" descr="flash_icon">
            <a:extLst>
              <a:ext uri="{FF2B5EF4-FFF2-40B4-BE49-F238E27FC236}">
                <a16:creationId xmlns:a16="http://schemas.microsoft.com/office/drawing/2014/main" id="{DF1EFD11-B32C-4F94-A39F-EB340EEFE0AC}"/>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75DD7D5E-9294-4B0D-A531-FFCD52588D5D}"/>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F3E354A1-89B6-47BB-9795-999B2985F8F0}"/>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32658" y="86520"/>
            <a:ext cx="442911" cy="516730"/>
          </a:xfrm>
          <a:prstGeom prst="rect">
            <a:avLst/>
          </a:prstGeom>
          <a:noFill/>
          <a:ln w="9525">
            <a:noFill/>
            <a:miter lim="800000"/>
            <a:headEnd/>
            <a:tailEnd/>
          </a:ln>
        </p:spPr>
      </p:pic>
      <p:pic>
        <p:nvPicPr>
          <p:cNvPr id="11" name="Picture 10">
            <a:extLst>
              <a:ext uri="{FF2B5EF4-FFF2-40B4-BE49-F238E27FC236}">
                <a16:creationId xmlns:a16="http://schemas.microsoft.com/office/drawing/2014/main" id="{9BC2A895-EB3E-4FCD-8292-010B1796F49B}"/>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03200"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61460"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1"/>
                <a:srcRect/>
                <a:stretch>
                  <a:fillRect/>
                </a:stretch>
              </p:blipFill>
              <p:spPr bwMode="auto">
                <a:xfrm>
                  <a:off x="203200"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45A3FC35-156C-46E9-8695-BB323114152B}"/>
              </a:ext>
            </a:extLst>
          </p:cNvPr>
          <p:cNvSpPr txBox="1">
            <a:spLocks noChangeArrowheads="1"/>
          </p:cNvSpPr>
          <p:nvPr/>
        </p:nvSpPr>
        <p:spPr bwMode="auto">
          <a:xfrm>
            <a:off x="708819" y="3594100"/>
            <a:ext cx="9382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grass</a:t>
            </a:r>
          </a:p>
        </p:txBody>
      </p:sp>
      <p:sp>
        <p:nvSpPr>
          <p:cNvPr id="20" name="TextBox 19">
            <a:extLst>
              <a:ext uri="{FF2B5EF4-FFF2-40B4-BE49-F238E27FC236}">
                <a16:creationId xmlns:a16="http://schemas.microsoft.com/office/drawing/2014/main" id="{76FE2B1A-641E-4273-AA10-3C287398316C}"/>
              </a:ext>
            </a:extLst>
          </p:cNvPr>
          <p:cNvSpPr txBox="1">
            <a:spLocks noChangeArrowheads="1"/>
          </p:cNvSpPr>
          <p:nvPr/>
        </p:nvSpPr>
        <p:spPr bwMode="auto">
          <a:xfrm>
            <a:off x="4025901" y="3594100"/>
            <a:ext cx="733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cow</a:t>
            </a:r>
          </a:p>
        </p:txBody>
      </p:sp>
      <p:sp>
        <p:nvSpPr>
          <p:cNvPr id="21" name="TextBox 20">
            <a:extLst>
              <a:ext uri="{FF2B5EF4-FFF2-40B4-BE49-F238E27FC236}">
                <a16:creationId xmlns:a16="http://schemas.microsoft.com/office/drawing/2014/main" id="{77315D48-74F1-42BA-9358-2B8B9DF49C10}"/>
              </a:ext>
            </a:extLst>
          </p:cNvPr>
          <p:cNvSpPr txBox="1">
            <a:spLocks noChangeArrowheads="1"/>
          </p:cNvSpPr>
          <p:nvPr/>
        </p:nvSpPr>
        <p:spPr bwMode="auto">
          <a:xfrm>
            <a:off x="7023894" y="3594100"/>
            <a:ext cx="6461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tick</a:t>
            </a:r>
          </a:p>
        </p:txBody>
      </p:sp>
      <p:pic>
        <p:nvPicPr>
          <p:cNvPr id="58370" name="Picture 2" descr="C:\CVS\production\MyWorksGCSEScience\src\Revision\images\Biology\ETF_cartoon_cow.png">
            <a:extLst>
              <a:ext uri="{FF2B5EF4-FFF2-40B4-BE49-F238E27FC236}">
                <a16:creationId xmlns:a16="http://schemas.microsoft.com/office/drawing/2014/main" id="{EC632787-BA82-47C3-9B19-3AEF3A6C89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b="5646"/>
          <a:stretch>
            <a:fillRect/>
          </a:stretch>
        </p:blipFill>
        <p:spPr bwMode="auto">
          <a:xfrm>
            <a:off x="3817938" y="1708150"/>
            <a:ext cx="1149350"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tick.png">
            <a:extLst>
              <a:ext uri="{FF2B5EF4-FFF2-40B4-BE49-F238E27FC236}">
                <a16:creationId xmlns:a16="http://schemas.microsoft.com/office/drawing/2014/main" id="{96F0D8CB-1570-4EAC-A4B0-3566E1BEED6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86525" y="1792288"/>
            <a:ext cx="1720850"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a:extLst>
              <a:ext uri="{FF2B5EF4-FFF2-40B4-BE49-F238E27FC236}">
                <a16:creationId xmlns:a16="http://schemas.microsoft.com/office/drawing/2014/main" id="{B6F5D77E-389F-4AFA-B432-8E074667A343}"/>
              </a:ext>
            </a:extLst>
          </p:cNvPr>
          <p:cNvSpPr txBox="1">
            <a:spLocks noChangeArrowheads="1"/>
          </p:cNvSpPr>
          <p:nvPr/>
        </p:nvSpPr>
        <p:spPr bwMode="auto">
          <a:xfrm>
            <a:off x="485775" y="4040188"/>
            <a:ext cx="1384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10,000</a:t>
            </a:r>
            <a:r>
              <a:rPr lang="en-GB" altLang="en-US" sz="1000"/>
              <a:t> </a:t>
            </a:r>
            <a:r>
              <a:rPr lang="en-GB" altLang="en-US"/>
              <a:t>g</a:t>
            </a:r>
          </a:p>
        </p:txBody>
      </p:sp>
      <p:sp>
        <p:nvSpPr>
          <p:cNvPr id="27" name="TextBox 26">
            <a:extLst>
              <a:ext uri="{FF2B5EF4-FFF2-40B4-BE49-F238E27FC236}">
                <a16:creationId xmlns:a16="http://schemas.microsoft.com/office/drawing/2014/main" id="{5FA8B274-042E-4D8C-81D5-40AE038251EE}"/>
              </a:ext>
            </a:extLst>
          </p:cNvPr>
          <p:cNvSpPr txBox="1">
            <a:spLocks noChangeArrowheads="1"/>
          </p:cNvSpPr>
          <p:nvPr/>
        </p:nvSpPr>
        <p:spPr bwMode="auto">
          <a:xfrm>
            <a:off x="3939382" y="4040188"/>
            <a:ext cx="9064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500</a:t>
            </a:r>
            <a:r>
              <a:rPr lang="en-GB" altLang="en-US" sz="1000"/>
              <a:t> </a:t>
            </a:r>
            <a:r>
              <a:rPr lang="en-GB" altLang="en-US"/>
              <a:t>g</a:t>
            </a:r>
          </a:p>
        </p:txBody>
      </p:sp>
      <p:sp>
        <p:nvSpPr>
          <p:cNvPr id="28" name="TextBox 27">
            <a:extLst>
              <a:ext uri="{FF2B5EF4-FFF2-40B4-BE49-F238E27FC236}">
                <a16:creationId xmlns:a16="http://schemas.microsoft.com/office/drawing/2014/main" id="{7BD95ED1-D333-42C0-87A4-21EA4C2BD490}"/>
              </a:ext>
            </a:extLst>
          </p:cNvPr>
          <p:cNvSpPr txBox="1">
            <a:spLocks noChangeArrowheads="1"/>
          </p:cNvSpPr>
          <p:nvPr/>
        </p:nvSpPr>
        <p:spPr bwMode="auto">
          <a:xfrm>
            <a:off x="6979444" y="4040188"/>
            <a:ext cx="73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10</a:t>
            </a:r>
            <a:r>
              <a:rPr lang="en-GB" altLang="en-US" sz="1000" dirty="0"/>
              <a:t> </a:t>
            </a:r>
            <a:r>
              <a:rPr lang="en-GB" altLang="en-US" dirty="0"/>
              <a:t>g</a:t>
            </a:r>
          </a:p>
        </p:txBody>
      </p:sp>
      <p:sp>
        <p:nvSpPr>
          <p:cNvPr id="23563" name="TextBox 28">
            <a:extLst>
              <a:ext uri="{FF2B5EF4-FFF2-40B4-BE49-F238E27FC236}">
                <a16:creationId xmlns:a16="http://schemas.microsoft.com/office/drawing/2014/main" id="{6135CAB6-4771-4447-AD3D-F11B4BD6A3C9}"/>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amount of biomass available to each trophic level can be shown in a food chain:</a:t>
            </a:r>
          </a:p>
        </p:txBody>
      </p:sp>
      <p:sp>
        <p:nvSpPr>
          <p:cNvPr id="30" name="TextBox 29">
            <a:extLst>
              <a:ext uri="{FF2B5EF4-FFF2-40B4-BE49-F238E27FC236}">
                <a16:creationId xmlns:a16="http://schemas.microsoft.com/office/drawing/2014/main" id="{207F08E7-B0B0-4CBB-BAEF-E6B4DB2BE38B}"/>
              </a:ext>
            </a:extLst>
          </p:cNvPr>
          <p:cNvSpPr txBox="1">
            <a:spLocks noChangeArrowheads="1"/>
          </p:cNvSpPr>
          <p:nvPr/>
        </p:nvSpPr>
        <p:spPr bwMode="auto">
          <a:xfrm>
            <a:off x="342900" y="4681538"/>
            <a:ext cx="80168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10,000</a:t>
            </a:r>
            <a:r>
              <a:rPr lang="en-GB" altLang="en-US" sz="1000"/>
              <a:t> </a:t>
            </a:r>
            <a:r>
              <a:rPr lang="en-GB" altLang="en-US"/>
              <a:t>g is the amount of biomass available to the cow and 500</a:t>
            </a:r>
            <a:r>
              <a:rPr lang="en-GB" altLang="en-US" sz="1000"/>
              <a:t> </a:t>
            </a:r>
            <a:r>
              <a:rPr lang="en-GB" altLang="en-US"/>
              <a:t>g is the amount of biomass available to the tick.</a:t>
            </a:r>
          </a:p>
        </p:txBody>
      </p:sp>
      <p:sp>
        <p:nvSpPr>
          <p:cNvPr id="32" name="TextBox 31">
            <a:extLst>
              <a:ext uri="{FF2B5EF4-FFF2-40B4-BE49-F238E27FC236}">
                <a16:creationId xmlns:a16="http://schemas.microsoft.com/office/drawing/2014/main" id="{3A82200D-76FE-4C62-99F6-57AE90FB4CC2}"/>
              </a:ext>
            </a:extLst>
          </p:cNvPr>
          <p:cNvSpPr txBox="1">
            <a:spLocks noChangeArrowheads="1"/>
          </p:cNvSpPr>
          <p:nvPr/>
        </p:nvSpPr>
        <p:spPr bwMode="auto">
          <a:xfrm>
            <a:off x="342900" y="5691188"/>
            <a:ext cx="8480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10</a:t>
            </a:r>
            <a:r>
              <a:rPr lang="en-GB" altLang="en-US" sz="1000" dirty="0"/>
              <a:t> </a:t>
            </a:r>
            <a:r>
              <a:rPr lang="en-GB" altLang="en-US" dirty="0"/>
              <a:t>g is the amount of biomass that has been used by the tick.</a:t>
            </a:r>
          </a:p>
        </p:txBody>
      </p:sp>
      <p:sp>
        <p:nvSpPr>
          <p:cNvPr id="18" name="Title 17">
            <a:extLst>
              <a:ext uri="{FF2B5EF4-FFF2-40B4-BE49-F238E27FC236}">
                <a16:creationId xmlns:a16="http://schemas.microsoft.com/office/drawing/2014/main" id="{7F88A357-51A2-4E1A-BF26-9A44AB964A28}"/>
              </a:ext>
            </a:extLst>
          </p:cNvPr>
          <p:cNvSpPr>
            <a:spLocks noGrp="1"/>
          </p:cNvSpPr>
          <p:nvPr>
            <p:ph type="title"/>
          </p:nvPr>
        </p:nvSpPr>
        <p:spPr/>
        <p:txBody>
          <a:bodyPr/>
          <a:lstStyle/>
          <a:p>
            <a:pPr>
              <a:defRPr/>
            </a:pPr>
            <a:r>
              <a:rPr lang="en-GB" sz="2600" dirty="0">
                <a:ea typeface="+mn-ea"/>
                <a:cs typeface="+mn-cs"/>
              </a:rPr>
              <a:t>Biomass transfer in a food chain</a:t>
            </a:r>
            <a:endParaRPr lang="en-GB" dirty="0"/>
          </a:p>
        </p:txBody>
      </p:sp>
      <p:pic>
        <p:nvPicPr>
          <p:cNvPr id="23" name="Picture 22" descr="slide 14.jpg">
            <a:extLst>
              <a:ext uri="{FF2B5EF4-FFF2-40B4-BE49-F238E27FC236}">
                <a16:creationId xmlns:a16="http://schemas.microsoft.com/office/drawing/2014/main" id="{CB11F8E0-896C-440F-BAB5-C1EFE17D639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2738" y="1884363"/>
            <a:ext cx="1730375"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slide 14 arrow.png">
            <a:extLst>
              <a:ext uri="{FF2B5EF4-FFF2-40B4-BE49-F238E27FC236}">
                <a16:creationId xmlns:a16="http://schemas.microsoft.com/office/drawing/2014/main" id="{5C19CFAB-C0E9-4429-B48F-0B5586064DA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320925" y="2814638"/>
            <a:ext cx="1316038"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slide 14 arrow.png">
            <a:extLst>
              <a:ext uri="{FF2B5EF4-FFF2-40B4-BE49-F238E27FC236}">
                <a16:creationId xmlns:a16="http://schemas.microsoft.com/office/drawing/2014/main" id="{2022E1E1-6F3D-404F-901E-0109C717829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187950" y="2827338"/>
            <a:ext cx="13176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243947A2-FB8F-4FA3-9929-9E13B544C69F}"/>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837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1" grpId="0"/>
      <p:bldP spid="26" grpId="0"/>
      <p:bldP spid="27" grpId="0"/>
      <p:bldP spid="28" grpId="0"/>
      <p:bldP spid="30"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Box 3">
            <a:extLst>
              <a:ext uri="{FF2B5EF4-FFF2-40B4-BE49-F238E27FC236}">
                <a16:creationId xmlns:a16="http://schemas.microsoft.com/office/drawing/2014/main" id="{0EE2DCDC-B774-480A-B193-8E070C35B774}"/>
              </a:ext>
            </a:extLst>
          </p:cNvPr>
          <p:cNvSpPr txBox="1">
            <a:spLocks noChangeArrowheads="1"/>
          </p:cNvSpPr>
          <p:nvPr/>
        </p:nvSpPr>
        <p:spPr bwMode="auto">
          <a:xfrm>
            <a:off x="342900" y="784225"/>
            <a:ext cx="83502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a:t>
            </a:r>
            <a:r>
              <a:rPr lang="en-GB" altLang="en-US">
                <a:solidFill>
                  <a:srgbClr val="010066"/>
                </a:solidFill>
              </a:rPr>
              <a:t>efficiency of biomass transfer between two trophic levels can be calculated as a percentage:</a:t>
            </a:r>
            <a:endParaRPr lang="en-GB" altLang="en-US"/>
          </a:p>
        </p:txBody>
      </p:sp>
      <p:sp>
        <p:nvSpPr>
          <p:cNvPr id="15" name="TextBox 14">
            <a:extLst>
              <a:ext uri="{FF2B5EF4-FFF2-40B4-BE49-F238E27FC236}">
                <a16:creationId xmlns:a16="http://schemas.microsoft.com/office/drawing/2014/main" id="{3958C748-7219-4FC2-8AAC-163C1858C2EA}"/>
              </a:ext>
            </a:extLst>
          </p:cNvPr>
          <p:cNvSpPr txBox="1">
            <a:spLocks noChangeArrowheads="1"/>
          </p:cNvSpPr>
          <p:nvPr/>
        </p:nvSpPr>
        <p:spPr bwMode="auto">
          <a:xfrm>
            <a:off x="342900" y="3079750"/>
            <a:ext cx="8189913" cy="831850"/>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For example, what is the efficiency of biomass transfer between the grass and the cow in the following food chain? </a:t>
            </a:r>
          </a:p>
        </p:txBody>
      </p:sp>
      <p:sp>
        <p:nvSpPr>
          <p:cNvPr id="16" name="TextBox 15">
            <a:extLst>
              <a:ext uri="{FF2B5EF4-FFF2-40B4-BE49-F238E27FC236}">
                <a16:creationId xmlns:a16="http://schemas.microsoft.com/office/drawing/2014/main" id="{96977113-8D1F-435D-92AA-170352C6247D}"/>
              </a:ext>
            </a:extLst>
          </p:cNvPr>
          <p:cNvSpPr txBox="1">
            <a:spLocks noChangeArrowheads="1"/>
          </p:cNvSpPr>
          <p:nvPr/>
        </p:nvSpPr>
        <p:spPr bwMode="auto">
          <a:xfrm>
            <a:off x="1110456" y="5753100"/>
            <a:ext cx="9382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grass</a:t>
            </a:r>
          </a:p>
        </p:txBody>
      </p:sp>
      <p:sp>
        <p:nvSpPr>
          <p:cNvPr id="19" name="Right Arrow 18">
            <a:extLst>
              <a:ext uri="{FF2B5EF4-FFF2-40B4-BE49-F238E27FC236}">
                <a16:creationId xmlns:a16="http://schemas.microsoft.com/office/drawing/2014/main" id="{9F506F85-C959-42EE-BABE-E93ACEFF3049}"/>
              </a:ext>
            </a:extLst>
          </p:cNvPr>
          <p:cNvSpPr>
            <a:spLocks noChangeArrowheads="1"/>
          </p:cNvSpPr>
          <p:nvPr/>
        </p:nvSpPr>
        <p:spPr bwMode="auto">
          <a:xfrm>
            <a:off x="2640717" y="5248275"/>
            <a:ext cx="1309687" cy="474663"/>
          </a:xfrm>
          <a:prstGeom prst="rightArrow">
            <a:avLst>
              <a:gd name="adj1" fmla="val 50000"/>
              <a:gd name="adj2" fmla="val 50010"/>
            </a:avLst>
          </a:prstGeom>
          <a:solidFill>
            <a:srgbClr val="10BC4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 name="TextBox 19">
            <a:extLst>
              <a:ext uri="{FF2B5EF4-FFF2-40B4-BE49-F238E27FC236}">
                <a16:creationId xmlns:a16="http://schemas.microsoft.com/office/drawing/2014/main" id="{0DE278E4-96E5-46FA-82E1-39FE1311A92D}"/>
              </a:ext>
            </a:extLst>
          </p:cNvPr>
          <p:cNvSpPr txBox="1">
            <a:spLocks noChangeArrowheads="1"/>
          </p:cNvSpPr>
          <p:nvPr/>
        </p:nvSpPr>
        <p:spPr bwMode="auto">
          <a:xfrm>
            <a:off x="4291717" y="5753100"/>
            <a:ext cx="733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cow</a:t>
            </a:r>
          </a:p>
        </p:txBody>
      </p:sp>
      <p:sp>
        <p:nvSpPr>
          <p:cNvPr id="21" name="TextBox 20">
            <a:extLst>
              <a:ext uri="{FF2B5EF4-FFF2-40B4-BE49-F238E27FC236}">
                <a16:creationId xmlns:a16="http://schemas.microsoft.com/office/drawing/2014/main" id="{9753A1BC-2A1D-4797-BA2E-ADA786E5064A}"/>
              </a:ext>
            </a:extLst>
          </p:cNvPr>
          <p:cNvSpPr txBox="1">
            <a:spLocks noChangeArrowheads="1"/>
          </p:cNvSpPr>
          <p:nvPr/>
        </p:nvSpPr>
        <p:spPr bwMode="auto">
          <a:xfrm>
            <a:off x="7417066" y="5753100"/>
            <a:ext cx="646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tick</a:t>
            </a:r>
          </a:p>
        </p:txBody>
      </p:sp>
      <p:sp>
        <p:nvSpPr>
          <p:cNvPr id="22" name="Right Arrow 21">
            <a:extLst>
              <a:ext uri="{FF2B5EF4-FFF2-40B4-BE49-F238E27FC236}">
                <a16:creationId xmlns:a16="http://schemas.microsoft.com/office/drawing/2014/main" id="{4F49EDB0-664E-45AF-A26F-83C2119A2DD1}"/>
              </a:ext>
            </a:extLst>
          </p:cNvPr>
          <p:cNvSpPr>
            <a:spLocks noChangeArrowheads="1"/>
          </p:cNvSpPr>
          <p:nvPr/>
        </p:nvSpPr>
        <p:spPr bwMode="auto">
          <a:xfrm>
            <a:off x="5541079" y="5213350"/>
            <a:ext cx="1311275" cy="474663"/>
          </a:xfrm>
          <a:prstGeom prst="rightArrow">
            <a:avLst>
              <a:gd name="adj1" fmla="val 50000"/>
              <a:gd name="adj2" fmla="val 50071"/>
            </a:avLst>
          </a:prstGeom>
          <a:solidFill>
            <a:srgbClr val="10BC4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pic>
        <p:nvPicPr>
          <p:cNvPr id="58370" name="Picture 2" descr="C:\CVS\production\MyWorksGCSEScience\src\Revision\images\Biology\ETF_cartoon_cow.png">
            <a:extLst>
              <a:ext uri="{FF2B5EF4-FFF2-40B4-BE49-F238E27FC236}">
                <a16:creationId xmlns:a16="http://schemas.microsoft.com/office/drawing/2014/main" id="{03FAD05F-E751-4472-8225-CD334CD96F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b="5646"/>
          <a:stretch>
            <a:fillRect/>
          </a:stretch>
        </p:blipFill>
        <p:spPr bwMode="auto">
          <a:xfrm>
            <a:off x="4083754" y="3977216"/>
            <a:ext cx="1149350"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tick.png">
            <a:extLst>
              <a:ext uri="{FF2B5EF4-FFF2-40B4-BE49-F238E27FC236}">
                <a16:creationId xmlns:a16="http://schemas.microsoft.com/office/drawing/2014/main" id="{AB4D702E-2C07-46A9-96AD-1597611BA7E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79697" y="4095221"/>
            <a:ext cx="1720850"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a:extLst>
              <a:ext uri="{FF2B5EF4-FFF2-40B4-BE49-F238E27FC236}">
                <a16:creationId xmlns:a16="http://schemas.microsoft.com/office/drawing/2014/main" id="{88666B56-448A-4924-801C-065FCA0032AD}"/>
              </a:ext>
            </a:extLst>
          </p:cNvPr>
          <p:cNvSpPr txBox="1">
            <a:spLocks noChangeArrowheads="1"/>
          </p:cNvSpPr>
          <p:nvPr/>
        </p:nvSpPr>
        <p:spPr bwMode="auto">
          <a:xfrm>
            <a:off x="887412" y="6118225"/>
            <a:ext cx="1384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10,000</a:t>
            </a:r>
            <a:r>
              <a:rPr lang="en-GB" altLang="en-US" sz="1000" dirty="0"/>
              <a:t> </a:t>
            </a:r>
            <a:r>
              <a:rPr lang="en-GB" altLang="en-US" dirty="0"/>
              <a:t>g</a:t>
            </a:r>
          </a:p>
        </p:txBody>
      </p:sp>
      <p:sp>
        <p:nvSpPr>
          <p:cNvPr id="27" name="TextBox 26">
            <a:extLst>
              <a:ext uri="{FF2B5EF4-FFF2-40B4-BE49-F238E27FC236}">
                <a16:creationId xmlns:a16="http://schemas.microsoft.com/office/drawing/2014/main" id="{2AC7318D-53DD-4439-94EE-DCC5379120B0}"/>
              </a:ext>
            </a:extLst>
          </p:cNvPr>
          <p:cNvSpPr txBox="1">
            <a:spLocks noChangeArrowheads="1"/>
          </p:cNvSpPr>
          <p:nvPr/>
        </p:nvSpPr>
        <p:spPr bwMode="auto">
          <a:xfrm>
            <a:off x="4205198" y="6118225"/>
            <a:ext cx="9064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500</a:t>
            </a:r>
            <a:r>
              <a:rPr lang="en-GB" altLang="en-US" sz="1000"/>
              <a:t> </a:t>
            </a:r>
            <a:r>
              <a:rPr lang="en-GB" altLang="en-US"/>
              <a:t>g</a:t>
            </a:r>
          </a:p>
        </p:txBody>
      </p:sp>
      <p:sp>
        <p:nvSpPr>
          <p:cNvPr id="28" name="TextBox 27">
            <a:extLst>
              <a:ext uri="{FF2B5EF4-FFF2-40B4-BE49-F238E27FC236}">
                <a16:creationId xmlns:a16="http://schemas.microsoft.com/office/drawing/2014/main" id="{8165E7E0-3F9A-4D65-A528-B1CB084CB202}"/>
              </a:ext>
            </a:extLst>
          </p:cNvPr>
          <p:cNvSpPr txBox="1">
            <a:spLocks noChangeArrowheads="1"/>
          </p:cNvSpPr>
          <p:nvPr/>
        </p:nvSpPr>
        <p:spPr bwMode="auto">
          <a:xfrm>
            <a:off x="7372616" y="6118225"/>
            <a:ext cx="7350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10</a:t>
            </a:r>
            <a:r>
              <a:rPr lang="en-GB" altLang="en-US" sz="1000" dirty="0"/>
              <a:t> </a:t>
            </a:r>
            <a:r>
              <a:rPr lang="en-GB" altLang="en-US" dirty="0"/>
              <a:t>g</a:t>
            </a:r>
          </a:p>
        </p:txBody>
      </p:sp>
      <p:sp>
        <p:nvSpPr>
          <p:cNvPr id="29" name="Title 28">
            <a:extLst>
              <a:ext uri="{FF2B5EF4-FFF2-40B4-BE49-F238E27FC236}">
                <a16:creationId xmlns:a16="http://schemas.microsoft.com/office/drawing/2014/main" id="{AF26057E-CEF3-4400-8EA0-88C8C2675506}"/>
              </a:ext>
            </a:extLst>
          </p:cNvPr>
          <p:cNvSpPr>
            <a:spLocks noGrp="1"/>
          </p:cNvSpPr>
          <p:nvPr>
            <p:ph type="title"/>
          </p:nvPr>
        </p:nvSpPr>
        <p:spPr/>
        <p:txBody>
          <a:bodyPr/>
          <a:lstStyle/>
          <a:p>
            <a:pPr>
              <a:defRPr/>
            </a:pPr>
            <a:r>
              <a:rPr lang="en-GB" sz="2600" dirty="0">
                <a:ea typeface="+mn-ea"/>
                <a:cs typeface="+mn-cs"/>
              </a:rPr>
              <a:t>Efficiency of biomass transfer (1)</a:t>
            </a:r>
            <a:endParaRPr lang="en-GB" dirty="0"/>
          </a:p>
        </p:txBody>
      </p:sp>
      <p:pic>
        <p:nvPicPr>
          <p:cNvPr id="30" name="Picture 29" descr="slide 15 green box.png">
            <a:extLst>
              <a:ext uri="{FF2B5EF4-FFF2-40B4-BE49-F238E27FC236}">
                <a16:creationId xmlns:a16="http://schemas.microsoft.com/office/drawing/2014/main" id="{518E7B92-BD70-488C-9479-FCCB7F93D27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6688" y="1731963"/>
            <a:ext cx="8863012"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slide 14.jpg">
            <a:extLst>
              <a:ext uri="{FF2B5EF4-FFF2-40B4-BE49-F238E27FC236}">
                <a16:creationId xmlns:a16="http://schemas.microsoft.com/office/drawing/2014/main" id="{06F87F5D-8E6D-44B8-ABA7-71859652B53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14375" y="4183063"/>
            <a:ext cx="1730375"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a:extLst>
              <a:ext uri="{FF2B5EF4-FFF2-40B4-BE49-F238E27FC236}">
                <a16:creationId xmlns:a16="http://schemas.microsoft.com/office/drawing/2014/main" id="{9FF4EB02-1412-4763-A1FB-5EFDDCFB6880}"/>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4" name="Picture 9" descr="notes_icon">
            <a:extLst>
              <a:ext uri="{FF2B5EF4-FFF2-40B4-BE49-F238E27FC236}">
                <a16:creationId xmlns:a16="http://schemas.microsoft.com/office/drawing/2014/main" id="{23CE1F5F-B258-4651-839B-9046AF39389D}"/>
              </a:ext>
            </a:extLst>
          </p:cNvPr>
          <p:cNvPicPr>
            <a:picLocks noChangeAspect="1" noChangeArrowheads="1"/>
          </p:cNvPicPr>
          <p:nvPr/>
        </p:nvPicPr>
        <p:blipFill>
          <a:blip r:embed="rId9" cstate="print"/>
          <a:srcRect/>
          <a:stretch>
            <a:fillRect/>
          </a:stretch>
        </p:blipFill>
        <p:spPr bwMode="auto">
          <a:xfrm>
            <a:off x="8532813" y="153987"/>
            <a:ext cx="442912" cy="387350"/>
          </a:xfrm>
          <a:prstGeom prst="rect">
            <a:avLst/>
          </a:prstGeom>
          <a:noFill/>
          <a:ln w="9525">
            <a:noFill/>
            <a:miter lim="800000"/>
            <a:headEnd/>
            <a:tailEnd/>
          </a:ln>
        </p:spPr>
      </p:pic>
      <p:pic>
        <p:nvPicPr>
          <p:cNvPr id="32" name="Picture 9">
            <a:extLst>
              <a:ext uri="{FF2B5EF4-FFF2-40B4-BE49-F238E27FC236}">
                <a16:creationId xmlns:a16="http://schemas.microsoft.com/office/drawing/2014/main" id="{82BACC95-245A-40D3-873D-87CD820CB746}"/>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8075590" y="73668"/>
            <a:ext cx="453390" cy="466725"/>
          </a:xfrm>
          <a:prstGeom prst="rect">
            <a:avLst/>
          </a:prstGeom>
          <a:noFill/>
          <a:ln w="9525">
            <a:noFill/>
            <a:miter lim="800000"/>
            <a:headEnd/>
            <a:tailEnd/>
          </a:ln>
        </p:spPr>
      </p:pic>
      <p:pic>
        <p:nvPicPr>
          <p:cNvPr id="33" name="Picture 32">
            <a:extLst>
              <a:ext uri="{FF2B5EF4-FFF2-40B4-BE49-F238E27FC236}">
                <a16:creationId xmlns:a16="http://schemas.microsoft.com/office/drawing/2014/main" id="{E3F3A824-9644-46AF-B502-042510C30DC0}"/>
              </a:ext>
            </a:extLst>
          </p:cNvPr>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7593567"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837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9" grpId="0" animBg="1"/>
      <p:bldP spid="20" grpId="0"/>
      <p:bldP spid="21" grpId="0"/>
      <p:bldP spid="22" grpId="0" animBg="1"/>
      <p:bldP spid="26" grpId="0"/>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3" name="Group 13">
            <a:extLst>
              <a:ext uri="{FF2B5EF4-FFF2-40B4-BE49-F238E27FC236}">
                <a16:creationId xmlns:a16="http://schemas.microsoft.com/office/drawing/2014/main" id="{5F8B1D88-6F18-4B32-8635-83DD1DDCF510}"/>
              </a:ext>
            </a:extLst>
          </p:cNvPr>
          <p:cNvGrpSpPr>
            <a:grpSpLocks/>
          </p:cNvGrpSpPr>
          <p:nvPr/>
        </p:nvGrpSpPr>
        <p:grpSpPr bwMode="auto">
          <a:xfrm>
            <a:off x="133350" y="784225"/>
            <a:ext cx="8820150" cy="936625"/>
            <a:chOff x="105410" y="2137558"/>
            <a:chExt cx="8818933" cy="936000"/>
          </a:xfrm>
        </p:grpSpPr>
        <p:sp>
          <p:nvSpPr>
            <p:cNvPr id="25624" name="Rectangle 9">
              <a:extLst>
                <a:ext uri="{FF2B5EF4-FFF2-40B4-BE49-F238E27FC236}">
                  <a16:creationId xmlns:a16="http://schemas.microsoft.com/office/drawing/2014/main" id="{9D8D8EA2-37E9-48C9-9E98-996671932B8C}"/>
                </a:ext>
              </a:extLst>
            </p:cNvPr>
            <p:cNvSpPr>
              <a:spLocks noChangeArrowheads="1"/>
            </p:cNvSpPr>
            <p:nvPr/>
          </p:nvSpPr>
          <p:spPr bwMode="auto">
            <a:xfrm>
              <a:off x="319147" y="2137558"/>
              <a:ext cx="8605196" cy="936000"/>
            </a:xfrm>
            <a:prstGeom prst="rect">
              <a:avLst/>
            </a:prstGeom>
            <a:solidFill>
              <a:srgbClr val="10BC4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5625" name="TextBox 4">
              <a:extLst>
                <a:ext uri="{FF2B5EF4-FFF2-40B4-BE49-F238E27FC236}">
                  <a16:creationId xmlns:a16="http://schemas.microsoft.com/office/drawing/2014/main" id="{098BAC24-120A-49A2-B271-085A29835BDF}"/>
                </a:ext>
              </a:extLst>
            </p:cNvPr>
            <p:cNvSpPr txBox="1">
              <a:spLocks noChangeArrowheads="1"/>
            </p:cNvSpPr>
            <p:nvPr/>
          </p:nvSpPr>
          <p:spPr bwMode="auto">
            <a:xfrm>
              <a:off x="105410" y="2185064"/>
              <a:ext cx="3018023" cy="831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efficiency of biomass transfer </a:t>
              </a:r>
            </a:p>
          </p:txBody>
        </p:sp>
        <p:sp>
          <p:nvSpPr>
            <p:cNvPr id="25626" name="TextBox 5">
              <a:extLst>
                <a:ext uri="{FF2B5EF4-FFF2-40B4-BE49-F238E27FC236}">
                  <a16:creationId xmlns:a16="http://schemas.microsoft.com/office/drawing/2014/main" id="{C99ADBE0-834B-4E7A-9E01-134C025A137B}"/>
                </a:ext>
              </a:extLst>
            </p:cNvPr>
            <p:cNvSpPr txBox="1">
              <a:spLocks noChangeArrowheads="1"/>
            </p:cNvSpPr>
            <p:nvPr/>
          </p:nvSpPr>
          <p:spPr bwMode="auto">
            <a:xfrm>
              <a:off x="3188745" y="2137559"/>
              <a:ext cx="4975596" cy="46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chemeClr val="bg1"/>
                  </a:solidFill>
                </a:rPr>
                <a:t>biomass transferred to next level</a:t>
              </a:r>
            </a:p>
          </p:txBody>
        </p:sp>
        <p:sp>
          <p:nvSpPr>
            <p:cNvPr id="25627" name="TextBox 6">
              <a:extLst>
                <a:ext uri="{FF2B5EF4-FFF2-40B4-BE49-F238E27FC236}">
                  <a16:creationId xmlns:a16="http://schemas.microsoft.com/office/drawing/2014/main" id="{438BF203-2CE1-49F8-B3B0-F64628C5D628}"/>
                </a:ext>
              </a:extLst>
            </p:cNvPr>
            <p:cNvSpPr txBox="1">
              <a:spLocks noChangeArrowheads="1"/>
            </p:cNvSpPr>
            <p:nvPr/>
          </p:nvSpPr>
          <p:spPr bwMode="auto">
            <a:xfrm>
              <a:off x="3040308" y="2586843"/>
              <a:ext cx="5272470" cy="46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chemeClr val="bg1"/>
                  </a:solidFill>
                </a:rPr>
                <a:t>biomass available at previous level</a:t>
              </a:r>
            </a:p>
          </p:txBody>
        </p:sp>
        <p:cxnSp>
          <p:nvCxnSpPr>
            <p:cNvPr id="9" name="Straight Connector 8">
              <a:extLst>
                <a:ext uri="{FF2B5EF4-FFF2-40B4-BE49-F238E27FC236}">
                  <a16:creationId xmlns:a16="http://schemas.microsoft.com/office/drawing/2014/main" id="{A5A370AD-EFE6-4DEC-BCE0-9FB58A805A27}"/>
                </a:ext>
              </a:extLst>
            </p:cNvPr>
            <p:cNvCxnSpPr/>
            <p:nvPr/>
          </p:nvCxnSpPr>
          <p:spPr bwMode="auto">
            <a:xfrm>
              <a:off x="3167275" y="2605558"/>
              <a:ext cx="4747557" cy="0"/>
            </a:xfrm>
            <a:prstGeom prst="line">
              <a:avLst/>
            </a:prstGeom>
            <a:solidFill>
              <a:schemeClr val="accent1"/>
            </a:solidFill>
            <a:ln w="28575" cap="flat" cmpd="sng" algn="ctr">
              <a:solidFill>
                <a:schemeClr val="bg1">
                  <a:lumMod val="95000"/>
                </a:schemeClr>
              </a:solidFill>
              <a:prstDash val="solid"/>
              <a:round/>
              <a:headEnd type="none" w="med" len="med"/>
              <a:tailEnd type="none" w="med" len="med"/>
            </a:ln>
            <a:effectLst/>
          </p:spPr>
        </p:cxnSp>
        <p:sp>
          <p:nvSpPr>
            <p:cNvPr id="25629" name="TextBox 10">
              <a:extLst>
                <a:ext uri="{FF2B5EF4-FFF2-40B4-BE49-F238E27FC236}">
                  <a16:creationId xmlns:a16="http://schemas.microsoft.com/office/drawing/2014/main" id="{A9DEC246-8A42-4331-9BCB-042982226180}"/>
                </a:ext>
              </a:extLst>
            </p:cNvPr>
            <p:cNvSpPr txBox="1">
              <a:spLocks noChangeArrowheads="1"/>
            </p:cNvSpPr>
            <p:nvPr/>
          </p:nvSpPr>
          <p:spPr bwMode="auto">
            <a:xfrm>
              <a:off x="2790646" y="2375080"/>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a:t>
              </a:r>
            </a:p>
          </p:txBody>
        </p:sp>
        <p:sp>
          <p:nvSpPr>
            <p:cNvPr id="25630" name="TextBox 12">
              <a:extLst>
                <a:ext uri="{FF2B5EF4-FFF2-40B4-BE49-F238E27FC236}">
                  <a16:creationId xmlns:a16="http://schemas.microsoft.com/office/drawing/2014/main" id="{0F790AA2-3866-40BD-981F-CD1C5B5765C2}"/>
                </a:ext>
              </a:extLst>
            </p:cNvPr>
            <p:cNvSpPr txBox="1">
              <a:spLocks noChangeArrowheads="1"/>
            </p:cNvSpPr>
            <p:nvPr/>
          </p:nvSpPr>
          <p:spPr bwMode="auto">
            <a:xfrm>
              <a:off x="7959958" y="2313734"/>
              <a:ext cx="8819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latin typeface="Westminster" panose="04040506030F02020702" pitchFamily="82" charset="0"/>
                </a:rPr>
                <a:t>× </a:t>
              </a:r>
              <a:r>
                <a:rPr lang="en-GB" altLang="en-US" b="1">
                  <a:solidFill>
                    <a:schemeClr val="bg1"/>
                  </a:solidFill>
                </a:rPr>
                <a:t>100</a:t>
              </a:r>
            </a:p>
          </p:txBody>
        </p:sp>
      </p:grpSp>
      <p:sp>
        <p:nvSpPr>
          <p:cNvPr id="25604" name="TextBox 15">
            <a:extLst>
              <a:ext uri="{FF2B5EF4-FFF2-40B4-BE49-F238E27FC236}">
                <a16:creationId xmlns:a16="http://schemas.microsoft.com/office/drawing/2014/main" id="{27EAE133-599E-4384-B2E0-20288A2C11E8}"/>
              </a:ext>
            </a:extLst>
          </p:cNvPr>
          <p:cNvSpPr txBox="1">
            <a:spLocks noChangeArrowheads="1"/>
          </p:cNvSpPr>
          <p:nvPr/>
        </p:nvSpPr>
        <p:spPr bwMode="auto">
          <a:xfrm>
            <a:off x="1276350" y="3414713"/>
            <a:ext cx="9382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grass</a:t>
            </a:r>
          </a:p>
        </p:txBody>
      </p:sp>
      <p:sp>
        <p:nvSpPr>
          <p:cNvPr id="25605" name="Right Arrow 18">
            <a:extLst>
              <a:ext uri="{FF2B5EF4-FFF2-40B4-BE49-F238E27FC236}">
                <a16:creationId xmlns:a16="http://schemas.microsoft.com/office/drawing/2014/main" id="{031FC1FB-7C18-4A88-96CD-4000DE30171B}"/>
              </a:ext>
            </a:extLst>
          </p:cNvPr>
          <p:cNvSpPr>
            <a:spLocks noChangeArrowheads="1"/>
          </p:cNvSpPr>
          <p:nvPr/>
        </p:nvSpPr>
        <p:spPr bwMode="auto">
          <a:xfrm>
            <a:off x="2798763" y="2851150"/>
            <a:ext cx="1309687" cy="474663"/>
          </a:xfrm>
          <a:prstGeom prst="rightArrow">
            <a:avLst>
              <a:gd name="adj1" fmla="val 50000"/>
              <a:gd name="adj2" fmla="val 50010"/>
            </a:avLst>
          </a:prstGeom>
          <a:solidFill>
            <a:srgbClr val="10BC4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5606" name="TextBox 19">
            <a:extLst>
              <a:ext uri="{FF2B5EF4-FFF2-40B4-BE49-F238E27FC236}">
                <a16:creationId xmlns:a16="http://schemas.microsoft.com/office/drawing/2014/main" id="{E59868FF-A77B-4A9D-9008-FEF9111D3AF5}"/>
              </a:ext>
            </a:extLst>
          </p:cNvPr>
          <p:cNvSpPr txBox="1">
            <a:spLocks noChangeArrowheads="1"/>
          </p:cNvSpPr>
          <p:nvPr/>
        </p:nvSpPr>
        <p:spPr bwMode="auto">
          <a:xfrm>
            <a:off x="4494919" y="3414713"/>
            <a:ext cx="733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cow</a:t>
            </a:r>
          </a:p>
        </p:txBody>
      </p:sp>
      <p:sp>
        <p:nvSpPr>
          <p:cNvPr id="25607" name="TextBox 20">
            <a:extLst>
              <a:ext uri="{FF2B5EF4-FFF2-40B4-BE49-F238E27FC236}">
                <a16:creationId xmlns:a16="http://schemas.microsoft.com/office/drawing/2014/main" id="{2EFAA40A-A96F-4B3B-9108-71A346292B48}"/>
              </a:ext>
            </a:extLst>
          </p:cNvPr>
          <p:cNvSpPr txBox="1">
            <a:spLocks noChangeArrowheads="1"/>
          </p:cNvSpPr>
          <p:nvPr/>
        </p:nvSpPr>
        <p:spPr bwMode="auto">
          <a:xfrm>
            <a:off x="7529956" y="3414713"/>
            <a:ext cx="6461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tick</a:t>
            </a:r>
          </a:p>
        </p:txBody>
      </p:sp>
      <p:sp>
        <p:nvSpPr>
          <p:cNvPr id="25608" name="Right Arrow 21">
            <a:extLst>
              <a:ext uri="{FF2B5EF4-FFF2-40B4-BE49-F238E27FC236}">
                <a16:creationId xmlns:a16="http://schemas.microsoft.com/office/drawing/2014/main" id="{1CD40E37-FB16-422B-A9D4-675BCDDD81AD}"/>
              </a:ext>
            </a:extLst>
          </p:cNvPr>
          <p:cNvSpPr>
            <a:spLocks noChangeArrowheads="1"/>
          </p:cNvSpPr>
          <p:nvPr/>
        </p:nvSpPr>
        <p:spPr bwMode="auto">
          <a:xfrm>
            <a:off x="5699125" y="2816225"/>
            <a:ext cx="1311275" cy="474663"/>
          </a:xfrm>
          <a:prstGeom prst="rightArrow">
            <a:avLst>
              <a:gd name="adj1" fmla="val 50000"/>
              <a:gd name="adj2" fmla="val 50071"/>
            </a:avLst>
          </a:prstGeom>
          <a:solidFill>
            <a:srgbClr val="10BC4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pic>
        <p:nvPicPr>
          <p:cNvPr id="25609" name="Picture 2" descr="C:\CVS\production\MyWorksGCSEScience\src\Revision\images\Biology\ETF_cartoon_cow.png">
            <a:extLst>
              <a:ext uri="{FF2B5EF4-FFF2-40B4-BE49-F238E27FC236}">
                <a16:creationId xmlns:a16="http://schemas.microsoft.com/office/drawing/2014/main" id="{26037EB0-7732-494F-B3DB-4F36A4A5B05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b="5646"/>
          <a:stretch>
            <a:fillRect/>
          </a:stretch>
        </p:blipFill>
        <p:spPr bwMode="auto">
          <a:xfrm>
            <a:off x="4286956" y="1647825"/>
            <a:ext cx="1149350"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24" descr="tick.png">
            <a:extLst>
              <a:ext uri="{FF2B5EF4-FFF2-40B4-BE49-F238E27FC236}">
                <a16:creationId xmlns:a16="http://schemas.microsoft.com/office/drawing/2014/main" id="{E6AFB3B0-EF54-42C5-B878-C2007911E9B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92587" y="1731963"/>
            <a:ext cx="1720850"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1" name="TextBox 25">
            <a:extLst>
              <a:ext uri="{FF2B5EF4-FFF2-40B4-BE49-F238E27FC236}">
                <a16:creationId xmlns:a16="http://schemas.microsoft.com/office/drawing/2014/main" id="{D2D2E775-03AF-401E-A662-331057A5E759}"/>
              </a:ext>
            </a:extLst>
          </p:cNvPr>
          <p:cNvSpPr txBox="1">
            <a:spLocks noChangeArrowheads="1"/>
          </p:cNvSpPr>
          <p:nvPr/>
        </p:nvSpPr>
        <p:spPr bwMode="auto">
          <a:xfrm>
            <a:off x="1053306" y="3779838"/>
            <a:ext cx="1384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10,000</a:t>
            </a:r>
            <a:r>
              <a:rPr lang="en-GB" altLang="en-US" sz="1000"/>
              <a:t> </a:t>
            </a:r>
            <a:r>
              <a:rPr lang="en-GB" altLang="en-US"/>
              <a:t>g</a:t>
            </a:r>
          </a:p>
        </p:txBody>
      </p:sp>
      <p:sp>
        <p:nvSpPr>
          <p:cNvPr id="25612" name="TextBox 26">
            <a:extLst>
              <a:ext uri="{FF2B5EF4-FFF2-40B4-BE49-F238E27FC236}">
                <a16:creationId xmlns:a16="http://schemas.microsoft.com/office/drawing/2014/main" id="{A1883BDB-8980-42B8-887D-2D557ED1C170}"/>
              </a:ext>
            </a:extLst>
          </p:cNvPr>
          <p:cNvSpPr txBox="1">
            <a:spLocks noChangeArrowheads="1"/>
          </p:cNvSpPr>
          <p:nvPr/>
        </p:nvSpPr>
        <p:spPr bwMode="auto">
          <a:xfrm>
            <a:off x="4408400" y="3779838"/>
            <a:ext cx="9064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500</a:t>
            </a:r>
            <a:r>
              <a:rPr lang="en-GB" altLang="en-US" sz="1000"/>
              <a:t> </a:t>
            </a:r>
            <a:r>
              <a:rPr lang="en-GB" altLang="en-US"/>
              <a:t>g</a:t>
            </a:r>
          </a:p>
        </p:txBody>
      </p:sp>
      <p:sp>
        <p:nvSpPr>
          <p:cNvPr id="25613" name="TextBox 27">
            <a:extLst>
              <a:ext uri="{FF2B5EF4-FFF2-40B4-BE49-F238E27FC236}">
                <a16:creationId xmlns:a16="http://schemas.microsoft.com/office/drawing/2014/main" id="{1B81D4BE-3F52-46EE-B521-6B3385FCF0B2}"/>
              </a:ext>
            </a:extLst>
          </p:cNvPr>
          <p:cNvSpPr txBox="1">
            <a:spLocks noChangeArrowheads="1"/>
          </p:cNvSpPr>
          <p:nvPr/>
        </p:nvSpPr>
        <p:spPr bwMode="auto">
          <a:xfrm>
            <a:off x="7485506" y="3779838"/>
            <a:ext cx="7350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10</a:t>
            </a:r>
            <a:r>
              <a:rPr lang="en-GB" altLang="en-US" sz="1000" dirty="0"/>
              <a:t> </a:t>
            </a:r>
            <a:r>
              <a:rPr lang="en-GB" altLang="en-US" dirty="0"/>
              <a:t>g</a:t>
            </a:r>
          </a:p>
        </p:txBody>
      </p:sp>
      <p:sp>
        <p:nvSpPr>
          <p:cNvPr id="29" name="TextBox 28">
            <a:extLst>
              <a:ext uri="{FF2B5EF4-FFF2-40B4-BE49-F238E27FC236}">
                <a16:creationId xmlns:a16="http://schemas.microsoft.com/office/drawing/2014/main" id="{46B5F6C3-DDCC-4771-B9AA-742F52A7BAA3}"/>
              </a:ext>
            </a:extLst>
          </p:cNvPr>
          <p:cNvSpPr txBox="1">
            <a:spLocks noChangeArrowheads="1"/>
          </p:cNvSpPr>
          <p:nvPr/>
        </p:nvSpPr>
        <p:spPr bwMode="auto">
          <a:xfrm>
            <a:off x="342900" y="4292600"/>
            <a:ext cx="8469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500</a:t>
            </a:r>
            <a:r>
              <a:rPr lang="en-GB" altLang="en-US" sz="1000"/>
              <a:t> </a:t>
            </a:r>
            <a:r>
              <a:rPr lang="en-GB" altLang="en-US"/>
              <a:t>g of biomass has been transferred to the cow for use. </a:t>
            </a:r>
          </a:p>
        </p:txBody>
      </p:sp>
      <p:sp>
        <p:nvSpPr>
          <p:cNvPr id="30" name="TextBox 29">
            <a:extLst>
              <a:ext uri="{FF2B5EF4-FFF2-40B4-BE49-F238E27FC236}">
                <a16:creationId xmlns:a16="http://schemas.microsoft.com/office/drawing/2014/main" id="{4B3CB379-FA12-4294-89D7-F3198FD2D00A}"/>
              </a:ext>
            </a:extLst>
          </p:cNvPr>
          <p:cNvSpPr txBox="1">
            <a:spLocks noChangeArrowheads="1"/>
          </p:cNvSpPr>
          <p:nvPr/>
        </p:nvSpPr>
        <p:spPr bwMode="auto">
          <a:xfrm>
            <a:off x="342900" y="5224463"/>
            <a:ext cx="7831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Efficiency of biomass transfer = (500</a:t>
            </a:r>
            <a:r>
              <a:rPr lang="en-GB" altLang="en-US" sz="1000" dirty="0"/>
              <a:t> </a:t>
            </a:r>
            <a:r>
              <a:rPr lang="en-GB" altLang="en-US" dirty="0"/>
              <a:t>g ÷ 10,000</a:t>
            </a:r>
            <a:r>
              <a:rPr lang="en-GB" altLang="en-US" sz="1000" dirty="0"/>
              <a:t> </a:t>
            </a:r>
            <a:r>
              <a:rPr lang="en-GB" altLang="en-US" dirty="0"/>
              <a:t>g) × 100</a:t>
            </a:r>
          </a:p>
        </p:txBody>
      </p:sp>
      <p:sp>
        <p:nvSpPr>
          <p:cNvPr id="31" name="TextBox 30">
            <a:extLst>
              <a:ext uri="{FF2B5EF4-FFF2-40B4-BE49-F238E27FC236}">
                <a16:creationId xmlns:a16="http://schemas.microsoft.com/office/drawing/2014/main" id="{644E1F3E-8B32-413E-8BCB-7C842F0A29DB}"/>
              </a:ext>
            </a:extLst>
          </p:cNvPr>
          <p:cNvSpPr txBox="1">
            <a:spLocks noChangeArrowheads="1"/>
          </p:cNvSpPr>
          <p:nvPr/>
        </p:nvSpPr>
        <p:spPr bwMode="auto">
          <a:xfrm>
            <a:off x="342900" y="5691188"/>
            <a:ext cx="49942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Efficiency of biomass transfer = 5%</a:t>
            </a:r>
          </a:p>
        </p:txBody>
      </p:sp>
      <p:sp>
        <p:nvSpPr>
          <p:cNvPr id="33" name="Title 32">
            <a:extLst>
              <a:ext uri="{FF2B5EF4-FFF2-40B4-BE49-F238E27FC236}">
                <a16:creationId xmlns:a16="http://schemas.microsoft.com/office/drawing/2014/main" id="{F7BA3A63-21BC-4994-9DDD-4205411D4211}"/>
              </a:ext>
            </a:extLst>
          </p:cNvPr>
          <p:cNvSpPr>
            <a:spLocks noGrp="1"/>
          </p:cNvSpPr>
          <p:nvPr>
            <p:ph type="title"/>
          </p:nvPr>
        </p:nvSpPr>
        <p:spPr/>
        <p:txBody>
          <a:bodyPr/>
          <a:lstStyle/>
          <a:p>
            <a:pPr>
              <a:defRPr/>
            </a:pPr>
            <a:r>
              <a:rPr lang="en-GB" sz="2600" dirty="0">
                <a:ea typeface="+mn-ea"/>
                <a:cs typeface="+mn-cs"/>
              </a:rPr>
              <a:t>Efficiency of biomass transfer (2)</a:t>
            </a:r>
            <a:endParaRPr lang="en-GB" dirty="0"/>
          </a:p>
        </p:txBody>
      </p:sp>
      <p:sp>
        <p:nvSpPr>
          <p:cNvPr id="36" name="Rectangle 35">
            <a:extLst>
              <a:ext uri="{FF2B5EF4-FFF2-40B4-BE49-F238E27FC236}">
                <a16:creationId xmlns:a16="http://schemas.microsoft.com/office/drawing/2014/main" id="{2D6337EE-E698-4FCF-B71D-534F0D203ECA}"/>
              </a:ext>
            </a:extLst>
          </p:cNvPr>
          <p:cNvSpPr>
            <a:spLocks noChangeArrowheads="1"/>
          </p:cNvSpPr>
          <p:nvPr/>
        </p:nvSpPr>
        <p:spPr bwMode="auto">
          <a:xfrm>
            <a:off x="342900" y="4759325"/>
            <a:ext cx="788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10,000</a:t>
            </a:r>
            <a:r>
              <a:rPr lang="en-GB" altLang="en-US" sz="1000"/>
              <a:t> </a:t>
            </a:r>
            <a:r>
              <a:rPr lang="en-GB" altLang="en-US"/>
              <a:t>g is the biomass of grass available to the cow.</a:t>
            </a:r>
          </a:p>
        </p:txBody>
      </p:sp>
      <p:pic>
        <p:nvPicPr>
          <p:cNvPr id="25623" name="Picture 33" descr="slide 14.jpg">
            <a:extLst>
              <a:ext uri="{FF2B5EF4-FFF2-40B4-BE49-F238E27FC236}">
                <a16:creationId xmlns:a16="http://schemas.microsoft.com/office/drawing/2014/main" id="{CAB38C90-FE2E-4D7A-A0F4-BF6819353EB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79475" y="1828800"/>
            <a:ext cx="1731963"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a:extLst>
              <a:ext uri="{FF2B5EF4-FFF2-40B4-BE49-F238E27FC236}">
                <a16:creationId xmlns:a16="http://schemas.microsoft.com/office/drawing/2014/main" id="{73517E83-D8E9-4075-A55F-337D8F5A0412}"/>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7" name="Picture 26">
            <a:extLst>
              <a:ext uri="{FF2B5EF4-FFF2-40B4-BE49-F238E27FC236}">
                <a16:creationId xmlns:a16="http://schemas.microsoft.com/office/drawing/2014/main" id="{C40A19F3-41BB-4F75-A7A4-4C927E1FE5AA}"/>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569361"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6">
            <a:extLst>
              <a:ext uri="{FF2B5EF4-FFF2-40B4-BE49-F238E27FC236}">
                <a16:creationId xmlns:a16="http://schemas.microsoft.com/office/drawing/2014/main" id="{C6AE2BED-FB97-46F9-8988-EF123362C0DA}"/>
              </a:ext>
            </a:extLst>
          </p:cNvPr>
          <p:cNvSpPr>
            <a:spLocks noGrp="1" noChangeArrowheads="1"/>
          </p:cNvSpPr>
          <p:nvPr>
            <p:ph type="title"/>
          </p:nvPr>
        </p:nvSpPr>
        <p:spPr/>
        <p:txBody>
          <a:bodyPr/>
          <a:lstStyle/>
          <a:p>
            <a:r>
              <a:rPr lang="en-GB" altLang="en-US" dirty="0"/>
              <a:t>Biomass transfer calculations</a:t>
            </a:r>
          </a:p>
        </p:txBody>
      </p:sp>
      <p:pic>
        <p:nvPicPr>
          <p:cNvPr id="8" name="Picture 7">
            <a:extLst>
              <a:ext uri="{FF2B5EF4-FFF2-40B4-BE49-F238E27FC236}">
                <a16:creationId xmlns:a16="http://schemas.microsoft.com/office/drawing/2014/main" id="{4BFD9D5B-E934-4733-B6FE-2841E7A4A01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9" name="Picture 6" descr="flash_icon">
            <a:extLst>
              <a:ext uri="{FF2B5EF4-FFF2-40B4-BE49-F238E27FC236}">
                <a16:creationId xmlns:a16="http://schemas.microsoft.com/office/drawing/2014/main" id="{8390ACD0-90AA-4868-8430-8CFEE417A2FE}"/>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10" name="Picture 7" descr="notes_icon">
            <a:extLst>
              <a:ext uri="{FF2B5EF4-FFF2-40B4-BE49-F238E27FC236}">
                <a16:creationId xmlns:a16="http://schemas.microsoft.com/office/drawing/2014/main" id="{40552C5F-4266-4A48-9BD5-E6145ED0A324}"/>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7" name="Picture 6">
            <a:extLst>
              <a:ext uri="{FF2B5EF4-FFF2-40B4-BE49-F238E27FC236}">
                <a16:creationId xmlns:a16="http://schemas.microsoft.com/office/drawing/2014/main" id="{05365DE0-48E0-4647-95E1-DB8E69674D9C}"/>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54967"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03200"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79"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1"/>
                <a:srcRect/>
                <a:stretch>
                  <a:fillRect/>
                </a:stretch>
              </p:blipFill>
              <p:spPr bwMode="auto">
                <a:xfrm>
                  <a:off x="203200"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1">
            <a:extLst>
              <a:ext uri="{FF2B5EF4-FFF2-40B4-BE49-F238E27FC236}">
                <a16:creationId xmlns:a16="http://schemas.microsoft.com/office/drawing/2014/main" id="{9BD701AA-698A-4AD6-A75E-92F6EEA20C1F}"/>
              </a:ext>
            </a:extLst>
          </p:cNvPr>
          <p:cNvSpPr>
            <a:spLocks noGrp="1" noChangeArrowheads="1"/>
          </p:cNvSpPr>
          <p:nvPr>
            <p:ph type="title"/>
          </p:nvPr>
        </p:nvSpPr>
        <p:spPr/>
        <p:txBody>
          <a:bodyPr/>
          <a:lstStyle/>
          <a:p>
            <a:r>
              <a:rPr lang="en-GB" altLang="en-US"/>
              <a:t>Efficiency of energy transfer</a:t>
            </a:r>
          </a:p>
        </p:txBody>
      </p:sp>
      <p:sp>
        <p:nvSpPr>
          <p:cNvPr id="26628" name="Text Box 22444">
            <a:extLst>
              <a:ext uri="{FF2B5EF4-FFF2-40B4-BE49-F238E27FC236}">
                <a16:creationId xmlns:a16="http://schemas.microsoft.com/office/drawing/2014/main" id="{DFC6878F-3DC4-4053-886D-A5EE3353FD8C}"/>
              </a:ext>
            </a:extLst>
          </p:cNvPr>
          <p:cNvSpPr txBox="1">
            <a:spLocks noChangeArrowheads="1"/>
          </p:cNvSpPr>
          <p:nvPr/>
        </p:nvSpPr>
        <p:spPr bwMode="auto">
          <a:xfrm>
            <a:off x="342900" y="784225"/>
            <a:ext cx="74596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t>The </a:t>
            </a:r>
            <a:r>
              <a:rPr lang="en-GB" altLang="en-US" b="1">
                <a:solidFill>
                  <a:srgbClr val="010066"/>
                </a:solidFill>
              </a:rPr>
              <a:t>efficiency of energy transfer </a:t>
            </a:r>
            <a:r>
              <a:rPr lang="en-GB" altLang="en-US"/>
              <a:t>between trophic levels can be calculated using the following equation: </a:t>
            </a:r>
          </a:p>
        </p:txBody>
      </p:sp>
      <p:sp>
        <p:nvSpPr>
          <p:cNvPr id="206878" name="Text Box 30">
            <a:extLst>
              <a:ext uri="{FF2B5EF4-FFF2-40B4-BE49-F238E27FC236}">
                <a16:creationId xmlns:a16="http://schemas.microsoft.com/office/drawing/2014/main" id="{49069E89-D7A8-440D-A49E-71603C9FE886}"/>
              </a:ext>
            </a:extLst>
          </p:cNvPr>
          <p:cNvSpPr txBox="1">
            <a:spLocks noChangeArrowheads="1"/>
          </p:cNvSpPr>
          <p:nvPr/>
        </p:nvSpPr>
        <p:spPr bwMode="auto">
          <a:xfrm>
            <a:off x="342900" y="3251200"/>
            <a:ext cx="83534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t>For example, if grass receives 1,000,000</a:t>
            </a:r>
            <a:r>
              <a:rPr lang="en-GB" altLang="en-US" sz="1000"/>
              <a:t> </a:t>
            </a:r>
            <a:r>
              <a:rPr lang="en-GB" altLang="en-US"/>
              <a:t>kJ of energy from the Sun and uses 10,000</a:t>
            </a:r>
            <a:r>
              <a:rPr lang="en-GB" altLang="en-US" sz="1000"/>
              <a:t> </a:t>
            </a:r>
            <a:r>
              <a:rPr lang="en-GB" altLang="en-US"/>
              <a:t>kJ of energy for growth, then:</a:t>
            </a:r>
          </a:p>
        </p:txBody>
      </p:sp>
      <p:sp>
        <p:nvSpPr>
          <p:cNvPr id="206879" name="Text Box 31">
            <a:extLst>
              <a:ext uri="{FF2B5EF4-FFF2-40B4-BE49-F238E27FC236}">
                <a16:creationId xmlns:a16="http://schemas.microsoft.com/office/drawing/2014/main" id="{4FC33569-029E-49BB-9629-4A45C843EC88}"/>
              </a:ext>
            </a:extLst>
          </p:cNvPr>
          <p:cNvSpPr txBox="1">
            <a:spLocks noChangeArrowheads="1"/>
          </p:cNvSpPr>
          <p:nvPr/>
        </p:nvSpPr>
        <p:spPr bwMode="auto">
          <a:xfrm>
            <a:off x="606425" y="4516438"/>
            <a:ext cx="2101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b="1"/>
              <a:t>% efficiency</a:t>
            </a:r>
          </a:p>
        </p:txBody>
      </p:sp>
      <p:sp>
        <p:nvSpPr>
          <p:cNvPr id="206880" name="Text Box 3244">
            <a:extLst>
              <a:ext uri="{FF2B5EF4-FFF2-40B4-BE49-F238E27FC236}">
                <a16:creationId xmlns:a16="http://schemas.microsoft.com/office/drawing/2014/main" id="{56FD7BF8-C26F-4A57-A8A4-5B6D61CA3E8A}"/>
              </a:ext>
            </a:extLst>
          </p:cNvPr>
          <p:cNvSpPr txBox="1">
            <a:spLocks noChangeArrowheads="1"/>
          </p:cNvSpPr>
          <p:nvPr/>
        </p:nvSpPr>
        <p:spPr bwMode="auto">
          <a:xfrm>
            <a:off x="2725738" y="4540250"/>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b="1"/>
              <a:t>=</a:t>
            </a:r>
          </a:p>
        </p:txBody>
      </p:sp>
      <p:sp>
        <p:nvSpPr>
          <p:cNvPr id="206881" name="Rectangle 33">
            <a:extLst>
              <a:ext uri="{FF2B5EF4-FFF2-40B4-BE49-F238E27FC236}">
                <a16:creationId xmlns:a16="http://schemas.microsoft.com/office/drawing/2014/main" id="{57787915-F7AF-48DB-AC46-6D2BBF278849}"/>
              </a:ext>
            </a:extLst>
          </p:cNvPr>
          <p:cNvSpPr>
            <a:spLocks noChangeArrowheads="1"/>
          </p:cNvSpPr>
          <p:nvPr/>
        </p:nvSpPr>
        <p:spPr bwMode="auto">
          <a:xfrm>
            <a:off x="3344863" y="4805363"/>
            <a:ext cx="1965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b="1"/>
              <a:t>1,000,000</a:t>
            </a:r>
            <a:r>
              <a:rPr lang="en-GB" altLang="en-US" sz="1000" b="1"/>
              <a:t> </a:t>
            </a:r>
            <a:r>
              <a:rPr lang="en-GB" altLang="en-US" b="1"/>
              <a:t>kJ</a:t>
            </a:r>
          </a:p>
        </p:txBody>
      </p:sp>
      <p:sp>
        <p:nvSpPr>
          <p:cNvPr id="206882" name="Rectangle 34">
            <a:extLst>
              <a:ext uri="{FF2B5EF4-FFF2-40B4-BE49-F238E27FC236}">
                <a16:creationId xmlns:a16="http://schemas.microsoft.com/office/drawing/2014/main" id="{1EA1812E-DFFA-474E-B472-7D2CCD522C94}"/>
              </a:ext>
            </a:extLst>
          </p:cNvPr>
          <p:cNvSpPr>
            <a:spLocks noChangeArrowheads="1"/>
          </p:cNvSpPr>
          <p:nvPr/>
        </p:nvSpPr>
        <p:spPr bwMode="auto">
          <a:xfrm>
            <a:off x="3557588" y="4203700"/>
            <a:ext cx="15414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b="1"/>
              <a:t>10,000</a:t>
            </a:r>
            <a:r>
              <a:rPr lang="en-GB" altLang="en-US" sz="1000" b="1"/>
              <a:t> </a:t>
            </a:r>
            <a:r>
              <a:rPr lang="en-GB" altLang="en-US" b="1"/>
              <a:t>kJ</a:t>
            </a:r>
          </a:p>
        </p:txBody>
      </p:sp>
      <p:sp>
        <p:nvSpPr>
          <p:cNvPr id="206883" name="Text Box 35">
            <a:extLst>
              <a:ext uri="{FF2B5EF4-FFF2-40B4-BE49-F238E27FC236}">
                <a16:creationId xmlns:a16="http://schemas.microsoft.com/office/drawing/2014/main" id="{DFBCFED3-E524-4AC8-848C-B2CFC1F94EED}"/>
              </a:ext>
            </a:extLst>
          </p:cNvPr>
          <p:cNvSpPr txBox="1">
            <a:spLocks noChangeArrowheads="1"/>
          </p:cNvSpPr>
          <p:nvPr/>
        </p:nvSpPr>
        <p:spPr bwMode="auto">
          <a:xfrm>
            <a:off x="6451600" y="4489450"/>
            <a:ext cx="2232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t>= </a:t>
            </a:r>
            <a:r>
              <a:rPr lang="en-GB" altLang="en-US" b="1">
                <a:solidFill>
                  <a:srgbClr val="10BC45"/>
                </a:solidFill>
              </a:rPr>
              <a:t>1%</a:t>
            </a:r>
          </a:p>
        </p:txBody>
      </p:sp>
      <p:sp>
        <p:nvSpPr>
          <p:cNvPr id="206884" name="Line 36">
            <a:extLst>
              <a:ext uri="{FF2B5EF4-FFF2-40B4-BE49-F238E27FC236}">
                <a16:creationId xmlns:a16="http://schemas.microsoft.com/office/drawing/2014/main" id="{67E17903-4F9E-4D95-A892-AC47F0E57F88}"/>
              </a:ext>
            </a:extLst>
          </p:cNvPr>
          <p:cNvSpPr>
            <a:spLocks noChangeShapeType="1"/>
          </p:cNvSpPr>
          <p:nvPr/>
        </p:nvSpPr>
        <p:spPr bwMode="auto">
          <a:xfrm>
            <a:off x="3309938" y="4745038"/>
            <a:ext cx="2036762" cy="0"/>
          </a:xfrm>
          <a:prstGeom prst="line">
            <a:avLst/>
          </a:prstGeom>
          <a:noFill/>
          <a:ln w="38100">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TextBox 20">
            <a:extLst>
              <a:ext uri="{FF2B5EF4-FFF2-40B4-BE49-F238E27FC236}">
                <a16:creationId xmlns:a16="http://schemas.microsoft.com/office/drawing/2014/main" id="{740EFBF4-5C3B-4BAF-B727-96EA39E98C90}"/>
              </a:ext>
            </a:extLst>
          </p:cNvPr>
          <p:cNvSpPr txBox="1">
            <a:spLocks noChangeArrowheads="1"/>
          </p:cNvSpPr>
          <p:nvPr/>
        </p:nvSpPr>
        <p:spPr bwMode="auto">
          <a:xfrm>
            <a:off x="5401734" y="4491039"/>
            <a:ext cx="12271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t> </a:t>
            </a:r>
            <a:r>
              <a:rPr lang="en-GB" altLang="en-US" b="1" dirty="0">
                <a:cs typeface="Arial" panose="020B0604020202020204" pitchFamily="34" charset="0"/>
              </a:rPr>
              <a:t>× </a:t>
            </a:r>
            <a:r>
              <a:rPr lang="en-GB" altLang="en-US" b="1" dirty="0"/>
              <a:t>100</a:t>
            </a:r>
          </a:p>
        </p:txBody>
      </p:sp>
      <p:sp>
        <p:nvSpPr>
          <p:cNvPr id="23" name="TextBox 22">
            <a:extLst>
              <a:ext uri="{FF2B5EF4-FFF2-40B4-BE49-F238E27FC236}">
                <a16:creationId xmlns:a16="http://schemas.microsoft.com/office/drawing/2014/main" id="{5DB25F3C-A517-4D12-9C03-90FE421D42C3}"/>
              </a:ext>
            </a:extLst>
          </p:cNvPr>
          <p:cNvSpPr txBox="1">
            <a:spLocks noChangeArrowheads="1"/>
          </p:cNvSpPr>
          <p:nvPr/>
        </p:nvSpPr>
        <p:spPr bwMode="auto">
          <a:xfrm>
            <a:off x="342900" y="5322888"/>
            <a:ext cx="8189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grass is 1% efficient at converting the energy it takes in from the Sun into energy it passes on to a consumer.</a:t>
            </a:r>
          </a:p>
        </p:txBody>
      </p:sp>
      <p:pic>
        <p:nvPicPr>
          <p:cNvPr id="24" name="Picture 231" descr="slide 18.png">
            <a:extLst>
              <a:ext uri="{FF2B5EF4-FFF2-40B4-BE49-F238E27FC236}">
                <a16:creationId xmlns:a16="http://schemas.microsoft.com/office/drawing/2014/main" id="{F5B524E1-4111-4388-B788-3ECBFCB231F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4313" y="1760538"/>
            <a:ext cx="84105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F2B3CA80-8D9A-4060-8E93-C3C78ECA534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5" name="Picture 14">
            <a:extLst>
              <a:ext uri="{FF2B5EF4-FFF2-40B4-BE49-F238E27FC236}">
                <a16:creationId xmlns:a16="http://schemas.microsoft.com/office/drawing/2014/main" id="{638049EC-1284-4990-B726-4E47A41458E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91304"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687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687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688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688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688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688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688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78" grpId="0"/>
      <p:bldP spid="206879" grpId="0"/>
      <p:bldP spid="206880" grpId="0"/>
      <p:bldP spid="206881" grpId="0"/>
      <p:bldP spid="206882" grpId="0"/>
      <p:bldP spid="206883" grpId="0"/>
      <p:bldP spid="2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a:t>Using Mathematics and Computational Thinking</a:t>
            </a:r>
          </a:p>
          <a:p>
            <a:pPr marL="216000" indent="-216000">
              <a:buSzPct val="100000"/>
              <a:buFont typeface="Wingdings 2" panose="05020102010507070707" pitchFamily="18" charset="2"/>
              <a:buChar char=""/>
            </a:pPr>
            <a:r>
              <a:rPr lang="en-GB" sz="1600" dirty="0"/>
              <a:t>Constructing Explanations and Designing Solutions</a:t>
            </a:r>
          </a:p>
          <a:p>
            <a:pPr marL="216000" indent="-216000">
              <a:buSzPct val="100000"/>
              <a:buFont typeface="Wingdings 2" panose="05020102010507070707" pitchFamily="18" charset="2"/>
              <a:buChar char=""/>
            </a:pPr>
            <a:r>
              <a:rPr lang="en-GB" sz="1600" dirty="0"/>
              <a:t>Engaging in Argument from Evidence</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2. Cause and Effect</a:t>
            </a:r>
          </a:p>
          <a:p>
            <a:r>
              <a:rPr lang="en-GB" sz="1600" dirty="0"/>
              <a:t>3. Scale, Proportion, and Quantity</a:t>
            </a:r>
          </a:p>
          <a:p>
            <a:r>
              <a:rPr lang="en-GB" sz="1600" dirty="0"/>
              <a:t>4. Systems and System Models</a:t>
            </a:r>
          </a:p>
          <a:p>
            <a:r>
              <a:rPr lang="en-GB" sz="1600" dirty="0"/>
              <a:t>5. Energy and Matter</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Box 3">
            <a:extLst>
              <a:ext uri="{FF2B5EF4-FFF2-40B4-BE49-F238E27FC236}">
                <a16:creationId xmlns:a16="http://schemas.microsoft.com/office/drawing/2014/main" id="{AD814744-D03A-4878-BF1F-482AC013CA2B}"/>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efficiency of biomass and energy transfers between trophic levels is usually </a:t>
            </a:r>
            <a:r>
              <a:rPr lang="en-GB" altLang="en-US" b="1"/>
              <a:t>very low</a:t>
            </a:r>
            <a:r>
              <a:rPr lang="en-GB" altLang="en-US"/>
              <a:t>. </a:t>
            </a:r>
          </a:p>
        </p:txBody>
      </p:sp>
      <p:sp>
        <p:nvSpPr>
          <p:cNvPr id="8" name="TextBox 7">
            <a:extLst>
              <a:ext uri="{FF2B5EF4-FFF2-40B4-BE49-F238E27FC236}">
                <a16:creationId xmlns:a16="http://schemas.microsoft.com/office/drawing/2014/main" id="{8D540E89-125F-4CB3-8F4C-1F80D58E3002}"/>
              </a:ext>
            </a:extLst>
          </p:cNvPr>
          <p:cNvSpPr txBox="1">
            <a:spLocks noChangeArrowheads="1"/>
          </p:cNvSpPr>
          <p:nvPr/>
        </p:nvSpPr>
        <p:spPr bwMode="auto">
          <a:xfrm>
            <a:off x="342900" y="3182938"/>
            <a:ext cx="85280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means that the total mass of organisms at each </a:t>
            </a:r>
            <a:br>
              <a:rPr lang="en-GB" altLang="en-US" dirty="0"/>
            </a:br>
            <a:r>
              <a:rPr lang="en-GB" altLang="en-US" dirty="0"/>
              <a:t>trophic level reduces along the food chain.</a:t>
            </a:r>
          </a:p>
        </p:txBody>
      </p:sp>
      <p:pic>
        <p:nvPicPr>
          <p:cNvPr id="14" name="Picture 13" descr="rabbit.png">
            <a:extLst>
              <a:ext uri="{FF2B5EF4-FFF2-40B4-BE49-F238E27FC236}">
                <a16:creationId xmlns:a16="http://schemas.microsoft.com/office/drawing/2014/main" id="{CD167F0C-837E-47C7-B595-4EDB42B4258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84675" y="4305300"/>
            <a:ext cx="1158875"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rabbit.png">
            <a:extLst>
              <a:ext uri="{FF2B5EF4-FFF2-40B4-BE49-F238E27FC236}">
                <a16:creationId xmlns:a16="http://schemas.microsoft.com/office/drawing/2014/main" id="{7B2EE934-8797-4335-996E-C5C2F561D6C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84700" y="4659313"/>
            <a:ext cx="1158875"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rabbit.png">
            <a:extLst>
              <a:ext uri="{FF2B5EF4-FFF2-40B4-BE49-F238E27FC236}">
                <a16:creationId xmlns:a16="http://schemas.microsoft.com/office/drawing/2014/main" id="{14194C88-CAFD-4945-A8C5-4A80241D2DE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10188" y="4659313"/>
            <a:ext cx="1158875"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Anim_beh_fox.png">
            <a:extLst>
              <a:ext uri="{FF2B5EF4-FFF2-40B4-BE49-F238E27FC236}">
                <a16:creationId xmlns:a16="http://schemas.microsoft.com/office/drawing/2014/main" id="{2E5C6CE6-CCB0-4B72-B68D-7E5277F4DE7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12075" y="4259263"/>
            <a:ext cx="1052513" cy="189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grass2.png">
            <a:extLst>
              <a:ext uri="{FF2B5EF4-FFF2-40B4-BE49-F238E27FC236}">
                <a16:creationId xmlns:a16="http://schemas.microsoft.com/office/drawing/2014/main" id="{EEBED53D-C915-4020-A904-657555DB3C2E}"/>
              </a:ext>
            </a:extLst>
          </p:cNvPr>
          <p:cNvPicPr>
            <a:picLocks noChangeAspect="1"/>
          </p:cNvPicPr>
          <p:nvPr/>
        </p:nvPicPr>
        <p:blipFill>
          <a:blip r:embed="rId6" cstate="print">
            <a:extLst>
              <a:ext uri="{28A0092B-C50C-407E-A947-70E740481C1C}">
                <a14:useLocalDpi xmlns:a14="http://schemas.microsoft.com/office/drawing/2010/main" val="0"/>
              </a:ext>
            </a:extLst>
          </a:blip>
          <a:srcRect t="18756"/>
          <a:stretch>
            <a:fillRect/>
          </a:stretch>
        </p:blipFill>
        <p:spPr bwMode="auto">
          <a:xfrm>
            <a:off x="342900" y="4381500"/>
            <a:ext cx="2998788"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ight Arrow 18">
            <a:extLst>
              <a:ext uri="{FF2B5EF4-FFF2-40B4-BE49-F238E27FC236}">
                <a16:creationId xmlns:a16="http://schemas.microsoft.com/office/drawing/2014/main" id="{DF714B84-303E-4E90-90E8-C74FE5E0AAF1}"/>
              </a:ext>
            </a:extLst>
          </p:cNvPr>
          <p:cNvSpPr>
            <a:spLocks noChangeArrowheads="1"/>
          </p:cNvSpPr>
          <p:nvPr/>
        </p:nvSpPr>
        <p:spPr bwMode="auto">
          <a:xfrm>
            <a:off x="3503613" y="5356225"/>
            <a:ext cx="854075" cy="474663"/>
          </a:xfrm>
          <a:prstGeom prst="rightArrow">
            <a:avLst>
              <a:gd name="adj1" fmla="val 50000"/>
              <a:gd name="adj2" fmla="val 49981"/>
            </a:avLst>
          </a:prstGeom>
          <a:solidFill>
            <a:srgbClr val="10BC4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 name="Right Arrow 19">
            <a:extLst>
              <a:ext uri="{FF2B5EF4-FFF2-40B4-BE49-F238E27FC236}">
                <a16:creationId xmlns:a16="http://schemas.microsoft.com/office/drawing/2014/main" id="{BB8B16C6-5A22-4B91-A235-49F08420C6F6}"/>
              </a:ext>
            </a:extLst>
          </p:cNvPr>
          <p:cNvSpPr>
            <a:spLocks noChangeArrowheads="1"/>
          </p:cNvSpPr>
          <p:nvPr/>
        </p:nvSpPr>
        <p:spPr bwMode="auto">
          <a:xfrm>
            <a:off x="6759575" y="5356225"/>
            <a:ext cx="855663" cy="474663"/>
          </a:xfrm>
          <a:prstGeom prst="rightArrow">
            <a:avLst>
              <a:gd name="adj1" fmla="val 50000"/>
              <a:gd name="adj2" fmla="val 50074"/>
            </a:avLst>
          </a:prstGeom>
          <a:solidFill>
            <a:srgbClr val="10BC4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6" name="Rectangle 15">
            <a:extLst>
              <a:ext uri="{FF2B5EF4-FFF2-40B4-BE49-F238E27FC236}">
                <a16:creationId xmlns:a16="http://schemas.microsoft.com/office/drawing/2014/main" id="{ABC617BA-F1CB-4A2B-8028-8F6DBC7C3A59}"/>
              </a:ext>
            </a:extLst>
          </p:cNvPr>
          <p:cNvSpPr>
            <a:spLocks noChangeArrowheads="1"/>
          </p:cNvSpPr>
          <p:nvPr/>
        </p:nvSpPr>
        <p:spPr bwMode="auto">
          <a:xfrm>
            <a:off x="342900" y="1982788"/>
            <a:ext cx="8801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This results in a reduction in the total amount of biomass and energy available to consumers further along the food chain.</a:t>
            </a:r>
          </a:p>
        </p:txBody>
      </p:sp>
      <p:sp>
        <p:nvSpPr>
          <p:cNvPr id="21" name="Title 20">
            <a:extLst>
              <a:ext uri="{FF2B5EF4-FFF2-40B4-BE49-F238E27FC236}">
                <a16:creationId xmlns:a16="http://schemas.microsoft.com/office/drawing/2014/main" id="{8B2753A5-5852-4D66-96EE-6E7640E2E64A}"/>
              </a:ext>
            </a:extLst>
          </p:cNvPr>
          <p:cNvSpPr>
            <a:spLocks noGrp="1"/>
          </p:cNvSpPr>
          <p:nvPr>
            <p:ph type="title"/>
          </p:nvPr>
        </p:nvSpPr>
        <p:spPr/>
        <p:txBody>
          <a:bodyPr/>
          <a:lstStyle/>
          <a:p>
            <a:pPr>
              <a:defRPr/>
            </a:pPr>
            <a:r>
              <a:rPr lang="en-GB" dirty="0">
                <a:ea typeface="+mn-ea"/>
                <a:cs typeface="+mn-cs"/>
              </a:rPr>
              <a:t>How many organisms in a trophic level?</a:t>
            </a:r>
            <a:endParaRPr lang="en-GB" dirty="0"/>
          </a:p>
        </p:txBody>
      </p:sp>
      <p:pic>
        <p:nvPicPr>
          <p:cNvPr id="22" name="Picture 21">
            <a:extLst>
              <a:ext uri="{FF2B5EF4-FFF2-40B4-BE49-F238E27FC236}">
                <a16:creationId xmlns:a16="http://schemas.microsoft.com/office/drawing/2014/main" id="{42CCAD39-C53F-4BB6-B1C6-53FD32090425}"/>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7">
            <a:extLst>
              <a:ext uri="{FF2B5EF4-FFF2-40B4-BE49-F238E27FC236}">
                <a16:creationId xmlns:a16="http://schemas.microsoft.com/office/drawing/2014/main" id="{1E38A119-D73A-4293-927B-0C50E3328ECA}"/>
              </a:ext>
            </a:extLst>
          </p:cNvPr>
          <p:cNvSpPr>
            <a:spLocks noGrp="1" noChangeArrowheads="1"/>
          </p:cNvSpPr>
          <p:nvPr>
            <p:ph type="title"/>
          </p:nvPr>
        </p:nvSpPr>
        <p:spPr/>
        <p:txBody>
          <a:bodyPr/>
          <a:lstStyle/>
          <a:p>
            <a:r>
              <a:rPr lang="en-GB" altLang="en-US" dirty="0"/>
              <a:t>Food chains and pyramids</a:t>
            </a:r>
          </a:p>
        </p:txBody>
      </p:sp>
      <p:pic>
        <p:nvPicPr>
          <p:cNvPr id="7" name="Picture 6" descr="flash_icon">
            <a:extLst>
              <a:ext uri="{FF2B5EF4-FFF2-40B4-BE49-F238E27FC236}">
                <a16:creationId xmlns:a16="http://schemas.microsoft.com/office/drawing/2014/main" id="{B2F80786-1202-4FBF-80DB-E2DBA6BE993F}"/>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descr="notes_icon">
            <a:extLst>
              <a:ext uri="{FF2B5EF4-FFF2-40B4-BE49-F238E27FC236}">
                <a16:creationId xmlns:a16="http://schemas.microsoft.com/office/drawing/2014/main" id="{B61DFCC9-BE67-4615-92D5-C1C58E8B2519}"/>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03200"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62484"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9"/>
                <a:srcRect/>
                <a:stretch>
                  <a:fillRect/>
                </a:stretch>
              </p:blipFill>
              <p:spPr bwMode="auto">
                <a:xfrm>
                  <a:off x="203200"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6A3DBD51-8764-4662-AB9D-94961A424CB9}"/>
              </a:ext>
            </a:extLst>
          </p:cNvPr>
          <p:cNvSpPr>
            <a:spLocks noGrp="1" noChangeArrowheads="1"/>
          </p:cNvSpPr>
          <p:nvPr>
            <p:ph type="title"/>
          </p:nvPr>
        </p:nvSpPr>
        <p:spPr/>
        <p:txBody>
          <a:bodyPr/>
          <a:lstStyle/>
          <a:p>
            <a:pPr eaLnBrk="1" hangingPunct="1"/>
            <a:r>
              <a:rPr altLang="en-US" sz="2800" dirty="0"/>
              <a:t>Food chains</a:t>
            </a:r>
          </a:p>
        </p:txBody>
      </p:sp>
      <p:sp>
        <p:nvSpPr>
          <p:cNvPr id="18435" name="Text Box 3">
            <a:extLst>
              <a:ext uri="{FF2B5EF4-FFF2-40B4-BE49-F238E27FC236}">
                <a16:creationId xmlns:a16="http://schemas.microsoft.com/office/drawing/2014/main" id="{6E6E0469-CFB9-4E66-8814-9DD254017D9D}"/>
              </a:ext>
            </a:extLst>
          </p:cNvPr>
          <p:cNvSpPr txBox="1">
            <a:spLocks noChangeArrowheads="1"/>
          </p:cNvSpPr>
          <p:nvPr/>
        </p:nvSpPr>
        <p:spPr bwMode="auto">
          <a:xfrm>
            <a:off x="342900" y="784225"/>
            <a:ext cx="85804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pPr>
            <a:r>
              <a:rPr lang="en-GB" altLang="en-US" dirty="0"/>
              <a:t>A </a:t>
            </a:r>
            <a:r>
              <a:rPr lang="en-GB" altLang="en-US" b="1" dirty="0">
                <a:solidFill>
                  <a:srgbClr val="10BC45"/>
                </a:solidFill>
              </a:rPr>
              <a:t>food chain </a:t>
            </a:r>
            <a:r>
              <a:rPr lang="en-GB" altLang="en-US" dirty="0"/>
              <a:t>is a sequence that describes the feeding relationships in a group of organisms.</a:t>
            </a:r>
            <a:endParaRPr lang="en-GB" altLang="en-US" dirty="0">
              <a:sym typeface="Wingdings 3" panose="05040102010807070707" pitchFamily="18" charset="2"/>
            </a:endParaRPr>
          </a:p>
        </p:txBody>
      </p:sp>
      <p:sp>
        <p:nvSpPr>
          <p:cNvPr id="131076" name="Text Box 4">
            <a:extLst>
              <a:ext uri="{FF2B5EF4-FFF2-40B4-BE49-F238E27FC236}">
                <a16:creationId xmlns:a16="http://schemas.microsoft.com/office/drawing/2014/main" id="{3AF9BDE0-E075-486F-BF15-DA8028A735AE}"/>
              </a:ext>
            </a:extLst>
          </p:cNvPr>
          <p:cNvSpPr txBox="1">
            <a:spLocks noChangeArrowheads="1"/>
          </p:cNvSpPr>
          <p:nvPr/>
        </p:nvSpPr>
        <p:spPr bwMode="auto">
          <a:xfrm>
            <a:off x="2728450" y="3394077"/>
            <a:ext cx="1641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t>caterpillar</a:t>
            </a:r>
          </a:p>
        </p:txBody>
      </p:sp>
      <p:sp>
        <p:nvSpPr>
          <p:cNvPr id="131077" name="Text Box 5">
            <a:extLst>
              <a:ext uri="{FF2B5EF4-FFF2-40B4-BE49-F238E27FC236}">
                <a16:creationId xmlns:a16="http://schemas.microsoft.com/office/drawing/2014/main" id="{4F5E0033-8EA0-46ED-8FF6-6567CA32A5B8}"/>
              </a:ext>
            </a:extLst>
          </p:cNvPr>
          <p:cNvSpPr txBox="1">
            <a:spLocks noChangeArrowheads="1"/>
          </p:cNvSpPr>
          <p:nvPr/>
        </p:nvSpPr>
        <p:spPr bwMode="auto">
          <a:xfrm>
            <a:off x="656160" y="3394077"/>
            <a:ext cx="709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leaf</a:t>
            </a:r>
          </a:p>
        </p:txBody>
      </p:sp>
      <p:sp>
        <p:nvSpPr>
          <p:cNvPr id="131078" name="Text Box 6">
            <a:extLst>
              <a:ext uri="{FF2B5EF4-FFF2-40B4-BE49-F238E27FC236}">
                <a16:creationId xmlns:a16="http://schemas.microsoft.com/office/drawing/2014/main" id="{6B757047-2546-4636-924E-C9F777D17FBD}"/>
              </a:ext>
            </a:extLst>
          </p:cNvPr>
          <p:cNvSpPr txBox="1">
            <a:spLocks noChangeArrowheads="1"/>
          </p:cNvSpPr>
          <p:nvPr/>
        </p:nvSpPr>
        <p:spPr bwMode="auto">
          <a:xfrm>
            <a:off x="5740274" y="3394077"/>
            <a:ext cx="758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bird</a:t>
            </a:r>
          </a:p>
        </p:txBody>
      </p:sp>
      <p:sp>
        <p:nvSpPr>
          <p:cNvPr id="131079" name="Text Box 7">
            <a:extLst>
              <a:ext uri="{FF2B5EF4-FFF2-40B4-BE49-F238E27FC236}">
                <a16:creationId xmlns:a16="http://schemas.microsoft.com/office/drawing/2014/main" id="{6D01AFBA-20A4-4904-995C-2C32F63EAC6F}"/>
              </a:ext>
            </a:extLst>
          </p:cNvPr>
          <p:cNvSpPr txBox="1">
            <a:spLocks noChangeArrowheads="1"/>
          </p:cNvSpPr>
          <p:nvPr/>
        </p:nvSpPr>
        <p:spPr bwMode="auto">
          <a:xfrm>
            <a:off x="7881720" y="3394077"/>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fox</a:t>
            </a:r>
          </a:p>
        </p:txBody>
      </p:sp>
      <p:sp>
        <p:nvSpPr>
          <p:cNvPr id="131080" name="AutoShape 8">
            <a:extLst>
              <a:ext uri="{FF2B5EF4-FFF2-40B4-BE49-F238E27FC236}">
                <a16:creationId xmlns:a16="http://schemas.microsoft.com/office/drawing/2014/main" id="{7011770F-644E-4349-8678-02D367900323}"/>
              </a:ext>
            </a:extLst>
          </p:cNvPr>
          <p:cNvSpPr>
            <a:spLocks noChangeArrowheads="1"/>
          </p:cNvSpPr>
          <p:nvPr/>
        </p:nvSpPr>
        <p:spPr bwMode="auto">
          <a:xfrm>
            <a:off x="1565275" y="3457577"/>
            <a:ext cx="1016000" cy="330200"/>
          </a:xfrm>
          <a:prstGeom prst="rightArrow">
            <a:avLst>
              <a:gd name="adj1" fmla="val 50000"/>
              <a:gd name="adj2" fmla="val 76923"/>
            </a:avLst>
          </a:prstGeom>
          <a:solidFill>
            <a:srgbClr val="10BC45"/>
          </a:solidFill>
          <a:ln w="25400">
            <a:noFill/>
            <a:miter lim="800000"/>
            <a:headEnd/>
            <a:tailEnd/>
          </a:ln>
          <a:effectLst/>
        </p:spPr>
        <p:txBody>
          <a:bodyPr wrap="none" anchor="ctr"/>
          <a:lstStyle/>
          <a:p>
            <a:pPr>
              <a:defRPr/>
            </a:pPr>
            <a:endParaRPr lang="en-GB" dirty="0">
              <a:latin typeface="Arial" charset="0"/>
            </a:endParaRPr>
          </a:p>
        </p:txBody>
      </p:sp>
      <p:sp>
        <p:nvSpPr>
          <p:cNvPr id="131081" name="AutoShape 9">
            <a:extLst>
              <a:ext uri="{FF2B5EF4-FFF2-40B4-BE49-F238E27FC236}">
                <a16:creationId xmlns:a16="http://schemas.microsoft.com/office/drawing/2014/main" id="{05D6173A-6DB7-45FC-B3B3-2AD96CED8C0A}"/>
              </a:ext>
            </a:extLst>
          </p:cNvPr>
          <p:cNvSpPr>
            <a:spLocks noChangeArrowheads="1"/>
          </p:cNvSpPr>
          <p:nvPr/>
        </p:nvSpPr>
        <p:spPr bwMode="auto">
          <a:xfrm>
            <a:off x="4540250" y="3457577"/>
            <a:ext cx="1016000" cy="330200"/>
          </a:xfrm>
          <a:prstGeom prst="rightArrow">
            <a:avLst>
              <a:gd name="adj1" fmla="val 50000"/>
              <a:gd name="adj2" fmla="val 76923"/>
            </a:avLst>
          </a:prstGeom>
          <a:solidFill>
            <a:srgbClr val="10BC45"/>
          </a:solidFill>
          <a:ln w="25400">
            <a:noFill/>
            <a:miter lim="800000"/>
            <a:headEnd/>
            <a:tailEnd/>
          </a:ln>
          <a:effectLst/>
        </p:spPr>
        <p:txBody>
          <a:bodyPr wrap="none" anchor="ctr"/>
          <a:lstStyle/>
          <a:p>
            <a:pPr>
              <a:defRPr/>
            </a:pPr>
            <a:endParaRPr lang="en-GB" dirty="0">
              <a:latin typeface="Arial" charset="0"/>
            </a:endParaRPr>
          </a:p>
        </p:txBody>
      </p:sp>
      <p:sp>
        <p:nvSpPr>
          <p:cNvPr id="131082" name="AutoShape 10">
            <a:extLst>
              <a:ext uri="{FF2B5EF4-FFF2-40B4-BE49-F238E27FC236}">
                <a16:creationId xmlns:a16="http://schemas.microsoft.com/office/drawing/2014/main" id="{671B6A9E-244D-4DB4-BAE0-151E1A6F9E7E}"/>
              </a:ext>
            </a:extLst>
          </p:cNvPr>
          <p:cNvSpPr>
            <a:spLocks noChangeArrowheads="1"/>
          </p:cNvSpPr>
          <p:nvPr/>
        </p:nvSpPr>
        <p:spPr bwMode="auto">
          <a:xfrm>
            <a:off x="6723588" y="3457577"/>
            <a:ext cx="1016000" cy="330200"/>
          </a:xfrm>
          <a:prstGeom prst="rightArrow">
            <a:avLst>
              <a:gd name="adj1" fmla="val 50000"/>
              <a:gd name="adj2" fmla="val 76923"/>
            </a:avLst>
          </a:prstGeom>
          <a:solidFill>
            <a:srgbClr val="10BC45"/>
          </a:solidFill>
          <a:ln w="25400">
            <a:noFill/>
            <a:miter lim="800000"/>
            <a:headEnd/>
            <a:tailEnd/>
          </a:ln>
          <a:effectLst/>
        </p:spPr>
        <p:txBody>
          <a:bodyPr wrap="none" anchor="ctr"/>
          <a:lstStyle/>
          <a:p>
            <a:pPr>
              <a:defRPr/>
            </a:pPr>
            <a:endParaRPr lang="en-GB" dirty="0">
              <a:latin typeface="Arial" charset="0"/>
            </a:endParaRPr>
          </a:p>
        </p:txBody>
      </p:sp>
      <p:pic>
        <p:nvPicPr>
          <p:cNvPr id="131084" name="Picture 12" descr="biology artwork - lettuce">
            <a:extLst>
              <a:ext uri="{FF2B5EF4-FFF2-40B4-BE49-F238E27FC236}">
                <a16:creationId xmlns:a16="http://schemas.microsoft.com/office/drawing/2014/main" id="{3D717295-A252-40CB-8749-A73BFF071F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123" y="2187577"/>
            <a:ext cx="1309687"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85" name="Picture 13" descr="biology artwork - bird">
            <a:extLst>
              <a:ext uri="{FF2B5EF4-FFF2-40B4-BE49-F238E27FC236}">
                <a16:creationId xmlns:a16="http://schemas.microsoft.com/office/drawing/2014/main" id="{B8361875-3020-47A8-BD2C-FBE2846D65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4349" y="1716090"/>
            <a:ext cx="159067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86" name="Picture 14" descr="biology artwork - caterpillar">
            <a:extLst>
              <a:ext uri="{FF2B5EF4-FFF2-40B4-BE49-F238E27FC236}">
                <a16:creationId xmlns:a16="http://schemas.microsoft.com/office/drawing/2014/main" id="{D911C1EF-E305-410F-98FC-62F5066957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6081" y="2558327"/>
            <a:ext cx="1446212"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87" name="Picture 15" descr="biology artwork - fox">
            <a:extLst>
              <a:ext uri="{FF2B5EF4-FFF2-40B4-BE49-F238E27FC236}">
                <a16:creationId xmlns:a16="http://schemas.microsoft.com/office/drawing/2014/main" id="{FC8758AF-C3A3-4251-9B43-1CCFBE6CE1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32495" y="1647827"/>
            <a:ext cx="939800"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92" name="Text Box 20">
            <a:extLst>
              <a:ext uri="{FF2B5EF4-FFF2-40B4-BE49-F238E27FC236}">
                <a16:creationId xmlns:a16="http://schemas.microsoft.com/office/drawing/2014/main" id="{4C23370F-341D-49F4-84C8-D55208FB4561}"/>
              </a:ext>
            </a:extLst>
          </p:cNvPr>
          <p:cNvSpPr txBox="1">
            <a:spLocks noChangeArrowheads="1"/>
          </p:cNvSpPr>
          <p:nvPr/>
        </p:nvSpPr>
        <p:spPr bwMode="auto">
          <a:xfrm>
            <a:off x="342900" y="5092684"/>
            <a:ext cx="83550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ym typeface="Wingdings 3" panose="05040102010807070707" pitchFamily="18" charset="2"/>
              </a:rPr>
              <a:t>In a food chain, </a:t>
            </a:r>
            <a:r>
              <a:rPr lang="en-GB" altLang="en-US" b="1" dirty="0">
                <a:solidFill>
                  <a:srgbClr val="10BC45"/>
                </a:solidFill>
                <a:sym typeface="Wingdings 3" panose="05040102010807070707" pitchFamily="18" charset="2"/>
              </a:rPr>
              <a:t>biomass</a:t>
            </a:r>
            <a:r>
              <a:rPr lang="en-GB" altLang="en-US" dirty="0">
                <a:sym typeface="Wingdings 3" panose="05040102010807070707" pitchFamily="18" charset="2"/>
              </a:rPr>
              <a:t> is transferred from one organism to another in the direction of the arrows.</a:t>
            </a:r>
          </a:p>
        </p:txBody>
      </p:sp>
      <p:pic>
        <p:nvPicPr>
          <p:cNvPr id="19" name="Picture 18">
            <a:extLst>
              <a:ext uri="{FF2B5EF4-FFF2-40B4-BE49-F238E27FC236}">
                <a16:creationId xmlns:a16="http://schemas.microsoft.com/office/drawing/2014/main" id="{87A72C7A-3458-4E83-8AAD-1FE073452EDF}"/>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0" name="Picture 9" descr="notes_icon">
            <a:extLst>
              <a:ext uri="{FF2B5EF4-FFF2-40B4-BE49-F238E27FC236}">
                <a16:creationId xmlns:a16="http://schemas.microsoft.com/office/drawing/2014/main" id="{44BFC7B9-651A-40CF-BE70-51F3731F62DB}"/>
              </a:ext>
            </a:extLst>
          </p:cNvPr>
          <p:cNvPicPr>
            <a:picLocks noChangeAspect="1" noChangeArrowheads="1"/>
          </p:cNvPicPr>
          <p:nvPr/>
        </p:nvPicPr>
        <p:blipFill>
          <a:blip r:embed="rId9" cstate="print"/>
          <a:srcRect/>
          <a:stretch>
            <a:fillRect/>
          </a:stretch>
        </p:blipFill>
        <p:spPr bwMode="auto">
          <a:xfrm>
            <a:off x="8532813" y="153987"/>
            <a:ext cx="442912" cy="387350"/>
          </a:xfrm>
          <a:prstGeom prst="rect">
            <a:avLst/>
          </a:prstGeom>
          <a:noFill/>
          <a:ln w="9525">
            <a:noFill/>
            <a:miter lim="800000"/>
            <a:headEnd/>
            <a:tailEnd/>
          </a:ln>
        </p:spPr>
      </p:pic>
      <p:sp>
        <p:nvSpPr>
          <p:cNvPr id="21" name="Text Box 16">
            <a:extLst>
              <a:ext uri="{FF2B5EF4-FFF2-40B4-BE49-F238E27FC236}">
                <a16:creationId xmlns:a16="http://schemas.microsoft.com/office/drawing/2014/main" id="{3B6E1725-A461-4BCD-804B-78D87AB12BED}"/>
              </a:ext>
            </a:extLst>
          </p:cNvPr>
          <p:cNvSpPr txBox="1">
            <a:spLocks noChangeArrowheads="1"/>
          </p:cNvSpPr>
          <p:nvPr/>
        </p:nvSpPr>
        <p:spPr bwMode="auto">
          <a:xfrm>
            <a:off x="310293" y="3800710"/>
            <a:ext cx="14013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producer</a:t>
            </a:r>
          </a:p>
        </p:txBody>
      </p:sp>
      <p:sp>
        <p:nvSpPr>
          <p:cNvPr id="22" name="Text Box 17">
            <a:extLst>
              <a:ext uri="{FF2B5EF4-FFF2-40B4-BE49-F238E27FC236}">
                <a16:creationId xmlns:a16="http://schemas.microsoft.com/office/drawing/2014/main" id="{A14A6EF7-3904-4260-AC93-E24A29FBE207}"/>
              </a:ext>
            </a:extLst>
          </p:cNvPr>
          <p:cNvSpPr txBox="1">
            <a:spLocks noChangeArrowheads="1"/>
          </p:cNvSpPr>
          <p:nvPr/>
        </p:nvSpPr>
        <p:spPr bwMode="auto">
          <a:xfrm>
            <a:off x="2780387" y="3800710"/>
            <a:ext cx="1537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primary</a:t>
            </a:r>
          </a:p>
          <a:p>
            <a:pPr algn="ctr"/>
            <a:r>
              <a:rPr lang="en-GB" altLang="en-US" dirty="0"/>
              <a:t>consumer</a:t>
            </a:r>
          </a:p>
        </p:txBody>
      </p:sp>
      <p:sp>
        <p:nvSpPr>
          <p:cNvPr id="23" name="Text Box 18">
            <a:extLst>
              <a:ext uri="{FF2B5EF4-FFF2-40B4-BE49-F238E27FC236}">
                <a16:creationId xmlns:a16="http://schemas.microsoft.com/office/drawing/2014/main" id="{93661AE8-FDEA-4BA5-8654-079382286F21}"/>
              </a:ext>
            </a:extLst>
          </p:cNvPr>
          <p:cNvSpPr txBox="1">
            <a:spLocks noChangeArrowheads="1"/>
          </p:cNvSpPr>
          <p:nvPr/>
        </p:nvSpPr>
        <p:spPr bwMode="auto">
          <a:xfrm>
            <a:off x="5316421" y="3800710"/>
            <a:ext cx="160653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secondary</a:t>
            </a:r>
          </a:p>
          <a:p>
            <a:pPr algn="ctr"/>
            <a:r>
              <a:rPr lang="en-GB" altLang="en-US" dirty="0"/>
              <a:t>consumer</a:t>
            </a:r>
          </a:p>
        </p:txBody>
      </p:sp>
      <p:sp>
        <p:nvSpPr>
          <p:cNvPr id="24" name="Text Box 19">
            <a:extLst>
              <a:ext uri="{FF2B5EF4-FFF2-40B4-BE49-F238E27FC236}">
                <a16:creationId xmlns:a16="http://schemas.microsoft.com/office/drawing/2014/main" id="{835D8110-74C8-4427-9B26-06BE564CA46F}"/>
              </a:ext>
            </a:extLst>
          </p:cNvPr>
          <p:cNvSpPr txBox="1">
            <a:spLocks noChangeArrowheads="1"/>
          </p:cNvSpPr>
          <p:nvPr/>
        </p:nvSpPr>
        <p:spPr bwMode="auto">
          <a:xfrm>
            <a:off x="7433595" y="3800710"/>
            <a:ext cx="1537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tertiary</a:t>
            </a:r>
          </a:p>
          <a:p>
            <a:pPr algn="ctr"/>
            <a:r>
              <a:rPr lang="en-GB" altLang="en-US" dirty="0"/>
              <a:t>consumer</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10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107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108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108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107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108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107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108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108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108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107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1092"/>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nodeType="afterEffect">
                                  <p:stCondLst>
                                    <p:cond delay="0"/>
                                  </p:stCondLst>
                                  <p:childTnLst>
                                    <p:set>
                                      <p:cBhvr>
                                        <p:cTn id="41"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6" grpId="0"/>
      <p:bldP spid="131077" grpId="0"/>
      <p:bldP spid="131078" grpId="0"/>
      <p:bldP spid="131079" grpId="0"/>
      <p:bldP spid="131080" grpId="0" animBg="1"/>
      <p:bldP spid="131081" grpId="0" animBg="1"/>
      <p:bldP spid="131082" grpId="0" animBg="1"/>
      <p:bldP spid="131092" grpId="0"/>
      <p:bldP spid="21" grpId="0"/>
      <p:bldP spid="22" grpId="0"/>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6253844F-FA3D-45A0-802A-A025E5C293A7}"/>
              </a:ext>
            </a:extLst>
          </p:cNvPr>
          <p:cNvSpPr txBox="1">
            <a:spLocks noChangeArrowheads="1"/>
          </p:cNvSpPr>
          <p:nvPr/>
        </p:nvSpPr>
        <p:spPr bwMode="auto">
          <a:xfrm>
            <a:off x="333393" y="784225"/>
            <a:ext cx="8801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Plants and algae produce the biomass in most food chains. </a:t>
            </a:r>
          </a:p>
        </p:txBody>
      </p:sp>
      <p:sp>
        <p:nvSpPr>
          <p:cNvPr id="9" name="Title 8">
            <a:extLst>
              <a:ext uri="{FF2B5EF4-FFF2-40B4-BE49-F238E27FC236}">
                <a16:creationId xmlns:a16="http://schemas.microsoft.com/office/drawing/2014/main" id="{2F10D7FB-414A-4BCC-953D-36E6C0F34D26}"/>
              </a:ext>
            </a:extLst>
          </p:cNvPr>
          <p:cNvSpPr>
            <a:spLocks noGrp="1"/>
          </p:cNvSpPr>
          <p:nvPr>
            <p:ph type="title"/>
          </p:nvPr>
        </p:nvSpPr>
        <p:spPr/>
        <p:txBody>
          <a:bodyPr/>
          <a:lstStyle/>
          <a:p>
            <a:pPr>
              <a:defRPr/>
            </a:pPr>
            <a:r>
              <a:rPr lang="en-GB" dirty="0">
                <a:ea typeface="+mn-ea"/>
                <a:cs typeface="+mn-cs"/>
              </a:rPr>
              <a:t>Biomass</a:t>
            </a:r>
            <a:endParaRPr lang="en-GB" dirty="0"/>
          </a:p>
        </p:txBody>
      </p:sp>
      <p:sp>
        <p:nvSpPr>
          <p:cNvPr id="15368" name="Rectangle 9">
            <a:extLst>
              <a:ext uri="{FF2B5EF4-FFF2-40B4-BE49-F238E27FC236}">
                <a16:creationId xmlns:a16="http://schemas.microsoft.com/office/drawing/2014/main" id="{F0C26409-048A-4D2D-BBE6-16A3449F6EA3}"/>
              </a:ext>
            </a:extLst>
          </p:cNvPr>
          <p:cNvSpPr>
            <a:spLocks noChangeArrowheads="1"/>
          </p:cNvSpPr>
          <p:nvPr/>
        </p:nvSpPr>
        <p:spPr bwMode="auto">
          <a:xfrm>
            <a:off x="333393" y="1322626"/>
            <a:ext cx="83375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They use </a:t>
            </a:r>
            <a:r>
              <a:rPr lang="en-GB" altLang="en-US" b="1" dirty="0">
                <a:solidFill>
                  <a:srgbClr val="10BC45"/>
                </a:solidFill>
              </a:rPr>
              <a:t>photosynthesis</a:t>
            </a:r>
            <a:r>
              <a:rPr lang="en-GB" altLang="en-US" dirty="0"/>
              <a:t> to do this.</a:t>
            </a:r>
          </a:p>
        </p:txBody>
      </p:sp>
      <p:pic>
        <p:nvPicPr>
          <p:cNvPr id="10" name="Picture 9">
            <a:extLst>
              <a:ext uri="{FF2B5EF4-FFF2-40B4-BE49-F238E27FC236}">
                <a16:creationId xmlns:a16="http://schemas.microsoft.com/office/drawing/2014/main" id="{3E4AFDE7-BA03-4DE9-B20F-1B1B55E9F2A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11" name="Text Box 34">
            <a:extLst>
              <a:ext uri="{FF2B5EF4-FFF2-40B4-BE49-F238E27FC236}">
                <a16:creationId xmlns:a16="http://schemas.microsoft.com/office/drawing/2014/main" id="{647EB57D-95F5-4BCE-94EB-76F2FAE2CA0C}"/>
              </a:ext>
            </a:extLst>
          </p:cNvPr>
          <p:cNvSpPr txBox="1">
            <a:spLocks noChangeArrowheads="1"/>
          </p:cNvSpPr>
          <p:nvPr/>
        </p:nvSpPr>
        <p:spPr bwMode="auto">
          <a:xfrm>
            <a:off x="333393" y="1861027"/>
            <a:ext cx="518704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pPr>
            <a:r>
              <a:rPr lang="en-GB" altLang="en-US" dirty="0"/>
              <a:t>During photosynthesis, light energy is used to combine molecules from the environment into </a:t>
            </a:r>
            <a:r>
              <a:rPr lang="en-GB" altLang="en-US" b="1" dirty="0">
                <a:solidFill>
                  <a:srgbClr val="10BC45"/>
                </a:solidFill>
              </a:rPr>
              <a:t>glucose</a:t>
            </a:r>
            <a:r>
              <a:rPr lang="en-GB" altLang="en-US" dirty="0"/>
              <a:t>.</a:t>
            </a:r>
            <a:endParaRPr lang="en-GB" altLang="en-US" dirty="0">
              <a:sym typeface="Wingdings 3" panose="05040102010807070707" pitchFamily="18" charset="2"/>
            </a:endParaRPr>
          </a:p>
        </p:txBody>
      </p:sp>
      <p:sp>
        <p:nvSpPr>
          <p:cNvPr id="12" name="Text Box 32">
            <a:extLst>
              <a:ext uri="{FF2B5EF4-FFF2-40B4-BE49-F238E27FC236}">
                <a16:creationId xmlns:a16="http://schemas.microsoft.com/office/drawing/2014/main" id="{7B354C1E-E7C2-4C49-AA54-86DB6D67BB4A}"/>
              </a:ext>
            </a:extLst>
          </p:cNvPr>
          <p:cNvSpPr txBox="1">
            <a:spLocks noChangeArrowheads="1"/>
          </p:cNvSpPr>
          <p:nvPr/>
        </p:nvSpPr>
        <p:spPr bwMode="auto">
          <a:xfrm>
            <a:off x="333393" y="3138092"/>
            <a:ext cx="50831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pPr>
            <a:r>
              <a:rPr lang="en-GB" altLang="en-US" dirty="0"/>
              <a:t>Plants use glucose to build other molecules that make up their cells and tissues.</a:t>
            </a:r>
            <a:endParaRPr lang="en-GB" altLang="en-US" b="1" dirty="0">
              <a:sym typeface="Wingdings 3" panose="05040102010807070707" pitchFamily="18" charset="2"/>
            </a:endParaRPr>
          </a:p>
        </p:txBody>
      </p:sp>
      <p:sp>
        <p:nvSpPr>
          <p:cNvPr id="13" name="Text Box 32">
            <a:extLst>
              <a:ext uri="{FF2B5EF4-FFF2-40B4-BE49-F238E27FC236}">
                <a16:creationId xmlns:a16="http://schemas.microsoft.com/office/drawing/2014/main" id="{7B354C1E-E7C2-4C49-AA54-86DB6D67BB4A}"/>
              </a:ext>
            </a:extLst>
          </p:cNvPr>
          <p:cNvSpPr txBox="1">
            <a:spLocks noChangeArrowheads="1"/>
          </p:cNvSpPr>
          <p:nvPr/>
        </p:nvSpPr>
        <p:spPr bwMode="auto">
          <a:xfrm>
            <a:off x="333393" y="4415157"/>
            <a:ext cx="50831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pPr>
            <a:r>
              <a:rPr lang="en-GB" altLang="en-US" dirty="0"/>
              <a:t>This living material is known as </a:t>
            </a:r>
            <a:r>
              <a:rPr lang="en-GB" altLang="en-US" b="1" dirty="0"/>
              <a:t>biomass</a:t>
            </a:r>
            <a:r>
              <a:rPr lang="en-GB" altLang="en-US" dirty="0"/>
              <a:t>.</a:t>
            </a:r>
            <a:endParaRPr lang="en-GB" altLang="en-US" b="1" dirty="0">
              <a:sym typeface="Wingdings 3" panose="05040102010807070707" pitchFamily="18" charset="2"/>
            </a:endParaRPr>
          </a:p>
        </p:txBody>
      </p:sp>
      <p:sp>
        <p:nvSpPr>
          <p:cNvPr id="14" name="Text Box 31">
            <a:extLst>
              <a:ext uri="{FF2B5EF4-FFF2-40B4-BE49-F238E27FC236}">
                <a16:creationId xmlns:a16="http://schemas.microsoft.com/office/drawing/2014/main" id="{CDA65479-4C9E-4F92-9B80-BD9A50B2C1F6}"/>
              </a:ext>
            </a:extLst>
          </p:cNvPr>
          <p:cNvSpPr txBox="1">
            <a:spLocks noChangeArrowheads="1"/>
          </p:cNvSpPr>
          <p:nvPr/>
        </p:nvSpPr>
        <p:spPr bwMode="auto">
          <a:xfrm>
            <a:off x="333393" y="5322888"/>
            <a:ext cx="87471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pPr>
            <a:r>
              <a:rPr lang="en-GB" altLang="en-US" dirty="0"/>
              <a:t>Photosynthetic organisms are the main source of biomass </a:t>
            </a:r>
            <a:br>
              <a:rPr lang="en-GB" altLang="en-US" dirty="0"/>
            </a:br>
            <a:r>
              <a:rPr lang="en-GB" altLang="en-US" dirty="0"/>
              <a:t>for all life on Earth.</a:t>
            </a:r>
            <a:endParaRPr lang="en-GB" altLang="en-US" dirty="0">
              <a:sym typeface="Wingdings 3" panose="05040102010807070707" pitchFamily="18" charset="2"/>
            </a:endParaRPr>
          </a:p>
        </p:txBody>
      </p:sp>
      <p:pic>
        <p:nvPicPr>
          <p:cNvPr id="15" name="Picture 9" descr="notes_icon">
            <a:extLst>
              <a:ext uri="{FF2B5EF4-FFF2-40B4-BE49-F238E27FC236}">
                <a16:creationId xmlns:a16="http://schemas.microsoft.com/office/drawing/2014/main" id="{EE88140D-3D53-4425-890B-BCBF6D642CC5}"/>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6" name="Picture 13" descr="shutterstock_60853537_evrenkalinbacak">
            <a:extLst>
              <a:ext uri="{FF2B5EF4-FFF2-40B4-BE49-F238E27FC236}">
                <a16:creationId xmlns:a16="http://schemas.microsoft.com/office/drawing/2014/main" id="{893E61D4-E775-43CA-A9A2-CF8B8FF566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8488" y="1852162"/>
            <a:ext cx="2924175" cy="316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p:bldP spid="11"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dirty="0"/>
              <a:t>Biomass transfer</a:t>
            </a:r>
          </a:p>
        </p:txBody>
      </p:sp>
      <p:sp>
        <p:nvSpPr>
          <p:cNvPr id="20484" name="TextBox 4"/>
          <p:cNvSpPr txBox="1">
            <a:spLocks noChangeArrowheads="1"/>
          </p:cNvSpPr>
          <p:nvPr/>
        </p:nvSpPr>
        <p:spPr bwMode="auto">
          <a:xfrm>
            <a:off x="342900" y="784225"/>
            <a:ext cx="8478838" cy="830997"/>
          </a:xfrm>
          <a:prstGeom prst="rect">
            <a:avLst/>
          </a:prstGeom>
          <a:noFill/>
          <a:ln w="9525">
            <a:noFill/>
            <a:miter lim="800000"/>
            <a:headEnd/>
            <a:tailEnd/>
          </a:ln>
        </p:spPr>
        <p:txBody>
          <a:bodyPr>
            <a:spAutoFit/>
          </a:bodyPr>
          <a:lstStyle/>
          <a:p>
            <a:pPr>
              <a:spcBef>
                <a:spcPct val="30000"/>
              </a:spcBef>
            </a:pPr>
            <a:r>
              <a:rPr lang="en-GB" altLang="en-US" dirty="0"/>
              <a:t>When an organism is eaten by a consumer, its biomass is </a:t>
            </a:r>
            <a:r>
              <a:rPr lang="en-GB" altLang="en-US" b="1" dirty="0"/>
              <a:t>transferred</a:t>
            </a:r>
            <a:r>
              <a:rPr lang="en-GB" altLang="en-US" dirty="0"/>
              <a:t> to the consumer.</a:t>
            </a:r>
            <a:endParaRPr lang="en-GB" altLang="en-US" dirty="0">
              <a:sym typeface="Wingdings 3" panose="05040102010807070707" pitchFamily="18" charset="2"/>
            </a:endParaRPr>
          </a:p>
        </p:txBody>
      </p:sp>
      <p:sp>
        <p:nvSpPr>
          <p:cNvPr id="7" name="TextBox 6"/>
          <p:cNvSpPr txBox="1">
            <a:spLocks noChangeArrowheads="1"/>
          </p:cNvSpPr>
          <p:nvPr/>
        </p:nvSpPr>
        <p:spPr bwMode="auto">
          <a:xfrm>
            <a:off x="342900" y="4416425"/>
            <a:ext cx="3276600" cy="1569660"/>
          </a:xfrm>
          <a:prstGeom prst="rect">
            <a:avLst/>
          </a:prstGeom>
          <a:noFill/>
          <a:ln w="9525">
            <a:noFill/>
            <a:miter lim="800000"/>
            <a:headEnd/>
            <a:tailEnd/>
          </a:ln>
        </p:spPr>
        <p:txBody>
          <a:bodyPr>
            <a:spAutoFit/>
          </a:bodyPr>
          <a:lstStyle/>
          <a:p>
            <a:r>
              <a:rPr lang="en-GB" dirty="0"/>
              <a:t>Biomass is transferred again if the consumer is eaten by another consumer.</a:t>
            </a:r>
            <a:endParaRPr lang="en-GB" dirty="0">
              <a:sym typeface="Wingdings 3" pitchFamily="18" charset="2"/>
            </a:endParaRPr>
          </a:p>
        </p:txBody>
      </p:sp>
      <p:sp>
        <p:nvSpPr>
          <p:cNvPr id="8" name="Rectangle 7"/>
          <p:cNvSpPr>
            <a:spLocks noChangeArrowheads="1"/>
          </p:cNvSpPr>
          <p:nvPr/>
        </p:nvSpPr>
        <p:spPr bwMode="auto">
          <a:xfrm>
            <a:off x="342900" y="2046328"/>
            <a:ext cx="3162300" cy="1938992"/>
          </a:xfrm>
          <a:prstGeom prst="rect">
            <a:avLst/>
          </a:prstGeom>
          <a:noFill/>
          <a:ln w="9525">
            <a:noFill/>
            <a:miter lim="800000"/>
            <a:headEnd/>
            <a:tailEnd/>
          </a:ln>
        </p:spPr>
        <p:txBody>
          <a:bodyPr wrap="square">
            <a:spAutoFit/>
          </a:bodyPr>
          <a:lstStyle/>
          <a:p>
            <a:r>
              <a:rPr lang="en-GB" dirty="0"/>
              <a:t>This means that the matter it is made up of becomes available for the consumer </a:t>
            </a:r>
            <a:br>
              <a:rPr lang="en-GB" dirty="0"/>
            </a:br>
            <a:r>
              <a:rPr lang="en-GB" dirty="0"/>
              <a:t>to use.</a:t>
            </a:r>
          </a:p>
        </p:txBody>
      </p:sp>
      <p:pic>
        <p:nvPicPr>
          <p:cNvPr id="20488" name="Picture 8" descr="slide 8.jpg"/>
          <p:cNvPicPr>
            <a:picLocks noChangeAspect="1"/>
          </p:cNvPicPr>
          <p:nvPr/>
        </p:nvPicPr>
        <p:blipFill>
          <a:blip r:embed="rId3"/>
          <a:srcRect/>
          <a:stretch>
            <a:fillRect/>
          </a:stretch>
        </p:blipFill>
        <p:spPr bwMode="auto">
          <a:xfrm>
            <a:off x="3932238" y="2076893"/>
            <a:ext cx="4506912" cy="3576638"/>
          </a:xfrm>
          <a:prstGeom prst="rect">
            <a:avLst/>
          </a:prstGeom>
          <a:noFill/>
          <a:ln w="9525">
            <a:noFill/>
            <a:miter lim="800000"/>
            <a:headEnd/>
            <a:tailEnd/>
          </a:ln>
        </p:spPr>
      </p:pic>
      <p:pic>
        <p:nvPicPr>
          <p:cNvPr id="9" name="Picture 8">
            <a:extLst>
              <a:ext uri="{FF2B5EF4-FFF2-40B4-BE49-F238E27FC236}">
                <a16:creationId xmlns:a16="http://schemas.microsoft.com/office/drawing/2014/main" id="{0E4F7116-C5B5-4B2D-A0AB-F0C91D6D4E8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4">
            <a:extLst>
              <a:ext uri="{FF2B5EF4-FFF2-40B4-BE49-F238E27FC236}">
                <a16:creationId xmlns:a16="http://schemas.microsoft.com/office/drawing/2014/main" id="{BF76BCC2-1BB9-4525-BF2A-7871F7D71BBD}"/>
              </a:ext>
            </a:extLst>
          </p:cNvPr>
          <p:cNvSpPr txBox="1">
            <a:spLocks noChangeArrowheads="1"/>
          </p:cNvSpPr>
          <p:nvPr/>
        </p:nvSpPr>
        <p:spPr bwMode="auto">
          <a:xfrm>
            <a:off x="342900" y="784225"/>
            <a:ext cx="8739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pPr>
            <a:r>
              <a:rPr lang="en-GB" altLang="en-US" dirty="0"/>
              <a:t>Consumers use transferred biomass to grow and survive.</a:t>
            </a:r>
            <a:endParaRPr lang="en-GB" altLang="en-US" dirty="0">
              <a:sym typeface="Wingdings 3" panose="05040102010807070707" pitchFamily="18" charset="2"/>
            </a:endParaRPr>
          </a:p>
        </p:txBody>
      </p:sp>
      <p:sp>
        <p:nvSpPr>
          <p:cNvPr id="17412" name="Rectangle 9">
            <a:extLst>
              <a:ext uri="{FF2B5EF4-FFF2-40B4-BE49-F238E27FC236}">
                <a16:creationId xmlns:a16="http://schemas.microsoft.com/office/drawing/2014/main" id="{C0AB709E-CFCF-45B6-8C34-52834C6BD1A9}"/>
              </a:ext>
            </a:extLst>
          </p:cNvPr>
          <p:cNvSpPr>
            <a:spLocks noGrp="1" noChangeArrowheads="1"/>
          </p:cNvSpPr>
          <p:nvPr>
            <p:ph type="title"/>
          </p:nvPr>
        </p:nvSpPr>
        <p:spPr/>
        <p:txBody>
          <a:bodyPr/>
          <a:lstStyle/>
          <a:p>
            <a:r>
              <a:rPr lang="en-GB" altLang="en-US" sz="2800" dirty="0"/>
              <a:t>Using biomass</a:t>
            </a:r>
            <a:endParaRPr altLang="en-US" sz="2800">
              <a:solidFill>
                <a:srgbClr val="FF0000"/>
              </a:solidFill>
            </a:endParaRPr>
          </a:p>
        </p:txBody>
      </p:sp>
      <p:sp>
        <p:nvSpPr>
          <p:cNvPr id="10" name="Text Box 33">
            <a:extLst>
              <a:ext uri="{FF2B5EF4-FFF2-40B4-BE49-F238E27FC236}">
                <a16:creationId xmlns:a16="http://schemas.microsoft.com/office/drawing/2014/main" id="{FD33EB97-977F-49AC-A1F4-BCBFDA499058}"/>
              </a:ext>
            </a:extLst>
          </p:cNvPr>
          <p:cNvSpPr txBox="1">
            <a:spLocks noChangeArrowheads="1"/>
          </p:cNvSpPr>
          <p:nvPr/>
        </p:nvSpPr>
        <p:spPr bwMode="auto">
          <a:xfrm>
            <a:off x="342900" y="1577584"/>
            <a:ext cx="48713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pPr>
            <a:r>
              <a:rPr lang="en-GB" altLang="en-US" dirty="0"/>
              <a:t>The transferred biomass is broken down into small molecules that can be used by the consumer. </a:t>
            </a:r>
            <a:endParaRPr lang="en-GB" altLang="en-US" dirty="0">
              <a:sym typeface="Wingdings 3" panose="05040102010807070707" pitchFamily="18" charset="2"/>
            </a:endParaRPr>
          </a:p>
        </p:txBody>
      </p:sp>
      <p:sp>
        <p:nvSpPr>
          <p:cNvPr id="12" name="Text Box 31">
            <a:extLst>
              <a:ext uri="{FF2B5EF4-FFF2-40B4-BE49-F238E27FC236}">
                <a16:creationId xmlns:a16="http://schemas.microsoft.com/office/drawing/2014/main" id="{2E67796F-EE34-45F5-B408-FC9C3FB73D74}"/>
              </a:ext>
            </a:extLst>
          </p:cNvPr>
          <p:cNvSpPr txBox="1">
            <a:spLocks noChangeArrowheads="1"/>
          </p:cNvSpPr>
          <p:nvPr/>
        </p:nvSpPr>
        <p:spPr bwMode="auto">
          <a:xfrm>
            <a:off x="342900" y="4641630"/>
            <a:ext cx="47036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pPr>
            <a:r>
              <a:rPr lang="en-GB" altLang="en-US" dirty="0"/>
              <a:t>Others are broken down further in </a:t>
            </a:r>
            <a:r>
              <a:rPr lang="en-GB" altLang="en-US" b="1" dirty="0">
                <a:solidFill>
                  <a:srgbClr val="10BC45"/>
                </a:solidFill>
                <a:sym typeface="Wingdings 3" panose="05040102010807070707" pitchFamily="18" charset="2"/>
              </a:rPr>
              <a:t>cellular respiration</a:t>
            </a:r>
            <a:r>
              <a:rPr lang="en-GB" altLang="en-US" dirty="0"/>
              <a:t> to release energy for the consumer.</a:t>
            </a:r>
            <a:endParaRPr lang="en-GB" altLang="en-US" dirty="0">
              <a:sym typeface="Wingdings 3" panose="05040102010807070707" pitchFamily="18" charset="2"/>
            </a:endParaRPr>
          </a:p>
        </p:txBody>
      </p:sp>
      <p:pic>
        <p:nvPicPr>
          <p:cNvPr id="17416" name="Picture 5" descr="C:\CVS\production\GCSEBiology\src\images\g-stockstudio_323732696_web.jpg">
            <a:extLst>
              <a:ext uri="{FF2B5EF4-FFF2-40B4-BE49-F238E27FC236}">
                <a16:creationId xmlns:a16="http://schemas.microsoft.com/office/drawing/2014/main" id="{AF32F766-DDA2-48A3-8D28-9F651F61E8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2540"/>
          <a:stretch>
            <a:fillRect/>
          </a:stretch>
        </p:blipFill>
        <p:spPr bwMode="auto">
          <a:xfrm>
            <a:off x="5332413" y="1687282"/>
            <a:ext cx="3192462"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18689019-3987-4DBF-8681-015155E8B70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13" name="Text Box 33">
            <a:extLst>
              <a:ext uri="{FF2B5EF4-FFF2-40B4-BE49-F238E27FC236}">
                <a16:creationId xmlns:a16="http://schemas.microsoft.com/office/drawing/2014/main" id="{FD33EB97-977F-49AC-A1F4-BCBFDA499058}"/>
              </a:ext>
            </a:extLst>
          </p:cNvPr>
          <p:cNvSpPr txBox="1">
            <a:spLocks noChangeArrowheads="1"/>
          </p:cNvSpPr>
          <p:nvPr/>
        </p:nvSpPr>
        <p:spPr bwMode="auto">
          <a:xfrm>
            <a:off x="342900" y="3109607"/>
            <a:ext cx="49307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pPr>
            <a:r>
              <a:rPr lang="en-GB" altLang="en-US" dirty="0"/>
              <a:t>Some of these are used to make new cells and tissues for the consumer.</a:t>
            </a:r>
            <a:endParaRPr lang="en-GB" altLang="en-US" dirty="0">
              <a:sym typeface="Wingdings 3" panose="05040102010807070707" pitchFamily="18" charset="2"/>
            </a:endParaRPr>
          </a:p>
        </p:txBody>
      </p:sp>
      <p:pic>
        <p:nvPicPr>
          <p:cNvPr id="14" name="Picture 9" descr="notes_icon">
            <a:extLst>
              <a:ext uri="{FF2B5EF4-FFF2-40B4-BE49-F238E27FC236}">
                <a16:creationId xmlns:a16="http://schemas.microsoft.com/office/drawing/2014/main" id="{44BFC7B9-651A-40CF-BE70-51F3731F62DB}"/>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a:extLst>
              <a:ext uri="{FF2B5EF4-FFF2-40B4-BE49-F238E27FC236}">
                <a16:creationId xmlns:a16="http://schemas.microsoft.com/office/drawing/2014/main" id="{C889C2AC-39CD-40A7-86FF-EBBD297F227A}"/>
              </a:ext>
            </a:extLst>
          </p:cNvPr>
          <p:cNvSpPr txBox="1">
            <a:spLocks noChangeArrowheads="1"/>
          </p:cNvSpPr>
          <p:nvPr/>
        </p:nvSpPr>
        <p:spPr bwMode="auto">
          <a:xfrm>
            <a:off x="233363" y="53975"/>
            <a:ext cx="7735887" cy="549275"/>
          </a:xfrm>
          <a:prstGeom prst="rect">
            <a:avLst/>
          </a:prstGeom>
          <a:noFill/>
          <a:ln w="9525">
            <a:noFill/>
            <a:miter lim="800000"/>
            <a:headEnd/>
            <a:tailEnd/>
          </a:ln>
        </p:spPr>
        <p:txBody>
          <a:bodyPr anchor="ctr"/>
          <a:lstStyle/>
          <a:p>
            <a:pPr>
              <a:defRPr/>
            </a:pPr>
            <a:r>
              <a:rPr lang="en-GB" sz="2800" b="1" kern="0" dirty="0">
                <a:solidFill>
                  <a:srgbClr val="10BC45"/>
                </a:solidFill>
                <a:latin typeface="+mj-lt"/>
                <a:ea typeface="+mj-ea"/>
                <a:cs typeface="+mj-cs"/>
              </a:rPr>
              <a:t>Cellular respiration</a:t>
            </a:r>
          </a:p>
        </p:txBody>
      </p:sp>
      <p:sp>
        <p:nvSpPr>
          <p:cNvPr id="17412" name="TextBox 3">
            <a:extLst>
              <a:ext uri="{FF2B5EF4-FFF2-40B4-BE49-F238E27FC236}">
                <a16:creationId xmlns:a16="http://schemas.microsoft.com/office/drawing/2014/main" id="{D9D52E9F-824D-4465-BF69-4CC3DF815434}"/>
              </a:ext>
            </a:extLst>
          </p:cNvPr>
          <p:cNvSpPr txBox="1">
            <a:spLocks noChangeArrowheads="1"/>
          </p:cNvSpPr>
          <p:nvPr/>
        </p:nvSpPr>
        <p:spPr bwMode="auto">
          <a:xfrm>
            <a:off x="342900" y="784225"/>
            <a:ext cx="8648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equation for aerobic cellular respiration is shown below.</a:t>
            </a:r>
          </a:p>
        </p:txBody>
      </p:sp>
      <p:sp>
        <p:nvSpPr>
          <p:cNvPr id="5" name="TextBox 4">
            <a:extLst>
              <a:ext uri="{FF2B5EF4-FFF2-40B4-BE49-F238E27FC236}">
                <a16:creationId xmlns:a16="http://schemas.microsoft.com/office/drawing/2014/main" id="{D87C3D3B-D6C8-474E-9564-3F670783056A}"/>
              </a:ext>
            </a:extLst>
          </p:cNvPr>
          <p:cNvSpPr txBox="1">
            <a:spLocks noChangeArrowheads="1"/>
          </p:cNvSpPr>
          <p:nvPr/>
        </p:nvSpPr>
        <p:spPr bwMode="auto">
          <a:xfrm>
            <a:off x="342900" y="3744059"/>
            <a:ext cx="85820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For </a:t>
            </a:r>
            <a:r>
              <a:rPr lang="en-GB" altLang="en-US" b="1" dirty="0"/>
              <a:t>consumers</a:t>
            </a:r>
            <a:r>
              <a:rPr lang="en-GB" altLang="en-US" dirty="0"/>
              <a:t>, the glucose in this reaction comes from biomass that has been transferred from the previous level </a:t>
            </a:r>
            <a:br>
              <a:rPr lang="en-GB" altLang="en-US" dirty="0"/>
            </a:br>
            <a:r>
              <a:rPr lang="en-GB" altLang="en-US" dirty="0"/>
              <a:t>in the food chain.</a:t>
            </a:r>
          </a:p>
        </p:txBody>
      </p:sp>
      <p:grpSp>
        <p:nvGrpSpPr>
          <p:cNvPr id="4" name="Group 22">
            <a:extLst>
              <a:ext uri="{FF2B5EF4-FFF2-40B4-BE49-F238E27FC236}">
                <a16:creationId xmlns:a16="http://schemas.microsoft.com/office/drawing/2014/main" id="{E9C0A90F-1576-4CBD-9B25-A6C489D37341}"/>
              </a:ext>
            </a:extLst>
          </p:cNvPr>
          <p:cNvGrpSpPr>
            <a:grpSpLocks/>
          </p:cNvGrpSpPr>
          <p:nvPr/>
        </p:nvGrpSpPr>
        <p:grpSpPr bwMode="auto">
          <a:xfrm>
            <a:off x="462646" y="1427790"/>
            <a:ext cx="8189913" cy="830263"/>
            <a:chOff x="462646" y="636143"/>
            <a:chExt cx="8189913" cy="830263"/>
          </a:xfrm>
        </p:grpSpPr>
        <p:sp>
          <p:nvSpPr>
            <p:cNvPr id="17417" name="Rectangle 18">
              <a:extLst>
                <a:ext uri="{FF2B5EF4-FFF2-40B4-BE49-F238E27FC236}">
                  <a16:creationId xmlns:a16="http://schemas.microsoft.com/office/drawing/2014/main" id="{3BB3F0D7-30B8-4192-A5FF-4E8EC5EB58A6}"/>
                </a:ext>
              </a:extLst>
            </p:cNvPr>
            <p:cNvSpPr>
              <a:spLocks noChangeArrowheads="1"/>
            </p:cNvSpPr>
            <p:nvPr/>
          </p:nvSpPr>
          <p:spPr bwMode="auto">
            <a:xfrm>
              <a:off x="462646" y="681789"/>
              <a:ext cx="8005453" cy="756000"/>
            </a:xfrm>
            <a:prstGeom prst="rect">
              <a:avLst/>
            </a:prstGeom>
            <a:solidFill>
              <a:srgbClr val="10BC4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grpSp>
          <p:nvGrpSpPr>
            <p:cNvPr id="17418" name="Group 21">
              <a:extLst>
                <a:ext uri="{FF2B5EF4-FFF2-40B4-BE49-F238E27FC236}">
                  <a16:creationId xmlns:a16="http://schemas.microsoft.com/office/drawing/2014/main" id="{C7CBE6B4-EC9D-437E-8176-51B9397A84AF}"/>
                </a:ext>
              </a:extLst>
            </p:cNvPr>
            <p:cNvGrpSpPr>
              <a:grpSpLocks/>
            </p:cNvGrpSpPr>
            <p:nvPr/>
          </p:nvGrpSpPr>
          <p:grpSpPr bwMode="auto">
            <a:xfrm>
              <a:off x="462646" y="636143"/>
              <a:ext cx="8189913" cy="830263"/>
              <a:chOff x="462646" y="636143"/>
              <a:chExt cx="8189913" cy="830263"/>
            </a:xfrm>
          </p:grpSpPr>
          <p:grpSp>
            <p:nvGrpSpPr>
              <p:cNvPr id="17419" name="Group 17">
                <a:extLst>
                  <a:ext uri="{FF2B5EF4-FFF2-40B4-BE49-F238E27FC236}">
                    <a16:creationId xmlns:a16="http://schemas.microsoft.com/office/drawing/2014/main" id="{26455583-54D1-40F9-8DB2-2B072F224A8F}"/>
                  </a:ext>
                </a:extLst>
              </p:cNvPr>
              <p:cNvGrpSpPr>
                <a:grpSpLocks/>
              </p:cNvGrpSpPr>
              <p:nvPr/>
            </p:nvGrpSpPr>
            <p:grpSpPr bwMode="auto">
              <a:xfrm>
                <a:off x="462646" y="636143"/>
                <a:ext cx="8189913" cy="830263"/>
                <a:chOff x="462646" y="636143"/>
                <a:chExt cx="8189913" cy="830263"/>
              </a:xfrm>
            </p:grpSpPr>
            <p:sp>
              <p:nvSpPr>
                <p:cNvPr id="17421" name="Text Box 14">
                  <a:extLst>
                    <a:ext uri="{FF2B5EF4-FFF2-40B4-BE49-F238E27FC236}">
                      <a16:creationId xmlns:a16="http://schemas.microsoft.com/office/drawing/2014/main" id="{FF69C110-89E1-4E8A-BF86-292CCF2F3C73}"/>
                    </a:ext>
                  </a:extLst>
                </p:cNvPr>
                <p:cNvSpPr txBox="1">
                  <a:spLocks noChangeArrowheads="1"/>
                </p:cNvSpPr>
                <p:nvPr/>
              </p:nvSpPr>
              <p:spPr bwMode="auto">
                <a:xfrm>
                  <a:off x="2194609" y="822674"/>
                  <a:ext cx="1260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chemeClr val="bg1"/>
                      </a:solidFill>
                    </a:rPr>
                    <a:t>oxygen</a:t>
                  </a:r>
                </a:p>
              </p:txBody>
            </p:sp>
            <p:sp>
              <p:nvSpPr>
                <p:cNvPr id="17422" name="Text Box 15">
                  <a:extLst>
                    <a:ext uri="{FF2B5EF4-FFF2-40B4-BE49-F238E27FC236}">
                      <a16:creationId xmlns:a16="http://schemas.microsoft.com/office/drawing/2014/main" id="{23613FCE-3B0F-49EB-8644-FA2639AAA4C3}"/>
                    </a:ext>
                  </a:extLst>
                </p:cNvPr>
                <p:cNvSpPr txBox="1">
                  <a:spLocks noChangeArrowheads="1"/>
                </p:cNvSpPr>
                <p:nvPr/>
              </p:nvSpPr>
              <p:spPr bwMode="auto">
                <a:xfrm>
                  <a:off x="4020234" y="636143"/>
                  <a:ext cx="1403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carbon</a:t>
                  </a:r>
                </a:p>
                <a:p>
                  <a:pPr algn="ctr"/>
                  <a:r>
                    <a:rPr lang="en-GB" altLang="en-US" b="1">
                      <a:solidFill>
                        <a:schemeClr val="bg1"/>
                      </a:solidFill>
                    </a:rPr>
                    <a:t>dioxide</a:t>
                  </a:r>
                </a:p>
              </p:txBody>
            </p:sp>
            <p:sp>
              <p:nvSpPr>
                <p:cNvPr id="17423" name="Text Box 16">
                  <a:extLst>
                    <a:ext uri="{FF2B5EF4-FFF2-40B4-BE49-F238E27FC236}">
                      <a16:creationId xmlns:a16="http://schemas.microsoft.com/office/drawing/2014/main" id="{ADE4C91E-414B-4AA5-A2EC-1EE251B07571}"/>
                    </a:ext>
                  </a:extLst>
                </p:cNvPr>
                <p:cNvSpPr txBox="1">
                  <a:spLocks noChangeArrowheads="1"/>
                </p:cNvSpPr>
                <p:nvPr/>
              </p:nvSpPr>
              <p:spPr bwMode="auto">
                <a:xfrm>
                  <a:off x="462646" y="820293"/>
                  <a:ext cx="1530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chemeClr val="bg1"/>
                      </a:solidFill>
                    </a:rPr>
                    <a:t> glucose</a:t>
                  </a:r>
                </a:p>
              </p:txBody>
            </p:sp>
            <p:sp>
              <p:nvSpPr>
                <p:cNvPr id="17424" name="Text Box 17">
                  <a:extLst>
                    <a:ext uri="{FF2B5EF4-FFF2-40B4-BE49-F238E27FC236}">
                      <a16:creationId xmlns:a16="http://schemas.microsoft.com/office/drawing/2014/main" id="{216D7F57-B4ED-410A-A077-83CF3AA034B5}"/>
                    </a:ext>
                  </a:extLst>
                </p:cNvPr>
                <p:cNvSpPr txBox="1">
                  <a:spLocks noChangeArrowheads="1"/>
                </p:cNvSpPr>
                <p:nvPr/>
              </p:nvSpPr>
              <p:spPr bwMode="auto">
                <a:xfrm>
                  <a:off x="1854884" y="776637"/>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3000" b="1">
                      <a:solidFill>
                        <a:schemeClr val="bg1"/>
                      </a:solidFill>
                    </a:rPr>
                    <a:t>+</a:t>
                  </a:r>
                </a:p>
              </p:txBody>
            </p:sp>
            <p:sp>
              <p:nvSpPr>
                <p:cNvPr id="17425" name="Text Box 18">
                  <a:extLst>
                    <a:ext uri="{FF2B5EF4-FFF2-40B4-BE49-F238E27FC236}">
                      <a16:creationId xmlns:a16="http://schemas.microsoft.com/office/drawing/2014/main" id="{77D6D4D0-867B-46C1-9604-D41C36D99EDF}"/>
                    </a:ext>
                  </a:extLst>
                </p:cNvPr>
                <p:cNvSpPr txBox="1">
                  <a:spLocks noChangeArrowheads="1"/>
                </p:cNvSpPr>
                <p:nvPr/>
              </p:nvSpPr>
              <p:spPr bwMode="auto">
                <a:xfrm>
                  <a:off x="5445809" y="776637"/>
                  <a:ext cx="4492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3000" b="1">
                      <a:solidFill>
                        <a:schemeClr val="bg1"/>
                      </a:solidFill>
                    </a:rPr>
                    <a:t>+</a:t>
                  </a:r>
                </a:p>
              </p:txBody>
            </p:sp>
            <p:sp>
              <p:nvSpPr>
                <p:cNvPr id="17426" name="Text Box 20">
                  <a:extLst>
                    <a:ext uri="{FF2B5EF4-FFF2-40B4-BE49-F238E27FC236}">
                      <a16:creationId xmlns:a16="http://schemas.microsoft.com/office/drawing/2014/main" id="{11EA0EBC-E432-47A9-8180-1A8CA3F0D4D0}"/>
                    </a:ext>
                  </a:extLst>
                </p:cNvPr>
                <p:cNvSpPr txBox="1">
                  <a:spLocks noChangeArrowheads="1"/>
                </p:cNvSpPr>
                <p:nvPr/>
              </p:nvSpPr>
              <p:spPr bwMode="auto">
                <a:xfrm>
                  <a:off x="5879196" y="822674"/>
                  <a:ext cx="993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chemeClr val="bg1"/>
                      </a:solidFill>
                    </a:rPr>
                    <a:t>water</a:t>
                  </a:r>
                </a:p>
              </p:txBody>
            </p:sp>
            <p:sp>
              <p:nvSpPr>
                <p:cNvPr id="17427" name="Text Box 22">
                  <a:extLst>
                    <a:ext uri="{FF2B5EF4-FFF2-40B4-BE49-F238E27FC236}">
                      <a16:creationId xmlns:a16="http://schemas.microsoft.com/office/drawing/2014/main" id="{66AF5EB4-6578-43C9-B1EB-7DD5A2889AEC}"/>
                    </a:ext>
                  </a:extLst>
                </p:cNvPr>
                <p:cNvSpPr txBox="1">
                  <a:spLocks noChangeArrowheads="1"/>
                </p:cNvSpPr>
                <p:nvPr/>
              </p:nvSpPr>
              <p:spPr bwMode="auto">
                <a:xfrm>
                  <a:off x="6793596" y="822674"/>
                  <a:ext cx="1858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chemeClr val="bg1"/>
                      </a:solidFill>
                    </a:rPr>
                    <a:t>(+ energy)</a:t>
                  </a:r>
                </a:p>
              </p:txBody>
            </p:sp>
          </p:grpSp>
          <p:cxnSp>
            <p:nvCxnSpPr>
              <p:cNvPr id="21" name="Straight Arrow Connector 20">
                <a:extLst>
                  <a:ext uri="{FF2B5EF4-FFF2-40B4-BE49-F238E27FC236}">
                    <a16:creationId xmlns:a16="http://schemas.microsoft.com/office/drawing/2014/main" id="{E889562B-F7BB-49D5-B2F7-E672343FF8A1}"/>
                  </a:ext>
                </a:extLst>
              </p:cNvPr>
              <p:cNvCxnSpPr/>
              <p:nvPr/>
            </p:nvCxnSpPr>
            <p:spPr bwMode="auto">
              <a:xfrm>
                <a:off x="3575734" y="1050481"/>
                <a:ext cx="450850" cy="0"/>
              </a:xfrm>
              <a:prstGeom prst="straightConnector1">
                <a:avLst/>
              </a:prstGeom>
              <a:solidFill>
                <a:schemeClr val="accent1"/>
              </a:solidFill>
              <a:ln w="57150" cap="flat" cmpd="sng" algn="ctr">
                <a:solidFill>
                  <a:schemeClr val="bg1">
                    <a:lumMod val="95000"/>
                  </a:schemeClr>
                </a:solidFill>
                <a:prstDash val="solid"/>
                <a:round/>
                <a:headEnd type="none" w="med" len="med"/>
                <a:tailEnd type="arrow"/>
              </a:ln>
              <a:effectLst/>
            </p:spPr>
          </p:cxnSp>
        </p:grpSp>
      </p:grpSp>
      <p:sp>
        <p:nvSpPr>
          <p:cNvPr id="19" name="Title 18">
            <a:extLst>
              <a:ext uri="{FF2B5EF4-FFF2-40B4-BE49-F238E27FC236}">
                <a16:creationId xmlns:a16="http://schemas.microsoft.com/office/drawing/2014/main" id="{444AE2B8-4189-46E3-A00F-573A54CE24A1}"/>
              </a:ext>
            </a:extLst>
          </p:cNvPr>
          <p:cNvSpPr>
            <a:spLocks noGrp="1"/>
          </p:cNvSpPr>
          <p:nvPr>
            <p:ph type="title"/>
          </p:nvPr>
        </p:nvSpPr>
        <p:spPr/>
        <p:txBody>
          <a:bodyPr/>
          <a:lstStyle/>
          <a:p>
            <a:pPr>
              <a:defRPr/>
            </a:pPr>
            <a:r>
              <a:rPr lang="en-GB" dirty="0">
                <a:ea typeface="+mn-ea"/>
                <a:cs typeface="+mn-cs"/>
              </a:rPr>
              <a:t>Cellular respiration</a:t>
            </a:r>
            <a:endParaRPr lang="en-GB" dirty="0"/>
          </a:p>
        </p:txBody>
      </p:sp>
      <p:pic>
        <p:nvPicPr>
          <p:cNvPr id="20" name="Picture 19">
            <a:extLst>
              <a:ext uri="{FF2B5EF4-FFF2-40B4-BE49-F238E27FC236}">
                <a16:creationId xmlns:a16="http://schemas.microsoft.com/office/drawing/2014/main" id="{EC9163CC-59C0-4991-A4F8-6C0119EF8F5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23" name="TextBox 22">
            <a:extLst>
              <a:ext uri="{FF2B5EF4-FFF2-40B4-BE49-F238E27FC236}">
                <a16:creationId xmlns:a16="http://schemas.microsoft.com/office/drawing/2014/main" id="{D87C3D3B-D6C8-474E-9564-3F670783056A}"/>
              </a:ext>
            </a:extLst>
          </p:cNvPr>
          <p:cNvSpPr txBox="1">
            <a:spLocks noChangeArrowheads="1"/>
          </p:cNvSpPr>
          <p:nvPr/>
        </p:nvSpPr>
        <p:spPr bwMode="auto">
          <a:xfrm>
            <a:off x="342900" y="5211314"/>
            <a:ext cx="85820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t>Producers</a:t>
            </a:r>
            <a:r>
              <a:rPr lang="en-GB" altLang="en-US" dirty="0"/>
              <a:t> carry out cellular respiration too. They use the glucose they made themselves during photosynthesis.</a:t>
            </a:r>
          </a:p>
        </p:txBody>
      </p:sp>
      <p:pic>
        <p:nvPicPr>
          <p:cNvPr id="22" name="Picture 21">
            <a:extLst>
              <a:ext uri="{FF2B5EF4-FFF2-40B4-BE49-F238E27FC236}">
                <a16:creationId xmlns:a16="http://schemas.microsoft.com/office/drawing/2014/main" id="{BE4B3DD0-34A1-4BC8-8591-F944E6D56D2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569357" y="86520"/>
            <a:ext cx="442911" cy="516730"/>
          </a:xfrm>
          <a:prstGeom prst="rect">
            <a:avLst/>
          </a:prstGeom>
          <a:noFill/>
          <a:ln w="9525">
            <a:noFill/>
            <a:miter lim="800000"/>
            <a:headEnd/>
            <a:tailEnd/>
          </a:ln>
        </p:spPr>
      </p:pic>
      <p:sp>
        <p:nvSpPr>
          <p:cNvPr id="24" name="Text Box 5">
            <a:extLst>
              <a:ext uri="{FF2B5EF4-FFF2-40B4-BE49-F238E27FC236}">
                <a16:creationId xmlns:a16="http://schemas.microsoft.com/office/drawing/2014/main" id="{6D80F895-4E1F-4BA6-9D14-9FD84BADD5DA}"/>
              </a:ext>
            </a:extLst>
          </p:cNvPr>
          <p:cNvSpPr txBox="1">
            <a:spLocks noChangeArrowheads="1"/>
          </p:cNvSpPr>
          <p:nvPr/>
        </p:nvSpPr>
        <p:spPr bwMode="auto">
          <a:xfrm>
            <a:off x="342899" y="2596181"/>
            <a:ext cx="8309659" cy="830997"/>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Can you use what you know about respiration and biomass transfer to explain how biomass is being used here?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Box 3">
            <a:extLst>
              <a:ext uri="{FF2B5EF4-FFF2-40B4-BE49-F238E27FC236}">
                <a16:creationId xmlns:a16="http://schemas.microsoft.com/office/drawing/2014/main" id="{77E59D24-57D6-4FC3-9BE7-7F3DACD5558F}"/>
              </a:ext>
            </a:extLst>
          </p:cNvPr>
          <p:cNvSpPr txBox="1">
            <a:spLocks noChangeArrowheads="1"/>
          </p:cNvSpPr>
          <p:nvPr/>
        </p:nvSpPr>
        <p:spPr bwMode="auto">
          <a:xfrm>
            <a:off x="342897" y="784225"/>
            <a:ext cx="84693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Only around 10% of biomass is transferred to the next level of a food chain. Can you think of any reasons for this?</a:t>
            </a:r>
          </a:p>
        </p:txBody>
      </p:sp>
      <p:sp>
        <p:nvSpPr>
          <p:cNvPr id="9" name="Title 8">
            <a:extLst>
              <a:ext uri="{FF2B5EF4-FFF2-40B4-BE49-F238E27FC236}">
                <a16:creationId xmlns:a16="http://schemas.microsoft.com/office/drawing/2014/main" id="{737472FF-0FA1-4AF5-8567-8BBAC0DF0194}"/>
              </a:ext>
            </a:extLst>
          </p:cNvPr>
          <p:cNvSpPr>
            <a:spLocks noGrp="1"/>
          </p:cNvSpPr>
          <p:nvPr>
            <p:ph type="title"/>
          </p:nvPr>
        </p:nvSpPr>
        <p:spPr/>
        <p:txBody>
          <a:bodyPr/>
          <a:lstStyle/>
          <a:p>
            <a:pPr>
              <a:defRPr/>
            </a:pPr>
            <a:r>
              <a:rPr lang="en-GB" dirty="0">
                <a:ea typeface="+mn-ea"/>
                <a:cs typeface="+mn-cs"/>
              </a:rPr>
              <a:t>Losing biomass</a:t>
            </a:r>
            <a:endParaRPr lang="en-GB" dirty="0"/>
          </a:p>
        </p:txBody>
      </p:sp>
      <p:pic>
        <p:nvPicPr>
          <p:cNvPr id="10" name="Picture 9">
            <a:extLst>
              <a:ext uri="{FF2B5EF4-FFF2-40B4-BE49-F238E27FC236}">
                <a16:creationId xmlns:a16="http://schemas.microsoft.com/office/drawing/2014/main" id="{4B827B89-4A79-46AE-8CB0-F8A868AE6C3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15" name="TextBox 4">
            <a:extLst>
              <a:ext uri="{FF2B5EF4-FFF2-40B4-BE49-F238E27FC236}">
                <a16:creationId xmlns:a16="http://schemas.microsoft.com/office/drawing/2014/main" id="{10A47B31-C7D6-40BF-9361-20573F7DCE6B}"/>
              </a:ext>
            </a:extLst>
          </p:cNvPr>
          <p:cNvSpPr txBox="1">
            <a:spLocks noChangeArrowheads="1"/>
          </p:cNvSpPr>
          <p:nvPr/>
        </p:nvSpPr>
        <p:spPr bwMode="auto">
          <a:xfrm>
            <a:off x="342897" y="5230667"/>
            <a:ext cx="575310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means that the amount of available biomass decreases along a food chain.</a:t>
            </a:r>
          </a:p>
        </p:txBody>
      </p:sp>
      <p:sp>
        <p:nvSpPr>
          <p:cNvPr id="19" name="TextBox 18">
            <a:extLst>
              <a:ext uri="{FF2B5EF4-FFF2-40B4-BE49-F238E27FC236}">
                <a16:creationId xmlns:a16="http://schemas.microsoft.com/office/drawing/2014/main" id="{4EF267C3-4029-44A3-8E6C-66CFECB56C65}"/>
              </a:ext>
            </a:extLst>
          </p:cNvPr>
          <p:cNvSpPr txBox="1">
            <a:spLocks noChangeArrowheads="1"/>
          </p:cNvSpPr>
          <p:nvPr/>
        </p:nvSpPr>
        <p:spPr bwMode="auto">
          <a:xfrm>
            <a:off x="343333" y="1803503"/>
            <a:ext cx="81320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0850" indent="-4508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dirty="0"/>
              <a:t>Sometimes only parts of an organism are consumed.</a:t>
            </a:r>
          </a:p>
        </p:txBody>
      </p:sp>
      <p:sp>
        <p:nvSpPr>
          <p:cNvPr id="20" name="TextBox 19">
            <a:extLst>
              <a:ext uri="{FF2B5EF4-FFF2-40B4-BE49-F238E27FC236}">
                <a16:creationId xmlns:a16="http://schemas.microsoft.com/office/drawing/2014/main" id="{4EF267C3-4029-44A3-8E6C-66CFECB56C65}"/>
              </a:ext>
            </a:extLst>
          </p:cNvPr>
          <p:cNvSpPr txBox="1">
            <a:spLocks noChangeArrowheads="1"/>
          </p:cNvSpPr>
          <p:nvPr/>
        </p:nvSpPr>
        <p:spPr bwMode="auto">
          <a:xfrm>
            <a:off x="343333" y="3472727"/>
            <a:ext cx="473143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0850" indent="-4508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dirty="0"/>
              <a:t>Only some of the transferred biomass can be absorbed or used by consumers. Waste biomass is excreted.</a:t>
            </a:r>
          </a:p>
        </p:txBody>
      </p:sp>
      <p:sp>
        <p:nvSpPr>
          <p:cNvPr id="21" name="TextBox 20">
            <a:extLst>
              <a:ext uri="{FF2B5EF4-FFF2-40B4-BE49-F238E27FC236}">
                <a16:creationId xmlns:a16="http://schemas.microsoft.com/office/drawing/2014/main" id="{4EF267C3-4029-44A3-8E6C-66CFECB56C65}"/>
              </a:ext>
            </a:extLst>
          </p:cNvPr>
          <p:cNvSpPr txBox="1">
            <a:spLocks noChangeArrowheads="1"/>
          </p:cNvSpPr>
          <p:nvPr/>
        </p:nvSpPr>
        <p:spPr bwMode="auto">
          <a:xfrm>
            <a:off x="343333" y="2453449"/>
            <a:ext cx="791086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0850" indent="-4508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dirty="0"/>
              <a:t>Biomass used for cellular respiration cannot be </a:t>
            </a:r>
            <a:br>
              <a:rPr lang="en-GB" altLang="en-US" dirty="0"/>
            </a:br>
            <a:r>
              <a:rPr lang="en-GB" altLang="en-US" dirty="0"/>
              <a:t>passed to the next level of the food chain.</a:t>
            </a:r>
          </a:p>
        </p:txBody>
      </p:sp>
      <p:pic>
        <p:nvPicPr>
          <p:cNvPr id="22" name="Picture 21" descr="manure.png"/>
          <p:cNvPicPr>
            <a:picLocks noChangeAspect="1"/>
          </p:cNvPicPr>
          <p:nvPr/>
        </p:nvPicPr>
        <p:blipFill>
          <a:blip r:embed="rId5"/>
          <a:srcRect/>
          <a:stretch>
            <a:fillRect/>
          </a:stretch>
        </p:blipFill>
        <p:spPr bwMode="auto">
          <a:xfrm>
            <a:off x="4980798" y="3307024"/>
            <a:ext cx="3831412" cy="210774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6">
            <a:extLst>
              <a:ext uri="{FF2B5EF4-FFF2-40B4-BE49-F238E27FC236}">
                <a16:creationId xmlns:a16="http://schemas.microsoft.com/office/drawing/2014/main" id="{A45722B5-3D62-4A4A-8747-86A72F452AE1}"/>
              </a:ext>
            </a:extLst>
          </p:cNvPr>
          <p:cNvSpPr>
            <a:spLocks noGrp="1" noChangeArrowheads="1"/>
          </p:cNvSpPr>
          <p:nvPr>
            <p:ph type="title"/>
          </p:nvPr>
        </p:nvSpPr>
        <p:spPr/>
        <p:txBody>
          <a:bodyPr/>
          <a:lstStyle/>
          <a:p>
            <a:r>
              <a:rPr lang="en-GB" altLang="en-US" dirty="0"/>
              <a:t>What happens to the waste?</a:t>
            </a:r>
          </a:p>
        </p:txBody>
      </p:sp>
      <p:pic>
        <p:nvPicPr>
          <p:cNvPr id="6" name="Picture 5">
            <a:extLst>
              <a:ext uri="{FF2B5EF4-FFF2-40B4-BE49-F238E27FC236}">
                <a16:creationId xmlns:a16="http://schemas.microsoft.com/office/drawing/2014/main" id="{63A7B581-0C83-4088-8879-BACD3CB2C82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F4565629-7853-41DA-A793-F8CF35A52CC6}"/>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8">
            <a:extLst>
              <a:ext uri="{FF2B5EF4-FFF2-40B4-BE49-F238E27FC236}">
                <a16:creationId xmlns:a16="http://schemas.microsoft.com/office/drawing/2014/main" id="{1A4D1ACE-9F68-4088-ADFA-225822FE8D89}"/>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89857"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53"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0"/>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DEFAULT DESIGN" val="5I7drszZ"/>
  <p:tag name="ARTICULATE_DESIGN_ID_6_DEFAULT DESIGN" val="RcSJIeqv"/>
  <p:tag name="ARTICULATE_DESIGN_ID_1_DEFAULT DESIGN" val="ib5j8mWn"/>
  <p:tag name="ARTICULATE_DESIGN_ID_4_DEFAULT DESIGN" val="XCeU32Ea"/>
  <p:tag name="ARTICULATE_DESIGN_ID_3_DEFAULT DESIGN" val="JLjbfKvv"/>
  <p:tag name="ARTICULATE_DESIGN_ID_2_DEFAULT DESIGN" val="ZMqHwzz3"/>
  <p:tag name="ARTICULATE_DESIGN_ID_5_DEFAULT DESIGN" val="GjxlYYgG"/>
  <p:tag name="ARTICULATE_SLIDE_COUNT" val="1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15772</TotalTime>
  <Words>1946</Words>
  <Application>Microsoft Office PowerPoint</Application>
  <PresentationFormat>On-screen Show (4:3)</PresentationFormat>
  <Paragraphs>219</Paragraphs>
  <Slides>21</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Westminster</vt:lpstr>
      <vt:lpstr>Wingdings</vt:lpstr>
      <vt:lpstr>Arial</vt:lpstr>
      <vt:lpstr>Wingdings 2</vt:lpstr>
      <vt:lpstr>1_Default Design</vt:lpstr>
      <vt:lpstr>4_Default Design</vt:lpstr>
      <vt:lpstr>Biomass Transfers</vt:lpstr>
      <vt:lpstr>Information</vt:lpstr>
      <vt:lpstr>Food chains</vt:lpstr>
      <vt:lpstr>Biomass</vt:lpstr>
      <vt:lpstr>Biomass transfer</vt:lpstr>
      <vt:lpstr>Using biomass</vt:lpstr>
      <vt:lpstr>Cellular respiration</vt:lpstr>
      <vt:lpstr>Losing biomass</vt:lpstr>
      <vt:lpstr>What happens to the waste?</vt:lpstr>
      <vt:lpstr>Energy loss in a food chain</vt:lpstr>
      <vt:lpstr>Pyramids of biomass</vt:lpstr>
      <vt:lpstr>Why are pyramids of biomass useful?</vt:lpstr>
      <vt:lpstr>The problem with pyramids</vt:lpstr>
      <vt:lpstr>Constructing pyramids of biomass</vt:lpstr>
      <vt:lpstr>Biomass transfer in a food chain</vt:lpstr>
      <vt:lpstr>Efficiency of biomass transfer (1)</vt:lpstr>
      <vt:lpstr>Efficiency of biomass transfer (2)</vt:lpstr>
      <vt:lpstr>Biomass transfer calculations</vt:lpstr>
      <vt:lpstr>Efficiency of energy transfer</vt:lpstr>
      <vt:lpstr>How many organisms in a trophic level?</vt:lpstr>
      <vt:lpstr>Food chains and pyramids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Biomass Transfers</dc:title>
  <dc:subject>Boardworks High School Life Science</dc:subject>
  <dc:creator>Boardworks</dc:creator>
  <cp:lastModifiedBy>Tim Crilly</cp:lastModifiedBy>
  <cp:revision>694</cp:revision>
  <dcterms:created xsi:type="dcterms:W3CDTF">2003-10-06T13:07:42Z</dcterms:created>
  <dcterms:modified xsi:type="dcterms:W3CDTF">2019-01-31T15:24:16Z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6E94B4A3-3FC0-44E3-BC83-C13AE6C7E43C</vt:lpwstr>
  </property>
  <property fmtid="{D5CDD505-2E9C-101B-9397-08002B2CF9AE}" pid="3" name="ArticulatePath">
    <vt:lpwstr>Transfer of Biomass</vt:lpwstr>
  </property>
</Properties>
</file>