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3.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activeX/activeX4.xml" ContentType="application/vnd.ms-office.activeX+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activeX/activeX5.xml" ContentType="application/vnd.ms-office.activeX+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activeX/activeX6.xml" ContentType="application/vnd.ms-office.activeX+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708" r:id="rId1"/>
    <p:sldMasterId id="2147485723" r:id="rId2"/>
  </p:sldMasterIdLst>
  <p:notesMasterIdLst>
    <p:notesMasterId r:id="rId33"/>
  </p:notesMasterIdLst>
  <p:handoutMasterIdLst>
    <p:handoutMasterId r:id="rId34"/>
  </p:handoutMasterIdLst>
  <p:sldIdLst>
    <p:sldId id="430" r:id="rId3"/>
    <p:sldId id="527" r:id="rId4"/>
    <p:sldId id="554" r:id="rId5"/>
    <p:sldId id="545" r:id="rId6"/>
    <p:sldId id="568" r:id="rId7"/>
    <p:sldId id="484" r:id="rId8"/>
    <p:sldId id="494" r:id="rId9"/>
    <p:sldId id="495" r:id="rId10"/>
    <p:sldId id="496" r:id="rId11"/>
    <p:sldId id="505" r:id="rId12"/>
    <p:sldId id="561" r:id="rId13"/>
    <p:sldId id="562" r:id="rId14"/>
    <p:sldId id="559" r:id="rId15"/>
    <p:sldId id="563" r:id="rId16"/>
    <p:sldId id="488" r:id="rId17"/>
    <p:sldId id="515" r:id="rId18"/>
    <p:sldId id="558" r:id="rId19"/>
    <p:sldId id="510" r:id="rId20"/>
    <p:sldId id="512" r:id="rId21"/>
    <p:sldId id="552" r:id="rId22"/>
    <p:sldId id="542" r:id="rId23"/>
    <p:sldId id="570" r:id="rId24"/>
    <p:sldId id="513" r:id="rId25"/>
    <p:sldId id="564" r:id="rId26"/>
    <p:sldId id="565" r:id="rId27"/>
    <p:sldId id="566" r:id="rId28"/>
    <p:sldId id="524" r:id="rId29"/>
    <p:sldId id="525" r:id="rId30"/>
    <p:sldId id="567" r:id="rId31"/>
    <p:sldId id="569" r:id="rId32"/>
  </p:sldIdLst>
  <p:sldSz cx="9144000" cy="6858000" type="screen4x3"/>
  <p:notesSz cx="6858000" cy="9296400"/>
  <p:embeddedFontLst>
    <p:embeddedFont>
      <p:font typeface="Wingdings 2" panose="05020102010507070707" pitchFamily="18" charset="2"/>
      <p:regular r:id="rId35"/>
    </p:embeddedFont>
  </p:embeddedFontLst>
  <p:custDataLst>
    <p:tags r:id="rId3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5">
          <p15:clr>
            <a:srgbClr val="A4A3A4"/>
          </p15:clr>
        </p15:guide>
        <p15:guide id="3" pos="5383">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96E696"/>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5"/>
        <p:guide pos="5383"/>
        <p:guide pos="216"/>
      </p:guideLst>
    </p:cSldViewPr>
  </p:slideViewPr>
  <p:outlineViewPr>
    <p:cViewPr>
      <p:scale>
        <a:sx n="33" d="100"/>
        <a:sy n="33" d="100"/>
      </p:scale>
      <p:origin x="0" y="-84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20D41DC-7A22-472B-86C3-C4736A1071A8}"/>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16B8B40-162A-493F-AD48-8C89EAB452E4}" type="slidenum">
              <a:rPr lang="en-GB" altLang="en-US"/>
              <a:pPr/>
              <a:t>‹#›</a:t>
            </a:fld>
            <a:endParaRPr lang="en-GB" altLang="en-US"/>
          </a:p>
        </p:txBody>
      </p:sp>
      <p:sp>
        <p:nvSpPr>
          <p:cNvPr id="6" name="Rectangle 7">
            <a:extLst>
              <a:ext uri="{FF2B5EF4-FFF2-40B4-BE49-F238E27FC236}">
                <a16:creationId xmlns:a16="http://schemas.microsoft.com/office/drawing/2014/main" id="{454D1528-DFF8-40EA-8DF9-B25E88D5E04A}"/>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47C5B777-B5AB-4139-8488-A45093176E15}"/>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1856558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1" name="Rectangle 4">
            <a:extLst>
              <a:ext uri="{FF2B5EF4-FFF2-40B4-BE49-F238E27FC236}">
                <a16:creationId xmlns:a16="http://schemas.microsoft.com/office/drawing/2014/main" id="{D4FAE8FC-9627-4685-B7B0-92F43A180BC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7BFA8B8-B27A-408B-8A31-481C1A29F944}"/>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6EC09945-2465-48E2-A372-157FD28D2B4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DC1B002-43A5-482C-A54A-0194AB7C2116}" type="slidenum">
              <a:rPr lang="en-US" altLang="en-US"/>
              <a:pPr/>
              <a:t>‹#›</a:t>
            </a:fld>
            <a:endParaRPr lang="en-US" altLang="en-US"/>
          </a:p>
        </p:txBody>
      </p:sp>
      <p:sp>
        <p:nvSpPr>
          <p:cNvPr id="8" name="Rectangle 7">
            <a:extLst>
              <a:ext uri="{FF2B5EF4-FFF2-40B4-BE49-F238E27FC236}">
                <a16:creationId xmlns:a16="http://schemas.microsoft.com/office/drawing/2014/main" id="{C36FE736-8028-4962-8562-5EFBCA1A369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ADFCC115-9197-4813-A0AF-4C3CDB3A1A1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01692181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20088F7B-FF8E-4423-A84A-2D0309C1AD2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078FC20-539D-4904-A6FF-BD248DDB33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4C7861C-3723-4216-A062-B39A0F16AD45}"/>
              </a:ext>
            </a:extLst>
          </p:cNvPr>
          <p:cNvSpPr>
            <a:spLocks noGrp="1"/>
          </p:cNvSpPr>
          <p:nvPr>
            <p:ph type="sldNum" sz="quarter" idx="10"/>
          </p:nvPr>
        </p:nvSpPr>
        <p:spPr/>
        <p:txBody>
          <a:bodyPr/>
          <a:lstStyle/>
          <a:p>
            <a:fld id="{2DC1B002-43A5-482C-A54A-0194AB7C2116}"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16301E59-4BD8-4802-A2F7-E151AB6D8E6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30E86C92-74E6-48E0-8F14-D7F7E936EA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genetic engineering, please refer to the </a:t>
            </a:r>
            <a:r>
              <a:rPr lang="en-GB" altLang="en-US" i="1" dirty="0">
                <a:latin typeface="Arial" panose="020B0604020202020204" pitchFamily="34" charset="0"/>
              </a:rPr>
              <a:t>Genetic Engineering </a:t>
            </a:r>
            <a:r>
              <a:rPr lang="en-GB" altLang="en-US" dirty="0">
                <a:latin typeface="Arial" panose="020B0604020202020204" pitchFamily="34" charset="0"/>
              </a:rPr>
              <a:t>presentation.</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b="0" dirty="0">
                <a:latin typeface="Arial" panose="020B0604020202020204" pitchFamily="34" charset="0"/>
              </a:rPr>
              <a:t>© </a:t>
            </a:r>
            <a:r>
              <a:rPr lang="en-GB" altLang="en-US" dirty="0" err="1">
                <a:latin typeface="Arial" panose="020B0604020202020204" pitchFamily="34" charset="0"/>
              </a:rPr>
              <a:t>stocksolutions</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D6BB7C4-FED4-4A5B-85D7-483FD19D9782}"/>
              </a:ext>
            </a:extLst>
          </p:cNvPr>
          <p:cNvSpPr>
            <a:spLocks noGrp="1"/>
          </p:cNvSpPr>
          <p:nvPr>
            <p:ph type="sldNum" sz="quarter" idx="10"/>
          </p:nvPr>
        </p:nvSpPr>
        <p:spPr/>
        <p:txBody>
          <a:bodyPr/>
          <a:lstStyle/>
          <a:p>
            <a:fld id="{2DC1B002-43A5-482C-A54A-0194AB7C2116}"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A3E72821-165B-45E2-AB13-D16607650B4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7701CE9-4680-467D-BD21-2C6CD6BB1E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6D71292-AD39-4BEB-B34D-3EAC3CC2689B}"/>
              </a:ext>
            </a:extLst>
          </p:cNvPr>
          <p:cNvSpPr>
            <a:spLocks noGrp="1"/>
          </p:cNvSpPr>
          <p:nvPr>
            <p:ph type="sldNum" sz="quarter" idx="10"/>
          </p:nvPr>
        </p:nvSpPr>
        <p:spPr/>
        <p:txBody>
          <a:bodyPr/>
          <a:lstStyle/>
          <a:p>
            <a:fld id="{2DC1B002-43A5-482C-A54A-0194AB7C2116}"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57A86E48-F75F-4D71-8A4C-7E87DCCB247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C1DF269-7681-4267-BAE3-808C4A39D3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Since bacteria grow and replicate quickly, they can be used to produce large amounts of the desired substance relatively fast.</a:t>
            </a:r>
          </a:p>
        </p:txBody>
      </p:sp>
      <p:sp>
        <p:nvSpPr>
          <p:cNvPr id="2" name="Slide Number Placeholder 1">
            <a:extLst>
              <a:ext uri="{FF2B5EF4-FFF2-40B4-BE49-F238E27FC236}">
                <a16:creationId xmlns:a16="http://schemas.microsoft.com/office/drawing/2014/main" id="{D3C2C640-123E-4D04-AD0B-7368A0BD89C0}"/>
              </a:ext>
            </a:extLst>
          </p:cNvPr>
          <p:cNvSpPr>
            <a:spLocks noGrp="1"/>
          </p:cNvSpPr>
          <p:nvPr>
            <p:ph type="sldNum" sz="quarter" idx="10"/>
          </p:nvPr>
        </p:nvSpPr>
        <p:spPr/>
        <p:txBody>
          <a:bodyPr/>
          <a:lstStyle/>
          <a:p>
            <a:fld id="{2DC1B002-43A5-482C-A54A-0194AB7C2116}"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36A5D36-A110-431A-BC88-2867B235D9A4}"/>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4D114382-31A1-4C70-A79E-BA8DC05337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Type 1 diabetes and insulin, please refer to the </a:t>
            </a:r>
            <a:r>
              <a:rPr lang="en-GB" altLang="en-US" i="1" dirty="0" err="1">
                <a:latin typeface="Arial" panose="020B0604020202020204" pitchFamily="34" charset="0"/>
              </a:rPr>
              <a:t>Glucoregulation</a:t>
            </a:r>
            <a:r>
              <a:rPr lang="en-GB" altLang="en-US" b="1" dirty="0">
                <a:latin typeface="Arial" panose="020B0604020202020204" pitchFamily="34" charset="0"/>
              </a:rPr>
              <a:t> </a:t>
            </a:r>
            <a:r>
              <a:rPr lang="en-GB" altLang="en-US" dirty="0">
                <a:latin typeface="Arial" panose="020B0604020202020204" pitchFamily="34" charset="0"/>
              </a:rPr>
              <a:t>presentation. </a:t>
            </a:r>
          </a:p>
        </p:txBody>
      </p:sp>
      <p:sp>
        <p:nvSpPr>
          <p:cNvPr id="2" name="Slide Number Placeholder 1">
            <a:extLst>
              <a:ext uri="{FF2B5EF4-FFF2-40B4-BE49-F238E27FC236}">
                <a16:creationId xmlns:a16="http://schemas.microsoft.com/office/drawing/2014/main" id="{568D1976-BFDE-4C8A-9BFA-62F3B727D883}"/>
              </a:ext>
            </a:extLst>
          </p:cNvPr>
          <p:cNvSpPr>
            <a:spLocks noGrp="1"/>
          </p:cNvSpPr>
          <p:nvPr>
            <p:ph type="sldNum" sz="quarter" idx="10"/>
          </p:nvPr>
        </p:nvSpPr>
        <p:spPr/>
        <p:txBody>
          <a:bodyPr/>
          <a:lstStyle/>
          <a:p>
            <a:fld id="{2DC1B002-43A5-482C-A54A-0194AB7C2116}"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4F83A856-9156-4ACA-AA66-6940C8E4EDD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C02655BD-354A-4424-92CA-4AE7BEDB1E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9C148BF-F219-4108-B962-94ADA7CBACC1}"/>
              </a:ext>
            </a:extLst>
          </p:cNvPr>
          <p:cNvSpPr>
            <a:spLocks noGrp="1"/>
          </p:cNvSpPr>
          <p:nvPr>
            <p:ph type="sldNum" sz="quarter" idx="10"/>
          </p:nvPr>
        </p:nvSpPr>
        <p:spPr/>
        <p:txBody>
          <a:bodyPr/>
          <a:lstStyle/>
          <a:p>
            <a:fld id="{2DC1B002-43A5-482C-A54A-0194AB7C2116}"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73F32594-746C-4CC6-A45C-C81BF9B67B1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E50565BB-E25F-4C00-9C86-6F31F418E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 additional advantage of using bacteria is that they contain circular pieces of DNA called plasmids. Specific genes can be inserted into plasmids, which can then be added to other cells to transfer this gene. In this way, the plasmid can act as a vector.</a:t>
            </a:r>
          </a:p>
        </p:txBody>
      </p:sp>
      <p:sp>
        <p:nvSpPr>
          <p:cNvPr id="2" name="Slide Number Placeholder 1">
            <a:extLst>
              <a:ext uri="{FF2B5EF4-FFF2-40B4-BE49-F238E27FC236}">
                <a16:creationId xmlns:a16="http://schemas.microsoft.com/office/drawing/2014/main" id="{A7D9D57F-E4B8-4FDD-8D30-D1BB8FA86D5B}"/>
              </a:ext>
            </a:extLst>
          </p:cNvPr>
          <p:cNvSpPr>
            <a:spLocks noGrp="1"/>
          </p:cNvSpPr>
          <p:nvPr>
            <p:ph type="sldNum" sz="quarter" idx="10"/>
          </p:nvPr>
        </p:nvSpPr>
        <p:spPr/>
        <p:txBody>
          <a:bodyPr/>
          <a:lstStyle/>
          <a:p>
            <a:fld id="{2DC1B002-43A5-482C-A54A-0194AB7C2116}"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138E1AB6-F235-4C07-9F76-FA41863EFB7F}"/>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797C9CE-B56E-4CDB-BAA8-312E7E2CEB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Several different types of genetically modified crops are currently being grown throughout the world. These include:</a:t>
            </a:r>
          </a:p>
          <a:p>
            <a:pPr marL="171450" indent="-171450">
              <a:buFont typeface="Arial" panose="020B0604020202020204" pitchFamily="34" charset="0"/>
              <a:buChar char="•"/>
            </a:pPr>
            <a:r>
              <a:rPr lang="en-GB" altLang="en-US" dirty="0">
                <a:latin typeface="Arial" panose="020B0604020202020204" pitchFamily="34" charset="0"/>
              </a:rPr>
              <a:t>herbicide resistant crops</a:t>
            </a:r>
          </a:p>
          <a:p>
            <a:pPr marL="171450" indent="-171450">
              <a:buFont typeface="Arial" panose="020B0604020202020204" pitchFamily="34" charset="0"/>
              <a:buChar char="•"/>
            </a:pPr>
            <a:r>
              <a:rPr lang="en-GB" altLang="en-US" dirty="0">
                <a:latin typeface="Arial" panose="020B0604020202020204" pitchFamily="34" charset="0"/>
              </a:rPr>
              <a:t>pest resistant crops – these include insect-resistant crops that have been engineered to produce a bacterial toxin that kills a specific pest</a:t>
            </a:r>
          </a:p>
          <a:p>
            <a:pPr marL="171450" indent="-171450">
              <a:buFont typeface="Arial" panose="020B0604020202020204" pitchFamily="34" charset="0"/>
              <a:buChar char="•"/>
            </a:pPr>
            <a:r>
              <a:rPr lang="en-GB" altLang="en-US" dirty="0">
                <a:latin typeface="Arial" panose="020B0604020202020204" pitchFamily="34" charset="0"/>
              </a:rPr>
              <a:t>disease resistant crops</a:t>
            </a:r>
          </a:p>
          <a:p>
            <a:pPr marL="171450" indent="-171450">
              <a:buFont typeface="Arial" panose="020B0604020202020204" pitchFamily="34" charset="0"/>
              <a:buChar char="•"/>
            </a:pPr>
            <a:r>
              <a:rPr lang="en-GB" altLang="en-US" dirty="0">
                <a:latin typeface="Arial" panose="020B0604020202020204" pitchFamily="34" charset="0"/>
              </a:rPr>
              <a:t>crops with increased nutritional value – these include Golden Rice. </a:t>
            </a:r>
            <a:endParaRPr lang="en-US"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err="1">
                <a:latin typeface="Arial" panose="020B0604020202020204" pitchFamily="34" charset="0"/>
              </a:rPr>
              <a:t>veeterzy</a:t>
            </a:r>
            <a:r>
              <a:rPr lang="en-GB" altLang="en-US" dirty="0">
                <a:latin typeface="Arial" panose="020B0604020202020204" pitchFamily="34" charset="0"/>
              </a:rPr>
              <a:t>, Shutterstock.com 2018</a:t>
            </a:r>
            <a:endParaRPr lang="en-US"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2FBF202C-7568-4E0E-829A-97EFA5BAA5B4}"/>
              </a:ext>
            </a:extLst>
          </p:cNvPr>
          <p:cNvSpPr>
            <a:spLocks noGrp="1"/>
          </p:cNvSpPr>
          <p:nvPr>
            <p:ph type="sldNum" sz="quarter" idx="10"/>
          </p:nvPr>
        </p:nvSpPr>
        <p:spPr/>
        <p:txBody>
          <a:bodyPr/>
          <a:lstStyle/>
          <a:p>
            <a:fld id="{2DC1B002-43A5-482C-A54A-0194AB7C2116}"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920D334-803B-4B20-85DE-D56823D9D606}"/>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688FE551-5590-462B-809A-940CE29325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Drought-resistant corn could decrease starvation in countries that are unable to produce enough food due to long periods of drought.</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stocksolutions</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DA87F9E-E917-4328-AAF9-2AA95FC2E599}"/>
              </a:ext>
            </a:extLst>
          </p:cNvPr>
          <p:cNvSpPr>
            <a:spLocks noGrp="1"/>
          </p:cNvSpPr>
          <p:nvPr>
            <p:ph type="sldNum" sz="quarter" idx="10"/>
          </p:nvPr>
        </p:nvSpPr>
        <p:spPr/>
        <p:txBody>
          <a:bodyPr/>
          <a:lstStyle/>
          <a:p>
            <a:fld id="{2DC1B002-43A5-482C-A54A-0194AB7C2116}"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70EE2649-9C5E-4D2D-BF53-AAA9FF642325}"/>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AB75DB93-7F7E-416E-B73C-3D1A13AA16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Help students to identify that pest resistant crops do not need to be treated with pesticides. Encourage them to explain the impacts of this, i.e. a reduction in the negative effects of pesticides on the environment, such as reduced biodiversity and pollution of water sources. </a:t>
            </a:r>
          </a:p>
          <a:p>
            <a:endParaRPr lang="en-GB" altLang="en-US" dirty="0">
              <a:latin typeface="Arial" panose="020B0604020202020204" pitchFamily="34" charset="0"/>
            </a:endParaRPr>
          </a:p>
          <a:p>
            <a:r>
              <a:rPr lang="en-GB" altLang="en-US" dirty="0">
                <a:latin typeface="Arial" panose="020B0604020202020204" pitchFamily="34" charset="0"/>
              </a:rPr>
              <a:t>Potato plants have been genetically engineered with the </a:t>
            </a:r>
            <a:r>
              <a:rPr lang="en-GB" altLang="en-US" i="1" dirty="0">
                <a:latin typeface="Arial" panose="020B0604020202020204" pitchFamily="34" charset="0"/>
              </a:rPr>
              <a:t>Bacillus thuringiensis</a:t>
            </a:r>
            <a:r>
              <a:rPr lang="en-GB" altLang="en-US" dirty="0">
                <a:latin typeface="Arial" panose="020B0604020202020204" pitchFamily="34" charset="0"/>
              </a:rPr>
              <a:t> protein so that they are toxic to the Colorado beetle.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5DFB0BA-33E3-467E-BBAE-3909C0515229}"/>
              </a:ext>
            </a:extLst>
          </p:cNvPr>
          <p:cNvSpPr>
            <a:spLocks noGrp="1"/>
          </p:cNvSpPr>
          <p:nvPr>
            <p:ph type="sldNum" sz="quarter" idx="10"/>
          </p:nvPr>
        </p:nvSpPr>
        <p:spPr/>
        <p:txBody>
          <a:bodyPr/>
          <a:lstStyle/>
          <a:p>
            <a:fld id="{2DC1B002-43A5-482C-A54A-0194AB7C2116}"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BFEF1A45-7B52-4180-A6A0-2364F8769A0A}"/>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6120A40D-C192-4AF0-AA63-1E0C498ADB5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Vitamin A deficiency can lead to blindness and so growing golden rice in these countries could help prevent this.</a:t>
            </a:r>
          </a:p>
          <a:p>
            <a:r>
              <a:rPr lang="en-GB" altLang="en-US" dirty="0">
                <a:latin typeface="Arial" panose="020B0604020202020204" pitchFamily="34" charset="0"/>
              </a:rPr>
              <a:t>Carrots have high levels of beta-carotene, making them a good source for the production of Golden Rice.</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Kirill </a:t>
            </a:r>
            <a:r>
              <a:rPr lang="en-GB" altLang="en-US" dirty="0" err="1">
                <a:latin typeface="Arial" panose="020B0604020202020204" pitchFamily="34" charset="0"/>
              </a:rPr>
              <a:t>Kurashov</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563C2A9-6BF8-4ED3-BDFB-C943DCD12FC4}"/>
              </a:ext>
            </a:extLst>
          </p:cNvPr>
          <p:cNvSpPr>
            <a:spLocks noGrp="1"/>
          </p:cNvSpPr>
          <p:nvPr>
            <p:ph type="sldNum" sz="quarter" idx="10"/>
          </p:nvPr>
        </p:nvSpPr>
        <p:spPr/>
        <p:txBody>
          <a:bodyPr/>
          <a:lstStyle/>
          <a:p>
            <a:fld id="{2DC1B002-43A5-482C-A54A-0194AB7C2116}"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E451730-6A23-448E-9A8B-BDD42190AEC1}"/>
              </a:ext>
            </a:extLst>
          </p:cNvPr>
          <p:cNvSpPr>
            <a:spLocks noGrp="1"/>
          </p:cNvSpPr>
          <p:nvPr>
            <p:ph type="sldNum" sz="quarter" idx="10"/>
          </p:nvPr>
        </p:nvSpPr>
        <p:spPr/>
        <p:txBody>
          <a:bodyPr/>
          <a:lstStyle/>
          <a:p>
            <a:fld id="{2DC1B002-43A5-482C-A54A-0194AB7C2116}" type="slidenum">
              <a:rPr lang="en-US" altLang="en-US" smtClean="0"/>
              <a:pPr/>
              <a:t>2</a:t>
            </a:fld>
            <a:endParaRPr lang="en-US" altLang="en-US"/>
          </a:p>
        </p:txBody>
      </p:sp>
    </p:spTree>
    <p:extLst>
      <p:ext uri="{BB962C8B-B14F-4D97-AF65-F5344CB8AC3E}">
        <p14:creationId xmlns:p14="http://schemas.microsoft.com/office/powerpoint/2010/main" val="1202488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564FD8D-B2D2-440B-9D2B-A31CABEACCC3}"/>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ACF11E07-E9EB-41AC-924C-8E394DBDF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genes taken from carrots are </a:t>
            </a:r>
            <a:r>
              <a:rPr lang="en-US" altLang="en-US" dirty="0">
                <a:latin typeface="Arial" panose="020B0604020202020204" pitchFamily="34" charset="0"/>
              </a:rPr>
              <a:t>phytoene synthase, extracted from daffodil plants, and c</a:t>
            </a:r>
            <a:r>
              <a:rPr lang="en-GB" altLang="en-US" dirty="0">
                <a:latin typeface="Arial" panose="020B0604020202020204" pitchFamily="34" charset="0"/>
              </a:rPr>
              <a:t>rt1 enzyme taken from soil bacteria.</a:t>
            </a:r>
          </a:p>
          <a:p>
            <a:pPr eaLnBrk="1" hangingPunct="1"/>
            <a:endParaRPr lang="en-US" altLang="en-US" b="1" dirty="0">
              <a:latin typeface="Arial" panose="020B0604020202020204" pitchFamily="34" charset="0"/>
            </a:endParaRPr>
          </a:p>
          <a:p>
            <a:pPr eaLnBrk="1" hangingPunct="1"/>
            <a:r>
              <a:rPr lang="en-US" altLang="en-US" b="1" dirty="0">
                <a:latin typeface="Arial" panose="020B0604020202020204" pitchFamily="34" charset="0"/>
              </a:rPr>
              <a:t>Photo credit</a:t>
            </a:r>
            <a:r>
              <a:rPr lang="en-GB" altLang="en-US" b="1" dirty="0">
                <a:latin typeface="Arial" panose="020B0604020202020204" pitchFamily="34" charset="0"/>
              </a:rPr>
              <a:t>: </a:t>
            </a:r>
            <a:r>
              <a:rPr lang="en-GB" altLang="en-US" dirty="0">
                <a:latin typeface="Arial" panose="020B0604020202020204" pitchFamily="34" charset="0"/>
              </a:rPr>
              <a:t>© </a:t>
            </a:r>
            <a:r>
              <a:rPr lang="en-GB" altLang="en-US" dirty="0" err="1">
                <a:latin typeface="Arial" panose="020B0604020202020204" pitchFamily="34" charset="0"/>
              </a:rPr>
              <a:t>Lorcel</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75CC7E9-87C5-423E-B8DD-2E00DBF4C38C}"/>
              </a:ext>
            </a:extLst>
          </p:cNvPr>
          <p:cNvSpPr>
            <a:spLocks noGrp="1"/>
          </p:cNvSpPr>
          <p:nvPr>
            <p:ph type="sldNum" sz="quarter" idx="10"/>
          </p:nvPr>
        </p:nvSpPr>
        <p:spPr/>
        <p:txBody>
          <a:bodyPr/>
          <a:lstStyle/>
          <a:p>
            <a:fld id="{2DC1B002-43A5-482C-A54A-0194AB7C2116}"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ADEB6653-529F-4609-BAB7-1F50AE989F6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0C99EF6-8542-416A-866A-1EF4D28CAC3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credit</a:t>
            </a:r>
            <a:r>
              <a:rPr lang="en-US" altLang="en-US" dirty="0">
                <a:latin typeface="Arial" panose="020B0604020202020204" pitchFamily="34" charset="0"/>
              </a:rPr>
              <a:t>: © Elena </a:t>
            </a:r>
            <a:r>
              <a:rPr lang="en-US" altLang="en-US" dirty="0" err="1">
                <a:latin typeface="Arial" panose="020B0604020202020204" pitchFamily="34" charset="0"/>
              </a:rPr>
              <a:t>Elisseeva</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BB063B6-1137-48CF-8EF4-CBE4C7A16C41}"/>
              </a:ext>
            </a:extLst>
          </p:cNvPr>
          <p:cNvSpPr>
            <a:spLocks noGrp="1"/>
          </p:cNvSpPr>
          <p:nvPr>
            <p:ph type="sldNum" sz="quarter" idx="10"/>
          </p:nvPr>
        </p:nvSpPr>
        <p:spPr/>
        <p:txBody>
          <a:bodyPr/>
          <a:lstStyle/>
          <a:p>
            <a:fld id="{2DC1B002-43A5-482C-A54A-0194AB7C2116}"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AA32300-C541-440E-BB6E-7F450D78B1F7}"/>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512E890F-05C3-4F1D-9E03-163314E568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Discuss students’ ideas for the question before revealing the remaining content. They should be able to communicate and potentially extend the ideas discussed on the previous slides.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CF6A9C1-1E37-4713-91E5-449AD5EDD971}"/>
              </a:ext>
            </a:extLst>
          </p:cNvPr>
          <p:cNvSpPr>
            <a:spLocks noGrp="1"/>
          </p:cNvSpPr>
          <p:nvPr>
            <p:ph type="sldNum" sz="quarter" idx="10"/>
          </p:nvPr>
        </p:nvSpPr>
        <p:spPr/>
        <p:txBody>
          <a:bodyPr/>
          <a:lstStyle/>
          <a:p>
            <a:fld id="{2DC1B002-43A5-482C-A54A-0194AB7C2116}"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02859421-C9DF-472B-B1E6-3EF4D15719DD}"/>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7545265A-30F5-4461-B6FC-8D0C4C0E1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Respectfully provide and/or receive critiques on scientific arguments by probing reasoning and evidence and challenging ideas and conclusions, responding thoughtfully to diverse perspectives, and determining what additional information is required to resolve contradictions.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11B3E5E-FFC6-4656-99B0-6EB9C9E20B45}"/>
              </a:ext>
            </a:extLst>
          </p:cNvPr>
          <p:cNvSpPr>
            <a:spLocks noGrp="1"/>
          </p:cNvSpPr>
          <p:nvPr>
            <p:ph type="sldNum" sz="quarter" idx="10"/>
          </p:nvPr>
        </p:nvSpPr>
        <p:spPr/>
        <p:txBody>
          <a:bodyPr/>
          <a:lstStyle/>
          <a:p>
            <a:fld id="{2DC1B002-43A5-482C-A54A-0194AB7C2116}"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161897F-53CE-4254-86B1-A50BC26C58E8}"/>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B9A0A525-86CE-4900-A978-A17ED5E559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 the plants are grown indoors, light intensity, temperature and carbon dioxide availability can also be controlled during hydroponics.</a:t>
            </a:r>
          </a:p>
          <a:p>
            <a:endParaRPr lang="en-US" altLang="en-US" b="1" dirty="0">
              <a:latin typeface="Arial" panose="020B0604020202020204" pitchFamily="34" charset="0"/>
            </a:endParaRPr>
          </a:p>
          <a:p>
            <a:r>
              <a:rPr lang="en-US" altLang="en-US" b="1" dirty="0">
                <a:latin typeface="Arial" panose="020B0604020202020204" pitchFamily="34" charset="0"/>
              </a:rPr>
              <a:t>Photo credit</a:t>
            </a:r>
            <a:r>
              <a:rPr lang="en-GB" altLang="en-US" b="1" dirty="0">
                <a:latin typeface="Arial" panose="020B0604020202020204" pitchFamily="34" charset="0"/>
              </a:rPr>
              <a:t>: </a:t>
            </a:r>
            <a:r>
              <a:rPr lang="en-GB" altLang="en-US" dirty="0">
                <a:latin typeface="Arial" panose="020B0604020202020204" pitchFamily="34" charset="0"/>
              </a:rPr>
              <a:t>© </a:t>
            </a:r>
            <a:r>
              <a:rPr lang="en-GB" altLang="en-US" dirty="0" err="1">
                <a:latin typeface="Arial" panose="020B0604020202020204" pitchFamily="34" charset="0"/>
              </a:rPr>
              <a:t>piya</a:t>
            </a:r>
            <a:r>
              <a:rPr lang="en-GB" altLang="en-US" dirty="0">
                <a:latin typeface="Arial" panose="020B0604020202020204" pitchFamily="34" charset="0"/>
              </a:rPr>
              <a:t> </a:t>
            </a:r>
            <a:r>
              <a:rPr lang="en-GB" altLang="en-US" dirty="0" err="1">
                <a:latin typeface="Arial" panose="020B0604020202020204" pitchFamily="34" charset="0"/>
              </a:rPr>
              <a:t>Sukchit</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867A9A1-5CFF-4C3D-8691-A484CE930D4C}"/>
              </a:ext>
            </a:extLst>
          </p:cNvPr>
          <p:cNvSpPr>
            <a:spLocks noGrp="1"/>
          </p:cNvSpPr>
          <p:nvPr>
            <p:ph type="sldNum" sz="quarter" idx="10"/>
          </p:nvPr>
        </p:nvSpPr>
        <p:spPr/>
        <p:txBody>
          <a:bodyPr/>
          <a:lstStyle/>
          <a:p>
            <a:fld id="{2DC1B002-43A5-482C-A54A-0194AB7C2116}"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AEB1946-9805-4B38-BF6F-A3F4B6343CC4}"/>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883D476A-8123-4FBF-9A93-E647944F1F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279photo Studio,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4E261EFD-E45A-4AC2-9A0C-4365D73D97C9}"/>
              </a:ext>
            </a:extLst>
          </p:cNvPr>
          <p:cNvSpPr>
            <a:spLocks noGrp="1"/>
          </p:cNvSpPr>
          <p:nvPr>
            <p:ph type="sldNum" sz="quarter" idx="10"/>
          </p:nvPr>
        </p:nvSpPr>
        <p:spPr/>
        <p:txBody>
          <a:bodyPr/>
          <a:lstStyle/>
          <a:p>
            <a:fld id="{2DC1B002-43A5-482C-A54A-0194AB7C2116}"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FDFE43D-2D64-4EFD-9870-59F127619BBE}"/>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C5E5525B-4834-4D32-9BC4-D5AF811092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There are different types of fertilizers, including natural and artificial. Natural fertilizers come from organic plant or animal material, such as manure. Artificial fertilizers are made in the laboratory and are normally faster acting than natural fertilizers.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err="1">
                <a:latin typeface="Arial" panose="020B0604020202020204" pitchFamily="34" charset="0"/>
              </a:rPr>
              <a:t>Meryll</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6BC7FA2B-90E4-4A3C-B3BD-E64132744A5A}"/>
              </a:ext>
            </a:extLst>
          </p:cNvPr>
          <p:cNvSpPr>
            <a:spLocks noGrp="1"/>
          </p:cNvSpPr>
          <p:nvPr>
            <p:ph type="sldNum" sz="quarter" idx="10"/>
          </p:nvPr>
        </p:nvSpPr>
        <p:spPr/>
        <p:txBody>
          <a:bodyPr/>
          <a:lstStyle/>
          <a:p>
            <a:fld id="{2DC1B002-43A5-482C-A54A-0194AB7C2116}"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C077E497-B4E1-4776-88A1-4F844B3413B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D11F1E5-800C-43A4-834F-CCE24D2AE1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Some</a:t>
            </a:r>
            <a:r>
              <a:rPr lang="en-GB" altLang="en-US" b="1" dirty="0">
                <a:latin typeface="Arial" panose="020B0604020202020204" pitchFamily="34" charset="0"/>
              </a:rPr>
              <a:t> </a:t>
            </a:r>
            <a:r>
              <a:rPr lang="en-GB" altLang="en-US" dirty="0">
                <a:latin typeface="Arial" panose="020B0604020202020204" pitchFamily="34" charset="0"/>
              </a:rPr>
              <a:t>pests, such as glasshouse whitefly, have developed resistance to certain pesticides.</a:t>
            </a:r>
          </a:p>
        </p:txBody>
      </p:sp>
      <p:sp>
        <p:nvSpPr>
          <p:cNvPr id="2" name="Slide Number Placeholder 1">
            <a:extLst>
              <a:ext uri="{FF2B5EF4-FFF2-40B4-BE49-F238E27FC236}">
                <a16:creationId xmlns:a16="http://schemas.microsoft.com/office/drawing/2014/main" id="{4E339626-53BE-4A8E-A6E8-6FAF29BCDF10}"/>
              </a:ext>
            </a:extLst>
          </p:cNvPr>
          <p:cNvSpPr>
            <a:spLocks noGrp="1"/>
          </p:cNvSpPr>
          <p:nvPr>
            <p:ph type="sldNum" sz="quarter" idx="10"/>
          </p:nvPr>
        </p:nvSpPr>
        <p:spPr/>
        <p:txBody>
          <a:bodyPr/>
          <a:lstStyle/>
          <a:p>
            <a:fld id="{2DC1B002-43A5-482C-A54A-0194AB7C2116}"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Slide Image Placeholder 1">
            <a:extLst>
              <a:ext uri="{FF2B5EF4-FFF2-40B4-BE49-F238E27FC236}">
                <a16:creationId xmlns:a16="http://schemas.microsoft.com/office/drawing/2014/main" id="{7DDD4F24-5F3F-4334-B0C5-D31A083919E6}"/>
              </a:ext>
            </a:extLst>
          </p:cNvPr>
          <p:cNvSpPr>
            <a:spLocks noGrp="1" noRot="1" noChangeAspect="1" noTextEdit="1"/>
          </p:cNvSpPr>
          <p:nvPr>
            <p:ph type="sldImg"/>
          </p:nvPr>
        </p:nvSpPr>
        <p:spPr>
          <a:ln/>
        </p:spPr>
      </p:sp>
      <p:sp>
        <p:nvSpPr>
          <p:cNvPr id="80900" name="Notes Placeholder 2">
            <a:extLst>
              <a:ext uri="{FF2B5EF4-FFF2-40B4-BE49-F238E27FC236}">
                <a16:creationId xmlns:a16="http://schemas.microsoft.com/office/drawing/2014/main" id="{47A18260-F842-4C3F-B8EB-8E37B14BCC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888FE45-5388-4B27-A754-3FBC411AE7FC}"/>
              </a:ext>
            </a:extLst>
          </p:cNvPr>
          <p:cNvSpPr>
            <a:spLocks noGrp="1"/>
          </p:cNvSpPr>
          <p:nvPr>
            <p:ph type="sldNum" sz="quarter" idx="10"/>
          </p:nvPr>
        </p:nvSpPr>
        <p:spPr/>
        <p:txBody>
          <a:bodyPr/>
          <a:lstStyle/>
          <a:p>
            <a:fld id="{2DC1B002-43A5-482C-A54A-0194AB7C2116}"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5C3129DF-0CEE-47B8-A4FD-7EC880599D8D}"/>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0AF68CA8-8FE5-42D6-8AEC-A05A10BA27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Jolanda </a:t>
            </a:r>
            <a:r>
              <a:rPr lang="en-GB" altLang="en-US" dirty="0" err="1">
                <a:latin typeface="Arial" panose="020B0604020202020204" pitchFamily="34" charset="0"/>
              </a:rPr>
              <a:t>Aalbers</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8BBA08C0-D0C0-4F58-9FF3-7742D4894197}"/>
              </a:ext>
            </a:extLst>
          </p:cNvPr>
          <p:cNvSpPr>
            <a:spLocks noGrp="1"/>
          </p:cNvSpPr>
          <p:nvPr>
            <p:ph type="sldNum" sz="quarter" idx="10"/>
          </p:nvPr>
        </p:nvSpPr>
        <p:spPr/>
        <p:txBody>
          <a:bodyPr/>
          <a:lstStyle/>
          <a:p>
            <a:fld id="{2DC1B002-43A5-482C-A54A-0194AB7C2116}"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8F25C1DF-7A3D-4639-A092-656CABC67E2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5F570069-4E48-4C79-A388-DA4BE289AA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With an increasing global population, there is a decrease in land available for crops.</a:t>
            </a:r>
          </a:p>
        </p:txBody>
      </p:sp>
      <p:sp>
        <p:nvSpPr>
          <p:cNvPr id="2" name="Slide Number Placeholder 1">
            <a:extLst>
              <a:ext uri="{FF2B5EF4-FFF2-40B4-BE49-F238E27FC236}">
                <a16:creationId xmlns:a16="http://schemas.microsoft.com/office/drawing/2014/main" id="{FE2A9EFE-2E11-4237-9643-B507EFB07C03}"/>
              </a:ext>
            </a:extLst>
          </p:cNvPr>
          <p:cNvSpPr>
            <a:spLocks noGrp="1"/>
          </p:cNvSpPr>
          <p:nvPr>
            <p:ph type="sldNum" sz="quarter" idx="10"/>
          </p:nvPr>
        </p:nvSpPr>
        <p:spPr/>
        <p:txBody>
          <a:bodyPr/>
          <a:lstStyle/>
          <a:p>
            <a:fld id="{2DC1B002-43A5-482C-A54A-0194AB7C2116}"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DA0A0DED-BA73-4500-849B-165A208A8E7F}"/>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3ABE2B62-FC56-4798-9F9F-755BB63F8E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Discuss students’ ideas for the questions before revealing the answers. There are other advantages and disadvantages of using biological controls, not discussed here. These include: </a:t>
            </a:r>
          </a:p>
          <a:p>
            <a:pPr marL="171450" indent="-171450">
              <a:lnSpc>
                <a:spcPct val="120000"/>
              </a:lnSpc>
              <a:buFont typeface="Arial" panose="020B0604020202020204" pitchFamily="34" charset="0"/>
              <a:buChar char="•"/>
            </a:pPr>
            <a:r>
              <a:rPr lang="en-GB" altLang="en-US" dirty="0">
                <a:latin typeface="Arial" panose="020B0604020202020204" pitchFamily="34" charset="0"/>
              </a:rPr>
              <a:t>Once the control is introduced, it can be left to breed and increase in population. This means time is needed for the control to multiply and so they ideally need to be introduced before pest levels become too high. </a:t>
            </a:r>
          </a:p>
          <a:p>
            <a:pPr marL="171450" indent="-171450">
              <a:lnSpc>
                <a:spcPct val="120000"/>
              </a:lnSpc>
              <a:buFont typeface="Arial" panose="020B0604020202020204" pitchFamily="34" charset="0"/>
              <a:buChar char="•"/>
            </a:pPr>
            <a:r>
              <a:rPr lang="en-GB" altLang="en-US" dirty="0">
                <a:latin typeface="Arial" panose="020B0604020202020204" pitchFamily="34" charset="0"/>
              </a:rPr>
              <a:t>Many biological controls require certain conditions in order to survive. The introduction of a new species to an ecosystem may have detrimental effects on the population of other species. </a:t>
            </a:r>
          </a:p>
          <a:p>
            <a:pPr marL="171450" indent="-171450">
              <a:lnSpc>
                <a:spcPct val="120000"/>
              </a:lnSpc>
              <a:buFont typeface="Arial" panose="020B0604020202020204" pitchFamily="34" charset="0"/>
              <a:buChar char="•"/>
            </a:pPr>
            <a:r>
              <a:rPr lang="en-GB" altLang="en-US" dirty="0">
                <a:latin typeface="Arial" panose="020B0604020202020204" pitchFamily="34" charset="0"/>
              </a:rPr>
              <a:t>Research is required into different biological controls before they are used. This is an expensive process; however, once the control is introduced, little upkeep is required, which keeps costs low.</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3A49806-C3B9-43F1-8579-B6BD9180BE21}"/>
              </a:ext>
            </a:extLst>
          </p:cNvPr>
          <p:cNvSpPr>
            <a:spLocks noGrp="1"/>
          </p:cNvSpPr>
          <p:nvPr>
            <p:ph type="sldNum" sz="quarter" idx="10"/>
          </p:nvPr>
        </p:nvSpPr>
        <p:spPr/>
        <p:txBody>
          <a:bodyPr/>
          <a:lstStyle/>
          <a:p>
            <a:fld id="{2DC1B002-43A5-482C-A54A-0194AB7C2116}" type="slidenum">
              <a:rPr lang="en-US" altLang="en-US" smtClean="0"/>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CE739F5-CE2D-4642-B1BA-C928C1DB297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063079AE-E0A2-4B3F-80A8-0A50585165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Alexander </a:t>
            </a:r>
            <a:r>
              <a:rPr lang="en-GB" altLang="en-US" dirty="0" err="1">
                <a:latin typeface="Arial" panose="020B0604020202020204" pitchFamily="34" charset="0"/>
              </a:rPr>
              <a:t>Gospodinov</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B451C54-FA67-4F44-9184-521A52C8B34B}"/>
              </a:ext>
            </a:extLst>
          </p:cNvPr>
          <p:cNvSpPr>
            <a:spLocks noGrp="1"/>
          </p:cNvSpPr>
          <p:nvPr>
            <p:ph type="sldNum" sz="quarter" idx="10"/>
          </p:nvPr>
        </p:nvSpPr>
        <p:spPr/>
        <p:txBody>
          <a:bodyPr/>
          <a:lstStyle/>
          <a:p>
            <a:fld id="{2DC1B002-43A5-482C-A54A-0194AB7C2116}"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2291698-57A3-4ED7-80EB-F823AC3386D9}"/>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C0EBC247-8D5A-4607-8035-04D4428035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b="0" dirty="0">
                <a:latin typeface="Arial" panose="020B0604020202020204" pitchFamily="34" charset="0"/>
              </a:rPr>
              <a:t>© </a:t>
            </a:r>
            <a:r>
              <a:rPr lang="en-GB" altLang="en-US" dirty="0" err="1">
                <a:latin typeface="Arial" panose="020B0604020202020204" pitchFamily="34" charset="0"/>
              </a:rPr>
              <a:t>angellodeco</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F58F1EE-3A37-4F40-820F-1018ED85C2C4}"/>
              </a:ext>
            </a:extLst>
          </p:cNvPr>
          <p:cNvSpPr>
            <a:spLocks noGrp="1"/>
          </p:cNvSpPr>
          <p:nvPr>
            <p:ph type="sldNum" sz="quarter" idx="10"/>
          </p:nvPr>
        </p:nvSpPr>
        <p:spPr/>
        <p:txBody>
          <a:bodyPr/>
          <a:lstStyle/>
          <a:p>
            <a:fld id="{2DC1B002-43A5-482C-A54A-0194AB7C211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6A2A88E6-BCB0-48A5-8EC4-BEA4055FC22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06A66F3-555A-42DE-8DEF-5F10B058FA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There are other types of microorganisms, including viruses and protozoa.</a:t>
            </a:r>
          </a:p>
        </p:txBody>
      </p:sp>
      <p:sp>
        <p:nvSpPr>
          <p:cNvPr id="2" name="Slide Number Placeholder 1">
            <a:extLst>
              <a:ext uri="{FF2B5EF4-FFF2-40B4-BE49-F238E27FC236}">
                <a16:creationId xmlns:a16="http://schemas.microsoft.com/office/drawing/2014/main" id="{12CCAFE7-E70E-4E44-AA15-018BDC85F282}"/>
              </a:ext>
            </a:extLst>
          </p:cNvPr>
          <p:cNvSpPr>
            <a:spLocks noGrp="1"/>
          </p:cNvSpPr>
          <p:nvPr>
            <p:ph type="sldNum" sz="quarter" idx="10"/>
          </p:nvPr>
        </p:nvSpPr>
        <p:spPr/>
        <p:txBody>
          <a:bodyPr/>
          <a:lstStyle/>
          <a:p>
            <a:fld id="{2DC1B002-43A5-482C-A54A-0194AB7C2116}"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CCBF2E3C-83A8-4742-A6B9-FF34CE74A32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CBB3F51-5008-407B-8C22-8BA1D36668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order to inhibit the growth of bacteria, the fungus is grown at a low </a:t>
            </a:r>
            <a:r>
              <a:rPr lang="en-GB" altLang="en-US" dirty="0" err="1">
                <a:latin typeface="Arial" panose="020B0604020202020204" pitchFamily="34" charset="0"/>
              </a:rPr>
              <a:t>pH.</a:t>
            </a:r>
            <a:r>
              <a:rPr lang="en-GB" altLang="en-US" dirty="0">
                <a:latin typeface="Arial" panose="020B0604020202020204" pitchFamily="34" charset="0"/>
              </a:rPr>
              <a:t> The equipment is sterilized before use to reduce the risk of contamination.</a:t>
            </a:r>
          </a:p>
          <a:p>
            <a:endParaRPr lang="en-GB" altLang="en-US" dirty="0">
              <a:latin typeface="Arial" panose="020B0604020202020204" pitchFamily="34" charset="0"/>
            </a:endParaRPr>
          </a:p>
          <a:p>
            <a:r>
              <a:rPr lang="en-GB" altLang="en-US" dirty="0">
                <a:latin typeface="Arial" panose="020B0604020202020204" pitchFamily="34" charset="0"/>
              </a:rPr>
              <a:t>To grow, the fungus requires oxygen-rich water, a carbon source, such as glucose, and a nitrogen-source, such as ammonia.</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b="0" dirty="0">
                <a:latin typeface="Arial" panose="020B0604020202020204" pitchFamily="34" charset="0"/>
              </a:rPr>
              <a:t>© </a:t>
            </a:r>
            <a:r>
              <a:rPr lang="en-GB" altLang="en-US" dirty="0" err="1">
                <a:latin typeface="Arial" panose="020B0604020202020204" pitchFamily="34" charset="0"/>
              </a:rPr>
              <a:t>Lestodd</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DD9D27C-7BA3-47AF-A25E-0AF3C4D1BBA2}"/>
              </a:ext>
            </a:extLst>
          </p:cNvPr>
          <p:cNvSpPr>
            <a:spLocks noGrp="1"/>
          </p:cNvSpPr>
          <p:nvPr>
            <p:ph type="sldNum" sz="quarter" idx="10"/>
          </p:nvPr>
        </p:nvSpPr>
        <p:spPr/>
        <p:txBody>
          <a:bodyPr/>
          <a:lstStyle/>
          <a:p>
            <a:fld id="{2DC1B002-43A5-482C-A54A-0194AB7C2116}"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4A6C7E89-77BC-468A-B6F2-A888FD2F539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F0BC0FD1-CC28-4069-89A2-FF810B38BE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Stage 6: RNA from the fungal cells is destroyed during heating. This is to prevent the RNA from causing humans to develop gout.</a:t>
            </a:r>
          </a:p>
          <a:p>
            <a:r>
              <a:rPr lang="en-GB" altLang="en-US" dirty="0">
                <a:latin typeface="Arial" panose="020B0604020202020204" pitchFamily="34" charset="0"/>
              </a:rPr>
              <a:t>Stage 7: A centrifuge is used to remove the excess water. This involves spinning the mixture at a high speed.</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B53B16F-E82A-4318-BCF7-57514FC462A5}"/>
              </a:ext>
            </a:extLst>
          </p:cNvPr>
          <p:cNvSpPr>
            <a:spLocks noGrp="1"/>
          </p:cNvSpPr>
          <p:nvPr>
            <p:ph type="sldNum" sz="quarter" idx="10"/>
          </p:nvPr>
        </p:nvSpPr>
        <p:spPr/>
        <p:txBody>
          <a:bodyPr/>
          <a:lstStyle/>
          <a:p>
            <a:fld id="{2DC1B002-43A5-482C-A54A-0194AB7C2116}"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40C36160-F57F-4609-B086-913D9EA4D33E}"/>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80831EA8-9411-490E-905A-4194A61408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FEA869A-FBC5-49A4-AB81-3783CF281CFD}"/>
              </a:ext>
            </a:extLst>
          </p:cNvPr>
          <p:cNvSpPr>
            <a:spLocks noGrp="1"/>
          </p:cNvSpPr>
          <p:nvPr>
            <p:ph type="sldNum" sz="quarter" idx="10"/>
          </p:nvPr>
        </p:nvSpPr>
        <p:spPr/>
        <p:txBody>
          <a:bodyPr/>
          <a:lstStyle/>
          <a:p>
            <a:fld id="{2DC1B002-43A5-482C-A54A-0194AB7C2116}"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138466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566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0406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3725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74628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413158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510405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81743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330357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9470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0709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41729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028495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9950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94883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16022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24071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32824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6911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35321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2679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9944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1152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455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365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2434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6"/>
    </p:custDataLst>
    <p:extLst>
      <p:ext uri="{BB962C8B-B14F-4D97-AF65-F5344CB8AC3E}">
        <p14:creationId xmlns:p14="http://schemas.microsoft.com/office/powerpoint/2010/main" val="338865489"/>
      </p:ext>
    </p:extLst>
  </p:cSld>
  <p:clrMap bg1="lt1" tx1="dk1" bg2="lt2" tx2="dk2" accent1="accent1" accent2="accent2" accent3="accent3" accent4="accent4" accent5="accent5" accent6="accent6" hlink="hlink" folHlink="folHlink"/>
  <p:sldLayoutIdLst>
    <p:sldLayoutId id="2147485709" r:id="rId1"/>
    <p:sldLayoutId id="2147485710" r:id="rId2"/>
    <p:sldLayoutId id="2147485711" r:id="rId3"/>
    <p:sldLayoutId id="2147485712" r:id="rId4"/>
    <p:sldLayoutId id="2147485713" r:id="rId5"/>
    <p:sldLayoutId id="2147485714" r:id="rId6"/>
    <p:sldLayoutId id="2147485715" r:id="rId7"/>
    <p:sldLayoutId id="2147485716" r:id="rId8"/>
    <p:sldLayoutId id="2147485717" r:id="rId9"/>
    <p:sldLayoutId id="2147485718" r:id="rId10"/>
    <p:sldLayoutId id="2147485719" r:id="rId11"/>
    <p:sldLayoutId id="2147485720" r:id="rId12"/>
    <p:sldLayoutId id="2147485721" r:id="rId13"/>
    <p:sldLayoutId id="214748572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4"/>
    </p:custDataLst>
    <p:extLst>
      <p:ext uri="{BB962C8B-B14F-4D97-AF65-F5344CB8AC3E}">
        <p14:creationId xmlns:p14="http://schemas.microsoft.com/office/powerpoint/2010/main" val="1914886964"/>
      </p:ext>
    </p:extLst>
  </p:cSld>
  <p:clrMap bg1="lt1" tx1="dk1" bg2="lt2" tx2="dk2" accent1="accent1" accent2="accent2" accent3="accent3" accent4="accent4" accent5="accent5" accent6="accent6" hlink="hlink" folHlink="folHlink"/>
  <p:sldLayoutIdLst>
    <p:sldLayoutId id="2147485724" r:id="rId1"/>
    <p:sldLayoutId id="2147485725" r:id="rId2"/>
    <p:sldLayoutId id="2147485726" r:id="rId3"/>
    <p:sldLayoutId id="2147485727" r:id="rId4"/>
    <p:sldLayoutId id="2147485728" r:id="rId5"/>
    <p:sldLayoutId id="2147485729" r:id="rId6"/>
    <p:sldLayoutId id="2147485730" r:id="rId7"/>
    <p:sldLayoutId id="2147485731" r:id="rId8"/>
    <p:sldLayoutId id="2147485732" r:id="rId9"/>
    <p:sldLayoutId id="2147485733" r:id="rId10"/>
    <p:sldLayoutId id="2147485734" r:id="rId11"/>
    <p:sldLayoutId id="214748573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3.xml"/><Relationship Id="rId7" Type="http://schemas.openxmlformats.org/officeDocument/2006/relationships/image" Target="../media/image17.png"/><Relationship Id="rId2" Type="http://schemas.openxmlformats.org/officeDocument/2006/relationships/tags" Target="../tags/tag4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8.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control" Target="../activeX/activeX4.xml"/><Relationship Id="rId7" Type="http://schemas.openxmlformats.org/officeDocument/2006/relationships/image" Target="../media/image17.png"/><Relationship Id="rId2" Type="http://schemas.openxmlformats.org/officeDocument/2006/relationships/tags" Target="../tags/tag51.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21.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5.xml"/><Relationship Id="rId7" Type="http://schemas.openxmlformats.org/officeDocument/2006/relationships/image" Target="../media/image17.png"/><Relationship Id="rId2" Type="http://schemas.openxmlformats.org/officeDocument/2006/relationships/tags" Target="../tags/tag53.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23.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6.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57.xml"/><Relationship Id="rId5" Type="http://schemas.openxmlformats.org/officeDocument/2006/relationships/image" Target="../media/image9.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control" Target="../activeX/activeX6.xml"/><Relationship Id="rId7" Type="http://schemas.openxmlformats.org/officeDocument/2006/relationships/image" Target="../media/image17.png"/><Relationship Id="rId2" Type="http://schemas.openxmlformats.org/officeDocument/2006/relationships/tags" Target="../tags/tag58.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8.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59.xml"/><Relationship Id="rId5" Type="http://schemas.openxmlformats.org/officeDocument/2006/relationships/image" Target="../media/image6.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60.xml"/><Relationship Id="rId5" Type="http://schemas.openxmlformats.org/officeDocument/2006/relationships/image" Target="../media/image1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7.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8.xml"/><Relationship Id="rId10" Type="http://schemas.openxmlformats.org/officeDocument/2006/relationships/image" Target="../media/image19.jpg"/><Relationship Id="rId4" Type="http://schemas.openxmlformats.org/officeDocument/2006/relationships/slideLayout" Target="../slideLayouts/slideLayout6.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control" Target="../activeX/activeX2.xml"/><Relationship Id="rId7" Type="http://schemas.openxmlformats.org/officeDocument/2006/relationships/image" Target="../media/image17.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6.xml"/><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29EBE5BB-E4AC-4551-81C4-591F8EF57497}"/>
              </a:ext>
            </a:extLst>
          </p:cNvPr>
          <p:cNvSpPr>
            <a:spLocks noGrp="1"/>
          </p:cNvSpPr>
          <p:nvPr>
            <p:ph type="title"/>
          </p:nvPr>
        </p:nvSpPr>
        <p:spPr>
          <a:xfrm>
            <a:off x="3431822" y="1187864"/>
            <a:ext cx="4780686" cy="3127761"/>
          </a:xfrm>
        </p:spPr>
        <p:txBody>
          <a:bodyPr/>
          <a:lstStyle/>
          <a:p>
            <a:r>
              <a:rPr lang="en-GB" altLang="en-US" dirty="0"/>
              <a:t>Biotechnology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3679470-68FD-4D63-A9A3-3722E7EC5BF9}"/>
              </a:ext>
            </a:extLst>
          </p:cNvPr>
          <p:cNvSpPr>
            <a:spLocks noGrp="1" noChangeArrowheads="1"/>
          </p:cNvSpPr>
          <p:nvPr>
            <p:ph type="title"/>
          </p:nvPr>
        </p:nvSpPr>
        <p:spPr/>
        <p:txBody>
          <a:bodyPr/>
          <a:lstStyle/>
          <a:p>
            <a:r>
              <a:rPr lang="en-GB" altLang="en-US"/>
              <a:t>Genetic engineering</a:t>
            </a:r>
          </a:p>
        </p:txBody>
      </p:sp>
      <p:sp>
        <p:nvSpPr>
          <p:cNvPr id="27651" name="Text Box 5">
            <a:extLst>
              <a:ext uri="{FF2B5EF4-FFF2-40B4-BE49-F238E27FC236}">
                <a16:creationId xmlns:a16="http://schemas.microsoft.com/office/drawing/2014/main" id="{987E74DB-FB8B-41B6-8702-5D6D67903B57}"/>
              </a:ext>
            </a:extLst>
          </p:cNvPr>
          <p:cNvSpPr txBox="1">
            <a:spLocks noChangeArrowheads="1"/>
          </p:cNvSpPr>
          <p:nvPr/>
        </p:nvSpPr>
        <p:spPr bwMode="auto">
          <a:xfrm>
            <a:off x="342901" y="784225"/>
            <a:ext cx="78867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It is possible to alter the </a:t>
            </a:r>
            <a:r>
              <a:rPr lang="en-GB" altLang="en-US" b="1" dirty="0">
                <a:solidFill>
                  <a:srgbClr val="10BC45"/>
                </a:solidFill>
              </a:rPr>
              <a:t>genes</a:t>
            </a:r>
            <a:r>
              <a:rPr lang="en-GB" altLang="en-US" dirty="0"/>
              <a:t> in a living organism to make them produce a desired product. This is called </a:t>
            </a:r>
            <a:r>
              <a:rPr lang="en-GB" altLang="en-US" b="1" dirty="0">
                <a:solidFill>
                  <a:srgbClr val="10BC45"/>
                </a:solidFill>
              </a:rPr>
              <a:t>genetic engineering </a:t>
            </a:r>
            <a:r>
              <a:rPr lang="en-GB" altLang="en-US" dirty="0">
                <a:solidFill>
                  <a:srgbClr val="010066"/>
                </a:solidFill>
              </a:rPr>
              <a:t>and has been utilized in both the medical and agricultural industries.</a:t>
            </a:r>
          </a:p>
        </p:txBody>
      </p:sp>
      <p:sp>
        <p:nvSpPr>
          <p:cNvPr id="292880" name="Text Box 16">
            <a:extLst>
              <a:ext uri="{FF2B5EF4-FFF2-40B4-BE49-F238E27FC236}">
                <a16:creationId xmlns:a16="http://schemas.microsoft.com/office/drawing/2014/main" id="{A8F0420F-9359-4AED-98A6-D5E76C4D384C}"/>
              </a:ext>
            </a:extLst>
          </p:cNvPr>
          <p:cNvSpPr txBox="1">
            <a:spLocks noChangeArrowheads="1"/>
          </p:cNvSpPr>
          <p:nvPr/>
        </p:nvSpPr>
        <p:spPr bwMode="auto">
          <a:xfrm>
            <a:off x="342900" y="2868613"/>
            <a:ext cx="4495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Genetic engineering involves transferring selected genes from one organism to another. This results in an organism with an altered characteristic.</a:t>
            </a:r>
          </a:p>
        </p:txBody>
      </p:sp>
      <p:sp>
        <p:nvSpPr>
          <p:cNvPr id="27655" name="Rectangle 9">
            <a:extLst>
              <a:ext uri="{FF2B5EF4-FFF2-40B4-BE49-F238E27FC236}">
                <a16:creationId xmlns:a16="http://schemas.microsoft.com/office/drawing/2014/main" id="{DFABFF09-99A8-4D25-8937-42D021C1DFFF}"/>
              </a:ext>
            </a:extLst>
          </p:cNvPr>
          <p:cNvSpPr>
            <a:spLocks noChangeArrowheads="1"/>
          </p:cNvSpPr>
          <p:nvPr/>
        </p:nvSpPr>
        <p:spPr bwMode="auto">
          <a:xfrm>
            <a:off x="342900" y="5322888"/>
            <a:ext cx="4525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organism is said to have been </a:t>
            </a:r>
            <a:r>
              <a:rPr lang="en-GB" altLang="en-US" b="1">
                <a:solidFill>
                  <a:srgbClr val="10BC45"/>
                </a:solidFill>
              </a:rPr>
              <a:t>genetically modified</a:t>
            </a:r>
            <a:r>
              <a:rPr lang="en-GB" altLang="en-US">
                <a:solidFill>
                  <a:srgbClr val="010066"/>
                </a:solidFill>
              </a:rPr>
              <a:t>. </a:t>
            </a:r>
          </a:p>
        </p:txBody>
      </p:sp>
      <p:pic>
        <p:nvPicPr>
          <p:cNvPr id="27656" name="Picture 10" descr="DNA.png">
            <a:extLst>
              <a:ext uri="{FF2B5EF4-FFF2-40B4-BE49-F238E27FC236}">
                <a16:creationId xmlns:a16="http://schemas.microsoft.com/office/drawing/2014/main" id="{571D53F5-D51C-4F23-9134-AC80CE8A5D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76888">
            <a:off x="5487988" y="2190750"/>
            <a:ext cx="184467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96F229D-6C1D-4107-989B-B102E84688D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832D89DE-7CC2-473C-8618-4DF2389DE72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80" grpId="0"/>
      <p:bldP spid="276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4557F0A-44D7-4549-8946-1580E53666A4}"/>
              </a:ext>
            </a:extLst>
          </p:cNvPr>
          <p:cNvSpPr>
            <a:spLocks noGrp="1" noChangeArrowheads="1"/>
          </p:cNvSpPr>
          <p:nvPr>
            <p:ph type="title"/>
          </p:nvPr>
        </p:nvSpPr>
        <p:spPr/>
        <p:txBody>
          <a:bodyPr/>
          <a:lstStyle/>
          <a:p>
            <a:r>
              <a:rPr lang="en-GB" altLang="en-US"/>
              <a:t>How does genetic engineering work?</a:t>
            </a:r>
          </a:p>
        </p:txBody>
      </p:sp>
      <p:sp>
        <p:nvSpPr>
          <p:cNvPr id="28676" name="Text Box 5">
            <a:extLst>
              <a:ext uri="{FF2B5EF4-FFF2-40B4-BE49-F238E27FC236}">
                <a16:creationId xmlns:a16="http://schemas.microsoft.com/office/drawing/2014/main" id="{5EE035E6-34B7-4104-8EC7-8A2AEE687DA2}"/>
              </a:ext>
            </a:extLst>
          </p:cNvPr>
          <p:cNvSpPr txBox="1">
            <a:spLocks noChangeArrowheads="1"/>
          </p:cNvSpPr>
          <p:nvPr/>
        </p:nvSpPr>
        <p:spPr bwMode="auto">
          <a:xfrm>
            <a:off x="342900" y="784225"/>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Genetic engineering involves four main stages.</a:t>
            </a:r>
          </a:p>
        </p:txBody>
      </p:sp>
      <p:sp>
        <p:nvSpPr>
          <p:cNvPr id="25" name="Text Box 6">
            <a:extLst>
              <a:ext uri="{FF2B5EF4-FFF2-40B4-BE49-F238E27FC236}">
                <a16:creationId xmlns:a16="http://schemas.microsoft.com/office/drawing/2014/main" id="{F324C8A9-F0E4-4935-AB59-C5A2B07F0854}"/>
              </a:ext>
            </a:extLst>
          </p:cNvPr>
          <p:cNvSpPr txBox="1">
            <a:spLocks noChangeArrowheads="1"/>
          </p:cNvSpPr>
          <p:nvPr/>
        </p:nvSpPr>
        <p:spPr bwMode="auto">
          <a:xfrm>
            <a:off x="342900" y="1465263"/>
            <a:ext cx="804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eaLnBrk="1" hangingPunct="1">
              <a:spcBef>
                <a:spcPct val="50000"/>
              </a:spcBef>
              <a:buClr>
                <a:srgbClr val="10BC45"/>
              </a:buClr>
              <a:buFont typeface="+mj-lt"/>
              <a:buAutoNum type="arabicPeriod"/>
            </a:pPr>
            <a:r>
              <a:rPr lang="en-GB" altLang="en-US" b="1" dirty="0"/>
              <a:t>​</a:t>
            </a:r>
            <a:r>
              <a:rPr lang="en-GB" altLang="en-US" dirty="0"/>
              <a:t>Select the desired product or characteristic.</a:t>
            </a:r>
          </a:p>
        </p:txBody>
      </p:sp>
      <p:sp>
        <p:nvSpPr>
          <p:cNvPr id="26" name="Text Box 7">
            <a:extLst>
              <a:ext uri="{FF2B5EF4-FFF2-40B4-BE49-F238E27FC236}">
                <a16:creationId xmlns:a16="http://schemas.microsoft.com/office/drawing/2014/main" id="{48FF1882-101B-41CA-9606-386B960F1B4D}"/>
              </a:ext>
            </a:extLst>
          </p:cNvPr>
          <p:cNvSpPr txBox="1">
            <a:spLocks noChangeArrowheads="1"/>
          </p:cNvSpPr>
          <p:nvPr/>
        </p:nvSpPr>
        <p:spPr bwMode="auto">
          <a:xfrm>
            <a:off x="342900" y="2152650"/>
            <a:ext cx="5375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eaLnBrk="1" hangingPunct="1">
              <a:spcBef>
                <a:spcPct val="50000"/>
              </a:spcBef>
              <a:buClr>
                <a:srgbClr val="10BC45"/>
              </a:buClr>
              <a:buFont typeface="+mj-lt"/>
              <a:buAutoNum type="arabicPeriod" startAt="2"/>
            </a:pPr>
            <a:r>
              <a:rPr lang="en-GB" altLang="en-US" b="1" dirty="0"/>
              <a:t>​</a:t>
            </a:r>
            <a:r>
              <a:rPr lang="en-GB" altLang="en-US" dirty="0"/>
              <a:t>Isolate the genes in specialist cells that produce this characteristic.</a:t>
            </a:r>
          </a:p>
        </p:txBody>
      </p:sp>
      <p:sp>
        <p:nvSpPr>
          <p:cNvPr id="27" name="Text Box 8">
            <a:extLst>
              <a:ext uri="{FF2B5EF4-FFF2-40B4-BE49-F238E27FC236}">
                <a16:creationId xmlns:a16="http://schemas.microsoft.com/office/drawing/2014/main" id="{28B33659-46D2-44F0-B60D-7684973D7C85}"/>
              </a:ext>
            </a:extLst>
          </p:cNvPr>
          <p:cNvSpPr txBox="1">
            <a:spLocks noChangeArrowheads="1"/>
          </p:cNvSpPr>
          <p:nvPr/>
        </p:nvSpPr>
        <p:spPr bwMode="auto">
          <a:xfrm>
            <a:off x="342900" y="3208338"/>
            <a:ext cx="5618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eaLnBrk="1" hangingPunct="1">
              <a:spcBef>
                <a:spcPct val="50000"/>
              </a:spcBef>
              <a:buClr>
                <a:srgbClr val="10BC45"/>
              </a:buClr>
              <a:buFont typeface="+mj-lt"/>
              <a:buAutoNum type="arabicPeriod" startAt="3"/>
            </a:pPr>
            <a:r>
              <a:rPr lang="en-GB" altLang="en-US" b="1" dirty="0"/>
              <a:t>​</a:t>
            </a:r>
            <a:r>
              <a:rPr lang="en-GB" altLang="en-US" dirty="0"/>
              <a:t>Insert the genes into target cells.</a:t>
            </a:r>
          </a:p>
        </p:txBody>
      </p:sp>
      <p:sp>
        <p:nvSpPr>
          <p:cNvPr id="28" name="Text Box 9">
            <a:extLst>
              <a:ext uri="{FF2B5EF4-FFF2-40B4-BE49-F238E27FC236}">
                <a16:creationId xmlns:a16="http://schemas.microsoft.com/office/drawing/2014/main" id="{C0250815-19BB-468E-A9EB-B50EA59A8DB2}"/>
              </a:ext>
            </a:extLst>
          </p:cNvPr>
          <p:cNvSpPr txBox="1">
            <a:spLocks noChangeArrowheads="1"/>
          </p:cNvSpPr>
          <p:nvPr/>
        </p:nvSpPr>
        <p:spPr bwMode="auto">
          <a:xfrm>
            <a:off x="342900" y="3895725"/>
            <a:ext cx="5143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56400" indent="-356400" eaLnBrk="1" hangingPunct="1">
              <a:spcBef>
                <a:spcPct val="50000"/>
              </a:spcBef>
              <a:buClr>
                <a:srgbClr val="10BC45"/>
              </a:buClr>
              <a:buFont typeface="+mj-lt"/>
              <a:buAutoNum type="arabicPeriod" startAt="4"/>
            </a:pPr>
            <a:r>
              <a:rPr lang="en-GB" altLang="en-US" b="1" dirty="0"/>
              <a:t>​</a:t>
            </a:r>
            <a:r>
              <a:rPr lang="en-GB" altLang="en-US" dirty="0"/>
              <a:t>Replicate the modified cells containing the desired gene.</a:t>
            </a:r>
          </a:p>
        </p:txBody>
      </p:sp>
      <p:sp>
        <p:nvSpPr>
          <p:cNvPr id="29" name="TextBox 28">
            <a:extLst>
              <a:ext uri="{FF2B5EF4-FFF2-40B4-BE49-F238E27FC236}">
                <a16:creationId xmlns:a16="http://schemas.microsoft.com/office/drawing/2014/main" id="{556107D6-3009-4ECB-8715-50D65F6D18AD}"/>
              </a:ext>
            </a:extLst>
          </p:cNvPr>
          <p:cNvSpPr txBox="1">
            <a:spLocks noChangeArrowheads="1"/>
          </p:cNvSpPr>
          <p:nvPr/>
        </p:nvSpPr>
        <p:spPr bwMode="auto">
          <a:xfrm>
            <a:off x="342900" y="4951413"/>
            <a:ext cx="471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modified cells can be used to produce large amounts of the desired product. </a:t>
            </a:r>
          </a:p>
        </p:txBody>
      </p:sp>
      <p:pic>
        <p:nvPicPr>
          <p:cNvPr id="28682" name="Picture 13" descr="scientist_male_large.png">
            <a:extLst>
              <a:ext uri="{FF2B5EF4-FFF2-40B4-BE49-F238E27FC236}">
                <a16:creationId xmlns:a16="http://schemas.microsoft.com/office/drawing/2014/main" id="{470BA2C5-1CD2-426F-8D35-47420F0130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0488" y="1952625"/>
            <a:ext cx="33623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695C110-5A57-4F08-9349-6B3AD4525B7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99F81F5-4012-42AC-BA0F-EA1C516AFDED}"/>
              </a:ext>
            </a:extLst>
          </p:cNvPr>
          <p:cNvSpPr>
            <a:spLocks noGrp="1" noChangeArrowheads="1"/>
          </p:cNvSpPr>
          <p:nvPr>
            <p:ph type="title"/>
          </p:nvPr>
        </p:nvSpPr>
        <p:spPr/>
        <p:txBody>
          <a:bodyPr/>
          <a:lstStyle/>
          <a:p>
            <a:r>
              <a:rPr lang="en-GB" altLang="en-US"/>
              <a:t>Genetically engineering bacteria</a:t>
            </a:r>
          </a:p>
        </p:txBody>
      </p:sp>
      <p:pic>
        <p:nvPicPr>
          <p:cNvPr id="313348" name="Picture 4" descr="bacterium">
            <a:extLst>
              <a:ext uri="{FF2B5EF4-FFF2-40B4-BE49-F238E27FC236}">
                <a16:creationId xmlns:a16="http://schemas.microsoft.com/office/drawing/2014/main" id="{AC37CD35-B298-41DC-8179-95C3A8BEF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2330450"/>
            <a:ext cx="3429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a:extLst>
              <a:ext uri="{FF2B5EF4-FFF2-40B4-BE49-F238E27FC236}">
                <a16:creationId xmlns:a16="http://schemas.microsoft.com/office/drawing/2014/main" id="{54ECA492-CC88-4E1C-90FA-FC4BF034922F}"/>
              </a:ext>
            </a:extLst>
          </p:cNvPr>
          <p:cNvSpPr txBox="1">
            <a:spLocks noChangeArrowheads="1"/>
          </p:cNvSpPr>
          <p:nvPr/>
        </p:nvSpPr>
        <p:spPr bwMode="auto">
          <a:xfrm>
            <a:off x="315913" y="784225"/>
            <a:ext cx="8970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Bacteria</a:t>
            </a:r>
            <a:r>
              <a:rPr lang="en-GB" altLang="en-US"/>
              <a:t> are often genetically engineered to produce useful substances. This is because their DNA is loose in the </a:t>
            </a:r>
            <a:r>
              <a:rPr lang="en-GB" altLang="en-US" b="1">
                <a:solidFill>
                  <a:srgbClr val="10BC45"/>
                </a:solidFill>
              </a:rPr>
              <a:t>cytoplasm</a:t>
            </a:r>
            <a:r>
              <a:rPr lang="en-GB" altLang="en-US"/>
              <a:t>, making it easier to modify. </a:t>
            </a:r>
          </a:p>
        </p:txBody>
      </p:sp>
      <p:sp>
        <p:nvSpPr>
          <p:cNvPr id="313350" name="Text Box 6">
            <a:extLst>
              <a:ext uri="{FF2B5EF4-FFF2-40B4-BE49-F238E27FC236}">
                <a16:creationId xmlns:a16="http://schemas.microsoft.com/office/drawing/2014/main" id="{4FA3487E-AD8D-421B-ABDC-BB28B4D5BAF2}"/>
              </a:ext>
            </a:extLst>
          </p:cNvPr>
          <p:cNvSpPr txBox="1">
            <a:spLocks noChangeArrowheads="1"/>
          </p:cNvSpPr>
          <p:nvPr/>
        </p:nvSpPr>
        <p:spPr bwMode="auto">
          <a:xfrm>
            <a:off x="342900" y="2824163"/>
            <a:ext cx="2143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loose strand of main DNA</a:t>
            </a:r>
          </a:p>
        </p:txBody>
      </p:sp>
      <p:sp>
        <p:nvSpPr>
          <p:cNvPr id="313351" name="Text Box 7">
            <a:extLst>
              <a:ext uri="{FF2B5EF4-FFF2-40B4-BE49-F238E27FC236}">
                <a16:creationId xmlns:a16="http://schemas.microsoft.com/office/drawing/2014/main" id="{2EC5971B-0EA5-40C5-923A-A5C30D3B6612}"/>
              </a:ext>
            </a:extLst>
          </p:cNvPr>
          <p:cNvSpPr txBox="1">
            <a:spLocks noChangeArrowheads="1"/>
          </p:cNvSpPr>
          <p:nvPr/>
        </p:nvSpPr>
        <p:spPr bwMode="auto">
          <a:xfrm>
            <a:off x="6677024" y="2982560"/>
            <a:ext cx="22648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plasmid: a small ring of </a:t>
            </a:r>
          </a:p>
          <a:p>
            <a:pPr eaLnBrk="1" hangingPunct="1"/>
            <a:r>
              <a:rPr lang="en-GB" altLang="en-US" dirty="0">
                <a:solidFill>
                  <a:srgbClr val="010066"/>
                </a:solidFill>
              </a:rPr>
              <a:t>additional DNA</a:t>
            </a:r>
          </a:p>
        </p:txBody>
      </p:sp>
      <p:sp>
        <p:nvSpPr>
          <p:cNvPr id="313352" name="Text Box 8">
            <a:extLst>
              <a:ext uri="{FF2B5EF4-FFF2-40B4-BE49-F238E27FC236}">
                <a16:creationId xmlns:a16="http://schemas.microsoft.com/office/drawing/2014/main" id="{E2772512-4DF8-4349-991B-9C4244943EC0}"/>
              </a:ext>
            </a:extLst>
          </p:cNvPr>
          <p:cNvSpPr txBox="1">
            <a:spLocks noChangeArrowheads="1"/>
          </p:cNvSpPr>
          <p:nvPr/>
        </p:nvSpPr>
        <p:spPr bwMode="auto">
          <a:xfrm>
            <a:off x="342900" y="4951588"/>
            <a:ext cx="835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 new gene can be inserted into the </a:t>
            </a:r>
            <a:r>
              <a:rPr lang="en-GB" altLang="en-US" b="1" dirty="0">
                <a:solidFill>
                  <a:srgbClr val="10BC45"/>
                </a:solidFill>
              </a:rPr>
              <a:t>plasmid</a:t>
            </a:r>
            <a:r>
              <a:rPr lang="en-GB" altLang="en-US" dirty="0">
                <a:solidFill>
                  <a:srgbClr val="010066"/>
                </a:solidFill>
              </a:rPr>
              <a:t>.</a:t>
            </a:r>
            <a:r>
              <a:rPr lang="en-GB" altLang="en-US" i="1" dirty="0"/>
              <a:t> </a:t>
            </a:r>
            <a:r>
              <a:rPr lang="en-GB" altLang="en-US" dirty="0"/>
              <a:t>This is a ring of additional DNA also free in the cytoplasm. The bacteria can then produce the substance for which the gene codes.</a:t>
            </a:r>
          </a:p>
        </p:txBody>
      </p:sp>
      <p:sp>
        <p:nvSpPr>
          <p:cNvPr id="313354" name="Line 10">
            <a:extLst>
              <a:ext uri="{FF2B5EF4-FFF2-40B4-BE49-F238E27FC236}">
                <a16:creationId xmlns:a16="http://schemas.microsoft.com/office/drawing/2014/main" id="{547C7A48-57A5-4477-A7A7-0867A9A745A7}"/>
              </a:ext>
            </a:extLst>
          </p:cNvPr>
          <p:cNvSpPr>
            <a:spLocks noChangeShapeType="1"/>
          </p:cNvSpPr>
          <p:nvPr/>
        </p:nvSpPr>
        <p:spPr bwMode="auto">
          <a:xfrm>
            <a:off x="2324100" y="3287713"/>
            <a:ext cx="619125" cy="144462"/>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9707" name="Picture 12" descr="arrow Slide 14.png">
            <a:extLst>
              <a:ext uri="{FF2B5EF4-FFF2-40B4-BE49-F238E27FC236}">
                <a16:creationId xmlns:a16="http://schemas.microsoft.com/office/drawing/2014/main" id="{F569FE38-87D9-4221-86CF-631082FC72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970418">
            <a:off x="5273939" y="3555721"/>
            <a:ext cx="132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AC36B37-1FDE-4CED-897B-D301F51D27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E276B40D-0A2F-430E-85EC-4AFDF049675B}"/>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33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33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33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33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335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0" grpId="0"/>
      <p:bldP spid="313351" grpId="0"/>
      <p:bldP spid="3133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F7EE8BC-0469-40A3-9E8E-B8D8536073A7}"/>
              </a:ext>
            </a:extLst>
          </p:cNvPr>
          <p:cNvSpPr>
            <a:spLocks noGrp="1"/>
          </p:cNvSpPr>
          <p:nvPr>
            <p:ph type="title"/>
          </p:nvPr>
        </p:nvSpPr>
        <p:spPr/>
        <p:txBody>
          <a:bodyPr/>
          <a:lstStyle/>
          <a:p>
            <a:r>
              <a:rPr lang="en-GB" altLang="en-US" sz="2700"/>
              <a:t>Using bacteria to treat diabetes</a:t>
            </a:r>
          </a:p>
        </p:txBody>
      </p:sp>
      <p:sp>
        <p:nvSpPr>
          <p:cNvPr id="30724" name="TextBox 5">
            <a:extLst>
              <a:ext uri="{FF2B5EF4-FFF2-40B4-BE49-F238E27FC236}">
                <a16:creationId xmlns:a16="http://schemas.microsoft.com/office/drawing/2014/main" id="{A9214750-4F58-46E0-84EE-5E28975233D2}"/>
              </a:ext>
            </a:extLst>
          </p:cNvPr>
          <p:cNvSpPr txBox="1">
            <a:spLocks noChangeArrowheads="1"/>
          </p:cNvSpPr>
          <p:nvPr/>
        </p:nvSpPr>
        <p:spPr bwMode="auto">
          <a:xfrm>
            <a:off x="342899" y="784225"/>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Insulin</a:t>
            </a:r>
            <a:r>
              <a:rPr lang="en-GB" altLang="en-US" dirty="0"/>
              <a:t> is a hormone needed to control blood glucose levels. People who suffer from </a:t>
            </a:r>
            <a:r>
              <a:rPr lang="en-GB" altLang="en-US" b="1" dirty="0">
                <a:solidFill>
                  <a:srgbClr val="10BC45"/>
                </a:solidFill>
              </a:rPr>
              <a:t>type 1 diabetes </a:t>
            </a:r>
            <a:r>
              <a:rPr lang="en-GB" altLang="en-US" dirty="0"/>
              <a:t>are unable to produce their own </a:t>
            </a:r>
            <a:r>
              <a:rPr lang="en-GB" altLang="en-US" dirty="0">
                <a:solidFill>
                  <a:srgbClr val="010066"/>
                </a:solidFill>
              </a:rPr>
              <a:t>insulin</a:t>
            </a:r>
            <a:r>
              <a:rPr lang="en-GB" altLang="en-US" dirty="0"/>
              <a:t>. </a:t>
            </a:r>
          </a:p>
        </p:txBody>
      </p:sp>
      <p:sp>
        <p:nvSpPr>
          <p:cNvPr id="39942" name="TextBox 6">
            <a:extLst>
              <a:ext uri="{FF2B5EF4-FFF2-40B4-BE49-F238E27FC236}">
                <a16:creationId xmlns:a16="http://schemas.microsoft.com/office/drawing/2014/main" id="{D6E28B8E-2144-4A17-9ADC-F5B043F443A8}"/>
              </a:ext>
            </a:extLst>
          </p:cNvPr>
          <p:cNvSpPr txBox="1">
            <a:spLocks noChangeArrowheads="1"/>
          </p:cNvSpPr>
          <p:nvPr/>
        </p:nvSpPr>
        <p:spPr bwMode="auto">
          <a:xfrm>
            <a:off x="342900" y="3070225"/>
            <a:ext cx="50625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Bacteria are genetically engineered to produce large amounts of insulin</a:t>
            </a:r>
            <a:r>
              <a:rPr lang="en-GB" altLang="en-US" i="1" dirty="0">
                <a:solidFill>
                  <a:schemeClr val="tx1"/>
                </a:solidFill>
              </a:rPr>
              <a:t> </a:t>
            </a:r>
            <a:r>
              <a:rPr lang="en-GB" altLang="en-US" dirty="0"/>
              <a:t>by inserting the human insulin gene into bacterial plasmids.</a:t>
            </a:r>
          </a:p>
        </p:txBody>
      </p:sp>
      <p:sp>
        <p:nvSpPr>
          <p:cNvPr id="39943" name="TextBox 7">
            <a:extLst>
              <a:ext uri="{FF2B5EF4-FFF2-40B4-BE49-F238E27FC236}">
                <a16:creationId xmlns:a16="http://schemas.microsoft.com/office/drawing/2014/main" id="{F5760338-92CE-4902-8B73-A1808A718255}"/>
              </a:ext>
            </a:extLst>
          </p:cNvPr>
          <p:cNvSpPr txBox="1">
            <a:spLocks noChangeArrowheads="1"/>
          </p:cNvSpPr>
          <p:nvPr/>
        </p:nvSpPr>
        <p:spPr bwMode="auto">
          <a:xfrm>
            <a:off x="342900" y="4953000"/>
            <a:ext cx="4911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insulin can then be harvested and processed for use in treating people with type 1 diabetes.</a:t>
            </a:r>
          </a:p>
        </p:txBody>
      </p:sp>
      <p:pic>
        <p:nvPicPr>
          <p:cNvPr id="10" name="Picture 9" descr="insulin inserted into a plasmid.png">
            <a:extLst>
              <a:ext uri="{FF2B5EF4-FFF2-40B4-BE49-F238E27FC236}">
                <a16:creationId xmlns:a16="http://schemas.microsoft.com/office/drawing/2014/main" id="{04DEF2A4-6C61-4282-87D6-285B22B782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7175" y="3170238"/>
            <a:ext cx="385286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E17FA25A-4503-4634-8F0C-72332981BFEE}"/>
              </a:ext>
            </a:extLst>
          </p:cNvPr>
          <p:cNvSpPr>
            <a:spLocks noChangeArrowheads="1"/>
          </p:cNvSpPr>
          <p:nvPr/>
        </p:nvSpPr>
        <p:spPr bwMode="auto">
          <a:xfrm>
            <a:off x="342900" y="2297113"/>
            <a:ext cx="8418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they must have frequent insulin injections.</a:t>
            </a:r>
          </a:p>
        </p:txBody>
      </p:sp>
      <p:pic>
        <p:nvPicPr>
          <p:cNvPr id="12" name="Picture 11">
            <a:extLst>
              <a:ext uri="{FF2B5EF4-FFF2-40B4-BE49-F238E27FC236}">
                <a16:creationId xmlns:a16="http://schemas.microsoft.com/office/drawing/2014/main" id="{4A82F1B2-3890-4B72-99AB-5F5435EA62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4808B26A-9416-48B9-84C1-74400071CD5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B1BBF07-12B4-4137-BD6C-D44850015231}"/>
              </a:ext>
            </a:extLst>
          </p:cNvPr>
          <p:cNvSpPr>
            <a:spLocks noGrp="1" noChangeArrowheads="1"/>
          </p:cNvSpPr>
          <p:nvPr>
            <p:ph type="title"/>
          </p:nvPr>
        </p:nvSpPr>
        <p:spPr/>
        <p:txBody>
          <a:bodyPr/>
          <a:lstStyle/>
          <a:p>
            <a:r>
              <a:rPr lang="en-GB" altLang="en-US" dirty="0"/>
              <a:t>How can bacteria produce insulin?</a:t>
            </a:r>
          </a:p>
        </p:txBody>
      </p:sp>
      <p:pic>
        <p:nvPicPr>
          <p:cNvPr id="6" name="Picture 5">
            <a:extLst>
              <a:ext uri="{FF2B5EF4-FFF2-40B4-BE49-F238E27FC236}">
                <a16:creationId xmlns:a16="http://schemas.microsoft.com/office/drawing/2014/main" id="{5FB51354-EA46-4431-9108-185A59AAEB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670FC50C-BCC5-4C15-AE55-00A3FF5B6FE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961C9F4E-AA0C-43F7-ACA5-00D9A61398A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F035C7E-564F-47AD-B528-22EA0FF2CC8B}"/>
              </a:ext>
            </a:extLst>
          </p:cNvPr>
          <p:cNvSpPr>
            <a:spLocks noGrp="1" noChangeArrowheads="1"/>
          </p:cNvSpPr>
          <p:nvPr>
            <p:ph type="title"/>
          </p:nvPr>
        </p:nvSpPr>
        <p:spPr/>
        <p:txBody>
          <a:bodyPr/>
          <a:lstStyle/>
          <a:p>
            <a:r>
              <a:rPr lang="en-GB" altLang="en-US"/>
              <a:t>Advantages of using bacteria</a:t>
            </a:r>
            <a:endParaRPr lang="en-US" altLang="en-US"/>
          </a:p>
        </p:txBody>
      </p:sp>
      <p:sp>
        <p:nvSpPr>
          <p:cNvPr id="1010691" name="Rectangle 3">
            <a:extLst>
              <a:ext uri="{FF2B5EF4-FFF2-40B4-BE49-F238E27FC236}">
                <a16:creationId xmlns:a16="http://schemas.microsoft.com/office/drawing/2014/main" id="{3E57E3E1-6CC9-4955-B181-5F3B0DA3BE70}"/>
              </a:ext>
            </a:extLst>
          </p:cNvPr>
          <p:cNvSpPr>
            <a:spLocks noChangeArrowheads="1"/>
          </p:cNvSpPr>
          <p:nvPr/>
        </p:nvSpPr>
        <p:spPr bwMode="auto">
          <a:xfrm>
            <a:off x="342900" y="3689350"/>
            <a:ext cx="5326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US" altLang="en-US"/>
              <a:t>they can be grown on waste products from industrial processes</a:t>
            </a:r>
          </a:p>
        </p:txBody>
      </p:sp>
      <p:sp>
        <p:nvSpPr>
          <p:cNvPr id="31748" name="Text Box 4">
            <a:extLst>
              <a:ext uri="{FF2B5EF4-FFF2-40B4-BE49-F238E27FC236}">
                <a16:creationId xmlns:a16="http://schemas.microsoft.com/office/drawing/2014/main" id="{E49A9903-B721-4BBD-A98D-0AD8189DA756}"/>
              </a:ext>
            </a:extLst>
          </p:cNvPr>
          <p:cNvSpPr txBox="1">
            <a:spLocks noChangeArrowheads="1"/>
          </p:cNvSpPr>
          <p:nvPr/>
        </p:nvSpPr>
        <p:spPr bwMode="auto">
          <a:xfrm>
            <a:off x="339725" y="800100"/>
            <a:ext cx="8448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There are many advantages in genetically engineering bacteria to produce a desired product:</a:t>
            </a:r>
            <a:endParaRPr lang="en-US" altLang="en-US">
              <a:solidFill>
                <a:srgbClr val="010066"/>
              </a:solidFill>
            </a:endParaRPr>
          </a:p>
        </p:txBody>
      </p:sp>
      <p:sp>
        <p:nvSpPr>
          <p:cNvPr id="1010693" name="Rectangle 5">
            <a:extLst>
              <a:ext uri="{FF2B5EF4-FFF2-40B4-BE49-F238E27FC236}">
                <a16:creationId xmlns:a16="http://schemas.microsoft.com/office/drawing/2014/main" id="{AFF4CCA5-2DFE-4D98-9E30-650E0D9A554C}"/>
              </a:ext>
            </a:extLst>
          </p:cNvPr>
          <p:cNvSpPr>
            <a:spLocks noChangeArrowheads="1"/>
          </p:cNvSpPr>
          <p:nvPr/>
        </p:nvSpPr>
        <p:spPr bwMode="auto">
          <a:xfrm>
            <a:off x="342900" y="2060575"/>
            <a:ext cx="5291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US" altLang="en-US"/>
              <a:t>they grow and reproduce rapidly which allows them to produce the desired product on a large scale</a:t>
            </a:r>
          </a:p>
        </p:txBody>
      </p:sp>
      <p:sp>
        <p:nvSpPr>
          <p:cNvPr id="1010699" name="Rectangle 11">
            <a:extLst>
              <a:ext uri="{FF2B5EF4-FFF2-40B4-BE49-F238E27FC236}">
                <a16:creationId xmlns:a16="http://schemas.microsoft.com/office/drawing/2014/main" id="{2914DFE5-0990-46D9-AA58-417F5416F50E}"/>
              </a:ext>
            </a:extLst>
          </p:cNvPr>
          <p:cNvSpPr>
            <a:spLocks noChangeArrowheads="1"/>
          </p:cNvSpPr>
          <p:nvPr/>
        </p:nvSpPr>
        <p:spPr bwMode="auto">
          <a:xfrm>
            <a:off x="358775" y="4949825"/>
            <a:ext cx="5289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US" altLang="en-US"/>
              <a:t>fewer ethical issues are associated with their use compared to plants and animals.</a:t>
            </a:r>
          </a:p>
        </p:txBody>
      </p:sp>
      <p:pic>
        <p:nvPicPr>
          <p:cNvPr id="31753" name="Picture 11" descr="Reading_Girl1.png">
            <a:extLst>
              <a:ext uri="{FF2B5EF4-FFF2-40B4-BE49-F238E27FC236}">
                <a16:creationId xmlns:a16="http://schemas.microsoft.com/office/drawing/2014/main" id="{E86EBFF1-8BB1-46D2-8671-1EED775030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4238" y="1700213"/>
            <a:ext cx="2568575"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FF8B124-C995-4184-8B8B-A1563D2DD8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B5C27AFC-2519-4477-BEB8-CE7FC12AB69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06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0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069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1" grpId="0"/>
      <p:bldP spid="1010693" grpId="0"/>
      <p:bldP spid="10106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51B57CD-FA22-4C01-9F70-2D2D24C76435}"/>
              </a:ext>
            </a:extLst>
          </p:cNvPr>
          <p:cNvSpPr>
            <a:spLocks noGrp="1" noChangeArrowheads="1"/>
          </p:cNvSpPr>
          <p:nvPr>
            <p:ph type="title"/>
          </p:nvPr>
        </p:nvSpPr>
        <p:spPr/>
        <p:txBody>
          <a:bodyPr/>
          <a:lstStyle/>
          <a:p>
            <a:r>
              <a:rPr lang="en-GB" altLang="en-US"/>
              <a:t>What are GM crops?</a:t>
            </a:r>
          </a:p>
        </p:txBody>
      </p:sp>
      <p:sp>
        <p:nvSpPr>
          <p:cNvPr id="33795" name="Text Box 3">
            <a:extLst>
              <a:ext uri="{FF2B5EF4-FFF2-40B4-BE49-F238E27FC236}">
                <a16:creationId xmlns:a16="http://schemas.microsoft.com/office/drawing/2014/main" id="{FB6A34E9-6FC7-40C6-9CB4-4B38FEE38D3F}"/>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Crop plants can be genetically engineered with genes from other organisms to provide them with useful characteristics. They are known as genetically modified (GM) crops.</a:t>
            </a:r>
          </a:p>
        </p:txBody>
      </p:sp>
      <p:sp>
        <p:nvSpPr>
          <p:cNvPr id="206852" name="Text Box 4">
            <a:extLst>
              <a:ext uri="{FF2B5EF4-FFF2-40B4-BE49-F238E27FC236}">
                <a16:creationId xmlns:a16="http://schemas.microsoft.com/office/drawing/2014/main" id="{116598D9-C9DC-4CE3-B9A0-BF4273D7A0D3}"/>
              </a:ext>
            </a:extLst>
          </p:cNvPr>
          <p:cNvSpPr txBox="1">
            <a:spLocks noChangeArrowheads="1"/>
          </p:cNvSpPr>
          <p:nvPr/>
        </p:nvSpPr>
        <p:spPr bwMode="auto">
          <a:xfrm>
            <a:off x="342900" y="2122488"/>
            <a:ext cx="6578600" cy="4619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What characteristics might be useful in crops?</a:t>
            </a:r>
          </a:p>
        </p:txBody>
      </p:sp>
      <p:sp>
        <p:nvSpPr>
          <p:cNvPr id="206853" name="Text Box 5">
            <a:extLst>
              <a:ext uri="{FF2B5EF4-FFF2-40B4-BE49-F238E27FC236}">
                <a16:creationId xmlns:a16="http://schemas.microsoft.com/office/drawing/2014/main" id="{DCAC5482-E586-4135-9CCC-BBEE0F225071}"/>
              </a:ext>
            </a:extLst>
          </p:cNvPr>
          <p:cNvSpPr txBox="1">
            <a:spLocks noChangeArrowheads="1"/>
          </p:cNvSpPr>
          <p:nvPr/>
        </p:nvSpPr>
        <p:spPr bwMode="auto">
          <a:xfrm>
            <a:off x="342900" y="2722563"/>
            <a:ext cx="313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t>pest resistance</a:t>
            </a:r>
          </a:p>
        </p:txBody>
      </p:sp>
      <p:sp>
        <p:nvSpPr>
          <p:cNvPr id="206854" name="Text Box 6">
            <a:extLst>
              <a:ext uri="{FF2B5EF4-FFF2-40B4-BE49-F238E27FC236}">
                <a16:creationId xmlns:a16="http://schemas.microsoft.com/office/drawing/2014/main" id="{638F3A40-4C8B-4EAF-AFF4-592B33EFA9CD}"/>
              </a:ext>
            </a:extLst>
          </p:cNvPr>
          <p:cNvSpPr txBox="1">
            <a:spLocks noChangeArrowheads="1"/>
          </p:cNvSpPr>
          <p:nvPr/>
        </p:nvSpPr>
        <p:spPr bwMode="auto">
          <a:xfrm>
            <a:off x="342900" y="3317240"/>
            <a:ext cx="416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t>frost/drought resistance</a:t>
            </a:r>
          </a:p>
        </p:txBody>
      </p:sp>
      <p:sp>
        <p:nvSpPr>
          <p:cNvPr id="206855" name="Text Box 7">
            <a:extLst>
              <a:ext uri="{FF2B5EF4-FFF2-40B4-BE49-F238E27FC236}">
                <a16:creationId xmlns:a16="http://schemas.microsoft.com/office/drawing/2014/main" id="{89A06E39-E337-44B2-BCE3-1481E314FE9C}"/>
              </a:ext>
            </a:extLst>
          </p:cNvPr>
          <p:cNvSpPr txBox="1">
            <a:spLocks noChangeArrowheads="1"/>
          </p:cNvSpPr>
          <p:nvPr/>
        </p:nvSpPr>
        <p:spPr bwMode="auto">
          <a:xfrm>
            <a:off x="342900" y="4506594"/>
            <a:ext cx="340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t>herbicide resistance</a:t>
            </a:r>
          </a:p>
        </p:txBody>
      </p:sp>
      <p:sp>
        <p:nvSpPr>
          <p:cNvPr id="206856" name="Text Box 8">
            <a:extLst>
              <a:ext uri="{FF2B5EF4-FFF2-40B4-BE49-F238E27FC236}">
                <a16:creationId xmlns:a16="http://schemas.microsoft.com/office/drawing/2014/main" id="{0676FAD1-69FA-46A4-BB00-8350887A7028}"/>
              </a:ext>
            </a:extLst>
          </p:cNvPr>
          <p:cNvSpPr txBox="1">
            <a:spLocks noChangeArrowheads="1"/>
          </p:cNvSpPr>
          <p:nvPr/>
        </p:nvSpPr>
        <p:spPr bwMode="auto">
          <a:xfrm>
            <a:off x="342900" y="5101271"/>
            <a:ext cx="335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t>addition of nutrients</a:t>
            </a:r>
          </a:p>
        </p:txBody>
      </p:sp>
      <p:sp>
        <p:nvSpPr>
          <p:cNvPr id="206857" name="Text Box 9">
            <a:extLst>
              <a:ext uri="{FF2B5EF4-FFF2-40B4-BE49-F238E27FC236}">
                <a16:creationId xmlns:a16="http://schemas.microsoft.com/office/drawing/2014/main" id="{D92A1836-DC84-4844-AA60-52AF31DD7AA1}"/>
              </a:ext>
            </a:extLst>
          </p:cNvPr>
          <p:cNvSpPr txBox="1">
            <a:spLocks noChangeArrowheads="1"/>
          </p:cNvSpPr>
          <p:nvPr/>
        </p:nvSpPr>
        <p:spPr bwMode="auto">
          <a:xfrm>
            <a:off x="342900" y="5695950"/>
            <a:ext cx="313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t>longer shelf-life.</a:t>
            </a:r>
          </a:p>
        </p:txBody>
      </p:sp>
      <p:sp>
        <p:nvSpPr>
          <p:cNvPr id="206858" name="Text Box 10">
            <a:extLst>
              <a:ext uri="{FF2B5EF4-FFF2-40B4-BE49-F238E27FC236}">
                <a16:creationId xmlns:a16="http://schemas.microsoft.com/office/drawing/2014/main" id="{0FD0E429-7D14-46BE-A6CF-1440CD343467}"/>
              </a:ext>
            </a:extLst>
          </p:cNvPr>
          <p:cNvSpPr txBox="1">
            <a:spLocks noChangeArrowheads="1"/>
          </p:cNvSpPr>
          <p:nvPr/>
        </p:nvSpPr>
        <p:spPr bwMode="auto">
          <a:xfrm>
            <a:off x="342900" y="3911917"/>
            <a:ext cx="3344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t>disease resistance</a:t>
            </a:r>
          </a:p>
        </p:txBody>
      </p:sp>
      <p:pic>
        <p:nvPicPr>
          <p:cNvPr id="33804" name="Picture 12" descr="crops_veeterzy_shutterstock.jpg">
            <a:extLst>
              <a:ext uri="{FF2B5EF4-FFF2-40B4-BE49-F238E27FC236}">
                <a16:creationId xmlns:a16="http://schemas.microsoft.com/office/drawing/2014/main" id="{A9D7951C-1027-44F2-AC90-959CCC231539}"/>
              </a:ext>
            </a:extLst>
          </p:cNvPr>
          <p:cNvPicPr>
            <a:picLocks noChangeAspect="1"/>
          </p:cNvPicPr>
          <p:nvPr/>
        </p:nvPicPr>
        <p:blipFill>
          <a:blip r:embed="rId4">
            <a:extLst>
              <a:ext uri="{28A0092B-C50C-407E-A947-70E740481C1C}">
                <a14:useLocalDpi xmlns:a14="http://schemas.microsoft.com/office/drawing/2010/main" val="0"/>
              </a:ext>
            </a:extLst>
          </a:blip>
          <a:srcRect l="2464" r="3067"/>
          <a:stretch>
            <a:fillRect/>
          </a:stretch>
        </p:blipFill>
        <p:spPr bwMode="auto">
          <a:xfrm>
            <a:off x="4270375" y="2859088"/>
            <a:ext cx="3983038"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56C0A24C-57D0-43B9-AE7A-01861CA17D9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2FECCD28-38F6-422D-A72A-CAD302E9145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8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8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8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8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68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685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P spid="206853" grpId="0"/>
      <p:bldP spid="206854" grpId="0"/>
      <p:bldP spid="206855" grpId="0"/>
      <p:bldP spid="206856" grpId="0"/>
      <p:bldP spid="206857" grpId="0"/>
      <p:bldP spid="2068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DE0A93C-758F-4F1E-8FB3-10A40D8D0889}"/>
              </a:ext>
            </a:extLst>
          </p:cNvPr>
          <p:cNvSpPr>
            <a:spLocks noGrp="1"/>
          </p:cNvSpPr>
          <p:nvPr>
            <p:ph type="title"/>
          </p:nvPr>
        </p:nvSpPr>
        <p:spPr/>
        <p:txBody>
          <a:bodyPr/>
          <a:lstStyle/>
          <a:p>
            <a:r>
              <a:rPr lang="en-GB" altLang="en-US"/>
              <a:t>GM crops and food production</a:t>
            </a:r>
          </a:p>
        </p:txBody>
      </p:sp>
      <p:sp>
        <p:nvSpPr>
          <p:cNvPr id="5" name="Rectangle 4">
            <a:extLst>
              <a:ext uri="{FF2B5EF4-FFF2-40B4-BE49-F238E27FC236}">
                <a16:creationId xmlns:a16="http://schemas.microsoft.com/office/drawing/2014/main" id="{E125B579-FE11-46F5-8CB2-01BE7E77B95D}"/>
              </a:ext>
            </a:extLst>
          </p:cNvPr>
          <p:cNvSpPr>
            <a:spLocks noChangeArrowheads="1"/>
          </p:cNvSpPr>
          <p:nvPr/>
        </p:nvSpPr>
        <p:spPr bwMode="auto">
          <a:xfrm>
            <a:off x="342900" y="3160713"/>
            <a:ext cx="4502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For example, corn plants have been genetically modified to be drought resistant.</a:t>
            </a:r>
            <a:endParaRPr lang="en-GB" altLang="en-US" dirty="0"/>
          </a:p>
        </p:txBody>
      </p:sp>
      <p:sp>
        <p:nvSpPr>
          <p:cNvPr id="6" name="Rectangle 5">
            <a:extLst>
              <a:ext uri="{FF2B5EF4-FFF2-40B4-BE49-F238E27FC236}">
                <a16:creationId xmlns:a16="http://schemas.microsoft.com/office/drawing/2014/main" id="{9253C5AA-DAD2-4479-B965-F5D678AD9AB6}"/>
              </a:ext>
            </a:extLst>
          </p:cNvPr>
          <p:cNvSpPr>
            <a:spLocks noChangeArrowheads="1"/>
          </p:cNvSpPr>
          <p:nvPr/>
        </p:nvSpPr>
        <p:spPr bwMode="auto">
          <a:xfrm>
            <a:off x="342900" y="197167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could be very useful for increasing food availability to help to feed the world’s growing population.  </a:t>
            </a:r>
            <a:endParaRPr lang="en-GB" altLang="en-US"/>
          </a:p>
        </p:txBody>
      </p:sp>
      <p:sp>
        <p:nvSpPr>
          <p:cNvPr id="34822" name="TextBox 6">
            <a:extLst>
              <a:ext uri="{FF2B5EF4-FFF2-40B4-BE49-F238E27FC236}">
                <a16:creationId xmlns:a16="http://schemas.microsoft.com/office/drawing/2014/main" id="{DD34ABA4-B2B1-4CE4-A909-F0233D7CE2E6}"/>
              </a:ext>
            </a:extLst>
          </p:cNvPr>
          <p:cNvSpPr txBox="1">
            <a:spLocks noChangeArrowheads="1"/>
          </p:cNvSpPr>
          <p:nvPr/>
        </p:nvSpPr>
        <p:spPr bwMode="auto">
          <a:xfrm>
            <a:off x="342900" y="784225"/>
            <a:ext cx="8002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Genetically modified crops that are better able to survive adverse conditions will help to increase crop yield.</a:t>
            </a:r>
          </a:p>
        </p:txBody>
      </p:sp>
      <p:sp>
        <p:nvSpPr>
          <p:cNvPr id="34825" name="TextBox 14">
            <a:extLst>
              <a:ext uri="{FF2B5EF4-FFF2-40B4-BE49-F238E27FC236}">
                <a16:creationId xmlns:a16="http://schemas.microsoft.com/office/drawing/2014/main" id="{5DBFBE24-93EC-4EA5-A47D-FADDC01ABCEA}"/>
              </a:ext>
            </a:extLst>
          </p:cNvPr>
          <p:cNvSpPr txBox="1">
            <a:spLocks noChangeArrowheads="1"/>
          </p:cNvSpPr>
          <p:nvPr/>
        </p:nvSpPr>
        <p:spPr bwMode="auto">
          <a:xfrm>
            <a:off x="342900" y="4716463"/>
            <a:ext cx="4217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These plants contain a gene from bacteria that helps them resist the effects of drought.</a:t>
            </a:r>
          </a:p>
        </p:txBody>
      </p:sp>
      <p:pic>
        <p:nvPicPr>
          <p:cNvPr id="2" name="Picture 9" descr="slide 20.jpg">
            <a:extLst>
              <a:ext uri="{FF2B5EF4-FFF2-40B4-BE49-F238E27FC236}">
                <a16:creationId xmlns:a16="http://schemas.microsoft.com/office/drawing/2014/main" id="{16712119-5CA9-4000-8841-AB5F407B58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6975" y="2925763"/>
            <a:ext cx="3305175"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AC08E42-129A-42B2-BE77-4D9ED4B66D9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B764D9E5-1AE0-4EC9-85D7-943AFD5F973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48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2541354-A93F-4C9D-857B-FA769A318041}"/>
              </a:ext>
            </a:extLst>
          </p:cNvPr>
          <p:cNvSpPr>
            <a:spLocks noGrp="1" noChangeArrowheads="1"/>
          </p:cNvSpPr>
          <p:nvPr>
            <p:ph type="title"/>
          </p:nvPr>
        </p:nvSpPr>
        <p:spPr/>
        <p:txBody>
          <a:bodyPr/>
          <a:lstStyle/>
          <a:p>
            <a:r>
              <a:rPr lang="en-GB" altLang="en-US"/>
              <a:t>Pest resistant GM crops</a:t>
            </a:r>
          </a:p>
        </p:txBody>
      </p:sp>
      <p:sp>
        <p:nvSpPr>
          <p:cNvPr id="35843" name="Text Box 4">
            <a:extLst>
              <a:ext uri="{FF2B5EF4-FFF2-40B4-BE49-F238E27FC236}">
                <a16:creationId xmlns:a16="http://schemas.microsoft.com/office/drawing/2014/main" id="{0737F758-441B-4D29-AF86-A0A9C7FC9273}"/>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Some plants have been genetically modified so they are </a:t>
            </a:r>
            <a:r>
              <a:rPr lang="en-GB" altLang="en-US" b="1" dirty="0">
                <a:solidFill>
                  <a:srgbClr val="10BC45"/>
                </a:solidFill>
              </a:rPr>
              <a:t>toxic</a:t>
            </a:r>
            <a:r>
              <a:rPr lang="en-GB" altLang="en-US" dirty="0"/>
              <a:t> to pests. These plants are pest resistant. </a:t>
            </a:r>
          </a:p>
        </p:txBody>
      </p:sp>
      <p:sp>
        <p:nvSpPr>
          <p:cNvPr id="295942" name="Text Box 6">
            <a:extLst>
              <a:ext uri="{FF2B5EF4-FFF2-40B4-BE49-F238E27FC236}">
                <a16:creationId xmlns:a16="http://schemas.microsoft.com/office/drawing/2014/main" id="{0EA233BD-ADB2-48D1-90C2-F6D51D878D9B}"/>
              </a:ext>
            </a:extLst>
          </p:cNvPr>
          <p:cNvSpPr txBox="1">
            <a:spLocks noChangeArrowheads="1"/>
          </p:cNvSpPr>
          <p:nvPr/>
        </p:nvSpPr>
        <p:spPr bwMode="auto">
          <a:xfrm>
            <a:off x="342900" y="3402543"/>
            <a:ext cx="3470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GM plants are pest resistant: if a pest tries to eat the GM plant, it is killed by the toxin.</a:t>
            </a:r>
          </a:p>
        </p:txBody>
      </p:sp>
      <p:pic>
        <p:nvPicPr>
          <p:cNvPr id="295943" name="Picture 7" descr="taties3_GM">
            <a:extLst>
              <a:ext uri="{FF2B5EF4-FFF2-40B4-BE49-F238E27FC236}">
                <a16:creationId xmlns:a16="http://schemas.microsoft.com/office/drawing/2014/main" id="{D04429CF-5C75-4849-BF11-CDEF9F596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50" y="3359150"/>
            <a:ext cx="18399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descr="taties5_GM2">
            <a:extLst>
              <a:ext uri="{FF2B5EF4-FFF2-40B4-BE49-F238E27FC236}">
                <a16:creationId xmlns:a16="http://schemas.microsoft.com/office/drawing/2014/main" id="{FCC10D1B-DA18-4B4E-8348-EFEAC1956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613" y="3386138"/>
            <a:ext cx="18732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Box 9">
            <a:extLst>
              <a:ext uri="{FF2B5EF4-FFF2-40B4-BE49-F238E27FC236}">
                <a16:creationId xmlns:a16="http://schemas.microsoft.com/office/drawing/2014/main" id="{E2835C84-245C-4471-87F7-B553618808B2}"/>
              </a:ext>
            </a:extLst>
          </p:cNvPr>
          <p:cNvSpPr txBox="1">
            <a:spLocks noChangeArrowheads="1"/>
          </p:cNvSpPr>
          <p:nvPr/>
        </p:nvSpPr>
        <p:spPr bwMode="auto">
          <a:xfrm>
            <a:off x="342900" y="5266443"/>
            <a:ext cx="3470275" cy="8302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might this benefit the environment?</a:t>
            </a:r>
          </a:p>
        </p:txBody>
      </p:sp>
      <p:sp>
        <p:nvSpPr>
          <p:cNvPr id="35850" name="Rectangle 10">
            <a:extLst>
              <a:ext uri="{FF2B5EF4-FFF2-40B4-BE49-F238E27FC236}">
                <a16:creationId xmlns:a16="http://schemas.microsoft.com/office/drawing/2014/main" id="{89A1AC96-6267-48C9-8839-1B96A813ED62}"/>
              </a:ext>
            </a:extLst>
          </p:cNvPr>
          <p:cNvSpPr>
            <a:spLocks noChangeArrowheads="1"/>
          </p:cNvSpPr>
          <p:nvPr/>
        </p:nvSpPr>
        <p:spPr bwMode="auto">
          <a:xfrm>
            <a:off x="342900" y="1908351"/>
            <a:ext cx="8632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bacteria </a:t>
            </a:r>
            <a:r>
              <a:rPr lang="en-GB" altLang="en-US" i="1" dirty="0">
                <a:solidFill>
                  <a:srgbClr val="010066"/>
                </a:solidFill>
              </a:rPr>
              <a:t>Bacillus thuringiensis</a:t>
            </a:r>
            <a:r>
              <a:rPr lang="en-GB" altLang="en-US" dirty="0">
                <a:solidFill>
                  <a:srgbClr val="010066"/>
                </a:solidFill>
              </a:rPr>
              <a:t> produces a protein that is toxic to many insects. The gene for this protein was introduced into crop plants, allowing plants to produce the toxic protein.</a:t>
            </a:r>
            <a:endParaRPr lang="en-GB" altLang="en-US" dirty="0"/>
          </a:p>
        </p:txBody>
      </p:sp>
      <p:pic>
        <p:nvPicPr>
          <p:cNvPr id="11" name="Picture 10">
            <a:extLst>
              <a:ext uri="{FF2B5EF4-FFF2-40B4-BE49-F238E27FC236}">
                <a16:creationId xmlns:a16="http://schemas.microsoft.com/office/drawing/2014/main" id="{6ACAD269-3EE5-4B1B-945C-475C2315FA7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0D06C91A-2398-4452-B8D5-E0621C168E8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A29A544F-C984-4A07-95E0-24CBBA23F6C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59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59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2" grpId="0"/>
      <p:bldP spid="47113" grpId="0" animBg="1"/>
      <p:bldP spid="358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702F3AFF-6069-4DE9-93DA-D1BDC42C62E4}"/>
              </a:ext>
            </a:extLst>
          </p:cNvPr>
          <p:cNvSpPr txBox="1">
            <a:spLocks noChangeArrowheads="1"/>
          </p:cNvSpPr>
          <p:nvPr/>
        </p:nvSpPr>
        <p:spPr bwMode="auto">
          <a:xfrm>
            <a:off x="342900" y="784225"/>
            <a:ext cx="8024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Rice can be genetically modified to make </a:t>
            </a:r>
            <a:r>
              <a:rPr lang="en-GB" altLang="en-US" b="1">
                <a:solidFill>
                  <a:srgbClr val="10BC45"/>
                </a:solidFill>
              </a:rPr>
              <a:t>beta-carotene</a:t>
            </a:r>
            <a:r>
              <a:rPr lang="en-GB" altLang="en-US"/>
              <a:t>, a substance that is converted into </a:t>
            </a:r>
            <a:r>
              <a:rPr lang="en-GB" altLang="en-US" b="1">
                <a:solidFill>
                  <a:srgbClr val="010066"/>
                </a:solidFill>
              </a:rPr>
              <a:t>vitamin A</a:t>
            </a:r>
            <a:r>
              <a:rPr lang="en-GB" altLang="en-US"/>
              <a:t> in the body. </a:t>
            </a:r>
          </a:p>
        </p:txBody>
      </p:sp>
      <p:sp>
        <p:nvSpPr>
          <p:cNvPr id="36867" name="Rectangle 3">
            <a:extLst>
              <a:ext uri="{FF2B5EF4-FFF2-40B4-BE49-F238E27FC236}">
                <a16:creationId xmlns:a16="http://schemas.microsoft.com/office/drawing/2014/main" id="{DFA8FD54-9444-4A66-ADA0-E38071E9049D}"/>
              </a:ext>
            </a:extLst>
          </p:cNvPr>
          <p:cNvSpPr>
            <a:spLocks noGrp="1" noChangeArrowheads="1"/>
          </p:cNvSpPr>
          <p:nvPr>
            <p:ph type="title"/>
          </p:nvPr>
        </p:nvSpPr>
        <p:spPr/>
        <p:txBody>
          <a:bodyPr/>
          <a:lstStyle/>
          <a:p>
            <a:r>
              <a:rPr lang="en-GB" altLang="en-US"/>
              <a:t>Golden Rice</a:t>
            </a:r>
          </a:p>
        </p:txBody>
      </p:sp>
      <p:sp>
        <p:nvSpPr>
          <p:cNvPr id="319493" name="Text Box 5">
            <a:extLst>
              <a:ext uri="{FF2B5EF4-FFF2-40B4-BE49-F238E27FC236}">
                <a16:creationId xmlns:a16="http://schemas.microsoft.com/office/drawing/2014/main" id="{A8559E3D-254E-469D-86C0-AEF469182960}"/>
              </a:ext>
            </a:extLst>
          </p:cNvPr>
          <p:cNvSpPr txBox="1">
            <a:spLocks noChangeArrowheads="1"/>
          </p:cNvSpPr>
          <p:nvPr/>
        </p:nvSpPr>
        <p:spPr bwMode="auto">
          <a:xfrm>
            <a:off x="342900" y="4029075"/>
            <a:ext cx="32908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Golden Rice </a:t>
            </a:r>
            <a:r>
              <a:rPr lang="en-GB" altLang="en-US"/>
              <a:t>is being developed to help fight vitamin A deficiency in </a:t>
            </a:r>
            <a:r>
              <a:rPr lang="en-GB" altLang="en-US">
                <a:solidFill>
                  <a:srgbClr val="010066"/>
                </a:solidFill>
              </a:rPr>
              <a:t>developing countries</a:t>
            </a:r>
            <a:r>
              <a:rPr lang="en-GB" altLang="en-US"/>
              <a:t>.</a:t>
            </a:r>
          </a:p>
        </p:txBody>
      </p:sp>
      <p:sp>
        <p:nvSpPr>
          <p:cNvPr id="319494" name="Text Box 6">
            <a:extLst>
              <a:ext uri="{FF2B5EF4-FFF2-40B4-BE49-F238E27FC236}">
                <a16:creationId xmlns:a16="http://schemas.microsoft.com/office/drawing/2014/main" id="{A85122EF-0ECC-4F2A-B9E4-31FB25E4684D}"/>
              </a:ext>
            </a:extLst>
          </p:cNvPr>
          <p:cNvSpPr txBox="1">
            <a:spLocks noChangeArrowheads="1"/>
          </p:cNvSpPr>
          <p:nvPr/>
        </p:nvSpPr>
        <p:spPr bwMode="auto">
          <a:xfrm>
            <a:off x="342900" y="2036763"/>
            <a:ext cx="8202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This is achieved by transferring the gene from carrots </a:t>
            </a:r>
            <a:br>
              <a:rPr lang="en-GB" altLang="en-US" dirty="0"/>
            </a:br>
            <a:r>
              <a:rPr lang="en-GB" altLang="en-US" dirty="0"/>
              <a:t>that controls beta-carotene production. The rice is called “</a:t>
            </a:r>
            <a:r>
              <a:rPr lang="en-GB" altLang="en-US" b="1" dirty="0">
                <a:solidFill>
                  <a:srgbClr val="10BC45"/>
                </a:solidFill>
              </a:rPr>
              <a:t>Golden Rice</a:t>
            </a:r>
            <a:r>
              <a:rPr lang="en-GB" altLang="en-US" dirty="0"/>
              <a:t>” due to its </a:t>
            </a:r>
            <a:r>
              <a:rPr lang="en-GB" altLang="en-US" dirty="0" err="1"/>
              <a:t>color</a:t>
            </a:r>
            <a:r>
              <a:rPr lang="en-GB" altLang="en-US" dirty="0"/>
              <a:t>, which indicates how much beta-carotene it contains. </a:t>
            </a:r>
          </a:p>
        </p:txBody>
      </p:sp>
      <p:pic>
        <p:nvPicPr>
          <p:cNvPr id="36871" name="Picture 7" descr="golden-rice_Kirill-Kurashov.jpg">
            <a:extLst>
              <a:ext uri="{FF2B5EF4-FFF2-40B4-BE49-F238E27FC236}">
                <a16:creationId xmlns:a16="http://schemas.microsoft.com/office/drawing/2014/main" id="{BFD1A490-618D-40C1-99C2-9D8DDF091F5E}"/>
              </a:ext>
            </a:extLst>
          </p:cNvPr>
          <p:cNvPicPr>
            <a:picLocks noChangeAspect="1"/>
          </p:cNvPicPr>
          <p:nvPr/>
        </p:nvPicPr>
        <p:blipFill>
          <a:blip r:embed="rId4">
            <a:extLst>
              <a:ext uri="{28A0092B-C50C-407E-A947-70E740481C1C}">
                <a14:useLocalDpi xmlns:a14="http://schemas.microsoft.com/office/drawing/2010/main" val="0"/>
              </a:ext>
            </a:extLst>
          </a:blip>
          <a:srcRect t="7108"/>
          <a:stretch>
            <a:fillRect/>
          </a:stretch>
        </p:blipFill>
        <p:spPr bwMode="auto">
          <a:xfrm>
            <a:off x="4167188" y="3522663"/>
            <a:ext cx="40513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47714F3-08A9-4A52-8851-955C09B3E18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B2E5760D-8031-4211-A13C-9595734EB4C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4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p:bldP spid="3194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5CD9773-1E11-4175-AAAC-BE3E66BB0F14}"/>
              </a:ext>
            </a:extLst>
          </p:cNvPr>
          <p:cNvSpPr>
            <a:spLocks noGrp="1" noChangeArrowheads="1"/>
          </p:cNvSpPr>
          <p:nvPr>
            <p:ph type="title"/>
          </p:nvPr>
        </p:nvSpPr>
        <p:spPr/>
        <p:txBody>
          <a:bodyPr/>
          <a:lstStyle/>
          <a:p>
            <a:pPr eaLnBrk="1" hangingPunct="1"/>
            <a:r>
              <a:rPr lang="en-GB" altLang="en-US"/>
              <a:t>The production of Golden Rice</a:t>
            </a:r>
            <a:endParaRPr lang="en-US" altLang="en-US"/>
          </a:p>
        </p:txBody>
      </p:sp>
      <p:sp>
        <p:nvSpPr>
          <p:cNvPr id="37891" name="Text Box 4">
            <a:extLst>
              <a:ext uri="{FF2B5EF4-FFF2-40B4-BE49-F238E27FC236}">
                <a16:creationId xmlns:a16="http://schemas.microsoft.com/office/drawing/2014/main" id="{2817F25F-C3B4-4D8F-8C5D-407F42F207BC}"/>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Rice plants naturally contain the gene for </a:t>
            </a:r>
            <a:r>
              <a:rPr lang="en-GB" altLang="en-US" b="1" dirty="0"/>
              <a:t>beta-carotene</a:t>
            </a:r>
            <a:r>
              <a:rPr lang="en-GB" altLang="en-US" dirty="0"/>
              <a:t>. However, it is not produced in the part of the plant that is eaten (the grain).</a:t>
            </a:r>
            <a:endParaRPr lang="en-US" altLang="en-US" dirty="0"/>
          </a:p>
        </p:txBody>
      </p:sp>
      <p:sp>
        <p:nvSpPr>
          <p:cNvPr id="1044485" name="Text Box 5">
            <a:extLst>
              <a:ext uri="{FF2B5EF4-FFF2-40B4-BE49-F238E27FC236}">
                <a16:creationId xmlns:a16="http://schemas.microsoft.com/office/drawing/2014/main" id="{C2200159-1C98-48C9-BDE0-5AE5ECC3E67B}"/>
              </a:ext>
            </a:extLst>
          </p:cNvPr>
          <p:cNvSpPr txBox="1">
            <a:spLocks noChangeArrowheads="1"/>
          </p:cNvSpPr>
          <p:nvPr/>
        </p:nvSpPr>
        <p:spPr bwMode="auto">
          <a:xfrm>
            <a:off x="342900" y="2481378"/>
            <a:ext cx="47258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production of beta-carotene relies on the presence of several enzymes. However, not all of the enzymes are naturally available in the grain. </a:t>
            </a:r>
            <a:endParaRPr lang="en-US" altLang="en-US" dirty="0"/>
          </a:p>
        </p:txBody>
      </p:sp>
      <p:sp>
        <p:nvSpPr>
          <p:cNvPr id="1044486" name="Text Box 6">
            <a:extLst>
              <a:ext uri="{FF2B5EF4-FFF2-40B4-BE49-F238E27FC236}">
                <a16:creationId xmlns:a16="http://schemas.microsoft.com/office/drawing/2014/main" id="{ABFBAE16-BE57-4055-83E2-F1B4DB57D9A3}"/>
              </a:ext>
            </a:extLst>
          </p:cNvPr>
          <p:cNvSpPr txBox="1">
            <a:spLocks noChangeArrowheads="1"/>
          </p:cNvSpPr>
          <p:nvPr/>
        </p:nvSpPr>
        <p:spPr bwMode="auto">
          <a:xfrm>
            <a:off x="342899" y="4917372"/>
            <a:ext cx="84059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order to trigger the production of beta-carotene in the grain, scientists inserted two genes from carrots into the rice genome. These provided the missing enzymes in the rice.</a:t>
            </a:r>
            <a:endParaRPr lang="en-US" altLang="en-US" dirty="0"/>
          </a:p>
        </p:txBody>
      </p:sp>
      <p:pic>
        <p:nvPicPr>
          <p:cNvPr id="37896" name="Picture 8" descr="rice-crop_Lorcel_shuttersto.jpg">
            <a:extLst>
              <a:ext uri="{FF2B5EF4-FFF2-40B4-BE49-F238E27FC236}">
                <a16:creationId xmlns:a16="http://schemas.microsoft.com/office/drawing/2014/main" id="{FB27ACBF-8C48-40A2-BAB0-BE6C212AE618}"/>
              </a:ext>
            </a:extLst>
          </p:cNvPr>
          <p:cNvPicPr>
            <a:picLocks noChangeAspect="1"/>
          </p:cNvPicPr>
          <p:nvPr/>
        </p:nvPicPr>
        <p:blipFill>
          <a:blip r:embed="rId4">
            <a:extLst>
              <a:ext uri="{28A0092B-C50C-407E-A947-70E740481C1C}">
                <a14:useLocalDpi xmlns:a14="http://schemas.microsoft.com/office/drawing/2010/main" val="0"/>
              </a:ext>
            </a:extLst>
          </a:blip>
          <a:srcRect t="3214" b="8643"/>
          <a:stretch>
            <a:fillRect/>
          </a:stretch>
        </p:blipFill>
        <p:spPr bwMode="auto">
          <a:xfrm>
            <a:off x="5396088" y="1928813"/>
            <a:ext cx="310038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EAC016-1DFB-48F3-9101-178BA8E4E92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A1183AD9-3F0D-4321-836C-26ACA72013A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48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5" grpId="0"/>
      <p:bldP spid="10444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86C3779B-F5E1-4231-9912-093786156EA7}"/>
              </a:ext>
            </a:extLst>
          </p:cNvPr>
          <p:cNvSpPr>
            <a:spLocks noGrp="1" noChangeArrowheads="1"/>
          </p:cNvSpPr>
          <p:nvPr>
            <p:ph type="title"/>
          </p:nvPr>
        </p:nvSpPr>
        <p:spPr/>
        <p:txBody>
          <a:bodyPr/>
          <a:lstStyle/>
          <a:p>
            <a:r>
              <a:rPr lang="en-GB" altLang="en-US" dirty="0"/>
              <a:t>Issues of genetic engineering</a:t>
            </a:r>
            <a:endParaRPr lang="en-US" altLang="en-US" dirty="0"/>
          </a:p>
        </p:txBody>
      </p:sp>
      <p:pic>
        <p:nvPicPr>
          <p:cNvPr id="6" name="Picture 5">
            <a:extLst>
              <a:ext uri="{FF2B5EF4-FFF2-40B4-BE49-F238E27FC236}">
                <a16:creationId xmlns:a16="http://schemas.microsoft.com/office/drawing/2014/main" id="{1860CD45-60A5-4EB3-AB48-E7B12647241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79A3955B-6EE6-4066-A37E-CCF90E74C66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6"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B19DF5-240E-4D2A-9C9D-240F0399E3D9}"/>
              </a:ext>
            </a:extLst>
          </p:cNvPr>
          <p:cNvSpPr txBox="1">
            <a:spLocks noChangeArrowheads="1"/>
          </p:cNvSpPr>
          <p:nvPr/>
        </p:nvSpPr>
        <p:spPr bwMode="auto">
          <a:xfrm>
            <a:off x="342900" y="1779588"/>
            <a:ext cx="9043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Crops with desirable features can be created.</a:t>
            </a:r>
          </a:p>
        </p:txBody>
      </p:sp>
      <p:sp>
        <p:nvSpPr>
          <p:cNvPr id="6" name="TextBox 5">
            <a:extLst>
              <a:ext uri="{FF2B5EF4-FFF2-40B4-BE49-F238E27FC236}">
                <a16:creationId xmlns:a16="http://schemas.microsoft.com/office/drawing/2014/main" id="{243A2F99-37CB-497D-8A42-27C6A2C4A6CE}"/>
              </a:ext>
            </a:extLst>
          </p:cNvPr>
          <p:cNvSpPr txBox="1">
            <a:spLocks noChangeArrowheads="1"/>
          </p:cNvSpPr>
          <p:nvPr/>
        </p:nvSpPr>
        <p:spPr bwMode="auto">
          <a:xfrm>
            <a:off x="342900" y="2406650"/>
            <a:ext cx="458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Crop quantity (yield) and quality can be increased to improve food availability.</a:t>
            </a:r>
          </a:p>
        </p:txBody>
      </p:sp>
      <p:sp>
        <p:nvSpPr>
          <p:cNvPr id="38916" name="Title 13">
            <a:extLst>
              <a:ext uri="{FF2B5EF4-FFF2-40B4-BE49-F238E27FC236}">
                <a16:creationId xmlns:a16="http://schemas.microsoft.com/office/drawing/2014/main" id="{2535E19B-7238-4CA4-886E-22C384476926}"/>
              </a:ext>
            </a:extLst>
          </p:cNvPr>
          <p:cNvSpPr>
            <a:spLocks noGrp="1"/>
          </p:cNvSpPr>
          <p:nvPr>
            <p:ph type="title"/>
          </p:nvPr>
        </p:nvSpPr>
        <p:spPr/>
        <p:txBody>
          <a:bodyPr wrap="none">
            <a:spAutoFit/>
          </a:bodyPr>
          <a:lstStyle/>
          <a:p>
            <a:r>
              <a:rPr lang="en-GB" altLang="en-US"/>
              <a:t>Advantages of GM organisms</a:t>
            </a:r>
          </a:p>
        </p:txBody>
      </p:sp>
      <p:sp>
        <p:nvSpPr>
          <p:cNvPr id="38917" name="TextBox 14">
            <a:extLst>
              <a:ext uri="{FF2B5EF4-FFF2-40B4-BE49-F238E27FC236}">
                <a16:creationId xmlns:a16="http://schemas.microsoft.com/office/drawing/2014/main" id="{A108C58A-A7F9-4B59-8774-439D852DA798}"/>
              </a:ext>
            </a:extLst>
          </p:cNvPr>
          <p:cNvSpPr txBox="1">
            <a:spLocks noChangeArrowheads="1"/>
          </p:cNvSpPr>
          <p:nvPr/>
        </p:nvSpPr>
        <p:spPr bwMode="auto">
          <a:xfrm>
            <a:off x="342900" y="784225"/>
            <a:ext cx="7342188" cy="8302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are some advantages of genetic engineering to produce GM organisms? </a:t>
            </a:r>
          </a:p>
        </p:txBody>
      </p:sp>
      <p:sp>
        <p:nvSpPr>
          <p:cNvPr id="16" name="TextBox 15">
            <a:extLst>
              <a:ext uri="{FF2B5EF4-FFF2-40B4-BE49-F238E27FC236}">
                <a16:creationId xmlns:a16="http://schemas.microsoft.com/office/drawing/2014/main" id="{7674E750-B4DF-40B7-87BF-DA77C287FEF0}"/>
              </a:ext>
            </a:extLst>
          </p:cNvPr>
          <p:cNvSpPr txBox="1">
            <a:spLocks noChangeArrowheads="1"/>
          </p:cNvSpPr>
          <p:nvPr/>
        </p:nvSpPr>
        <p:spPr bwMode="auto">
          <a:xfrm>
            <a:off x="342900" y="3771900"/>
            <a:ext cx="43081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Decreased environmental impact due to reduced use of pesticides and fertilizers.</a:t>
            </a:r>
          </a:p>
        </p:txBody>
      </p:sp>
      <p:sp>
        <p:nvSpPr>
          <p:cNvPr id="18" name="TextBox 17">
            <a:extLst>
              <a:ext uri="{FF2B5EF4-FFF2-40B4-BE49-F238E27FC236}">
                <a16:creationId xmlns:a16="http://schemas.microsoft.com/office/drawing/2014/main" id="{44EEDC47-82B8-4D7C-A823-4CE886EDB538}"/>
              </a:ext>
            </a:extLst>
          </p:cNvPr>
          <p:cNvSpPr txBox="1">
            <a:spLocks noChangeArrowheads="1"/>
          </p:cNvSpPr>
          <p:nvPr/>
        </p:nvSpPr>
        <p:spPr bwMode="auto">
          <a:xfrm>
            <a:off x="342900" y="5137150"/>
            <a:ext cx="44097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GM crops could help reduce starvation and </a:t>
            </a:r>
            <a:r>
              <a:rPr lang="en-GB" altLang="en-US" b="1" dirty="0">
                <a:solidFill>
                  <a:srgbClr val="010066"/>
                </a:solidFill>
              </a:rPr>
              <a:t>malnutrition</a:t>
            </a:r>
            <a:r>
              <a:rPr lang="en-GB" altLang="en-US" dirty="0">
                <a:solidFill>
                  <a:srgbClr val="010066"/>
                </a:solidFill>
              </a:rPr>
              <a:t> in developing countries.</a:t>
            </a:r>
          </a:p>
        </p:txBody>
      </p:sp>
      <p:pic>
        <p:nvPicPr>
          <p:cNvPr id="38921" name="Picture 18" descr="girlpointing.png">
            <a:extLst>
              <a:ext uri="{FF2B5EF4-FFF2-40B4-BE49-F238E27FC236}">
                <a16:creationId xmlns:a16="http://schemas.microsoft.com/office/drawing/2014/main" id="{6C505F0B-269A-4132-A1B2-36CBEC6E51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2593975"/>
            <a:ext cx="3176588"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588CF02-61B4-4554-B632-6DEFAE8D610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3FFF5DD6-7BDB-49BF-AC23-75D7810BB8F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17E01FB7-F5DE-48A3-BAFB-0859111F562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3BFC6EF2-1AF8-495D-A1E4-92D62DAEB515}"/>
              </a:ext>
            </a:extLst>
          </p:cNvPr>
          <p:cNvSpPr>
            <a:spLocks noGrp="1" noChangeArrowheads="1"/>
          </p:cNvSpPr>
          <p:nvPr>
            <p:ph type="title"/>
          </p:nvPr>
        </p:nvSpPr>
        <p:spPr/>
        <p:txBody>
          <a:bodyPr/>
          <a:lstStyle/>
          <a:p>
            <a:r>
              <a:rPr lang="en-GB" altLang="en-US" dirty="0"/>
              <a:t>Should GM crops be allowed?</a:t>
            </a:r>
          </a:p>
        </p:txBody>
      </p:sp>
      <p:pic>
        <p:nvPicPr>
          <p:cNvPr id="6" name="Picture 5">
            <a:extLst>
              <a:ext uri="{FF2B5EF4-FFF2-40B4-BE49-F238E27FC236}">
                <a16:creationId xmlns:a16="http://schemas.microsoft.com/office/drawing/2014/main" id="{C674C064-35CA-4891-8155-8C461CF0B1A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4931C2F0-EAC9-4876-9AAE-2539F01F5A4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4E04B2B5-BEBE-4147-9C33-FE54EED7223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3">
            <a:extLst>
              <a:ext uri="{FF2B5EF4-FFF2-40B4-BE49-F238E27FC236}">
                <a16:creationId xmlns:a16="http://schemas.microsoft.com/office/drawing/2014/main" id="{DA97FDC4-8E35-47F5-87A0-A3DADF2BA661}"/>
              </a:ext>
            </a:extLst>
          </p:cNvPr>
          <p:cNvSpPr txBox="1">
            <a:spLocks noChangeArrowheads="1"/>
          </p:cNvSpPr>
          <p:nvPr/>
        </p:nvSpPr>
        <p:spPr bwMode="auto">
          <a:xfrm>
            <a:off x="342900" y="784225"/>
            <a:ext cx="793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Another method of increasing crop yield is </a:t>
            </a:r>
            <a:r>
              <a:rPr lang="en-GB" altLang="en-US" b="1" dirty="0">
                <a:solidFill>
                  <a:srgbClr val="10BC45"/>
                </a:solidFill>
              </a:rPr>
              <a:t>hydroponics</a:t>
            </a:r>
            <a:r>
              <a:rPr lang="en-GB" altLang="en-US" dirty="0"/>
              <a:t>.</a:t>
            </a:r>
          </a:p>
        </p:txBody>
      </p:sp>
      <p:sp>
        <p:nvSpPr>
          <p:cNvPr id="5" name="TextBox 4">
            <a:extLst>
              <a:ext uri="{FF2B5EF4-FFF2-40B4-BE49-F238E27FC236}">
                <a16:creationId xmlns:a16="http://schemas.microsoft.com/office/drawing/2014/main" id="{61FF5B7D-ACA1-46C9-BFE4-352C0418427A}"/>
              </a:ext>
            </a:extLst>
          </p:cNvPr>
          <p:cNvSpPr txBox="1">
            <a:spLocks noChangeArrowheads="1"/>
          </p:cNvSpPr>
          <p:nvPr/>
        </p:nvSpPr>
        <p:spPr bwMode="auto">
          <a:xfrm>
            <a:off x="342900" y="1506598"/>
            <a:ext cx="86656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Hydroponics involves growing plants in greenhouses without using soil. Instead, they are grown in a mineral solution that is pumped around the roots.</a:t>
            </a:r>
          </a:p>
        </p:txBody>
      </p:sp>
      <p:sp>
        <p:nvSpPr>
          <p:cNvPr id="6" name="TextBox 5">
            <a:extLst>
              <a:ext uri="{FF2B5EF4-FFF2-40B4-BE49-F238E27FC236}">
                <a16:creationId xmlns:a16="http://schemas.microsoft.com/office/drawing/2014/main" id="{0D7D75C5-5939-4BEA-A3F8-3C96C1ECFAE2}"/>
              </a:ext>
            </a:extLst>
          </p:cNvPr>
          <p:cNvSpPr txBox="1">
            <a:spLocks noChangeArrowheads="1"/>
          </p:cNvSpPr>
          <p:nvPr/>
        </p:nvSpPr>
        <p:spPr bwMode="auto">
          <a:xfrm>
            <a:off x="342900" y="2967158"/>
            <a:ext cx="3905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amount and type of minerals can be adjusted to allow the farmer to control plant growth.</a:t>
            </a:r>
          </a:p>
        </p:txBody>
      </p:sp>
      <p:sp>
        <p:nvSpPr>
          <p:cNvPr id="7" name="TextBox 6">
            <a:extLst>
              <a:ext uri="{FF2B5EF4-FFF2-40B4-BE49-F238E27FC236}">
                <a16:creationId xmlns:a16="http://schemas.microsoft.com/office/drawing/2014/main" id="{782C44E3-B1A9-4C61-8B71-805281A6BC40}"/>
              </a:ext>
            </a:extLst>
          </p:cNvPr>
          <p:cNvSpPr txBox="1">
            <a:spLocks noChangeArrowheads="1"/>
          </p:cNvSpPr>
          <p:nvPr/>
        </p:nvSpPr>
        <p:spPr bwMode="auto">
          <a:xfrm>
            <a:off x="342899" y="4797604"/>
            <a:ext cx="38114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Hydroponics also helps reduce the risk of disease from pests that live in soil. </a:t>
            </a:r>
          </a:p>
        </p:txBody>
      </p:sp>
      <p:pic>
        <p:nvPicPr>
          <p:cNvPr id="40967" name="Picture 8" descr="hydroponics-plant_piya-Sukc.jpg">
            <a:extLst>
              <a:ext uri="{FF2B5EF4-FFF2-40B4-BE49-F238E27FC236}">
                <a16:creationId xmlns:a16="http://schemas.microsoft.com/office/drawing/2014/main" id="{6A58B865-9DD3-4BDD-A396-405DE11ECD9F}"/>
              </a:ext>
            </a:extLst>
          </p:cNvPr>
          <p:cNvPicPr>
            <a:picLocks noChangeAspect="1"/>
          </p:cNvPicPr>
          <p:nvPr/>
        </p:nvPicPr>
        <p:blipFill>
          <a:blip r:embed="rId4">
            <a:extLst>
              <a:ext uri="{28A0092B-C50C-407E-A947-70E740481C1C}">
                <a14:useLocalDpi xmlns:a14="http://schemas.microsoft.com/office/drawing/2010/main" val="0"/>
              </a:ext>
            </a:extLst>
          </a:blip>
          <a:srcRect t="2266"/>
          <a:stretch>
            <a:fillRect/>
          </a:stretch>
        </p:blipFill>
        <p:spPr bwMode="auto">
          <a:xfrm>
            <a:off x="4316061" y="2851150"/>
            <a:ext cx="4225925"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a:extLst>
              <a:ext uri="{FF2B5EF4-FFF2-40B4-BE49-F238E27FC236}">
                <a16:creationId xmlns:a16="http://schemas.microsoft.com/office/drawing/2014/main" id="{046A3774-5C9C-4C1E-B1FB-40D657B757BD}"/>
              </a:ext>
            </a:extLst>
          </p:cNvPr>
          <p:cNvSpPr>
            <a:spLocks noGrp="1"/>
          </p:cNvSpPr>
          <p:nvPr>
            <p:ph type="title"/>
          </p:nvPr>
        </p:nvSpPr>
        <p:spPr/>
        <p:txBody>
          <a:bodyPr/>
          <a:lstStyle/>
          <a:p>
            <a:pPr>
              <a:defRPr/>
            </a:pPr>
            <a:r>
              <a:rPr lang="en-GB" dirty="0">
                <a:ea typeface="+mn-ea"/>
                <a:cs typeface="+mn-cs"/>
              </a:rPr>
              <a:t>Hydroponics</a:t>
            </a:r>
            <a:endParaRPr lang="en-GB" dirty="0"/>
          </a:p>
        </p:txBody>
      </p:sp>
      <p:pic>
        <p:nvPicPr>
          <p:cNvPr id="11" name="Picture 10">
            <a:extLst>
              <a:ext uri="{FF2B5EF4-FFF2-40B4-BE49-F238E27FC236}">
                <a16:creationId xmlns:a16="http://schemas.microsoft.com/office/drawing/2014/main" id="{D3BB7A9D-D6AF-462F-AAD1-373723C7F4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16BFA4F1-684E-4C64-BD67-08FFD311A93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820B8D2B-A94B-4524-B8FD-78B4867DC63A}"/>
              </a:ext>
            </a:extLst>
          </p:cNvPr>
          <p:cNvSpPr txBox="1">
            <a:spLocks noChangeArrowheads="1"/>
          </p:cNvSpPr>
          <p:nvPr/>
        </p:nvSpPr>
        <p:spPr bwMode="auto">
          <a:xfrm>
            <a:off x="342899" y="784225"/>
            <a:ext cx="38339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Hydroponics allows the growth of plants in areas where it would normally be impossible or impractical.</a:t>
            </a:r>
          </a:p>
        </p:txBody>
      </p:sp>
      <p:sp>
        <p:nvSpPr>
          <p:cNvPr id="6" name="TextBox 5">
            <a:extLst>
              <a:ext uri="{FF2B5EF4-FFF2-40B4-BE49-F238E27FC236}">
                <a16:creationId xmlns:a16="http://schemas.microsoft.com/office/drawing/2014/main" id="{72F344A0-DBD7-402C-9138-120C1990ACE9}"/>
              </a:ext>
            </a:extLst>
          </p:cNvPr>
          <p:cNvSpPr txBox="1">
            <a:spLocks noChangeArrowheads="1"/>
          </p:cNvSpPr>
          <p:nvPr/>
        </p:nvSpPr>
        <p:spPr bwMode="auto">
          <a:xfrm>
            <a:off x="342900" y="2666444"/>
            <a:ext cx="41387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hydroponic systems could be used in desert regions to grow crops.</a:t>
            </a:r>
          </a:p>
        </p:txBody>
      </p:sp>
      <p:sp>
        <p:nvSpPr>
          <p:cNvPr id="7" name="TextBox 6">
            <a:extLst>
              <a:ext uri="{FF2B5EF4-FFF2-40B4-BE49-F238E27FC236}">
                <a16:creationId xmlns:a16="http://schemas.microsoft.com/office/drawing/2014/main" id="{860DA756-206C-401E-BBFE-6FA02211A381}"/>
              </a:ext>
            </a:extLst>
          </p:cNvPr>
          <p:cNvSpPr txBox="1">
            <a:spLocks noChangeArrowheads="1"/>
          </p:cNvSpPr>
          <p:nvPr/>
        </p:nvSpPr>
        <p:spPr bwMode="auto">
          <a:xfrm>
            <a:off x="342900" y="4179332"/>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could help increase food production to meet the increasing demands of the growing human population. </a:t>
            </a:r>
          </a:p>
        </p:txBody>
      </p:sp>
      <p:sp>
        <p:nvSpPr>
          <p:cNvPr id="8" name="TextBox 7">
            <a:extLst>
              <a:ext uri="{FF2B5EF4-FFF2-40B4-BE49-F238E27FC236}">
                <a16:creationId xmlns:a16="http://schemas.microsoft.com/office/drawing/2014/main" id="{6FDAB51E-6C46-4EE2-8975-881FE7B383E5}"/>
              </a:ext>
            </a:extLst>
          </p:cNvPr>
          <p:cNvSpPr txBox="1">
            <a:spLocks noChangeArrowheads="1"/>
          </p:cNvSpPr>
          <p:nvPr/>
        </p:nvSpPr>
        <p:spPr bwMode="auto">
          <a:xfrm>
            <a:off x="342900" y="5322888"/>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hydroponic systems are very expensive to run, and not all plants are able to grow using this method.</a:t>
            </a:r>
          </a:p>
        </p:txBody>
      </p:sp>
      <p:pic>
        <p:nvPicPr>
          <p:cNvPr id="41991" name="Picture 8" descr="hydroponics_279photo-Studio.jpg">
            <a:extLst>
              <a:ext uri="{FF2B5EF4-FFF2-40B4-BE49-F238E27FC236}">
                <a16:creationId xmlns:a16="http://schemas.microsoft.com/office/drawing/2014/main" id="{D670204E-B7B8-4330-93BB-FF73C6278E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88899"/>
            <a:ext cx="4094297" cy="292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B0B8AB68-1BA7-4124-9654-1BFD76B4A290}"/>
              </a:ext>
            </a:extLst>
          </p:cNvPr>
          <p:cNvSpPr>
            <a:spLocks noGrp="1"/>
          </p:cNvSpPr>
          <p:nvPr>
            <p:ph type="title"/>
          </p:nvPr>
        </p:nvSpPr>
        <p:spPr/>
        <p:txBody>
          <a:bodyPr/>
          <a:lstStyle/>
          <a:p>
            <a:pPr>
              <a:defRPr/>
            </a:pPr>
            <a:r>
              <a:rPr lang="en-GB" dirty="0">
                <a:ea typeface="+mn-ea"/>
                <a:cs typeface="+mn-cs"/>
              </a:rPr>
              <a:t>Using hydroponics</a:t>
            </a:r>
            <a:endParaRPr lang="en-GB" dirty="0"/>
          </a:p>
        </p:txBody>
      </p:sp>
      <p:pic>
        <p:nvPicPr>
          <p:cNvPr id="10" name="Picture 9">
            <a:extLst>
              <a:ext uri="{FF2B5EF4-FFF2-40B4-BE49-F238E27FC236}">
                <a16:creationId xmlns:a16="http://schemas.microsoft.com/office/drawing/2014/main" id="{B32A38F3-2731-48C3-9D89-23662B0CEEC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3">
            <a:extLst>
              <a:ext uri="{FF2B5EF4-FFF2-40B4-BE49-F238E27FC236}">
                <a16:creationId xmlns:a16="http://schemas.microsoft.com/office/drawing/2014/main" id="{F97BD763-3CFD-432E-9DC0-BDA9A23BD349}"/>
              </a:ext>
            </a:extLst>
          </p:cNvPr>
          <p:cNvSpPr txBox="1">
            <a:spLocks noChangeArrowheads="1"/>
          </p:cNvSpPr>
          <p:nvPr/>
        </p:nvSpPr>
        <p:spPr bwMode="auto">
          <a:xfrm>
            <a:off x="342899" y="784225"/>
            <a:ext cx="8105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Fertilizers</a:t>
            </a:r>
            <a:r>
              <a:rPr lang="en-GB" altLang="en-US" dirty="0"/>
              <a:t> contain minerals essential for plant growth. They are used to improve the </a:t>
            </a:r>
            <a:r>
              <a:rPr lang="en-GB" altLang="en-US" b="1" dirty="0"/>
              <a:t>growth rate </a:t>
            </a:r>
            <a:r>
              <a:rPr lang="en-GB" altLang="en-US" dirty="0"/>
              <a:t>and </a:t>
            </a:r>
            <a:r>
              <a:rPr lang="en-GB" altLang="en-US" b="1" dirty="0"/>
              <a:t>quality</a:t>
            </a:r>
            <a:r>
              <a:rPr lang="en-GB" altLang="en-US" dirty="0"/>
              <a:t> of plants to increase the crop yield.  </a:t>
            </a:r>
          </a:p>
        </p:txBody>
      </p:sp>
      <p:sp>
        <p:nvSpPr>
          <p:cNvPr id="43012" name="TextBox 4">
            <a:extLst>
              <a:ext uri="{FF2B5EF4-FFF2-40B4-BE49-F238E27FC236}">
                <a16:creationId xmlns:a16="http://schemas.microsoft.com/office/drawing/2014/main" id="{5A1F7B08-A3D8-4708-8914-AFB430A4F924}"/>
              </a:ext>
            </a:extLst>
          </p:cNvPr>
          <p:cNvSpPr txBox="1">
            <a:spLocks noChangeArrowheads="1"/>
          </p:cNvSpPr>
          <p:nvPr/>
        </p:nvSpPr>
        <p:spPr bwMode="auto">
          <a:xfrm>
            <a:off x="563563" y="12779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6" name="TextBox 5">
            <a:extLst>
              <a:ext uri="{FF2B5EF4-FFF2-40B4-BE49-F238E27FC236}">
                <a16:creationId xmlns:a16="http://schemas.microsoft.com/office/drawing/2014/main" id="{795A97AB-5C7B-43E8-BFD6-AE00E7FAFA39}"/>
              </a:ext>
            </a:extLst>
          </p:cNvPr>
          <p:cNvSpPr txBox="1">
            <a:spLocks noChangeArrowheads="1"/>
          </p:cNvSpPr>
          <p:nvPr/>
        </p:nvSpPr>
        <p:spPr bwMode="auto">
          <a:xfrm>
            <a:off x="342900" y="2173288"/>
            <a:ext cx="7862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Land that is repeatedly used to grow crops can become depleted of nutrients. Fertilizers are used to replace these nutrients.</a:t>
            </a:r>
          </a:p>
        </p:txBody>
      </p:sp>
      <p:sp>
        <p:nvSpPr>
          <p:cNvPr id="9" name="TextBox 8">
            <a:extLst>
              <a:ext uri="{FF2B5EF4-FFF2-40B4-BE49-F238E27FC236}">
                <a16:creationId xmlns:a16="http://schemas.microsoft.com/office/drawing/2014/main" id="{58E90B50-DA94-4D08-9024-3A73399857C9}"/>
              </a:ext>
            </a:extLst>
          </p:cNvPr>
          <p:cNvSpPr txBox="1">
            <a:spLocks noChangeArrowheads="1"/>
          </p:cNvSpPr>
          <p:nvPr/>
        </p:nvSpPr>
        <p:spPr bwMode="auto">
          <a:xfrm>
            <a:off x="342900" y="3563938"/>
            <a:ext cx="35630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fertilizers can have detrimental effects on the environment. </a:t>
            </a:r>
          </a:p>
        </p:txBody>
      </p:sp>
      <p:pic>
        <p:nvPicPr>
          <p:cNvPr id="43015" name="Picture 11" descr="fertilise_crops_Meryll_shut.jpg">
            <a:extLst>
              <a:ext uri="{FF2B5EF4-FFF2-40B4-BE49-F238E27FC236}">
                <a16:creationId xmlns:a16="http://schemas.microsoft.com/office/drawing/2014/main" id="{8A7AC496-7E3A-4553-BC67-BFE366DD6B97}"/>
              </a:ext>
            </a:extLst>
          </p:cNvPr>
          <p:cNvPicPr>
            <a:picLocks noChangeAspect="1"/>
          </p:cNvPicPr>
          <p:nvPr/>
        </p:nvPicPr>
        <p:blipFill>
          <a:blip r:embed="rId4">
            <a:extLst>
              <a:ext uri="{28A0092B-C50C-407E-A947-70E740481C1C}">
                <a14:useLocalDpi xmlns:a14="http://schemas.microsoft.com/office/drawing/2010/main" val="0"/>
              </a:ext>
            </a:extLst>
          </a:blip>
          <a:srcRect t="10310"/>
          <a:stretch>
            <a:fillRect/>
          </a:stretch>
        </p:blipFill>
        <p:spPr bwMode="auto">
          <a:xfrm>
            <a:off x="4572000" y="3505906"/>
            <a:ext cx="394652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a:extLst>
              <a:ext uri="{FF2B5EF4-FFF2-40B4-BE49-F238E27FC236}">
                <a16:creationId xmlns:a16="http://schemas.microsoft.com/office/drawing/2014/main" id="{F141A458-B2A0-4096-84A7-E11C2B5D0FBB}"/>
              </a:ext>
            </a:extLst>
          </p:cNvPr>
          <p:cNvSpPr>
            <a:spLocks noGrp="1"/>
          </p:cNvSpPr>
          <p:nvPr>
            <p:ph type="title"/>
          </p:nvPr>
        </p:nvSpPr>
        <p:spPr/>
        <p:txBody>
          <a:bodyPr/>
          <a:lstStyle/>
          <a:p>
            <a:pPr>
              <a:defRPr/>
            </a:pPr>
            <a:r>
              <a:rPr lang="en-GB" dirty="0">
                <a:ea typeface="+mn-ea"/>
                <a:cs typeface="+mn-cs"/>
              </a:rPr>
              <a:t>Fertilizers</a:t>
            </a:r>
            <a:endParaRPr lang="en-GB" dirty="0"/>
          </a:p>
        </p:txBody>
      </p:sp>
      <p:sp>
        <p:nvSpPr>
          <p:cNvPr id="11" name="Rectangle 10">
            <a:extLst>
              <a:ext uri="{FF2B5EF4-FFF2-40B4-BE49-F238E27FC236}">
                <a16:creationId xmlns:a16="http://schemas.microsoft.com/office/drawing/2014/main" id="{2BF059C0-967F-418E-B0F9-0C4E149D8B50}"/>
              </a:ext>
            </a:extLst>
          </p:cNvPr>
          <p:cNvSpPr>
            <a:spLocks noChangeArrowheads="1"/>
          </p:cNvSpPr>
          <p:nvPr/>
        </p:nvSpPr>
        <p:spPr bwMode="auto">
          <a:xfrm>
            <a:off x="342900" y="4953000"/>
            <a:ext cx="3975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rain water can wash fertilizers into rivers, leading to </a:t>
            </a:r>
            <a:r>
              <a:rPr lang="en-GB" altLang="en-US" b="1" dirty="0">
                <a:solidFill>
                  <a:srgbClr val="10BC45"/>
                </a:solidFill>
              </a:rPr>
              <a:t>eutrophication</a:t>
            </a:r>
            <a:r>
              <a:rPr lang="en-GB" altLang="en-US" dirty="0"/>
              <a:t>.</a:t>
            </a:r>
          </a:p>
        </p:txBody>
      </p:sp>
      <p:pic>
        <p:nvPicPr>
          <p:cNvPr id="12" name="Picture 11">
            <a:extLst>
              <a:ext uri="{FF2B5EF4-FFF2-40B4-BE49-F238E27FC236}">
                <a16:creationId xmlns:a16="http://schemas.microsoft.com/office/drawing/2014/main" id="{4E173573-DAC0-40E9-9531-F7D9611E01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37C8574-FFC3-4A05-9351-160F9319C26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a:extLst>
              <a:ext uri="{FF2B5EF4-FFF2-40B4-BE49-F238E27FC236}">
                <a16:creationId xmlns:a16="http://schemas.microsoft.com/office/drawing/2014/main" id="{3A60B6DA-1C6F-4E78-9EC4-F6509CBBC554}"/>
              </a:ext>
            </a:extLst>
          </p:cNvPr>
          <p:cNvSpPr>
            <a:spLocks noGrp="1" noChangeArrowheads="1"/>
          </p:cNvSpPr>
          <p:nvPr>
            <p:ph type="title"/>
          </p:nvPr>
        </p:nvSpPr>
        <p:spPr/>
        <p:txBody>
          <a:bodyPr/>
          <a:lstStyle/>
          <a:p>
            <a:pPr eaLnBrk="1" hangingPunct="1"/>
            <a:r>
              <a:rPr lang="en-GB" altLang="en-US"/>
              <a:t>What are pesticides?</a:t>
            </a:r>
          </a:p>
        </p:txBody>
      </p:sp>
      <p:sp>
        <p:nvSpPr>
          <p:cNvPr id="100363" name="Text Box 11">
            <a:extLst>
              <a:ext uri="{FF2B5EF4-FFF2-40B4-BE49-F238E27FC236}">
                <a16:creationId xmlns:a16="http://schemas.microsoft.com/office/drawing/2014/main" id="{9F884C41-0DA5-4183-8F10-0A6E41090545}"/>
              </a:ext>
            </a:extLst>
          </p:cNvPr>
          <p:cNvSpPr txBox="1">
            <a:spLocks noChangeArrowheads="1"/>
          </p:cNvSpPr>
          <p:nvPr/>
        </p:nvSpPr>
        <p:spPr bwMode="auto">
          <a:xfrm>
            <a:off x="3814763" y="4329113"/>
            <a:ext cx="161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kill insects</a:t>
            </a:r>
          </a:p>
        </p:txBody>
      </p:sp>
      <p:sp>
        <p:nvSpPr>
          <p:cNvPr id="100364" name="Text Box 12">
            <a:extLst>
              <a:ext uri="{FF2B5EF4-FFF2-40B4-BE49-F238E27FC236}">
                <a16:creationId xmlns:a16="http://schemas.microsoft.com/office/drawing/2014/main" id="{2124A1D0-11FB-4E7A-ACA6-1EBE3CC485BD}"/>
              </a:ext>
            </a:extLst>
          </p:cNvPr>
          <p:cNvSpPr txBox="1">
            <a:spLocks noChangeArrowheads="1"/>
          </p:cNvSpPr>
          <p:nvPr/>
        </p:nvSpPr>
        <p:spPr bwMode="auto">
          <a:xfrm>
            <a:off x="3814763" y="5021263"/>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kill unwanted plants (i.e. weeds) </a:t>
            </a:r>
          </a:p>
        </p:txBody>
      </p:sp>
      <p:sp>
        <p:nvSpPr>
          <p:cNvPr id="100365" name="Text Box 131">
            <a:extLst>
              <a:ext uri="{FF2B5EF4-FFF2-40B4-BE49-F238E27FC236}">
                <a16:creationId xmlns:a16="http://schemas.microsoft.com/office/drawing/2014/main" id="{CEA1B585-D5EE-46F8-BEC9-192940AE1A92}"/>
              </a:ext>
            </a:extLst>
          </p:cNvPr>
          <p:cNvSpPr txBox="1">
            <a:spLocks noChangeArrowheads="1"/>
          </p:cNvSpPr>
          <p:nvPr/>
        </p:nvSpPr>
        <p:spPr bwMode="auto">
          <a:xfrm>
            <a:off x="3814763" y="5695950"/>
            <a:ext cx="4983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kill fungi (e.g. </a:t>
            </a:r>
            <a:r>
              <a:rPr lang="en-GB" altLang="en-US" dirty="0" err="1">
                <a:solidFill>
                  <a:srgbClr val="010066"/>
                </a:solidFill>
              </a:rPr>
              <a:t>molds</a:t>
            </a:r>
            <a:r>
              <a:rPr lang="en-GB" altLang="en-US" dirty="0">
                <a:solidFill>
                  <a:srgbClr val="010066"/>
                </a:solidFill>
              </a:rPr>
              <a:t> and mildews)</a:t>
            </a:r>
          </a:p>
        </p:txBody>
      </p:sp>
      <p:sp>
        <p:nvSpPr>
          <p:cNvPr id="44038" name="Text Box 22">
            <a:extLst>
              <a:ext uri="{FF2B5EF4-FFF2-40B4-BE49-F238E27FC236}">
                <a16:creationId xmlns:a16="http://schemas.microsoft.com/office/drawing/2014/main" id="{51A7E581-5820-49C9-90BB-624E4715EAAD}"/>
              </a:ext>
            </a:extLst>
          </p:cNvPr>
          <p:cNvSpPr txBox="1">
            <a:spLocks noChangeArrowheads="1"/>
          </p:cNvSpPr>
          <p:nvPr/>
        </p:nvSpPr>
        <p:spPr bwMode="auto">
          <a:xfrm>
            <a:off x="342900" y="784225"/>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Pests are organisms that damage or compete with plants. </a:t>
            </a:r>
          </a:p>
          <a:p>
            <a:r>
              <a:rPr lang="en-GB" altLang="en-US" dirty="0">
                <a:solidFill>
                  <a:srgbClr val="010066"/>
                </a:solidFill>
              </a:rPr>
              <a:t>The plant must use energy to repair or replace the affected plant tissue. This reduces the energy available for plant growth. </a:t>
            </a:r>
          </a:p>
        </p:txBody>
      </p:sp>
      <p:sp>
        <p:nvSpPr>
          <p:cNvPr id="100383" name="Rectangle 31">
            <a:extLst>
              <a:ext uri="{FF2B5EF4-FFF2-40B4-BE49-F238E27FC236}">
                <a16:creationId xmlns:a16="http://schemas.microsoft.com/office/drawing/2014/main" id="{FF1F9CEC-C3A7-48DD-8E05-EBE651B52C20}"/>
              </a:ext>
            </a:extLst>
          </p:cNvPr>
          <p:cNvSpPr>
            <a:spLocks noChangeArrowheads="1"/>
          </p:cNvSpPr>
          <p:nvPr/>
        </p:nvSpPr>
        <p:spPr bwMode="auto">
          <a:xfrm>
            <a:off x="342900" y="3638550"/>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Different types of pests require different types of pesticides. </a:t>
            </a:r>
          </a:p>
        </p:txBody>
      </p:sp>
      <p:sp>
        <p:nvSpPr>
          <p:cNvPr id="194573" name="Text Box 13">
            <a:extLst>
              <a:ext uri="{FF2B5EF4-FFF2-40B4-BE49-F238E27FC236}">
                <a16:creationId xmlns:a16="http://schemas.microsoft.com/office/drawing/2014/main" id="{31C6B69F-373B-4FAB-8CAD-6BEDBDF2BE41}"/>
              </a:ext>
            </a:extLst>
          </p:cNvPr>
          <p:cNvSpPr txBox="1">
            <a:spLocks noChangeArrowheads="1"/>
          </p:cNvSpPr>
          <p:nvPr/>
        </p:nvSpPr>
        <p:spPr bwMode="auto">
          <a:xfrm>
            <a:off x="342900" y="4329113"/>
            <a:ext cx="241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a:solidFill>
                  <a:srgbClr val="010066"/>
                </a:solidFill>
              </a:rPr>
              <a:t>insecticides</a:t>
            </a:r>
          </a:p>
        </p:txBody>
      </p:sp>
      <p:sp>
        <p:nvSpPr>
          <p:cNvPr id="194574" name="Text Box 14">
            <a:extLst>
              <a:ext uri="{FF2B5EF4-FFF2-40B4-BE49-F238E27FC236}">
                <a16:creationId xmlns:a16="http://schemas.microsoft.com/office/drawing/2014/main" id="{326A980A-41D4-4037-8F52-F9625B7FC150}"/>
              </a:ext>
            </a:extLst>
          </p:cNvPr>
          <p:cNvSpPr txBox="1">
            <a:spLocks noChangeArrowheads="1"/>
          </p:cNvSpPr>
          <p:nvPr/>
        </p:nvSpPr>
        <p:spPr bwMode="auto">
          <a:xfrm>
            <a:off x="342900" y="5021263"/>
            <a:ext cx="230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a:solidFill>
                  <a:srgbClr val="010066"/>
                </a:solidFill>
              </a:rPr>
              <a:t>herbicides</a:t>
            </a:r>
          </a:p>
        </p:txBody>
      </p:sp>
      <p:sp>
        <p:nvSpPr>
          <p:cNvPr id="194575" name="Text Box 15">
            <a:extLst>
              <a:ext uri="{FF2B5EF4-FFF2-40B4-BE49-F238E27FC236}">
                <a16:creationId xmlns:a16="http://schemas.microsoft.com/office/drawing/2014/main" id="{F6773655-3249-4BA2-B39E-1365AC2B9DDC}"/>
              </a:ext>
            </a:extLst>
          </p:cNvPr>
          <p:cNvSpPr txBox="1">
            <a:spLocks noChangeArrowheads="1"/>
          </p:cNvSpPr>
          <p:nvPr/>
        </p:nvSpPr>
        <p:spPr bwMode="auto">
          <a:xfrm>
            <a:off x="342900" y="5695950"/>
            <a:ext cx="202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a:solidFill>
                  <a:srgbClr val="010066"/>
                </a:solidFill>
              </a:rPr>
              <a:t>fungicides</a:t>
            </a:r>
          </a:p>
        </p:txBody>
      </p:sp>
      <p:sp>
        <p:nvSpPr>
          <p:cNvPr id="194581" name="Rectangle 21">
            <a:extLst>
              <a:ext uri="{FF2B5EF4-FFF2-40B4-BE49-F238E27FC236}">
                <a16:creationId xmlns:a16="http://schemas.microsoft.com/office/drawing/2014/main" id="{53F8D169-6976-4E32-AAB8-CA1377D38F14}"/>
              </a:ext>
            </a:extLst>
          </p:cNvPr>
          <p:cNvSpPr>
            <a:spLocks noChangeArrowheads="1"/>
          </p:cNvSpPr>
          <p:nvPr/>
        </p:nvSpPr>
        <p:spPr bwMode="auto">
          <a:xfrm>
            <a:off x="342900" y="2211388"/>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Pesticides</a:t>
            </a:r>
            <a:r>
              <a:rPr lang="en-GB" altLang="en-US" dirty="0">
                <a:solidFill>
                  <a:srgbClr val="010066"/>
                </a:solidFill>
              </a:rPr>
              <a:t> can be sprayed on plants to destroy or repel pests. This means plants have more energy available to grow, helping to improve crop yield.</a:t>
            </a:r>
          </a:p>
        </p:txBody>
      </p:sp>
      <p:sp>
        <p:nvSpPr>
          <p:cNvPr id="39950" name="Right Arrow 16">
            <a:extLst>
              <a:ext uri="{FF2B5EF4-FFF2-40B4-BE49-F238E27FC236}">
                <a16:creationId xmlns:a16="http://schemas.microsoft.com/office/drawing/2014/main" id="{4D2CE9DC-19E4-42FA-A1CC-31AA37008364}"/>
              </a:ext>
            </a:extLst>
          </p:cNvPr>
          <p:cNvSpPr>
            <a:spLocks noChangeArrowheads="1"/>
          </p:cNvSpPr>
          <p:nvPr/>
        </p:nvSpPr>
        <p:spPr bwMode="auto">
          <a:xfrm>
            <a:off x="2544763" y="4360863"/>
            <a:ext cx="1157287" cy="393700"/>
          </a:xfrm>
          <a:prstGeom prst="rightArrow">
            <a:avLst>
              <a:gd name="adj1" fmla="val 50000"/>
              <a:gd name="adj2" fmla="val 49972"/>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9951" name="Right Arrow 17">
            <a:extLst>
              <a:ext uri="{FF2B5EF4-FFF2-40B4-BE49-F238E27FC236}">
                <a16:creationId xmlns:a16="http://schemas.microsoft.com/office/drawing/2014/main" id="{50301C98-0A76-4500-9150-DC788C763035}"/>
              </a:ext>
            </a:extLst>
          </p:cNvPr>
          <p:cNvSpPr>
            <a:spLocks noChangeArrowheads="1"/>
          </p:cNvSpPr>
          <p:nvPr/>
        </p:nvSpPr>
        <p:spPr bwMode="auto">
          <a:xfrm>
            <a:off x="2544763" y="5053013"/>
            <a:ext cx="1157287" cy="393700"/>
          </a:xfrm>
          <a:prstGeom prst="rightArrow">
            <a:avLst>
              <a:gd name="adj1" fmla="val 50000"/>
              <a:gd name="adj2" fmla="val 49972"/>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9952" name="Right Arrow 18">
            <a:extLst>
              <a:ext uri="{FF2B5EF4-FFF2-40B4-BE49-F238E27FC236}">
                <a16:creationId xmlns:a16="http://schemas.microsoft.com/office/drawing/2014/main" id="{0708A195-D448-4D32-AE77-2F6CC327BB5D}"/>
              </a:ext>
            </a:extLst>
          </p:cNvPr>
          <p:cNvSpPr>
            <a:spLocks noChangeArrowheads="1"/>
          </p:cNvSpPr>
          <p:nvPr/>
        </p:nvSpPr>
        <p:spPr bwMode="auto">
          <a:xfrm>
            <a:off x="2544763" y="5727700"/>
            <a:ext cx="1157287" cy="393700"/>
          </a:xfrm>
          <a:prstGeom prst="rightArrow">
            <a:avLst>
              <a:gd name="adj1" fmla="val 50000"/>
              <a:gd name="adj2" fmla="val 49972"/>
            </a:avLst>
          </a:prstGeom>
          <a:solidFill>
            <a:srgbClr val="10BC4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7" name="Picture 16">
            <a:extLst>
              <a:ext uri="{FF2B5EF4-FFF2-40B4-BE49-F238E27FC236}">
                <a16:creationId xmlns:a16="http://schemas.microsoft.com/office/drawing/2014/main" id="{676F7895-0FB4-4E7A-BDA2-DABE718FF9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DB1742E1-4F3A-4DAD-BAAF-736104F1610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36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9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3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9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036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3" grpId="0"/>
      <p:bldP spid="100364" grpId="0"/>
      <p:bldP spid="100365" grpId="0"/>
      <p:bldP spid="100383" grpId="0"/>
      <p:bldP spid="194573" grpId="0"/>
      <p:bldP spid="194574" grpId="0"/>
      <p:bldP spid="194575" grpId="0"/>
      <p:bldP spid="194581" grpId="0"/>
      <p:bldP spid="39950" grpId="0" animBg="1"/>
      <p:bldP spid="39951" grpId="0" animBg="1"/>
      <p:bldP spid="399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4">
            <a:extLst>
              <a:ext uri="{FF2B5EF4-FFF2-40B4-BE49-F238E27FC236}">
                <a16:creationId xmlns:a16="http://schemas.microsoft.com/office/drawing/2014/main" id="{107B2F71-C3E6-4827-AF6E-11305C8D5F05}"/>
              </a:ext>
            </a:extLst>
          </p:cNvPr>
          <p:cNvSpPr>
            <a:spLocks noGrp="1"/>
          </p:cNvSpPr>
          <p:nvPr>
            <p:ph type="title"/>
          </p:nvPr>
        </p:nvSpPr>
        <p:spPr/>
        <p:txBody>
          <a:bodyPr/>
          <a:lstStyle/>
          <a:p>
            <a:r>
              <a:rPr lang="en-GB" altLang="en-US" dirty="0"/>
              <a:t>How pesticides affect crop yield</a:t>
            </a:r>
          </a:p>
        </p:txBody>
      </p:sp>
      <p:pic>
        <p:nvPicPr>
          <p:cNvPr id="6" name="Picture 5">
            <a:extLst>
              <a:ext uri="{FF2B5EF4-FFF2-40B4-BE49-F238E27FC236}">
                <a16:creationId xmlns:a16="http://schemas.microsoft.com/office/drawing/2014/main" id="{E3B71561-EAEF-49AF-A4B3-59A9A0F2544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21D3347E-026C-4068-9C06-8BA6945B0178}"/>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3">
            <a:extLst>
              <a:ext uri="{FF2B5EF4-FFF2-40B4-BE49-F238E27FC236}">
                <a16:creationId xmlns:a16="http://schemas.microsoft.com/office/drawing/2014/main" id="{81D9946B-BA2A-4791-A693-62E6396F3CE6}"/>
              </a:ext>
            </a:extLst>
          </p:cNvPr>
          <p:cNvSpPr txBox="1">
            <a:spLocks noChangeArrowheads="1"/>
          </p:cNvSpPr>
          <p:nvPr/>
        </p:nvSpPr>
        <p:spPr bwMode="auto">
          <a:xfrm>
            <a:off x="342899" y="784225"/>
            <a:ext cx="78755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An alternative to using pesticides is biological control. This involves the use of living organisms, such as </a:t>
            </a:r>
            <a:r>
              <a:rPr lang="en-GB" altLang="en-US" b="1" dirty="0">
                <a:solidFill>
                  <a:srgbClr val="10BC45"/>
                </a:solidFill>
              </a:rPr>
              <a:t>parasites</a:t>
            </a:r>
            <a:r>
              <a:rPr lang="en-GB" altLang="en-US" dirty="0"/>
              <a:t>, </a:t>
            </a:r>
            <a:r>
              <a:rPr lang="en-GB" altLang="en-US" b="1" dirty="0">
                <a:solidFill>
                  <a:srgbClr val="10BC45"/>
                </a:solidFill>
              </a:rPr>
              <a:t>pathogens</a:t>
            </a:r>
            <a:r>
              <a:rPr lang="en-GB" altLang="en-US" dirty="0"/>
              <a:t> and </a:t>
            </a:r>
            <a:r>
              <a:rPr lang="en-GB" altLang="en-US" b="1" dirty="0">
                <a:solidFill>
                  <a:srgbClr val="10BC45"/>
                </a:solidFill>
              </a:rPr>
              <a:t>predators</a:t>
            </a:r>
            <a:r>
              <a:rPr lang="en-GB" altLang="en-US" dirty="0">
                <a:solidFill>
                  <a:srgbClr val="010066"/>
                </a:solidFill>
              </a:rPr>
              <a:t>,</a:t>
            </a:r>
            <a:r>
              <a:rPr lang="en-GB" altLang="en-US" dirty="0"/>
              <a:t> to manage pests. </a:t>
            </a:r>
          </a:p>
        </p:txBody>
      </p:sp>
      <p:sp>
        <p:nvSpPr>
          <p:cNvPr id="6" name="TextBox 5">
            <a:extLst>
              <a:ext uri="{FF2B5EF4-FFF2-40B4-BE49-F238E27FC236}">
                <a16:creationId xmlns:a16="http://schemas.microsoft.com/office/drawing/2014/main" id="{4C037077-50E5-45AA-8F04-CB03404EA065}"/>
              </a:ext>
            </a:extLst>
          </p:cNvPr>
          <p:cNvSpPr txBox="1">
            <a:spLocks noChangeArrowheads="1"/>
          </p:cNvSpPr>
          <p:nvPr/>
        </p:nvSpPr>
        <p:spPr bwMode="auto">
          <a:xfrm>
            <a:off x="342900" y="2173288"/>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biological control is introduced to the environment in which the plant is growing, and will infect or prey on the target pest.</a:t>
            </a:r>
          </a:p>
        </p:txBody>
      </p:sp>
      <p:sp>
        <p:nvSpPr>
          <p:cNvPr id="8" name="TextBox 7">
            <a:extLst>
              <a:ext uri="{FF2B5EF4-FFF2-40B4-BE49-F238E27FC236}">
                <a16:creationId xmlns:a16="http://schemas.microsoft.com/office/drawing/2014/main" id="{F66751A4-4E7C-4F16-8BA2-B80E0080C70A}"/>
              </a:ext>
            </a:extLst>
          </p:cNvPr>
          <p:cNvSpPr txBox="1">
            <a:spLocks noChangeArrowheads="1"/>
          </p:cNvSpPr>
          <p:nvPr/>
        </p:nvSpPr>
        <p:spPr bwMode="auto">
          <a:xfrm>
            <a:off x="342900" y="3194050"/>
            <a:ext cx="350661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should result in the death of the pest.</a:t>
            </a:r>
          </a:p>
        </p:txBody>
      </p:sp>
      <p:sp>
        <p:nvSpPr>
          <p:cNvPr id="9" name="TextBox 8">
            <a:extLst>
              <a:ext uri="{FF2B5EF4-FFF2-40B4-BE49-F238E27FC236}">
                <a16:creationId xmlns:a16="http://schemas.microsoft.com/office/drawing/2014/main" id="{E1A37208-4E11-4CEC-9C22-D99F3BAA71B1}"/>
              </a:ext>
            </a:extLst>
          </p:cNvPr>
          <p:cNvSpPr txBox="1">
            <a:spLocks noChangeArrowheads="1"/>
          </p:cNvSpPr>
          <p:nvPr/>
        </p:nvSpPr>
        <p:spPr bwMode="auto">
          <a:xfrm>
            <a:off x="342900" y="4214813"/>
            <a:ext cx="40147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ladybugs are natural predators of aphids, which are pests. They can be bought and released onto aphid infested plants.</a:t>
            </a:r>
          </a:p>
        </p:txBody>
      </p:sp>
      <p:pic>
        <p:nvPicPr>
          <p:cNvPr id="40968" name="Picture 9" descr="ladybird-eating-aphid_Jolan.jpg">
            <a:extLst>
              <a:ext uri="{FF2B5EF4-FFF2-40B4-BE49-F238E27FC236}">
                <a16:creationId xmlns:a16="http://schemas.microsoft.com/office/drawing/2014/main" id="{B7332982-F3A7-4B58-B65D-D376503379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7225" y="3125788"/>
            <a:ext cx="3751263"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a:extLst>
              <a:ext uri="{FF2B5EF4-FFF2-40B4-BE49-F238E27FC236}">
                <a16:creationId xmlns:a16="http://schemas.microsoft.com/office/drawing/2014/main" id="{9E6D2B52-FA2A-4E61-9D79-E37EAC4D72B1}"/>
              </a:ext>
            </a:extLst>
          </p:cNvPr>
          <p:cNvSpPr>
            <a:spLocks noGrp="1"/>
          </p:cNvSpPr>
          <p:nvPr>
            <p:ph type="title"/>
          </p:nvPr>
        </p:nvSpPr>
        <p:spPr/>
        <p:txBody>
          <a:bodyPr/>
          <a:lstStyle/>
          <a:p>
            <a:pPr>
              <a:defRPr/>
            </a:pPr>
            <a:r>
              <a:rPr lang="en-GB" dirty="0">
                <a:ea typeface="+mn-ea"/>
                <a:cs typeface="+mn-cs"/>
              </a:rPr>
              <a:t>Biological control</a:t>
            </a:r>
            <a:endParaRPr lang="en-GB" dirty="0"/>
          </a:p>
        </p:txBody>
      </p:sp>
      <p:pic>
        <p:nvPicPr>
          <p:cNvPr id="11" name="Picture 10">
            <a:extLst>
              <a:ext uri="{FF2B5EF4-FFF2-40B4-BE49-F238E27FC236}">
                <a16:creationId xmlns:a16="http://schemas.microsoft.com/office/drawing/2014/main" id="{00192FFA-7488-4CEF-8F78-A008EE2873D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B72D3E4-6587-4C6F-84F4-71A6B52764B9}"/>
              </a:ext>
            </a:extLst>
          </p:cNvPr>
          <p:cNvSpPr>
            <a:spLocks noGrp="1" noChangeArrowheads="1"/>
          </p:cNvSpPr>
          <p:nvPr>
            <p:ph type="title"/>
          </p:nvPr>
        </p:nvSpPr>
        <p:spPr/>
        <p:txBody>
          <a:bodyPr/>
          <a:lstStyle/>
          <a:p>
            <a:r>
              <a:rPr lang="en-GB" altLang="en-US"/>
              <a:t>Human population and food availability</a:t>
            </a:r>
          </a:p>
        </p:txBody>
      </p:sp>
      <p:pic>
        <p:nvPicPr>
          <p:cNvPr id="20483" name="Picture 4" descr="Food_pro_cake_Earth">
            <a:extLst>
              <a:ext uri="{FF2B5EF4-FFF2-40B4-BE49-F238E27FC236}">
                <a16:creationId xmlns:a16="http://schemas.microsoft.com/office/drawing/2014/main" id="{41334CF4-2572-474A-A422-10FAC743C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75" y="3282950"/>
            <a:ext cx="34861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5">
            <a:extLst>
              <a:ext uri="{FF2B5EF4-FFF2-40B4-BE49-F238E27FC236}">
                <a16:creationId xmlns:a16="http://schemas.microsoft.com/office/drawing/2014/main" id="{124A64D7-3BE5-4499-99EF-F7965E7D760D}"/>
              </a:ext>
            </a:extLst>
          </p:cNvPr>
          <p:cNvSpPr txBox="1">
            <a:spLocks noChangeArrowheads="1"/>
          </p:cNvSpPr>
          <p:nvPr/>
        </p:nvSpPr>
        <p:spPr bwMode="auto">
          <a:xfrm>
            <a:off x="342900" y="784225"/>
            <a:ext cx="8105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increase in human population is stretching global </a:t>
            </a:r>
            <a:r>
              <a:rPr lang="en-GB" altLang="en-US" b="1" dirty="0">
                <a:solidFill>
                  <a:srgbClr val="010066"/>
                </a:solidFill>
              </a:rPr>
              <a:t>food availability</a:t>
            </a:r>
            <a:r>
              <a:rPr lang="en-GB" altLang="en-US" dirty="0"/>
              <a:t>. With more people to feed, the likelihood of food shortages will increase.</a:t>
            </a:r>
          </a:p>
        </p:txBody>
      </p:sp>
      <p:sp>
        <p:nvSpPr>
          <p:cNvPr id="28679" name="TextBox 9">
            <a:extLst>
              <a:ext uri="{FF2B5EF4-FFF2-40B4-BE49-F238E27FC236}">
                <a16:creationId xmlns:a16="http://schemas.microsoft.com/office/drawing/2014/main" id="{933F52ED-504B-496E-9872-6BFC6C82B070}"/>
              </a:ext>
            </a:extLst>
          </p:cNvPr>
          <p:cNvSpPr txBox="1">
            <a:spLocks noChangeArrowheads="1"/>
          </p:cNvSpPr>
          <p:nvPr/>
        </p:nvSpPr>
        <p:spPr bwMode="auto">
          <a:xfrm>
            <a:off x="342900" y="4665663"/>
            <a:ext cx="3997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Biotechnology</a:t>
            </a:r>
            <a:r>
              <a:rPr lang="en-GB" altLang="en-US"/>
              <a:t> is working to meet the increasing demand for food.</a:t>
            </a:r>
          </a:p>
        </p:txBody>
      </p:sp>
      <p:sp>
        <p:nvSpPr>
          <p:cNvPr id="8" name="Rectangle 7">
            <a:extLst>
              <a:ext uri="{FF2B5EF4-FFF2-40B4-BE49-F238E27FC236}">
                <a16:creationId xmlns:a16="http://schemas.microsoft.com/office/drawing/2014/main" id="{6D96FDDE-6700-478B-A441-064173957AAC}"/>
              </a:ext>
            </a:extLst>
          </p:cNvPr>
          <p:cNvSpPr>
            <a:spLocks noChangeArrowheads="1"/>
          </p:cNvSpPr>
          <p:nvPr/>
        </p:nvSpPr>
        <p:spPr bwMode="auto">
          <a:xfrm>
            <a:off x="342900" y="2201863"/>
            <a:ext cx="8385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There are currently millions of people who do not receive enough food to meet their nutritional requirements.</a:t>
            </a:r>
            <a:r>
              <a:rPr lang="en-GB" altLang="en-US" i="1"/>
              <a:t> </a:t>
            </a:r>
            <a:endParaRPr lang="en-GB" altLang="en-US">
              <a:solidFill>
                <a:srgbClr val="010066"/>
              </a:solidFill>
            </a:endParaRPr>
          </a:p>
        </p:txBody>
      </p:sp>
      <p:sp>
        <p:nvSpPr>
          <p:cNvPr id="10" name="Rectangle 9">
            <a:extLst>
              <a:ext uri="{FF2B5EF4-FFF2-40B4-BE49-F238E27FC236}">
                <a16:creationId xmlns:a16="http://schemas.microsoft.com/office/drawing/2014/main" id="{40019E49-394E-4358-9BA5-3CB9F7C0053F}"/>
              </a:ext>
            </a:extLst>
          </p:cNvPr>
          <p:cNvSpPr>
            <a:spLocks noChangeArrowheads="1"/>
          </p:cNvSpPr>
          <p:nvPr/>
        </p:nvSpPr>
        <p:spPr bwMode="auto">
          <a:xfrm>
            <a:off x="342900" y="3249613"/>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can lead to people suffering from </a:t>
            </a:r>
            <a:r>
              <a:rPr lang="en-GB" altLang="en-US" b="1"/>
              <a:t>malnutrition </a:t>
            </a:r>
            <a:r>
              <a:rPr lang="en-GB" altLang="en-US"/>
              <a:t>and starvation. </a:t>
            </a:r>
          </a:p>
        </p:txBody>
      </p:sp>
      <p:pic>
        <p:nvPicPr>
          <p:cNvPr id="11" name="Picture 10">
            <a:extLst>
              <a:ext uri="{FF2B5EF4-FFF2-40B4-BE49-F238E27FC236}">
                <a16:creationId xmlns:a16="http://schemas.microsoft.com/office/drawing/2014/main" id="{F6247470-2309-439B-9E9C-C3CBF84E52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94CC4F9B-DCCD-46BD-BCC7-9CFE16B5C46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Box 3">
            <a:extLst>
              <a:ext uri="{FF2B5EF4-FFF2-40B4-BE49-F238E27FC236}">
                <a16:creationId xmlns:a16="http://schemas.microsoft.com/office/drawing/2014/main" id="{6CF880C0-88E0-4984-82C5-A4C5F18962E0}"/>
              </a:ext>
            </a:extLst>
          </p:cNvPr>
          <p:cNvSpPr txBox="1">
            <a:spLocks noChangeArrowheads="1"/>
          </p:cNvSpPr>
          <p:nvPr/>
        </p:nvSpPr>
        <p:spPr bwMode="auto">
          <a:xfrm>
            <a:off x="342900" y="784225"/>
            <a:ext cx="7496175" cy="4619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are the advantages of using biological controls?</a:t>
            </a:r>
          </a:p>
        </p:txBody>
      </p:sp>
      <p:sp>
        <p:nvSpPr>
          <p:cNvPr id="5" name="TextBox 4">
            <a:extLst>
              <a:ext uri="{FF2B5EF4-FFF2-40B4-BE49-F238E27FC236}">
                <a16:creationId xmlns:a16="http://schemas.microsoft.com/office/drawing/2014/main" id="{F08CB01D-BEBA-4416-B9FD-B43D0F142AB0}"/>
              </a:ext>
            </a:extLst>
          </p:cNvPr>
          <p:cNvSpPr txBox="1">
            <a:spLocks noChangeArrowheads="1"/>
          </p:cNvSpPr>
          <p:nvPr/>
        </p:nvSpPr>
        <p:spPr bwMode="auto">
          <a:xfrm>
            <a:off x="342900" y="1431925"/>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They can be specific to a particular pest, unlike many pesticides that will also kill beneficial insects and plants.</a:t>
            </a:r>
          </a:p>
        </p:txBody>
      </p:sp>
      <p:sp>
        <p:nvSpPr>
          <p:cNvPr id="6" name="TextBox 5">
            <a:extLst>
              <a:ext uri="{FF2B5EF4-FFF2-40B4-BE49-F238E27FC236}">
                <a16:creationId xmlns:a16="http://schemas.microsoft.com/office/drawing/2014/main" id="{92F7A00C-9E8B-43D8-BD8D-20443DC3618D}"/>
              </a:ext>
            </a:extLst>
          </p:cNvPr>
          <p:cNvSpPr txBox="1">
            <a:spLocks noChangeArrowheads="1"/>
          </p:cNvSpPr>
          <p:nvPr/>
        </p:nvSpPr>
        <p:spPr bwMode="auto">
          <a:xfrm>
            <a:off x="342900" y="2449513"/>
            <a:ext cx="708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There is no risk of pests developing </a:t>
            </a:r>
            <a:r>
              <a:rPr lang="en-GB" altLang="en-US" b="1"/>
              <a:t>resistance</a:t>
            </a:r>
            <a:r>
              <a:rPr lang="en-GB" altLang="en-US"/>
              <a:t>.</a:t>
            </a:r>
          </a:p>
        </p:txBody>
      </p:sp>
      <p:sp>
        <p:nvSpPr>
          <p:cNvPr id="8" name="TextBox 7">
            <a:extLst>
              <a:ext uri="{FF2B5EF4-FFF2-40B4-BE49-F238E27FC236}">
                <a16:creationId xmlns:a16="http://schemas.microsoft.com/office/drawing/2014/main" id="{024E19C1-D4D1-4DDB-AC65-CE7FA68241F4}"/>
              </a:ext>
            </a:extLst>
          </p:cNvPr>
          <p:cNvSpPr txBox="1">
            <a:spLocks noChangeArrowheads="1"/>
          </p:cNvSpPr>
          <p:nvPr/>
        </p:nvSpPr>
        <p:spPr bwMode="auto">
          <a:xfrm>
            <a:off x="342900" y="3746500"/>
            <a:ext cx="7889875" cy="4619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are the disadvantages of using biological controls?</a:t>
            </a:r>
          </a:p>
        </p:txBody>
      </p:sp>
      <p:sp>
        <p:nvSpPr>
          <p:cNvPr id="9" name="TextBox 8">
            <a:extLst>
              <a:ext uri="{FF2B5EF4-FFF2-40B4-BE49-F238E27FC236}">
                <a16:creationId xmlns:a16="http://schemas.microsoft.com/office/drawing/2014/main" id="{D175B253-98A0-407A-99F8-B26BAE073FC4}"/>
              </a:ext>
            </a:extLst>
          </p:cNvPr>
          <p:cNvSpPr txBox="1">
            <a:spLocks noChangeArrowheads="1"/>
          </p:cNvSpPr>
          <p:nvPr/>
        </p:nvSpPr>
        <p:spPr bwMode="auto">
          <a:xfrm>
            <a:off x="342900" y="3098800"/>
            <a:ext cx="8801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Biological controls reduce the need to use pesticides. </a:t>
            </a:r>
          </a:p>
        </p:txBody>
      </p:sp>
      <p:sp>
        <p:nvSpPr>
          <p:cNvPr id="11" name="TextBox 10">
            <a:extLst>
              <a:ext uri="{FF2B5EF4-FFF2-40B4-BE49-F238E27FC236}">
                <a16:creationId xmlns:a16="http://schemas.microsoft.com/office/drawing/2014/main" id="{8DE249E8-12C6-4FF5-A8F9-DD47959B4256}"/>
              </a:ext>
            </a:extLst>
          </p:cNvPr>
          <p:cNvSpPr txBox="1">
            <a:spLocks noChangeArrowheads="1"/>
          </p:cNvSpPr>
          <p:nvPr/>
        </p:nvSpPr>
        <p:spPr bwMode="auto">
          <a:xfrm>
            <a:off x="342900" y="4394200"/>
            <a:ext cx="844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Biological controls do not completely remove the pests.</a:t>
            </a:r>
          </a:p>
        </p:txBody>
      </p:sp>
      <p:sp>
        <p:nvSpPr>
          <p:cNvPr id="12" name="TextBox 11">
            <a:extLst>
              <a:ext uri="{FF2B5EF4-FFF2-40B4-BE49-F238E27FC236}">
                <a16:creationId xmlns:a16="http://schemas.microsoft.com/office/drawing/2014/main" id="{4BFA426B-10B3-452F-B588-EE4BE439ED27}"/>
              </a:ext>
            </a:extLst>
          </p:cNvPr>
          <p:cNvSpPr txBox="1">
            <a:spLocks noChangeArrowheads="1"/>
          </p:cNvSpPr>
          <p:nvPr/>
        </p:nvSpPr>
        <p:spPr bwMode="auto">
          <a:xfrm>
            <a:off x="342900" y="5043488"/>
            <a:ext cx="793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Time is needed for the biological control to breed.</a:t>
            </a:r>
          </a:p>
        </p:txBody>
      </p:sp>
      <p:sp>
        <p:nvSpPr>
          <p:cNvPr id="13" name="TextBox 12">
            <a:extLst>
              <a:ext uri="{FF2B5EF4-FFF2-40B4-BE49-F238E27FC236}">
                <a16:creationId xmlns:a16="http://schemas.microsoft.com/office/drawing/2014/main" id="{1265D5EF-FAF5-456D-BA40-839074132BEE}"/>
              </a:ext>
            </a:extLst>
          </p:cNvPr>
          <p:cNvSpPr txBox="1">
            <a:spLocks noChangeArrowheads="1"/>
          </p:cNvSpPr>
          <p:nvPr/>
        </p:nvSpPr>
        <p:spPr bwMode="auto">
          <a:xfrm>
            <a:off x="342900" y="5691188"/>
            <a:ext cx="793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There may be unknown effects on the environment.</a:t>
            </a:r>
          </a:p>
        </p:txBody>
      </p:sp>
      <p:sp>
        <p:nvSpPr>
          <p:cNvPr id="15" name="Title 14">
            <a:extLst>
              <a:ext uri="{FF2B5EF4-FFF2-40B4-BE49-F238E27FC236}">
                <a16:creationId xmlns:a16="http://schemas.microsoft.com/office/drawing/2014/main" id="{6624F508-E57F-46C7-9C6D-B99D8104709C}"/>
              </a:ext>
            </a:extLst>
          </p:cNvPr>
          <p:cNvSpPr>
            <a:spLocks noGrp="1"/>
          </p:cNvSpPr>
          <p:nvPr>
            <p:ph type="title"/>
          </p:nvPr>
        </p:nvSpPr>
        <p:spPr/>
        <p:txBody>
          <a:bodyPr/>
          <a:lstStyle/>
          <a:p>
            <a:pPr>
              <a:defRPr/>
            </a:pPr>
            <a:r>
              <a:rPr lang="en-GB" sz="2700" dirty="0">
                <a:ea typeface="+mn-ea"/>
                <a:cs typeface="+mn-cs"/>
              </a:rPr>
              <a:t>Pros and cons of using biological controls</a:t>
            </a:r>
            <a:endParaRPr lang="en-GB" dirty="0"/>
          </a:p>
        </p:txBody>
      </p:sp>
      <p:pic>
        <p:nvPicPr>
          <p:cNvPr id="14" name="Picture 9" descr="notes_icon">
            <a:extLst>
              <a:ext uri="{FF2B5EF4-FFF2-40B4-BE49-F238E27FC236}">
                <a16:creationId xmlns:a16="http://schemas.microsoft.com/office/drawing/2014/main" id="{FFE619E4-E42A-4EE7-AE41-7D500B7A9E3E}"/>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2C6AD9D1-C106-4241-8E47-3D6326A6F2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14" descr="Alexander Gospodinov_156558434_mod.jpg">
            <a:extLst>
              <a:ext uri="{FF2B5EF4-FFF2-40B4-BE49-F238E27FC236}">
                <a16:creationId xmlns:a16="http://schemas.microsoft.com/office/drawing/2014/main" id="{611C999A-FF01-469F-B8B1-E6D1788D285B}"/>
              </a:ext>
            </a:extLst>
          </p:cNvPr>
          <p:cNvPicPr>
            <a:picLocks noChangeAspect="1"/>
          </p:cNvPicPr>
          <p:nvPr/>
        </p:nvPicPr>
        <p:blipFill>
          <a:blip r:embed="rId4">
            <a:extLst>
              <a:ext uri="{28A0092B-C50C-407E-A947-70E740481C1C}">
                <a14:useLocalDpi xmlns:a14="http://schemas.microsoft.com/office/drawing/2010/main" val="0"/>
              </a:ext>
            </a:extLst>
          </a:blip>
          <a:srcRect r="3709" b="4395"/>
          <a:stretch>
            <a:fillRect/>
          </a:stretch>
        </p:blipFill>
        <p:spPr bwMode="auto">
          <a:xfrm>
            <a:off x="5354638" y="3113088"/>
            <a:ext cx="378936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B1F6B5C6-5FC3-46D4-A8E4-0D97ECAFFEB9}"/>
              </a:ext>
            </a:extLst>
          </p:cNvPr>
          <p:cNvSpPr>
            <a:spLocks noGrp="1" noChangeArrowheads="1"/>
          </p:cNvSpPr>
          <p:nvPr>
            <p:ph type="title"/>
          </p:nvPr>
        </p:nvSpPr>
        <p:spPr/>
        <p:txBody>
          <a:bodyPr/>
          <a:lstStyle/>
          <a:p>
            <a:pPr eaLnBrk="1" hangingPunct="1"/>
            <a:r>
              <a:rPr lang="en-GB" altLang="en-US"/>
              <a:t>What is biotechnology?</a:t>
            </a:r>
            <a:endParaRPr lang="en-US" altLang="en-US"/>
          </a:p>
        </p:txBody>
      </p:sp>
      <p:sp>
        <p:nvSpPr>
          <p:cNvPr id="21508" name="Text Box 5">
            <a:extLst>
              <a:ext uri="{FF2B5EF4-FFF2-40B4-BE49-F238E27FC236}">
                <a16:creationId xmlns:a16="http://schemas.microsoft.com/office/drawing/2014/main" id="{1DF61AF7-4B51-4641-87FC-6F0EFA612A5A}"/>
              </a:ext>
            </a:extLst>
          </p:cNvPr>
          <p:cNvSpPr txBox="1">
            <a:spLocks noChangeArrowheads="1"/>
          </p:cNvSpPr>
          <p:nvPr/>
        </p:nvSpPr>
        <p:spPr bwMode="auto">
          <a:xfrm>
            <a:off x="358775" y="781050"/>
            <a:ext cx="7053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Biotechnology</a:t>
            </a:r>
            <a:r>
              <a:rPr lang="en-GB" altLang="en-US"/>
              <a:t> uses biological processes and living </a:t>
            </a:r>
            <a:r>
              <a:rPr lang="en-GB" altLang="en-US" b="1"/>
              <a:t>organisms</a:t>
            </a:r>
            <a:r>
              <a:rPr lang="en-GB" altLang="en-US"/>
              <a:t> to develop and make products for industrial purposes.</a:t>
            </a:r>
            <a:endParaRPr lang="en-US" altLang="en-US"/>
          </a:p>
        </p:txBody>
      </p:sp>
      <p:sp>
        <p:nvSpPr>
          <p:cNvPr id="13" name="Text Box 4">
            <a:extLst>
              <a:ext uri="{FF2B5EF4-FFF2-40B4-BE49-F238E27FC236}">
                <a16:creationId xmlns:a16="http://schemas.microsoft.com/office/drawing/2014/main" id="{CD21A70E-8612-4E95-89F0-8B617DD81E4E}"/>
              </a:ext>
            </a:extLst>
          </p:cNvPr>
          <p:cNvSpPr txBox="1">
            <a:spLocks noChangeArrowheads="1"/>
          </p:cNvSpPr>
          <p:nvPr/>
        </p:nvSpPr>
        <p:spPr bwMode="auto">
          <a:xfrm>
            <a:off x="342900" y="3192463"/>
            <a:ext cx="5011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Microorganisms</a:t>
            </a:r>
            <a:r>
              <a:rPr lang="en-GB" altLang="en-US"/>
              <a:t> with desirable characteristics are used extensively in biotechnology. These include </a:t>
            </a:r>
            <a:r>
              <a:rPr lang="en-GB" altLang="en-US" b="1">
                <a:solidFill>
                  <a:srgbClr val="10BC45"/>
                </a:solidFill>
              </a:rPr>
              <a:t>bacteria</a:t>
            </a:r>
            <a:r>
              <a:rPr lang="en-GB" altLang="en-US"/>
              <a:t> and </a:t>
            </a:r>
            <a:r>
              <a:rPr lang="en-GB" altLang="en-US" b="1">
                <a:solidFill>
                  <a:srgbClr val="10BC45"/>
                </a:solidFill>
              </a:rPr>
              <a:t>fungi</a:t>
            </a:r>
            <a:r>
              <a:rPr lang="en-GB" altLang="en-US"/>
              <a:t>.</a:t>
            </a:r>
            <a:endParaRPr lang="en-US" altLang="en-US"/>
          </a:p>
        </p:txBody>
      </p:sp>
      <p:sp>
        <p:nvSpPr>
          <p:cNvPr id="40966" name="Rectangle 13">
            <a:extLst>
              <a:ext uri="{FF2B5EF4-FFF2-40B4-BE49-F238E27FC236}">
                <a16:creationId xmlns:a16="http://schemas.microsoft.com/office/drawing/2014/main" id="{A482963C-D791-4942-8921-833C96266931}"/>
              </a:ext>
            </a:extLst>
          </p:cNvPr>
          <p:cNvSpPr>
            <a:spLocks noChangeArrowheads="1"/>
          </p:cNvSpPr>
          <p:nvPr/>
        </p:nvSpPr>
        <p:spPr bwMode="auto">
          <a:xfrm>
            <a:off x="342900" y="4951413"/>
            <a:ext cx="4367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also possible to use specific molecules taken from organisms, such as </a:t>
            </a:r>
            <a:r>
              <a:rPr lang="en-GB" altLang="en-US" b="1">
                <a:solidFill>
                  <a:srgbClr val="10BC45"/>
                </a:solidFill>
              </a:rPr>
              <a:t>enzymes</a:t>
            </a:r>
            <a:r>
              <a:rPr lang="en-GB" altLang="en-US"/>
              <a:t>.</a:t>
            </a:r>
            <a:endParaRPr lang="en-US" altLang="en-US"/>
          </a:p>
        </p:txBody>
      </p:sp>
      <p:sp>
        <p:nvSpPr>
          <p:cNvPr id="8" name="Rectangle 7">
            <a:extLst>
              <a:ext uri="{FF2B5EF4-FFF2-40B4-BE49-F238E27FC236}">
                <a16:creationId xmlns:a16="http://schemas.microsoft.com/office/drawing/2014/main" id="{B960CEF6-786C-4B79-A1B3-F53F985767EC}"/>
              </a:ext>
            </a:extLst>
          </p:cNvPr>
          <p:cNvSpPr>
            <a:spLocks noChangeArrowheads="1"/>
          </p:cNvSpPr>
          <p:nvPr/>
        </p:nvSpPr>
        <p:spPr bwMode="auto">
          <a:xfrm>
            <a:off x="342900" y="2171700"/>
            <a:ext cx="8391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particularly useful in developing products in the </a:t>
            </a:r>
            <a:r>
              <a:rPr lang="en-GB" altLang="en-US" b="1">
                <a:solidFill>
                  <a:srgbClr val="10BC45"/>
                </a:solidFill>
              </a:rPr>
              <a:t>agricultural</a:t>
            </a:r>
            <a:r>
              <a:rPr lang="en-GB" altLang="en-US"/>
              <a:t> and medical industries.</a:t>
            </a:r>
          </a:p>
        </p:txBody>
      </p:sp>
      <p:pic>
        <p:nvPicPr>
          <p:cNvPr id="9" name="Picture 8">
            <a:extLst>
              <a:ext uri="{FF2B5EF4-FFF2-40B4-BE49-F238E27FC236}">
                <a16:creationId xmlns:a16="http://schemas.microsoft.com/office/drawing/2014/main" id="{A3A0EA6D-8018-403D-9918-9F47D7D2A0E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096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a:extLst>
              <a:ext uri="{FF2B5EF4-FFF2-40B4-BE49-F238E27FC236}">
                <a16:creationId xmlns:a16="http://schemas.microsoft.com/office/drawing/2014/main" id="{A25887A2-E182-4B41-B912-C9C272BB95E4}"/>
              </a:ext>
            </a:extLst>
          </p:cNvPr>
          <p:cNvSpPr txBox="1">
            <a:spLocks noChangeArrowheads="1"/>
          </p:cNvSpPr>
          <p:nvPr/>
        </p:nvSpPr>
        <p:spPr bwMode="auto">
          <a:xfrm>
            <a:off x="342899" y="784225"/>
            <a:ext cx="832696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Biotechnology is used in the agricultural industry to improve and increase food production. </a:t>
            </a:r>
          </a:p>
        </p:txBody>
      </p:sp>
      <p:sp>
        <p:nvSpPr>
          <p:cNvPr id="5" name="TextBox 4">
            <a:extLst>
              <a:ext uri="{FF2B5EF4-FFF2-40B4-BE49-F238E27FC236}">
                <a16:creationId xmlns:a16="http://schemas.microsoft.com/office/drawing/2014/main" id="{0602012B-CD68-4426-833A-AE9EC4022729}"/>
              </a:ext>
            </a:extLst>
          </p:cNvPr>
          <p:cNvSpPr txBox="1">
            <a:spLocks noChangeArrowheads="1"/>
          </p:cNvSpPr>
          <p:nvPr/>
        </p:nvSpPr>
        <p:spPr bwMode="auto">
          <a:xfrm>
            <a:off x="342900" y="3263900"/>
            <a:ext cx="5038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genetic modification</a:t>
            </a:r>
          </a:p>
        </p:txBody>
      </p:sp>
      <p:sp>
        <p:nvSpPr>
          <p:cNvPr id="6" name="TextBox 5">
            <a:extLst>
              <a:ext uri="{FF2B5EF4-FFF2-40B4-BE49-F238E27FC236}">
                <a16:creationId xmlns:a16="http://schemas.microsoft.com/office/drawing/2014/main" id="{26A4DD7D-1B1F-4716-8895-FBD1438B9EEE}"/>
              </a:ext>
            </a:extLst>
          </p:cNvPr>
          <p:cNvSpPr txBox="1">
            <a:spLocks noChangeArrowheads="1"/>
          </p:cNvSpPr>
          <p:nvPr/>
        </p:nvSpPr>
        <p:spPr bwMode="auto">
          <a:xfrm>
            <a:off x="342900" y="3949700"/>
            <a:ext cx="2982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10BC45"/>
                </a:solidFill>
              </a:rPr>
              <a:t>fertilizers</a:t>
            </a:r>
            <a:r>
              <a:rPr lang="en-GB" altLang="en-US" dirty="0"/>
              <a:t> and pest control</a:t>
            </a:r>
          </a:p>
        </p:txBody>
      </p:sp>
      <p:sp>
        <p:nvSpPr>
          <p:cNvPr id="7" name="TextBox 6">
            <a:extLst>
              <a:ext uri="{FF2B5EF4-FFF2-40B4-BE49-F238E27FC236}">
                <a16:creationId xmlns:a16="http://schemas.microsoft.com/office/drawing/2014/main" id="{C7D17A68-5C2A-40E4-A347-67FAAA938E24}"/>
              </a:ext>
            </a:extLst>
          </p:cNvPr>
          <p:cNvSpPr txBox="1">
            <a:spLocks noChangeArrowheads="1"/>
          </p:cNvSpPr>
          <p:nvPr/>
        </p:nvSpPr>
        <p:spPr bwMode="auto">
          <a:xfrm>
            <a:off x="342900" y="5005388"/>
            <a:ext cx="3282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biological controls</a:t>
            </a:r>
          </a:p>
        </p:txBody>
      </p:sp>
      <p:sp>
        <p:nvSpPr>
          <p:cNvPr id="8" name="TextBox 7">
            <a:extLst>
              <a:ext uri="{FF2B5EF4-FFF2-40B4-BE49-F238E27FC236}">
                <a16:creationId xmlns:a16="http://schemas.microsoft.com/office/drawing/2014/main" id="{0F2FC1CE-7FCE-48D0-85EA-0989488C8C96}"/>
              </a:ext>
            </a:extLst>
          </p:cNvPr>
          <p:cNvSpPr txBox="1">
            <a:spLocks noChangeArrowheads="1"/>
          </p:cNvSpPr>
          <p:nvPr/>
        </p:nvSpPr>
        <p:spPr bwMode="auto">
          <a:xfrm>
            <a:off x="342900" y="5691188"/>
            <a:ext cx="2482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hydroponics</a:t>
            </a:r>
            <a:r>
              <a:rPr lang="en-GB" altLang="en-US"/>
              <a:t>.</a:t>
            </a:r>
          </a:p>
        </p:txBody>
      </p:sp>
      <p:sp>
        <p:nvSpPr>
          <p:cNvPr id="10" name="Rectangle 9">
            <a:extLst>
              <a:ext uri="{FF2B5EF4-FFF2-40B4-BE49-F238E27FC236}">
                <a16:creationId xmlns:a16="http://schemas.microsoft.com/office/drawing/2014/main" id="{BC6D185E-C56A-4062-A779-D3EDE7110CF6}"/>
              </a:ext>
            </a:extLst>
          </p:cNvPr>
          <p:cNvSpPr>
            <a:spLocks noChangeArrowheads="1"/>
          </p:cNvSpPr>
          <p:nvPr/>
        </p:nvSpPr>
        <p:spPr bwMode="auto">
          <a:xfrm>
            <a:off x="342900" y="1839913"/>
            <a:ext cx="85075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solutions have been put in place so that the agricultural industry can meet the growing human population. These involve:</a:t>
            </a:r>
          </a:p>
        </p:txBody>
      </p:sp>
      <p:pic>
        <p:nvPicPr>
          <p:cNvPr id="22537" name="Picture 10" descr="biotechnology-lab_angellode.gif">
            <a:extLst>
              <a:ext uri="{FF2B5EF4-FFF2-40B4-BE49-F238E27FC236}">
                <a16:creationId xmlns:a16="http://schemas.microsoft.com/office/drawing/2014/main" id="{4282748F-1CE1-44D7-991C-4E5D0BB23B9E}"/>
              </a:ext>
            </a:extLst>
          </p:cNvPr>
          <p:cNvPicPr>
            <a:picLocks noChangeAspect="1"/>
          </p:cNvPicPr>
          <p:nvPr/>
        </p:nvPicPr>
        <p:blipFill>
          <a:blip r:embed="rId4">
            <a:extLst>
              <a:ext uri="{28A0092B-C50C-407E-A947-70E740481C1C}">
                <a14:useLocalDpi xmlns:a14="http://schemas.microsoft.com/office/drawing/2010/main" val="0"/>
              </a:ext>
            </a:extLst>
          </a:blip>
          <a:srcRect l="8327" r="9573"/>
          <a:stretch>
            <a:fillRect/>
          </a:stretch>
        </p:blipFill>
        <p:spPr bwMode="auto">
          <a:xfrm>
            <a:off x="4481513" y="2981325"/>
            <a:ext cx="391001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id="{A9EC1D5C-326F-4305-8B2B-668AE5803258}"/>
              </a:ext>
            </a:extLst>
          </p:cNvPr>
          <p:cNvSpPr>
            <a:spLocks noGrp="1"/>
          </p:cNvSpPr>
          <p:nvPr>
            <p:ph type="title"/>
          </p:nvPr>
        </p:nvSpPr>
        <p:spPr/>
        <p:txBody>
          <a:bodyPr/>
          <a:lstStyle/>
          <a:p>
            <a:pPr>
              <a:defRPr/>
            </a:pPr>
            <a:r>
              <a:rPr lang="en-GB" dirty="0">
                <a:ea typeface="+mn-ea"/>
                <a:cs typeface="+mn-cs"/>
              </a:rPr>
              <a:t>Overcoming the increasing demand for food</a:t>
            </a:r>
            <a:endParaRPr lang="en-GB" dirty="0"/>
          </a:p>
        </p:txBody>
      </p:sp>
      <p:pic>
        <p:nvPicPr>
          <p:cNvPr id="12" name="Picture 11">
            <a:extLst>
              <a:ext uri="{FF2B5EF4-FFF2-40B4-BE49-F238E27FC236}">
                <a16:creationId xmlns:a16="http://schemas.microsoft.com/office/drawing/2014/main" id="{868C34D5-7FD2-41E1-99FD-F16C91364C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AutoShape 2">
            <a:extLst>
              <a:ext uri="{FF2B5EF4-FFF2-40B4-BE49-F238E27FC236}">
                <a16:creationId xmlns:a16="http://schemas.microsoft.com/office/drawing/2014/main" id="{4FD6FAE4-EF5C-4F90-9143-929629E05D8E}"/>
              </a:ext>
            </a:extLst>
          </p:cNvPr>
          <p:cNvSpPr>
            <a:spLocks noChangeArrowheads="1"/>
          </p:cNvSpPr>
          <p:nvPr/>
        </p:nvSpPr>
        <p:spPr bwMode="auto">
          <a:xfrm>
            <a:off x="1241425" y="4364038"/>
            <a:ext cx="6594475" cy="1789112"/>
          </a:xfrm>
          <a:prstGeom prst="roundRect">
            <a:avLst>
              <a:gd name="adj" fmla="val 0"/>
            </a:avLst>
          </a:prstGeom>
          <a:noFill/>
          <a:ln w="38100">
            <a:solidFill>
              <a:srgbClr val="10BC4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12739" name="AutoShape 3">
            <a:extLst>
              <a:ext uri="{FF2B5EF4-FFF2-40B4-BE49-F238E27FC236}">
                <a16:creationId xmlns:a16="http://schemas.microsoft.com/office/drawing/2014/main" id="{A2FDD48A-BAE8-4D94-AD38-A36B28539EEB}"/>
              </a:ext>
            </a:extLst>
          </p:cNvPr>
          <p:cNvSpPr>
            <a:spLocks noChangeArrowheads="1"/>
          </p:cNvSpPr>
          <p:nvPr/>
        </p:nvSpPr>
        <p:spPr bwMode="auto">
          <a:xfrm>
            <a:off x="1241425" y="2349322"/>
            <a:ext cx="6594475" cy="1490662"/>
          </a:xfrm>
          <a:prstGeom prst="roundRect">
            <a:avLst>
              <a:gd name="adj" fmla="val 0"/>
            </a:avLst>
          </a:prstGeom>
          <a:noFill/>
          <a:ln w="38100">
            <a:solidFill>
              <a:srgbClr val="10BC4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580" name="Rectangle 4">
            <a:extLst>
              <a:ext uri="{FF2B5EF4-FFF2-40B4-BE49-F238E27FC236}">
                <a16:creationId xmlns:a16="http://schemas.microsoft.com/office/drawing/2014/main" id="{460DC2EB-E6FF-4F7A-A4ED-AFAA465CF2A2}"/>
              </a:ext>
            </a:extLst>
          </p:cNvPr>
          <p:cNvSpPr>
            <a:spLocks noGrp="1" noChangeArrowheads="1"/>
          </p:cNvSpPr>
          <p:nvPr>
            <p:ph type="title"/>
          </p:nvPr>
        </p:nvSpPr>
        <p:spPr/>
        <p:txBody>
          <a:bodyPr/>
          <a:lstStyle/>
          <a:p>
            <a:r>
              <a:rPr lang="en-GB" altLang="en-US"/>
              <a:t>Using microorganisms in food production</a:t>
            </a:r>
            <a:endParaRPr lang="en-US" altLang="en-US"/>
          </a:p>
        </p:txBody>
      </p:sp>
      <p:sp>
        <p:nvSpPr>
          <p:cNvPr id="24581" name="Text Box 5">
            <a:extLst>
              <a:ext uri="{FF2B5EF4-FFF2-40B4-BE49-F238E27FC236}">
                <a16:creationId xmlns:a16="http://schemas.microsoft.com/office/drawing/2014/main" id="{80A9FB56-861C-4951-9BCA-A3E88E987692}"/>
              </a:ext>
            </a:extLst>
          </p:cNvPr>
          <p:cNvSpPr txBox="1">
            <a:spLocks noChangeArrowheads="1"/>
          </p:cNvSpPr>
          <p:nvPr/>
        </p:nvSpPr>
        <p:spPr bwMode="auto">
          <a:xfrm>
            <a:off x="349250" y="800100"/>
            <a:ext cx="78916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Microorganisms</a:t>
            </a:r>
            <a:r>
              <a:rPr lang="en-GB" altLang="en-US" dirty="0"/>
              <a:t> are very small living organisms that can be both harmful and useful to humans. Some useful microorganisms can be </a:t>
            </a:r>
            <a:r>
              <a:rPr lang="en-GB" altLang="en-US" b="1" dirty="0">
                <a:solidFill>
                  <a:srgbClr val="10BC45"/>
                </a:solidFill>
              </a:rPr>
              <a:t>cultured</a:t>
            </a:r>
            <a:r>
              <a:rPr lang="en-GB" altLang="en-US" dirty="0"/>
              <a:t> for food production. </a:t>
            </a:r>
          </a:p>
        </p:txBody>
      </p:sp>
      <p:pic>
        <p:nvPicPr>
          <p:cNvPr id="1012742" name="Picture 6" descr="fungi">
            <a:extLst>
              <a:ext uri="{FF2B5EF4-FFF2-40B4-BE49-F238E27FC236}">
                <a16:creationId xmlns:a16="http://schemas.microsoft.com/office/drawing/2014/main" id="{4382B449-5A51-4FCA-A1B6-745AEBD3F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35116">
            <a:off x="1440215" y="4698825"/>
            <a:ext cx="18986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2743" name="Rectangle 7">
            <a:extLst>
              <a:ext uri="{FF2B5EF4-FFF2-40B4-BE49-F238E27FC236}">
                <a16:creationId xmlns:a16="http://schemas.microsoft.com/office/drawing/2014/main" id="{CEE37718-C4D3-40FB-B8D6-581824992967}"/>
              </a:ext>
            </a:extLst>
          </p:cNvPr>
          <p:cNvSpPr>
            <a:spLocks noChangeArrowheads="1"/>
          </p:cNvSpPr>
          <p:nvPr/>
        </p:nvSpPr>
        <p:spPr bwMode="auto">
          <a:xfrm>
            <a:off x="1441450" y="2487434"/>
            <a:ext cx="3498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Bacteria</a:t>
            </a:r>
            <a:r>
              <a:rPr lang="en-GB" altLang="en-US"/>
              <a:t> are used in </a:t>
            </a:r>
            <a:br>
              <a:rPr lang="en-GB" altLang="en-US"/>
            </a:br>
            <a:r>
              <a:rPr lang="en-GB" altLang="en-US"/>
              <a:t>the production of </a:t>
            </a:r>
            <a:r>
              <a:rPr lang="en-GB" altLang="en-US" b="1"/>
              <a:t>yoghurt </a:t>
            </a:r>
            <a:r>
              <a:rPr lang="en-GB" altLang="en-US"/>
              <a:t>and </a:t>
            </a:r>
            <a:r>
              <a:rPr lang="en-GB" altLang="en-US" b="1"/>
              <a:t>cheese</a:t>
            </a:r>
            <a:r>
              <a:rPr lang="en-GB" altLang="en-US"/>
              <a:t>.</a:t>
            </a:r>
          </a:p>
        </p:txBody>
      </p:sp>
      <p:sp>
        <p:nvSpPr>
          <p:cNvPr id="1012744" name="Rectangle 8">
            <a:extLst>
              <a:ext uri="{FF2B5EF4-FFF2-40B4-BE49-F238E27FC236}">
                <a16:creationId xmlns:a16="http://schemas.microsoft.com/office/drawing/2014/main" id="{2684E3A6-A64B-4F61-BDA2-3BBF14DA606F}"/>
              </a:ext>
            </a:extLst>
          </p:cNvPr>
          <p:cNvSpPr>
            <a:spLocks noChangeArrowheads="1"/>
          </p:cNvSpPr>
          <p:nvPr/>
        </p:nvSpPr>
        <p:spPr bwMode="auto">
          <a:xfrm>
            <a:off x="3309938" y="4473575"/>
            <a:ext cx="447466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Fungi</a:t>
            </a:r>
            <a:r>
              <a:rPr lang="en-GB" altLang="en-US" dirty="0"/>
              <a:t> include yeast, </a:t>
            </a:r>
            <a:r>
              <a:rPr lang="en-GB" altLang="en-US" dirty="0" err="1"/>
              <a:t>molds</a:t>
            </a:r>
            <a:r>
              <a:rPr lang="en-GB" altLang="en-US" dirty="0"/>
              <a:t> and mushrooms. They are used in the manufacture of </a:t>
            </a:r>
            <a:r>
              <a:rPr lang="en-GB" altLang="en-US" b="1" dirty="0"/>
              <a:t>bread</a:t>
            </a:r>
            <a:r>
              <a:rPr lang="en-GB" altLang="en-US" dirty="0"/>
              <a:t>,</a:t>
            </a:r>
            <a:r>
              <a:rPr lang="en-GB" altLang="en-US" b="1" dirty="0"/>
              <a:t> alcohol</a:t>
            </a:r>
            <a:r>
              <a:rPr lang="en-GB" altLang="en-US" dirty="0"/>
              <a:t> and </a:t>
            </a:r>
            <a:r>
              <a:rPr lang="en-GB" altLang="en-US" b="1" dirty="0">
                <a:solidFill>
                  <a:srgbClr val="10BC45"/>
                </a:solidFill>
              </a:rPr>
              <a:t>mycoprotein</a:t>
            </a:r>
            <a:r>
              <a:rPr lang="en-GB" altLang="en-US" dirty="0"/>
              <a:t>. </a:t>
            </a:r>
            <a:endParaRPr lang="en-US" altLang="en-US" dirty="0"/>
          </a:p>
        </p:txBody>
      </p:sp>
      <p:pic>
        <p:nvPicPr>
          <p:cNvPr id="1012745" name="Picture 9" descr="bacteria">
            <a:extLst>
              <a:ext uri="{FF2B5EF4-FFF2-40B4-BE49-F238E27FC236}">
                <a16:creationId xmlns:a16="http://schemas.microsoft.com/office/drawing/2014/main" id="{09AF7E65-0222-4C10-B936-52A69E614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100" y="2428873"/>
            <a:ext cx="113823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2746" name="Picture 10" descr="bacteria">
            <a:extLst>
              <a:ext uri="{FF2B5EF4-FFF2-40B4-BE49-F238E27FC236}">
                <a16:creationId xmlns:a16="http://schemas.microsoft.com/office/drawing/2014/main" id="{1AD58154-8813-44A0-9D8C-967FCABD20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584358">
            <a:off x="6030913" y="2417763"/>
            <a:ext cx="114776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744FA9C-67B7-4561-98F5-85D98682B0D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298F93E9-6C3B-4F34-BB01-AB679F41EEC7}"/>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2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27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27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27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27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27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274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738" grpId="0" animBg="1"/>
      <p:bldP spid="1012739" grpId="0" animBg="1"/>
      <p:bldP spid="1012743" grpId="0"/>
      <p:bldP spid="10127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C097842-B53F-4A5A-97E3-2B71CBCB2990}"/>
              </a:ext>
            </a:extLst>
          </p:cNvPr>
          <p:cNvSpPr>
            <a:spLocks noGrp="1" noChangeArrowheads="1"/>
          </p:cNvSpPr>
          <p:nvPr>
            <p:ph type="title"/>
          </p:nvPr>
        </p:nvSpPr>
        <p:spPr/>
        <p:txBody>
          <a:bodyPr/>
          <a:lstStyle/>
          <a:p>
            <a:r>
              <a:rPr lang="en-GB" altLang="en-US"/>
              <a:t>Using fungi to produce mycoprotein</a:t>
            </a:r>
            <a:endParaRPr lang="en-US" altLang="en-US"/>
          </a:p>
        </p:txBody>
      </p:sp>
      <p:sp>
        <p:nvSpPr>
          <p:cNvPr id="1024003" name="Rectangle 3">
            <a:extLst>
              <a:ext uri="{FF2B5EF4-FFF2-40B4-BE49-F238E27FC236}">
                <a16:creationId xmlns:a16="http://schemas.microsoft.com/office/drawing/2014/main" id="{5B35F428-F200-40F8-A031-5C39CC97CA98}"/>
              </a:ext>
            </a:extLst>
          </p:cNvPr>
          <p:cNvSpPr>
            <a:spLocks noChangeArrowheads="1"/>
          </p:cNvSpPr>
          <p:nvPr/>
        </p:nvSpPr>
        <p:spPr bwMode="auto">
          <a:xfrm>
            <a:off x="342900" y="2322513"/>
            <a:ext cx="36845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The fungus is grown in </a:t>
            </a:r>
            <a:r>
              <a:rPr lang="en-US" altLang="en-US" b="1" dirty="0">
                <a:solidFill>
                  <a:srgbClr val="10BC45"/>
                </a:solidFill>
              </a:rPr>
              <a:t>aerobic conditions </a:t>
            </a:r>
            <a:r>
              <a:rPr lang="en-US" altLang="en-US" dirty="0"/>
              <a:t>with a source of carbohydrate for food. </a:t>
            </a:r>
          </a:p>
        </p:txBody>
      </p:sp>
      <p:sp>
        <p:nvSpPr>
          <p:cNvPr id="25604" name="Text Box 5">
            <a:extLst>
              <a:ext uri="{FF2B5EF4-FFF2-40B4-BE49-F238E27FC236}">
                <a16:creationId xmlns:a16="http://schemas.microsoft.com/office/drawing/2014/main" id="{109B29BF-82B7-4D22-B20D-3F3A10F099C3}"/>
              </a:ext>
            </a:extLst>
          </p:cNvPr>
          <p:cNvSpPr txBox="1">
            <a:spLocks noChangeArrowheads="1"/>
          </p:cNvSpPr>
          <p:nvPr/>
        </p:nvSpPr>
        <p:spPr bwMode="auto">
          <a:xfrm>
            <a:off x="385763" y="800100"/>
            <a:ext cx="8318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Mycoprotein</a:t>
            </a:r>
            <a:r>
              <a:rPr lang="en-GB" altLang="en-US"/>
              <a:t> is a protein-rich food that has been developed as an alternative to meat. It is produced using a </a:t>
            </a:r>
            <a:r>
              <a:rPr lang="en-GB" altLang="en-US" b="1">
                <a:solidFill>
                  <a:srgbClr val="010066"/>
                </a:solidFill>
              </a:rPr>
              <a:t>fungus</a:t>
            </a:r>
            <a:r>
              <a:rPr lang="en-GB" altLang="en-US"/>
              <a:t> called </a:t>
            </a:r>
            <a:r>
              <a:rPr lang="en-GB" altLang="en-US" i="1"/>
              <a:t>Fusarium</a:t>
            </a:r>
            <a:r>
              <a:rPr lang="en-GB" altLang="en-US"/>
              <a:t>.</a:t>
            </a:r>
            <a:endParaRPr lang="en-US" altLang="en-US"/>
          </a:p>
        </p:txBody>
      </p:sp>
      <p:sp>
        <p:nvSpPr>
          <p:cNvPr id="25607" name="Rectangle 7">
            <a:extLst>
              <a:ext uri="{FF2B5EF4-FFF2-40B4-BE49-F238E27FC236}">
                <a16:creationId xmlns:a16="http://schemas.microsoft.com/office/drawing/2014/main" id="{6D530E7A-8EC2-41A6-9770-191D61ABB96C}"/>
              </a:ext>
            </a:extLst>
          </p:cNvPr>
          <p:cNvSpPr>
            <a:spLocks noChangeArrowheads="1"/>
          </p:cNvSpPr>
          <p:nvPr/>
        </p:nvSpPr>
        <p:spPr bwMode="auto">
          <a:xfrm>
            <a:off x="342900" y="4214813"/>
            <a:ext cx="38703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After growth, the biomass is harvested and purified. </a:t>
            </a:r>
            <a:br>
              <a:rPr lang="en-US" altLang="en-US" dirty="0"/>
            </a:br>
            <a:r>
              <a:rPr lang="en-US" altLang="en-US" dirty="0"/>
              <a:t>It can then be flavored and shaped into food products.</a:t>
            </a:r>
            <a:endParaRPr lang="en-GB" altLang="en-US" dirty="0"/>
          </a:p>
        </p:txBody>
      </p:sp>
      <p:pic>
        <p:nvPicPr>
          <p:cNvPr id="25608" name="Picture 8" descr="Slide 8.jpg">
            <a:extLst>
              <a:ext uri="{FF2B5EF4-FFF2-40B4-BE49-F238E27FC236}">
                <a16:creationId xmlns:a16="http://schemas.microsoft.com/office/drawing/2014/main" id="{7A508C95-E596-4022-B36A-45903F2E38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2071688"/>
            <a:ext cx="4170362"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720CF11-66B2-4D42-89A0-C809CD8E552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E18C1D3-EA8A-4D67-A8F0-28AF90E6E8E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p:bldP spid="256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a:extLst>
              <a:ext uri="{FF2B5EF4-FFF2-40B4-BE49-F238E27FC236}">
                <a16:creationId xmlns:a16="http://schemas.microsoft.com/office/drawing/2014/main" id="{1988C51A-CA2D-496E-A8A7-774F62759249}"/>
              </a:ext>
            </a:extLst>
          </p:cNvPr>
          <p:cNvSpPr>
            <a:spLocks noGrp="1" noChangeArrowheads="1"/>
          </p:cNvSpPr>
          <p:nvPr>
            <p:ph type="title"/>
          </p:nvPr>
        </p:nvSpPr>
        <p:spPr/>
        <p:txBody>
          <a:bodyPr/>
          <a:lstStyle/>
          <a:p>
            <a:r>
              <a:rPr lang="en-GB" altLang="en-US" dirty="0"/>
              <a:t>Making mycoprotein</a:t>
            </a:r>
          </a:p>
        </p:txBody>
      </p:sp>
      <p:pic>
        <p:nvPicPr>
          <p:cNvPr id="7" name="Picture 6">
            <a:extLst>
              <a:ext uri="{FF2B5EF4-FFF2-40B4-BE49-F238E27FC236}">
                <a16:creationId xmlns:a16="http://schemas.microsoft.com/office/drawing/2014/main" id="{8C082449-4DE6-4ADC-8295-C768071477C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74AF186-3891-4BDA-A6C0-AE2010AF72C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3B615801-BDCE-4D58-826D-6CABBB629116}"/>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37C75FA-1BB2-4E26-984C-01C468B661C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7842"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a:extLst>
              <a:ext uri="{FF2B5EF4-FFF2-40B4-BE49-F238E27FC236}">
                <a16:creationId xmlns:a16="http://schemas.microsoft.com/office/drawing/2014/main" id="{35A42638-8F09-4DF1-A492-6871415212AD}"/>
              </a:ext>
            </a:extLst>
          </p:cNvPr>
          <p:cNvSpPr>
            <a:spLocks noGrp="1" noChangeArrowheads="1"/>
          </p:cNvSpPr>
          <p:nvPr>
            <p:ph type="title"/>
          </p:nvPr>
        </p:nvSpPr>
        <p:spPr/>
        <p:txBody>
          <a:bodyPr/>
          <a:lstStyle/>
          <a:p>
            <a:r>
              <a:rPr lang="en-GB" altLang="en-US" dirty="0"/>
              <a:t>Pros and cons of mycoprotein</a:t>
            </a:r>
          </a:p>
        </p:txBody>
      </p:sp>
      <p:pic>
        <p:nvPicPr>
          <p:cNvPr id="6" name="Picture 5">
            <a:extLst>
              <a:ext uri="{FF2B5EF4-FFF2-40B4-BE49-F238E27FC236}">
                <a16:creationId xmlns:a16="http://schemas.microsoft.com/office/drawing/2014/main" id="{09EC063D-19B7-4E0E-B173-80CB04F57B7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8648AF43-CF4F-4600-818F-A4F7D371159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ccNMIoOb"/>
  <p:tag name="ARTICULATE_DESIGN_ID_8_DEFAULT DESIGN" val="WARM6MKZ"/>
  <p:tag name="ARTICULATE_DESIGN_ID_1_DEFAULT DESIGN" val="1muhPwVl"/>
  <p:tag name="ARTICULATE_DESIGN_ID_9_DEFAULT DESIGN" val="ZyHDVCeE"/>
  <p:tag name="ARTICULATE_DESIGN_ID_3_DEFAULT DESIGN" val="ERvavtBF"/>
  <p:tag name="ARTICULATE_DESIGN_ID_2_DEFAULT DESIGN" val="Hdm8PUkv"/>
  <p:tag name="ARTICULATE_DESIGN_ID_4_DEFAULT DESIGN" val="tVZ9qLGj"/>
  <p:tag name="ARTICULATE_DESIGN_ID_5_DEFAULT DESIGN" val="ZyFK4qjp"/>
  <p:tag name="ARTICULATE_DESIGN_ID_6_DEFAULT DESIGN" val="QLnHvfbp"/>
  <p:tag name="ARTICULATE_DESIGN_ID_7_DEFAULT DESIGN" val="6nVOOSDV"/>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16080</TotalTime>
  <Words>2955</Words>
  <Application>Microsoft Office PowerPoint</Application>
  <PresentationFormat>On-screen Show (4:3)</PresentationFormat>
  <Paragraphs>258</Paragraphs>
  <Slides>30</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Wingdings</vt:lpstr>
      <vt:lpstr>Arial</vt:lpstr>
      <vt:lpstr>Wingdings 2</vt:lpstr>
      <vt:lpstr>1_Default Design</vt:lpstr>
      <vt:lpstr>9_Default Design</vt:lpstr>
      <vt:lpstr>Biotechnology</vt:lpstr>
      <vt:lpstr>Information</vt:lpstr>
      <vt:lpstr>Human population and food availability</vt:lpstr>
      <vt:lpstr>What is biotechnology?</vt:lpstr>
      <vt:lpstr>Overcoming the increasing demand for food</vt:lpstr>
      <vt:lpstr>Using microorganisms in food production</vt:lpstr>
      <vt:lpstr>Using fungi to produce mycoprotein</vt:lpstr>
      <vt:lpstr>Making mycoprotein</vt:lpstr>
      <vt:lpstr>Pros and cons of mycoprotein</vt:lpstr>
      <vt:lpstr>Genetic engineering</vt:lpstr>
      <vt:lpstr>How does genetic engineering work?</vt:lpstr>
      <vt:lpstr>Genetically engineering bacteria</vt:lpstr>
      <vt:lpstr>Using bacteria to treat diabetes</vt:lpstr>
      <vt:lpstr>How can bacteria produce insulin?</vt:lpstr>
      <vt:lpstr>Advantages of using bacteria</vt:lpstr>
      <vt:lpstr>What are GM crops?</vt:lpstr>
      <vt:lpstr>GM crops and food production</vt:lpstr>
      <vt:lpstr>Pest resistant GM crops</vt:lpstr>
      <vt:lpstr>Golden Rice</vt:lpstr>
      <vt:lpstr>The production of Golden Rice</vt:lpstr>
      <vt:lpstr>Issues of genetic engineering</vt:lpstr>
      <vt:lpstr>Advantages of GM organisms</vt:lpstr>
      <vt:lpstr>Should GM crops be allowed?</vt:lpstr>
      <vt:lpstr>Hydroponics</vt:lpstr>
      <vt:lpstr>Using hydroponics</vt:lpstr>
      <vt:lpstr>Fertilizers</vt:lpstr>
      <vt:lpstr>What are pesticides?</vt:lpstr>
      <vt:lpstr>How pesticides affect crop yield</vt:lpstr>
      <vt:lpstr>Biological control</vt:lpstr>
      <vt:lpstr>Pros and cons of using biological controls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dc:title>
  <dc:subject>Boardworks High School Life Science</dc:subject>
  <dc:creator>Boardworks</dc:creator>
  <cp:lastModifiedBy>Tim Crilly</cp:lastModifiedBy>
  <cp:revision>692</cp:revision>
  <dcterms:created xsi:type="dcterms:W3CDTF">2003-10-06T13:07:42Z</dcterms:created>
  <dcterms:modified xsi:type="dcterms:W3CDTF">2019-01-31T15:24:19Z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6FF03145-AD60-4A66-B09A-A682AD41E31C</vt:lpwstr>
  </property>
  <property fmtid="{D5CDD505-2E9C-101B-9397-08002B2CF9AE}" pid="3" name="ArticulatePath">
    <vt:lpwstr>Biotechnology</vt:lpwstr>
  </property>
</Properties>
</file>