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18" r:id="rId1"/>
    <p:sldMasterId id="2147484932" r:id="rId2"/>
  </p:sldMasterIdLst>
  <p:notesMasterIdLst>
    <p:notesMasterId r:id="rId21"/>
  </p:notesMasterIdLst>
  <p:handoutMasterIdLst>
    <p:handoutMasterId r:id="rId22"/>
  </p:handoutMasterIdLst>
  <p:sldIdLst>
    <p:sldId id="430" r:id="rId3"/>
    <p:sldId id="527" r:id="rId4"/>
    <p:sldId id="486" r:id="rId5"/>
    <p:sldId id="530" r:id="rId6"/>
    <p:sldId id="488" r:id="rId7"/>
    <p:sldId id="504" r:id="rId8"/>
    <p:sldId id="509" r:id="rId9"/>
    <p:sldId id="489" r:id="rId10"/>
    <p:sldId id="503" r:id="rId11"/>
    <p:sldId id="528" r:id="rId12"/>
    <p:sldId id="531" r:id="rId13"/>
    <p:sldId id="487" r:id="rId14"/>
    <p:sldId id="492" r:id="rId15"/>
    <p:sldId id="506" r:id="rId16"/>
    <p:sldId id="507" r:id="rId17"/>
    <p:sldId id="510" r:id="rId18"/>
    <p:sldId id="505" r:id="rId19"/>
    <p:sldId id="484"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C56B526-5DC7-460D-81F8-FF8FD8FF64C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471A18D-38DB-4728-941F-68851002E23A}" type="slidenum">
              <a:rPr lang="en-GB" altLang="en-US"/>
              <a:pPr/>
              <a:t>‹#›</a:t>
            </a:fld>
            <a:endParaRPr lang="en-GB" altLang="en-US"/>
          </a:p>
        </p:txBody>
      </p:sp>
      <p:sp>
        <p:nvSpPr>
          <p:cNvPr id="6" name="Rectangle 7">
            <a:extLst>
              <a:ext uri="{FF2B5EF4-FFF2-40B4-BE49-F238E27FC236}">
                <a16:creationId xmlns:a16="http://schemas.microsoft.com/office/drawing/2014/main" id="{8342D9C8-EC5C-41F4-AA7A-A48B24A7FCD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065DA14B-38B4-4868-B4F6-9501F966AAC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880733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23D81C36-E0FA-456F-8774-3B3A45AF5F3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91D0E71-BA74-4A2F-8C3B-D9328BA4AB0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E55EF37-F503-4523-B266-60BEB7712AD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2FCF131-B9B7-41D7-A77A-724DB849C13E}" type="slidenum">
              <a:rPr lang="en-US" altLang="en-US"/>
              <a:pPr/>
              <a:t>‹#›</a:t>
            </a:fld>
            <a:endParaRPr lang="en-US" altLang="en-US"/>
          </a:p>
        </p:txBody>
      </p:sp>
      <p:sp>
        <p:nvSpPr>
          <p:cNvPr id="8" name="Rectangle 7">
            <a:extLst>
              <a:ext uri="{FF2B5EF4-FFF2-40B4-BE49-F238E27FC236}">
                <a16:creationId xmlns:a16="http://schemas.microsoft.com/office/drawing/2014/main" id="{4226A081-0914-44F2-8FA4-E61988B93CD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C5CD1DD-EE8E-4F3A-8BCB-32FFD640C7C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64380363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FDEB269B-3F63-442E-A18D-6F922FF9649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6D7C1A8-0FB7-46FB-9C32-5C8231A71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B9F990-5C54-478C-958C-1682720C32B9}"/>
              </a:ext>
            </a:extLst>
          </p:cNvPr>
          <p:cNvSpPr>
            <a:spLocks noGrp="1"/>
          </p:cNvSpPr>
          <p:nvPr>
            <p:ph type="sldNum" sz="quarter" idx="10"/>
          </p:nvPr>
        </p:nvSpPr>
        <p:spPr/>
        <p:txBody>
          <a:bodyPr/>
          <a:lstStyle/>
          <a:p>
            <a:fld id="{22FCF131-B9B7-41D7-A77A-724DB849C13E}"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a:extLst>
              <a:ext uri="{FF2B5EF4-FFF2-40B4-BE49-F238E27FC236}">
                <a16:creationId xmlns:a16="http://schemas.microsoft.com/office/drawing/2014/main" id="{B0A39912-613A-43C0-AD1F-86F27A738EFE}"/>
              </a:ext>
            </a:extLst>
          </p:cNvPr>
          <p:cNvSpPr>
            <a:spLocks noGrp="1" noRot="1" noChangeAspect="1" noTextEdit="1"/>
          </p:cNvSpPr>
          <p:nvPr>
            <p:ph type="sldImg"/>
          </p:nvPr>
        </p:nvSpPr>
        <p:spPr>
          <a:ln/>
        </p:spPr>
      </p:sp>
      <p:sp>
        <p:nvSpPr>
          <p:cNvPr id="31748" name="Notes Placeholder 2">
            <a:extLst>
              <a:ext uri="{FF2B5EF4-FFF2-40B4-BE49-F238E27FC236}">
                <a16:creationId xmlns:a16="http://schemas.microsoft.com/office/drawing/2014/main" id="{45DC2985-4F2C-4040-902E-22F42278C9BB}"/>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69C394-77A5-4CEC-8933-3253727818AA}"/>
              </a:ext>
            </a:extLst>
          </p:cNvPr>
          <p:cNvSpPr>
            <a:spLocks noGrp="1"/>
          </p:cNvSpPr>
          <p:nvPr>
            <p:ph type="sldNum" sz="quarter" idx="10"/>
          </p:nvPr>
        </p:nvSpPr>
        <p:spPr/>
        <p:txBody>
          <a:bodyPr/>
          <a:lstStyle/>
          <a:p>
            <a:fld id="{22FCF131-B9B7-41D7-A77A-724DB849C13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a:extLst>
              <a:ext uri="{FF2B5EF4-FFF2-40B4-BE49-F238E27FC236}">
                <a16:creationId xmlns:a16="http://schemas.microsoft.com/office/drawing/2014/main" id="{B0A39912-613A-43C0-AD1F-86F27A738EFE}"/>
              </a:ext>
            </a:extLst>
          </p:cNvPr>
          <p:cNvSpPr>
            <a:spLocks noGrp="1" noRot="1" noChangeAspect="1" noTextEdit="1"/>
          </p:cNvSpPr>
          <p:nvPr>
            <p:ph type="sldImg"/>
          </p:nvPr>
        </p:nvSpPr>
        <p:spPr>
          <a:ln/>
        </p:spPr>
      </p:sp>
      <p:sp>
        <p:nvSpPr>
          <p:cNvPr id="31748" name="Notes Placeholder 2">
            <a:extLst>
              <a:ext uri="{FF2B5EF4-FFF2-40B4-BE49-F238E27FC236}">
                <a16:creationId xmlns:a16="http://schemas.microsoft.com/office/drawing/2014/main" id="{45DC2985-4F2C-4040-902E-22F42278C9BB}"/>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1200" b="1" dirty="0"/>
              <a:t>Teacher notes</a:t>
            </a:r>
          </a:p>
          <a:p>
            <a:pPr>
              <a:defRPr/>
            </a:pPr>
            <a:r>
              <a:rPr lang="en-GB" sz="1200" dirty="0"/>
              <a:t>The image shows a model of the </a:t>
            </a:r>
            <a:r>
              <a:rPr lang="en-GB" sz="1200" dirty="0" err="1"/>
              <a:t>HRas</a:t>
            </a:r>
            <a:r>
              <a:rPr lang="en-GB" sz="1200" dirty="0"/>
              <a:t> enzyme, which is a protein encoded by one of the genes in the Ras family.</a:t>
            </a:r>
          </a:p>
          <a:p>
            <a:pPr>
              <a:defRPr/>
            </a:pPr>
            <a:endParaRPr lang="en-US" sz="1200" b="1" dirty="0"/>
          </a:p>
          <a:p>
            <a:pPr marR="0" algn="l" defTabSz="914400" rtl="0" eaLnBrk="0" fontAlgn="base" latinLnBrk="0" hangingPunct="0">
              <a:spcAft>
                <a:spcPct val="0"/>
              </a:spcAft>
              <a:buClrTx/>
              <a:buSzTx/>
              <a:buFontTx/>
              <a:buNone/>
              <a:tabLst/>
              <a:defRPr/>
            </a:pPr>
            <a:r>
              <a:rPr lang="en-US" sz="1200" b="1" dirty="0"/>
              <a:t>Photo credit: </a:t>
            </a:r>
            <a:r>
              <a:rPr lang="en-US" sz="1200" dirty="0" err="1"/>
              <a:t>ElaineMeng</a:t>
            </a:r>
            <a:r>
              <a:rPr lang="en-US" sz="1200" dirty="0"/>
              <a:t>.</a:t>
            </a:r>
            <a:r>
              <a:rPr lang="en-US" sz="1200" baseline="0" dirty="0"/>
              <a:t> </a:t>
            </a:r>
            <a:r>
              <a:rPr lang="en-GB" altLang="en-US" dirty="0">
                <a:latin typeface="Arial" panose="020B0604020202020204" pitchFamily="34" charset="0"/>
              </a:rPr>
              <a:t>This image is reproduced under the terms of the Creative Commons License. A copy of the license can be read at this address: https://creativecommons.org/licenses/by-sa/3.0/deed.en.</a:t>
            </a:r>
            <a:endParaRPr lang="en-GB" sz="1200" dirty="0">
              <a:solidFill>
                <a:srgbClr val="010066"/>
              </a:solidFill>
            </a:endParaRPr>
          </a:p>
        </p:txBody>
      </p:sp>
      <p:sp>
        <p:nvSpPr>
          <p:cNvPr id="2" name="Slide Number Placeholder 1">
            <a:extLst>
              <a:ext uri="{FF2B5EF4-FFF2-40B4-BE49-F238E27FC236}">
                <a16:creationId xmlns:a16="http://schemas.microsoft.com/office/drawing/2014/main" id="{514BD08D-F83A-43D5-AA9C-1B79298CDC0E}"/>
              </a:ext>
            </a:extLst>
          </p:cNvPr>
          <p:cNvSpPr>
            <a:spLocks noGrp="1"/>
          </p:cNvSpPr>
          <p:nvPr>
            <p:ph type="sldNum" sz="quarter" idx="10"/>
          </p:nvPr>
        </p:nvSpPr>
        <p:spPr/>
        <p:txBody>
          <a:bodyPr/>
          <a:lstStyle/>
          <a:p>
            <a:fld id="{22FCF131-B9B7-41D7-A77A-724DB849C13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4DFFDE21-FB50-4D41-90AA-D8E90B0AE65B}"/>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03278B8-2197-4740-8890-BDE65F593A73}"/>
              </a:ext>
            </a:extLst>
          </p:cNvPr>
          <p:cNvSpPr>
            <a:spLocks noGrp="1"/>
          </p:cNvSpPr>
          <p:nvPr>
            <p:ph type="body" idx="1"/>
          </p:nvPr>
        </p:nvSpPr>
        <p:spPr>
          <a:xfrm>
            <a:off x="914400" y="4415790"/>
            <a:ext cx="5029200" cy="4183380"/>
          </a:xfrm>
          <a:ln/>
        </p:spPr>
        <p:txBody>
          <a:bodyPr>
            <a:normAutofit lnSpcReduction="10000"/>
          </a:bodyPr>
          <a:lstStyle/>
          <a:p>
            <a:pPr marL="82550" indent="-82550">
              <a:defRPr/>
            </a:pPr>
            <a:r>
              <a:rPr lang="en-GB" b="1" dirty="0"/>
              <a:t>Teacher notes</a:t>
            </a:r>
          </a:p>
          <a:p>
            <a:pPr marL="0" indent="0">
              <a:defRPr/>
            </a:pPr>
            <a:r>
              <a:rPr lang="en-GB" dirty="0"/>
              <a:t>A risk factor is anything that increases the likelihood of a disease. Discuss students’ ideas for the question before covering the content on the following slides. Students should be able to identify that some of these factors increase the likelihood of cancer-causing mutations occurring in cellular DNA.</a:t>
            </a:r>
          </a:p>
          <a:p>
            <a:pPr marL="0" indent="0">
              <a:defRPr/>
            </a:pPr>
            <a:endParaRPr lang="en-GB" dirty="0"/>
          </a:p>
          <a:p>
            <a:pPr marL="0" marR="0" lvl="0" indent="0" algn="l" defTabSz="914400" rtl="0" eaLnBrk="0" fontAlgn="base" latinLnBrk="0" hangingPunct="0">
              <a:spcAft>
                <a:spcPct val="0"/>
              </a:spcAft>
              <a:buClrTx/>
              <a:buSzTx/>
              <a:buFontTx/>
              <a:buNone/>
              <a:tabLst/>
              <a:defRPr/>
            </a:pPr>
            <a:r>
              <a:rPr lang="en-GB" kern="1200" dirty="0">
                <a:effectLst/>
                <a:latin typeface="Arial" charset="0"/>
                <a:ea typeface="+mn-ea"/>
                <a:cs typeface="+mn-cs"/>
              </a:rPr>
              <a:t>This slide covers the Science and Engineering Practices:</a:t>
            </a:r>
            <a:endParaRPr lang="en-GB" kern="1200" dirty="0">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effectLst/>
                <a:latin typeface="Arial" charset="0"/>
                <a:ea typeface="+mn-ea"/>
                <a:cs typeface="+mn-cs"/>
              </a:rPr>
              <a:t>Constructing Explanations and Designing Solutions:</a:t>
            </a:r>
            <a:r>
              <a:rPr lang="en-GB" kern="1200" dirty="0">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effectLst/>
                <a:latin typeface="Arial" charset="0"/>
                <a:ea typeface="+mn-ea"/>
                <a:cs typeface="+mn-cs"/>
              </a:rPr>
              <a:t>Engaging in Argument from Evidence: </a:t>
            </a:r>
            <a:r>
              <a:rPr lang="en-GB" kern="1200" dirty="0">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effectLst/>
                <a:latin typeface="Arial" charset="0"/>
                <a:ea typeface="+mn-ea"/>
                <a:cs typeface="+mn-cs"/>
              </a:rPr>
              <a:t>Obtaining, Evaluating, and Communicating Information:</a:t>
            </a:r>
            <a:r>
              <a:rPr lang="en-GB" kern="1200" dirty="0">
                <a:effectLst/>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pPr>
              <a:defRPr/>
            </a:pPr>
            <a:endParaRPr lang="en-US" dirty="0"/>
          </a:p>
          <a:p>
            <a:pPr>
              <a:defRPr/>
            </a:pPr>
            <a:r>
              <a:rPr lang="en-US" b="1" dirty="0"/>
              <a:t>Photo credit: </a:t>
            </a:r>
            <a:r>
              <a:rPr lang="en-US" dirty="0"/>
              <a:t>© Sergey </a:t>
            </a:r>
            <a:r>
              <a:rPr lang="en-US" dirty="0" err="1"/>
              <a:t>Skleznev</a:t>
            </a:r>
            <a:r>
              <a:rPr lang="en-US" dirty="0"/>
              <a:t>, Shutterstock.com 2018</a:t>
            </a:r>
            <a:endParaRPr lang="en-GB" dirty="0"/>
          </a:p>
        </p:txBody>
      </p:sp>
      <p:sp>
        <p:nvSpPr>
          <p:cNvPr id="2" name="Slide Number Placeholder 1">
            <a:extLst>
              <a:ext uri="{FF2B5EF4-FFF2-40B4-BE49-F238E27FC236}">
                <a16:creationId xmlns:a16="http://schemas.microsoft.com/office/drawing/2014/main" id="{806F32FA-911A-466B-8B57-A63797BE5493}"/>
              </a:ext>
            </a:extLst>
          </p:cNvPr>
          <p:cNvSpPr>
            <a:spLocks noGrp="1"/>
          </p:cNvSpPr>
          <p:nvPr>
            <p:ph type="sldNum" sz="quarter" idx="10"/>
          </p:nvPr>
        </p:nvSpPr>
        <p:spPr/>
        <p:txBody>
          <a:bodyPr/>
          <a:lstStyle/>
          <a:p>
            <a:fld id="{22FCF131-B9B7-41D7-A77A-724DB849C13E}"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48A41DBC-8AC4-4389-A854-9B015B8C97C4}"/>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D5C370F2-2B0F-4F5B-A517-D97046A64B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figures relating to chemicals in cigarette smoke were taken from http://www.cancerresearchuk.org/about-cancer/causes-of-cancer/smoking-and-cancer/smoking-facts-and-evidence#smoking_facts6</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weblink was working at the time of publication. Boardworks is not responsible for the content of third party sites.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Ehab Edward,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B6E0389-9DC5-4CA1-AA84-1741DCA62E82}"/>
              </a:ext>
            </a:extLst>
          </p:cNvPr>
          <p:cNvSpPr>
            <a:spLocks noGrp="1"/>
          </p:cNvSpPr>
          <p:nvPr>
            <p:ph type="sldNum" sz="quarter" idx="10"/>
          </p:nvPr>
        </p:nvSpPr>
        <p:spPr/>
        <p:txBody>
          <a:bodyPr/>
          <a:lstStyle/>
          <a:p>
            <a:fld id="{22FCF131-B9B7-41D7-A77A-724DB849C13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604D671F-6A1F-4ADE-92BB-5151BBC6D227}"/>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F88FBE5C-43AC-404D-9FF4-D6E63664D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4B27542-10FE-4AE0-8E93-CC31DA65EA5C}"/>
              </a:ext>
            </a:extLst>
          </p:cNvPr>
          <p:cNvSpPr>
            <a:spLocks noGrp="1"/>
          </p:cNvSpPr>
          <p:nvPr>
            <p:ph type="sldNum" sz="quarter" idx="10"/>
          </p:nvPr>
        </p:nvSpPr>
        <p:spPr/>
        <p:txBody>
          <a:bodyPr/>
          <a:lstStyle/>
          <a:p>
            <a:fld id="{22FCF131-B9B7-41D7-A77A-724DB849C13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58727736-71A0-4021-975F-8792B73A5B42}"/>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829E3F64-1ACB-46BA-8AAB-81CCAA4B1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juefraphoto</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4EAB38-7815-4EEA-BFE0-F1579CECEFFF}"/>
              </a:ext>
            </a:extLst>
          </p:cNvPr>
          <p:cNvSpPr>
            <a:spLocks noGrp="1"/>
          </p:cNvSpPr>
          <p:nvPr>
            <p:ph type="sldNum" sz="quarter" idx="10"/>
          </p:nvPr>
        </p:nvSpPr>
        <p:spPr/>
        <p:txBody>
          <a:bodyPr/>
          <a:lstStyle/>
          <a:p>
            <a:fld id="{22FCF131-B9B7-41D7-A77A-724DB849C13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809FE854-EC5C-495E-BCA6-0C731E4092A0}"/>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59E142AC-932F-4594-8443-CE2E9C26C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HPV stands for human papilloma virus.</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Komsan</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Loonprom</a:t>
            </a:r>
            <a:r>
              <a:rPr lang="en-GB" altLang="en-US" dirty="0">
                <a:latin typeface="Arial" panose="020B0604020202020204" pitchFamily="34" charset="0"/>
                <a:cs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3FA1D78-4F18-480D-AE54-AC843B43CB7B}"/>
              </a:ext>
            </a:extLst>
          </p:cNvPr>
          <p:cNvSpPr>
            <a:spLocks noGrp="1"/>
          </p:cNvSpPr>
          <p:nvPr>
            <p:ph type="sldNum" sz="quarter" idx="10"/>
          </p:nvPr>
        </p:nvSpPr>
        <p:spPr/>
        <p:txBody>
          <a:bodyPr/>
          <a:lstStyle/>
          <a:p>
            <a:fld id="{22FCF131-B9B7-41D7-A77A-724DB849C13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Image Placeholder 1">
            <a:extLst>
              <a:ext uri="{FF2B5EF4-FFF2-40B4-BE49-F238E27FC236}">
                <a16:creationId xmlns:a16="http://schemas.microsoft.com/office/drawing/2014/main" id="{DB83FD5A-D88A-44F6-8A53-92732271321E}"/>
              </a:ext>
            </a:extLst>
          </p:cNvPr>
          <p:cNvSpPr>
            <a:spLocks noGrp="1" noRot="1" noChangeAspect="1" noTextEdit="1"/>
          </p:cNvSpPr>
          <p:nvPr>
            <p:ph type="sldImg"/>
          </p:nvPr>
        </p:nvSpPr>
        <p:spPr>
          <a:ln/>
        </p:spPr>
      </p:sp>
      <p:sp>
        <p:nvSpPr>
          <p:cNvPr id="44036" name="Notes Placeholder 2">
            <a:extLst>
              <a:ext uri="{FF2B5EF4-FFF2-40B4-BE49-F238E27FC236}">
                <a16:creationId xmlns:a16="http://schemas.microsoft.com/office/drawing/2014/main" id="{5244ED7B-4469-4690-96E8-8EFA10AE52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82550" indent="-82550">
              <a:lnSpc>
                <a:spcPct val="120000"/>
              </a:lnSpc>
            </a:pPr>
            <a:r>
              <a:rPr lang="en-GB" altLang="en-US" b="1" dirty="0">
                <a:latin typeface="Arial" panose="020B0604020202020204" pitchFamily="34" charset="0"/>
              </a:rPr>
              <a:t>Teacher notes</a:t>
            </a:r>
          </a:p>
          <a:p>
            <a:pPr marL="82550" indent="-82550">
              <a:lnSpc>
                <a:spcPct val="120000"/>
              </a:lnSpc>
            </a:pPr>
            <a:r>
              <a:rPr lang="en-GB" altLang="en-US" dirty="0">
                <a:latin typeface="Arial" panose="020B0604020202020204" pitchFamily="34" charset="0"/>
              </a:rPr>
              <a:t>Suggested answers could refer to:</a:t>
            </a:r>
          </a:p>
          <a:p>
            <a:pPr marL="82550" indent="-82550">
              <a:lnSpc>
                <a:spcPct val="120000"/>
              </a:lnSpc>
              <a:buFontTx/>
              <a:buChar char="•"/>
            </a:pPr>
            <a:r>
              <a:rPr lang="en-GB" altLang="en-US" b="1" dirty="0">
                <a:latin typeface="Arial" panose="020B0604020202020204" pitchFamily="34" charset="0"/>
              </a:rPr>
              <a:t>Diet</a:t>
            </a:r>
            <a:r>
              <a:rPr lang="en-GB" altLang="en-US" dirty="0">
                <a:latin typeface="Arial" panose="020B0604020202020204" pitchFamily="34" charset="0"/>
              </a:rPr>
              <a:t> – Patrick could eat less meat and more fruit and vegetables to reduce his risk of colon cancer. Red meat, in particular, may increase the risk of colon, stomach and pancreatic cancer.</a:t>
            </a:r>
          </a:p>
          <a:p>
            <a:pPr marL="82550" indent="-82550">
              <a:lnSpc>
                <a:spcPct val="120000"/>
              </a:lnSpc>
              <a:buFontTx/>
              <a:buChar char="•"/>
            </a:pPr>
            <a:r>
              <a:rPr lang="en-GB" altLang="en-US" b="1" dirty="0">
                <a:latin typeface="Arial" panose="020B0604020202020204" pitchFamily="34" charset="0"/>
              </a:rPr>
              <a:t>Sun </a:t>
            </a:r>
            <a:r>
              <a:rPr lang="en-GB" altLang="en-US" dirty="0">
                <a:latin typeface="Arial" panose="020B0604020202020204" pitchFamily="34" charset="0"/>
              </a:rPr>
              <a:t>– Patrick should cover up and wear sun cream to reduce his exposure to UV-radiation which is linked to an increased risk of skin cancer.</a:t>
            </a:r>
          </a:p>
          <a:p>
            <a:pPr marL="82550" indent="-82550">
              <a:lnSpc>
                <a:spcPct val="120000"/>
              </a:lnSpc>
              <a:buFontTx/>
              <a:buChar char="•"/>
            </a:pPr>
            <a:r>
              <a:rPr lang="en-GB" altLang="en-US" b="1" dirty="0">
                <a:latin typeface="Arial" panose="020B0604020202020204" pitchFamily="34" charset="0"/>
              </a:rPr>
              <a:t>Smoking </a:t>
            </a:r>
            <a:r>
              <a:rPr lang="en-GB" altLang="en-US" dirty="0">
                <a:latin typeface="Arial" panose="020B0604020202020204" pitchFamily="34" charset="0"/>
              </a:rPr>
              <a:t>– cigarette smoke contains many chemicals that cause cancer. Stopping smoking would reduce his risk of cancer, especially lung cancer.</a:t>
            </a:r>
          </a:p>
          <a:p>
            <a:pPr marL="82550" indent="-82550">
              <a:lnSpc>
                <a:spcPct val="120000"/>
              </a:lnSpc>
              <a:buFontTx/>
              <a:buChar char="•"/>
            </a:pPr>
            <a:r>
              <a:rPr lang="en-GB" altLang="en-US" b="1" dirty="0">
                <a:latin typeface="Arial" panose="020B0604020202020204" pitchFamily="34" charset="0"/>
              </a:rPr>
              <a:t>Obesity and exercise </a:t>
            </a:r>
            <a:r>
              <a:rPr lang="en-GB" altLang="en-US" dirty="0">
                <a:latin typeface="Arial" panose="020B0604020202020204" pitchFamily="34" charset="0"/>
              </a:rPr>
              <a:t>– reducing his weight and increasing the amount of exercise would reduce Patrick’s risk of cancer.</a:t>
            </a:r>
          </a:p>
          <a:p>
            <a:pPr marL="82550" indent="-82550">
              <a:lnSpc>
                <a:spcPct val="120000"/>
              </a:lnSpc>
              <a:buFontTx/>
              <a:buChar char="•"/>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B058019-3340-4FAB-806B-676C1E6964E4}"/>
              </a:ext>
            </a:extLst>
          </p:cNvPr>
          <p:cNvSpPr>
            <a:spLocks noGrp="1"/>
          </p:cNvSpPr>
          <p:nvPr>
            <p:ph type="sldNum" sz="quarter" idx="10"/>
          </p:nvPr>
        </p:nvSpPr>
        <p:spPr/>
        <p:txBody>
          <a:bodyPr/>
          <a:lstStyle/>
          <a:p>
            <a:fld id="{22FCF131-B9B7-41D7-A77A-724DB849C13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0CD96657-1028-463E-8C2A-FB34003227D1}"/>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E7C39F24-CFB4-4A89-ADC3-4DE19643BCD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25% of heritable breast cancers are caused by abnormal version of two genes; BRCA1 and BRCA2. The BRCA genes are involved in repairing cell damage. Ask students why they think a faulty version of these genes could cause cancer.</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see: http://www.cancer.gov/about-cancer/causes-prevention/genetics/brca-fact-sheet#q1</a:t>
            </a:r>
          </a:p>
          <a:p>
            <a:pPr eaLnBrk="1" hangingPunct="1"/>
            <a:r>
              <a:rPr lang="en-GB" altLang="en-US" dirty="0">
                <a:latin typeface="Arial" panose="020B0604020202020204" pitchFamily="34" charset="0"/>
              </a:rPr>
              <a:t>This </a:t>
            </a:r>
            <a:r>
              <a:rPr lang="en-GB" altLang="en-US" dirty="0" err="1">
                <a:latin typeface="Arial" panose="020B0604020202020204" pitchFamily="34" charset="0"/>
              </a:rPr>
              <a:t>weblink</a:t>
            </a:r>
            <a:r>
              <a:rPr lang="en-GB" altLang="en-US" dirty="0">
                <a:latin typeface="Arial" panose="020B0604020202020204" pitchFamily="34" charset="0"/>
              </a:rPr>
              <a:t> was working at the time of publication. Boardworks is not responsible for the content of third party sites.</a:t>
            </a:r>
          </a:p>
        </p:txBody>
      </p:sp>
      <p:sp>
        <p:nvSpPr>
          <p:cNvPr id="2" name="Slide Number Placeholder 1">
            <a:extLst>
              <a:ext uri="{FF2B5EF4-FFF2-40B4-BE49-F238E27FC236}">
                <a16:creationId xmlns:a16="http://schemas.microsoft.com/office/drawing/2014/main" id="{49CEEBDA-1595-4CF2-B21A-777BC95D7732}"/>
              </a:ext>
            </a:extLst>
          </p:cNvPr>
          <p:cNvSpPr>
            <a:spLocks noGrp="1"/>
          </p:cNvSpPr>
          <p:nvPr>
            <p:ph type="sldNum" sz="quarter" idx="10"/>
          </p:nvPr>
        </p:nvSpPr>
        <p:spPr/>
        <p:txBody>
          <a:bodyPr/>
          <a:lstStyle/>
          <a:p>
            <a:fld id="{22FCF131-B9B7-41D7-A77A-724DB849C13E}"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194CE914-3BA5-4982-9257-9C14728CA789}"/>
              </a:ext>
            </a:extLst>
          </p:cNvPr>
          <p:cNvSpPr>
            <a:spLocks noGrp="1"/>
          </p:cNvSpPr>
          <p:nvPr>
            <p:ph type="sldNum" sz="quarter" idx="10"/>
          </p:nvPr>
        </p:nvSpPr>
        <p:spPr/>
        <p:txBody>
          <a:bodyPr/>
          <a:lstStyle/>
          <a:p>
            <a:fld id="{22FCF131-B9B7-41D7-A77A-724DB849C13E}" type="slidenum">
              <a:rPr lang="en-US" altLang="en-US" smtClean="0"/>
              <a:pPr/>
              <a:t>2</a:t>
            </a:fld>
            <a:endParaRPr lang="en-US" altLang="en-US"/>
          </a:p>
        </p:txBody>
      </p:sp>
    </p:spTree>
    <p:extLst>
      <p:ext uri="{BB962C8B-B14F-4D97-AF65-F5344CB8AC3E}">
        <p14:creationId xmlns:p14="http://schemas.microsoft.com/office/powerpoint/2010/main" val="240563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Image Placeholder 1">
            <a:extLst>
              <a:ext uri="{FF2B5EF4-FFF2-40B4-BE49-F238E27FC236}">
                <a16:creationId xmlns:a16="http://schemas.microsoft.com/office/drawing/2014/main" id="{10E7957C-E02E-4764-B1CE-F1D7AD6A49EE}"/>
              </a:ext>
            </a:extLst>
          </p:cNvPr>
          <p:cNvSpPr>
            <a:spLocks noGrp="1" noRot="1" noChangeAspect="1" noTextEdit="1"/>
          </p:cNvSpPr>
          <p:nvPr>
            <p:ph type="sldImg"/>
          </p:nvPr>
        </p:nvSpPr>
        <p:spPr>
          <a:ln/>
        </p:spPr>
      </p:sp>
      <p:sp>
        <p:nvSpPr>
          <p:cNvPr id="30724" name="Notes Placeholder 2">
            <a:extLst>
              <a:ext uri="{FF2B5EF4-FFF2-40B4-BE49-F238E27FC236}">
                <a16:creationId xmlns:a16="http://schemas.microsoft.com/office/drawing/2014/main" id="{0D340DB7-2EF5-4589-849B-68E55F0AA70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dividing cancer cell © Juan Gaertner, Shutterstock.com 2018</a:t>
            </a:r>
          </a:p>
        </p:txBody>
      </p:sp>
      <p:sp>
        <p:nvSpPr>
          <p:cNvPr id="2" name="Slide Number Placeholder 1">
            <a:extLst>
              <a:ext uri="{FF2B5EF4-FFF2-40B4-BE49-F238E27FC236}">
                <a16:creationId xmlns:a16="http://schemas.microsoft.com/office/drawing/2014/main" id="{27F523BC-216B-4664-AA45-23FB62DFD9FF}"/>
              </a:ext>
            </a:extLst>
          </p:cNvPr>
          <p:cNvSpPr>
            <a:spLocks noGrp="1"/>
          </p:cNvSpPr>
          <p:nvPr>
            <p:ph type="sldNum" sz="quarter" idx="10"/>
          </p:nvPr>
        </p:nvSpPr>
        <p:spPr/>
        <p:txBody>
          <a:bodyPr/>
          <a:lstStyle/>
          <a:p>
            <a:fld id="{22FCF131-B9B7-41D7-A77A-724DB849C13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Image Placeholder 1">
            <a:extLst>
              <a:ext uri="{FF2B5EF4-FFF2-40B4-BE49-F238E27FC236}">
                <a16:creationId xmlns:a16="http://schemas.microsoft.com/office/drawing/2014/main" id="{43DC7A16-9952-4F62-8F21-5AFF5074B192}"/>
              </a:ext>
            </a:extLst>
          </p:cNvPr>
          <p:cNvSpPr>
            <a:spLocks noGrp="1" noRot="1" noChangeAspect="1" noTextEdit="1"/>
          </p:cNvSpPr>
          <p:nvPr>
            <p:ph type="sldImg"/>
          </p:nvPr>
        </p:nvSpPr>
        <p:spPr>
          <a:ln/>
        </p:spPr>
      </p:sp>
      <p:sp>
        <p:nvSpPr>
          <p:cNvPr id="32772" name="Notes Placeholder 2">
            <a:extLst>
              <a:ext uri="{FF2B5EF4-FFF2-40B4-BE49-F238E27FC236}">
                <a16:creationId xmlns:a16="http://schemas.microsoft.com/office/drawing/2014/main" id="{250D9C48-01D5-488B-B7E5-5FD045CF8E6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intestinal polyp © Juan Gaertner, Shutterstock.com 2018</a:t>
            </a:r>
          </a:p>
        </p:txBody>
      </p:sp>
      <p:sp>
        <p:nvSpPr>
          <p:cNvPr id="2" name="Slide Number Placeholder 1">
            <a:extLst>
              <a:ext uri="{FF2B5EF4-FFF2-40B4-BE49-F238E27FC236}">
                <a16:creationId xmlns:a16="http://schemas.microsoft.com/office/drawing/2014/main" id="{325A6C31-56B8-4FF2-9E2F-638CE0628D5F}"/>
              </a:ext>
            </a:extLst>
          </p:cNvPr>
          <p:cNvSpPr>
            <a:spLocks noGrp="1"/>
          </p:cNvSpPr>
          <p:nvPr>
            <p:ph type="sldNum" sz="quarter" idx="10"/>
          </p:nvPr>
        </p:nvSpPr>
        <p:spPr/>
        <p:txBody>
          <a:bodyPr/>
          <a:lstStyle/>
          <a:p>
            <a:fld id="{22FCF131-B9B7-41D7-A77A-724DB849C13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Image Placeholder 1">
            <a:extLst>
              <a:ext uri="{FF2B5EF4-FFF2-40B4-BE49-F238E27FC236}">
                <a16:creationId xmlns:a16="http://schemas.microsoft.com/office/drawing/2014/main" id="{43DC7A16-9952-4F62-8F21-5AFF5074B192}"/>
              </a:ext>
            </a:extLst>
          </p:cNvPr>
          <p:cNvSpPr>
            <a:spLocks noGrp="1" noRot="1" noChangeAspect="1" noTextEdit="1"/>
          </p:cNvSpPr>
          <p:nvPr>
            <p:ph type="sldImg"/>
          </p:nvPr>
        </p:nvSpPr>
        <p:spPr>
          <a:ln/>
        </p:spPr>
      </p:sp>
      <p:sp>
        <p:nvSpPr>
          <p:cNvPr id="32772" name="Notes Placeholder 2">
            <a:extLst>
              <a:ext uri="{FF2B5EF4-FFF2-40B4-BE49-F238E27FC236}">
                <a16:creationId xmlns:a16="http://schemas.microsoft.com/office/drawing/2014/main" id="{250D9C48-01D5-488B-B7E5-5FD045CF8E6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Kotin</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BE2AB0D-4E61-4B90-8F36-BAB8C72FAB71}"/>
              </a:ext>
            </a:extLst>
          </p:cNvPr>
          <p:cNvSpPr>
            <a:spLocks noGrp="1"/>
          </p:cNvSpPr>
          <p:nvPr>
            <p:ph type="sldNum" sz="quarter" idx="10"/>
          </p:nvPr>
        </p:nvSpPr>
        <p:spPr/>
        <p:txBody>
          <a:bodyPr/>
          <a:lstStyle/>
          <a:p>
            <a:fld id="{22FCF131-B9B7-41D7-A77A-724DB849C13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Image Placeholder 1">
            <a:extLst>
              <a:ext uri="{FF2B5EF4-FFF2-40B4-BE49-F238E27FC236}">
                <a16:creationId xmlns:a16="http://schemas.microsoft.com/office/drawing/2014/main" id="{463EA691-9243-4F6A-812C-746CB98CE1D8}"/>
              </a:ext>
            </a:extLst>
          </p:cNvPr>
          <p:cNvSpPr>
            <a:spLocks noGrp="1" noRot="1" noChangeAspect="1" noTextEdit="1"/>
          </p:cNvSpPr>
          <p:nvPr>
            <p:ph type="sldImg"/>
          </p:nvPr>
        </p:nvSpPr>
        <p:spPr>
          <a:ln/>
        </p:spPr>
      </p:sp>
      <p:sp>
        <p:nvSpPr>
          <p:cNvPr id="34820" name="Notes Placeholder 2">
            <a:extLst>
              <a:ext uri="{FF2B5EF4-FFF2-40B4-BE49-F238E27FC236}">
                <a16:creationId xmlns:a16="http://schemas.microsoft.com/office/drawing/2014/main" id="{FA950240-145D-4200-803B-DB289820A61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Jmarchn</a:t>
            </a:r>
            <a:r>
              <a:rPr lang="en-GB" altLang="en-US" dirty="0">
                <a:latin typeface="Arial" panose="020B0604020202020204" pitchFamily="34" charset="0"/>
              </a:rPr>
              <a:t>, </a:t>
            </a:r>
            <a:r>
              <a:rPr lang="en-US" altLang="en-US" dirty="0">
                <a:latin typeface="Arial" panose="020B0604020202020204" pitchFamily="34" charset="0"/>
              </a:rPr>
              <a:t>https://commons.wikimedia.org/wiki/File:BrainMetastasisFromBreastCancer.jpg</a:t>
            </a:r>
          </a:p>
          <a:p>
            <a:pPr eaLnBrk="1" hangingPunct="1"/>
            <a:r>
              <a:rPr lang="en-GB" altLang="en-US" dirty="0">
                <a:latin typeface="Arial" panose="020B0604020202020204" pitchFamily="34" charset="0"/>
              </a:rPr>
              <a:t>This image is reproduced under the terms of the Creative Commons License. A copy of the license can be read at this address: https://creativecommons.org/licenses/by-sa/3.0/deed.en. Image was cropped from original.</a:t>
            </a:r>
          </a:p>
        </p:txBody>
      </p:sp>
      <p:sp>
        <p:nvSpPr>
          <p:cNvPr id="2" name="Slide Number Placeholder 1">
            <a:extLst>
              <a:ext uri="{FF2B5EF4-FFF2-40B4-BE49-F238E27FC236}">
                <a16:creationId xmlns:a16="http://schemas.microsoft.com/office/drawing/2014/main" id="{E1E396BD-0152-4983-A287-2FA54791721D}"/>
              </a:ext>
            </a:extLst>
          </p:cNvPr>
          <p:cNvSpPr>
            <a:spLocks noGrp="1"/>
          </p:cNvSpPr>
          <p:nvPr>
            <p:ph type="sldNum" sz="quarter" idx="10"/>
          </p:nvPr>
        </p:nvSpPr>
        <p:spPr/>
        <p:txBody>
          <a:bodyPr/>
          <a:lstStyle/>
          <a:p>
            <a:fld id="{22FCF131-B9B7-41D7-A77A-724DB849C13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DE2786E-DB6F-4C2F-AD67-543ABE345058}"/>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9F7DDF8-53EF-40F1-8577-C3E48CD0A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Chemotherapy targets all fast-growing cells, including hair follicles and bone marrow. This means chemotherapy has a number of side effects, including hair loss and decreased red blood cell production. As a result, chemotherapy can lead to a weakened immune system.</a:t>
            </a:r>
          </a:p>
          <a:p>
            <a:endParaRPr lang="en-US" altLang="en-US" dirty="0">
              <a:latin typeface="Arial" panose="020B0604020202020204" pitchFamily="34" charset="0"/>
            </a:endParaRPr>
          </a:p>
          <a:p>
            <a:r>
              <a:rPr lang="en-US" altLang="en-US" dirty="0">
                <a:latin typeface="Arial" panose="020B0604020202020204" pitchFamily="34" charset="0"/>
              </a:rPr>
              <a:t>Radiation therapy can be targeted to specific body parts by aiming radiation beams onto the malignant tumor, whilst trying to avoid surrounding healthy tissue. However, radiation is not precise, which means that healthy cells are often damaged during treatment. </a:t>
            </a:r>
          </a:p>
          <a:p>
            <a:endParaRPr lang="en-US" altLang="en-US"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Blue Planet Earth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5F03951-5F35-46E8-81C5-6DE6A73BC318}"/>
              </a:ext>
            </a:extLst>
          </p:cNvPr>
          <p:cNvSpPr>
            <a:spLocks noGrp="1"/>
          </p:cNvSpPr>
          <p:nvPr>
            <p:ph type="sldNum" sz="quarter" idx="10"/>
          </p:nvPr>
        </p:nvSpPr>
        <p:spPr/>
        <p:txBody>
          <a:bodyPr/>
          <a:lstStyle/>
          <a:p>
            <a:fld id="{22FCF131-B9B7-41D7-A77A-724DB849C13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79EB4776-C5E0-4A2E-818E-3ECAD6AC0E1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D9E8C4E-8047-4277-A18A-AB513D6AE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40C7224-C70C-4108-8495-1785E2A89E2F}"/>
              </a:ext>
            </a:extLst>
          </p:cNvPr>
          <p:cNvSpPr>
            <a:spLocks noGrp="1"/>
          </p:cNvSpPr>
          <p:nvPr>
            <p:ph type="sldNum" sz="quarter" idx="10"/>
          </p:nvPr>
        </p:nvSpPr>
        <p:spPr/>
        <p:txBody>
          <a:bodyPr/>
          <a:lstStyle/>
          <a:p>
            <a:fld id="{22FCF131-B9B7-41D7-A77A-724DB849C13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a:extLst>
              <a:ext uri="{FF2B5EF4-FFF2-40B4-BE49-F238E27FC236}">
                <a16:creationId xmlns:a16="http://schemas.microsoft.com/office/drawing/2014/main" id="{B0A39912-613A-43C0-AD1F-86F27A738EFE}"/>
              </a:ext>
            </a:extLst>
          </p:cNvPr>
          <p:cNvSpPr>
            <a:spLocks noGrp="1" noRot="1" noChangeAspect="1" noTextEdit="1"/>
          </p:cNvSpPr>
          <p:nvPr>
            <p:ph type="sldImg"/>
          </p:nvPr>
        </p:nvSpPr>
        <p:spPr>
          <a:ln/>
        </p:spPr>
      </p:sp>
      <p:sp>
        <p:nvSpPr>
          <p:cNvPr id="31748" name="Notes Placeholder 2">
            <a:extLst>
              <a:ext uri="{FF2B5EF4-FFF2-40B4-BE49-F238E27FC236}">
                <a16:creationId xmlns:a16="http://schemas.microsoft.com/office/drawing/2014/main" id="{45DC2985-4F2C-4040-902E-22F42278C9BB}"/>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Mitosis and the cell cycle</a:t>
            </a:r>
            <a:r>
              <a:rPr lang="en-US" altLang="en-US" baseline="0" dirty="0">
                <a:latin typeface="Arial" panose="020B0604020202020204" pitchFamily="34" charset="0"/>
              </a:rPr>
              <a:t> are covered in more detail in the presentation </a:t>
            </a:r>
            <a:r>
              <a:rPr lang="en-US" altLang="en-US" i="1" baseline="0" dirty="0">
                <a:latin typeface="Arial" panose="020B0604020202020204" pitchFamily="34" charset="0"/>
              </a:rPr>
              <a:t>Mitosis and the Cell Cycle</a:t>
            </a:r>
            <a:r>
              <a:rPr lang="en-US" altLang="en-US" baseline="0" dirty="0">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52B3FD9-48AB-4883-90C2-ED4F6198AE35}"/>
              </a:ext>
            </a:extLst>
          </p:cNvPr>
          <p:cNvSpPr>
            <a:spLocks noGrp="1"/>
          </p:cNvSpPr>
          <p:nvPr>
            <p:ph type="sldNum" sz="quarter" idx="10"/>
          </p:nvPr>
        </p:nvSpPr>
        <p:spPr/>
        <p:txBody>
          <a:bodyPr/>
          <a:lstStyle/>
          <a:p>
            <a:fld id="{22FCF131-B9B7-41D7-A77A-724DB849C13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717421" y="1187865"/>
            <a:ext cx="3990886" cy="3085032"/>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2445576C-026B-444D-A4DF-51A5956A8E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4D40BD66-2C3F-401B-8E7E-392C6901ABC3}"/>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214218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241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7301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6305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660740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885924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99840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3653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736931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81828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0500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74861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4999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1506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2337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0643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8171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50258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234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0699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32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5763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505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477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494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43474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0EC78723-C811-4BA5-B6B2-C4AD110D75E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E49A4E6-2D20-400D-AA8B-E92E4BABC9A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840055271"/>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 id="214748494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F9E3DCF9-48A3-405C-916E-8644E8C53A0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CA90452-1B84-4AD8-A459-003CE604A376}"/>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738724717"/>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 id="214748494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48.xml"/><Relationship Id="rId5" Type="http://schemas.openxmlformats.org/officeDocument/2006/relationships/image" Target="../media/image1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44AF5754-1C72-498B-9FE9-65BB2DE00571}"/>
              </a:ext>
            </a:extLst>
          </p:cNvPr>
          <p:cNvSpPr>
            <a:spLocks noGrp="1"/>
          </p:cNvSpPr>
          <p:nvPr>
            <p:ph type="title"/>
          </p:nvPr>
        </p:nvSpPr>
        <p:spPr/>
        <p:txBody>
          <a:bodyPr/>
          <a:lstStyle/>
          <a:p>
            <a:r>
              <a:rPr lang="en-GB" altLang="en-US" dirty="0"/>
              <a:t>Cancer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839055C-83E5-4BD4-9257-0FD7797BB0D1}"/>
              </a:ext>
            </a:extLst>
          </p:cNvPr>
          <p:cNvSpPr>
            <a:spLocks noGrp="1"/>
          </p:cNvSpPr>
          <p:nvPr>
            <p:ph type="title"/>
          </p:nvPr>
        </p:nvSpPr>
        <p:spPr/>
        <p:txBody>
          <a:bodyPr/>
          <a:lstStyle/>
          <a:p>
            <a:r>
              <a:rPr lang="en-GB" altLang="en-US" dirty="0"/>
              <a:t>Mutations</a:t>
            </a:r>
          </a:p>
        </p:txBody>
      </p:sp>
      <p:sp>
        <p:nvSpPr>
          <p:cNvPr id="13315" name="Text Box 31">
            <a:extLst>
              <a:ext uri="{FF2B5EF4-FFF2-40B4-BE49-F238E27FC236}">
                <a16:creationId xmlns:a16="http://schemas.microsoft.com/office/drawing/2014/main" id="{15CFA1CD-F744-45F3-A189-B970302B51C8}"/>
              </a:ext>
            </a:extLst>
          </p:cNvPr>
          <p:cNvSpPr txBox="1">
            <a:spLocks noChangeArrowheads="1"/>
          </p:cNvSpPr>
          <p:nvPr/>
        </p:nvSpPr>
        <p:spPr bwMode="auto">
          <a:xfrm>
            <a:off x="342900" y="784225"/>
            <a:ext cx="855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The cell cycle is controlled by </a:t>
            </a:r>
            <a:r>
              <a:rPr lang="en-GB" altLang="en-US" b="1" dirty="0">
                <a:solidFill>
                  <a:srgbClr val="10BC45"/>
                </a:solidFill>
              </a:rPr>
              <a:t>genes</a:t>
            </a:r>
            <a:r>
              <a:rPr lang="en-GB" altLang="en-US" dirty="0">
                <a:solidFill>
                  <a:srgbClr val="010066"/>
                </a:solidFill>
              </a:rPr>
              <a:t> in an organism’s </a:t>
            </a:r>
            <a:r>
              <a:rPr lang="en-GB" altLang="en-US" b="1" dirty="0">
                <a:solidFill>
                  <a:srgbClr val="10BC45"/>
                </a:solidFill>
              </a:rPr>
              <a:t>DNA</a:t>
            </a:r>
            <a:r>
              <a:rPr lang="en-GB" altLang="en-US" dirty="0">
                <a:solidFill>
                  <a:srgbClr val="010066"/>
                </a:solidFill>
              </a:rPr>
              <a:t>.</a:t>
            </a:r>
          </a:p>
        </p:txBody>
      </p:sp>
      <p:sp>
        <p:nvSpPr>
          <p:cNvPr id="11" name="Text Box 33">
            <a:extLst>
              <a:ext uri="{FF2B5EF4-FFF2-40B4-BE49-F238E27FC236}">
                <a16:creationId xmlns:a16="http://schemas.microsoft.com/office/drawing/2014/main" id="{18F5E01B-4AC6-49FA-A53E-11946EC81739}"/>
              </a:ext>
            </a:extLst>
          </p:cNvPr>
          <p:cNvSpPr txBox="1">
            <a:spLocks noChangeArrowheads="1"/>
          </p:cNvSpPr>
          <p:nvPr/>
        </p:nvSpPr>
        <p:spPr bwMode="auto">
          <a:xfrm>
            <a:off x="342900" y="3867706"/>
            <a:ext cx="5737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This can cause control of the cell cycle to break down.</a:t>
            </a:r>
          </a:p>
        </p:txBody>
      </p:sp>
      <p:pic>
        <p:nvPicPr>
          <p:cNvPr id="8" name="Picture 8">
            <a:hlinkClick r:id="" action="ppaction://hlinkshowjump?jump=nextslide"/>
            <a:extLst>
              <a:ext uri="{FF2B5EF4-FFF2-40B4-BE49-F238E27FC236}">
                <a16:creationId xmlns:a16="http://schemas.microsoft.com/office/drawing/2014/main" id="{C990DAEB-895F-419A-A71C-DE44551180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9" name="Text Box 32">
            <a:extLst>
              <a:ext uri="{FF2B5EF4-FFF2-40B4-BE49-F238E27FC236}">
                <a16:creationId xmlns:a16="http://schemas.microsoft.com/office/drawing/2014/main" id="{9E41E69E-4219-4D4C-BA9D-E2D1D769EF28}"/>
              </a:ext>
            </a:extLst>
          </p:cNvPr>
          <p:cNvSpPr txBox="1">
            <a:spLocks noChangeArrowheads="1"/>
          </p:cNvSpPr>
          <p:nvPr/>
        </p:nvSpPr>
        <p:spPr bwMode="auto">
          <a:xfrm>
            <a:off x="342900" y="1442720"/>
            <a:ext cx="62064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Sometimes, </a:t>
            </a:r>
            <a:r>
              <a:rPr lang="en-GB" altLang="en-US" b="1" dirty="0">
                <a:solidFill>
                  <a:srgbClr val="10BC45"/>
                </a:solidFill>
              </a:rPr>
              <a:t>mutations</a:t>
            </a:r>
            <a:r>
              <a:rPr lang="en-GB" altLang="en-US" dirty="0">
                <a:solidFill>
                  <a:srgbClr val="010066"/>
                </a:solidFill>
              </a:rPr>
              <a:t> occur in these important genes. A mutation is a change </a:t>
            </a:r>
            <a:br>
              <a:rPr lang="en-GB" altLang="en-US" dirty="0">
                <a:solidFill>
                  <a:srgbClr val="010066"/>
                </a:solidFill>
              </a:rPr>
            </a:br>
            <a:r>
              <a:rPr lang="en-GB" altLang="en-US" dirty="0">
                <a:solidFill>
                  <a:srgbClr val="010066"/>
                </a:solidFill>
              </a:rPr>
              <a:t>in the DNA of an organism.</a:t>
            </a:r>
          </a:p>
        </p:txBody>
      </p:sp>
      <p:sp>
        <p:nvSpPr>
          <p:cNvPr id="13" name="Text Box 32">
            <a:extLst>
              <a:ext uri="{FF2B5EF4-FFF2-40B4-BE49-F238E27FC236}">
                <a16:creationId xmlns:a16="http://schemas.microsoft.com/office/drawing/2014/main" id="{9E41E69E-4219-4D4C-BA9D-E2D1D769EF28}"/>
              </a:ext>
            </a:extLst>
          </p:cNvPr>
          <p:cNvSpPr txBox="1">
            <a:spLocks noChangeArrowheads="1"/>
          </p:cNvSpPr>
          <p:nvPr/>
        </p:nvSpPr>
        <p:spPr bwMode="auto">
          <a:xfrm>
            <a:off x="342900" y="2839879"/>
            <a:ext cx="51663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Mutations can stop a gene from working as it should.</a:t>
            </a:r>
          </a:p>
        </p:txBody>
      </p:sp>
      <p:sp>
        <p:nvSpPr>
          <p:cNvPr id="14" name="Text Box 33">
            <a:extLst>
              <a:ext uri="{FF2B5EF4-FFF2-40B4-BE49-F238E27FC236}">
                <a16:creationId xmlns:a16="http://schemas.microsoft.com/office/drawing/2014/main" id="{18F5E01B-4AC6-49FA-A53E-11946EC81739}"/>
              </a:ext>
            </a:extLst>
          </p:cNvPr>
          <p:cNvSpPr txBox="1">
            <a:spLocks noChangeArrowheads="1"/>
          </p:cNvSpPr>
          <p:nvPr/>
        </p:nvSpPr>
        <p:spPr bwMode="auto">
          <a:xfrm>
            <a:off x="342900" y="4895533"/>
            <a:ext cx="6000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This allows cell division to take place in an uncontrolled manner, leading to abnormal tissue growth known as cancer.  </a:t>
            </a:r>
          </a:p>
        </p:txBody>
      </p:sp>
      <p:pic>
        <p:nvPicPr>
          <p:cNvPr id="15" name="Picture 14" descr="Cancer_DNA.png"/>
          <p:cNvPicPr>
            <a:picLocks noChangeAspect="1"/>
          </p:cNvPicPr>
          <p:nvPr/>
        </p:nvPicPr>
        <p:blipFill>
          <a:blip r:embed="rId5"/>
          <a:stretch>
            <a:fillRect/>
          </a:stretch>
        </p:blipFill>
        <p:spPr>
          <a:xfrm>
            <a:off x="6977408" y="1657350"/>
            <a:ext cx="1558614" cy="50520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839055C-83E5-4BD4-9257-0FD7797BB0D1}"/>
              </a:ext>
            </a:extLst>
          </p:cNvPr>
          <p:cNvSpPr>
            <a:spLocks noGrp="1"/>
          </p:cNvSpPr>
          <p:nvPr>
            <p:ph type="title"/>
          </p:nvPr>
        </p:nvSpPr>
        <p:spPr/>
        <p:txBody>
          <a:bodyPr/>
          <a:lstStyle/>
          <a:p>
            <a:r>
              <a:rPr lang="en-GB" altLang="en-US" dirty="0"/>
              <a:t>Mutation example</a:t>
            </a:r>
          </a:p>
        </p:txBody>
      </p:sp>
      <p:sp>
        <p:nvSpPr>
          <p:cNvPr id="13315" name="Text Box 31">
            <a:extLst>
              <a:ext uri="{FF2B5EF4-FFF2-40B4-BE49-F238E27FC236}">
                <a16:creationId xmlns:a16="http://schemas.microsoft.com/office/drawing/2014/main" id="{15CFA1CD-F744-45F3-A189-B970302B51C8}"/>
              </a:ext>
            </a:extLst>
          </p:cNvPr>
          <p:cNvSpPr txBox="1">
            <a:spLocks noChangeArrowheads="1"/>
          </p:cNvSpPr>
          <p:nvPr/>
        </p:nvSpPr>
        <p:spPr bwMode="auto">
          <a:xfrm>
            <a:off x="342900" y="784225"/>
            <a:ext cx="855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One example of a common mutation that leads to cancer is in a set of genes that code for a family of proteins called </a:t>
            </a:r>
            <a:r>
              <a:rPr lang="en-GB" altLang="en-US" b="1" dirty="0" err="1">
                <a:solidFill>
                  <a:srgbClr val="10BC45"/>
                </a:solidFill>
              </a:rPr>
              <a:t>Ras</a:t>
            </a:r>
            <a:r>
              <a:rPr lang="en-GB" altLang="en-US" dirty="0">
                <a:solidFill>
                  <a:srgbClr val="010066"/>
                </a:solidFill>
              </a:rPr>
              <a:t>.</a:t>
            </a:r>
          </a:p>
        </p:txBody>
      </p:sp>
      <p:pic>
        <p:nvPicPr>
          <p:cNvPr id="8" name="Picture 8">
            <a:hlinkClick r:id="" action="ppaction://hlinkshowjump?jump=nextslide"/>
            <a:extLst>
              <a:ext uri="{FF2B5EF4-FFF2-40B4-BE49-F238E27FC236}">
                <a16:creationId xmlns:a16="http://schemas.microsoft.com/office/drawing/2014/main" id="{C990DAEB-895F-419A-A71C-DE44551180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 Box 32">
            <a:extLst>
              <a:ext uri="{FF2B5EF4-FFF2-40B4-BE49-F238E27FC236}">
                <a16:creationId xmlns:a16="http://schemas.microsoft.com/office/drawing/2014/main" id="{9E41E69E-4219-4D4C-BA9D-E2D1D769EF28}"/>
              </a:ext>
            </a:extLst>
          </p:cNvPr>
          <p:cNvSpPr txBox="1">
            <a:spLocks noChangeArrowheads="1"/>
          </p:cNvSpPr>
          <p:nvPr/>
        </p:nvSpPr>
        <p:spPr bwMode="auto">
          <a:xfrm>
            <a:off x="342900" y="1852322"/>
            <a:ext cx="54635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In healthy cells, the job of </a:t>
            </a:r>
            <a:r>
              <a:rPr lang="en-GB" altLang="en-US" dirty="0" err="1">
                <a:solidFill>
                  <a:srgbClr val="010066"/>
                </a:solidFill>
              </a:rPr>
              <a:t>Ras</a:t>
            </a:r>
            <a:r>
              <a:rPr lang="en-GB" altLang="en-US" dirty="0">
                <a:solidFill>
                  <a:srgbClr val="010066"/>
                </a:solidFill>
              </a:rPr>
              <a:t> proteins is to carry signals about when the cell should begin to divide.</a:t>
            </a:r>
          </a:p>
        </p:txBody>
      </p:sp>
      <p:sp>
        <p:nvSpPr>
          <p:cNvPr id="12" name="Text Box 32">
            <a:extLst>
              <a:ext uri="{FF2B5EF4-FFF2-40B4-BE49-F238E27FC236}">
                <a16:creationId xmlns:a16="http://schemas.microsoft.com/office/drawing/2014/main" id="{9E41E69E-4219-4D4C-BA9D-E2D1D769EF28}"/>
              </a:ext>
            </a:extLst>
          </p:cNvPr>
          <p:cNvSpPr txBox="1">
            <a:spLocks noChangeArrowheads="1"/>
          </p:cNvSpPr>
          <p:nvPr/>
        </p:nvSpPr>
        <p:spPr bwMode="auto">
          <a:xfrm>
            <a:off x="342900" y="3289751"/>
            <a:ext cx="54635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Mutations in the genes for </a:t>
            </a:r>
            <a:r>
              <a:rPr lang="en-GB" altLang="en-US" dirty="0" err="1">
                <a:solidFill>
                  <a:srgbClr val="010066"/>
                </a:solidFill>
              </a:rPr>
              <a:t>Ras</a:t>
            </a:r>
            <a:r>
              <a:rPr lang="en-GB" altLang="en-US" dirty="0">
                <a:solidFill>
                  <a:srgbClr val="010066"/>
                </a:solidFill>
              </a:rPr>
              <a:t> proteins can lead to a damaged protein that tells the cell to divide </a:t>
            </a:r>
            <a:br>
              <a:rPr lang="en-GB" altLang="en-US" dirty="0">
                <a:solidFill>
                  <a:srgbClr val="010066"/>
                </a:solidFill>
              </a:rPr>
            </a:br>
            <a:r>
              <a:rPr lang="en-GB" altLang="en-US" dirty="0">
                <a:solidFill>
                  <a:srgbClr val="010066"/>
                </a:solidFill>
              </a:rPr>
              <a:t>all the time.</a:t>
            </a:r>
          </a:p>
        </p:txBody>
      </p:sp>
      <p:sp>
        <p:nvSpPr>
          <p:cNvPr id="16" name="Text Box 32">
            <a:extLst>
              <a:ext uri="{FF2B5EF4-FFF2-40B4-BE49-F238E27FC236}">
                <a16:creationId xmlns:a16="http://schemas.microsoft.com/office/drawing/2014/main" id="{9E41E69E-4219-4D4C-BA9D-E2D1D769EF28}"/>
              </a:ext>
            </a:extLst>
          </p:cNvPr>
          <p:cNvSpPr txBox="1">
            <a:spLocks noChangeArrowheads="1"/>
          </p:cNvSpPr>
          <p:nvPr/>
        </p:nvSpPr>
        <p:spPr bwMode="auto">
          <a:xfrm>
            <a:off x="342900" y="5096510"/>
            <a:ext cx="5463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Mutated </a:t>
            </a:r>
            <a:r>
              <a:rPr lang="en-GB" altLang="en-US" dirty="0" err="1">
                <a:solidFill>
                  <a:srgbClr val="010066"/>
                </a:solidFill>
              </a:rPr>
              <a:t>Ras</a:t>
            </a:r>
            <a:r>
              <a:rPr lang="en-GB" altLang="en-US" dirty="0">
                <a:solidFill>
                  <a:srgbClr val="010066"/>
                </a:solidFill>
              </a:rPr>
              <a:t> genes are found in around 20% of human cancers.</a:t>
            </a:r>
          </a:p>
        </p:txBody>
      </p:sp>
      <p:pic>
        <p:nvPicPr>
          <p:cNvPr id="17" name="Picture 16" descr="Cancer_RAS protein.png"/>
          <p:cNvPicPr>
            <a:picLocks noChangeAspect="1"/>
          </p:cNvPicPr>
          <p:nvPr/>
        </p:nvPicPr>
        <p:blipFill>
          <a:blip r:embed="rId5"/>
          <a:stretch>
            <a:fillRect/>
          </a:stretch>
        </p:blipFill>
        <p:spPr>
          <a:xfrm>
            <a:off x="5160332" y="2446020"/>
            <a:ext cx="3738715" cy="3554730"/>
          </a:xfrm>
          <a:prstGeom prst="rect">
            <a:avLst/>
          </a:prstGeom>
        </p:spPr>
      </p:pic>
      <p:pic>
        <p:nvPicPr>
          <p:cNvPr id="9" name="Picture 8" descr="notes_icon">
            <a:extLst>
              <a:ext uri="{FF2B5EF4-FFF2-40B4-BE49-F238E27FC236}">
                <a16:creationId xmlns:a16="http://schemas.microsoft.com/office/drawing/2014/main" id="{0270F8A3-DBEA-431E-A9F3-E78DACE26A6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ergey Skleznev_107698130.jpg">
            <a:extLst>
              <a:ext uri="{FF2B5EF4-FFF2-40B4-BE49-F238E27FC236}">
                <a16:creationId xmlns:a16="http://schemas.microsoft.com/office/drawing/2014/main" id="{7F912BE8-E989-40C9-B7B1-DE9475EBE6BB}"/>
              </a:ext>
            </a:extLst>
          </p:cNvPr>
          <p:cNvPicPr>
            <a:picLocks noChangeAspect="1"/>
          </p:cNvPicPr>
          <p:nvPr/>
        </p:nvPicPr>
        <p:blipFill>
          <a:blip r:embed="rId4">
            <a:extLst>
              <a:ext uri="{28A0092B-C50C-407E-A947-70E740481C1C}">
                <a14:useLocalDpi xmlns:a14="http://schemas.microsoft.com/office/drawing/2010/main" val="0"/>
              </a:ext>
            </a:extLst>
          </a:blip>
          <a:srcRect l="5246" r="4749"/>
          <a:stretch>
            <a:fillRect/>
          </a:stretch>
        </p:blipFill>
        <p:spPr bwMode="auto">
          <a:xfrm>
            <a:off x="4144100" y="1974549"/>
            <a:ext cx="48323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3">
            <a:extLst>
              <a:ext uri="{FF2B5EF4-FFF2-40B4-BE49-F238E27FC236}">
                <a16:creationId xmlns:a16="http://schemas.microsoft.com/office/drawing/2014/main" id="{3AA5787C-39A8-4A95-88B7-F38AFE557375}"/>
              </a:ext>
            </a:extLst>
          </p:cNvPr>
          <p:cNvSpPr>
            <a:spLocks noGrp="1"/>
          </p:cNvSpPr>
          <p:nvPr>
            <p:ph type="title"/>
          </p:nvPr>
        </p:nvSpPr>
        <p:spPr/>
        <p:txBody>
          <a:bodyPr/>
          <a:lstStyle/>
          <a:p>
            <a:r>
              <a:rPr lang="en-GB" altLang="en-US"/>
              <a:t>What causes cancer?</a:t>
            </a:r>
          </a:p>
        </p:txBody>
      </p:sp>
      <p:sp>
        <p:nvSpPr>
          <p:cNvPr id="19460" name="Text Box 4">
            <a:extLst>
              <a:ext uri="{FF2B5EF4-FFF2-40B4-BE49-F238E27FC236}">
                <a16:creationId xmlns:a16="http://schemas.microsoft.com/office/drawing/2014/main" id="{2464B7F2-896C-4B49-AF68-3BA31EE7515E}"/>
              </a:ext>
            </a:extLst>
          </p:cNvPr>
          <p:cNvSpPr txBox="1">
            <a:spLocks noChangeArrowheads="1"/>
          </p:cNvSpPr>
          <p:nvPr/>
        </p:nvSpPr>
        <p:spPr bwMode="auto">
          <a:xfrm>
            <a:off x="341313" y="784225"/>
            <a:ext cx="8531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way we live can affect the risk of developing cancer. </a:t>
            </a:r>
          </a:p>
        </p:txBody>
      </p:sp>
      <p:sp>
        <p:nvSpPr>
          <p:cNvPr id="9" name="Text Box 41">
            <a:extLst>
              <a:ext uri="{FF2B5EF4-FFF2-40B4-BE49-F238E27FC236}">
                <a16:creationId xmlns:a16="http://schemas.microsoft.com/office/drawing/2014/main" id="{78206043-B1F4-4C41-A60F-561CD7B3BAB1}"/>
              </a:ext>
            </a:extLst>
          </p:cNvPr>
          <p:cNvSpPr txBox="1">
            <a:spLocks noChangeArrowheads="1"/>
          </p:cNvSpPr>
          <p:nvPr/>
        </p:nvSpPr>
        <p:spPr bwMode="auto">
          <a:xfrm>
            <a:off x="342900" y="1431925"/>
            <a:ext cx="853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Lifestyle</a:t>
            </a:r>
            <a:r>
              <a:rPr lang="en-GB" altLang="en-US">
                <a:solidFill>
                  <a:srgbClr val="010066"/>
                </a:solidFill>
              </a:rPr>
              <a:t> risk factors that can increase the risk of various types of cancer include:</a:t>
            </a:r>
          </a:p>
        </p:txBody>
      </p:sp>
      <p:sp>
        <p:nvSpPr>
          <p:cNvPr id="10" name="Rectangle 9">
            <a:extLst>
              <a:ext uri="{FF2B5EF4-FFF2-40B4-BE49-F238E27FC236}">
                <a16:creationId xmlns:a16="http://schemas.microsoft.com/office/drawing/2014/main" id="{2CEF8705-F543-46DE-AF7C-7AF5AC67B1BD}"/>
              </a:ext>
            </a:extLst>
          </p:cNvPr>
          <p:cNvSpPr>
            <a:spLocks noChangeArrowheads="1"/>
          </p:cNvSpPr>
          <p:nvPr/>
        </p:nvSpPr>
        <p:spPr bwMode="auto">
          <a:xfrm>
            <a:off x="342900" y="2380063"/>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
            </a:pPr>
            <a:r>
              <a:rPr lang="en-GB" altLang="en-US" dirty="0">
                <a:solidFill>
                  <a:srgbClr val="010066"/>
                </a:solidFill>
              </a:rPr>
              <a:t>poor diet</a:t>
            </a:r>
            <a:endParaRPr lang="en-GB" altLang="en-US" dirty="0"/>
          </a:p>
        </p:txBody>
      </p:sp>
      <p:sp>
        <p:nvSpPr>
          <p:cNvPr id="11" name="Rectangle 10">
            <a:extLst>
              <a:ext uri="{FF2B5EF4-FFF2-40B4-BE49-F238E27FC236}">
                <a16:creationId xmlns:a16="http://schemas.microsoft.com/office/drawing/2014/main" id="{6C6A581C-C3C4-41D1-A0CC-6A2ABC82988C}"/>
              </a:ext>
            </a:extLst>
          </p:cNvPr>
          <p:cNvSpPr>
            <a:spLocks noChangeArrowheads="1"/>
          </p:cNvSpPr>
          <p:nvPr/>
        </p:nvSpPr>
        <p:spPr bwMode="auto">
          <a:xfrm>
            <a:off x="342900" y="2900837"/>
            <a:ext cx="349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being overweight</a:t>
            </a:r>
          </a:p>
        </p:txBody>
      </p:sp>
      <p:sp>
        <p:nvSpPr>
          <p:cNvPr id="12" name="Rectangle 11">
            <a:extLst>
              <a:ext uri="{FF2B5EF4-FFF2-40B4-BE49-F238E27FC236}">
                <a16:creationId xmlns:a16="http://schemas.microsoft.com/office/drawing/2014/main" id="{8038BC48-896B-4FF6-B120-60D2C6C57466}"/>
              </a:ext>
            </a:extLst>
          </p:cNvPr>
          <p:cNvSpPr>
            <a:spLocks noChangeArrowheads="1"/>
          </p:cNvSpPr>
          <p:nvPr/>
        </p:nvSpPr>
        <p:spPr bwMode="auto">
          <a:xfrm>
            <a:off x="342900" y="3942387"/>
            <a:ext cx="381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alcohol consumption</a:t>
            </a:r>
            <a:endParaRPr lang="en-GB" altLang="en-US"/>
          </a:p>
        </p:txBody>
      </p:sp>
      <p:sp>
        <p:nvSpPr>
          <p:cNvPr id="13" name="Rectangle 12">
            <a:extLst>
              <a:ext uri="{FF2B5EF4-FFF2-40B4-BE49-F238E27FC236}">
                <a16:creationId xmlns:a16="http://schemas.microsoft.com/office/drawing/2014/main" id="{6305538F-937D-4572-ABE2-E28E6BF08C42}"/>
              </a:ext>
            </a:extLst>
          </p:cNvPr>
          <p:cNvSpPr>
            <a:spLocks noChangeArrowheads="1"/>
          </p:cNvSpPr>
          <p:nvPr/>
        </p:nvSpPr>
        <p:spPr bwMode="auto">
          <a:xfrm>
            <a:off x="342900" y="3421612"/>
            <a:ext cx="287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smoking</a:t>
            </a:r>
            <a:endParaRPr lang="en-GB" altLang="en-US"/>
          </a:p>
        </p:txBody>
      </p:sp>
      <p:sp>
        <p:nvSpPr>
          <p:cNvPr id="14" name="Rectangle 13">
            <a:extLst>
              <a:ext uri="{FF2B5EF4-FFF2-40B4-BE49-F238E27FC236}">
                <a16:creationId xmlns:a16="http://schemas.microsoft.com/office/drawing/2014/main" id="{B820A9A6-4227-4A24-9E7D-BCEC01128983}"/>
              </a:ext>
            </a:extLst>
          </p:cNvPr>
          <p:cNvSpPr>
            <a:spLocks noChangeArrowheads="1"/>
          </p:cNvSpPr>
          <p:nvPr/>
        </p:nvSpPr>
        <p:spPr bwMode="auto">
          <a:xfrm>
            <a:off x="342900" y="4463162"/>
            <a:ext cx="4475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exposure to some viruses</a:t>
            </a:r>
            <a:endParaRPr lang="en-GB" altLang="en-US" dirty="0"/>
          </a:p>
        </p:txBody>
      </p:sp>
      <p:sp>
        <p:nvSpPr>
          <p:cNvPr id="15" name="Rectangle 14">
            <a:extLst>
              <a:ext uri="{FF2B5EF4-FFF2-40B4-BE49-F238E27FC236}">
                <a16:creationId xmlns:a16="http://schemas.microsoft.com/office/drawing/2014/main" id="{27824C60-3F1E-4AD5-978C-49FCD3108068}"/>
              </a:ext>
            </a:extLst>
          </p:cNvPr>
          <p:cNvSpPr>
            <a:spLocks noChangeArrowheads="1"/>
          </p:cNvSpPr>
          <p:nvPr/>
        </p:nvSpPr>
        <p:spPr bwMode="auto">
          <a:xfrm>
            <a:off x="342900" y="4983938"/>
            <a:ext cx="592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over-exposure to </a:t>
            </a:r>
            <a:r>
              <a:rPr lang="en-GB" altLang="en-US" b="1" dirty="0">
                <a:solidFill>
                  <a:srgbClr val="10BC45"/>
                </a:solidFill>
              </a:rPr>
              <a:t>UV radiation</a:t>
            </a:r>
            <a:r>
              <a:rPr lang="en-GB" altLang="en-US" dirty="0">
                <a:solidFill>
                  <a:srgbClr val="010066"/>
                </a:solidFill>
              </a:rPr>
              <a:t>.</a:t>
            </a:r>
            <a:endParaRPr lang="en-GB" altLang="en-US" dirty="0"/>
          </a:p>
        </p:txBody>
      </p:sp>
      <p:pic>
        <p:nvPicPr>
          <p:cNvPr id="16" name="Picture 9" descr="notes_icon">
            <a:extLst>
              <a:ext uri="{FF2B5EF4-FFF2-40B4-BE49-F238E27FC236}">
                <a16:creationId xmlns:a16="http://schemas.microsoft.com/office/drawing/2014/main" id="{F01215A6-B045-455D-AA53-8EB638ABDD2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8">
            <a:hlinkClick r:id="" action="ppaction://hlinkshowjump?jump=nextslide"/>
            <a:extLst>
              <a:ext uri="{FF2B5EF4-FFF2-40B4-BE49-F238E27FC236}">
                <a16:creationId xmlns:a16="http://schemas.microsoft.com/office/drawing/2014/main" id="{8BD7E973-05A3-44FB-8CD4-21D9C50FF7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8" name="Rectangle 1">
            <a:extLst>
              <a:ext uri="{FF2B5EF4-FFF2-40B4-BE49-F238E27FC236}">
                <a16:creationId xmlns:a16="http://schemas.microsoft.com/office/drawing/2014/main" id="{6B5447A6-E5A5-4EFC-95DC-7E303A271423}"/>
              </a:ext>
            </a:extLst>
          </p:cNvPr>
          <p:cNvSpPr>
            <a:spLocks noChangeArrowheads="1"/>
          </p:cNvSpPr>
          <p:nvPr/>
        </p:nvSpPr>
        <p:spPr bwMode="auto">
          <a:xfrm>
            <a:off x="935504" y="5622064"/>
            <a:ext cx="7272992" cy="905901"/>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solidFill>
                  <a:srgbClr val="010066"/>
                </a:solidFill>
              </a:rPr>
              <a:t>Can you identify any mechanisms that might cause these factors to increase the risk of cancer?</a:t>
            </a:r>
          </a:p>
        </p:txBody>
      </p:sp>
      <p:pic>
        <p:nvPicPr>
          <p:cNvPr id="20" name="Picture 19">
            <a:extLst>
              <a:ext uri="{FF2B5EF4-FFF2-40B4-BE49-F238E27FC236}">
                <a16:creationId xmlns:a16="http://schemas.microsoft.com/office/drawing/2014/main" id="{A6E3B3B7-0DC7-48F3-99D9-9EB5BB9836E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007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AC6CCC39-171D-45A9-ADA0-0DD59715B16A}"/>
              </a:ext>
            </a:extLst>
          </p:cNvPr>
          <p:cNvSpPr>
            <a:spLocks noGrp="1" noChangeArrowheads="1"/>
          </p:cNvSpPr>
          <p:nvPr>
            <p:ph type="title"/>
          </p:nvPr>
        </p:nvSpPr>
        <p:spPr/>
        <p:txBody>
          <a:bodyPr/>
          <a:lstStyle/>
          <a:p>
            <a:pPr eaLnBrk="1" hangingPunct="1"/>
            <a:r>
              <a:rPr lang="en-GB" altLang="en-US"/>
              <a:t>Smoking and cancer</a:t>
            </a:r>
          </a:p>
        </p:txBody>
      </p:sp>
      <p:sp>
        <p:nvSpPr>
          <p:cNvPr id="196612" name="Text Box 9">
            <a:extLst>
              <a:ext uri="{FF2B5EF4-FFF2-40B4-BE49-F238E27FC236}">
                <a16:creationId xmlns:a16="http://schemas.microsoft.com/office/drawing/2014/main" id="{BBEA6A64-E94B-49D8-84F6-BF512596A94D}"/>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Times New Roman" panose="02020603050405020304" pitchFamily="18" charset="0"/>
              </a:rPr>
              <a:t>Smoking increases the risk of several types of cancer,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including lung, mouth, throat and </a:t>
            </a:r>
            <a:r>
              <a:rPr lang="en-GB" altLang="en-US" dirty="0" err="1">
                <a:solidFill>
                  <a:srgbClr val="010066"/>
                </a:solidFill>
                <a:cs typeface="Times New Roman" panose="02020603050405020304" pitchFamily="18" charset="0"/>
              </a:rPr>
              <a:t>esophagus</a:t>
            </a:r>
            <a:r>
              <a:rPr lang="en-GB" altLang="en-US" dirty="0">
                <a:solidFill>
                  <a:srgbClr val="010066"/>
                </a:solidFill>
                <a:cs typeface="Times New Roman" panose="02020603050405020304" pitchFamily="18" charset="0"/>
              </a:rPr>
              <a:t> cancer. </a:t>
            </a:r>
          </a:p>
        </p:txBody>
      </p:sp>
      <p:sp>
        <p:nvSpPr>
          <p:cNvPr id="20485" name="Text Box 10">
            <a:extLst>
              <a:ext uri="{FF2B5EF4-FFF2-40B4-BE49-F238E27FC236}">
                <a16:creationId xmlns:a16="http://schemas.microsoft.com/office/drawing/2014/main" id="{D59C49CF-E40A-4A72-AEBD-F3C8BD56AA89}"/>
              </a:ext>
            </a:extLst>
          </p:cNvPr>
          <p:cNvSpPr txBox="1">
            <a:spLocks noChangeArrowheads="1"/>
          </p:cNvSpPr>
          <p:nvPr/>
        </p:nvSpPr>
        <p:spPr bwMode="auto">
          <a:xfrm>
            <a:off x="342900" y="784225"/>
            <a:ext cx="8405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cs typeface="Times New Roman" panose="02020603050405020304" pitchFamily="18" charset="0"/>
              </a:rPr>
              <a:t>Cigarette smoke contains more than 5,000 chemicals, </a:t>
            </a:r>
            <a:br>
              <a:rPr lang="en-US" altLang="en-US">
                <a:solidFill>
                  <a:srgbClr val="010066"/>
                </a:solidFill>
                <a:cs typeface="Times New Roman" panose="02020603050405020304" pitchFamily="18" charset="0"/>
              </a:rPr>
            </a:br>
            <a:r>
              <a:rPr lang="en-US" altLang="en-US">
                <a:solidFill>
                  <a:srgbClr val="010066"/>
                </a:solidFill>
                <a:cs typeface="Times New Roman" panose="02020603050405020304" pitchFamily="18" charset="0"/>
              </a:rPr>
              <a:t>of which over 70 have been shown to cause cancer. </a:t>
            </a:r>
            <a:endParaRPr lang="en-GB" altLang="en-US">
              <a:solidFill>
                <a:srgbClr val="010066"/>
              </a:solidFill>
              <a:cs typeface="Times New Roman" panose="02020603050405020304" pitchFamily="18" charset="0"/>
            </a:endParaRPr>
          </a:p>
        </p:txBody>
      </p:sp>
      <p:sp>
        <p:nvSpPr>
          <p:cNvPr id="14" name="Text Box 101">
            <a:extLst>
              <a:ext uri="{FF2B5EF4-FFF2-40B4-BE49-F238E27FC236}">
                <a16:creationId xmlns:a16="http://schemas.microsoft.com/office/drawing/2014/main" id="{558DBF27-6127-4111-A8C9-BEEC65C3D376}"/>
              </a:ext>
            </a:extLst>
          </p:cNvPr>
          <p:cNvSpPr txBox="1">
            <a:spLocks noChangeArrowheads="1"/>
          </p:cNvSpPr>
          <p:nvPr/>
        </p:nvSpPr>
        <p:spPr bwMode="auto">
          <a:xfrm>
            <a:off x="342900" y="1927225"/>
            <a:ext cx="4240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cs typeface="Times New Roman" panose="02020603050405020304" pitchFamily="18" charset="0"/>
              </a:rPr>
              <a:t>When the smoke is breathed into the body it comes into contact with tissue cells. </a:t>
            </a:r>
          </a:p>
        </p:txBody>
      </p:sp>
      <p:pic>
        <p:nvPicPr>
          <p:cNvPr id="15" name="Picture 14" descr="Ehab Edward_154685816.jpg">
            <a:extLst>
              <a:ext uri="{FF2B5EF4-FFF2-40B4-BE49-F238E27FC236}">
                <a16:creationId xmlns:a16="http://schemas.microsoft.com/office/drawing/2014/main" id="{7AC4DB01-DCFA-4175-B2DB-C0A704AD93E9}"/>
              </a:ext>
            </a:extLst>
          </p:cNvPr>
          <p:cNvPicPr>
            <a:picLocks noChangeAspect="1"/>
          </p:cNvPicPr>
          <p:nvPr/>
        </p:nvPicPr>
        <p:blipFill>
          <a:blip r:embed="rId4">
            <a:extLst>
              <a:ext uri="{28A0092B-C50C-407E-A947-70E740481C1C}">
                <a14:useLocalDpi xmlns:a14="http://schemas.microsoft.com/office/drawing/2010/main" val="0"/>
              </a:ext>
            </a:extLst>
          </a:blip>
          <a:srcRect l="7832"/>
          <a:stretch>
            <a:fillRect/>
          </a:stretch>
        </p:blipFill>
        <p:spPr bwMode="auto">
          <a:xfrm>
            <a:off x="4642380" y="2053600"/>
            <a:ext cx="3924300" cy="2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FCB46D08-AFEA-4AE1-881D-590C5B13706B}"/>
              </a:ext>
            </a:extLst>
          </p:cNvPr>
          <p:cNvSpPr>
            <a:spLocks noChangeArrowheads="1"/>
          </p:cNvSpPr>
          <p:nvPr/>
        </p:nvSpPr>
        <p:spPr bwMode="auto">
          <a:xfrm>
            <a:off x="342900" y="3440113"/>
            <a:ext cx="3924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cs typeface="Times New Roman" panose="02020603050405020304" pitchFamily="18" charset="0"/>
              </a:rPr>
              <a:t>Cancer-causing chemicals </a:t>
            </a:r>
            <a:br>
              <a:rPr lang="en-US" altLang="en-US" dirty="0">
                <a:solidFill>
                  <a:srgbClr val="010066"/>
                </a:solidFill>
                <a:cs typeface="Times New Roman" panose="02020603050405020304" pitchFamily="18" charset="0"/>
              </a:rPr>
            </a:br>
            <a:r>
              <a:rPr lang="en-US" altLang="en-US" dirty="0">
                <a:solidFill>
                  <a:srgbClr val="010066"/>
                </a:solidFill>
                <a:cs typeface="Times New Roman" panose="02020603050405020304" pitchFamily="18" charset="0"/>
              </a:rPr>
              <a:t>in the smoke can cause mutations in the genes </a:t>
            </a:r>
            <a:br>
              <a:rPr lang="en-US" altLang="en-US" dirty="0">
                <a:solidFill>
                  <a:srgbClr val="010066"/>
                </a:solidFill>
                <a:cs typeface="Times New Roman" panose="02020603050405020304" pitchFamily="18" charset="0"/>
              </a:rPr>
            </a:br>
            <a:r>
              <a:rPr lang="en-US" altLang="en-US" dirty="0">
                <a:solidFill>
                  <a:srgbClr val="010066"/>
                </a:solidFill>
                <a:cs typeface="Times New Roman" panose="02020603050405020304" pitchFamily="18" charset="0"/>
              </a:rPr>
              <a:t>involved in cell division.  </a:t>
            </a:r>
            <a:endParaRPr lang="en-GB" altLang="en-US" dirty="0">
              <a:solidFill>
                <a:srgbClr val="010066"/>
              </a:solidFill>
              <a:cs typeface="Times New Roman" panose="02020603050405020304" pitchFamily="18" charset="0"/>
            </a:endParaRPr>
          </a:p>
        </p:txBody>
      </p:sp>
      <p:pic>
        <p:nvPicPr>
          <p:cNvPr id="10" name="Picture 9" descr="notes_icon">
            <a:extLst>
              <a:ext uri="{FF2B5EF4-FFF2-40B4-BE49-F238E27FC236}">
                <a16:creationId xmlns:a16="http://schemas.microsoft.com/office/drawing/2014/main" id="{375F94AC-0825-4EFC-8B13-E1642620AFB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911357FA-F4D7-4308-A3C2-00BE5F95EF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66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94E5AA3-AE9B-42E4-A977-96023A04DA2F}"/>
              </a:ext>
            </a:extLst>
          </p:cNvPr>
          <p:cNvSpPr>
            <a:spLocks noGrp="1" noChangeArrowheads="1"/>
          </p:cNvSpPr>
          <p:nvPr>
            <p:ph type="title"/>
          </p:nvPr>
        </p:nvSpPr>
        <p:spPr/>
        <p:txBody>
          <a:bodyPr/>
          <a:lstStyle/>
          <a:p>
            <a:pPr eaLnBrk="1" hangingPunct="1"/>
            <a:r>
              <a:rPr lang="en-GB" altLang="en-US" dirty="0"/>
              <a:t>Weight and cancer </a:t>
            </a:r>
          </a:p>
        </p:txBody>
      </p:sp>
      <p:sp>
        <p:nvSpPr>
          <p:cNvPr id="21507" name="Text Box 9">
            <a:extLst>
              <a:ext uri="{FF2B5EF4-FFF2-40B4-BE49-F238E27FC236}">
                <a16:creationId xmlns:a16="http://schemas.microsoft.com/office/drawing/2014/main" id="{9F8C4294-3228-40E8-A82F-99B4330F7BF1}"/>
              </a:ext>
            </a:extLst>
          </p:cNvPr>
          <p:cNvSpPr txBox="1">
            <a:spLocks noChangeArrowheads="1"/>
          </p:cNvSpPr>
          <p:nvPr/>
        </p:nvSpPr>
        <p:spPr bwMode="auto">
          <a:xfrm>
            <a:off x="342900" y="784225"/>
            <a:ext cx="852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cs typeface="Times New Roman" panose="02020603050405020304" pitchFamily="18" charset="0"/>
              </a:rPr>
              <a:t>Obesity </a:t>
            </a:r>
            <a:r>
              <a:rPr lang="en-GB" altLang="en-US" dirty="0">
                <a:solidFill>
                  <a:srgbClr val="010066"/>
                </a:solidFill>
                <a:cs typeface="Times New Roman" panose="02020603050405020304" pitchFamily="18" charset="0"/>
              </a:rPr>
              <a:t>increases the risk of several types of cancer, including breast, bowel, kidney and </a:t>
            </a:r>
            <a:r>
              <a:rPr lang="en-GB" altLang="en-US" dirty="0" err="1">
                <a:solidFill>
                  <a:srgbClr val="010066"/>
                </a:solidFill>
                <a:cs typeface="Times New Roman" panose="02020603050405020304" pitchFamily="18" charset="0"/>
              </a:rPr>
              <a:t>esophagus</a:t>
            </a:r>
            <a:r>
              <a:rPr lang="en-GB" altLang="en-US" dirty="0">
                <a:solidFill>
                  <a:srgbClr val="010066"/>
                </a:solidFill>
                <a:cs typeface="Times New Roman" panose="02020603050405020304" pitchFamily="18" charset="0"/>
              </a:rPr>
              <a:t> cancer. </a:t>
            </a:r>
          </a:p>
        </p:txBody>
      </p:sp>
      <p:sp>
        <p:nvSpPr>
          <p:cNvPr id="14" name="Rectangle 13">
            <a:extLst>
              <a:ext uri="{FF2B5EF4-FFF2-40B4-BE49-F238E27FC236}">
                <a16:creationId xmlns:a16="http://schemas.microsoft.com/office/drawing/2014/main" id="{7465B6C2-4189-4884-BCC5-C4D518650881}"/>
              </a:ext>
            </a:extLst>
          </p:cNvPr>
          <p:cNvSpPr>
            <a:spLocks noChangeArrowheads="1"/>
          </p:cNvSpPr>
          <p:nvPr/>
        </p:nvSpPr>
        <p:spPr bwMode="auto">
          <a:xfrm>
            <a:off x="342900" y="2051050"/>
            <a:ext cx="6283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Fat cells produce hormones and chemicals which can influence the activity of genes. </a:t>
            </a:r>
          </a:p>
        </p:txBody>
      </p:sp>
      <p:sp>
        <p:nvSpPr>
          <p:cNvPr id="15" name="Rectangle 14">
            <a:extLst>
              <a:ext uri="{FF2B5EF4-FFF2-40B4-BE49-F238E27FC236}">
                <a16:creationId xmlns:a16="http://schemas.microsoft.com/office/drawing/2014/main" id="{588E978B-F3B1-49A5-A275-E65407C81B73}"/>
              </a:ext>
            </a:extLst>
          </p:cNvPr>
          <p:cNvSpPr>
            <a:spLocks noChangeArrowheads="1"/>
          </p:cNvSpPr>
          <p:nvPr/>
        </p:nvSpPr>
        <p:spPr bwMode="auto">
          <a:xfrm>
            <a:off x="342900" y="3316288"/>
            <a:ext cx="5821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 person is obese then too many of these chemicals can be produced due </a:t>
            </a:r>
            <a:br>
              <a:rPr lang="en-GB" altLang="en-US"/>
            </a:br>
            <a:r>
              <a:rPr lang="en-GB" altLang="en-US"/>
              <a:t>to excess fat. </a:t>
            </a:r>
          </a:p>
        </p:txBody>
      </p:sp>
      <p:sp>
        <p:nvSpPr>
          <p:cNvPr id="16" name="Rectangle 15">
            <a:extLst>
              <a:ext uri="{FF2B5EF4-FFF2-40B4-BE49-F238E27FC236}">
                <a16:creationId xmlns:a16="http://schemas.microsoft.com/office/drawing/2014/main" id="{F6AC7627-DB0F-457C-B461-0B90CBB9CB4D}"/>
              </a:ext>
            </a:extLst>
          </p:cNvPr>
          <p:cNvSpPr>
            <a:spLocks noChangeArrowheads="1"/>
          </p:cNvSpPr>
          <p:nvPr/>
        </p:nvSpPr>
        <p:spPr bwMode="auto">
          <a:xfrm>
            <a:off x="342900" y="4953000"/>
            <a:ext cx="61933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chemicals may interfere with normal gene activity, which can lead to uncontrolled cell division and cancer. </a:t>
            </a:r>
          </a:p>
        </p:txBody>
      </p:sp>
      <p:pic>
        <p:nvPicPr>
          <p:cNvPr id="21512" name="Picture 16" descr="fatboy.jpg">
            <a:extLst>
              <a:ext uri="{FF2B5EF4-FFF2-40B4-BE49-F238E27FC236}">
                <a16:creationId xmlns:a16="http://schemas.microsoft.com/office/drawing/2014/main" id="{2F0A6D4B-792B-40F0-BB95-26E1578325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6821" y="1806048"/>
            <a:ext cx="1779587"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9D00DA3-6A61-4014-BCB5-166901B0CC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3FC7F07-C1E5-45CD-82FB-C2933FAF81F4}"/>
              </a:ext>
            </a:extLst>
          </p:cNvPr>
          <p:cNvSpPr>
            <a:spLocks noGrp="1" noChangeArrowheads="1"/>
          </p:cNvSpPr>
          <p:nvPr>
            <p:ph type="title"/>
          </p:nvPr>
        </p:nvSpPr>
        <p:spPr/>
        <p:txBody>
          <a:bodyPr/>
          <a:lstStyle/>
          <a:p>
            <a:pPr eaLnBrk="1" hangingPunct="1"/>
            <a:r>
              <a:rPr lang="en-GB" altLang="en-US"/>
              <a:t>Environmental risk factors (1)</a:t>
            </a:r>
          </a:p>
        </p:txBody>
      </p:sp>
      <p:sp>
        <p:nvSpPr>
          <p:cNvPr id="22532" name="Rectangle 11">
            <a:extLst>
              <a:ext uri="{FF2B5EF4-FFF2-40B4-BE49-F238E27FC236}">
                <a16:creationId xmlns:a16="http://schemas.microsoft.com/office/drawing/2014/main" id="{FEA8545E-8E16-4B59-9E61-ADD2CF016D69}"/>
              </a:ext>
            </a:extLst>
          </p:cNvPr>
          <p:cNvSpPr>
            <a:spLocks noChangeArrowheads="1"/>
          </p:cNvSpPr>
          <p:nvPr/>
        </p:nvSpPr>
        <p:spPr bwMode="auto">
          <a:xfrm>
            <a:off x="342900" y="784225"/>
            <a:ext cx="8529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Sunlight </a:t>
            </a:r>
            <a:r>
              <a:rPr lang="en-GB" altLang="en-US"/>
              <a:t>contains </a:t>
            </a:r>
            <a:r>
              <a:rPr lang="en-GB" altLang="en-US">
                <a:solidFill>
                  <a:srgbClr val="010066"/>
                </a:solidFill>
              </a:rPr>
              <a:t>UV radiation</a:t>
            </a:r>
            <a:r>
              <a:rPr lang="en-GB" altLang="en-US"/>
              <a:t>. Exposure to excessive UV radiation can cause </a:t>
            </a:r>
            <a:r>
              <a:rPr lang="en-GB" altLang="en-US" b="1"/>
              <a:t>skin cancer</a:t>
            </a:r>
            <a:r>
              <a:rPr lang="en-GB" altLang="en-US"/>
              <a:t>. </a:t>
            </a:r>
          </a:p>
        </p:txBody>
      </p:sp>
      <p:sp>
        <p:nvSpPr>
          <p:cNvPr id="13" name="Rectangle 12">
            <a:extLst>
              <a:ext uri="{FF2B5EF4-FFF2-40B4-BE49-F238E27FC236}">
                <a16:creationId xmlns:a16="http://schemas.microsoft.com/office/drawing/2014/main" id="{E9498BA7-B4AF-4DFB-813D-6572F6F304EE}"/>
              </a:ext>
            </a:extLst>
          </p:cNvPr>
          <p:cNvSpPr>
            <a:spLocks noChangeArrowheads="1"/>
          </p:cNvSpPr>
          <p:nvPr/>
        </p:nvSpPr>
        <p:spPr bwMode="auto">
          <a:xfrm>
            <a:off x="342900" y="2130425"/>
            <a:ext cx="4240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UV radiation comes into contact with the skin</a:t>
            </a:r>
            <a:br>
              <a:rPr lang="en-GB" altLang="en-US" dirty="0"/>
            </a:br>
            <a:r>
              <a:rPr lang="en-GB" altLang="en-US" dirty="0"/>
              <a:t>it can cause mutations in </a:t>
            </a:r>
            <a:br>
              <a:rPr lang="en-GB" altLang="en-US" dirty="0"/>
            </a:br>
            <a:r>
              <a:rPr lang="en-GB" altLang="en-US" dirty="0"/>
              <a:t>the DNA of skin cells, which can lead to uncontrolled </a:t>
            </a:r>
            <a:br>
              <a:rPr lang="en-GB" altLang="en-US" dirty="0"/>
            </a:br>
            <a:r>
              <a:rPr lang="en-GB" altLang="en-US" dirty="0"/>
              <a:t>cell division. </a:t>
            </a:r>
          </a:p>
        </p:txBody>
      </p:sp>
      <p:sp>
        <p:nvSpPr>
          <p:cNvPr id="17" name="Rectangle 16">
            <a:extLst>
              <a:ext uri="{FF2B5EF4-FFF2-40B4-BE49-F238E27FC236}">
                <a16:creationId xmlns:a16="http://schemas.microsoft.com/office/drawing/2014/main" id="{38B9A0C9-1536-4398-86A3-1DB76994211F}"/>
              </a:ext>
            </a:extLst>
          </p:cNvPr>
          <p:cNvSpPr>
            <a:spLocks noChangeArrowheads="1"/>
          </p:cNvSpPr>
          <p:nvPr/>
        </p:nvSpPr>
        <p:spPr bwMode="auto">
          <a:xfrm>
            <a:off x="342900" y="4953000"/>
            <a:ext cx="85296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risk of overexposure to UV radiation can be controlled by using sunscreen, covering up using clothing and staying out of the sun when it is at its strongest – around midday.</a:t>
            </a:r>
          </a:p>
        </p:txBody>
      </p:sp>
      <p:pic>
        <p:nvPicPr>
          <p:cNvPr id="22535" name="Picture 17" descr="juefraphoto_262262027.jpg">
            <a:extLst>
              <a:ext uri="{FF2B5EF4-FFF2-40B4-BE49-F238E27FC236}">
                <a16:creationId xmlns:a16="http://schemas.microsoft.com/office/drawing/2014/main" id="{238D15AE-0A44-42C5-9C5D-E6D0FA90E634}"/>
              </a:ext>
            </a:extLst>
          </p:cNvPr>
          <p:cNvPicPr>
            <a:picLocks noChangeAspect="1"/>
          </p:cNvPicPr>
          <p:nvPr/>
        </p:nvPicPr>
        <p:blipFill>
          <a:blip r:embed="rId4">
            <a:extLst>
              <a:ext uri="{28A0092B-C50C-407E-A947-70E740481C1C}">
                <a14:useLocalDpi xmlns:a14="http://schemas.microsoft.com/office/drawing/2010/main" val="0"/>
              </a:ext>
            </a:extLst>
          </a:blip>
          <a:srcRect l="11707"/>
          <a:stretch>
            <a:fillRect/>
          </a:stretch>
        </p:blipFill>
        <p:spPr bwMode="auto">
          <a:xfrm>
            <a:off x="4538663" y="1790700"/>
            <a:ext cx="39941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DC406A62-1B31-42AD-9C9E-06AD6B5C12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19D9777-AE0F-42F3-AFCD-CF7292039D9B}"/>
              </a:ext>
            </a:extLst>
          </p:cNvPr>
          <p:cNvSpPr>
            <a:spLocks noGrp="1" noChangeArrowheads="1"/>
          </p:cNvSpPr>
          <p:nvPr>
            <p:ph type="title"/>
          </p:nvPr>
        </p:nvSpPr>
        <p:spPr/>
        <p:txBody>
          <a:bodyPr/>
          <a:lstStyle/>
          <a:p>
            <a:pPr eaLnBrk="1" hangingPunct="1"/>
            <a:r>
              <a:rPr lang="en-GB" altLang="en-US"/>
              <a:t>Environmental risk factors (2)</a:t>
            </a:r>
          </a:p>
        </p:txBody>
      </p:sp>
      <p:sp>
        <p:nvSpPr>
          <p:cNvPr id="23556" name="Rectangle 13">
            <a:extLst>
              <a:ext uri="{FF2B5EF4-FFF2-40B4-BE49-F238E27FC236}">
                <a16:creationId xmlns:a16="http://schemas.microsoft.com/office/drawing/2014/main" id="{FA7AEB37-AEE2-46B8-90C9-47D621C6374D}"/>
              </a:ext>
            </a:extLst>
          </p:cNvPr>
          <p:cNvSpPr>
            <a:spLocks noChangeArrowheads="1"/>
          </p:cNvSpPr>
          <p:nvPr/>
        </p:nvSpPr>
        <p:spPr bwMode="auto">
          <a:xfrm>
            <a:off x="342900" y="784225"/>
            <a:ext cx="8394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Viruses </a:t>
            </a:r>
            <a:r>
              <a:rPr lang="en-GB" altLang="en-US" dirty="0">
                <a:solidFill>
                  <a:srgbClr val="010066"/>
                </a:solidFill>
              </a:rPr>
              <a:t>replicate inside the cells they infect and are able to cause changes to the cell’s DNA. </a:t>
            </a:r>
          </a:p>
        </p:txBody>
      </p:sp>
      <p:sp>
        <p:nvSpPr>
          <p:cNvPr id="15" name="Rectangle 14">
            <a:extLst>
              <a:ext uri="{FF2B5EF4-FFF2-40B4-BE49-F238E27FC236}">
                <a16:creationId xmlns:a16="http://schemas.microsoft.com/office/drawing/2014/main" id="{13E7D7BC-DC3E-4927-8B41-FC6702DB5FA1}"/>
              </a:ext>
            </a:extLst>
          </p:cNvPr>
          <p:cNvSpPr>
            <a:spLocks noChangeArrowheads="1"/>
          </p:cNvSpPr>
          <p:nvPr/>
        </p:nvSpPr>
        <p:spPr bwMode="auto">
          <a:xfrm>
            <a:off x="342900" y="1924262"/>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Sometimes viruses make changes to the genes that control cell division. This can lead to cancer. </a:t>
            </a:r>
          </a:p>
        </p:txBody>
      </p:sp>
      <p:sp>
        <p:nvSpPr>
          <p:cNvPr id="17" name="Rectangle 16">
            <a:extLst>
              <a:ext uri="{FF2B5EF4-FFF2-40B4-BE49-F238E27FC236}">
                <a16:creationId xmlns:a16="http://schemas.microsoft.com/office/drawing/2014/main" id="{215D2C63-4A1C-4781-A773-11BBACD24214}"/>
              </a:ext>
            </a:extLst>
          </p:cNvPr>
          <p:cNvSpPr>
            <a:spLocks noChangeArrowheads="1"/>
          </p:cNvSpPr>
          <p:nvPr/>
        </p:nvSpPr>
        <p:spPr bwMode="auto">
          <a:xfrm>
            <a:off x="342900" y="3064299"/>
            <a:ext cx="4410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types of the </a:t>
            </a:r>
            <a:r>
              <a:rPr lang="en-GB" altLang="en-US" b="1">
                <a:solidFill>
                  <a:srgbClr val="10BC45"/>
                </a:solidFill>
              </a:rPr>
              <a:t>HPV virus </a:t>
            </a:r>
            <a:r>
              <a:rPr lang="en-GB" altLang="en-US"/>
              <a:t>can cause </a:t>
            </a:r>
            <a:r>
              <a:rPr lang="en-GB" altLang="en-US" b="1"/>
              <a:t>cervical cancer</a:t>
            </a:r>
            <a:r>
              <a:rPr lang="en-GB" altLang="en-US"/>
              <a:t>. </a:t>
            </a:r>
          </a:p>
        </p:txBody>
      </p:sp>
      <p:sp>
        <p:nvSpPr>
          <p:cNvPr id="18" name="Rectangle 17">
            <a:extLst>
              <a:ext uri="{FF2B5EF4-FFF2-40B4-BE49-F238E27FC236}">
                <a16:creationId xmlns:a16="http://schemas.microsoft.com/office/drawing/2014/main" id="{0417540E-5274-4A33-BCF1-8ECC171E323B}"/>
              </a:ext>
            </a:extLst>
          </p:cNvPr>
          <p:cNvSpPr>
            <a:spLocks noChangeArrowheads="1"/>
          </p:cNvSpPr>
          <p:nvPr/>
        </p:nvSpPr>
        <p:spPr bwMode="auto">
          <a:xfrm>
            <a:off x="342900" y="4205923"/>
            <a:ext cx="4443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many countries, a vaccination</a:t>
            </a:r>
            <a:r>
              <a:rPr lang="en-GB" altLang="en-US" b="1" dirty="0"/>
              <a:t> </a:t>
            </a:r>
            <a:r>
              <a:rPr lang="en-GB" altLang="en-US" dirty="0"/>
              <a:t>is available that protects against HPV, and therefore reduces the </a:t>
            </a:r>
            <a:br>
              <a:rPr lang="en-GB" altLang="en-US" dirty="0"/>
            </a:br>
            <a:r>
              <a:rPr lang="en-GB" altLang="en-US" dirty="0"/>
              <a:t>risk of cervical cancer.</a:t>
            </a:r>
          </a:p>
        </p:txBody>
      </p:sp>
      <p:pic>
        <p:nvPicPr>
          <p:cNvPr id="20" name="Picture 19" descr="Komsan Loonprom_432466561.jpg">
            <a:extLst>
              <a:ext uri="{FF2B5EF4-FFF2-40B4-BE49-F238E27FC236}">
                <a16:creationId xmlns:a16="http://schemas.microsoft.com/office/drawing/2014/main" id="{DB11B019-AD0F-478E-8B6D-51246CF1F288}"/>
              </a:ext>
            </a:extLst>
          </p:cNvPr>
          <p:cNvPicPr>
            <a:picLocks noChangeAspect="1"/>
          </p:cNvPicPr>
          <p:nvPr/>
        </p:nvPicPr>
        <p:blipFill>
          <a:blip r:embed="rId4">
            <a:extLst>
              <a:ext uri="{28A0092B-C50C-407E-A947-70E740481C1C}">
                <a14:useLocalDpi xmlns:a14="http://schemas.microsoft.com/office/drawing/2010/main" val="0"/>
              </a:ext>
            </a:extLst>
          </a:blip>
          <a:srcRect l="6267" r="5995"/>
          <a:stretch>
            <a:fillRect/>
          </a:stretch>
        </p:blipFill>
        <p:spPr bwMode="auto">
          <a:xfrm>
            <a:off x="4897438" y="3390900"/>
            <a:ext cx="36353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8B9EF527-1DBE-4FF8-88F0-3DCD52D332C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84A76A29-C1D2-4CE0-AB20-1BEDF428492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8" name="Picture 12" descr="fatmanbackwards">
            <a:extLst>
              <a:ext uri="{FF2B5EF4-FFF2-40B4-BE49-F238E27FC236}">
                <a16:creationId xmlns:a16="http://schemas.microsoft.com/office/drawing/2014/main" id="{282C1A37-EBAC-462F-8CEF-1B592838D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763" y="1282700"/>
            <a:ext cx="56070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3">
            <a:extLst>
              <a:ext uri="{FF2B5EF4-FFF2-40B4-BE49-F238E27FC236}">
                <a16:creationId xmlns:a16="http://schemas.microsoft.com/office/drawing/2014/main" id="{6C58A629-985B-4C33-AE28-8B23655B5F9A}"/>
              </a:ext>
            </a:extLst>
          </p:cNvPr>
          <p:cNvSpPr>
            <a:spLocks noGrp="1"/>
          </p:cNvSpPr>
          <p:nvPr>
            <p:ph type="title"/>
          </p:nvPr>
        </p:nvSpPr>
        <p:spPr/>
        <p:txBody>
          <a:bodyPr/>
          <a:lstStyle/>
          <a:p>
            <a:r>
              <a:rPr lang="en-GB" altLang="en-US"/>
              <a:t>Cancer and lifestyle</a:t>
            </a:r>
          </a:p>
        </p:txBody>
      </p:sp>
      <p:sp>
        <p:nvSpPr>
          <p:cNvPr id="24580" name="Text Box 4">
            <a:extLst>
              <a:ext uri="{FF2B5EF4-FFF2-40B4-BE49-F238E27FC236}">
                <a16:creationId xmlns:a16="http://schemas.microsoft.com/office/drawing/2014/main" id="{E255FE2E-2127-4C41-881E-57EA0AAB219D}"/>
              </a:ext>
            </a:extLst>
          </p:cNvPr>
          <p:cNvSpPr txBox="1">
            <a:spLocks noChangeArrowheads="1"/>
          </p:cNvSpPr>
          <p:nvPr/>
        </p:nvSpPr>
        <p:spPr bwMode="auto">
          <a:xfrm>
            <a:off x="341313" y="784225"/>
            <a:ext cx="8531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way we live can increase or decrease the risk of cancer. </a:t>
            </a:r>
          </a:p>
        </p:txBody>
      </p:sp>
      <p:sp>
        <p:nvSpPr>
          <p:cNvPr id="178186" name="Rectangle 10">
            <a:extLst>
              <a:ext uri="{FF2B5EF4-FFF2-40B4-BE49-F238E27FC236}">
                <a16:creationId xmlns:a16="http://schemas.microsoft.com/office/drawing/2014/main" id="{A3C35972-1063-48A2-B1A6-5D0D1BE41EA1}"/>
              </a:ext>
            </a:extLst>
          </p:cNvPr>
          <p:cNvSpPr>
            <a:spLocks noChangeArrowheads="1"/>
          </p:cNvSpPr>
          <p:nvPr/>
        </p:nvSpPr>
        <p:spPr bwMode="auto">
          <a:xfrm>
            <a:off x="342900" y="2208213"/>
            <a:ext cx="2784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picture shows </a:t>
            </a:r>
            <a:br>
              <a:rPr lang="en-GB" altLang="en-US">
                <a:solidFill>
                  <a:srgbClr val="010066"/>
                </a:solidFill>
              </a:rPr>
            </a:br>
            <a:r>
              <a:rPr lang="en-GB" altLang="en-US">
                <a:solidFill>
                  <a:srgbClr val="010066"/>
                </a:solidFill>
              </a:rPr>
              <a:t>Patrick during a </a:t>
            </a:r>
            <a:br>
              <a:rPr lang="en-GB" altLang="en-US">
                <a:solidFill>
                  <a:srgbClr val="010066"/>
                </a:solidFill>
              </a:rPr>
            </a:br>
            <a:r>
              <a:rPr lang="en-GB" altLang="en-US">
                <a:solidFill>
                  <a:srgbClr val="010066"/>
                </a:solidFill>
              </a:rPr>
              <a:t>typical day. </a:t>
            </a:r>
          </a:p>
        </p:txBody>
      </p:sp>
      <p:sp>
        <p:nvSpPr>
          <p:cNvPr id="24584" name="Rectangle 2">
            <a:extLst>
              <a:ext uri="{FF2B5EF4-FFF2-40B4-BE49-F238E27FC236}">
                <a16:creationId xmlns:a16="http://schemas.microsoft.com/office/drawing/2014/main" id="{D407F757-CBD7-4060-B51F-957044CE673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9393" name="Rectangle 1">
            <a:extLst>
              <a:ext uri="{FF2B5EF4-FFF2-40B4-BE49-F238E27FC236}">
                <a16:creationId xmlns:a16="http://schemas.microsoft.com/office/drawing/2014/main" id="{4337A1B9-A761-4C19-A2E3-8580465677BA}"/>
              </a:ext>
            </a:extLst>
          </p:cNvPr>
          <p:cNvSpPr>
            <a:spLocks noChangeArrowheads="1"/>
          </p:cNvSpPr>
          <p:nvPr/>
        </p:nvSpPr>
        <p:spPr bwMode="auto">
          <a:xfrm>
            <a:off x="342900" y="4368800"/>
            <a:ext cx="3155950" cy="15240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Can you think of any ways Patrick could reduce his risk of developing cancer?</a:t>
            </a:r>
          </a:p>
        </p:txBody>
      </p:sp>
      <p:pic>
        <p:nvPicPr>
          <p:cNvPr id="10" name="Picture 9" descr="notes_icon">
            <a:extLst>
              <a:ext uri="{FF2B5EF4-FFF2-40B4-BE49-F238E27FC236}">
                <a16:creationId xmlns:a16="http://schemas.microsoft.com/office/drawing/2014/main" id="{7B956AEB-DB11-4145-A211-94FC5CB1439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8ED7E785-16C2-40BF-8B13-2DF7FE88620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6D8B7797-F14F-47C6-AB7D-68EAD57366D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007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p:bldP spid="593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AC9C0FD-AC3B-4167-BF6E-B2E4A714F1BE}"/>
              </a:ext>
            </a:extLst>
          </p:cNvPr>
          <p:cNvSpPr>
            <a:spLocks noGrp="1" noChangeArrowheads="1"/>
          </p:cNvSpPr>
          <p:nvPr>
            <p:ph type="title"/>
          </p:nvPr>
        </p:nvSpPr>
        <p:spPr/>
        <p:txBody>
          <a:bodyPr/>
          <a:lstStyle/>
          <a:p>
            <a:pPr eaLnBrk="1" hangingPunct="1"/>
            <a:r>
              <a:rPr lang="en-GB" altLang="en-US" dirty="0"/>
              <a:t>Genetic risks for cancer</a:t>
            </a:r>
          </a:p>
        </p:txBody>
      </p:sp>
      <p:sp>
        <p:nvSpPr>
          <p:cNvPr id="25603" name="Text Box 4">
            <a:extLst>
              <a:ext uri="{FF2B5EF4-FFF2-40B4-BE49-F238E27FC236}">
                <a16:creationId xmlns:a16="http://schemas.microsoft.com/office/drawing/2014/main" id="{115649D2-3FBA-49D4-844C-9E0AA7A04857}"/>
              </a:ext>
            </a:extLst>
          </p:cNvPr>
          <p:cNvSpPr txBox="1">
            <a:spLocks noChangeArrowheads="1"/>
          </p:cNvSpPr>
          <p:nvPr/>
        </p:nvSpPr>
        <p:spPr bwMode="auto">
          <a:xfrm>
            <a:off x="342900" y="784225"/>
            <a:ext cx="840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risk of cancer is also influenced by </a:t>
            </a:r>
            <a:r>
              <a:rPr lang="en-GB" altLang="en-US" b="1">
                <a:solidFill>
                  <a:srgbClr val="010066"/>
                </a:solidFill>
              </a:rPr>
              <a:t>genetic factors</a:t>
            </a:r>
            <a:r>
              <a:rPr lang="en-GB" altLang="en-US">
                <a:solidFill>
                  <a:srgbClr val="010066"/>
                </a:solidFill>
              </a:rPr>
              <a:t>. </a:t>
            </a:r>
          </a:p>
        </p:txBody>
      </p:sp>
      <p:pic>
        <p:nvPicPr>
          <p:cNvPr id="25604" name="Picture 13" descr="damaged DNA">
            <a:extLst>
              <a:ext uri="{FF2B5EF4-FFF2-40B4-BE49-F238E27FC236}">
                <a16:creationId xmlns:a16="http://schemas.microsoft.com/office/drawing/2014/main" id="{3C3DF9FA-245E-49FA-9566-1520D71B4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576565"/>
            <a:ext cx="149383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1242229-39EF-4624-B7FF-C9F30256B51A}"/>
              </a:ext>
            </a:extLst>
          </p:cNvPr>
          <p:cNvSpPr>
            <a:spLocks noChangeArrowheads="1"/>
          </p:cNvSpPr>
          <p:nvPr/>
        </p:nvSpPr>
        <p:spPr bwMode="auto">
          <a:xfrm>
            <a:off x="342900" y="1558925"/>
            <a:ext cx="6667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Genetic information is </a:t>
            </a:r>
            <a:r>
              <a:rPr lang="en-GB" altLang="en-US" b="1">
                <a:solidFill>
                  <a:srgbClr val="010066"/>
                </a:solidFill>
              </a:rPr>
              <a:t>inherited </a:t>
            </a:r>
            <a:r>
              <a:rPr lang="en-GB" altLang="en-US"/>
              <a:t>by offspring from their parents. </a:t>
            </a:r>
          </a:p>
        </p:txBody>
      </p:sp>
      <p:sp>
        <p:nvSpPr>
          <p:cNvPr id="11" name="Rectangle 10">
            <a:extLst>
              <a:ext uri="{FF2B5EF4-FFF2-40B4-BE49-F238E27FC236}">
                <a16:creationId xmlns:a16="http://schemas.microsoft.com/office/drawing/2014/main" id="{A7E70026-132C-4098-9D28-9B43965A57F3}"/>
              </a:ext>
            </a:extLst>
          </p:cNvPr>
          <p:cNvSpPr>
            <a:spLocks noChangeArrowheads="1"/>
          </p:cNvSpPr>
          <p:nvPr/>
        </p:nvSpPr>
        <p:spPr bwMode="auto">
          <a:xfrm>
            <a:off x="342900" y="2701925"/>
            <a:ext cx="652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a:solidFill>
                  <a:srgbClr val="010066"/>
                </a:solidFill>
              </a:rPr>
              <a:t>family history </a:t>
            </a:r>
            <a:r>
              <a:rPr lang="en-GB" altLang="en-US"/>
              <a:t>of cancer suggests there are genes being inherited that increase the risk of cancer in the next generation of the family.</a:t>
            </a:r>
          </a:p>
        </p:txBody>
      </p:sp>
      <p:sp>
        <p:nvSpPr>
          <p:cNvPr id="12" name="Rectangle 11">
            <a:extLst>
              <a:ext uri="{FF2B5EF4-FFF2-40B4-BE49-F238E27FC236}">
                <a16:creationId xmlns:a16="http://schemas.microsoft.com/office/drawing/2014/main" id="{FC2EF828-9895-4EE4-97FB-7CADA983A47A}"/>
              </a:ext>
            </a:extLst>
          </p:cNvPr>
          <p:cNvSpPr>
            <a:spLocks noChangeArrowheads="1"/>
          </p:cNvSpPr>
          <p:nvPr/>
        </p:nvSpPr>
        <p:spPr bwMode="auto">
          <a:xfrm>
            <a:off x="342900" y="4214813"/>
            <a:ext cx="6610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family may have a faulty form of a gene involved in the control of cell division. If this form of the gene is inherited it could lead to uncontrolled cell division, increasing the risk </a:t>
            </a:r>
            <a:br>
              <a:rPr lang="en-GB" altLang="en-US" dirty="0"/>
            </a:br>
            <a:r>
              <a:rPr lang="en-GB" altLang="en-US" dirty="0"/>
              <a:t>of developing cancer. </a:t>
            </a:r>
          </a:p>
        </p:txBody>
      </p:sp>
      <p:pic>
        <p:nvPicPr>
          <p:cNvPr id="13" name="Picture 9" descr="notes_icon">
            <a:extLst>
              <a:ext uri="{FF2B5EF4-FFF2-40B4-BE49-F238E27FC236}">
                <a16:creationId xmlns:a16="http://schemas.microsoft.com/office/drawing/2014/main" id="{C1AA864A-90A7-4E18-A93E-3C6A67978CE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1D391FB1-C3EF-47F3-931C-83987654FFBE}"/>
              </a:ext>
            </a:extLst>
          </p:cNvPr>
          <p:cNvSpPr>
            <a:spLocks noGrp="1"/>
          </p:cNvSpPr>
          <p:nvPr>
            <p:ph type="title"/>
          </p:nvPr>
        </p:nvSpPr>
        <p:spPr/>
        <p:txBody>
          <a:bodyPr/>
          <a:lstStyle/>
          <a:p>
            <a:r>
              <a:rPr lang="en-GB" altLang="en-US"/>
              <a:t>What is cancer?</a:t>
            </a:r>
          </a:p>
        </p:txBody>
      </p:sp>
      <p:sp>
        <p:nvSpPr>
          <p:cNvPr id="12291" name="Text Box 31">
            <a:extLst>
              <a:ext uri="{FF2B5EF4-FFF2-40B4-BE49-F238E27FC236}">
                <a16:creationId xmlns:a16="http://schemas.microsoft.com/office/drawing/2014/main" id="{5DC851A0-EF73-46BF-92D2-FDA2C6FEB937}"/>
              </a:ext>
            </a:extLst>
          </p:cNvPr>
          <p:cNvSpPr txBox="1">
            <a:spLocks noChangeArrowheads="1"/>
          </p:cNvSpPr>
          <p:nvPr/>
        </p:nvSpPr>
        <p:spPr bwMode="auto">
          <a:xfrm>
            <a:off x="320040" y="784225"/>
            <a:ext cx="855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dirty="0">
                <a:solidFill>
                  <a:srgbClr val="10BC45"/>
                </a:solidFill>
              </a:rPr>
              <a:t>Cancer </a:t>
            </a:r>
            <a:r>
              <a:rPr lang="en-GB" altLang="en-US" dirty="0"/>
              <a:t>is a type of </a:t>
            </a:r>
            <a:r>
              <a:rPr lang="en-GB" altLang="en-US" b="1" dirty="0">
                <a:solidFill>
                  <a:srgbClr val="10BC45"/>
                </a:solidFill>
              </a:rPr>
              <a:t>non-communicable </a:t>
            </a:r>
            <a:r>
              <a:rPr lang="en-GB" altLang="en-US" dirty="0"/>
              <a:t>disease. </a:t>
            </a:r>
          </a:p>
        </p:txBody>
      </p:sp>
      <p:sp>
        <p:nvSpPr>
          <p:cNvPr id="2" name="Text Box 32">
            <a:extLst>
              <a:ext uri="{FF2B5EF4-FFF2-40B4-BE49-F238E27FC236}">
                <a16:creationId xmlns:a16="http://schemas.microsoft.com/office/drawing/2014/main" id="{45C82828-965B-4FBE-A69B-B4B4D44FD7B0}"/>
              </a:ext>
            </a:extLst>
          </p:cNvPr>
          <p:cNvSpPr txBox="1">
            <a:spLocks noChangeArrowheads="1"/>
          </p:cNvSpPr>
          <p:nvPr/>
        </p:nvSpPr>
        <p:spPr bwMode="auto">
          <a:xfrm>
            <a:off x="320040" y="159422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This means it is not infectious and cannot be passed on to other individuals by touch or bodily fluids. </a:t>
            </a:r>
            <a:endParaRPr lang="en-GB" altLang="en-US" dirty="0"/>
          </a:p>
        </p:txBody>
      </p:sp>
      <p:sp>
        <p:nvSpPr>
          <p:cNvPr id="8" name="Text Box 34">
            <a:extLst>
              <a:ext uri="{FF2B5EF4-FFF2-40B4-BE49-F238E27FC236}">
                <a16:creationId xmlns:a16="http://schemas.microsoft.com/office/drawing/2014/main" id="{155BC902-2CB8-4966-BB5D-D94ED8075436}"/>
              </a:ext>
            </a:extLst>
          </p:cNvPr>
          <p:cNvSpPr txBox="1">
            <a:spLocks noChangeArrowheads="1"/>
          </p:cNvSpPr>
          <p:nvPr/>
        </p:nvSpPr>
        <p:spPr bwMode="auto">
          <a:xfrm>
            <a:off x="320040" y="4694348"/>
            <a:ext cx="4883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Cancer is caused by changes </a:t>
            </a:r>
            <a:br>
              <a:rPr lang="en-GB" altLang="en-US" dirty="0">
                <a:solidFill>
                  <a:srgbClr val="010066"/>
                </a:solidFill>
              </a:rPr>
            </a:br>
            <a:r>
              <a:rPr lang="en-GB" altLang="en-US" dirty="0">
                <a:solidFill>
                  <a:srgbClr val="010066"/>
                </a:solidFill>
              </a:rPr>
              <a:t>in the DNA of cells that lead to uncontrolled cell division. </a:t>
            </a:r>
          </a:p>
        </p:txBody>
      </p:sp>
      <p:pic>
        <p:nvPicPr>
          <p:cNvPr id="11" name="Picture 10" descr="Juan Gaertner_235492066.jpg">
            <a:extLst>
              <a:ext uri="{FF2B5EF4-FFF2-40B4-BE49-F238E27FC236}">
                <a16:creationId xmlns:a16="http://schemas.microsoft.com/office/drawing/2014/main" id="{EEF8D27B-AF0C-4CA5-8CC5-A1FA4B18CFBD}"/>
              </a:ext>
            </a:extLst>
          </p:cNvPr>
          <p:cNvPicPr>
            <a:picLocks noChangeAspect="1"/>
          </p:cNvPicPr>
          <p:nvPr/>
        </p:nvPicPr>
        <p:blipFill>
          <a:blip r:embed="rId4">
            <a:extLst>
              <a:ext uri="{28A0092B-C50C-407E-A947-70E740481C1C}">
                <a14:useLocalDpi xmlns:a14="http://schemas.microsoft.com/office/drawing/2010/main" val="0"/>
              </a:ext>
            </a:extLst>
          </a:blip>
          <a:srcRect l="4761" r="4044"/>
          <a:stretch>
            <a:fillRect/>
          </a:stretch>
        </p:blipFill>
        <p:spPr bwMode="auto">
          <a:xfrm>
            <a:off x="5091113" y="3068638"/>
            <a:ext cx="34417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7891893B-591E-4A30-B8D7-26D3234BE4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 Box 33">
            <a:extLst>
              <a:ext uri="{FF2B5EF4-FFF2-40B4-BE49-F238E27FC236}">
                <a16:creationId xmlns:a16="http://schemas.microsoft.com/office/drawing/2014/main" id="{16C0A1AE-86F7-4200-A0F5-A20751043C92}"/>
              </a:ext>
            </a:extLst>
          </p:cNvPr>
          <p:cNvSpPr txBox="1">
            <a:spLocks noChangeArrowheads="1"/>
          </p:cNvSpPr>
          <p:nvPr/>
        </p:nvSpPr>
        <p:spPr bwMode="auto">
          <a:xfrm>
            <a:off x="320040" y="2824963"/>
            <a:ext cx="38794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Cancer is the growth of </a:t>
            </a:r>
            <a:br>
              <a:rPr lang="en-GB" altLang="en-US" dirty="0">
                <a:solidFill>
                  <a:srgbClr val="010066"/>
                </a:solidFill>
              </a:rPr>
            </a:br>
            <a:r>
              <a:rPr lang="en-GB" altLang="en-US" dirty="0">
                <a:solidFill>
                  <a:srgbClr val="010066"/>
                </a:solidFill>
              </a:rPr>
              <a:t>an abnormal mass of cells, which invade healthy parts of the body.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A3224F3-BA9C-4B7E-BACE-8945B4418DE4}"/>
              </a:ext>
            </a:extLst>
          </p:cNvPr>
          <p:cNvSpPr>
            <a:spLocks noGrp="1"/>
          </p:cNvSpPr>
          <p:nvPr>
            <p:ph type="title"/>
          </p:nvPr>
        </p:nvSpPr>
        <p:spPr/>
        <p:txBody>
          <a:bodyPr/>
          <a:lstStyle/>
          <a:p>
            <a:r>
              <a:rPr lang="en-GB" altLang="en-US" dirty="0"/>
              <a:t>Benign </a:t>
            </a:r>
            <a:r>
              <a:rPr lang="en-GB" altLang="en-US" dirty="0" err="1"/>
              <a:t>tumors</a:t>
            </a:r>
            <a:r>
              <a:rPr lang="en-GB" altLang="en-US" dirty="0"/>
              <a:t> (1)</a:t>
            </a:r>
          </a:p>
        </p:txBody>
      </p:sp>
      <p:sp>
        <p:nvSpPr>
          <p:cNvPr id="14339" name="TextBox 7">
            <a:extLst>
              <a:ext uri="{FF2B5EF4-FFF2-40B4-BE49-F238E27FC236}">
                <a16:creationId xmlns:a16="http://schemas.microsoft.com/office/drawing/2014/main" id="{711B2CF1-E5BD-4074-A25B-899F5DD7417A}"/>
              </a:ext>
            </a:extLst>
          </p:cNvPr>
          <p:cNvSpPr txBox="1">
            <a:spLocks noChangeArrowheads="1"/>
          </p:cNvSpPr>
          <p:nvPr/>
        </p:nvSpPr>
        <p:spPr bwMode="auto">
          <a:xfrm>
            <a:off x="850900" y="9017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p>
        </p:txBody>
      </p:sp>
      <p:sp>
        <p:nvSpPr>
          <p:cNvPr id="14340" name="TextBox 9">
            <a:extLst>
              <a:ext uri="{FF2B5EF4-FFF2-40B4-BE49-F238E27FC236}">
                <a16:creationId xmlns:a16="http://schemas.microsoft.com/office/drawing/2014/main" id="{A7B905D1-283F-41F4-B602-8E5B9DE5B108}"/>
              </a:ext>
            </a:extLst>
          </p:cNvPr>
          <p:cNvSpPr txBox="1">
            <a:spLocks noChangeArrowheads="1"/>
          </p:cNvSpPr>
          <p:nvPr/>
        </p:nvSpPr>
        <p:spPr bwMode="auto">
          <a:xfrm>
            <a:off x="335280" y="784225"/>
            <a:ext cx="8808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mass of cells caused by abnormal cell division is called </a:t>
            </a:r>
            <a:br>
              <a:rPr lang="en-GB" altLang="en-US" dirty="0">
                <a:solidFill>
                  <a:srgbClr val="010066"/>
                </a:solidFill>
              </a:rPr>
            </a:br>
            <a:r>
              <a:rPr lang="en-GB" altLang="en-US" dirty="0">
                <a:solidFill>
                  <a:srgbClr val="010066"/>
                </a:solidFill>
              </a:rPr>
              <a:t>a </a:t>
            </a:r>
            <a:r>
              <a:rPr lang="en-GB" altLang="en-US" b="1" dirty="0" err="1">
                <a:solidFill>
                  <a:srgbClr val="10BC45"/>
                </a:solidFill>
              </a:rPr>
              <a:t>tumor</a:t>
            </a:r>
            <a:r>
              <a:rPr lang="en-GB" altLang="en-US" dirty="0">
                <a:solidFill>
                  <a:srgbClr val="010066"/>
                </a:solidFill>
              </a:rPr>
              <a:t>. </a:t>
            </a:r>
            <a:endParaRPr lang="en-GB" altLang="en-US" dirty="0"/>
          </a:p>
        </p:txBody>
      </p:sp>
      <p:sp>
        <p:nvSpPr>
          <p:cNvPr id="180233" name="Rectangle 9">
            <a:extLst>
              <a:ext uri="{FF2B5EF4-FFF2-40B4-BE49-F238E27FC236}">
                <a16:creationId xmlns:a16="http://schemas.microsoft.com/office/drawing/2014/main" id="{E2ADFD42-A085-4C17-86F7-0573F4199B8D}"/>
              </a:ext>
            </a:extLst>
          </p:cNvPr>
          <p:cNvSpPr>
            <a:spLocks noChangeArrowheads="1"/>
          </p:cNvSpPr>
          <p:nvPr/>
        </p:nvSpPr>
        <p:spPr bwMode="auto">
          <a:xfrm>
            <a:off x="335280" y="1776095"/>
            <a:ext cx="4236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two types of </a:t>
            </a:r>
            <a:r>
              <a:rPr lang="en-GB" altLang="en-US" dirty="0" err="1">
                <a:solidFill>
                  <a:srgbClr val="010066"/>
                </a:solidFill>
              </a:rPr>
              <a:t>tumor</a:t>
            </a:r>
            <a:r>
              <a:rPr lang="en-GB" altLang="en-US" dirty="0">
                <a:solidFill>
                  <a:srgbClr val="010066"/>
                </a:solidFill>
              </a:rPr>
              <a:t>: </a:t>
            </a:r>
            <a:r>
              <a:rPr lang="en-GB" altLang="en-US" b="1" dirty="0">
                <a:solidFill>
                  <a:srgbClr val="10BC45"/>
                </a:solidFill>
              </a:rPr>
              <a:t>benign</a:t>
            </a:r>
            <a:r>
              <a:rPr lang="en-GB" altLang="en-US" dirty="0">
                <a:solidFill>
                  <a:srgbClr val="010066"/>
                </a:solidFill>
              </a:rPr>
              <a:t> and </a:t>
            </a:r>
            <a:r>
              <a:rPr lang="en-GB" altLang="en-US" b="1" dirty="0">
                <a:solidFill>
                  <a:srgbClr val="10BC45"/>
                </a:solidFill>
              </a:rPr>
              <a:t>malignant</a:t>
            </a:r>
            <a:r>
              <a:rPr lang="en-GB" altLang="en-US" dirty="0">
                <a:solidFill>
                  <a:srgbClr val="010066"/>
                </a:solidFill>
              </a:rPr>
              <a:t>. </a:t>
            </a:r>
            <a:endParaRPr lang="en-GB" altLang="en-US" dirty="0"/>
          </a:p>
        </p:txBody>
      </p:sp>
      <p:pic>
        <p:nvPicPr>
          <p:cNvPr id="14344" name="Picture 13" descr="Juan Gaertner_97413224.jpg">
            <a:extLst>
              <a:ext uri="{FF2B5EF4-FFF2-40B4-BE49-F238E27FC236}">
                <a16:creationId xmlns:a16="http://schemas.microsoft.com/office/drawing/2014/main" id="{415F7438-EA58-48DB-AC45-5757EF4DB6AD}"/>
              </a:ext>
            </a:extLst>
          </p:cNvPr>
          <p:cNvPicPr>
            <a:picLocks noChangeAspect="1"/>
          </p:cNvPicPr>
          <p:nvPr/>
        </p:nvPicPr>
        <p:blipFill>
          <a:blip r:embed="rId4">
            <a:extLst>
              <a:ext uri="{28A0092B-C50C-407E-A947-70E740481C1C}">
                <a14:useLocalDpi xmlns:a14="http://schemas.microsoft.com/office/drawing/2010/main" val="0"/>
              </a:ext>
            </a:extLst>
          </a:blip>
          <a:srcRect l="9737" r="14474"/>
          <a:stretch>
            <a:fillRect/>
          </a:stretch>
        </p:blipFill>
        <p:spPr bwMode="auto">
          <a:xfrm>
            <a:off x="4836160" y="2074228"/>
            <a:ext cx="3719513"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E362B62B-A09A-49BA-B377-8500D390E9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4" name="Rectangle 9">
            <a:extLst>
              <a:ext uri="{FF2B5EF4-FFF2-40B4-BE49-F238E27FC236}">
                <a16:creationId xmlns:a16="http://schemas.microsoft.com/office/drawing/2014/main" id="{5B4393EE-4D09-408F-97F0-8BE7C67EFEEC}"/>
              </a:ext>
            </a:extLst>
          </p:cNvPr>
          <p:cNvSpPr>
            <a:spLocks noChangeArrowheads="1"/>
          </p:cNvSpPr>
          <p:nvPr/>
        </p:nvSpPr>
        <p:spPr bwMode="auto">
          <a:xfrm>
            <a:off x="335280" y="2955925"/>
            <a:ext cx="3726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Benign </a:t>
            </a:r>
            <a:r>
              <a:rPr lang="en-GB" altLang="en-US" dirty="0" err="1">
                <a:solidFill>
                  <a:srgbClr val="010066"/>
                </a:solidFill>
              </a:rPr>
              <a:t>tumors</a:t>
            </a:r>
            <a:r>
              <a:rPr lang="en-GB" altLang="en-US" dirty="0">
                <a:solidFill>
                  <a:srgbClr val="010066"/>
                </a:solidFill>
              </a:rPr>
              <a:t> are masses of cells contained in </a:t>
            </a:r>
            <a:r>
              <a:rPr lang="en-GB" altLang="en-US" b="1" dirty="0">
                <a:solidFill>
                  <a:srgbClr val="010066"/>
                </a:solidFill>
              </a:rPr>
              <a:t>one area </a:t>
            </a:r>
            <a:r>
              <a:rPr lang="en-GB" altLang="en-US" dirty="0">
                <a:solidFill>
                  <a:srgbClr val="010066"/>
                </a:solidFill>
              </a:rPr>
              <a:t>of the body.</a:t>
            </a:r>
          </a:p>
        </p:txBody>
      </p:sp>
      <p:sp>
        <p:nvSpPr>
          <p:cNvPr id="10" name="Rectangle 9"/>
          <p:cNvSpPr>
            <a:spLocks noChangeArrowheads="1"/>
          </p:cNvSpPr>
          <p:nvPr/>
        </p:nvSpPr>
        <p:spPr bwMode="auto">
          <a:xfrm>
            <a:off x="335280" y="4430395"/>
            <a:ext cx="3469076" cy="1569660"/>
          </a:xfrm>
          <a:prstGeom prst="rect">
            <a:avLst/>
          </a:prstGeom>
          <a:noFill/>
          <a:ln w="9525">
            <a:noFill/>
            <a:miter lim="800000"/>
            <a:headEnd/>
            <a:tailEnd/>
          </a:ln>
        </p:spPr>
        <p:txBody>
          <a:bodyPr wrap="square">
            <a:spAutoFit/>
          </a:bodyPr>
          <a:lstStyle/>
          <a:p>
            <a:r>
              <a:rPr lang="en-GB" dirty="0">
                <a:solidFill>
                  <a:srgbClr val="010066"/>
                </a:solidFill>
              </a:rPr>
              <a:t>Benign </a:t>
            </a:r>
            <a:r>
              <a:rPr lang="en-GB" dirty="0" err="1">
                <a:solidFill>
                  <a:srgbClr val="010066"/>
                </a:solidFill>
              </a:rPr>
              <a:t>tumors</a:t>
            </a:r>
            <a:r>
              <a:rPr lang="en-GB" dirty="0">
                <a:solidFill>
                  <a:srgbClr val="010066"/>
                </a:solidFill>
              </a:rPr>
              <a:t> are </a:t>
            </a:r>
            <a:r>
              <a:rPr lang="en-GB" b="1" dirty="0">
                <a:solidFill>
                  <a:srgbClr val="010066"/>
                </a:solidFill>
              </a:rPr>
              <a:t>not cancerous </a:t>
            </a:r>
            <a:r>
              <a:rPr lang="en-GB" dirty="0">
                <a:solidFill>
                  <a:srgbClr val="010066"/>
                </a:solidFill>
              </a:rPr>
              <a:t>as they are unable to invade other </a:t>
            </a:r>
            <a:br>
              <a:rPr lang="en-GB" dirty="0">
                <a:solidFill>
                  <a:srgbClr val="010066"/>
                </a:solidFill>
              </a:rPr>
            </a:br>
            <a:r>
              <a:rPr lang="en-GB" dirty="0">
                <a:solidFill>
                  <a:srgbClr val="010066"/>
                </a:solidFill>
              </a:rPr>
              <a:t>parts of the body.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3" grpId="0"/>
      <p:bldP spid="1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A3224F3-BA9C-4B7E-BACE-8945B4418DE4}"/>
              </a:ext>
            </a:extLst>
          </p:cNvPr>
          <p:cNvSpPr>
            <a:spLocks noGrp="1"/>
          </p:cNvSpPr>
          <p:nvPr>
            <p:ph type="title"/>
          </p:nvPr>
        </p:nvSpPr>
        <p:spPr/>
        <p:txBody>
          <a:bodyPr/>
          <a:lstStyle/>
          <a:p>
            <a:r>
              <a:rPr lang="en-GB" altLang="en-US" dirty="0"/>
              <a:t>Benign </a:t>
            </a:r>
            <a:r>
              <a:rPr lang="en-GB" altLang="en-US" dirty="0" err="1"/>
              <a:t>tumors</a:t>
            </a:r>
            <a:r>
              <a:rPr lang="en-GB" altLang="en-US" dirty="0"/>
              <a:t> (2)</a:t>
            </a:r>
          </a:p>
        </p:txBody>
      </p:sp>
      <p:sp>
        <p:nvSpPr>
          <p:cNvPr id="14339" name="TextBox 7">
            <a:extLst>
              <a:ext uri="{FF2B5EF4-FFF2-40B4-BE49-F238E27FC236}">
                <a16:creationId xmlns:a16="http://schemas.microsoft.com/office/drawing/2014/main" id="{711B2CF1-E5BD-4074-A25B-899F5DD7417A}"/>
              </a:ext>
            </a:extLst>
          </p:cNvPr>
          <p:cNvSpPr txBox="1">
            <a:spLocks noChangeArrowheads="1"/>
          </p:cNvSpPr>
          <p:nvPr/>
        </p:nvSpPr>
        <p:spPr bwMode="auto">
          <a:xfrm>
            <a:off x="850900" y="9017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p>
        </p:txBody>
      </p:sp>
      <p:sp>
        <p:nvSpPr>
          <p:cNvPr id="14340" name="TextBox 9">
            <a:extLst>
              <a:ext uri="{FF2B5EF4-FFF2-40B4-BE49-F238E27FC236}">
                <a16:creationId xmlns:a16="http://schemas.microsoft.com/office/drawing/2014/main" id="{A7B905D1-283F-41F4-B602-8E5B9DE5B108}"/>
              </a:ext>
            </a:extLst>
          </p:cNvPr>
          <p:cNvSpPr txBox="1">
            <a:spLocks noChangeArrowheads="1"/>
          </p:cNvSpPr>
          <p:nvPr/>
        </p:nvSpPr>
        <p:spPr bwMode="auto">
          <a:xfrm>
            <a:off x="335280" y="784225"/>
            <a:ext cx="8808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Benign </a:t>
            </a:r>
            <a:r>
              <a:rPr lang="en-GB" altLang="en-US" dirty="0" err="1">
                <a:solidFill>
                  <a:srgbClr val="010066"/>
                </a:solidFill>
              </a:rPr>
              <a:t>tumors</a:t>
            </a:r>
            <a:r>
              <a:rPr lang="en-GB" altLang="en-US" dirty="0">
                <a:solidFill>
                  <a:srgbClr val="010066"/>
                </a:solidFill>
              </a:rPr>
              <a:t> have the potential to develop into cancers </a:t>
            </a:r>
            <a:br>
              <a:rPr lang="en-GB" altLang="en-US" dirty="0">
                <a:solidFill>
                  <a:srgbClr val="010066"/>
                </a:solidFill>
              </a:rPr>
            </a:br>
            <a:r>
              <a:rPr lang="en-GB" altLang="en-US" dirty="0">
                <a:solidFill>
                  <a:srgbClr val="010066"/>
                </a:solidFill>
              </a:rPr>
              <a:t>if left untreated.</a:t>
            </a:r>
            <a:endParaRPr lang="en-GB" altLang="en-US" dirty="0"/>
          </a:p>
        </p:txBody>
      </p:sp>
      <p:pic>
        <p:nvPicPr>
          <p:cNvPr id="9" name="Picture 8">
            <a:hlinkClick r:id="" action="ppaction://hlinkshowjump?jump=nextslide"/>
            <a:extLst>
              <a:ext uri="{FF2B5EF4-FFF2-40B4-BE49-F238E27FC236}">
                <a16:creationId xmlns:a16="http://schemas.microsoft.com/office/drawing/2014/main" id="{E362B62B-A09A-49BA-B377-8500D390E9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5" name="Rectangle 14">
            <a:extLst>
              <a:ext uri="{FF2B5EF4-FFF2-40B4-BE49-F238E27FC236}">
                <a16:creationId xmlns:a16="http://schemas.microsoft.com/office/drawing/2014/main" id="{B4300CC6-85D7-4A45-814C-379388359D84}"/>
              </a:ext>
            </a:extLst>
          </p:cNvPr>
          <p:cNvSpPr>
            <a:spLocks noChangeArrowheads="1"/>
          </p:cNvSpPr>
          <p:nvPr/>
        </p:nvSpPr>
        <p:spPr bwMode="auto">
          <a:xfrm>
            <a:off x="335279" y="4149728"/>
            <a:ext cx="40109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most common method to remove benign </a:t>
            </a:r>
            <a:r>
              <a:rPr lang="en-GB" altLang="en-US" dirty="0" err="1">
                <a:solidFill>
                  <a:srgbClr val="010066"/>
                </a:solidFill>
              </a:rPr>
              <a:t>tumors</a:t>
            </a:r>
            <a:r>
              <a:rPr lang="en-GB" altLang="en-US" dirty="0">
                <a:solidFill>
                  <a:srgbClr val="010066"/>
                </a:solidFill>
              </a:rPr>
              <a:t> is surgery, where the affected tissue is cut away.</a:t>
            </a:r>
            <a:endParaRPr lang="en-GB" altLang="en-US" dirty="0"/>
          </a:p>
        </p:txBody>
      </p:sp>
      <p:sp>
        <p:nvSpPr>
          <p:cNvPr id="16" name="TextBox 9">
            <a:extLst>
              <a:ext uri="{FF2B5EF4-FFF2-40B4-BE49-F238E27FC236}">
                <a16:creationId xmlns:a16="http://schemas.microsoft.com/office/drawing/2014/main" id="{A7B905D1-283F-41F4-B602-8E5B9DE5B108}"/>
              </a:ext>
            </a:extLst>
          </p:cNvPr>
          <p:cNvSpPr txBox="1">
            <a:spLocks noChangeArrowheads="1"/>
          </p:cNvSpPr>
          <p:nvPr/>
        </p:nvSpPr>
        <p:spPr bwMode="auto">
          <a:xfrm>
            <a:off x="335279" y="2097645"/>
            <a:ext cx="35029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can also cause other problems, such as </a:t>
            </a:r>
            <a:r>
              <a:rPr lang="en-GB" dirty="0">
                <a:solidFill>
                  <a:srgbClr val="010066"/>
                </a:solidFill>
              </a:rPr>
              <a:t>blockages, or squashing other tissues</a:t>
            </a:r>
            <a:r>
              <a:rPr lang="en-GB" altLang="en-US" dirty="0">
                <a:solidFill>
                  <a:srgbClr val="010066"/>
                </a:solidFill>
              </a:rPr>
              <a:t>.</a:t>
            </a:r>
            <a:endParaRPr lang="en-GB" altLang="en-US" dirty="0"/>
          </a:p>
        </p:txBody>
      </p:sp>
      <p:pic>
        <p:nvPicPr>
          <p:cNvPr id="17" name="Picture 8" descr="Cancer_6.1.png">
            <a:extLst>
              <a:ext uri="{FF2B5EF4-FFF2-40B4-BE49-F238E27FC236}">
                <a16:creationId xmlns:a16="http://schemas.microsoft.com/office/drawing/2014/main" id="{185176A3-FC17-4920-8109-B48EEFE730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18542"/>
            <a:ext cx="4116566" cy="340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DC3FC063-14E1-41BC-AB90-AF3704DCBFA6}"/>
              </a:ext>
            </a:extLst>
          </p:cNvPr>
          <p:cNvSpPr>
            <a:spLocks noGrp="1"/>
          </p:cNvSpPr>
          <p:nvPr>
            <p:ph type="title"/>
          </p:nvPr>
        </p:nvSpPr>
        <p:spPr/>
        <p:txBody>
          <a:bodyPr/>
          <a:lstStyle/>
          <a:p>
            <a:r>
              <a:rPr lang="en-GB" altLang="en-US" dirty="0"/>
              <a:t>Malignant </a:t>
            </a:r>
            <a:r>
              <a:rPr lang="en-GB" altLang="en-US" dirty="0" err="1"/>
              <a:t>tumors</a:t>
            </a:r>
            <a:r>
              <a:rPr lang="en-GB" altLang="en-US" dirty="0"/>
              <a:t> (1)</a:t>
            </a:r>
          </a:p>
        </p:txBody>
      </p:sp>
      <p:sp>
        <p:nvSpPr>
          <p:cNvPr id="16387" name="TextBox 7">
            <a:extLst>
              <a:ext uri="{FF2B5EF4-FFF2-40B4-BE49-F238E27FC236}">
                <a16:creationId xmlns:a16="http://schemas.microsoft.com/office/drawing/2014/main" id="{59A8798D-27AD-4332-8AFF-029807760387}"/>
              </a:ext>
            </a:extLst>
          </p:cNvPr>
          <p:cNvSpPr txBox="1">
            <a:spLocks noChangeArrowheads="1"/>
          </p:cNvSpPr>
          <p:nvPr/>
        </p:nvSpPr>
        <p:spPr bwMode="auto">
          <a:xfrm>
            <a:off x="850900" y="9017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p>
        </p:txBody>
      </p:sp>
      <p:pic>
        <p:nvPicPr>
          <p:cNvPr id="11" name="Picture 10" descr="Picture1.jpg">
            <a:extLst>
              <a:ext uri="{FF2B5EF4-FFF2-40B4-BE49-F238E27FC236}">
                <a16:creationId xmlns:a16="http://schemas.microsoft.com/office/drawing/2014/main" id="{D7C88B87-C1AA-4947-AB93-1BC48059A9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3039" y="1701186"/>
            <a:ext cx="3239452" cy="35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9">
            <a:extLst>
              <a:ext uri="{FF2B5EF4-FFF2-40B4-BE49-F238E27FC236}">
                <a16:creationId xmlns:a16="http://schemas.microsoft.com/office/drawing/2014/main" id="{5F50750C-70A8-4056-87D4-DDE58E49DFC7}"/>
              </a:ext>
            </a:extLst>
          </p:cNvPr>
          <p:cNvSpPr>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Malignant </a:t>
            </a:r>
            <a:r>
              <a:rPr lang="en-GB" altLang="en-US" dirty="0" err="1">
                <a:solidFill>
                  <a:srgbClr val="010066"/>
                </a:solidFill>
              </a:rPr>
              <a:t>tumors</a:t>
            </a:r>
            <a:r>
              <a:rPr lang="en-GB" altLang="en-US" dirty="0">
                <a:solidFill>
                  <a:srgbClr val="010066"/>
                </a:solidFill>
              </a:rPr>
              <a:t> cause cancer. This is because they are able to invade surrounding tissues to form new </a:t>
            </a:r>
            <a:r>
              <a:rPr lang="en-GB" altLang="en-US" dirty="0" err="1">
                <a:solidFill>
                  <a:srgbClr val="010066"/>
                </a:solidFill>
              </a:rPr>
              <a:t>tumors</a:t>
            </a:r>
            <a:r>
              <a:rPr lang="en-GB" altLang="en-US" dirty="0">
                <a:solidFill>
                  <a:srgbClr val="010066"/>
                </a:solidFill>
              </a:rPr>
              <a:t> elsewhere.</a:t>
            </a:r>
          </a:p>
        </p:txBody>
      </p:sp>
      <p:sp>
        <p:nvSpPr>
          <p:cNvPr id="13" name="Rectangle 91">
            <a:extLst>
              <a:ext uri="{FF2B5EF4-FFF2-40B4-BE49-F238E27FC236}">
                <a16:creationId xmlns:a16="http://schemas.microsoft.com/office/drawing/2014/main" id="{71B4FCC2-C57A-4DA5-B6D7-272537F8F1D3}"/>
              </a:ext>
            </a:extLst>
          </p:cNvPr>
          <p:cNvSpPr>
            <a:spLocks noChangeArrowheads="1"/>
          </p:cNvSpPr>
          <p:nvPr/>
        </p:nvSpPr>
        <p:spPr bwMode="auto">
          <a:xfrm>
            <a:off x="342901" y="3071657"/>
            <a:ext cx="45903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Malignant </a:t>
            </a:r>
            <a:r>
              <a:rPr lang="en-GB" altLang="en-US" dirty="0" err="1">
                <a:solidFill>
                  <a:srgbClr val="010066"/>
                </a:solidFill>
              </a:rPr>
              <a:t>tumor</a:t>
            </a:r>
            <a:r>
              <a:rPr lang="en-GB" altLang="en-US" dirty="0">
                <a:solidFill>
                  <a:srgbClr val="010066"/>
                </a:solidFill>
              </a:rPr>
              <a:t> cells can break off from the original </a:t>
            </a:r>
            <a:r>
              <a:rPr lang="en-GB" altLang="en-US" dirty="0" err="1">
                <a:solidFill>
                  <a:srgbClr val="010066"/>
                </a:solidFill>
              </a:rPr>
              <a:t>tumor</a:t>
            </a:r>
            <a:r>
              <a:rPr lang="en-GB" altLang="en-US" dirty="0">
                <a:solidFill>
                  <a:srgbClr val="010066"/>
                </a:solidFill>
              </a:rPr>
              <a:t> and travel in the </a:t>
            </a:r>
            <a:r>
              <a:rPr lang="en-GB" altLang="en-US" b="1" dirty="0">
                <a:solidFill>
                  <a:srgbClr val="10BC45"/>
                </a:solidFill>
              </a:rPr>
              <a:t>circulatory system</a:t>
            </a:r>
            <a:r>
              <a:rPr lang="en-GB" altLang="en-US" b="1" dirty="0">
                <a:solidFill>
                  <a:srgbClr val="010066"/>
                </a:solidFill>
              </a:rPr>
              <a:t> </a:t>
            </a:r>
            <a:r>
              <a:rPr lang="en-GB" altLang="en-US" dirty="0">
                <a:solidFill>
                  <a:srgbClr val="010066"/>
                </a:solidFill>
              </a:rPr>
              <a:t>or</a:t>
            </a:r>
            <a:r>
              <a:rPr lang="en-GB" altLang="en-US" b="1" dirty="0">
                <a:solidFill>
                  <a:srgbClr val="010066"/>
                </a:solidFill>
              </a:rPr>
              <a:t> </a:t>
            </a:r>
            <a:r>
              <a:rPr lang="en-GB" altLang="en-US" b="1" dirty="0">
                <a:solidFill>
                  <a:srgbClr val="10BC45"/>
                </a:solidFill>
              </a:rPr>
              <a:t>lymphatic system </a:t>
            </a:r>
            <a:r>
              <a:rPr lang="en-GB" altLang="en-US" dirty="0">
                <a:solidFill>
                  <a:srgbClr val="010066"/>
                </a:solidFill>
              </a:rPr>
              <a:t>to other parts of the body. </a:t>
            </a:r>
          </a:p>
        </p:txBody>
      </p:sp>
      <p:sp>
        <p:nvSpPr>
          <p:cNvPr id="15" name="Rectangle 14">
            <a:extLst>
              <a:ext uri="{FF2B5EF4-FFF2-40B4-BE49-F238E27FC236}">
                <a16:creationId xmlns:a16="http://schemas.microsoft.com/office/drawing/2014/main" id="{1F470B88-743C-4B90-9E11-1A2F4A1997EB}"/>
              </a:ext>
            </a:extLst>
          </p:cNvPr>
          <p:cNvSpPr>
            <a:spLocks noChangeArrowheads="1"/>
          </p:cNvSpPr>
          <p:nvPr/>
        </p:nvSpPr>
        <p:spPr bwMode="auto">
          <a:xfrm>
            <a:off x="342900" y="1928308"/>
            <a:ext cx="4387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new </a:t>
            </a:r>
            <a:r>
              <a:rPr lang="en-GB" altLang="en-US" dirty="0" err="1">
                <a:solidFill>
                  <a:srgbClr val="010066"/>
                </a:solidFill>
              </a:rPr>
              <a:t>tumors</a:t>
            </a:r>
            <a:r>
              <a:rPr lang="en-GB" altLang="en-US" dirty="0">
                <a:solidFill>
                  <a:srgbClr val="010066"/>
                </a:solidFill>
              </a:rPr>
              <a:t> formed are called </a:t>
            </a:r>
            <a:r>
              <a:rPr lang="en-GB" altLang="en-US" b="1" dirty="0">
                <a:solidFill>
                  <a:srgbClr val="10BC45"/>
                </a:solidFill>
              </a:rPr>
              <a:t>secondary </a:t>
            </a:r>
            <a:r>
              <a:rPr lang="en-GB" altLang="en-US" b="1" dirty="0" err="1">
                <a:solidFill>
                  <a:srgbClr val="10BC45"/>
                </a:solidFill>
              </a:rPr>
              <a:t>tumors</a:t>
            </a:r>
            <a:r>
              <a:rPr lang="en-GB" altLang="en-US" dirty="0">
                <a:solidFill>
                  <a:srgbClr val="010066"/>
                </a:solidFill>
              </a:rPr>
              <a:t>.</a:t>
            </a:r>
            <a:endParaRPr lang="en-GB" altLang="en-US" dirty="0"/>
          </a:p>
        </p:txBody>
      </p:sp>
      <p:sp>
        <p:nvSpPr>
          <p:cNvPr id="12" name="Rectangle 11">
            <a:extLst>
              <a:ext uri="{FF2B5EF4-FFF2-40B4-BE49-F238E27FC236}">
                <a16:creationId xmlns:a16="http://schemas.microsoft.com/office/drawing/2014/main" id="{B7893673-3B3A-40A1-92C9-49ECF18CA0ED}"/>
              </a:ext>
            </a:extLst>
          </p:cNvPr>
          <p:cNvSpPr>
            <a:spLocks noChangeArrowheads="1"/>
          </p:cNvSpPr>
          <p:nvPr/>
        </p:nvSpPr>
        <p:spPr bwMode="auto">
          <a:xfrm>
            <a:off x="342900" y="5323734"/>
            <a:ext cx="8597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image shows a CT scan of three brain </a:t>
            </a:r>
            <a:r>
              <a:rPr lang="en-GB" altLang="en-US" dirty="0" err="1"/>
              <a:t>tumors</a:t>
            </a:r>
            <a:r>
              <a:rPr lang="en-GB" altLang="en-US" dirty="0"/>
              <a:t> that </a:t>
            </a:r>
            <a:br>
              <a:rPr lang="en-GB" altLang="en-US" dirty="0"/>
            </a:br>
            <a:r>
              <a:rPr lang="en-GB" altLang="en-US" dirty="0"/>
              <a:t>have spread from breast cancer tissue. </a:t>
            </a:r>
          </a:p>
        </p:txBody>
      </p:sp>
      <p:pic>
        <p:nvPicPr>
          <p:cNvPr id="10" name="Picture 8">
            <a:hlinkClick r:id="" action="ppaction://hlinkshowjump?jump=nextslide"/>
            <a:extLst>
              <a:ext uri="{FF2B5EF4-FFF2-40B4-BE49-F238E27FC236}">
                <a16:creationId xmlns:a16="http://schemas.microsoft.com/office/drawing/2014/main" id="{AB78515A-0966-4C72-B03F-6EBF9FB962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7EF940F-1322-4BA2-8B65-6176BF3956E9}"/>
              </a:ext>
            </a:extLst>
          </p:cNvPr>
          <p:cNvSpPr>
            <a:spLocks noGrp="1" noChangeArrowheads="1"/>
          </p:cNvSpPr>
          <p:nvPr>
            <p:ph type="title"/>
          </p:nvPr>
        </p:nvSpPr>
        <p:spPr/>
        <p:txBody>
          <a:bodyPr/>
          <a:lstStyle/>
          <a:p>
            <a:r>
              <a:rPr lang="en-GB" altLang="en-US" dirty="0"/>
              <a:t>Malignant </a:t>
            </a:r>
            <a:r>
              <a:rPr lang="en-GB" altLang="en-US" dirty="0" err="1"/>
              <a:t>tumors</a:t>
            </a:r>
            <a:r>
              <a:rPr lang="en-GB" altLang="en-US" dirty="0"/>
              <a:t> (2)</a:t>
            </a:r>
            <a:endParaRPr lang="en-US" altLang="en-US" dirty="0"/>
          </a:p>
        </p:txBody>
      </p:sp>
      <p:sp>
        <p:nvSpPr>
          <p:cNvPr id="17411" name="Text Box 4">
            <a:extLst>
              <a:ext uri="{FF2B5EF4-FFF2-40B4-BE49-F238E27FC236}">
                <a16:creationId xmlns:a16="http://schemas.microsoft.com/office/drawing/2014/main" id="{E88DF9DF-1A92-4E65-B8B4-BFA01D9F4080}"/>
              </a:ext>
            </a:extLst>
          </p:cNvPr>
          <p:cNvSpPr txBox="1">
            <a:spLocks noChangeArrowheads="1"/>
          </p:cNvSpPr>
          <p:nvPr/>
        </p:nvSpPr>
        <p:spPr bwMode="auto">
          <a:xfrm>
            <a:off x="358775" y="78422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Malignant tumors can be treated in a number of different ways depending on the type of cancer, its location and stage.</a:t>
            </a:r>
            <a:r>
              <a:rPr lang="en-US" altLang="en-US" b="1" dirty="0">
                <a:solidFill>
                  <a:srgbClr val="10BC45"/>
                </a:solidFill>
              </a:rPr>
              <a:t> </a:t>
            </a:r>
            <a:endParaRPr lang="en-US" altLang="en-US" dirty="0"/>
          </a:p>
        </p:txBody>
      </p:sp>
      <p:sp>
        <p:nvSpPr>
          <p:cNvPr id="7" name="Text Box 41">
            <a:extLst>
              <a:ext uri="{FF2B5EF4-FFF2-40B4-BE49-F238E27FC236}">
                <a16:creationId xmlns:a16="http://schemas.microsoft.com/office/drawing/2014/main" id="{DE7705B7-51DF-4963-B385-E214E76EF5BC}"/>
              </a:ext>
            </a:extLst>
          </p:cNvPr>
          <p:cNvSpPr txBox="1">
            <a:spLocks noChangeArrowheads="1"/>
          </p:cNvSpPr>
          <p:nvPr/>
        </p:nvSpPr>
        <p:spPr bwMode="auto">
          <a:xfrm>
            <a:off x="358775" y="2825750"/>
            <a:ext cx="38973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cancers are treated with drugs to kill the fast-growing cancer cells. </a:t>
            </a:r>
            <a:br>
              <a:rPr lang="en-US" altLang="en-US" dirty="0"/>
            </a:br>
            <a:r>
              <a:rPr lang="en-US" altLang="en-US" dirty="0"/>
              <a:t>This is </a:t>
            </a:r>
            <a:r>
              <a:rPr lang="en-US" altLang="en-US" b="1" dirty="0">
                <a:solidFill>
                  <a:srgbClr val="10BC45"/>
                </a:solidFill>
              </a:rPr>
              <a:t>chemotherapy</a:t>
            </a:r>
            <a:r>
              <a:rPr lang="en-US" altLang="en-US" dirty="0"/>
              <a:t>.</a:t>
            </a:r>
          </a:p>
        </p:txBody>
      </p:sp>
      <p:sp>
        <p:nvSpPr>
          <p:cNvPr id="9" name="Rectangle 8">
            <a:extLst>
              <a:ext uri="{FF2B5EF4-FFF2-40B4-BE49-F238E27FC236}">
                <a16:creationId xmlns:a16="http://schemas.microsoft.com/office/drawing/2014/main" id="{AE72E01D-716F-4D74-BF8E-F5D515728CF9}"/>
              </a:ext>
            </a:extLst>
          </p:cNvPr>
          <p:cNvSpPr>
            <a:spLocks noChangeArrowheads="1"/>
          </p:cNvSpPr>
          <p:nvPr/>
        </p:nvSpPr>
        <p:spPr bwMode="auto">
          <a:xfrm>
            <a:off x="358775" y="1803400"/>
            <a:ext cx="430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Surgery is often combined with other treatments. </a:t>
            </a:r>
          </a:p>
        </p:txBody>
      </p:sp>
      <p:sp>
        <p:nvSpPr>
          <p:cNvPr id="8" name="Rectangle 7">
            <a:extLst>
              <a:ext uri="{FF2B5EF4-FFF2-40B4-BE49-F238E27FC236}">
                <a16:creationId xmlns:a16="http://schemas.microsoft.com/office/drawing/2014/main" id="{74ED6EBC-A506-481F-A06E-194F154D6A98}"/>
              </a:ext>
            </a:extLst>
          </p:cNvPr>
          <p:cNvSpPr>
            <a:spLocks noChangeArrowheads="1"/>
          </p:cNvSpPr>
          <p:nvPr/>
        </p:nvSpPr>
        <p:spPr bwMode="auto">
          <a:xfrm>
            <a:off x="342900" y="458311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10BC45"/>
                </a:solidFill>
              </a:rPr>
              <a:t>Radiation therapy </a:t>
            </a:r>
            <a:r>
              <a:rPr lang="en-US" altLang="en-US" dirty="0"/>
              <a:t>uses ionizing radiation to </a:t>
            </a:r>
            <a:r>
              <a:rPr lang="en-GB" altLang="en-US" dirty="0"/>
              <a:t>to kill  cancer cells by damaging </a:t>
            </a:r>
            <a:br>
              <a:rPr lang="en-GB" altLang="en-US" dirty="0"/>
            </a:br>
            <a:r>
              <a:rPr lang="en-GB" altLang="en-US" dirty="0"/>
              <a:t>their DNA</a:t>
            </a:r>
            <a:r>
              <a:rPr lang="en-US" altLang="en-US" dirty="0"/>
              <a:t>.</a:t>
            </a:r>
          </a:p>
        </p:txBody>
      </p:sp>
      <p:pic>
        <p:nvPicPr>
          <p:cNvPr id="10" name="Picture 9" descr="Blue Planet Earth_154660802.jpg">
            <a:extLst>
              <a:ext uri="{FF2B5EF4-FFF2-40B4-BE49-F238E27FC236}">
                <a16:creationId xmlns:a16="http://schemas.microsoft.com/office/drawing/2014/main" id="{1AF0ECDB-1AB1-4F0D-A925-528557B62284}"/>
              </a:ext>
            </a:extLst>
          </p:cNvPr>
          <p:cNvPicPr>
            <a:picLocks noChangeAspect="1"/>
          </p:cNvPicPr>
          <p:nvPr/>
        </p:nvPicPr>
        <p:blipFill>
          <a:blip r:embed="rId4">
            <a:extLst>
              <a:ext uri="{28A0092B-C50C-407E-A947-70E740481C1C}">
                <a14:useLocalDpi xmlns:a14="http://schemas.microsoft.com/office/drawing/2010/main" val="0"/>
              </a:ext>
            </a:extLst>
          </a:blip>
          <a:srcRect t="4680" b="16640"/>
          <a:stretch>
            <a:fillRect/>
          </a:stretch>
        </p:blipFill>
        <p:spPr bwMode="auto">
          <a:xfrm>
            <a:off x="4887913" y="1852613"/>
            <a:ext cx="36449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notes_icon">
            <a:extLst>
              <a:ext uri="{FF2B5EF4-FFF2-40B4-BE49-F238E27FC236}">
                <a16:creationId xmlns:a16="http://schemas.microsoft.com/office/drawing/2014/main" id="{D84979B1-BFB2-48A1-AC5F-CE8F5547746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8">
            <a:hlinkClick r:id="" action="ppaction://hlinkshowjump?jump=nextslide"/>
            <a:extLst>
              <a:ext uri="{FF2B5EF4-FFF2-40B4-BE49-F238E27FC236}">
                <a16:creationId xmlns:a16="http://schemas.microsoft.com/office/drawing/2014/main" id="{4B07DE24-C8EF-482B-B1FF-C894B0C617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0DA70E1-BF17-4913-A2E3-E896B86F4521}"/>
              </a:ext>
            </a:extLst>
          </p:cNvPr>
          <p:cNvSpPr>
            <a:spLocks noGrp="1" noChangeArrowheads="1"/>
          </p:cNvSpPr>
          <p:nvPr>
            <p:ph type="title"/>
          </p:nvPr>
        </p:nvSpPr>
        <p:spPr/>
        <p:txBody>
          <a:bodyPr/>
          <a:lstStyle/>
          <a:p>
            <a:r>
              <a:rPr lang="en-GB" altLang="en-US" dirty="0"/>
              <a:t>Benign and malignant </a:t>
            </a:r>
            <a:r>
              <a:rPr lang="en-GB" altLang="en-US" dirty="0" err="1"/>
              <a:t>tumors</a:t>
            </a:r>
            <a:endParaRPr lang="en-GB" altLang="en-US" dirty="0"/>
          </a:p>
        </p:txBody>
      </p:sp>
      <p:pic>
        <p:nvPicPr>
          <p:cNvPr id="6" name="Picture 6" descr="flash_icon">
            <a:extLst>
              <a:ext uri="{FF2B5EF4-FFF2-40B4-BE49-F238E27FC236}">
                <a16:creationId xmlns:a16="http://schemas.microsoft.com/office/drawing/2014/main" id="{F8675FE2-6CE6-4AE0-B854-454F7426E0E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C71EF5DA-CD38-4EE0-9D2B-9666F27E70A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839055C-83E5-4BD4-9257-0FD7797BB0D1}"/>
              </a:ext>
            </a:extLst>
          </p:cNvPr>
          <p:cNvSpPr>
            <a:spLocks noGrp="1"/>
          </p:cNvSpPr>
          <p:nvPr>
            <p:ph type="title"/>
          </p:nvPr>
        </p:nvSpPr>
        <p:spPr/>
        <p:txBody>
          <a:bodyPr/>
          <a:lstStyle/>
          <a:p>
            <a:r>
              <a:rPr lang="en-GB" altLang="en-US" dirty="0"/>
              <a:t>The cell cycle</a:t>
            </a:r>
          </a:p>
        </p:txBody>
      </p:sp>
      <p:sp>
        <p:nvSpPr>
          <p:cNvPr id="13315" name="Text Box 31">
            <a:extLst>
              <a:ext uri="{FF2B5EF4-FFF2-40B4-BE49-F238E27FC236}">
                <a16:creationId xmlns:a16="http://schemas.microsoft.com/office/drawing/2014/main" id="{15CFA1CD-F744-45F3-A189-B970302B51C8}"/>
              </a:ext>
            </a:extLst>
          </p:cNvPr>
          <p:cNvSpPr txBox="1">
            <a:spLocks noChangeArrowheads="1"/>
          </p:cNvSpPr>
          <p:nvPr/>
        </p:nvSpPr>
        <p:spPr bwMode="auto">
          <a:xfrm>
            <a:off x="342900" y="784225"/>
            <a:ext cx="810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The </a:t>
            </a:r>
            <a:r>
              <a:rPr lang="en-GB" altLang="en-US" b="1" dirty="0">
                <a:solidFill>
                  <a:srgbClr val="10BC45"/>
                </a:solidFill>
              </a:rPr>
              <a:t>cell cycle </a:t>
            </a:r>
            <a:r>
              <a:rPr lang="en-GB" altLang="en-US" dirty="0">
                <a:solidFill>
                  <a:srgbClr val="010066"/>
                </a:solidFill>
              </a:rPr>
              <a:t>is an important process in healthy animals </a:t>
            </a:r>
            <a:br>
              <a:rPr lang="en-GB" altLang="en-US" dirty="0">
                <a:solidFill>
                  <a:srgbClr val="010066"/>
                </a:solidFill>
              </a:rPr>
            </a:br>
            <a:r>
              <a:rPr lang="en-GB" altLang="en-US" dirty="0">
                <a:solidFill>
                  <a:srgbClr val="010066"/>
                </a:solidFill>
              </a:rPr>
              <a:t>and plants, allowing them to grow, and to replace old or damaged tissues.</a:t>
            </a:r>
          </a:p>
        </p:txBody>
      </p:sp>
      <p:sp>
        <p:nvSpPr>
          <p:cNvPr id="11" name="Text Box 33">
            <a:extLst>
              <a:ext uri="{FF2B5EF4-FFF2-40B4-BE49-F238E27FC236}">
                <a16:creationId xmlns:a16="http://schemas.microsoft.com/office/drawing/2014/main" id="{18F5E01B-4AC6-49FA-A53E-11946EC81739}"/>
              </a:ext>
            </a:extLst>
          </p:cNvPr>
          <p:cNvSpPr txBox="1">
            <a:spLocks noChangeArrowheads="1"/>
          </p:cNvSpPr>
          <p:nvPr/>
        </p:nvSpPr>
        <p:spPr bwMode="auto">
          <a:xfrm>
            <a:off x="342900" y="2289202"/>
            <a:ext cx="4480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After one complete cell cycle, one body cell will have divided to produce two body cells. </a:t>
            </a:r>
          </a:p>
        </p:txBody>
      </p:sp>
      <p:pic>
        <p:nvPicPr>
          <p:cNvPr id="13319" name="Picture 7" descr="scientist_female.png">
            <a:extLst>
              <a:ext uri="{FF2B5EF4-FFF2-40B4-BE49-F238E27FC236}">
                <a16:creationId xmlns:a16="http://schemas.microsoft.com/office/drawing/2014/main" id="{FE86D009-DED9-444F-9119-8452CC098A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9205" y="2002958"/>
            <a:ext cx="3068955" cy="45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C990DAEB-895F-419A-A71C-DE44551180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9" name="Text Box 33">
            <a:extLst>
              <a:ext uri="{FF2B5EF4-FFF2-40B4-BE49-F238E27FC236}">
                <a16:creationId xmlns:a16="http://schemas.microsoft.com/office/drawing/2014/main" id="{18F5E01B-4AC6-49FA-A53E-11946EC81739}"/>
              </a:ext>
            </a:extLst>
          </p:cNvPr>
          <p:cNvSpPr txBox="1">
            <a:spLocks noChangeArrowheads="1"/>
          </p:cNvSpPr>
          <p:nvPr/>
        </p:nvSpPr>
        <p:spPr bwMode="auto">
          <a:xfrm>
            <a:off x="342900" y="4929823"/>
            <a:ext cx="4141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Mitosis and the cell cycle </a:t>
            </a:r>
            <a:br>
              <a:rPr lang="en-GB" altLang="en-US" dirty="0">
                <a:solidFill>
                  <a:srgbClr val="010066"/>
                </a:solidFill>
              </a:rPr>
            </a:br>
            <a:r>
              <a:rPr lang="en-GB" altLang="en-US" dirty="0">
                <a:solidFill>
                  <a:srgbClr val="010066"/>
                </a:solidFill>
              </a:rPr>
              <a:t>are normally very tightly controlled.</a:t>
            </a:r>
          </a:p>
        </p:txBody>
      </p:sp>
      <p:sp>
        <p:nvSpPr>
          <p:cNvPr id="12" name="Text Box 33">
            <a:extLst>
              <a:ext uri="{FF2B5EF4-FFF2-40B4-BE49-F238E27FC236}">
                <a16:creationId xmlns:a16="http://schemas.microsoft.com/office/drawing/2014/main" id="{18F5E01B-4AC6-49FA-A53E-11946EC81739}"/>
              </a:ext>
            </a:extLst>
          </p:cNvPr>
          <p:cNvSpPr txBox="1">
            <a:spLocks noChangeArrowheads="1"/>
          </p:cNvSpPr>
          <p:nvPr/>
        </p:nvSpPr>
        <p:spPr bwMode="auto">
          <a:xfrm>
            <a:off x="342900" y="3794179"/>
            <a:ext cx="4480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process of cell division </a:t>
            </a:r>
            <a:br>
              <a:rPr lang="en-GB" altLang="en-US" dirty="0">
                <a:solidFill>
                  <a:srgbClr val="010066"/>
                </a:solidFill>
              </a:rPr>
            </a:br>
            <a:r>
              <a:rPr lang="en-GB" altLang="en-US" dirty="0">
                <a:solidFill>
                  <a:srgbClr val="010066"/>
                </a:solidFill>
              </a:rPr>
              <a:t>is called </a:t>
            </a:r>
            <a:r>
              <a:rPr lang="en-GB" altLang="en-US" b="1" dirty="0">
                <a:solidFill>
                  <a:srgbClr val="10BC45"/>
                </a:solidFill>
              </a:rPr>
              <a:t>mitosis</a:t>
            </a:r>
            <a:r>
              <a:rPr lang="en-GB" altLang="en-US" dirty="0">
                <a:solidFill>
                  <a:srgbClr val="010066"/>
                </a:solidFill>
              </a:rPr>
              <a:t>.</a:t>
            </a:r>
          </a:p>
        </p:txBody>
      </p:sp>
      <p:pic>
        <p:nvPicPr>
          <p:cNvPr id="13" name="Picture 9" descr="notes_icon">
            <a:extLst>
              <a:ext uri="{FF2B5EF4-FFF2-40B4-BE49-F238E27FC236}">
                <a16:creationId xmlns:a16="http://schemas.microsoft.com/office/drawing/2014/main" id="{BF70B0DC-0387-4DCB-9363-82B424D3E4C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44coO9Ws"/>
  <p:tag name="ARTICULATE_DESIGN_ID_6_DEFAULT DESIGN" val="AgecjAjs"/>
  <p:tag name="ARTICULATE_DESIGN_ID_1_DEFAULT DESIGN" val="Fj501YME"/>
  <p:tag name="ARTICULATE_DESIGN_ID_3_DEFAULT DESIGN" val="0TIXRlpy"/>
  <p:tag name="ARTICULATE_DESIGN_ID_2_DEFAULT DESIGN" val="PYeK4Ny8"/>
  <p:tag name="ARTICULATE_DESIGN_ID_4_DEFAULT DESIGN" val="zcXoVpt6"/>
  <p:tag name="ARTICULATE_DESIGN_ID_5_DEFAULT DESIGN" val="Bz8LUk1W"/>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14704</TotalTime>
  <Words>1884</Words>
  <Application>Microsoft Office PowerPoint</Application>
  <PresentationFormat>On-screen Show (4:3)</PresentationFormat>
  <Paragraphs>162</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Cancer</vt:lpstr>
      <vt:lpstr>Information</vt:lpstr>
      <vt:lpstr>What is cancer?</vt:lpstr>
      <vt:lpstr>Benign tumors (1)</vt:lpstr>
      <vt:lpstr>Benign tumors (2)</vt:lpstr>
      <vt:lpstr>Malignant tumors (1)</vt:lpstr>
      <vt:lpstr>Malignant tumors (2)</vt:lpstr>
      <vt:lpstr>Benign and malignant tumors</vt:lpstr>
      <vt:lpstr>The cell cycle</vt:lpstr>
      <vt:lpstr>Mutations</vt:lpstr>
      <vt:lpstr>Mutation example</vt:lpstr>
      <vt:lpstr>What causes cancer?</vt:lpstr>
      <vt:lpstr>Smoking and cancer</vt:lpstr>
      <vt:lpstr>Weight and cancer </vt:lpstr>
      <vt:lpstr>Environmental risk factors (1)</vt:lpstr>
      <vt:lpstr>Environmental risk factors (2)</vt:lpstr>
      <vt:lpstr>Cancer and lifestyle</vt:lpstr>
      <vt:lpstr>Genetic risks for cancer</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dc:title>
  <dc:subject>Boardworks High School Life Science</dc:subject>
  <dc:creator>Boardworks</dc:creator>
  <cp:lastModifiedBy>Tim Crilly</cp:lastModifiedBy>
  <cp:revision>590</cp:revision>
  <dcterms:created xsi:type="dcterms:W3CDTF">2003-10-06T13:07:42Z</dcterms:created>
  <dcterms:modified xsi:type="dcterms:W3CDTF">2019-01-31T15:24:22Z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81357C3D-99F9-43E4-A81C-849823B5DFD6</vt:lpwstr>
  </property>
  <property fmtid="{D5CDD505-2E9C-101B-9397-08002B2CF9AE}" pid="3" name="ArticulatePath">
    <vt:lpwstr>Cancer</vt:lpwstr>
  </property>
</Properties>
</file>