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1.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activeX/activeX2.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activeX/activeX3.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8.xml" ContentType="application/vnd.openxmlformats-officedocument.presentationml.tags+xml"/>
  <Override PartName="/ppt/notesSlides/notesSlide20.xml" ContentType="application/vnd.openxmlformats-officedocument.presentationml.notesSlide+xml"/>
  <Override PartName="/ppt/activeX/activeX4.xml" ContentType="application/vnd.ms-office.activeX+xml"/>
  <Override PartName="/ppt/notesSlides/notesSlide21.xml" ContentType="application/vnd.openxmlformats-officedocument.presentationml.notesSlide+xml"/>
  <Override PartName="/ppt/activeX/activeX5.xml" ContentType="application/vnd.ms-office.activeX+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6.xml" ContentType="application/vnd.ms-office.activeX+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7.xml" ContentType="application/vnd.ms-office.activeX+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724" r:id="rId1"/>
    <p:sldMasterId id="2147485739" r:id="rId2"/>
  </p:sldMasterIdLst>
  <p:notesMasterIdLst>
    <p:notesMasterId r:id="rId33"/>
  </p:notesMasterIdLst>
  <p:handoutMasterIdLst>
    <p:handoutMasterId r:id="rId34"/>
  </p:handoutMasterIdLst>
  <p:sldIdLst>
    <p:sldId id="430" r:id="rId3"/>
    <p:sldId id="527" r:id="rId4"/>
    <p:sldId id="633" r:id="rId5"/>
    <p:sldId id="632" r:id="rId6"/>
    <p:sldId id="497" r:id="rId7"/>
    <p:sldId id="634" r:id="rId8"/>
    <p:sldId id="635" r:id="rId9"/>
    <p:sldId id="502" r:id="rId10"/>
    <p:sldId id="647" r:id="rId11"/>
    <p:sldId id="636" r:id="rId12"/>
    <p:sldId id="490" r:id="rId13"/>
    <p:sldId id="504" r:id="rId14"/>
    <p:sldId id="637" r:id="rId15"/>
    <p:sldId id="638" r:id="rId16"/>
    <p:sldId id="640" r:id="rId17"/>
    <p:sldId id="499" r:id="rId18"/>
    <p:sldId id="500" r:id="rId19"/>
    <p:sldId id="641" r:id="rId20"/>
    <p:sldId id="625" r:id="rId21"/>
    <p:sldId id="639" r:id="rId22"/>
    <p:sldId id="583" r:id="rId23"/>
    <p:sldId id="622" r:id="rId24"/>
    <p:sldId id="642" r:id="rId25"/>
    <p:sldId id="626" r:id="rId26"/>
    <p:sldId id="595" r:id="rId27"/>
    <p:sldId id="631" r:id="rId28"/>
    <p:sldId id="643" r:id="rId29"/>
    <p:sldId id="646" r:id="rId30"/>
    <p:sldId id="644" r:id="rId31"/>
    <p:sldId id="319" r:id="rId32"/>
  </p:sldIdLst>
  <p:sldSz cx="9144000" cy="6858000" type="screen4x3"/>
  <p:notesSz cx="6858000" cy="9296400"/>
  <p:embeddedFontLst>
    <p:embeddedFont>
      <p:font typeface="Wingdings 2" panose="05020102010507070707" pitchFamily="18" charset="2"/>
      <p:regular r:id="rId35"/>
    </p:embeddedFont>
  </p:embeddedFontLst>
  <p:custDataLst>
    <p:tags r:id="rId3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538">
          <p15:clr>
            <a:srgbClr val="A4A3A4"/>
          </p15:clr>
        </p15:guide>
        <p15:guide id="4" pos="216">
          <p15:clr>
            <a:srgbClr val="A4A3A4"/>
          </p15:clr>
        </p15:guide>
      </p15:sldGuideLst>
    </p:ext>
    <p:ext uri="{2D200454-40CA-4A62-9FC3-DE9A4176ACB9}">
      <p15:notesGuideLst xmlns:p15="http://schemas.microsoft.com/office/powerpoint/2012/main">
        <p15:guide id="1" orient="horz" pos="2954"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E696"/>
    <a:srgbClr val="10BC45"/>
    <a:srgbClr val="003366"/>
    <a:srgbClr val="33CC33"/>
    <a:srgbClr val="010066"/>
    <a:srgbClr val="CC0099"/>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varScale="1">
        <p:scale>
          <a:sx n="88" d="100"/>
          <a:sy n="88" d="100"/>
        </p:scale>
        <p:origin x="528" y="78"/>
      </p:cViewPr>
      <p:guideLst>
        <p:guide orient="horz" pos="494"/>
        <p:guide orient="horz" pos="3876"/>
        <p:guide pos="5538"/>
        <p:guide pos="216"/>
      </p:guideLst>
    </p:cSldViewPr>
  </p:slideViewPr>
  <p:outlineViewPr>
    <p:cViewPr>
      <p:scale>
        <a:sx n="33" d="100"/>
        <a:sy n="33" d="100"/>
      </p:scale>
      <p:origin x="0" y="-1398"/>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54"/>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158EE8C0-39E5-4E0B-87D2-2A268EB66EE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544B907-E0DA-4253-AD3F-FBC7EFE58706}" type="slidenum">
              <a:rPr lang="en-GB" altLang="en-US"/>
              <a:pPr/>
              <a:t>‹#›</a:t>
            </a:fld>
            <a:endParaRPr lang="en-GB" altLang="en-US"/>
          </a:p>
        </p:txBody>
      </p:sp>
      <p:sp>
        <p:nvSpPr>
          <p:cNvPr id="5" name="Rectangle 7">
            <a:extLst>
              <a:ext uri="{FF2B5EF4-FFF2-40B4-BE49-F238E27FC236}">
                <a16:creationId xmlns:a16="http://schemas.microsoft.com/office/drawing/2014/main" id="{C983DFA9-9D6E-4B71-9ADA-E0363880788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E564DC46-5D1A-48EB-AEA2-F6D738A2088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152689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ADFEF6AB-D3ED-4F26-9672-7D6926D1582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21F0E2C-42C5-462F-BA82-97F64445DC9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09D69E70-557C-4292-8FF4-6220315C3110}"/>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5E0C77F-54CB-4AC0-B57A-ED1D3AD7E050}" type="slidenum">
              <a:rPr lang="en-US" altLang="en-US"/>
              <a:pPr/>
              <a:t>‹#›</a:t>
            </a:fld>
            <a:endParaRPr lang="en-US" altLang="en-US"/>
          </a:p>
        </p:txBody>
      </p:sp>
      <p:sp>
        <p:nvSpPr>
          <p:cNvPr id="7" name="Rectangle 7">
            <a:extLst>
              <a:ext uri="{FF2B5EF4-FFF2-40B4-BE49-F238E27FC236}">
                <a16:creationId xmlns:a16="http://schemas.microsoft.com/office/drawing/2014/main" id="{3AD5E01E-EA06-49AF-8A58-2DE15A01855A}"/>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6DD997B9-9FBB-40C5-B06B-32CED653AD9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80380893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DD48BB47-9668-4CD0-8D4C-DBEA04328A71}"/>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9DFD016-8C6E-4071-9545-84C283D4A7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A84611F-6204-4401-BD03-CF91DE4D4D38}"/>
              </a:ext>
            </a:extLst>
          </p:cNvPr>
          <p:cNvSpPr>
            <a:spLocks noGrp="1"/>
          </p:cNvSpPr>
          <p:nvPr>
            <p:ph type="sldNum" sz="quarter" idx="10"/>
          </p:nvPr>
        </p:nvSpPr>
        <p:spPr/>
        <p:txBody>
          <a:bodyPr/>
          <a:lstStyle/>
          <a:p>
            <a:fld id="{05E0C77F-54CB-4AC0-B57A-ED1D3AD7E05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Image Placeholder 1">
            <a:extLst>
              <a:ext uri="{FF2B5EF4-FFF2-40B4-BE49-F238E27FC236}">
                <a16:creationId xmlns:a16="http://schemas.microsoft.com/office/drawing/2014/main" id="{089785C5-7159-462C-9DBA-B6318B684D42}"/>
              </a:ext>
            </a:extLst>
          </p:cNvPr>
          <p:cNvSpPr>
            <a:spLocks noGrp="1" noRot="1" noChangeAspect="1" noTextEdit="1"/>
          </p:cNvSpPr>
          <p:nvPr>
            <p:ph type="sldImg"/>
          </p:nvPr>
        </p:nvSpPr>
        <p:spPr>
          <a:ln/>
        </p:spPr>
      </p:sp>
      <p:sp>
        <p:nvSpPr>
          <p:cNvPr id="59396" name="Notes Placeholder 2">
            <a:extLst>
              <a:ext uri="{FF2B5EF4-FFF2-40B4-BE49-F238E27FC236}">
                <a16:creationId xmlns:a16="http://schemas.microsoft.com/office/drawing/2014/main" id="{5364F761-48F9-4C53-80A7-412DFE006259}"/>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110000"/>
              </a:lnSpc>
            </a:pPr>
            <a:r>
              <a:rPr lang="en-US" altLang="en-US" b="1" dirty="0">
                <a:latin typeface="Arial" panose="020B0604020202020204" pitchFamily="34" charset="0"/>
              </a:rPr>
              <a:t>Teacher notes</a:t>
            </a:r>
          </a:p>
          <a:p>
            <a:pPr>
              <a:lnSpc>
                <a:spcPct val="110000"/>
              </a:lnSpc>
            </a:pPr>
            <a:r>
              <a:rPr lang="en-US" altLang="en-US" dirty="0">
                <a:latin typeface="Arial" panose="020B0604020202020204" pitchFamily="34" charset="0"/>
              </a:rPr>
              <a:t>The equation for aerobic cellular respiration is shown here; anaerobic respiration is a different chemical process. In animals, anaerobic respiration produces lactic acid instead of carbon dioxide. The lactic acid is later oxidized to produce carbon dioxide and water. In plants and yeasts, anaerobic respiration produces carbon dioxide and ethanol.</a:t>
            </a:r>
          </a:p>
          <a:p>
            <a:pPr>
              <a:lnSpc>
                <a:spcPct val="110000"/>
              </a:lnSpc>
            </a:pPr>
            <a:endParaRPr lang="en-US" altLang="en-US" dirty="0">
              <a:latin typeface="Arial" panose="020B0604020202020204" pitchFamily="34" charset="0"/>
            </a:endParaRPr>
          </a:p>
          <a:p>
            <a:pPr>
              <a:lnSpc>
                <a:spcPct val="110000"/>
              </a:lnSpc>
            </a:pPr>
            <a:r>
              <a:rPr lang="en-US" altLang="en-US" dirty="0">
                <a:latin typeface="Arial" panose="020B0604020202020204" pitchFamily="34" charset="0"/>
              </a:rPr>
              <a:t>For more information on cellular respiration, please refer to the </a:t>
            </a:r>
            <a:r>
              <a:rPr lang="en-US" altLang="en-US" i="1" dirty="0">
                <a:latin typeface="Arial" panose="020B0604020202020204" pitchFamily="34" charset="0"/>
              </a:rPr>
              <a:t>Cellular Respiration </a:t>
            </a:r>
            <a:r>
              <a:rPr lang="en-US" altLang="en-US" dirty="0">
                <a:latin typeface="Arial" panose="020B0604020202020204" pitchFamily="34" charset="0"/>
              </a:rPr>
              <a:t>presentation. </a:t>
            </a:r>
          </a:p>
          <a:p>
            <a:pPr>
              <a:lnSpc>
                <a:spcPct val="110000"/>
              </a:lnSpc>
            </a:pPr>
            <a:endParaRPr lang="en-US"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sz="1200" b="1" kern="1200" dirty="0">
              <a:solidFill>
                <a:schemeClr val="tx1"/>
              </a:solidFill>
              <a:effectLst/>
              <a:latin typeface="Arial" charset="0"/>
              <a:ea typeface="+mn-ea"/>
              <a:cs typeface="+mn-cs"/>
            </a:endParaRPr>
          </a:p>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E14CD32-9AB4-4D54-A506-D478D1704FDF}"/>
              </a:ext>
            </a:extLst>
          </p:cNvPr>
          <p:cNvSpPr>
            <a:spLocks noGrp="1"/>
          </p:cNvSpPr>
          <p:nvPr>
            <p:ph type="sldNum" sz="quarter" idx="10"/>
          </p:nvPr>
        </p:nvSpPr>
        <p:spPr/>
        <p:txBody>
          <a:bodyPr/>
          <a:lstStyle/>
          <a:p>
            <a:fld id="{05E0C77F-54CB-4AC0-B57A-ED1D3AD7E050}" type="slidenum">
              <a:rPr lang="en-US" altLang="en-US" smtClean="0"/>
              <a:pPr/>
              <a:t>10</a:t>
            </a:fld>
            <a:endParaRPr lang="en-US" altLang="en-US"/>
          </a:p>
        </p:txBody>
      </p:sp>
    </p:spTree>
    <p:extLst>
      <p:ext uri="{BB962C8B-B14F-4D97-AF65-F5344CB8AC3E}">
        <p14:creationId xmlns:p14="http://schemas.microsoft.com/office/powerpoint/2010/main" val="138905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Image Placeholder 1">
            <a:extLst>
              <a:ext uri="{FF2B5EF4-FFF2-40B4-BE49-F238E27FC236}">
                <a16:creationId xmlns:a16="http://schemas.microsoft.com/office/drawing/2014/main" id="{0BF393DF-5F29-44C1-9C1F-D77B5440D9AB}"/>
              </a:ext>
            </a:extLst>
          </p:cNvPr>
          <p:cNvSpPr>
            <a:spLocks noGrp="1" noRot="1" noChangeAspect="1" noTextEdit="1"/>
          </p:cNvSpPr>
          <p:nvPr>
            <p:ph type="sldImg"/>
          </p:nvPr>
        </p:nvSpPr>
        <p:spPr>
          <a:ln/>
        </p:spPr>
      </p:sp>
      <p:sp>
        <p:nvSpPr>
          <p:cNvPr id="61444" name="Notes Placeholder 2">
            <a:extLst>
              <a:ext uri="{FF2B5EF4-FFF2-40B4-BE49-F238E27FC236}">
                <a16:creationId xmlns:a16="http://schemas.microsoft.com/office/drawing/2014/main" id="{3B202D8B-85F8-4CA5-A4B6-70E614836D1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decomposition and the cycling of materials through ecosystems, please refer to the </a:t>
            </a:r>
            <a:r>
              <a:rPr lang="en-GB" altLang="en-US" i="1" dirty="0">
                <a:latin typeface="Arial" panose="020B0604020202020204" pitchFamily="34" charset="0"/>
              </a:rPr>
              <a:t>Cycling Materials </a:t>
            </a:r>
            <a:r>
              <a:rPr lang="en-GB" altLang="en-US" dirty="0">
                <a:latin typeface="Arial" panose="020B0604020202020204" pitchFamily="34" charset="0"/>
              </a:rPr>
              <a:t>presentation. </a:t>
            </a:r>
          </a:p>
          <a:p>
            <a:endParaRPr lang="en-GB" b="1" dirty="0"/>
          </a:p>
          <a:p>
            <a:r>
              <a:rPr lang="en-GB" b="1" dirty="0"/>
              <a:t>Photo credit:</a:t>
            </a:r>
            <a:r>
              <a:rPr lang="en-GB" b="0" dirty="0"/>
              <a:t> © </a:t>
            </a:r>
            <a:r>
              <a:rPr lang="en-GB" dirty="0" err="1"/>
              <a:t>ppopla</a:t>
            </a:r>
            <a:r>
              <a:rPr lang="en-GB" dirty="0"/>
              <a:t>, Shutterstock.com 2018</a:t>
            </a:r>
            <a:endParaRPr lang="en-GB" b="1" dirty="0"/>
          </a:p>
        </p:txBody>
      </p:sp>
      <p:sp>
        <p:nvSpPr>
          <p:cNvPr id="2" name="Slide Number Placeholder 1">
            <a:extLst>
              <a:ext uri="{FF2B5EF4-FFF2-40B4-BE49-F238E27FC236}">
                <a16:creationId xmlns:a16="http://schemas.microsoft.com/office/drawing/2014/main" id="{0A5ADCEF-38F6-4F16-A4F0-49C637606D19}"/>
              </a:ext>
            </a:extLst>
          </p:cNvPr>
          <p:cNvSpPr>
            <a:spLocks noGrp="1"/>
          </p:cNvSpPr>
          <p:nvPr>
            <p:ph type="sldNum" sz="quarter" idx="10"/>
          </p:nvPr>
        </p:nvSpPr>
        <p:spPr/>
        <p:txBody>
          <a:bodyPr/>
          <a:lstStyle/>
          <a:p>
            <a:fld id="{05E0C77F-54CB-4AC0-B57A-ED1D3AD7E05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6098D9A6-E215-4461-B467-24BA65B5D4E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9588F6D-746D-494E-9217-C9D6E62CBB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426FFC46-DD31-49F2-AC2E-D9D2F98964E9}"/>
              </a:ext>
            </a:extLst>
          </p:cNvPr>
          <p:cNvSpPr>
            <a:spLocks noGrp="1"/>
          </p:cNvSpPr>
          <p:nvPr>
            <p:ph type="sldNum" sz="quarter" idx="10"/>
          </p:nvPr>
        </p:nvSpPr>
        <p:spPr/>
        <p:txBody>
          <a:bodyPr/>
          <a:lstStyle/>
          <a:p>
            <a:fld id="{05E0C77F-54CB-4AC0-B57A-ED1D3AD7E050}"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Image Placeholder 1">
            <a:extLst>
              <a:ext uri="{FF2B5EF4-FFF2-40B4-BE49-F238E27FC236}">
                <a16:creationId xmlns:a16="http://schemas.microsoft.com/office/drawing/2014/main" id="{0BF393DF-5F29-44C1-9C1F-D77B5440D9AB}"/>
              </a:ext>
            </a:extLst>
          </p:cNvPr>
          <p:cNvSpPr>
            <a:spLocks noGrp="1" noRot="1" noChangeAspect="1" noTextEdit="1"/>
          </p:cNvSpPr>
          <p:nvPr>
            <p:ph type="sldImg"/>
          </p:nvPr>
        </p:nvSpPr>
        <p:spPr>
          <a:ln/>
        </p:spPr>
      </p:sp>
      <p:sp>
        <p:nvSpPr>
          <p:cNvPr id="61444" name="Notes Placeholder 2">
            <a:extLst>
              <a:ext uri="{FF2B5EF4-FFF2-40B4-BE49-F238E27FC236}">
                <a16:creationId xmlns:a16="http://schemas.microsoft.com/office/drawing/2014/main" id="{3B202D8B-85F8-4CA5-A4B6-70E614836D1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fossilization, please refer to the</a:t>
            </a:r>
            <a:r>
              <a:rPr lang="en-GB" altLang="en-US" i="1" dirty="0">
                <a:latin typeface="Arial" panose="020B0604020202020204" pitchFamily="34" charset="0"/>
              </a:rPr>
              <a:t> Earth and Space Sciences: Fossils</a:t>
            </a:r>
            <a:r>
              <a:rPr lang="en-GB" altLang="en-US" dirty="0">
                <a:latin typeface="Arial" panose="020B0604020202020204" pitchFamily="34" charset="0"/>
              </a:rPr>
              <a:t> presentation. </a:t>
            </a:r>
          </a:p>
          <a:p>
            <a:endParaRPr lang="en-GB" b="1" dirty="0"/>
          </a:p>
          <a:p>
            <a:r>
              <a:rPr lang="en-GB" b="1" dirty="0"/>
              <a:t>Photo credit:</a:t>
            </a:r>
            <a:r>
              <a:rPr lang="en-GB" b="0" dirty="0"/>
              <a:t> © </a:t>
            </a:r>
            <a:r>
              <a:rPr lang="en-GB" dirty="0"/>
              <a:t>Lee Prince,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07D5EF65-AFBC-4C79-8FC9-CFB845964477}"/>
              </a:ext>
            </a:extLst>
          </p:cNvPr>
          <p:cNvSpPr>
            <a:spLocks noGrp="1"/>
          </p:cNvSpPr>
          <p:nvPr>
            <p:ph type="sldNum" sz="quarter" idx="10"/>
          </p:nvPr>
        </p:nvSpPr>
        <p:spPr/>
        <p:txBody>
          <a:bodyPr/>
          <a:lstStyle/>
          <a:p>
            <a:fld id="{05E0C77F-54CB-4AC0-B57A-ED1D3AD7E050}" type="slidenum">
              <a:rPr lang="en-US" altLang="en-US" smtClean="0"/>
              <a:pPr/>
              <a:t>13</a:t>
            </a:fld>
            <a:endParaRPr lang="en-US" altLang="en-US"/>
          </a:p>
        </p:txBody>
      </p:sp>
    </p:spTree>
    <p:extLst>
      <p:ext uri="{BB962C8B-B14F-4D97-AF65-F5344CB8AC3E}">
        <p14:creationId xmlns:p14="http://schemas.microsoft.com/office/powerpoint/2010/main" val="265301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Image Placeholder 1">
            <a:extLst>
              <a:ext uri="{FF2B5EF4-FFF2-40B4-BE49-F238E27FC236}">
                <a16:creationId xmlns:a16="http://schemas.microsoft.com/office/drawing/2014/main" id="{0BF393DF-5F29-44C1-9C1F-D77B5440D9AB}"/>
              </a:ext>
            </a:extLst>
          </p:cNvPr>
          <p:cNvSpPr>
            <a:spLocks noGrp="1" noRot="1" noChangeAspect="1" noTextEdit="1"/>
          </p:cNvSpPr>
          <p:nvPr>
            <p:ph type="sldImg"/>
          </p:nvPr>
        </p:nvSpPr>
        <p:spPr>
          <a:ln/>
        </p:spPr>
      </p:sp>
      <p:sp>
        <p:nvSpPr>
          <p:cNvPr id="61444" name="Notes Placeholder 2">
            <a:extLst>
              <a:ext uri="{FF2B5EF4-FFF2-40B4-BE49-F238E27FC236}">
                <a16:creationId xmlns:a16="http://schemas.microsoft.com/office/drawing/2014/main" id="{3B202D8B-85F8-4CA5-A4B6-70E614836D1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combustion, please refer to the </a:t>
            </a:r>
            <a:r>
              <a:rPr lang="en-GB" altLang="en-US" i="1" dirty="0">
                <a:latin typeface="Arial" panose="020B0604020202020204" pitchFamily="34" charset="0"/>
              </a:rPr>
              <a:t>Physical Science: Hydrocarbons </a:t>
            </a:r>
            <a:r>
              <a:rPr lang="en-GB" altLang="en-US" dirty="0">
                <a:latin typeface="Arial" panose="020B0604020202020204" pitchFamily="34" charset="0"/>
              </a:rPr>
              <a:t>presentation. </a:t>
            </a:r>
          </a:p>
          <a:p>
            <a:endParaRPr lang="en-GB" b="1" dirty="0"/>
          </a:p>
          <a:p>
            <a:r>
              <a:rPr lang="en-GB" b="1" dirty="0"/>
              <a:t>Photo credit:</a:t>
            </a:r>
            <a:r>
              <a:rPr lang="en-GB" b="0" dirty="0"/>
              <a:t> © </a:t>
            </a:r>
            <a:r>
              <a:rPr lang="en-GB" dirty="0"/>
              <a:t>VLADJ55,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9C357ED9-18CC-4EC9-8C74-0D2C0DBE8232}"/>
              </a:ext>
            </a:extLst>
          </p:cNvPr>
          <p:cNvSpPr>
            <a:spLocks noGrp="1"/>
          </p:cNvSpPr>
          <p:nvPr>
            <p:ph type="sldNum" sz="quarter" idx="10"/>
          </p:nvPr>
        </p:nvSpPr>
        <p:spPr/>
        <p:txBody>
          <a:bodyPr/>
          <a:lstStyle/>
          <a:p>
            <a:fld id="{05E0C77F-54CB-4AC0-B57A-ED1D3AD7E050}" type="slidenum">
              <a:rPr lang="en-US" altLang="en-US" smtClean="0"/>
              <a:pPr/>
              <a:t>14</a:t>
            </a:fld>
            <a:endParaRPr lang="en-US" altLang="en-US"/>
          </a:p>
        </p:txBody>
      </p:sp>
    </p:spTree>
    <p:extLst>
      <p:ext uri="{BB962C8B-B14F-4D97-AF65-F5344CB8AC3E}">
        <p14:creationId xmlns:p14="http://schemas.microsoft.com/office/powerpoint/2010/main" val="3034905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Image Placeholder 1">
            <a:extLst>
              <a:ext uri="{FF2B5EF4-FFF2-40B4-BE49-F238E27FC236}">
                <a16:creationId xmlns:a16="http://schemas.microsoft.com/office/drawing/2014/main" id="{0BF393DF-5F29-44C1-9C1F-D77B5440D9AB}"/>
              </a:ext>
            </a:extLst>
          </p:cNvPr>
          <p:cNvSpPr>
            <a:spLocks noGrp="1" noRot="1" noChangeAspect="1" noTextEdit="1"/>
          </p:cNvSpPr>
          <p:nvPr>
            <p:ph type="sldImg"/>
          </p:nvPr>
        </p:nvSpPr>
        <p:spPr>
          <a:ln/>
        </p:spPr>
      </p:sp>
      <p:sp>
        <p:nvSpPr>
          <p:cNvPr id="61444" name="Notes Placeholder 2">
            <a:extLst>
              <a:ext uri="{FF2B5EF4-FFF2-40B4-BE49-F238E27FC236}">
                <a16:creationId xmlns:a16="http://schemas.microsoft.com/office/drawing/2014/main" id="{3B202D8B-85F8-4CA5-A4B6-70E614836D1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Discuss students’ ideas for the question, and encourage students to justify them. At present, volcanoes release between 130 and 380 million metric tons of carbon dioxide each year. Humans emit about 30 billion tons of carbon dioxide per year through the combustion of fossil fuels. This is between 100 and 300 times more than volcanoes.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a:p>
            <a:endParaRPr lang="en-GB" altLang="en-US" dirty="0">
              <a:latin typeface="Arial" panose="020B0604020202020204" pitchFamily="34" charset="0"/>
            </a:endParaRPr>
          </a:p>
          <a:p>
            <a:r>
              <a:rPr lang="en-GB" b="1" dirty="0"/>
              <a:t>Photo credit:</a:t>
            </a:r>
            <a:r>
              <a:rPr lang="en-GB" b="0" dirty="0"/>
              <a:t> © </a:t>
            </a:r>
            <a:r>
              <a:rPr lang="en-GB" dirty="0" err="1"/>
              <a:t>LukaKikina</a:t>
            </a:r>
            <a:r>
              <a:rPr lang="en-GB" dirty="0"/>
              <a:t>, Shutterstock.com 2018</a:t>
            </a:r>
            <a:endParaRPr lang="en-GB" b="1" dirty="0"/>
          </a:p>
        </p:txBody>
      </p:sp>
      <p:sp>
        <p:nvSpPr>
          <p:cNvPr id="2" name="Slide Number Placeholder 1">
            <a:extLst>
              <a:ext uri="{FF2B5EF4-FFF2-40B4-BE49-F238E27FC236}">
                <a16:creationId xmlns:a16="http://schemas.microsoft.com/office/drawing/2014/main" id="{32E29DAA-5F45-4E16-81EC-7E8B808ACFA1}"/>
              </a:ext>
            </a:extLst>
          </p:cNvPr>
          <p:cNvSpPr>
            <a:spLocks noGrp="1"/>
          </p:cNvSpPr>
          <p:nvPr>
            <p:ph type="sldNum" sz="quarter" idx="10"/>
          </p:nvPr>
        </p:nvSpPr>
        <p:spPr/>
        <p:txBody>
          <a:bodyPr/>
          <a:lstStyle/>
          <a:p>
            <a:fld id="{05E0C77F-54CB-4AC0-B57A-ED1D3AD7E050}" type="slidenum">
              <a:rPr lang="en-US" altLang="en-US" smtClean="0"/>
              <a:pPr/>
              <a:t>15</a:t>
            </a:fld>
            <a:endParaRPr lang="en-US" altLang="en-US"/>
          </a:p>
        </p:txBody>
      </p:sp>
    </p:spTree>
    <p:extLst>
      <p:ext uri="{BB962C8B-B14F-4D97-AF65-F5344CB8AC3E}">
        <p14:creationId xmlns:p14="http://schemas.microsoft.com/office/powerpoint/2010/main" val="404912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2537111F-CF68-4B84-87DD-09C900B4B689}"/>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36F89CD-CDA4-48A5-A197-EB3B27E74B3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nine-stage animation provides an illustrated guide to the carbon cycle. While viewing the animation, students could be asked to identify which processes release carbon dioxide back into the atmosphere and which processes store carbon.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E5FFCE36-94EF-4776-A4BC-E1E7F80562E7}"/>
              </a:ext>
            </a:extLst>
          </p:cNvPr>
          <p:cNvSpPr>
            <a:spLocks noGrp="1"/>
          </p:cNvSpPr>
          <p:nvPr>
            <p:ph type="sldNum" sz="quarter" idx="10"/>
          </p:nvPr>
        </p:nvSpPr>
        <p:spPr/>
        <p:txBody>
          <a:bodyPr/>
          <a:lstStyle/>
          <a:p>
            <a:fld id="{05E0C77F-54CB-4AC0-B57A-ED1D3AD7E050}"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55C78CC8-D627-4678-9E99-C35F2B96F661}"/>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7D00314C-440B-408E-A800-F07529C39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BD686BAF-47B3-467D-932E-9C8E79CB906A}"/>
              </a:ext>
            </a:extLst>
          </p:cNvPr>
          <p:cNvSpPr>
            <a:spLocks noGrp="1"/>
          </p:cNvSpPr>
          <p:nvPr>
            <p:ph type="sldNum" sz="quarter" idx="10"/>
          </p:nvPr>
        </p:nvSpPr>
        <p:spPr/>
        <p:txBody>
          <a:bodyPr/>
          <a:lstStyle/>
          <a:p>
            <a:fld id="{05E0C77F-54CB-4AC0-B57A-ED1D3AD7E050}"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a:extLst>
              <a:ext uri="{FF2B5EF4-FFF2-40B4-BE49-F238E27FC236}">
                <a16:creationId xmlns:a16="http://schemas.microsoft.com/office/drawing/2014/main" id="{84045E3A-3DE4-47CF-AE68-90E5B8D23698}"/>
              </a:ext>
            </a:extLst>
          </p:cNvPr>
          <p:cNvSpPr>
            <a:spLocks noGrp="1" noRot="1" noChangeAspect="1" noChangeArrowheads="1" noTextEdit="1"/>
          </p:cNvSpPr>
          <p:nvPr>
            <p:ph type="sldImg"/>
          </p:nvPr>
        </p:nvSpPr>
        <p:spPr>
          <a:ln/>
        </p:spPr>
      </p:sp>
      <p:sp>
        <p:nvSpPr>
          <p:cNvPr id="1049603" name="Rectangle 3">
            <a:extLst>
              <a:ext uri="{FF2B5EF4-FFF2-40B4-BE49-F238E27FC236}">
                <a16:creationId xmlns:a16="http://schemas.microsoft.com/office/drawing/2014/main" id="{E4C5E0CB-E3C9-4BC0-9953-10DEA42E77A4}"/>
              </a:ext>
            </a:extLst>
          </p:cNvPr>
          <p:cNvSpPr>
            <a:spLocks noGrp="1" noChangeArrowheads="1"/>
          </p:cNvSpPr>
          <p:nvPr>
            <p:ph type="body" idx="1"/>
          </p:nvPr>
        </p:nvSpPr>
        <p:spPr/>
        <p:txBody>
          <a:bodyPr/>
          <a:lstStyle/>
          <a:p>
            <a:r>
              <a:rPr lang="en-GB" altLang="en-US" b="1" dirty="0"/>
              <a:t>Teacher notes</a:t>
            </a:r>
          </a:p>
          <a:p>
            <a:r>
              <a:rPr lang="en-GB" altLang="en-US" dirty="0"/>
              <a:t>Discuss students’ ideas for the question. Help them to identify carbonated drinks as an example of water containing dissolved carbon dioxide gas (and other solutes).</a:t>
            </a:r>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a:p>
            <a:endParaRPr lang="en-GB" altLang="en-US" dirty="0"/>
          </a:p>
          <a:p>
            <a:pPr marL="0" marR="0" lvl="0" indent="0" algn="l" defTabSz="914400" rtl="0" eaLnBrk="0" fontAlgn="base" latinLnBrk="0" hangingPunct="0">
              <a:spcAft>
                <a:spcPct val="0"/>
              </a:spcAft>
              <a:buClrTx/>
              <a:buSzTx/>
              <a:buFontTx/>
              <a:buNone/>
              <a:tabLst/>
              <a:defRPr/>
            </a:pPr>
            <a:r>
              <a:rPr lang="en-GB" altLang="en-US" b="1" dirty="0"/>
              <a:t>Photo credit: </a:t>
            </a:r>
            <a:r>
              <a:rPr lang="en-GB" altLang="en-US" dirty="0"/>
              <a:t>© </a:t>
            </a:r>
            <a:r>
              <a:rPr lang="en-GB" altLang="en-US" dirty="0" err="1"/>
              <a:t>Strejman</a:t>
            </a:r>
            <a:r>
              <a:rPr lang="en-GB" altLang="en-US" dirty="0"/>
              <a:t>, Shutterstock.com 2018</a:t>
            </a:r>
          </a:p>
        </p:txBody>
      </p:sp>
      <p:sp>
        <p:nvSpPr>
          <p:cNvPr id="2" name="Slide Number Placeholder 1">
            <a:extLst>
              <a:ext uri="{FF2B5EF4-FFF2-40B4-BE49-F238E27FC236}">
                <a16:creationId xmlns:a16="http://schemas.microsoft.com/office/drawing/2014/main" id="{94EA0F2A-B7C3-4C7A-A78B-72A35CD1F620}"/>
              </a:ext>
            </a:extLst>
          </p:cNvPr>
          <p:cNvSpPr>
            <a:spLocks noGrp="1"/>
          </p:cNvSpPr>
          <p:nvPr>
            <p:ph type="sldNum" sz="quarter" idx="10"/>
          </p:nvPr>
        </p:nvSpPr>
        <p:spPr/>
        <p:txBody>
          <a:bodyPr/>
          <a:lstStyle/>
          <a:p>
            <a:fld id="{05E0C77F-54CB-4AC0-B57A-ED1D3AD7E050}" type="slidenum">
              <a:rPr lang="en-US" altLang="en-US" smtClean="0"/>
              <a:pPr/>
              <a:t>18</a:t>
            </a:fld>
            <a:endParaRPr lang="en-US" altLang="en-US"/>
          </a:p>
        </p:txBody>
      </p:sp>
    </p:spTree>
    <p:extLst>
      <p:ext uri="{BB962C8B-B14F-4D97-AF65-F5344CB8AC3E}">
        <p14:creationId xmlns:p14="http://schemas.microsoft.com/office/powerpoint/2010/main" val="3164711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a:extLst>
              <a:ext uri="{FF2B5EF4-FFF2-40B4-BE49-F238E27FC236}">
                <a16:creationId xmlns:a16="http://schemas.microsoft.com/office/drawing/2014/main" id="{84045E3A-3DE4-47CF-AE68-90E5B8D23698}"/>
              </a:ext>
            </a:extLst>
          </p:cNvPr>
          <p:cNvSpPr>
            <a:spLocks noGrp="1" noRot="1" noChangeAspect="1" noChangeArrowheads="1" noTextEdit="1"/>
          </p:cNvSpPr>
          <p:nvPr>
            <p:ph type="sldImg"/>
          </p:nvPr>
        </p:nvSpPr>
        <p:spPr>
          <a:ln/>
        </p:spPr>
      </p:sp>
      <p:sp>
        <p:nvSpPr>
          <p:cNvPr id="1049603" name="Rectangle 3">
            <a:extLst>
              <a:ext uri="{FF2B5EF4-FFF2-40B4-BE49-F238E27FC236}">
                <a16:creationId xmlns:a16="http://schemas.microsoft.com/office/drawing/2014/main" id="{E4C5E0CB-E3C9-4BC0-9953-10DEA42E77A4}"/>
              </a:ext>
            </a:extLst>
          </p:cNvPr>
          <p:cNvSpPr>
            <a:spLocks noGrp="1" noChangeArrowheads="1"/>
          </p:cNvSpPr>
          <p:nvPr>
            <p:ph type="body" idx="1"/>
          </p:nvPr>
        </p:nvSpPr>
        <p:spPr/>
        <p:txBody>
          <a:bodyPr/>
          <a:lstStyle/>
          <a:p>
            <a:r>
              <a:rPr lang="en-GB" altLang="en-US" b="1" dirty="0"/>
              <a:t>Teacher notes</a:t>
            </a:r>
          </a:p>
          <a:p>
            <a:r>
              <a:rPr lang="en-GB" altLang="en-US" dirty="0"/>
              <a:t>The dissociation products of carbonic acid include bicarbonate and carbonate ions. </a:t>
            </a:r>
          </a:p>
          <a:p>
            <a:endParaRPr lang="en-GB" altLang="en-US" dirty="0"/>
          </a:p>
          <a:p>
            <a:pPr marL="0" marR="0" lvl="0" indent="0" algn="l" defTabSz="914400" rtl="0" eaLnBrk="0" fontAlgn="base" latinLnBrk="0" hangingPunct="0">
              <a:spcAft>
                <a:spcPct val="0"/>
              </a:spcAft>
              <a:buClrTx/>
              <a:buSzTx/>
              <a:buFontTx/>
              <a:buNone/>
              <a:tabLst/>
              <a:defRPr/>
            </a:pPr>
            <a:r>
              <a:rPr lang="en-GB" altLang="en-US" b="1" dirty="0"/>
              <a:t>Photo credit: </a:t>
            </a:r>
            <a:r>
              <a:rPr lang="en-GB" altLang="en-US" dirty="0"/>
              <a:t>© Nikolay 007, Shutterstock.com 2018</a:t>
            </a:r>
          </a:p>
        </p:txBody>
      </p:sp>
      <p:sp>
        <p:nvSpPr>
          <p:cNvPr id="2" name="Slide Number Placeholder 1">
            <a:extLst>
              <a:ext uri="{FF2B5EF4-FFF2-40B4-BE49-F238E27FC236}">
                <a16:creationId xmlns:a16="http://schemas.microsoft.com/office/drawing/2014/main" id="{F571137E-ED8B-45A2-A2E8-DA96FBB03864}"/>
              </a:ext>
            </a:extLst>
          </p:cNvPr>
          <p:cNvSpPr>
            <a:spLocks noGrp="1"/>
          </p:cNvSpPr>
          <p:nvPr>
            <p:ph type="sldNum" sz="quarter" idx="10"/>
          </p:nvPr>
        </p:nvSpPr>
        <p:spPr/>
        <p:txBody>
          <a:bodyPr/>
          <a:lstStyle/>
          <a:p>
            <a:fld id="{05E0C77F-54CB-4AC0-B57A-ED1D3AD7E050}"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0B5C08E9-7D07-41BB-85C4-2767F1EC65B7}"/>
              </a:ext>
            </a:extLst>
          </p:cNvPr>
          <p:cNvSpPr>
            <a:spLocks noGrp="1"/>
          </p:cNvSpPr>
          <p:nvPr>
            <p:ph type="sldNum" sz="quarter" idx="10"/>
          </p:nvPr>
        </p:nvSpPr>
        <p:spPr/>
        <p:txBody>
          <a:bodyPr/>
          <a:lstStyle/>
          <a:p>
            <a:fld id="{05E0C77F-54CB-4AC0-B57A-ED1D3AD7E050}" type="slidenum">
              <a:rPr lang="en-US" altLang="en-US" smtClean="0"/>
              <a:pPr/>
              <a:t>2</a:t>
            </a:fld>
            <a:endParaRPr lang="en-US" altLang="en-US"/>
          </a:p>
        </p:txBody>
      </p:sp>
    </p:spTree>
    <p:extLst>
      <p:ext uri="{BB962C8B-B14F-4D97-AF65-F5344CB8AC3E}">
        <p14:creationId xmlns:p14="http://schemas.microsoft.com/office/powerpoint/2010/main" val="3785938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Image Placeholder 1">
            <a:extLst>
              <a:ext uri="{FF2B5EF4-FFF2-40B4-BE49-F238E27FC236}">
                <a16:creationId xmlns:a16="http://schemas.microsoft.com/office/drawing/2014/main" id="{0BF393DF-5F29-44C1-9C1F-D77B5440D9AB}"/>
              </a:ext>
            </a:extLst>
          </p:cNvPr>
          <p:cNvSpPr>
            <a:spLocks noGrp="1" noRot="1" noChangeAspect="1" noTextEdit="1"/>
          </p:cNvSpPr>
          <p:nvPr>
            <p:ph type="sldImg"/>
          </p:nvPr>
        </p:nvSpPr>
        <p:spPr>
          <a:ln/>
        </p:spPr>
      </p:sp>
      <p:sp>
        <p:nvSpPr>
          <p:cNvPr id="61444" name="Notes Placeholder 2">
            <a:extLst>
              <a:ext uri="{FF2B5EF4-FFF2-40B4-BE49-F238E27FC236}">
                <a16:creationId xmlns:a16="http://schemas.microsoft.com/office/drawing/2014/main" id="{3B202D8B-85F8-4CA5-A4B6-70E614836D1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dirty="0"/>
              <a:t>Photo credit:</a:t>
            </a:r>
            <a:r>
              <a:rPr lang="en-GB" b="0" dirty="0"/>
              <a:t> © </a:t>
            </a:r>
            <a:r>
              <a:rPr lang="en-GB" dirty="0" err="1"/>
              <a:t>CoolR</a:t>
            </a:r>
            <a:r>
              <a:rPr lang="en-GB" dirty="0"/>
              <a:t>, Shutterstock.com 2018</a:t>
            </a:r>
            <a:endParaRPr lang="en-GB" b="1" dirty="0"/>
          </a:p>
        </p:txBody>
      </p:sp>
      <p:sp>
        <p:nvSpPr>
          <p:cNvPr id="2" name="Slide Number Placeholder 1">
            <a:extLst>
              <a:ext uri="{FF2B5EF4-FFF2-40B4-BE49-F238E27FC236}">
                <a16:creationId xmlns:a16="http://schemas.microsoft.com/office/drawing/2014/main" id="{1677268E-F301-4918-94BB-8DCD7700E3D2}"/>
              </a:ext>
            </a:extLst>
          </p:cNvPr>
          <p:cNvSpPr>
            <a:spLocks noGrp="1"/>
          </p:cNvSpPr>
          <p:nvPr>
            <p:ph type="sldNum" sz="quarter" idx="10"/>
          </p:nvPr>
        </p:nvSpPr>
        <p:spPr/>
        <p:txBody>
          <a:bodyPr/>
          <a:lstStyle/>
          <a:p>
            <a:fld id="{05E0C77F-54CB-4AC0-B57A-ED1D3AD7E050}" type="slidenum">
              <a:rPr lang="en-US" altLang="en-US" smtClean="0"/>
              <a:pPr/>
              <a:t>20</a:t>
            </a:fld>
            <a:endParaRPr lang="en-US" altLang="en-US"/>
          </a:p>
        </p:txBody>
      </p:sp>
    </p:spTree>
    <p:extLst>
      <p:ext uri="{BB962C8B-B14F-4D97-AF65-F5344CB8AC3E}">
        <p14:creationId xmlns:p14="http://schemas.microsoft.com/office/powerpoint/2010/main" val="2927011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a:extLst>
              <a:ext uri="{FF2B5EF4-FFF2-40B4-BE49-F238E27FC236}">
                <a16:creationId xmlns:a16="http://schemas.microsoft.com/office/drawing/2014/main" id="{92FD4FE7-49C0-49C6-825C-ADD132EA2949}"/>
              </a:ext>
            </a:extLst>
          </p:cNvPr>
          <p:cNvSpPr>
            <a:spLocks noGrp="1" noRot="1" noChangeAspect="1" noChangeArrowheads="1" noTextEdit="1"/>
          </p:cNvSpPr>
          <p:nvPr>
            <p:ph type="sldImg"/>
          </p:nvPr>
        </p:nvSpPr>
        <p:spPr>
          <a:ln/>
        </p:spPr>
      </p:sp>
      <p:sp>
        <p:nvSpPr>
          <p:cNvPr id="963587" name="Rectangle 3">
            <a:extLst>
              <a:ext uri="{FF2B5EF4-FFF2-40B4-BE49-F238E27FC236}">
                <a16:creationId xmlns:a16="http://schemas.microsoft.com/office/drawing/2014/main" id="{714F202E-9D8D-433D-BF68-18A1330D312C}"/>
              </a:ext>
            </a:extLst>
          </p:cNvPr>
          <p:cNvSpPr>
            <a:spLocks noGrp="1" noChangeArrowheads="1"/>
          </p:cNvSpPr>
          <p:nvPr>
            <p:ph type="body" idx="1"/>
          </p:nvPr>
        </p:nvSpPr>
        <p:spPr>
          <a:xfrm>
            <a:off x="914401" y="4415790"/>
            <a:ext cx="5029200" cy="4183380"/>
          </a:xfrm>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0694CDBD-3226-4361-B2D7-EAA60E9108FD}"/>
              </a:ext>
            </a:extLst>
          </p:cNvPr>
          <p:cNvSpPr>
            <a:spLocks noGrp="1"/>
          </p:cNvSpPr>
          <p:nvPr>
            <p:ph type="sldNum" sz="quarter" idx="10"/>
          </p:nvPr>
        </p:nvSpPr>
        <p:spPr/>
        <p:txBody>
          <a:bodyPr/>
          <a:lstStyle/>
          <a:p>
            <a:fld id="{05E0C77F-54CB-4AC0-B57A-ED1D3AD7E050}"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a:extLst>
              <a:ext uri="{FF2B5EF4-FFF2-40B4-BE49-F238E27FC236}">
                <a16:creationId xmlns:a16="http://schemas.microsoft.com/office/drawing/2014/main" id="{E7F4874C-589B-46EA-B0EF-C78B2DF1543A}"/>
              </a:ext>
            </a:extLst>
          </p:cNvPr>
          <p:cNvSpPr>
            <a:spLocks noGrp="1" noRot="1" noChangeAspect="1" noChangeArrowheads="1" noTextEdit="1"/>
          </p:cNvSpPr>
          <p:nvPr>
            <p:ph type="sldImg"/>
          </p:nvPr>
        </p:nvSpPr>
        <p:spPr>
          <a:ln/>
        </p:spPr>
      </p:sp>
      <p:sp>
        <p:nvSpPr>
          <p:cNvPr id="1082371" name="Rectangle 3">
            <a:extLst>
              <a:ext uri="{FF2B5EF4-FFF2-40B4-BE49-F238E27FC236}">
                <a16:creationId xmlns:a16="http://schemas.microsoft.com/office/drawing/2014/main" id="{FFA3B562-7078-414A-89F6-68E58584D9B5}"/>
              </a:ext>
            </a:extLst>
          </p:cNvPr>
          <p:cNvSpPr>
            <a:spLocks noGrp="1" noChangeArrowheads="1"/>
          </p:cNvSpPr>
          <p:nvPr>
            <p:ph type="body" idx="1"/>
          </p:nvPr>
        </p:nvSpPr>
        <p:spPr/>
        <p:txBody>
          <a:bodyPr/>
          <a:lstStyle/>
          <a:p>
            <a:endParaRPr lang="en-GB" altLang="en-US" dirty="0"/>
          </a:p>
        </p:txBody>
      </p:sp>
      <p:sp>
        <p:nvSpPr>
          <p:cNvPr id="2" name="Slide Number Placeholder 1">
            <a:extLst>
              <a:ext uri="{FF2B5EF4-FFF2-40B4-BE49-F238E27FC236}">
                <a16:creationId xmlns:a16="http://schemas.microsoft.com/office/drawing/2014/main" id="{2A5EE763-D0C7-41E0-A7FE-520B333BD089}"/>
              </a:ext>
            </a:extLst>
          </p:cNvPr>
          <p:cNvSpPr>
            <a:spLocks noGrp="1"/>
          </p:cNvSpPr>
          <p:nvPr>
            <p:ph type="sldNum" sz="quarter" idx="10"/>
          </p:nvPr>
        </p:nvSpPr>
        <p:spPr/>
        <p:txBody>
          <a:bodyPr/>
          <a:lstStyle/>
          <a:p>
            <a:fld id="{05E0C77F-54CB-4AC0-B57A-ED1D3AD7E050}"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a:extLst>
              <a:ext uri="{FF2B5EF4-FFF2-40B4-BE49-F238E27FC236}">
                <a16:creationId xmlns:a16="http://schemas.microsoft.com/office/drawing/2014/main" id="{84045E3A-3DE4-47CF-AE68-90E5B8D23698}"/>
              </a:ext>
            </a:extLst>
          </p:cNvPr>
          <p:cNvSpPr>
            <a:spLocks noGrp="1" noRot="1" noChangeAspect="1" noChangeArrowheads="1" noTextEdit="1"/>
          </p:cNvSpPr>
          <p:nvPr>
            <p:ph type="sldImg"/>
          </p:nvPr>
        </p:nvSpPr>
        <p:spPr>
          <a:ln/>
        </p:spPr>
      </p:sp>
      <p:sp>
        <p:nvSpPr>
          <p:cNvPr id="1049603" name="Rectangle 3">
            <a:extLst>
              <a:ext uri="{FF2B5EF4-FFF2-40B4-BE49-F238E27FC236}">
                <a16:creationId xmlns:a16="http://schemas.microsoft.com/office/drawing/2014/main" id="{E4C5E0CB-E3C9-4BC0-9953-10DEA42E77A4}"/>
              </a:ext>
            </a:extLst>
          </p:cNvPr>
          <p:cNvSpPr>
            <a:spLocks noGrp="1" noChangeArrowheads="1"/>
          </p:cNvSpPr>
          <p:nvPr>
            <p:ph type="body" idx="1"/>
          </p:nvPr>
        </p:nvSpPr>
        <p:spPr/>
        <p:txBody>
          <a:bodyPr>
            <a:normAutofit fontScale="92500"/>
          </a:bodyPr>
          <a:lstStyle/>
          <a:p>
            <a:r>
              <a:rPr lang="en-GB" altLang="en-US" b="1" dirty="0"/>
              <a:t>Teacher notes</a:t>
            </a:r>
          </a:p>
          <a:p>
            <a:r>
              <a:rPr lang="en-GB" altLang="en-US" b="0" dirty="0"/>
              <a:t>In 1850, the percentage of carbon dioxide in the atmosphere was 0.029% (often written as 290 parts per million). This has since risen to the figure we see today, 0.041%, or 410 parts per million, and it continues to increase. This change is discussed in later slides.</a:t>
            </a:r>
          </a:p>
          <a:p>
            <a:endParaRPr lang="en-GB" altLang="en-US" b="0" dirty="0"/>
          </a:p>
          <a:p>
            <a:r>
              <a:rPr lang="en-GB" altLang="en-US" b="0" dirty="0"/>
              <a:t>Discuss students’ ideas for the question. One suggestion would be to place the figures in the context of more familiar objects. A metric ton is 1,000 kg. A large car weighs around 1.5 metric tons, an elephant around 5 metric tons, a blue whale around 140 metric tons and a full airplane up to around 590 metric tons. You could suggest that students research their own objects to use in this comparison.</a:t>
            </a:r>
          </a:p>
          <a:p>
            <a:endParaRPr lang="en-GB" altLang="en-US" b="0" dirty="0"/>
          </a:p>
          <a:p>
            <a:pPr marL="0" marR="0" lvl="0" indent="0" algn="l" defTabSz="914400" rtl="0" eaLnBrk="0" fontAlgn="base" latinLnBrk="0" hangingPunct="0">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76BE2113-8CC2-46E8-9D91-4A9DFEBC3105}"/>
              </a:ext>
            </a:extLst>
          </p:cNvPr>
          <p:cNvSpPr>
            <a:spLocks noGrp="1"/>
          </p:cNvSpPr>
          <p:nvPr>
            <p:ph type="sldNum" sz="quarter" idx="10"/>
          </p:nvPr>
        </p:nvSpPr>
        <p:spPr/>
        <p:txBody>
          <a:bodyPr/>
          <a:lstStyle/>
          <a:p>
            <a:fld id="{05E0C77F-54CB-4AC0-B57A-ED1D3AD7E050}" type="slidenum">
              <a:rPr lang="en-US" altLang="en-US" smtClean="0"/>
              <a:pPr/>
              <a:t>23</a:t>
            </a:fld>
            <a:endParaRPr lang="en-US" altLang="en-US"/>
          </a:p>
        </p:txBody>
      </p:sp>
    </p:spTree>
    <p:extLst>
      <p:ext uri="{BB962C8B-B14F-4D97-AF65-F5344CB8AC3E}">
        <p14:creationId xmlns:p14="http://schemas.microsoft.com/office/powerpoint/2010/main" val="4203123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a:extLst>
              <a:ext uri="{FF2B5EF4-FFF2-40B4-BE49-F238E27FC236}">
                <a16:creationId xmlns:a16="http://schemas.microsoft.com/office/drawing/2014/main" id="{03312730-77E9-4B55-BA89-F0350C6DC343}"/>
              </a:ext>
            </a:extLst>
          </p:cNvPr>
          <p:cNvSpPr>
            <a:spLocks noGrp="1" noRot="1" noChangeAspect="1" noChangeArrowheads="1" noTextEdit="1"/>
          </p:cNvSpPr>
          <p:nvPr>
            <p:ph type="sldImg"/>
          </p:nvPr>
        </p:nvSpPr>
        <p:spPr>
          <a:ln/>
        </p:spPr>
      </p:sp>
      <p:sp>
        <p:nvSpPr>
          <p:cNvPr id="1048579" name="Rectangle 3">
            <a:extLst>
              <a:ext uri="{FF2B5EF4-FFF2-40B4-BE49-F238E27FC236}">
                <a16:creationId xmlns:a16="http://schemas.microsoft.com/office/drawing/2014/main" id="{7D286CAD-1F17-4644-98E7-383C333AD6D2}"/>
              </a:ext>
            </a:extLst>
          </p:cNvPr>
          <p:cNvSpPr>
            <a:spLocks noGrp="1" noChangeArrowheads="1"/>
          </p:cNvSpPr>
          <p:nvPr>
            <p:ph type="body" idx="1"/>
          </p:nvPr>
        </p:nvSpPr>
        <p:spPr/>
        <p:txBody>
          <a:bodyPr/>
          <a:lstStyle/>
          <a:p>
            <a:r>
              <a:rPr lang="en-GB" altLang="en-US" b="1" dirty="0"/>
              <a:t>Teacher notes</a:t>
            </a:r>
          </a:p>
          <a:p>
            <a:r>
              <a:rPr lang="en-GB" altLang="en-US" dirty="0"/>
              <a:t>Before the data is revealed, students could be asked to think about the values they might expect. For example, where would they expect most of the carbon to be present? Which of the carbon stores will not show an equal input and output of carbon? How might the current flows of carbon be different from those before the industrial revolution?</a:t>
            </a:r>
          </a:p>
          <a:p>
            <a:endParaRPr lang="en-GB" altLang="en-US" dirty="0"/>
          </a:p>
          <a:p>
            <a:r>
              <a:rPr lang="en-GB" altLang="en-US" dirty="0"/>
              <a:t>Data source: Woods Hole Research </a:t>
            </a:r>
            <a:r>
              <a:rPr lang="en-GB" altLang="en-US" dirty="0" err="1"/>
              <a:t>Center</a:t>
            </a:r>
            <a:endParaRPr lang="en-GB" altLang="en-US" dirty="0"/>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b="0" dirty="0"/>
          </a:p>
        </p:txBody>
      </p:sp>
      <p:sp>
        <p:nvSpPr>
          <p:cNvPr id="2" name="Slide Number Placeholder 1">
            <a:extLst>
              <a:ext uri="{FF2B5EF4-FFF2-40B4-BE49-F238E27FC236}">
                <a16:creationId xmlns:a16="http://schemas.microsoft.com/office/drawing/2014/main" id="{B63923B8-4789-418A-9E3B-1EAC3919B44D}"/>
              </a:ext>
            </a:extLst>
          </p:cNvPr>
          <p:cNvSpPr>
            <a:spLocks noGrp="1"/>
          </p:cNvSpPr>
          <p:nvPr>
            <p:ph type="sldNum" sz="quarter" idx="10"/>
          </p:nvPr>
        </p:nvSpPr>
        <p:spPr/>
        <p:txBody>
          <a:bodyPr/>
          <a:lstStyle/>
          <a:p>
            <a:fld id="{05E0C77F-54CB-4AC0-B57A-ED1D3AD7E050}"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a:extLst>
              <a:ext uri="{FF2B5EF4-FFF2-40B4-BE49-F238E27FC236}">
                <a16:creationId xmlns:a16="http://schemas.microsoft.com/office/drawing/2014/main" id="{7BF20041-A3FD-4D5C-BCF4-585BF93F1E82}"/>
              </a:ext>
            </a:extLst>
          </p:cNvPr>
          <p:cNvSpPr>
            <a:spLocks noGrp="1" noRot="1" noChangeAspect="1" noChangeArrowheads="1" noTextEdit="1"/>
          </p:cNvSpPr>
          <p:nvPr>
            <p:ph type="sldImg"/>
          </p:nvPr>
        </p:nvSpPr>
        <p:spPr>
          <a:ln/>
        </p:spPr>
      </p:sp>
      <p:sp>
        <p:nvSpPr>
          <p:cNvPr id="1075203" name="Rectangle 3">
            <a:extLst>
              <a:ext uri="{FF2B5EF4-FFF2-40B4-BE49-F238E27FC236}">
                <a16:creationId xmlns:a16="http://schemas.microsoft.com/office/drawing/2014/main" id="{1DDB06DB-58D2-4D77-A056-F58FF895DCF1}"/>
              </a:ext>
            </a:extLst>
          </p:cNvPr>
          <p:cNvSpPr>
            <a:spLocks noGrp="1" noChangeArrowheads="1"/>
          </p:cNvSpPr>
          <p:nvPr>
            <p:ph type="body" idx="1"/>
          </p:nvPr>
        </p:nvSpPr>
        <p:spPr/>
        <p:txBody>
          <a:bodyPr/>
          <a:lstStyle/>
          <a:p>
            <a:endParaRPr lang="en-US" altLang="en-US" dirty="0"/>
          </a:p>
        </p:txBody>
      </p:sp>
      <p:sp>
        <p:nvSpPr>
          <p:cNvPr id="2" name="Slide Number Placeholder 1">
            <a:extLst>
              <a:ext uri="{FF2B5EF4-FFF2-40B4-BE49-F238E27FC236}">
                <a16:creationId xmlns:a16="http://schemas.microsoft.com/office/drawing/2014/main" id="{0D4835DF-EBD8-4CC3-B51F-ABFA06FEFB17}"/>
              </a:ext>
            </a:extLst>
          </p:cNvPr>
          <p:cNvSpPr>
            <a:spLocks noGrp="1"/>
          </p:cNvSpPr>
          <p:nvPr>
            <p:ph type="sldNum" sz="quarter" idx="10"/>
          </p:nvPr>
        </p:nvSpPr>
        <p:spPr/>
        <p:txBody>
          <a:bodyPr/>
          <a:lstStyle/>
          <a:p>
            <a:fld id="{05E0C77F-54CB-4AC0-B57A-ED1D3AD7E050}"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a:extLst>
              <a:ext uri="{FF2B5EF4-FFF2-40B4-BE49-F238E27FC236}">
                <a16:creationId xmlns:a16="http://schemas.microsoft.com/office/drawing/2014/main" id="{1D1A4CD7-5427-42D0-822B-DAFF3BA00E2B}"/>
              </a:ext>
            </a:extLst>
          </p:cNvPr>
          <p:cNvSpPr>
            <a:spLocks noGrp="1" noRot="1" noChangeAspect="1" noChangeArrowheads="1" noTextEdit="1"/>
          </p:cNvSpPr>
          <p:nvPr>
            <p:ph type="sldImg"/>
          </p:nvPr>
        </p:nvSpPr>
        <p:spPr>
          <a:ln/>
        </p:spPr>
      </p:sp>
      <p:sp>
        <p:nvSpPr>
          <p:cNvPr id="1026051" name="Rectangle 3">
            <a:extLst>
              <a:ext uri="{FF2B5EF4-FFF2-40B4-BE49-F238E27FC236}">
                <a16:creationId xmlns:a16="http://schemas.microsoft.com/office/drawing/2014/main" id="{9CAB4B3F-1BCD-4496-9874-B8F880614C84}"/>
              </a:ext>
            </a:extLst>
          </p:cNvPr>
          <p:cNvSpPr>
            <a:spLocks noGrp="1" noChangeArrowheads="1"/>
          </p:cNvSpPr>
          <p:nvPr>
            <p:ph type="body" idx="1"/>
          </p:nvPr>
        </p:nvSpPr>
        <p:spPr/>
        <p:txBody>
          <a:bodyPr>
            <a:normAutofit fontScale="77500" lnSpcReduction="20000"/>
          </a:bodyPr>
          <a:lstStyle/>
          <a:p>
            <a:pPr>
              <a:lnSpc>
                <a:spcPct val="120000"/>
              </a:lnSpc>
            </a:pPr>
            <a:r>
              <a:rPr lang="en-GB" altLang="en-US" b="1" dirty="0"/>
              <a:t>Teacher notes</a:t>
            </a:r>
          </a:p>
          <a:p>
            <a:pPr>
              <a:lnSpc>
                <a:spcPct val="120000"/>
              </a:lnSpc>
            </a:pPr>
            <a:r>
              <a:rPr lang="en-GB" altLang="en-US" dirty="0"/>
              <a:t>The second graph suggests an increase in CO</a:t>
            </a:r>
            <a:r>
              <a:rPr lang="en-GB" altLang="en-US" baseline="-25000" dirty="0"/>
              <a:t>2</a:t>
            </a:r>
            <a:r>
              <a:rPr lang="en-GB" altLang="en-US" dirty="0"/>
              <a:t> levels since the Industrial Revolution.</a:t>
            </a:r>
          </a:p>
          <a:p>
            <a:pPr>
              <a:lnSpc>
                <a:spcPct val="120000"/>
              </a:lnSpc>
            </a:pPr>
            <a:endParaRPr lang="en-GB" altLang="en-US" dirty="0"/>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Make a quantitative and/or qualitative claim regarding the relationship between dependent and independent variables.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b="0" dirty="0"/>
          </a:p>
          <a:p>
            <a:pPr fontAlgn="t">
              <a:lnSpc>
                <a:spcPct val="120000"/>
              </a:lnSpc>
            </a:pPr>
            <a:endParaRPr lang="en-GB" altLang="en-US" b="1" dirty="0"/>
          </a:p>
          <a:p>
            <a:pPr fontAlgn="t">
              <a:lnSpc>
                <a:spcPct val="120000"/>
              </a:lnSpc>
            </a:pPr>
            <a:r>
              <a:rPr lang="en-GB" altLang="en-US" b="1" dirty="0"/>
              <a:t>Data:</a:t>
            </a:r>
            <a:r>
              <a:rPr lang="en-GB" altLang="en-US" dirty="0"/>
              <a:t> Historical CO</a:t>
            </a:r>
            <a:r>
              <a:rPr lang="en-GB" altLang="en-US" baseline="-40000" dirty="0"/>
              <a:t>2</a:t>
            </a:r>
            <a:r>
              <a:rPr lang="en-GB" altLang="en-US" dirty="0"/>
              <a:t> data from the Vostok ice core, courtesy of NOAA and  WDC Paleo (www.ncdc.noaa.gov/paleo/icecore/antarctica/vostok/vostok_co2.html).</a:t>
            </a:r>
          </a:p>
          <a:p>
            <a:pPr>
              <a:lnSpc>
                <a:spcPct val="120000"/>
              </a:lnSpc>
            </a:pPr>
            <a:r>
              <a:rPr lang="en-GB" altLang="en-US" dirty="0"/>
              <a:t>Petit, JR </a:t>
            </a:r>
            <a:r>
              <a:rPr lang="en-GB" altLang="en-US" i="1" dirty="0"/>
              <a:t>et al</a:t>
            </a:r>
            <a:r>
              <a:rPr lang="en-GB" altLang="en-US" dirty="0"/>
              <a:t>. 1999. Climate and atmospheric history of the past 420,000 years from the Vostok ice core, Antarctica. </a:t>
            </a:r>
            <a:r>
              <a:rPr lang="en-GB" altLang="en-US" i="1" dirty="0"/>
              <a:t>Nature</a:t>
            </a:r>
            <a:r>
              <a:rPr lang="en-GB" altLang="en-US" dirty="0"/>
              <a:t> 399: 429-436.</a:t>
            </a:r>
          </a:p>
          <a:p>
            <a:pPr>
              <a:lnSpc>
                <a:spcPct val="120000"/>
              </a:lnSpc>
            </a:pPr>
            <a:endParaRPr lang="en-GB" altLang="en-US" dirty="0"/>
          </a:p>
          <a:p>
            <a:pPr>
              <a:lnSpc>
                <a:spcPct val="120000"/>
              </a:lnSpc>
            </a:pPr>
            <a:r>
              <a:rPr lang="en-GB" altLang="en-US" dirty="0"/>
              <a:t>CO</a:t>
            </a:r>
            <a:r>
              <a:rPr lang="en-GB" altLang="en-US" baseline="-25000" dirty="0"/>
              <a:t>2</a:t>
            </a:r>
            <a:r>
              <a:rPr lang="en-GB" altLang="en-US" dirty="0"/>
              <a:t> from 1860: 1861-1958 Etheridge, D. M. et. al., 1998, Historical CO2 record derived from a spline fit (20 year </a:t>
            </a:r>
            <a:r>
              <a:rPr lang="en-GB" altLang="en-US" dirty="0" err="1"/>
              <a:t>cutoff</a:t>
            </a:r>
            <a:r>
              <a:rPr lang="en-GB" altLang="en-US" dirty="0"/>
              <a:t>) of the Law Dome DE08 and DE08-2 ice cores, courtesy of CDIAC (http://cdiac.esd.ornl.gov/ftp/trends/co2/lawdome.smoothed.yr20)</a:t>
            </a:r>
          </a:p>
          <a:p>
            <a:pPr>
              <a:lnSpc>
                <a:spcPct val="120000"/>
              </a:lnSpc>
            </a:pPr>
            <a:r>
              <a:rPr lang="en-GB" altLang="en-US" dirty="0"/>
              <a:t>1959-2003 from the Mauna Loa observatory, Hawaii, courtesy of NOAA. Continuous measurement of CO</a:t>
            </a:r>
            <a:r>
              <a:rPr lang="en-GB" altLang="en-US" baseline="-25000" dirty="0"/>
              <a:t>2</a:t>
            </a:r>
            <a:r>
              <a:rPr lang="en-GB" altLang="en-US" dirty="0"/>
              <a:t> levels began in 1958.</a:t>
            </a:r>
          </a:p>
        </p:txBody>
      </p:sp>
      <p:sp>
        <p:nvSpPr>
          <p:cNvPr id="2" name="Slide Number Placeholder 1">
            <a:extLst>
              <a:ext uri="{FF2B5EF4-FFF2-40B4-BE49-F238E27FC236}">
                <a16:creationId xmlns:a16="http://schemas.microsoft.com/office/drawing/2014/main" id="{F8D0C15A-3CA0-403A-882D-654E230AB650}"/>
              </a:ext>
            </a:extLst>
          </p:cNvPr>
          <p:cNvSpPr>
            <a:spLocks noGrp="1"/>
          </p:cNvSpPr>
          <p:nvPr>
            <p:ph type="sldNum" sz="quarter" idx="10"/>
          </p:nvPr>
        </p:nvSpPr>
        <p:spPr/>
        <p:txBody>
          <a:bodyPr/>
          <a:lstStyle/>
          <a:p>
            <a:fld id="{05E0C77F-54CB-4AC0-B57A-ED1D3AD7E050}"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a:extLst>
              <a:ext uri="{FF2B5EF4-FFF2-40B4-BE49-F238E27FC236}">
                <a16:creationId xmlns:a16="http://schemas.microsoft.com/office/drawing/2014/main" id="{7BF20041-A3FD-4D5C-BCF4-585BF93F1E82}"/>
              </a:ext>
            </a:extLst>
          </p:cNvPr>
          <p:cNvSpPr>
            <a:spLocks noGrp="1" noRot="1" noChangeAspect="1" noChangeArrowheads="1" noTextEdit="1"/>
          </p:cNvSpPr>
          <p:nvPr>
            <p:ph type="sldImg"/>
          </p:nvPr>
        </p:nvSpPr>
        <p:spPr>
          <a:ln/>
        </p:spPr>
      </p:sp>
      <p:sp>
        <p:nvSpPr>
          <p:cNvPr id="1075203" name="Rectangle 3">
            <a:extLst>
              <a:ext uri="{FF2B5EF4-FFF2-40B4-BE49-F238E27FC236}">
                <a16:creationId xmlns:a16="http://schemas.microsoft.com/office/drawing/2014/main" id="{1DDB06DB-58D2-4D77-A056-F58FF895DCF1}"/>
              </a:ext>
            </a:extLst>
          </p:cNvPr>
          <p:cNvSpPr>
            <a:spLocks noGrp="1" noChangeArrowheads="1"/>
          </p:cNvSpPr>
          <p:nvPr>
            <p:ph type="body" idx="1"/>
          </p:nvPr>
        </p:nvSpPr>
        <p:spPr/>
        <p:txBody>
          <a:bodyPr>
            <a:normAutofit fontScale="77500" lnSpcReduction="20000"/>
          </a:bodyPr>
          <a:lstStyle/>
          <a:p>
            <a:pPr>
              <a:lnSpc>
                <a:spcPct val="120000"/>
              </a:lnSpc>
            </a:pPr>
            <a:r>
              <a:rPr lang="en-GB" altLang="en-US" b="1" dirty="0"/>
              <a:t>Teacher notes</a:t>
            </a:r>
          </a:p>
          <a:p>
            <a:pPr>
              <a:lnSpc>
                <a:spcPct val="120000"/>
              </a:lnSpc>
            </a:pPr>
            <a:r>
              <a:rPr lang="en-GB" altLang="en-US" b="0" dirty="0"/>
              <a:t>Help students to identify human activities that have added carbon to the atmosphere. They should be able to name the combustion of fossil fuels, and explain that this returns to the atmosphere carbon that has been locked away for millions of years. They may also be able to discuss the rate of change: fossil fuels took millions of years to form, but are being released by humans at a much greater rate. </a:t>
            </a:r>
          </a:p>
          <a:p>
            <a:pPr>
              <a:lnSpc>
                <a:spcPct val="120000"/>
              </a:lnSpc>
            </a:pPr>
            <a:endParaRPr lang="en-GB" altLang="en-US" b="0" dirty="0"/>
          </a:p>
          <a:p>
            <a:pPr>
              <a:lnSpc>
                <a:spcPct val="120000"/>
              </a:lnSpc>
            </a:pPr>
            <a:r>
              <a:rPr lang="en-GB" altLang="en-US" b="0" dirty="0"/>
              <a:t>Other human activities include deforestation, which reduces the ability of photosynthesis to remove carbon from the atmosphere.</a:t>
            </a:r>
          </a:p>
          <a:p>
            <a:pPr>
              <a:lnSpc>
                <a:spcPct val="120000"/>
              </a:lnSpc>
            </a:pPr>
            <a:endParaRPr lang="en-GB" altLang="en-US" b="0" dirty="0"/>
          </a:p>
          <a:p>
            <a:pPr>
              <a:lnSpc>
                <a:spcPct val="120000"/>
              </a:lnSpc>
            </a:pPr>
            <a:r>
              <a:rPr lang="en-GB" altLang="en-US" b="0" dirty="0"/>
              <a:t>Help students to apply their understanding of the carbon cycle to suggest what has happened to the additional carbon in the atmosphere. An increased concentration of carbon dioxide in the atmosphere would be expected to increase diffusion into the oceans. Help students to apply their understanding of concentration gradients to establish why this is the case.</a:t>
            </a:r>
          </a:p>
          <a:p>
            <a:pPr>
              <a:lnSpc>
                <a:spcPct val="120000"/>
              </a:lnSpc>
            </a:pPr>
            <a:endParaRPr lang="en-GB" altLang="en-US" b="0" dirty="0"/>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A8D19690-7CA6-432B-B8D3-AF3473CEA499}"/>
              </a:ext>
            </a:extLst>
          </p:cNvPr>
          <p:cNvSpPr>
            <a:spLocks noGrp="1"/>
          </p:cNvSpPr>
          <p:nvPr>
            <p:ph type="sldNum" sz="quarter" idx="10"/>
          </p:nvPr>
        </p:nvSpPr>
        <p:spPr/>
        <p:txBody>
          <a:bodyPr/>
          <a:lstStyle/>
          <a:p>
            <a:fld id="{05E0C77F-54CB-4AC0-B57A-ED1D3AD7E050}" type="slidenum">
              <a:rPr lang="en-US" altLang="en-US" smtClean="0"/>
              <a:pPr/>
              <a:t>27</a:t>
            </a:fld>
            <a:endParaRPr lang="en-US" altLang="en-US"/>
          </a:p>
        </p:txBody>
      </p:sp>
    </p:spTree>
    <p:extLst>
      <p:ext uri="{BB962C8B-B14F-4D97-AF65-F5344CB8AC3E}">
        <p14:creationId xmlns:p14="http://schemas.microsoft.com/office/powerpoint/2010/main" val="33988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a:extLst>
              <a:ext uri="{FF2B5EF4-FFF2-40B4-BE49-F238E27FC236}">
                <a16:creationId xmlns:a16="http://schemas.microsoft.com/office/drawing/2014/main" id="{7BF20041-A3FD-4D5C-BCF4-585BF93F1E82}"/>
              </a:ext>
            </a:extLst>
          </p:cNvPr>
          <p:cNvSpPr>
            <a:spLocks noGrp="1" noRot="1" noChangeAspect="1" noChangeArrowheads="1" noTextEdit="1"/>
          </p:cNvSpPr>
          <p:nvPr>
            <p:ph type="sldImg"/>
          </p:nvPr>
        </p:nvSpPr>
        <p:spPr>
          <a:ln/>
        </p:spPr>
      </p:sp>
      <p:sp>
        <p:nvSpPr>
          <p:cNvPr id="1075203" name="Rectangle 3">
            <a:extLst>
              <a:ext uri="{FF2B5EF4-FFF2-40B4-BE49-F238E27FC236}">
                <a16:creationId xmlns:a16="http://schemas.microsoft.com/office/drawing/2014/main" id="{1DDB06DB-58D2-4D77-A056-F58FF895DCF1}"/>
              </a:ext>
            </a:extLst>
          </p:cNvPr>
          <p:cNvSpPr>
            <a:spLocks noGrp="1" noChangeArrowheads="1"/>
          </p:cNvSpPr>
          <p:nvPr>
            <p:ph type="body" idx="1"/>
          </p:nvPr>
        </p:nvSpPr>
        <p:spPr/>
        <p:txBody>
          <a:bodyPr>
            <a:normAutofit fontScale="92500" lnSpcReduction="10000"/>
          </a:bodyPr>
          <a:lstStyle/>
          <a:p>
            <a:pPr>
              <a:lnSpc>
                <a:spcPct val="110000"/>
              </a:lnSpc>
            </a:pPr>
            <a:r>
              <a:rPr lang="en-GB" altLang="en-US" b="1" dirty="0"/>
              <a:t>Teacher notes</a:t>
            </a:r>
          </a:p>
          <a:p>
            <a:pPr>
              <a:lnSpc>
                <a:spcPct val="110000"/>
              </a:lnSpc>
            </a:pPr>
            <a:r>
              <a:rPr lang="en-GB" altLang="en-US" b="0" dirty="0"/>
              <a:t>Discuss students’ ideas for the question before revealing the rest of the content. Students should be able to apply their understanding of climate change to answer the question. Some students may be able to suggest other effects, such as ocean acidification. This is discussed on the next slide.</a:t>
            </a:r>
          </a:p>
          <a:p>
            <a:pPr>
              <a:lnSpc>
                <a:spcPct val="110000"/>
              </a:lnSpc>
            </a:pPr>
            <a:endParaRPr lang="en-GB" altLang="en-US" b="0" dirty="0"/>
          </a:p>
          <a:p>
            <a:pPr marL="0" marR="0" lvl="0" indent="0" algn="l" defTabSz="914400" rtl="0" eaLnBrk="0" fontAlgn="base" latinLnBrk="0" hangingPunct="0">
              <a:lnSpc>
                <a:spcPct val="110000"/>
              </a:lnSpc>
              <a:spcAft>
                <a:spcPct val="0"/>
              </a:spcAft>
              <a:buClrTx/>
              <a:buSzTx/>
              <a:buFontTx/>
              <a:buNone/>
              <a:tabLst/>
              <a:defRPr/>
            </a:pPr>
            <a:r>
              <a:rPr lang="en-GB" altLang="en-US" dirty="0">
                <a:latin typeface="Arial" panose="020B0604020202020204" pitchFamily="34" charset="0"/>
              </a:rPr>
              <a:t>For more information on the greenhouse effect, please refer to the </a:t>
            </a:r>
            <a:r>
              <a:rPr lang="en-GB" altLang="en-US" i="1" dirty="0">
                <a:latin typeface="Arial" panose="020B0604020202020204" pitchFamily="34" charset="0"/>
              </a:rPr>
              <a:t>Earth and Space Sciences: The Greenhouse Effect </a:t>
            </a:r>
            <a:r>
              <a:rPr lang="en-GB" altLang="en-US" dirty="0">
                <a:latin typeface="Arial" panose="020B0604020202020204" pitchFamily="34" charset="0"/>
              </a:rPr>
              <a:t>presentation. </a:t>
            </a:r>
          </a:p>
          <a:p>
            <a:pPr marL="0" marR="0" lvl="0" indent="0" algn="l" defTabSz="914400" rtl="0" eaLnBrk="0" fontAlgn="base" latinLnBrk="0" hangingPunct="0">
              <a:lnSpc>
                <a:spcPct val="110000"/>
              </a:lnSpc>
              <a:spcAft>
                <a:spcPct val="0"/>
              </a:spcAft>
              <a:buClrTx/>
              <a:buSzTx/>
              <a:buFontTx/>
              <a:buNone/>
              <a:tabLst/>
              <a:defRPr/>
            </a:pPr>
            <a:endParaRPr lang="en-GB" altLang="en-US" b="0"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b="1" kern="1200" dirty="0">
              <a:solidFill>
                <a:schemeClr val="tx1"/>
              </a:solidFill>
              <a:effectLst/>
              <a:latin typeface="Arial" charset="0"/>
              <a:ea typeface="+mn-ea"/>
              <a:cs typeface="+mn-cs"/>
            </a:endParaRPr>
          </a:p>
          <a:p>
            <a:pPr>
              <a:lnSpc>
                <a:spcPct val="110000"/>
              </a:lnSpc>
            </a:pPr>
            <a:endParaRPr lang="en-GB" altLang="en-US" b="1" dirty="0"/>
          </a:p>
          <a:p>
            <a:pPr>
              <a:lnSpc>
                <a:spcPct val="110000"/>
              </a:lnSpc>
            </a:pPr>
            <a:r>
              <a:rPr lang="en-GB" altLang="en-US" b="1" dirty="0"/>
              <a:t>Photo credit:</a:t>
            </a:r>
            <a:r>
              <a:rPr lang="en-GB" altLang="en-US" dirty="0"/>
              <a:t> </a:t>
            </a:r>
            <a:r>
              <a:rPr lang="en-US" altLang="en-US" dirty="0"/>
              <a:t>© Studio23, Shutterstock 2018</a:t>
            </a:r>
          </a:p>
        </p:txBody>
      </p:sp>
      <p:sp>
        <p:nvSpPr>
          <p:cNvPr id="2" name="Slide Number Placeholder 1">
            <a:extLst>
              <a:ext uri="{FF2B5EF4-FFF2-40B4-BE49-F238E27FC236}">
                <a16:creationId xmlns:a16="http://schemas.microsoft.com/office/drawing/2014/main" id="{F184EDD9-568E-406C-81DB-093275DEA1EC}"/>
              </a:ext>
            </a:extLst>
          </p:cNvPr>
          <p:cNvSpPr>
            <a:spLocks noGrp="1"/>
          </p:cNvSpPr>
          <p:nvPr>
            <p:ph type="sldNum" sz="quarter" idx="10"/>
          </p:nvPr>
        </p:nvSpPr>
        <p:spPr/>
        <p:txBody>
          <a:bodyPr/>
          <a:lstStyle/>
          <a:p>
            <a:fld id="{05E0C77F-54CB-4AC0-B57A-ED1D3AD7E050}" type="slidenum">
              <a:rPr lang="en-US" altLang="en-US" smtClean="0"/>
              <a:pPr/>
              <a:t>28</a:t>
            </a:fld>
            <a:endParaRPr lang="en-US" altLang="en-US"/>
          </a:p>
        </p:txBody>
      </p:sp>
    </p:spTree>
    <p:extLst>
      <p:ext uri="{BB962C8B-B14F-4D97-AF65-F5344CB8AC3E}">
        <p14:creationId xmlns:p14="http://schemas.microsoft.com/office/powerpoint/2010/main" val="1762686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a:extLst>
              <a:ext uri="{FF2B5EF4-FFF2-40B4-BE49-F238E27FC236}">
                <a16:creationId xmlns:a16="http://schemas.microsoft.com/office/drawing/2014/main" id="{7BF20041-A3FD-4D5C-BCF4-585BF93F1E82}"/>
              </a:ext>
            </a:extLst>
          </p:cNvPr>
          <p:cNvSpPr>
            <a:spLocks noGrp="1" noRot="1" noChangeAspect="1" noChangeArrowheads="1" noTextEdit="1"/>
          </p:cNvSpPr>
          <p:nvPr>
            <p:ph type="sldImg"/>
          </p:nvPr>
        </p:nvSpPr>
        <p:spPr>
          <a:ln/>
        </p:spPr>
      </p:sp>
      <p:sp>
        <p:nvSpPr>
          <p:cNvPr id="1075203" name="Rectangle 3">
            <a:extLst>
              <a:ext uri="{FF2B5EF4-FFF2-40B4-BE49-F238E27FC236}">
                <a16:creationId xmlns:a16="http://schemas.microsoft.com/office/drawing/2014/main" id="{1DDB06DB-58D2-4D77-A056-F58FF895DCF1}"/>
              </a:ext>
            </a:extLst>
          </p:cNvPr>
          <p:cNvSpPr>
            <a:spLocks noGrp="1" noChangeArrowheads="1"/>
          </p:cNvSpPr>
          <p:nvPr>
            <p:ph type="body" idx="1"/>
          </p:nvPr>
        </p:nvSpPr>
        <p:spPr/>
        <p:txBody>
          <a:bodyPr>
            <a:normAutofit fontScale="77500" lnSpcReduction="20000"/>
          </a:bodyPr>
          <a:lstStyle/>
          <a:p>
            <a:pPr>
              <a:lnSpc>
                <a:spcPct val="120000"/>
              </a:lnSpc>
            </a:pPr>
            <a:r>
              <a:rPr lang="en-GB" altLang="en-US" b="1" dirty="0"/>
              <a:t>Teacher notes</a:t>
            </a:r>
          </a:p>
          <a:p>
            <a:pPr>
              <a:lnSpc>
                <a:spcPct val="120000"/>
              </a:lnSpc>
            </a:pPr>
            <a:r>
              <a:rPr lang="en-GB" altLang="en-US" dirty="0"/>
              <a:t>A report published by the Royal Society in 2005 predicted a drop in pH of 0.5 units </a:t>
            </a:r>
            <a:r>
              <a:rPr lang="en-US" altLang="en-US" dirty="0"/>
              <a:t>by 2100 (from the current pH of 8.05) as carbon dioxide concentration in the atmosphere rises. An ocean of this pH would be more acidic than at any time in the last 420,000 years. </a:t>
            </a:r>
            <a:r>
              <a:rPr lang="en-GB" altLang="en-US" dirty="0"/>
              <a:t>The pH of the ocean is thought to have already decreased by an average of 0.1 units over the last 200 years.</a:t>
            </a:r>
            <a:endParaRPr lang="en-US" altLang="en-US" dirty="0"/>
          </a:p>
          <a:p>
            <a:pPr>
              <a:lnSpc>
                <a:spcPct val="120000"/>
              </a:lnSpc>
            </a:pPr>
            <a:endParaRPr lang="en-GB" altLang="en-US" dirty="0"/>
          </a:p>
          <a:p>
            <a:pPr>
              <a:lnSpc>
                <a:spcPct val="120000"/>
              </a:lnSpc>
            </a:pPr>
            <a:r>
              <a:rPr lang="en-GB" altLang="en-US" dirty="0"/>
              <a:t>Help students to apply their understanding of ecosystems to answer the question. Discuss whether all organisms are likely to be affected in the same way. Organisms such as coral and molluscs are likely to struggle more than organisms that do not have hard parts, such as seaweed or sea grasses. Corals provide habitats for a large range of marine organisms.</a:t>
            </a:r>
          </a:p>
          <a:p>
            <a:pPr>
              <a:lnSpc>
                <a:spcPct val="120000"/>
              </a:lnSpc>
            </a:pPr>
            <a:endParaRPr lang="en-GB" altLang="en-US" dirty="0"/>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b="1" kern="1200" dirty="0">
              <a:solidFill>
                <a:schemeClr val="tx1"/>
              </a:solidFill>
              <a:effectLst/>
              <a:latin typeface="Arial" charset="0"/>
              <a:ea typeface="+mn-ea"/>
              <a:cs typeface="+mn-cs"/>
            </a:endParaRPr>
          </a:p>
          <a:p>
            <a:pPr>
              <a:lnSpc>
                <a:spcPct val="120000"/>
              </a:lnSpc>
            </a:pPr>
            <a:endParaRPr lang="en-GB" altLang="en-US" b="1" dirty="0"/>
          </a:p>
          <a:p>
            <a:pPr>
              <a:lnSpc>
                <a:spcPct val="120000"/>
              </a:lnSpc>
            </a:pPr>
            <a:r>
              <a:rPr lang="en-GB" altLang="en-US" b="1" dirty="0"/>
              <a:t>Photo credit:</a:t>
            </a:r>
            <a:r>
              <a:rPr lang="en-GB" altLang="en-US" dirty="0"/>
              <a:t> </a:t>
            </a:r>
            <a:r>
              <a:rPr lang="en-US" altLang="en-US" dirty="0"/>
              <a:t>© Tyler Olson, Shutterstock.com 2018</a:t>
            </a:r>
          </a:p>
        </p:txBody>
      </p:sp>
      <p:sp>
        <p:nvSpPr>
          <p:cNvPr id="2" name="Slide Number Placeholder 1">
            <a:extLst>
              <a:ext uri="{FF2B5EF4-FFF2-40B4-BE49-F238E27FC236}">
                <a16:creationId xmlns:a16="http://schemas.microsoft.com/office/drawing/2014/main" id="{41A2D43D-432C-4F4D-9DEF-2DF1D70F3E38}"/>
              </a:ext>
            </a:extLst>
          </p:cNvPr>
          <p:cNvSpPr>
            <a:spLocks noGrp="1"/>
          </p:cNvSpPr>
          <p:nvPr>
            <p:ph type="sldNum" sz="quarter" idx="10"/>
          </p:nvPr>
        </p:nvSpPr>
        <p:spPr/>
        <p:txBody>
          <a:bodyPr/>
          <a:lstStyle/>
          <a:p>
            <a:fld id="{05E0C77F-54CB-4AC0-B57A-ED1D3AD7E050}" type="slidenum">
              <a:rPr lang="en-US" altLang="en-US" smtClean="0"/>
              <a:pPr/>
              <a:t>29</a:t>
            </a:fld>
            <a:endParaRPr lang="en-US" altLang="en-US"/>
          </a:p>
        </p:txBody>
      </p:sp>
    </p:spTree>
    <p:extLst>
      <p:ext uri="{BB962C8B-B14F-4D97-AF65-F5344CB8AC3E}">
        <p14:creationId xmlns:p14="http://schemas.microsoft.com/office/powerpoint/2010/main" val="122184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Image Placeholder 1">
            <a:extLst>
              <a:ext uri="{FF2B5EF4-FFF2-40B4-BE49-F238E27FC236}">
                <a16:creationId xmlns:a16="http://schemas.microsoft.com/office/drawing/2014/main" id="{95DDBB9F-D264-4A1F-B8D5-000C488846D3}"/>
              </a:ext>
            </a:extLst>
          </p:cNvPr>
          <p:cNvSpPr>
            <a:spLocks noGrp="1" noRot="1" noChangeAspect="1" noTextEdit="1"/>
          </p:cNvSpPr>
          <p:nvPr>
            <p:ph type="sldImg"/>
          </p:nvPr>
        </p:nvSpPr>
        <p:spPr>
          <a:ln/>
        </p:spPr>
      </p:sp>
      <p:sp>
        <p:nvSpPr>
          <p:cNvPr id="57348" name="Notes Placeholder 2">
            <a:extLst>
              <a:ext uri="{FF2B5EF4-FFF2-40B4-BE49-F238E27FC236}">
                <a16:creationId xmlns:a16="http://schemas.microsoft.com/office/drawing/2014/main" id="{52770466-09ED-4035-B547-6CD5E2895F2E}"/>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Help students to apply their understanding of Earth sciences to describe the terms: atmosphere as the layer of gases that surrounds the Earth, geosphere as the solid parts of the Earth, hydrosphere as the water on Earth, and biosphere as the living parts of Earth.</a:t>
            </a:r>
          </a:p>
        </p:txBody>
      </p:sp>
      <p:sp>
        <p:nvSpPr>
          <p:cNvPr id="2" name="Slide Number Placeholder 1">
            <a:extLst>
              <a:ext uri="{FF2B5EF4-FFF2-40B4-BE49-F238E27FC236}">
                <a16:creationId xmlns:a16="http://schemas.microsoft.com/office/drawing/2014/main" id="{44FF1664-B19A-471C-8BDD-AD80056B0D0B}"/>
              </a:ext>
            </a:extLst>
          </p:cNvPr>
          <p:cNvSpPr>
            <a:spLocks noGrp="1"/>
          </p:cNvSpPr>
          <p:nvPr>
            <p:ph type="sldNum" sz="quarter" idx="10"/>
          </p:nvPr>
        </p:nvSpPr>
        <p:spPr/>
        <p:txBody>
          <a:bodyPr/>
          <a:lstStyle/>
          <a:p>
            <a:fld id="{05E0C77F-54CB-4AC0-B57A-ED1D3AD7E050}" type="slidenum">
              <a:rPr lang="en-US" altLang="en-US" smtClean="0"/>
              <a:pPr/>
              <a:t>3</a:t>
            </a:fld>
            <a:endParaRPr lang="en-US" altLang="en-US"/>
          </a:p>
        </p:txBody>
      </p:sp>
    </p:spTree>
    <p:extLst>
      <p:ext uri="{BB962C8B-B14F-4D97-AF65-F5344CB8AC3E}">
        <p14:creationId xmlns:p14="http://schemas.microsoft.com/office/powerpoint/2010/main" val="1323177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Gather, read, and evaluate scientific and/or technical information from multiple authoritative sources, assessing the evidence and usefulness of each source.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r>
              <a:rPr lang="en-GB" altLang="en-US" b="1" dirty="0"/>
              <a:t>Photo credit:</a:t>
            </a:r>
            <a:r>
              <a:rPr lang="en-GB" altLang="en-US" dirty="0"/>
              <a:t> </a:t>
            </a:r>
            <a:r>
              <a:rPr lang="en-US" altLang="en-US" dirty="0"/>
              <a:t>© </a:t>
            </a:r>
            <a:r>
              <a:rPr lang="en-US" altLang="en-US" dirty="0" err="1"/>
              <a:t>withGod</a:t>
            </a:r>
            <a:r>
              <a:rPr lang="en-US" altLang="en-US" dirty="0"/>
              <a:t>, Shutterstock.com 2018</a:t>
            </a:r>
            <a:endParaRPr lang="en-GB" dirty="0">
              <a:effectLst/>
            </a:endParaRPr>
          </a:p>
        </p:txBody>
      </p:sp>
      <p:sp>
        <p:nvSpPr>
          <p:cNvPr id="2" name="Slide Number Placeholder 1">
            <a:extLst>
              <a:ext uri="{FF2B5EF4-FFF2-40B4-BE49-F238E27FC236}">
                <a16:creationId xmlns:a16="http://schemas.microsoft.com/office/drawing/2014/main" id="{4BB856BD-1A9B-4082-89B6-4130A742AECC}"/>
              </a:ext>
            </a:extLst>
          </p:cNvPr>
          <p:cNvSpPr>
            <a:spLocks noGrp="1"/>
          </p:cNvSpPr>
          <p:nvPr>
            <p:ph type="sldNum" sz="quarter" idx="10"/>
          </p:nvPr>
        </p:nvSpPr>
        <p:spPr/>
        <p:txBody>
          <a:bodyPr/>
          <a:lstStyle/>
          <a:p>
            <a:fld id="{05E0C77F-54CB-4AC0-B57A-ED1D3AD7E050}" type="slidenum">
              <a:rPr lang="en-US" altLang="en-US" smtClean="0"/>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Image Placeholder 1">
            <a:extLst>
              <a:ext uri="{FF2B5EF4-FFF2-40B4-BE49-F238E27FC236}">
                <a16:creationId xmlns:a16="http://schemas.microsoft.com/office/drawing/2014/main" id="{95DDBB9F-D264-4A1F-B8D5-000C488846D3}"/>
              </a:ext>
            </a:extLst>
          </p:cNvPr>
          <p:cNvSpPr>
            <a:spLocks noGrp="1" noRot="1" noChangeAspect="1" noTextEdit="1"/>
          </p:cNvSpPr>
          <p:nvPr>
            <p:ph type="sldImg"/>
          </p:nvPr>
        </p:nvSpPr>
        <p:spPr>
          <a:ln/>
        </p:spPr>
      </p:sp>
      <p:sp>
        <p:nvSpPr>
          <p:cNvPr id="57348" name="Notes Placeholder 2">
            <a:extLst>
              <a:ext uri="{FF2B5EF4-FFF2-40B4-BE49-F238E27FC236}">
                <a16:creationId xmlns:a16="http://schemas.microsoft.com/office/drawing/2014/main" id="{52770466-09ED-4035-B547-6CD5E2895F2E}"/>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Discuss students’ ideas for the question. Help them to apply their understanding of chemistry to identify that carbon can form four covalent chemical bonds. A more complete explanation requires an understanding of relative atom size and orbitals.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D9A61DA3-C1C6-4B1E-B6C4-13250763F051}"/>
              </a:ext>
            </a:extLst>
          </p:cNvPr>
          <p:cNvSpPr>
            <a:spLocks noGrp="1"/>
          </p:cNvSpPr>
          <p:nvPr>
            <p:ph type="sldNum" sz="quarter" idx="10"/>
          </p:nvPr>
        </p:nvSpPr>
        <p:spPr/>
        <p:txBody>
          <a:bodyPr/>
          <a:lstStyle/>
          <a:p>
            <a:fld id="{05E0C77F-54CB-4AC0-B57A-ED1D3AD7E050}" type="slidenum">
              <a:rPr lang="en-US" altLang="en-US" smtClean="0"/>
              <a:pPr/>
              <a:t>4</a:t>
            </a:fld>
            <a:endParaRPr lang="en-US" altLang="en-US"/>
          </a:p>
        </p:txBody>
      </p:sp>
    </p:spTree>
    <p:extLst>
      <p:ext uri="{BB962C8B-B14F-4D97-AF65-F5344CB8AC3E}">
        <p14:creationId xmlns:p14="http://schemas.microsoft.com/office/powerpoint/2010/main" val="184873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Image Placeholder 1">
            <a:extLst>
              <a:ext uri="{FF2B5EF4-FFF2-40B4-BE49-F238E27FC236}">
                <a16:creationId xmlns:a16="http://schemas.microsoft.com/office/drawing/2014/main" id="{95DDBB9F-D264-4A1F-B8D5-000C488846D3}"/>
              </a:ext>
            </a:extLst>
          </p:cNvPr>
          <p:cNvSpPr>
            <a:spLocks noGrp="1" noRot="1" noChangeAspect="1" noTextEdit="1"/>
          </p:cNvSpPr>
          <p:nvPr>
            <p:ph type="sldImg"/>
          </p:nvPr>
        </p:nvSpPr>
        <p:spPr>
          <a:ln/>
        </p:spPr>
      </p:sp>
      <p:sp>
        <p:nvSpPr>
          <p:cNvPr id="57348" name="Notes Placeholder 2">
            <a:extLst>
              <a:ext uri="{FF2B5EF4-FFF2-40B4-BE49-F238E27FC236}">
                <a16:creationId xmlns:a16="http://schemas.microsoft.com/office/drawing/2014/main" id="{52770466-09ED-4035-B547-6CD5E2895F2E}"/>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a:latin typeface="Arial" panose="020B0604020202020204" pitchFamily="34" charset="0"/>
              </a:rPr>
              <a:t>Lindsey Moore, Shutterstock.com 2018</a:t>
            </a:r>
          </a:p>
        </p:txBody>
      </p:sp>
      <p:sp>
        <p:nvSpPr>
          <p:cNvPr id="2" name="Slide Number Placeholder 1">
            <a:extLst>
              <a:ext uri="{FF2B5EF4-FFF2-40B4-BE49-F238E27FC236}">
                <a16:creationId xmlns:a16="http://schemas.microsoft.com/office/drawing/2014/main" id="{65DAD360-5FA2-4BF5-A01B-A356C0E00DC1}"/>
              </a:ext>
            </a:extLst>
          </p:cNvPr>
          <p:cNvSpPr>
            <a:spLocks noGrp="1"/>
          </p:cNvSpPr>
          <p:nvPr>
            <p:ph type="sldNum" sz="quarter" idx="10"/>
          </p:nvPr>
        </p:nvSpPr>
        <p:spPr/>
        <p:txBody>
          <a:bodyPr/>
          <a:lstStyle/>
          <a:p>
            <a:fld id="{05E0C77F-54CB-4AC0-B57A-ED1D3AD7E05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Image Placeholder 1">
            <a:extLst>
              <a:ext uri="{FF2B5EF4-FFF2-40B4-BE49-F238E27FC236}">
                <a16:creationId xmlns:a16="http://schemas.microsoft.com/office/drawing/2014/main" id="{95DDBB9F-D264-4A1F-B8D5-000C488846D3}"/>
              </a:ext>
            </a:extLst>
          </p:cNvPr>
          <p:cNvSpPr>
            <a:spLocks noGrp="1" noRot="1" noChangeAspect="1" noTextEdit="1"/>
          </p:cNvSpPr>
          <p:nvPr>
            <p:ph type="sldImg"/>
          </p:nvPr>
        </p:nvSpPr>
        <p:spPr>
          <a:ln/>
        </p:spPr>
      </p:sp>
      <p:sp>
        <p:nvSpPr>
          <p:cNvPr id="57348" name="Notes Placeholder 2">
            <a:extLst>
              <a:ext uri="{FF2B5EF4-FFF2-40B4-BE49-F238E27FC236}">
                <a16:creationId xmlns:a16="http://schemas.microsoft.com/office/drawing/2014/main" id="{52770466-09ED-4035-B547-6CD5E2895F2E}"/>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90E4205-BFF1-4D2F-93BF-347830EB28D6}"/>
              </a:ext>
            </a:extLst>
          </p:cNvPr>
          <p:cNvSpPr>
            <a:spLocks noGrp="1"/>
          </p:cNvSpPr>
          <p:nvPr>
            <p:ph type="sldNum" sz="quarter" idx="10"/>
          </p:nvPr>
        </p:nvSpPr>
        <p:spPr/>
        <p:txBody>
          <a:bodyPr/>
          <a:lstStyle/>
          <a:p>
            <a:fld id="{05E0C77F-54CB-4AC0-B57A-ED1D3AD7E050}" type="slidenum">
              <a:rPr lang="en-US" altLang="en-US" smtClean="0"/>
              <a:pPr/>
              <a:t>6</a:t>
            </a:fld>
            <a:endParaRPr lang="en-US" altLang="en-US"/>
          </a:p>
        </p:txBody>
      </p:sp>
    </p:spTree>
    <p:extLst>
      <p:ext uri="{BB962C8B-B14F-4D97-AF65-F5344CB8AC3E}">
        <p14:creationId xmlns:p14="http://schemas.microsoft.com/office/powerpoint/2010/main" val="56191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Image Placeholder 1">
            <a:extLst>
              <a:ext uri="{FF2B5EF4-FFF2-40B4-BE49-F238E27FC236}">
                <a16:creationId xmlns:a16="http://schemas.microsoft.com/office/drawing/2014/main" id="{95DDBB9F-D264-4A1F-B8D5-000C488846D3}"/>
              </a:ext>
            </a:extLst>
          </p:cNvPr>
          <p:cNvSpPr>
            <a:spLocks noGrp="1" noRot="1" noChangeAspect="1" noTextEdit="1"/>
          </p:cNvSpPr>
          <p:nvPr>
            <p:ph type="sldImg"/>
          </p:nvPr>
        </p:nvSpPr>
        <p:spPr>
          <a:ln/>
        </p:spPr>
      </p:sp>
      <p:sp>
        <p:nvSpPr>
          <p:cNvPr id="57348" name="Notes Placeholder 2">
            <a:extLst>
              <a:ext uri="{FF2B5EF4-FFF2-40B4-BE49-F238E27FC236}">
                <a16:creationId xmlns:a16="http://schemas.microsoft.com/office/drawing/2014/main" id="{52770466-09ED-4035-B547-6CD5E2895F2E}"/>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7C5582B-482F-42ED-AEF4-636FCBD01C0D}"/>
              </a:ext>
            </a:extLst>
          </p:cNvPr>
          <p:cNvSpPr>
            <a:spLocks noGrp="1"/>
          </p:cNvSpPr>
          <p:nvPr>
            <p:ph type="sldNum" sz="quarter" idx="10"/>
          </p:nvPr>
        </p:nvSpPr>
        <p:spPr/>
        <p:txBody>
          <a:bodyPr/>
          <a:lstStyle/>
          <a:p>
            <a:fld id="{05E0C77F-54CB-4AC0-B57A-ED1D3AD7E050}" type="slidenum">
              <a:rPr lang="en-US" altLang="en-US" smtClean="0"/>
              <a:pPr/>
              <a:t>7</a:t>
            </a:fld>
            <a:endParaRPr lang="en-US" altLang="en-US"/>
          </a:p>
        </p:txBody>
      </p:sp>
    </p:spTree>
    <p:extLst>
      <p:ext uri="{BB962C8B-B14F-4D97-AF65-F5344CB8AC3E}">
        <p14:creationId xmlns:p14="http://schemas.microsoft.com/office/powerpoint/2010/main" val="150351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Image Placeholder 1">
            <a:extLst>
              <a:ext uri="{FF2B5EF4-FFF2-40B4-BE49-F238E27FC236}">
                <a16:creationId xmlns:a16="http://schemas.microsoft.com/office/drawing/2014/main" id="{089785C5-7159-462C-9DBA-B6318B684D42}"/>
              </a:ext>
            </a:extLst>
          </p:cNvPr>
          <p:cNvSpPr>
            <a:spLocks noGrp="1" noRot="1" noChangeAspect="1" noTextEdit="1"/>
          </p:cNvSpPr>
          <p:nvPr>
            <p:ph type="sldImg"/>
          </p:nvPr>
        </p:nvSpPr>
        <p:spPr>
          <a:ln/>
        </p:spPr>
      </p:sp>
      <p:sp>
        <p:nvSpPr>
          <p:cNvPr id="59396" name="Notes Placeholder 2">
            <a:extLst>
              <a:ext uri="{FF2B5EF4-FFF2-40B4-BE49-F238E27FC236}">
                <a16:creationId xmlns:a16="http://schemas.microsoft.com/office/drawing/2014/main" id="{5364F761-48F9-4C53-80A7-412DFE006259}"/>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the process of photosynthesis please refer to the </a:t>
            </a:r>
            <a:r>
              <a:rPr lang="en-GB" altLang="en-US" i="1" dirty="0">
                <a:latin typeface="Arial" panose="020B0604020202020204" pitchFamily="34" charset="0"/>
              </a:rPr>
              <a:t>Photosynthesis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31A468D3-1BB4-4F7D-8535-8C9AEDF565F7}"/>
              </a:ext>
            </a:extLst>
          </p:cNvPr>
          <p:cNvSpPr>
            <a:spLocks noGrp="1"/>
          </p:cNvSpPr>
          <p:nvPr>
            <p:ph type="sldNum" sz="quarter" idx="10"/>
          </p:nvPr>
        </p:nvSpPr>
        <p:spPr/>
        <p:txBody>
          <a:bodyPr/>
          <a:lstStyle/>
          <a:p>
            <a:fld id="{05E0C77F-54CB-4AC0-B57A-ED1D3AD7E05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Image Placeholder 1">
            <a:extLst>
              <a:ext uri="{FF2B5EF4-FFF2-40B4-BE49-F238E27FC236}">
                <a16:creationId xmlns:a16="http://schemas.microsoft.com/office/drawing/2014/main" id="{089785C5-7159-462C-9DBA-B6318B684D42}"/>
              </a:ext>
            </a:extLst>
          </p:cNvPr>
          <p:cNvSpPr>
            <a:spLocks noGrp="1" noRot="1" noChangeAspect="1" noTextEdit="1"/>
          </p:cNvSpPr>
          <p:nvPr>
            <p:ph type="sldImg"/>
          </p:nvPr>
        </p:nvSpPr>
        <p:spPr>
          <a:ln/>
        </p:spPr>
      </p:sp>
      <p:sp>
        <p:nvSpPr>
          <p:cNvPr id="59396" name="Notes Placeholder 2">
            <a:extLst>
              <a:ext uri="{FF2B5EF4-FFF2-40B4-BE49-F238E27FC236}">
                <a16:creationId xmlns:a16="http://schemas.microsoft.com/office/drawing/2014/main" id="{5364F761-48F9-4C53-80A7-412DFE006259}"/>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credit: </a:t>
            </a:r>
            <a:r>
              <a:rPr lang="en-US" altLang="en-US" dirty="0">
                <a:latin typeface="Arial" panose="020B0604020202020204" pitchFamily="34" charset="0"/>
              </a:rPr>
              <a:t>© </a:t>
            </a:r>
            <a:r>
              <a:rPr lang="en-GB" altLang="en-US" dirty="0" err="1">
                <a:latin typeface="Arial" panose="020B0604020202020204" pitchFamily="34" charset="0"/>
              </a:rPr>
              <a:t>ggw</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362AA99-84C1-42AF-8529-A12CB7A17E95}"/>
              </a:ext>
            </a:extLst>
          </p:cNvPr>
          <p:cNvSpPr>
            <a:spLocks noGrp="1"/>
          </p:cNvSpPr>
          <p:nvPr>
            <p:ph type="sldNum" sz="quarter" idx="10"/>
          </p:nvPr>
        </p:nvSpPr>
        <p:spPr/>
        <p:txBody>
          <a:bodyPr/>
          <a:lstStyle/>
          <a:p>
            <a:fld id="{05E0C77F-54CB-4AC0-B57A-ED1D3AD7E050}" type="slidenum">
              <a:rPr lang="en-US" altLang="en-US" smtClean="0"/>
              <a:pPr/>
              <a:t>9</a:t>
            </a:fld>
            <a:endParaRPr lang="en-US" altLang="en-US"/>
          </a:p>
        </p:txBody>
      </p:sp>
    </p:spTree>
    <p:extLst>
      <p:ext uri="{BB962C8B-B14F-4D97-AF65-F5344CB8AC3E}">
        <p14:creationId xmlns:p14="http://schemas.microsoft.com/office/powerpoint/2010/main" val="4228033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32664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1898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655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9526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12760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271950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22580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24056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52834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7979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6539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28820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294422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094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42437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582261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3285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04947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4006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417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2966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3833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688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4408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2433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57453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6"/>
    </p:custDataLst>
    <p:extLst>
      <p:ext uri="{BB962C8B-B14F-4D97-AF65-F5344CB8AC3E}">
        <p14:creationId xmlns:p14="http://schemas.microsoft.com/office/powerpoint/2010/main" val="2897706114"/>
      </p:ext>
    </p:extLst>
  </p:cSld>
  <p:clrMap bg1="lt1" tx1="dk1" bg2="lt2" tx2="dk2" accent1="accent1" accent2="accent2" accent3="accent3" accent4="accent4" accent5="accent5" accent6="accent6" hlink="hlink" folHlink="folHlink"/>
  <p:sldLayoutIdLst>
    <p:sldLayoutId id="2147485725" r:id="rId1"/>
    <p:sldLayoutId id="2147485726" r:id="rId2"/>
    <p:sldLayoutId id="2147485727" r:id="rId3"/>
    <p:sldLayoutId id="2147485728" r:id="rId4"/>
    <p:sldLayoutId id="2147485729" r:id="rId5"/>
    <p:sldLayoutId id="2147485730" r:id="rId6"/>
    <p:sldLayoutId id="2147485731" r:id="rId7"/>
    <p:sldLayoutId id="2147485732" r:id="rId8"/>
    <p:sldLayoutId id="2147485733" r:id="rId9"/>
    <p:sldLayoutId id="2147485734" r:id="rId10"/>
    <p:sldLayoutId id="2147485735" r:id="rId11"/>
    <p:sldLayoutId id="2147485736" r:id="rId12"/>
    <p:sldLayoutId id="2147485737" r:id="rId13"/>
    <p:sldLayoutId id="214748573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4"/>
    </p:custDataLst>
    <p:extLst>
      <p:ext uri="{BB962C8B-B14F-4D97-AF65-F5344CB8AC3E}">
        <p14:creationId xmlns:p14="http://schemas.microsoft.com/office/powerpoint/2010/main" val="923295288"/>
      </p:ext>
    </p:extLst>
  </p:cSld>
  <p:clrMap bg1="lt1" tx1="dk1" bg2="lt2" tx2="dk2" accent1="accent1" accent2="accent2" accent3="accent3" accent4="accent4" accent5="accent5" accent6="accent6" hlink="hlink" folHlink="folHlink"/>
  <p:sldLayoutIdLst>
    <p:sldLayoutId id="2147485740" r:id="rId1"/>
    <p:sldLayoutId id="2147485741" r:id="rId2"/>
    <p:sldLayoutId id="2147485742" r:id="rId3"/>
    <p:sldLayoutId id="2147485743" r:id="rId4"/>
    <p:sldLayoutId id="2147485744" r:id="rId5"/>
    <p:sldLayoutId id="2147485745" r:id="rId6"/>
    <p:sldLayoutId id="2147485746" r:id="rId7"/>
    <p:sldLayoutId id="2147485747" r:id="rId8"/>
    <p:sldLayoutId id="2147485748" r:id="rId9"/>
    <p:sldLayoutId id="2147485749" r:id="rId10"/>
    <p:sldLayoutId id="2147485750" r:id="rId11"/>
    <p:sldLayoutId id="214748575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notesSlide" Target="../notesSlides/notesSlide12.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19.jpg"/><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7.png"/><Relationship Id="rId2" Type="http://schemas.openxmlformats.org/officeDocument/2006/relationships/tags" Target="../tags/tag46.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16.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3.xml"/><Relationship Id="rId7" Type="http://schemas.openxmlformats.org/officeDocument/2006/relationships/image" Target="../media/image17.png"/><Relationship Id="rId2" Type="http://schemas.openxmlformats.org/officeDocument/2006/relationships/tags" Target="../tags/tag4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24.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21.xml"/><Relationship Id="rId9" Type="http://schemas.openxmlformats.org/officeDocument/2006/relationships/image" Target="../media/image25.wmf"/></Relationships>
</file>

<file path=ppt/slides/_rels/slide2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6.xml"/><Relationship Id="rId7" Type="http://schemas.openxmlformats.org/officeDocument/2006/relationships/image" Target="../media/image18.jp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9.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wmf"/><Relationship Id="rId4" Type="http://schemas.openxmlformats.org/officeDocument/2006/relationships/notesSlide" Target="../notesSlides/notesSlide24.xml"/><Relationship Id="rId9"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9.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wmf"/><Relationship Id="rId4" Type="http://schemas.openxmlformats.org/officeDocument/2006/relationships/notesSlide" Target="../notesSlides/notesSlide26.xml"/><Relationship Id="rId9"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11.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3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12.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14.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8301D2D8-C62C-4A16-8A7D-40BC78CE3334}"/>
              </a:ext>
            </a:extLst>
          </p:cNvPr>
          <p:cNvSpPr>
            <a:spLocks noGrp="1"/>
          </p:cNvSpPr>
          <p:nvPr>
            <p:ph type="title"/>
          </p:nvPr>
        </p:nvSpPr>
        <p:spPr/>
        <p:txBody>
          <a:bodyPr/>
          <a:lstStyle/>
          <a:p>
            <a:r>
              <a:rPr lang="en-GB" altLang="en-US" dirty="0"/>
              <a:t>Carbon </a:t>
            </a:r>
            <a:br>
              <a:rPr lang="en-GB" altLang="en-US" dirty="0"/>
            </a:br>
            <a:r>
              <a:rPr lang="en-GB" altLang="en-US" dirty="0"/>
              <a:t>Cycle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47AAA58-B1C9-49CC-AB6F-8888149F4F4E}"/>
              </a:ext>
            </a:extLst>
          </p:cNvPr>
          <p:cNvSpPr>
            <a:spLocks noGrp="1"/>
          </p:cNvSpPr>
          <p:nvPr>
            <p:ph type="title"/>
          </p:nvPr>
        </p:nvSpPr>
        <p:spPr/>
        <p:txBody>
          <a:bodyPr/>
          <a:lstStyle/>
          <a:p>
            <a:r>
              <a:rPr lang="en-GB" altLang="en-US" dirty="0"/>
              <a:t>Biosphere: Cellular respiration</a:t>
            </a:r>
          </a:p>
        </p:txBody>
      </p:sp>
      <p:sp>
        <p:nvSpPr>
          <p:cNvPr id="30723" name="TextBox 2">
            <a:extLst>
              <a:ext uri="{FF2B5EF4-FFF2-40B4-BE49-F238E27FC236}">
                <a16:creationId xmlns:a16="http://schemas.microsoft.com/office/drawing/2014/main" id="{8FF22B26-9CCD-4FF8-ABAB-DF5D39069F5B}"/>
              </a:ext>
            </a:extLst>
          </p:cNvPr>
          <p:cNvSpPr txBox="1">
            <a:spLocks noChangeArrowheads="1"/>
          </p:cNvSpPr>
          <p:nvPr/>
        </p:nvSpPr>
        <p:spPr bwMode="auto">
          <a:xfrm>
            <a:off x="342900" y="784225"/>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The biomass from photosynthetic organisms is eaten by other organisms. As a result, carbon passes through the </a:t>
            </a:r>
            <a:r>
              <a:rPr lang="en-GB" altLang="en-US" b="1" dirty="0">
                <a:solidFill>
                  <a:srgbClr val="10BC45"/>
                </a:solidFill>
                <a:cs typeface="Arial" panose="020B0604020202020204" pitchFamily="34" charset="0"/>
              </a:rPr>
              <a:t>food chain</a:t>
            </a:r>
            <a:r>
              <a:rPr lang="en-GB" altLang="en-US" dirty="0">
                <a:solidFill>
                  <a:srgbClr val="010066"/>
                </a:solidFill>
                <a:cs typeface="Arial" panose="020B0604020202020204" pitchFamily="34" charset="0"/>
              </a:rPr>
              <a:t>.</a:t>
            </a:r>
            <a:endParaRPr lang="en-GB" altLang="en-US" dirty="0"/>
          </a:p>
        </p:txBody>
      </p:sp>
      <p:pic>
        <p:nvPicPr>
          <p:cNvPr id="11" name="Picture 10">
            <a:extLst>
              <a:ext uri="{FF2B5EF4-FFF2-40B4-BE49-F238E27FC236}">
                <a16:creationId xmlns:a16="http://schemas.microsoft.com/office/drawing/2014/main" id="{A82E7BCD-9846-4070-8925-01AC8333F38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4" name="TextBox 2">
            <a:extLst>
              <a:ext uri="{FF2B5EF4-FFF2-40B4-BE49-F238E27FC236}">
                <a16:creationId xmlns:a16="http://schemas.microsoft.com/office/drawing/2014/main" id="{869A1F19-CE65-4E5E-9CEC-519A2BA70889}"/>
              </a:ext>
            </a:extLst>
          </p:cNvPr>
          <p:cNvSpPr txBox="1">
            <a:spLocks noChangeArrowheads="1"/>
          </p:cNvSpPr>
          <p:nvPr/>
        </p:nvSpPr>
        <p:spPr bwMode="auto">
          <a:xfrm>
            <a:off x="352425" y="1940522"/>
            <a:ext cx="8340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Living organisms use </a:t>
            </a:r>
            <a:r>
              <a:rPr lang="en-GB" altLang="en-US" b="1" dirty="0">
                <a:solidFill>
                  <a:srgbClr val="10BC45"/>
                </a:solidFill>
                <a:cs typeface="Arial" panose="020B0604020202020204" pitchFamily="34" charset="0"/>
              </a:rPr>
              <a:t>cellular respiration </a:t>
            </a:r>
            <a:r>
              <a:rPr lang="en-GB" altLang="en-US" dirty="0">
                <a:solidFill>
                  <a:srgbClr val="010066"/>
                </a:solidFill>
                <a:cs typeface="Arial" panose="020B0604020202020204" pitchFamily="34" charset="0"/>
              </a:rPr>
              <a:t>to release energy from glucose.</a:t>
            </a:r>
            <a:endParaRPr lang="en-GB" altLang="en-US" dirty="0"/>
          </a:p>
        </p:txBody>
      </p:sp>
      <p:sp>
        <p:nvSpPr>
          <p:cNvPr id="15" name="TextBox 2">
            <a:extLst>
              <a:ext uri="{FF2B5EF4-FFF2-40B4-BE49-F238E27FC236}">
                <a16:creationId xmlns:a16="http://schemas.microsoft.com/office/drawing/2014/main" id="{F1B83848-3607-4037-81CD-D5C8732DA957}"/>
              </a:ext>
            </a:extLst>
          </p:cNvPr>
          <p:cNvSpPr txBox="1">
            <a:spLocks noChangeArrowheads="1"/>
          </p:cNvSpPr>
          <p:nvPr/>
        </p:nvSpPr>
        <p:spPr bwMode="auto">
          <a:xfrm>
            <a:off x="345474" y="4834605"/>
            <a:ext cx="8340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This releases carbon dioxide back into the atmosphere.</a:t>
            </a:r>
            <a:endParaRPr lang="en-GB" altLang="en-US" dirty="0"/>
          </a:p>
        </p:txBody>
      </p:sp>
      <p:sp>
        <p:nvSpPr>
          <p:cNvPr id="24" name="AutoShape 32">
            <a:extLst>
              <a:ext uri="{FF2B5EF4-FFF2-40B4-BE49-F238E27FC236}">
                <a16:creationId xmlns:a16="http://schemas.microsoft.com/office/drawing/2014/main" id="{2119BA44-0205-4F4E-8638-0ABF955CC2E2}"/>
              </a:ext>
            </a:extLst>
          </p:cNvPr>
          <p:cNvSpPr>
            <a:spLocks noChangeArrowheads="1"/>
          </p:cNvSpPr>
          <p:nvPr/>
        </p:nvSpPr>
        <p:spPr bwMode="auto">
          <a:xfrm>
            <a:off x="568466" y="3173574"/>
            <a:ext cx="7775575" cy="1225550"/>
          </a:xfrm>
          <a:prstGeom prst="roundRect">
            <a:avLst>
              <a:gd name="adj" fmla="val 0"/>
            </a:avLst>
          </a:pr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sp>
        <p:nvSpPr>
          <p:cNvPr id="25" name="Text Box 35">
            <a:extLst>
              <a:ext uri="{FF2B5EF4-FFF2-40B4-BE49-F238E27FC236}">
                <a16:creationId xmlns:a16="http://schemas.microsoft.com/office/drawing/2014/main" id="{282FCE74-FA44-491C-80BF-F3D5CDCD22A6}"/>
              </a:ext>
            </a:extLst>
          </p:cNvPr>
          <p:cNvSpPr txBox="1">
            <a:spLocks noChangeArrowheads="1"/>
          </p:cNvSpPr>
          <p:nvPr/>
        </p:nvSpPr>
        <p:spPr bwMode="auto">
          <a:xfrm>
            <a:off x="5202762" y="3430928"/>
            <a:ext cx="13684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0000"/>
              </a:lnSpc>
              <a:spcBef>
                <a:spcPct val="50000"/>
              </a:spcBef>
            </a:pPr>
            <a:r>
              <a:rPr lang="en-GB" altLang="en-US" b="1" dirty="0"/>
              <a:t>carbon dioxide</a:t>
            </a:r>
          </a:p>
        </p:txBody>
      </p:sp>
      <p:sp>
        <p:nvSpPr>
          <p:cNvPr id="26" name="Text Box 36">
            <a:extLst>
              <a:ext uri="{FF2B5EF4-FFF2-40B4-BE49-F238E27FC236}">
                <a16:creationId xmlns:a16="http://schemas.microsoft.com/office/drawing/2014/main" id="{E96835F8-C4F2-4655-BA95-1B1ADEEFF916}"/>
              </a:ext>
            </a:extLst>
          </p:cNvPr>
          <p:cNvSpPr txBox="1">
            <a:spLocks noChangeArrowheads="1"/>
          </p:cNvSpPr>
          <p:nvPr/>
        </p:nvSpPr>
        <p:spPr bwMode="auto">
          <a:xfrm>
            <a:off x="6587786" y="349442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27" name="Text Box 38">
            <a:extLst>
              <a:ext uri="{FF2B5EF4-FFF2-40B4-BE49-F238E27FC236}">
                <a16:creationId xmlns:a16="http://schemas.microsoft.com/office/drawing/2014/main" id="{D7A20F29-B051-4BF3-828B-7C16FF85DD51}"/>
              </a:ext>
            </a:extLst>
          </p:cNvPr>
          <p:cNvSpPr txBox="1">
            <a:spLocks noChangeArrowheads="1"/>
          </p:cNvSpPr>
          <p:nvPr/>
        </p:nvSpPr>
        <p:spPr bwMode="auto">
          <a:xfrm>
            <a:off x="7129123" y="3540465"/>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water</a:t>
            </a:r>
          </a:p>
        </p:txBody>
      </p:sp>
      <p:sp>
        <p:nvSpPr>
          <p:cNvPr id="28" name="Text Box 39">
            <a:extLst>
              <a:ext uri="{FF2B5EF4-FFF2-40B4-BE49-F238E27FC236}">
                <a16:creationId xmlns:a16="http://schemas.microsoft.com/office/drawing/2014/main" id="{534D9D73-D1E5-457A-A27B-4CD35E0202DC}"/>
              </a:ext>
            </a:extLst>
          </p:cNvPr>
          <p:cNvSpPr txBox="1">
            <a:spLocks noChangeArrowheads="1"/>
          </p:cNvSpPr>
          <p:nvPr/>
        </p:nvSpPr>
        <p:spPr bwMode="auto">
          <a:xfrm>
            <a:off x="2526717" y="3540465"/>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t>oxygen</a:t>
            </a:r>
          </a:p>
        </p:txBody>
      </p:sp>
      <p:sp>
        <p:nvSpPr>
          <p:cNvPr id="29" name="Text Box 40">
            <a:extLst>
              <a:ext uri="{FF2B5EF4-FFF2-40B4-BE49-F238E27FC236}">
                <a16:creationId xmlns:a16="http://schemas.microsoft.com/office/drawing/2014/main" id="{72657D37-8040-46DF-8EA3-7C5801FBD267}"/>
              </a:ext>
            </a:extLst>
          </p:cNvPr>
          <p:cNvSpPr txBox="1">
            <a:spLocks noChangeArrowheads="1"/>
          </p:cNvSpPr>
          <p:nvPr/>
        </p:nvSpPr>
        <p:spPr bwMode="auto">
          <a:xfrm>
            <a:off x="2095899" y="349442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dirty="0"/>
              <a:t>+</a:t>
            </a:r>
          </a:p>
        </p:txBody>
      </p:sp>
      <p:sp>
        <p:nvSpPr>
          <p:cNvPr id="30" name="Text Box 41">
            <a:extLst>
              <a:ext uri="{FF2B5EF4-FFF2-40B4-BE49-F238E27FC236}">
                <a16:creationId xmlns:a16="http://schemas.microsoft.com/office/drawing/2014/main" id="{037FF751-3479-4793-9E46-3C9F58D404A2}"/>
              </a:ext>
            </a:extLst>
          </p:cNvPr>
          <p:cNvSpPr txBox="1">
            <a:spLocks noChangeArrowheads="1"/>
          </p:cNvSpPr>
          <p:nvPr/>
        </p:nvSpPr>
        <p:spPr bwMode="auto">
          <a:xfrm>
            <a:off x="799959" y="354046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t>glucose</a:t>
            </a:r>
          </a:p>
        </p:txBody>
      </p:sp>
      <p:sp>
        <p:nvSpPr>
          <p:cNvPr id="31" name="Right Arrow 36">
            <a:extLst>
              <a:ext uri="{FF2B5EF4-FFF2-40B4-BE49-F238E27FC236}">
                <a16:creationId xmlns:a16="http://schemas.microsoft.com/office/drawing/2014/main" id="{20835C15-68C7-4004-B4AA-D342BA817650}"/>
              </a:ext>
            </a:extLst>
          </p:cNvPr>
          <p:cNvSpPr>
            <a:spLocks noChangeArrowheads="1"/>
          </p:cNvSpPr>
          <p:nvPr/>
        </p:nvSpPr>
        <p:spPr bwMode="auto">
          <a:xfrm>
            <a:off x="3980844" y="3669053"/>
            <a:ext cx="1114425" cy="200025"/>
          </a:xfrm>
          <a:prstGeom prst="rightArrow">
            <a:avLst>
              <a:gd name="adj1" fmla="val 50000"/>
              <a:gd name="adj2" fmla="val 49988"/>
            </a:avLst>
          </a:prstGeom>
          <a:solidFill>
            <a:srgbClr val="010066"/>
          </a:solidFill>
          <a:ln w="9525" algn="ctr">
            <a:solidFill>
              <a:srgbClr val="01006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2" name="Rectangle 7">
            <a:extLst>
              <a:ext uri="{FF2B5EF4-FFF2-40B4-BE49-F238E27FC236}">
                <a16:creationId xmlns:a16="http://schemas.microsoft.com/office/drawing/2014/main" id="{439C10C4-1216-485A-9BDF-841FD1902B53}"/>
              </a:ext>
            </a:extLst>
          </p:cNvPr>
          <p:cNvSpPr>
            <a:spLocks noChangeArrowheads="1"/>
          </p:cNvSpPr>
          <p:nvPr/>
        </p:nvSpPr>
        <p:spPr bwMode="auto">
          <a:xfrm>
            <a:off x="1671568" y="5616643"/>
            <a:ext cx="5800865"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10BC45"/>
              </a:buClr>
              <a:buFont typeface="Wingdings" panose="05000000000000000000" pitchFamily="2" charset="2"/>
              <a:buNone/>
            </a:pPr>
            <a:r>
              <a:rPr lang="en-GB" altLang="en-US" dirty="0"/>
              <a:t>Do all living organisms carry out cellular respiration using the equation above?</a:t>
            </a:r>
          </a:p>
        </p:txBody>
      </p:sp>
      <p:pic>
        <p:nvPicPr>
          <p:cNvPr id="33" name="Picture 9" descr="notes_icon">
            <a:extLst>
              <a:ext uri="{FF2B5EF4-FFF2-40B4-BE49-F238E27FC236}">
                <a16:creationId xmlns:a16="http://schemas.microsoft.com/office/drawing/2014/main" id="{E36B11B4-B4FA-45A7-A632-313D09EF945D}"/>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4" name="Picture 33">
            <a:extLst>
              <a:ext uri="{FF2B5EF4-FFF2-40B4-BE49-F238E27FC236}">
                <a16:creationId xmlns:a16="http://schemas.microsoft.com/office/drawing/2014/main" id="{DA02A7E5-2B01-4499-AEFE-20F63B63B1B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70365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animBg="1"/>
      <p:bldP spid="25" grpId="0"/>
      <p:bldP spid="26" grpId="0"/>
      <p:bldP spid="27" grpId="0"/>
      <p:bldP spid="28" grpId="0"/>
      <p:bldP spid="29" grpId="0"/>
      <p:bldP spid="30" grpId="0"/>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48B5A02E-495A-493A-B404-D9440401F9E6}"/>
              </a:ext>
            </a:extLst>
          </p:cNvPr>
          <p:cNvSpPr>
            <a:spLocks noGrp="1"/>
          </p:cNvSpPr>
          <p:nvPr>
            <p:ph type="title"/>
          </p:nvPr>
        </p:nvSpPr>
        <p:spPr/>
        <p:txBody>
          <a:bodyPr/>
          <a:lstStyle/>
          <a:p>
            <a:r>
              <a:rPr lang="en-GB" altLang="en-US" dirty="0"/>
              <a:t>Biosphere: Decomposition</a:t>
            </a:r>
            <a:endParaRPr lang="en-GB" altLang="en-US" dirty="0">
              <a:cs typeface="Arial" panose="020B0604020202020204" pitchFamily="34" charset="0"/>
            </a:endParaRPr>
          </a:p>
        </p:txBody>
      </p:sp>
      <p:sp>
        <p:nvSpPr>
          <p:cNvPr id="10" name="Rectangle 91">
            <a:extLst>
              <a:ext uri="{FF2B5EF4-FFF2-40B4-BE49-F238E27FC236}">
                <a16:creationId xmlns:a16="http://schemas.microsoft.com/office/drawing/2014/main" id="{FE89CC54-6651-4478-A26D-98F2EB8FE486}"/>
              </a:ext>
            </a:extLst>
          </p:cNvPr>
          <p:cNvSpPr>
            <a:spLocks noChangeArrowheads="1"/>
          </p:cNvSpPr>
          <p:nvPr/>
        </p:nvSpPr>
        <p:spPr bwMode="auto">
          <a:xfrm>
            <a:off x="323850" y="4837851"/>
            <a:ext cx="44095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It releases the carbon locked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in dead matter back into the atmosphere as carbon dioxide.  </a:t>
            </a:r>
            <a:endParaRPr lang="en-GB" altLang="en-US" dirty="0"/>
          </a:p>
        </p:txBody>
      </p:sp>
      <p:pic>
        <p:nvPicPr>
          <p:cNvPr id="11" name="Picture 10">
            <a:extLst>
              <a:ext uri="{FF2B5EF4-FFF2-40B4-BE49-F238E27FC236}">
                <a16:creationId xmlns:a16="http://schemas.microsoft.com/office/drawing/2014/main" id="{BC38B570-4F84-4970-AAED-AA57FD4285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Text Box 4">
            <a:extLst>
              <a:ext uri="{FF2B5EF4-FFF2-40B4-BE49-F238E27FC236}">
                <a16:creationId xmlns:a16="http://schemas.microsoft.com/office/drawing/2014/main" id="{3DFB1442-9926-4D8E-BBBF-2E660BAB9BA7}"/>
              </a:ext>
            </a:extLst>
          </p:cNvPr>
          <p:cNvSpPr txBox="1">
            <a:spLocks noChangeArrowheads="1"/>
          </p:cNvSpPr>
          <p:nvPr/>
        </p:nvSpPr>
        <p:spPr bwMode="auto">
          <a:xfrm>
            <a:off x="323850" y="784225"/>
            <a:ext cx="8520113" cy="830997"/>
          </a:xfrm>
          <a:prstGeom prst="rect">
            <a:avLst/>
          </a:prstGeom>
          <a:noFill/>
          <a:ln w="9525" algn="ctr">
            <a:noFill/>
            <a:miter lim="800000"/>
            <a:headEnd/>
            <a:tailEnd/>
          </a:ln>
        </p:spPr>
        <p:txBody>
          <a:bodyPr>
            <a:spAutoFit/>
          </a:bodyPr>
          <a:lstStyle/>
          <a:p>
            <a:pPr eaLnBrk="1" hangingPunct="1"/>
            <a:r>
              <a:rPr lang="en-GB" dirty="0">
                <a:solidFill>
                  <a:srgbClr val="010066"/>
                </a:solidFill>
                <a:cs typeface="Arial" charset="0"/>
              </a:rPr>
              <a:t>When organisms die or produce waste, the biomass is broken down by organisms that feed on it.</a:t>
            </a:r>
          </a:p>
        </p:txBody>
      </p:sp>
      <p:sp>
        <p:nvSpPr>
          <p:cNvPr id="13" name="Text Box 22">
            <a:extLst>
              <a:ext uri="{FF2B5EF4-FFF2-40B4-BE49-F238E27FC236}">
                <a16:creationId xmlns:a16="http://schemas.microsoft.com/office/drawing/2014/main" id="{AB0CDBD0-C4AE-4ADF-8CCC-FB957F58E43D}"/>
              </a:ext>
            </a:extLst>
          </p:cNvPr>
          <p:cNvSpPr txBox="1">
            <a:spLocks noChangeArrowheads="1"/>
          </p:cNvSpPr>
          <p:nvPr/>
        </p:nvSpPr>
        <p:spPr bwMode="auto">
          <a:xfrm>
            <a:off x="323850" y="3240421"/>
            <a:ext cx="4409515" cy="1200329"/>
          </a:xfrm>
          <a:prstGeom prst="rect">
            <a:avLst/>
          </a:prstGeom>
          <a:noFill/>
          <a:ln w="9525" algn="ctr">
            <a:noFill/>
            <a:miter lim="800000"/>
            <a:headEnd/>
            <a:tailEnd/>
          </a:ln>
        </p:spPr>
        <p:txBody>
          <a:bodyPr wrap="square">
            <a:spAutoFit/>
          </a:bodyPr>
          <a:lstStyle/>
          <a:p>
            <a:pPr eaLnBrk="1" hangingPunct="1"/>
            <a:r>
              <a:rPr lang="en-GB" dirty="0">
                <a:solidFill>
                  <a:srgbClr val="010066"/>
                </a:solidFill>
                <a:cs typeface="Arial" charset="0"/>
              </a:rPr>
              <a:t>The process of breaking </a:t>
            </a:r>
            <a:br>
              <a:rPr lang="en-GB" dirty="0">
                <a:solidFill>
                  <a:srgbClr val="010066"/>
                </a:solidFill>
                <a:cs typeface="Arial" charset="0"/>
              </a:rPr>
            </a:br>
            <a:r>
              <a:rPr lang="en-GB" dirty="0">
                <a:solidFill>
                  <a:srgbClr val="010066"/>
                </a:solidFill>
                <a:cs typeface="Arial" charset="0"/>
              </a:rPr>
              <a:t>down dead matter is called </a:t>
            </a:r>
          </a:p>
          <a:p>
            <a:pPr eaLnBrk="1" hangingPunct="1"/>
            <a:r>
              <a:rPr lang="en-GB" b="1" dirty="0">
                <a:solidFill>
                  <a:srgbClr val="10BC45"/>
                </a:solidFill>
                <a:cs typeface="Arial" charset="0"/>
              </a:rPr>
              <a:t>decay</a:t>
            </a:r>
            <a:r>
              <a:rPr lang="en-GB" dirty="0">
                <a:solidFill>
                  <a:srgbClr val="010066"/>
                </a:solidFill>
                <a:cs typeface="Arial" charset="0"/>
              </a:rPr>
              <a:t> or </a:t>
            </a:r>
            <a:r>
              <a:rPr lang="en-GB" b="1" dirty="0">
                <a:solidFill>
                  <a:srgbClr val="10BC45"/>
                </a:solidFill>
                <a:cs typeface="Arial" charset="0"/>
              </a:rPr>
              <a:t>decomposition</a:t>
            </a:r>
            <a:r>
              <a:rPr lang="en-GB" dirty="0">
                <a:solidFill>
                  <a:srgbClr val="010066"/>
                </a:solidFill>
                <a:cs typeface="Arial" charset="0"/>
              </a:rPr>
              <a:t>.</a:t>
            </a:r>
          </a:p>
        </p:txBody>
      </p:sp>
      <p:pic>
        <p:nvPicPr>
          <p:cNvPr id="14" name="Picture 13">
            <a:extLst>
              <a:ext uri="{FF2B5EF4-FFF2-40B4-BE49-F238E27FC236}">
                <a16:creationId xmlns:a16="http://schemas.microsoft.com/office/drawing/2014/main" id="{6CCC0E1B-33A4-442A-BA22-663E3F2C2A4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955823" y="2715264"/>
            <a:ext cx="3696380" cy="3322916"/>
          </a:xfrm>
          <a:prstGeom prst="rect">
            <a:avLst/>
          </a:prstGeom>
        </p:spPr>
      </p:pic>
      <p:sp>
        <p:nvSpPr>
          <p:cNvPr id="2" name="Rectangle 1">
            <a:extLst>
              <a:ext uri="{FF2B5EF4-FFF2-40B4-BE49-F238E27FC236}">
                <a16:creationId xmlns:a16="http://schemas.microsoft.com/office/drawing/2014/main" id="{CCE809A8-1193-4A78-9EA8-DBCA3E12EA79}"/>
              </a:ext>
            </a:extLst>
          </p:cNvPr>
          <p:cNvSpPr/>
          <p:nvPr/>
        </p:nvSpPr>
        <p:spPr>
          <a:xfrm>
            <a:off x="323849" y="2012323"/>
            <a:ext cx="8467725" cy="830997"/>
          </a:xfrm>
          <a:prstGeom prst="rect">
            <a:avLst/>
          </a:prstGeom>
        </p:spPr>
        <p:txBody>
          <a:bodyPr wrap="square">
            <a:spAutoFit/>
          </a:bodyPr>
          <a:lstStyle/>
          <a:p>
            <a:r>
              <a:rPr lang="en-GB" altLang="en-US" dirty="0"/>
              <a:t>T</a:t>
            </a:r>
            <a:r>
              <a:rPr lang="en-US" altLang="en-US" dirty="0"/>
              <a:t>he digested products can then be absorbed and used </a:t>
            </a:r>
            <a:br>
              <a:rPr lang="en-US" altLang="en-US" dirty="0"/>
            </a:br>
            <a:r>
              <a:rPr lang="en-US" altLang="en-US" dirty="0"/>
              <a:t>for respiration.</a:t>
            </a:r>
            <a:endParaRPr lang="en-GB" dirty="0"/>
          </a:p>
        </p:txBody>
      </p:sp>
      <p:pic>
        <p:nvPicPr>
          <p:cNvPr id="9" name="Picture 8" descr="notes_icon">
            <a:extLst>
              <a:ext uri="{FF2B5EF4-FFF2-40B4-BE49-F238E27FC236}">
                <a16:creationId xmlns:a16="http://schemas.microsoft.com/office/drawing/2014/main" id="{16AC01E3-368E-4694-BFC4-6D6B04FC1A9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C588AA-0291-4450-9125-E52D7D556B2D}"/>
              </a:ext>
            </a:extLst>
          </p:cNvPr>
          <p:cNvSpPr>
            <a:spLocks noGrp="1"/>
          </p:cNvSpPr>
          <p:nvPr>
            <p:ph type="title"/>
          </p:nvPr>
        </p:nvSpPr>
        <p:spPr/>
        <p:txBody>
          <a:bodyPr/>
          <a:lstStyle/>
          <a:p>
            <a:r>
              <a:rPr lang="en-GB" altLang="en-US" dirty="0"/>
              <a:t>Missing words: Carbon in the biosphere</a:t>
            </a:r>
            <a:endParaRPr lang="en-US" dirty="0"/>
          </a:p>
        </p:txBody>
      </p:sp>
      <p:pic>
        <p:nvPicPr>
          <p:cNvPr id="8" name="Picture 6" descr="flash_icon">
            <a:extLst>
              <a:ext uri="{FF2B5EF4-FFF2-40B4-BE49-F238E27FC236}">
                <a16:creationId xmlns:a16="http://schemas.microsoft.com/office/drawing/2014/main" id="{22506E40-12CD-4809-A93B-984E457A7599}"/>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5" name="Picture 4">
            <a:extLst>
              <a:ext uri="{FF2B5EF4-FFF2-40B4-BE49-F238E27FC236}">
                <a16:creationId xmlns:a16="http://schemas.microsoft.com/office/drawing/2014/main" id="{7CE50EA4-ECC7-4CD3-84D1-99EA551BB88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a:extLst>
              <a:ext uri="{FF2B5EF4-FFF2-40B4-BE49-F238E27FC236}">
                <a16:creationId xmlns:a16="http://schemas.microsoft.com/office/drawing/2014/main" id="{603062C7-3E75-46C3-BE92-0FBC446DA64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21341"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335" name="ShockwaveFlash1" r:id="rId3" imgW="8699400" imgH="5308560"/>
        </mc:Choice>
        <mc:Fallback>
          <p:control name="ShockwaveFlash1" r:id="rId3" imgW="8699400" imgH="5308560">
            <p:pic>
              <p:nvPicPr>
                <p:cNvPr id="4"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48B5A02E-495A-493A-B404-D9440401F9E6}"/>
              </a:ext>
            </a:extLst>
          </p:cNvPr>
          <p:cNvSpPr>
            <a:spLocks noGrp="1"/>
          </p:cNvSpPr>
          <p:nvPr>
            <p:ph type="title"/>
          </p:nvPr>
        </p:nvSpPr>
        <p:spPr/>
        <p:txBody>
          <a:bodyPr/>
          <a:lstStyle/>
          <a:p>
            <a:r>
              <a:rPr lang="en-GB" altLang="en-US" dirty="0"/>
              <a:t>Geosphere: Fossil fuels</a:t>
            </a:r>
            <a:endParaRPr lang="en-GB" altLang="en-US" dirty="0">
              <a:cs typeface="Arial" panose="020B0604020202020204" pitchFamily="34" charset="0"/>
            </a:endParaRPr>
          </a:p>
        </p:txBody>
      </p:sp>
      <p:pic>
        <p:nvPicPr>
          <p:cNvPr id="11" name="Picture 10">
            <a:extLst>
              <a:ext uri="{FF2B5EF4-FFF2-40B4-BE49-F238E27FC236}">
                <a16:creationId xmlns:a16="http://schemas.microsoft.com/office/drawing/2014/main" id="{BC38B570-4F84-4970-AAED-AA57FD4285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Text Box 4">
            <a:extLst>
              <a:ext uri="{FF2B5EF4-FFF2-40B4-BE49-F238E27FC236}">
                <a16:creationId xmlns:a16="http://schemas.microsoft.com/office/drawing/2014/main" id="{3DFB1442-9926-4D8E-BBBF-2E660BAB9BA7}"/>
              </a:ext>
            </a:extLst>
          </p:cNvPr>
          <p:cNvSpPr txBox="1">
            <a:spLocks noChangeArrowheads="1"/>
          </p:cNvSpPr>
          <p:nvPr/>
        </p:nvSpPr>
        <p:spPr bwMode="auto">
          <a:xfrm>
            <a:off x="323850" y="784225"/>
            <a:ext cx="8520113" cy="830997"/>
          </a:xfrm>
          <a:prstGeom prst="rect">
            <a:avLst/>
          </a:prstGeom>
          <a:noFill/>
          <a:ln w="9525" algn="ctr">
            <a:noFill/>
            <a:miter lim="800000"/>
            <a:headEnd/>
            <a:tailEnd/>
          </a:ln>
        </p:spPr>
        <p:txBody>
          <a:bodyPr>
            <a:spAutoFit/>
          </a:bodyPr>
          <a:lstStyle/>
          <a:p>
            <a:pPr eaLnBrk="1" hangingPunct="1"/>
            <a:r>
              <a:rPr lang="en-GB" dirty="0">
                <a:solidFill>
                  <a:srgbClr val="010066"/>
                </a:solidFill>
                <a:cs typeface="Arial" charset="0"/>
              </a:rPr>
              <a:t>Sometimes, biomass from dead organisms is not broken down properly.</a:t>
            </a:r>
          </a:p>
        </p:txBody>
      </p:sp>
      <p:sp>
        <p:nvSpPr>
          <p:cNvPr id="8" name="Rectangle 82">
            <a:extLst>
              <a:ext uri="{FF2B5EF4-FFF2-40B4-BE49-F238E27FC236}">
                <a16:creationId xmlns:a16="http://schemas.microsoft.com/office/drawing/2014/main" id="{9F4A6F66-6F1A-40EA-84D6-AE3B07BD0BF3}"/>
              </a:ext>
            </a:extLst>
          </p:cNvPr>
          <p:cNvSpPr>
            <a:spLocks noChangeArrowheads="1"/>
          </p:cNvSpPr>
          <p:nvPr/>
        </p:nvSpPr>
        <p:spPr bwMode="auto">
          <a:xfrm>
            <a:off x="342900" y="3174395"/>
            <a:ext cx="38008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Over time, pressure can cause the organic matter to form </a:t>
            </a:r>
            <a:r>
              <a:rPr lang="en-GB" altLang="en-US" b="1" dirty="0">
                <a:solidFill>
                  <a:srgbClr val="10BC45"/>
                </a:solidFill>
              </a:rPr>
              <a:t>fossil fuels </a:t>
            </a:r>
            <a:r>
              <a:rPr lang="en-GB" altLang="en-US" dirty="0">
                <a:solidFill>
                  <a:srgbClr val="010066"/>
                </a:solidFill>
              </a:rPr>
              <a:t>such as coal, gas or oil. </a:t>
            </a:r>
          </a:p>
        </p:txBody>
      </p:sp>
      <p:sp>
        <p:nvSpPr>
          <p:cNvPr id="9" name="Rectangle 8">
            <a:extLst>
              <a:ext uri="{FF2B5EF4-FFF2-40B4-BE49-F238E27FC236}">
                <a16:creationId xmlns:a16="http://schemas.microsoft.com/office/drawing/2014/main" id="{6FC61E45-B173-4D78-A225-DAD7E9EA0F34}"/>
              </a:ext>
            </a:extLst>
          </p:cNvPr>
          <p:cNvSpPr>
            <a:spLocks noChangeArrowheads="1"/>
          </p:cNvSpPr>
          <p:nvPr/>
        </p:nvSpPr>
        <p:spPr bwMode="auto">
          <a:xfrm>
            <a:off x="342900" y="1844675"/>
            <a:ext cx="8448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This can happen when dead matter is buried in sediment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or submerged in water that lacks oxygen. This prevents decomposition from occurring. </a:t>
            </a:r>
            <a:endParaRPr lang="en-GB" altLang="en-US" dirty="0"/>
          </a:p>
        </p:txBody>
      </p:sp>
      <p:sp>
        <p:nvSpPr>
          <p:cNvPr id="18" name="Rectangle 82">
            <a:extLst>
              <a:ext uri="{FF2B5EF4-FFF2-40B4-BE49-F238E27FC236}">
                <a16:creationId xmlns:a16="http://schemas.microsoft.com/office/drawing/2014/main" id="{498418F2-4C96-45EF-985F-8B279A4E8998}"/>
              </a:ext>
            </a:extLst>
          </p:cNvPr>
          <p:cNvSpPr>
            <a:spLocks noChangeArrowheads="1"/>
          </p:cNvSpPr>
          <p:nvPr/>
        </p:nvSpPr>
        <p:spPr bwMode="auto">
          <a:xfrm>
            <a:off x="342900" y="4873446"/>
            <a:ext cx="38008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Fossil fuels can store carbon underground for millions of years.</a:t>
            </a:r>
          </a:p>
        </p:txBody>
      </p:sp>
      <p:pic>
        <p:nvPicPr>
          <p:cNvPr id="10" name="Picture 9" descr="notes_icon">
            <a:extLst>
              <a:ext uri="{FF2B5EF4-FFF2-40B4-BE49-F238E27FC236}">
                <a16:creationId xmlns:a16="http://schemas.microsoft.com/office/drawing/2014/main" id="{6E83301C-8741-45A2-A71C-BDBB5FBA71DB}"/>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8A88D795-D351-420F-BF17-A20957DEC7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2878" y="3035021"/>
            <a:ext cx="4281201" cy="3144736"/>
          </a:xfrm>
          <a:prstGeom prst="rect">
            <a:avLst/>
          </a:prstGeom>
        </p:spPr>
      </p:pic>
    </p:spTree>
    <p:custDataLst>
      <p:tags r:id="rId1"/>
    </p:custDataLst>
    <p:extLst>
      <p:ext uri="{BB962C8B-B14F-4D97-AF65-F5344CB8AC3E}">
        <p14:creationId xmlns:p14="http://schemas.microsoft.com/office/powerpoint/2010/main" val="36141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48B5A02E-495A-493A-B404-D9440401F9E6}"/>
              </a:ext>
            </a:extLst>
          </p:cNvPr>
          <p:cNvSpPr>
            <a:spLocks noGrp="1"/>
          </p:cNvSpPr>
          <p:nvPr>
            <p:ph type="title"/>
          </p:nvPr>
        </p:nvSpPr>
        <p:spPr/>
        <p:txBody>
          <a:bodyPr/>
          <a:lstStyle/>
          <a:p>
            <a:r>
              <a:rPr lang="en-GB" altLang="en-US" dirty="0"/>
              <a:t>Biosphere: Humans</a:t>
            </a:r>
            <a:endParaRPr lang="en-GB" altLang="en-US" dirty="0">
              <a:cs typeface="Arial" panose="020B0604020202020204" pitchFamily="34" charset="0"/>
            </a:endParaRPr>
          </a:p>
        </p:txBody>
      </p:sp>
      <p:pic>
        <p:nvPicPr>
          <p:cNvPr id="11" name="Picture 10">
            <a:extLst>
              <a:ext uri="{FF2B5EF4-FFF2-40B4-BE49-F238E27FC236}">
                <a16:creationId xmlns:a16="http://schemas.microsoft.com/office/drawing/2014/main" id="{BC38B570-4F84-4970-AAED-AA57FD4285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Text Box 4">
            <a:extLst>
              <a:ext uri="{FF2B5EF4-FFF2-40B4-BE49-F238E27FC236}">
                <a16:creationId xmlns:a16="http://schemas.microsoft.com/office/drawing/2014/main" id="{3DFB1442-9926-4D8E-BBBF-2E660BAB9BA7}"/>
              </a:ext>
            </a:extLst>
          </p:cNvPr>
          <p:cNvSpPr txBox="1">
            <a:spLocks noChangeArrowheads="1"/>
          </p:cNvSpPr>
          <p:nvPr/>
        </p:nvSpPr>
        <p:spPr bwMode="auto">
          <a:xfrm>
            <a:off x="323850" y="784225"/>
            <a:ext cx="8520113" cy="830997"/>
          </a:xfrm>
          <a:prstGeom prst="rect">
            <a:avLst/>
          </a:prstGeom>
          <a:noFill/>
          <a:ln w="9525" algn="ctr">
            <a:noFill/>
            <a:miter lim="800000"/>
            <a:headEnd/>
            <a:tailEnd/>
          </a:ln>
        </p:spPr>
        <p:txBody>
          <a:bodyPr>
            <a:spAutoFit/>
          </a:bodyPr>
          <a:lstStyle/>
          <a:p>
            <a:r>
              <a:rPr lang="en-GB" altLang="en-US" dirty="0">
                <a:solidFill>
                  <a:srgbClr val="010066"/>
                </a:solidFill>
              </a:rPr>
              <a:t>Humans extract fossil fuels and burn them to release energy. This process is called </a:t>
            </a:r>
            <a:r>
              <a:rPr lang="en-GB" altLang="en-US" b="1" dirty="0">
                <a:solidFill>
                  <a:srgbClr val="10BC45"/>
                </a:solidFill>
                <a:cs typeface="Arial" charset="0"/>
              </a:rPr>
              <a:t>combustion</a:t>
            </a:r>
            <a:r>
              <a:rPr lang="en-GB" altLang="en-US" dirty="0">
                <a:solidFill>
                  <a:srgbClr val="010066"/>
                </a:solidFill>
              </a:rPr>
              <a:t>.</a:t>
            </a:r>
            <a:endParaRPr lang="en-GB" altLang="en-US" dirty="0"/>
          </a:p>
        </p:txBody>
      </p:sp>
      <p:pic>
        <p:nvPicPr>
          <p:cNvPr id="9" name="Picture 101" descr="VLADJ55_226073728_web.jpg">
            <a:extLst>
              <a:ext uri="{FF2B5EF4-FFF2-40B4-BE49-F238E27FC236}">
                <a16:creationId xmlns:a16="http://schemas.microsoft.com/office/drawing/2014/main" id="{FBBB9DFC-DC36-48C6-B0B0-285AF2E133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7641" y="3527189"/>
            <a:ext cx="3161235" cy="287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32">
            <a:extLst>
              <a:ext uri="{FF2B5EF4-FFF2-40B4-BE49-F238E27FC236}">
                <a16:creationId xmlns:a16="http://schemas.microsoft.com/office/drawing/2014/main" id="{21B01DF8-5FB1-41E4-9852-D9308DA05AFC}"/>
              </a:ext>
            </a:extLst>
          </p:cNvPr>
          <p:cNvSpPr>
            <a:spLocks noChangeArrowheads="1"/>
          </p:cNvSpPr>
          <p:nvPr/>
        </p:nvSpPr>
        <p:spPr bwMode="auto">
          <a:xfrm>
            <a:off x="591615" y="1932732"/>
            <a:ext cx="7775575" cy="1225550"/>
          </a:xfrm>
          <a:prstGeom prst="roundRect">
            <a:avLst>
              <a:gd name="adj" fmla="val 0"/>
            </a:avLst>
          </a:pr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sp>
        <p:nvSpPr>
          <p:cNvPr id="17" name="Text Box 35">
            <a:extLst>
              <a:ext uri="{FF2B5EF4-FFF2-40B4-BE49-F238E27FC236}">
                <a16:creationId xmlns:a16="http://schemas.microsoft.com/office/drawing/2014/main" id="{5F80FFA1-1A46-4F66-9D72-B1FB8E0CCE12}"/>
              </a:ext>
            </a:extLst>
          </p:cNvPr>
          <p:cNvSpPr txBox="1">
            <a:spLocks noChangeArrowheads="1"/>
          </p:cNvSpPr>
          <p:nvPr/>
        </p:nvSpPr>
        <p:spPr bwMode="auto">
          <a:xfrm>
            <a:off x="5225911" y="2190086"/>
            <a:ext cx="13684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0000"/>
              </a:lnSpc>
              <a:spcBef>
                <a:spcPct val="50000"/>
              </a:spcBef>
            </a:pPr>
            <a:r>
              <a:rPr lang="en-GB" altLang="en-US" b="1" dirty="0"/>
              <a:t>carbon dioxide</a:t>
            </a:r>
          </a:p>
        </p:txBody>
      </p:sp>
      <p:sp>
        <p:nvSpPr>
          <p:cNvPr id="18" name="Text Box 36">
            <a:extLst>
              <a:ext uri="{FF2B5EF4-FFF2-40B4-BE49-F238E27FC236}">
                <a16:creationId xmlns:a16="http://schemas.microsoft.com/office/drawing/2014/main" id="{F9A3AA7E-8C30-406C-8FEE-67B0AFCF9230}"/>
              </a:ext>
            </a:extLst>
          </p:cNvPr>
          <p:cNvSpPr txBox="1">
            <a:spLocks noChangeArrowheads="1"/>
          </p:cNvSpPr>
          <p:nvPr/>
        </p:nvSpPr>
        <p:spPr bwMode="auto">
          <a:xfrm>
            <a:off x="6610935" y="2253586"/>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19" name="Text Box 38">
            <a:extLst>
              <a:ext uri="{FF2B5EF4-FFF2-40B4-BE49-F238E27FC236}">
                <a16:creationId xmlns:a16="http://schemas.microsoft.com/office/drawing/2014/main" id="{3F33E4AC-AE2E-4C78-B3F5-7FD9CB37E25B}"/>
              </a:ext>
            </a:extLst>
          </p:cNvPr>
          <p:cNvSpPr txBox="1">
            <a:spLocks noChangeArrowheads="1"/>
          </p:cNvSpPr>
          <p:nvPr/>
        </p:nvSpPr>
        <p:spPr bwMode="auto">
          <a:xfrm>
            <a:off x="7152272" y="2299623"/>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water</a:t>
            </a:r>
          </a:p>
        </p:txBody>
      </p:sp>
      <p:sp>
        <p:nvSpPr>
          <p:cNvPr id="20" name="Text Box 39">
            <a:extLst>
              <a:ext uri="{FF2B5EF4-FFF2-40B4-BE49-F238E27FC236}">
                <a16:creationId xmlns:a16="http://schemas.microsoft.com/office/drawing/2014/main" id="{2CC9244F-7CDC-4C19-A686-A49FD4C7B345}"/>
              </a:ext>
            </a:extLst>
          </p:cNvPr>
          <p:cNvSpPr txBox="1">
            <a:spLocks noChangeArrowheads="1"/>
          </p:cNvSpPr>
          <p:nvPr/>
        </p:nvSpPr>
        <p:spPr bwMode="auto">
          <a:xfrm>
            <a:off x="2549866" y="2299623"/>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t>oxygen</a:t>
            </a:r>
          </a:p>
        </p:txBody>
      </p:sp>
      <p:sp>
        <p:nvSpPr>
          <p:cNvPr id="21" name="Text Box 40">
            <a:extLst>
              <a:ext uri="{FF2B5EF4-FFF2-40B4-BE49-F238E27FC236}">
                <a16:creationId xmlns:a16="http://schemas.microsoft.com/office/drawing/2014/main" id="{7A5E3D3F-786B-4CBB-81ED-B6AAC95BEA67}"/>
              </a:ext>
            </a:extLst>
          </p:cNvPr>
          <p:cNvSpPr txBox="1">
            <a:spLocks noChangeArrowheads="1"/>
          </p:cNvSpPr>
          <p:nvPr/>
        </p:nvSpPr>
        <p:spPr bwMode="auto">
          <a:xfrm>
            <a:off x="2119048" y="2253586"/>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dirty="0"/>
              <a:t>+</a:t>
            </a:r>
          </a:p>
        </p:txBody>
      </p:sp>
      <p:sp>
        <p:nvSpPr>
          <p:cNvPr id="22" name="Text Box 41">
            <a:extLst>
              <a:ext uri="{FF2B5EF4-FFF2-40B4-BE49-F238E27FC236}">
                <a16:creationId xmlns:a16="http://schemas.microsoft.com/office/drawing/2014/main" id="{3970D57A-5790-4646-B543-B8F033A118F9}"/>
              </a:ext>
            </a:extLst>
          </p:cNvPr>
          <p:cNvSpPr txBox="1">
            <a:spLocks noChangeArrowheads="1"/>
          </p:cNvSpPr>
          <p:nvPr/>
        </p:nvSpPr>
        <p:spPr bwMode="auto">
          <a:xfrm>
            <a:off x="776810" y="2174772"/>
            <a:ext cx="1325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t>fossil</a:t>
            </a:r>
            <a:br>
              <a:rPr lang="en-GB" altLang="en-US" b="1" dirty="0"/>
            </a:br>
            <a:r>
              <a:rPr lang="en-GB" altLang="en-US" b="1" dirty="0"/>
              <a:t>fuel</a:t>
            </a:r>
          </a:p>
        </p:txBody>
      </p:sp>
      <p:sp>
        <p:nvSpPr>
          <p:cNvPr id="23" name="Right Arrow 36">
            <a:extLst>
              <a:ext uri="{FF2B5EF4-FFF2-40B4-BE49-F238E27FC236}">
                <a16:creationId xmlns:a16="http://schemas.microsoft.com/office/drawing/2014/main" id="{3CA0DC6C-7946-4DD2-9AC2-A4448F615D37}"/>
              </a:ext>
            </a:extLst>
          </p:cNvPr>
          <p:cNvSpPr>
            <a:spLocks noChangeArrowheads="1"/>
          </p:cNvSpPr>
          <p:nvPr/>
        </p:nvSpPr>
        <p:spPr bwMode="auto">
          <a:xfrm>
            <a:off x="4003993" y="2428211"/>
            <a:ext cx="1114425" cy="200025"/>
          </a:xfrm>
          <a:prstGeom prst="rightArrow">
            <a:avLst>
              <a:gd name="adj1" fmla="val 50000"/>
              <a:gd name="adj2" fmla="val 49988"/>
            </a:avLst>
          </a:prstGeom>
          <a:solidFill>
            <a:srgbClr val="010066"/>
          </a:solidFill>
          <a:ln w="9525" algn="ctr">
            <a:solidFill>
              <a:srgbClr val="01006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 name="Rectangle 82">
            <a:extLst>
              <a:ext uri="{FF2B5EF4-FFF2-40B4-BE49-F238E27FC236}">
                <a16:creationId xmlns:a16="http://schemas.microsoft.com/office/drawing/2014/main" id="{18FA652E-19E4-47BD-8915-0824B864B9D9}"/>
              </a:ext>
            </a:extLst>
          </p:cNvPr>
          <p:cNvSpPr>
            <a:spLocks noChangeArrowheads="1"/>
          </p:cNvSpPr>
          <p:nvPr/>
        </p:nvSpPr>
        <p:spPr bwMode="auto">
          <a:xfrm>
            <a:off x="323850" y="3470687"/>
            <a:ext cx="47945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Combustion releases carbon dioxide back into the atmosphere. </a:t>
            </a:r>
          </a:p>
        </p:txBody>
      </p:sp>
      <p:sp>
        <p:nvSpPr>
          <p:cNvPr id="25" name="Rectangle 82">
            <a:extLst>
              <a:ext uri="{FF2B5EF4-FFF2-40B4-BE49-F238E27FC236}">
                <a16:creationId xmlns:a16="http://schemas.microsoft.com/office/drawing/2014/main" id="{DE85F0D6-3196-40DA-846E-B8744762EA89}"/>
              </a:ext>
            </a:extLst>
          </p:cNvPr>
          <p:cNvSpPr>
            <a:spLocks noChangeArrowheads="1"/>
          </p:cNvSpPr>
          <p:nvPr/>
        </p:nvSpPr>
        <p:spPr bwMode="auto">
          <a:xfrm>
            <a:off x="323503" y="4483701"/>
            <a:ext cx="43839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combustion of fossil fuels releases carbon that has been stored in the geosphere for millions of years. </a:t>
            </a:r>
          </a:p>
        </p:txBody>
      </p:sp>
      <p:pic>
        <p:nvPicPr>
          <p:cNvPr id="26" name="Picture 9" descr="notes_icon">
            <a:extLst>
              <a:ext uri="{FF2B5EF4-FFF2-40B4-BE49-F238E27FC236}">
                <a16:creationId xmlns:a16="http://schemas.microsoft.com/office/drawing/2014/main" id="{91395D8E-B827-479D-8B86-098CC0AA04D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9051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P spid="20" grpId="0"/>
      <p:bldP spid="21" grpId="0"/>
      <p:bldP spid="22" grpId="0"/>
      <p:bldP spid="23" grpId="0" animBg="1"/>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48B5A02E-495A-493A-B404-D9440401F9E6}"/>
              </a:ext>
            </a:extLst>
          </p:cNvPr>
          <p:cNvSpPr>
            <a:spLocks noGrp="1"/>
          </p:cNvSpPr>
          <p:nvPr>
            <p:ph type="title"/>
          </p:nvPr>
        </p:nvSpPr>
        <p:spPr/>
        <p:txBody>
          <a:bodyPr/>
          <a:lstStyle/>
          <a:p>
            <a:r>
              <a:rPr lang="en-GB" altLang="en-US" dirty="0"/>
              <a:t>Geosphere: Volcanoes</a:t>
            </a:r>
            <a:endParaRPr lang="en-GB" altLang="en-US" dirty="0">
              <a:cs typeface="Arial" panose="020B0604020202020204" pitchFamily="34" charset="0"/>
            </a:endParaRPr>
          </a:p>
        </p:txBody>
      </p:sp>
      <p:pic>
        <p:nvPicPr>
          <p:cNvPr id="11" name="Picture 10">
            <a:extLst>
              <a:ext uri="{FF2B5EF4-FFF2-40B4-BE49-F238E27FC236}">
                <a16:creationId xmlns:a16="http://schemas.microsoft.com/office/drawing/2014/main" id="{BC38B570-4F84-4970-AAED-AA57FD4285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Text Box 4">
            <a:extLst>
              <a:ext uri="{FF2B5EF4-FFF2-40B4-BE49-F238E27FC236}">
                <a16:creationId xmlns:a16="http://schemas.microsoft.com/office/drawing/2014/main" id="{3DFB1442-9926-4D8E-BBBF-2E660BAB9BA7}"/>
              </a:ext>
            </a:extLst>
          </p:cNvPr>
          <p:cNvSpPr txBox="1">
            <a:spLocks noChangeArrowheads="1"/>
          </p:cNvSpPr>
          <p:nvPr/>
        </p:nvSpPr>
        <p:spPr bwMode="auto">
          <a:xfrm>
            <a:off x="323850" y="784225"/>
            <a:ext cx="8520113" cy="830997"/>
          </a:xfrm>
          <a:prstGeom prst="rect">
            <a:avLst/>
          </a:prstGeom>
          <a:noFill/>
          <a:ln w="9525" algn="ctr">
            <a:noFill/>
            <a:miter lim="800000"/>
            <a:headEnd/>
            <a:tailEnd/>
          </a:ln>
        </p:spPr>
        <p:txBody>
          <a:bodyPr>
            <a:spAutoFit/>
          </a:bodyPr>
          <a:lstStyle/>
          <a:p>
            <a:pPr eaLnBrk="1" hangingPunct="1"/>
            <a:r>
              <a:rPr lang="en-GB" dirty="0">
                <a:solidFill>
                  <a:srgbClr val="010066"/>
                </a:solidFill>
                <a:cs typeface="Arial" charset="0"/>
              </a:rPr>
              <a:t>The carbon locked away in the geosphere can be released back into the atmosphere by </a:t>
            </a:r>
            <a:r>
              <a:rPr lang="en-GB" b="1" dirty="0">
                <a:solidFill>
                  <a:srgbClr val="10BC45"/>
                </a:solidFill>
              </a:rPr>
              <a:t>volcanoes</a:t>
            </a:r>
            <a:r>
              <a:rPr lang="en-GB" dirty="0">
                <a:solidFill>
                  <a:srgbClr val="010066"/>
                </a:solidFill>
                <a:cs typeface="Arial" charset="0"/>
              </a:rPr>
              <a:t>.</a:t>
            </a:r>
          </a:p>
        </p:txBody>
      </p:sp>
      <p:sp>
        <p:nvSpPr>
          <p:cNvPr id="5" name="Text Box 4">
            <a:extLst>
              <a:ext uri="{FF2B5EF4-FFF2-40B4-BE49-F238E27FC236}">
                <a16:creationId xmlns:a16="http://schemas.microsoft.com/office/drawing/2014/main" id="{12E48DE2-1BBD-4E80-8596-DD4C8DA1B34A}"/>
              </a:ext>
            </a:extLst>
          </p:cNvPr>
          <p:cNvSpPr txBox="1">
            <a:spLocks noChangeArrowheads="1"/>
          </p:cNvSpPr>
          <p:nvPr/>
        </p:nvSpPr>
        <p:spPr bwMode="auto">
          <a:xfrm>
            <a:off x="323851" y="1749235"/>
            <a:ext cx="4815308" cy="1569660"/>
          </a:xfrm>
          <a:prstGeom prst="rect">
            <a:avLst/>
          </a:prstGeom>
          <a:noFill/>
          <a:ln w="9525" algn="ctr">
            <a:noFill/>
            <a:miter lim="800000"/>
            <a:headEnd/>
            <a:tailEnd/>
          </a:ln>
        </p:spPr>
        <p:txBody>
          <a:bodyPr wrap="square">
            <a:spAutoFit/>
          </a:bodyPr>
          <a:lstStyle/>
          <a:p>
            <a:pPr eaLnBrk="1" hangingPunct="1"/>
            <a:r>
              <a:rPr lang="en-GB" dirty="0">
                <a:solidFill>
                  <a:srgbClr val="010066"/>
                </a:solidFill>
                <a:cs typeface="Arial" charset="0"/>
              </a:rPr>
              <a:t>Temperatures in some parts </a:t>
            </a:r>
            <a:br>
              <a:rPr lang="en-GB" dirty="0">
                <a:solidFill>
                  <a:srgbClr val="010066"/>
                </a:solidFill>
                <a:cs typeface="Arial" charset="0"/>
              </a:rPr>
            </a:br>
            <a:r>
              <a:rPr lang="en-GB" dirty="0">
                <a:solidFill>
                  <a:srgbClr val="010066"/>
                </a:solidFill>
                <a:cs typeface="Arial" charset="0"/>
              </a:rPr>
              <a:t>of the Earth’s crust and mantle are hot enough to melt the rocks </a:t>
            </a:r>
            <a:br>
              <a:rPr lang="en-GB" dirty="0">
                <a:solidFill>
                  <a:srgbClr val="010066"/>
                </a:solidFill>
                <a:cs typeface="Arial" charset="0"/>
              </a:rPr>
            </a:br>
            <a:r>
              <a:rPr lang="en-GB" dirty="0">
                <a:solidFill>
                  <a:srgbClr val="010066"/>
                </a:solidFill>
                <a:cs typeface="Arial" charset="0"/>
              </a:rPr>
              <a:t>they contain.</a:t>
            </a:r>
          </a:p>
        </p:txBody>
      </p:sp>
      <p:sp>
        <p:nvSpPr>
          <p:cNvPr id="6" name="Text Box 4">
            <a:extLst>
              <a:ext uri="{FF2B5EF4-FFF2-40B4-BE49-F238E27FC236}">
                <a16:creationId xmlns:a16="http://schemas.microsoft.com/office/drawing/2014/main" id="{B55BD2C0-2A22-4EF6-B26C-0B096ACF17B9}"/>
              </a:ext>
            </a:extLst>
          </p:cNvPr>
          <p:cNvSpPr txBox="1">
            <a:spLocks noChangeArrowheads="1"/>
          </p:cNvSpPr>
          <p:nvPr/>
        </p:nvSpPr>
        <p:spPr bwMode="auto">
          <a:xfrm>
            <a:off x="323849" y="3452908"/>
            <a:ext cx="4666225" cy="1200329"/>
          </a:xfrm>
          <a:prstGeom prst="rect">
            <a:avLst/>
          </a:prstGeom>
          <a:noFill/>
          <a:ln w="9525" algn="ctr">
            <a:noFill/>
            <a:miter lim="800000"/>
            <a:headEnd/>
            <a:tailEnd/>
          </a:ln>
        </p:spPr>
        <p:txBody>
          <a:bodyPr wrap="square">
            <a:spAutoFit/>
          </a:bodyPr>
          <a:lstStyle/>
          <a:p>
            <a:pPr eaLnBrk="1" hangingPunct="1"/>
            <a:r>
              <a:rPr lang="en-GB" dirty="0">
                <a:solidFill>
                  <a:srgbClr val="010066"/>
                </a:solidFill>
                <a:cs typeface="Arial" charset="0"/>
              </a:rPr>
              <a:t>Volcanoes release molten rock and gases, including carbon dioxide, onto the Earth’s surface.</a:t>
            </a:r>
          </a:p>
        </p:txBody>
      </p:sp>
      <p:sp>
        <p:nvSpPr>
          <p:cNvPr id="8" name="Rectangle 7">
            <a:extLst>
              <a:ext uri="{FF2B5EF4-FFF2-40B4-BE49-F238E27FC236}">
                <a16:creationId xmlns:a16="http://schemas.microsoft.com/office/drawing/2014/main" id="{86B3DAD5-FE43-45AF-83AA-003C7B4013A3}"/>
              </a:ext>
            </a:extLst>
          </p:cNvPr>
          <p:cNvSpPr>
            <a:spLocks noChangeArrowheads="1"/>
          </p:cNvSpPr>
          <p:nvPr/>
        </p:nvSpPr>
        <p:spPr bwMode="auto">
          <a:xfrm>
            <a:off x="323852" y="4852104"/>
            <a:ext cx="4248148" cy="1200329"/>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t>Do you think volcanoes or humans release more carbon into the atmosphere?</a:t>
            </a:r>
          </a:p>
        </p:txBody>
      </p:sp>
      <p:pic>
        <p:nvPicPr>
          <p:cNvPr id="3" name="Picture 2">
            <a:extLst>
              <a:ext uri="{FF2B5EF4-FFF2-40B4-BE49-F238E27FC236}">
                <a16:creationId xmlns:a16="http://schemas.microsoft.com/office/drawing/2014/main" id="{295C73D8-09B3-4888-8145-7EDC73F09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4254" y="1825941"/>
            <a:ext cx="3632218" cy="4143096"/>
          </a:xfrm>
          <a:prstGeom prst="rect">
            <a:avLst/>
          </a:prstGeom>
        </p:spPr>
      </p:pic>
      <p:pic>
        <p:nvPicPr>
          <p:cNvPr id="13" name="Picture 9" descr="notes_icon">
            <a:extLst>
              <a:ext uri="{FF2B5EF4-FFF2-40B4-BE49-F238E27FC236}">
                <a16:creationId xmlns:a16="http://schemas.microsoft.com/office/drawing/2014/main" id="{6C01024F-0283-4D79-B61F-96F69FC9480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E883EFB4-C493-45F0-8D63-E0E2D7A7C6F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2604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439DC1D-6C20-4ACF-A124-EB36467FC9C1}"/>
              </a:ext>
            </a:extLst>
          </p:cNvPr>
          <p:cNvSpPr>
            <a:spLocks noGrp="1" noChangeArrowheads="1"/>
          </p:cNvSpPr>
          <p:nvPr>
            <p:ph type="title"/>
          </p:nvPr>
        </p:nvSpPr>
        <p:spPr/>
        <p:txBody>
          <a:bodyPr/>
          <a:lstStyle/>
          <a:p>
            <a:r>
              <a:rPr lang="en-GB" altLang="en-US" dirty="0"/>
              <a:t>Processes in the carbon cycle</a:t>
            </a:r>
          </a:p>
        </p:txBody>
      </p:sp>
      <p:pic>
        <p:nvPicPr>
          <p:cNvPr id="7" name="Picture 6">
            <a:extLst>
              <a:ext uri="{FF2B5EF4-FFF2-40B4-BE49-F238E27FC236}">
                <a16:creationId xmlns:a16="http://schemas.microsoft.com/office/drawing/2014/main" id="{7858DB0B-F003-425D-B16F-6BD90EF36A3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EF22B8C8-5F3C-499A-BF06-1F3629BA180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1066CEE-17E3-4B0C-8E4A-372CDC106288}"/>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04C98632-06DA-4A77-A0B1-4EF41441665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6771"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28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B5C68F8-BB59-47A7-9563-D7B200E38F12}"/>
              </a:ext>
            </a:extLst>
          </p:cNvPr>
          <p:cNvSpPr>
            <a:spLocks noGrp="1" noChangeArrowheads="1"/>
          </p:cNvSpPr>
          <p:nvPr>
            <p:ph type="title"/>
          </p:nvPr>
        </p:nvSpPr>
        <p:spPr/>
        <p:txBody>
          <a:bodyPr/>
          <a:lstStyle/>
          <a:p>
            <a:r>
              <a:rPr lang="en-GB" altLang="en-US" dirty="0" err="1"/>
              <a:t>Labeling</a:t>
            </a:r>
            <a:r>
              <a:rPr lang="en-GB" altLang="en-US" dirty="0"/>
              <a:t> the carbon cycle</a:t>
            </a:r>
          </a:p>
        </p:txBody>
      </p:sp>
      <p:pic>
        <p:nvPicPr>
          <p:cNvPr id="6" name="Picture 5">
            <a:extLst>
              <a:ext uri="{FF2B5EF4-FFF2-40B4-BE49-F238E27FC236}">
                <a16:creationId xmlns:a16="http://schemas.microsoft.com/office/drawing/2014/main" id="{89546E69-F2F7-4DEA-AC09-66972BA168E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1A4BE4D4-64C0-4653-8DFD-051C127BF5E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11">
            <a:extLst>
              <a:ext uri="{FF2B5EF4-FFF2-40B4-BE49-F238E27FC236}">
                <a16:creationId xmlns:a16="http://schemas.microsoft.com/office/drawing/2014/main" id="{A7A1D97A-37A6-4FF5-8341-77BF8197897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56058"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31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a:extLst>
              <a:ext uri="{FF2B5EF4-FFF2-40B4-BE49-F238E27FC236}">
                <a16:creationId xmlns:a16="http://schemas.microsoft.com/office/drawing/2014/main" id="{FBACE339-B28E-4685-907B-CE9F4B275EE0}"/>
              </a:ext>
            </a:extLst>
          </p:cNvPr>
          <p:cNvSpPr>
            <a:spLocks noGrp="1" noChangeArrowheads="1"/>
          </p:cNvSpPr>
          <p:nvPr>
            <p:ph type="title"/>
          </p:nvPr>
        </p:nvSpPr>
        <p:spPr/>
        <p:txBody>
          <a:bodyPr/>
          <a:lstStyle/>
          <a:p>
            <a:r>
              <a:rPr lang="en-GB" altLang="en-US" dirty="0"/>
              <a:t>Oceans: Diffusion</a:t>
            </a:r>
            <a:endParaRPr lang="en-US" altLang="en-US" dirty="0"/>
          </a:p>
        </p:txBody>
      </p:sp>
      <p:sp>
        <p:nvSpPr>
          <p:cNvPr id="1045509" name="TextBox 5">
            <a:extLst>
              <a:ext uri="{FF2B5EF4-FFF2-40B4-BE49-F238E27FC236}">
                <a16:creationId xmlns:a16="http://schemas.microsoft.com/office/drawing/2014/main" id="{8C7F5B78-5E9C-4EE2-A403-1A7A8BC3145B}"/>
              </a:ext>
            </a:extLst>
          </p:cNvPr>
          <p:cNvSpPr txBox="1">
            <a:spLocks noChangeArrowheads="1"/>
          </p:cNvSpPr>
          <p:nvPr/>
        </p:nvSpPr>
        <p:spPr bwMode="auto">
          <a:xfrm>
            <a:off x="341854" y="784225"/>
            <a:ext cx="529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cs typeface="Arial" panose="020B0604020202020204" pitchFamily="34" charset="0"/>
              </a:rPr>
              <a:t>Carbon dioxide is </a:t>
            </a:r>
            <a:r>
              <a:rPr lang="en-GB" altLang="en-US" b="1" dirty="0">
                <a:solidFill>
                  <a:srgbClr val="10BC45"/>
                </a:solidFill>
              </a:rPr>
              <a:t>soluble</a:t>
            </a:r>
            <a:r>
              <a:rPr lang="en-GB" altLang="en-US" dirty="0">
                <a:solidFill>
                  <a:srgbClr val="010066"/>
                </a:solidFill>
                <a:cs typeface="Arial" panose="020B0604020202020204" pitchFamily="34" charset="0"/>
              </a:rPr>
              <a:t> in water.</a:t>
            </a:r>
            <a:endParaRPr lang="en-GB" altLang="en-US" dirty="0">
              <a:solidFill>
                <a:srgbClr val="010066"/>
              </a:solidFill>
            </a:endParaRPr>
          </a:p>
        </p:txBody>
      </p:sp>
      <p:pic>
        <p:nvPicPr>
          <p:cNvPr id="1045516" name="Picture 12" descr="sea">
            <a:extLst>
              <a:ext uri="{FF2B5EF4-FFF2-40B4-BE49-F238E27FC236}">
                <a16:creationId xmlns:a16="http://schemas.microsoft.com/office/drawing/2014/main" id="{74DF1DDD-1BFA-491B-96C7-C6113EE8E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732" y="873125"/>
            <a:ext cx="3108325" cy="4234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5">
            <a:extLst>
              <a:ext uri="{FF2B5EF4-FFF2-40B4-BE49-F238E27FC236}">
                <a16:creationId xmlns:a16="http://schemas.microsoft.com/office/drawing/2014/main" id="{25E7B176-9529-42D8-BFE3-FAD739397F57}"/>
              </a:ext>
            </a:extLst>
          </p:cNvPr>
          <p:cNvSpPr txBox="1">
            <a:spLocks noChangeArrowheads="1"/>
          </p:cNvSpPr>
          <p:nvPr/>
        </p:nvSpPr>
        <p:spPr bwMode="auto">
          <a:xfrm>
            <a:off x="341854" y="3254072"/>
            <a:ext cx="50625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rPr>
              <a:t>When there is a difference between the concentration of carbon dioxide in the atmosphere and in the ocean, the gas moves by </a:t>
            </a:r>
            <a:r>
              <a:rPr lang="en-GB" altLang="en-US" b="1" dirty="0">
                <a:solidFill>
                  <a:srgbClr val="10BC45"/>
                </a:solidFill>
              </a:rPr>
              <a:t>diffusion</a:t>
            </a:r>
            <a:r>
              <a:rPr lang="en-GB" altLang="en-US" dirty="0">
                <a:solidFill>
                  <a:srgbClr val="010066"/>
                </a:solidFill>
              </a:rPr>
              <a:t> to the area of lower concentration.</a:t>
            </a:r>
          </a:p>
        </p:txBody>
      </p:sp>
      <p:sp>
        <p:nvSpPr>
          <p:cNvPr id="12" name="TextBox 5">
            <a:extLst>
              <a:ext uri="{FF2B5EF4-FFF2-40B4-BE49-F238E27FC236}">
                <a16:creationId xmlns:a16="http://schemas.microsoft.com/office/drawing/2014/main" id="{705428F6-7902-47C2-8FCF-05C2383C520B}"/>
              </a:ext>
            </a:extLst>
          </p:cNvPr>
          <p:cNvSpPr txBox="1">
            <a:spLocks noChangeArrowheads="1"/>
          </p:cNvSpPr>
          <p:nvPr/>
        </p:nvSpPr>
        <p:spPr bwMode="auto">
          <a:xfrm>
            <a:off x="341854" y="2330364"/>
            <a:ext cx="47383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cs typeface="Arial" panose="020B0604020202020204" pitchFamily="34" charset="0"/>
              </a:rPr>
              <a:t>Carbon dioxide can </a:t>
            </a:r>
            <a:r>
              <a:rPr lang="en-GB" altLang="en-US" b="1" dirty="0">
                <a:solidFill>
                  <a:srgbClr val="10BC45"/>
                </a:solidFill>
              </a:rPr>
              <a:t>dissolve</a:t>
            </a:r>
            <a:r>
              <a:rPr lang="en-GB" altLang="en-US" dirty="0">
                <a:solidFill>
                  <a:srgbClr val="010066"/>
                </a:solidFill>
                <a:cs typeface="Arial" panose="020B0604020202020204" pitchFamily="34" charset="0"/>
              </a:rPr>
              <a:t> into Earth’s oceans.</a:t>
            </a:r>
            <a:endParaRPr lang="en-GB" altLang="en-US" dirty="0">
              <a:solidFill>
                <a:srgbClr val="010066"/>
              </a:solidFill>
            </a:endParaRPr>
          </a:p>
        </p:txBody>
      </p:sp>
      <p:sp>
        <p:nvSpPr>
          <p:cNvPr id="14" name="Rectangle 7">
            <a:extLst>
              <a:ext uri="{FF2B5EF4-FFF2-40B4-BE49-F238E27FC236}">
                <a16:creationId xmlns:a16="http://schemas.microsoft.com/office/drawing/2014/main" id="{140D38F7-1503-4A76-9684-2995F9A8DEA1}"/>
              </a:ext>
            </a:extLst>
          </p:cNvPr>
          <p:cNvSpPr>
            <a:spLocks noChangeArrowheads="1"/>
          </p:cNvSpPr>
          <p:nvPr/>
        </p:nvSpPr>
        <p:spPr bwMode="auto">
          <a:xfrm>
            <a:off x="341855" y="1338601"/>
            <a:ext cx="4354324" cy="89905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t>Can you think of any common examples that show this?</a:t>
            </a:r>
          </a:p>
        </p:txBody>
      </p:sp>
      <p:sp>
        <p:nvSpPr>
          <p:cNvPr id="16" name="TextBox 5">
            <a:extLst>
              <a:ext uri="{FF2B5EF4-FFF2-40B4-BE49-F238E27FC236}">
                <a16:creationId xmlns:a16="http://schemas.microsoft.com/office/drawing/2014/main" id="{8ACEF9AF-4D17-4605-BAEA-FC8487A46F70}"/>
              </a:ext>
            </a:extLst>
          </p:cNvPr>
          <p:cNvSpPr txBox="1">
            <a:spLocks noChangeArrowheads="1"/>
          </p:cNvSpPr>
          <p:nvPr/>
        </p:nvSpPr>
        <p:spPr bwMode="auto">
          <a:xfrm>
            <a:off x="341853" y="5285775"/>
            <a:ext cx="85576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rPr>
              <a:t>This means that carbon can be exchanged in both directions between the ocean and atmosphere.</a:t>
            </a:r>
          </a:p>
        </p:txBody>
      </p:sp>
      <p:pic>
        <p:nvPicPr>
          <p:cNvPr id="17" name="Picture 16">
            <a:extLst>
              <a:ext uri="{FF2B5EF4-FFF2-40B4-BE49-F238E27FC236}">
                <a16:creationId xmlns:a16="http://schemas.microsoft.com/office/drawing/2014/main" id="{1EED3749-BEF0-4FA4-97A0-FF2718F373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F727B02B-FFC9-45DB-9582-8E0D25F5CCC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10F9DA4E-EA87-4A61-9778-2103FCC1006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49288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a:extLst>
              <a:ext uri="{FF2B5EF4-FFF2-40B4-BE49-F238E27FC236}">
                <a16:creationId xmlns:a16="http://schemas.microsoft.com/office/drawing/2014/main" id="{FBACE339-B28E-4685-907B-CE9F4B275EE0}"/>
              </a:ext>
            </a:extLst>
          </p:cNvPr>
          <p:cNvSpPr>
            <a:spLocks noGrp="1" noChangeArrowheads="1"/>
          </p:cNvSpPr>
          <p:nvPr>
            <p:ph type="title"/>
          </p:nvPr>
        </p:nvSpPr>
        <p:spPr/>
        <p:txBody>
          <a:bodyPr/>
          <a:lstStyle/>
          <a:p>
            <a:r>
              <a:rPr lang="en-GB" altLang="en-US" dirty="0"/>
              <a:t>Oceans: Interaction with biosphere</a:t>
            </a:r>
            <a:endParaRPr lang="en-US" altLang="en-US" dirty="0"/>
          </a:p>
        </p:txBody>
      </p:sp>
      <p:sp>
        <p:nvSpPr>
          <p:cNvPr id="1045509" name="TextBox 5">
            <a:extLst>
              <a:ext uri="{FF2B5EF4-FFF2-40B4-BE49-F238E27FC236}">
                <a16:creationId xmlns:a16="http://schemas.microsoft.com/office/drawing/2014/main" id="{8C7F5B78-5E9C-4EE2-A403-1A7A8BC3145B}"/>
              </a:ext>
            </a:extLst>
          </p:cNvPr>
          <p:cNvSpPr txBox="1">
            <a:spLocks noChangeArrowheads="1"/>
          </p:cNvSpPr>
          <p:nvPr/>
        </p:nvSpPr>
        <p:spPr bwMode="auto">
          <a:xfrm>
            <a:off x="342899" y="784225"/>
            <a:ext cx="84075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cs typeface="Arial" panose="020B0604020202020204" pitchFamily="34" charset="0"/>
              </a:rPr>
              <a:t>Some carbon dioxide stays in the ocean as dissolved gas. However, some of it is used in other chemical processes. </a:t>
            </a:r>
            <a:endParaRPr lang="en-GB" altLang="en-US" baseline="-25000" dirty="0">
              <a:solidFill>
                <a:srgbClr val="010066"/>
              </a:solidFill>
            </a:endParaRPr>
          </a:p>
        </p:txBody>
      </p:sp>
      <p:sp>
        <p:nvSpPr>
          <p:cNvPr id="1045513" name="Rectangle 9">
            <a:extLst>
              <a:ext uri="{FF2B5EF4-FFF2-40B4-BE49-F238E27FC236}">
                <a16:creationId xmlns:a16="http://schemas.microsoft.com/office/drawing/2014/main" id="{C3B1A19F-04F4-41DD-8695-3EF45A546479}"/>
              </a:ext>
            </a:extLst>
          </p:cNvPr>
          <p:cNvSpPr>
            <a:spLocks noChangeArrowheads="1"/>
          </p:cNvSpPr>
          <p:nvPr/>
        </p:nvSpPr>
        <p:spPr bwMode="auto">
          <a:xfrm>
            <a:off x="354645" y="2808169"/>
            <a:ext cx="43076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GB" altLang="en-US" dirty="0"/>
              <a:t>Carbonic acid breaks down to form other chemicals.</a:t>
            </a:r>
            <a:endParaRPr lang="en-US" altLang="en-US" dirty="0"/>
          </a:p>
        </p:txBody>
      </p:sp>
      <p:sp>
        <p:nvSpPr>
          <p:cNvPr id="12" name="TextBox 5">
            <a:extLst>
              <a:ext uri="{FF2B5EF4-FFF2-40B4-BE49-F238E27FC236}">
                <a16:creationId xmlns:a16="http://schemas.microsoft.com/office/drawing/2014/main" id="{0AFE1952-3B4C-4E36-A70F-DAA99AB9D8A7}"/>
              </a:ext>
            </a:extLst>
          </p:cNvPr>
          <p:cNvSpPr txBox="1">
            <a:spLocks noChangeArrowheads="1"/>
          </p:cNvSpPr>
          <p:nvPr/>
        </p:nvSpPr>
        <p:spPr bwMode="auto">
          <a:xfrm>
            <a:off x="354645" y="1796197"/>
            <a:ext cx="84075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cs typeface="Arial" panose="020B0604020202020204" pitchFamily="34" charset="0"/>
              </a:rPr>
              <a:t>Dissolved carbon dioxide can react with water to form </a:t>
            </a:r>
            <a:r>
              <a:rPr lang="en-GB" altLang="en-US" b="1" dirty="0">
                <a:solidFill>
                  <a:srgbClr val="10BC45"/>
                </a:solidFill>
              </a:rPr>
              <a:t>carbonic acid</a:t>
            </a:r>
            <a:r>
              <a:rPr lang="en-GB" altLang="en-US" dirty="0">
                <a:solidFill>
                  <a:srgbClr val="010066"/>
                </a:solidFill>
                <a:cs typeface="Arial" panose="020B0604020202020204" pitchFamily="34" charset="0"/>
              </a:rPr>
              <a:t>, </a:t>
            </a:r>
            <a:r>
              <a:rPr lang="en-GB" altLang="en-US" b="1" dirty="0">
                <a:solidFill>
                  <a:srgbClr val="10BC45"/>
                </a:solidFill>
              </a:rPr>
              <a:t>H</a:t>
            </a:r>
            <a:r>
              <a:rPr lang="en-GB" altLang="en-US" b="1" baseline="-25000" dirty="0">
                <a:solidFill>
                  <a:srgbClr val="10BC45"/>
                </a:solidFill>
              </a:rPr>
              <a:t>2</a:t>
            </a:r>
            <a:r>
              <a:rPr lang="en-GB" altLang="en-US" b="1" dirty="0">
                <a:solidFill>
                  <a:srgbClr val="10BC45"/>
                </a:solidFill>
              </a:rPr>
              <a:t>CO</a:t>
            </a:r>
            <a:r>
              <a:rPr lang="en-GB" altLang="en-US" b="1" baseline="-25000" dirty="0">
                <a:solidFill>
                  <a:srgbClr val="10BC45"/>
                </a:solidFill>
              </a:rPr>
              <a:t>3</a:t>
            </a:r>
            <a:r>
              <a:rPr lang="en-GB" altLang="en-US" baseline="-25000" dirty="0">
                <a:solidFill>
                  <a:srgbClr val="010066"/>
                </a:solidFill>
                <a:cs typeface="Arial" panose="020B0604020202020204" pitchFamily="34" charset="0"/>
              </a:rPr>
              <a:t>.</a:t>
            </a:r>
            <a:endParaRPr lang="en-GB" altLang="en-US" dirty="0">
              <a:solidFill>
                <a:srgbClr val="010066"/>
              </a:solidFill>
            </a:endParaRPr>
          </a:p>
        </p:txBody>
      </p:sp>
      <p:sp>
        <p:nvSpPr>
          <p:cNvPr id="13" name="Rectangle 9">
            <a:extLst>
              <a:ext uri="{FF2B5EF4-FFF2-40B4-BE49-F238E27FC236}">
                <a16:creationId xmlns:a16="http://schemas.microsoft.com/office/drawing/2014/main" id="{24F736B1-58ED-45A0-89D4-033EAB689445}"/>
              </a:ext>
            </a:extLst>
          </p:cNvPr>
          <p:cNvSpPr>
            <a:spLocks noChangeArrowheads="1"/>
          </p:cNvSpPr>
          <p:nvPr/>
        </p:nvSpPr>
        <p:spPr bwMode="auto">
          <a:xfrm>
            <a:off x="354645" y="3820141"/>
            <a:ext cx="4307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GB" altLang="en-US" dirty="0"/>
              <a:t>Organisms that live in the oceans can use these to build their shells or hard parts.</a:t>
            </a:r>
            <a:endParaRPr lang="en-US" altLang="en-US" dirty="0"/>
          </a:p>
        </p:txBody>
      </p:sp>
      <p:pic>
        <p:nvPicPr>
          <p:cNvPr id="14" name="Picture 13">
            <a:extLst>
              <a:ext uri="{FF2B5EF4-FFF2-40B4-BE49-F238E27FC236}">
                <a16:creationId xmlns:a16="http://schemas.microsoft.com/office/drawing/2014/main" id="{813BA3D5-A544-46AD-A333-6D7FED171B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460548C-6861-4AC2-A60E-9A9C97EEA054}"/>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
        <p:nvSpPr>
          <p:cNvPr id="10" name="Rectangle 9">
            <a:extLst>
              <a:ext uri="{FF2B5EF4-FFF2-40B4-BE49-F238E27FC236}">
                <a16:creationId xmlns:a16="http://schemas.microsoft.com/office/drawing/2014/main" id="{7634A7E9-10E5-4EC8-9FE3-E597E135B5A1}"/>
              </a:ext>
            </a:extLst>
          </p:cNvPr>
          <p:cNvSpPr>
            <a:spLocks noChangeArrowheads="1"/>
          </p:cNvSpPr>
          <p:nvPr/>
        </p:nvSpPr>
        <p:spPr bwMode="auto">
          <a:xfrm>
            <a:off x="354645" y="5201445"/>
            <a:ext cx="40437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GB" altLang="en-US" dirty="0"/>
              <a:t>This moves the dissolved carbon into the biosphere.</a:t>
            </a:r>
            <a:endParaRPr lang="en-US" altLang="en-US" dirty="0"/>
          </a:p>
        </p:txBody>
      </p:sp>
      <p:pic>
        <p:nvPicPr>
          <p:cNvPr id="3" name="Picture 2">
            <a:extLst>
              <a:ext uri="{FF2B5EF4-FFF2-40B4-BE49-F238E27FC236}">
                <a16:creationId xmlns:a16="http://schemas.microsoft.com/office/drawing/2014/main" id="{9F5283AD-1F84-477F-AC48-B7E7ED48E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267" y="2575041"/>
            <a:ext cx="3447697" cy="34860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5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513" grpId="0"/>
      <p:bldP spid="12" grpId="0"/>
      <p:bldP spid="1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48B5A02E-495A-493A-B404-D9440401F9E6}"/>
              </a:ext>
            </a:extLst>
          </p:cNvPr>
          <p:cNvSpPr>
            <a:spLocks noGrp="1"/>
          </p:cNvSpPr>
          <p:nvPr>
            <p:ph type="title"/>
          </p:nvPr>
        </p:nvSpPr>
        <p:spPr/>
        <p:txBody>
          <a:bodyPr/>
          <a:lstStyle/>
          <a:p>
            <a:r>
              <a:rPr lang="en-GB" altLang="en-US" dirty="0"/>
              <a:t>Oceans: Interaction with geosphere</a:t>
            </a:r>
            <a:endParaRPr lang="en-GB" altLang="en-US" dirty="0">
              <a:cs typeface="Arial" panose="020B0604020202020204" pitchFamily="34" charset="0"/>
            </a:endParaRPr>
          </a:p>
        </p:txBody>
      </p:sp>
      <p:pic>
        <p:nvPicPr>
          <p:cNvPr id="11" name="Picture 10">
            <a:extLst>
              <a:ext uri="{FF2B5EF4-FFF2-40B4-BE49-F238E27FC236}">
                <a16:creationId xmlns:a16="http://schemas.microsoft.com/office/drawing/2014/main" id="{BC38B570-4F84-4970-AAED-AA57FD4285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8" name="Rectangle 82">
            <a:extLst>
              <a:ext uri="{FF2B5EF4-FFF2-40B4-BE49-F238E27FC236}">
                <a16:creationId xmlns:a16="http://schemas.microsoft.com/office/drawing/2014/main" id="{498418F2-4C96-45EF-985F-8B279A4E8998}"/>
              </a:ext>
            </a:extLst>
          </p:cNvPr>
          <p:cNvSpPr>
            <a:spLocks noChangeArrowheads="1"/>
          </p:cNvSpPr>
          <p:nvPr/>
        </p:nvSpPr>
        <p:spPr bwMode="auto">
          <a:xfrm>
            <a:off x="342899" y="1960397"/>
            <a:ext cx="49235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Over millions of years, layers </a:t>
            </a:r>
            <a:br>
              <a:rPr lang="en-GB" altLang="en-US" dirty="0">
                <a:solidFill>
                  <a:srgbClr val="010066"/>
                </a:solidFill>
              </a:rPr>
            </a:br>
            <a:r>
              <a:rPr lang="en-GB" altLang="en-US" dirty="0">
                <a:solidFill>
                  <a:srgbClr val="010066"/>
                </a:solidFill>
              </a:rPr>
              <a:t>of these hard parts can become cemented together, forming rocks such as </a:t>
            </a:r>
            <a:r>
              <a:rPr lang="en-GB" altLang="en-US" b="1" dirty="0">
                <a:solidFill>
                  <a:srgbClr val="10BC45"/>
                </a:solidFill>
              </a:rPr>
              <a:t>limestone</a:t>
            </a:r>
            <a:r>
              <a:rPr lang="en-GB" altLang="en-US" dirty="0">
                <a:solidFill>
                  <a:srgbClr val="010066"/>
                </a:solidFill>
              </a:rPr>
              <a:t> and </a:t>
            </a:r>
            <a:r>
              <a:rPr lang="en-GB" altLang="en-US" b="1" dirty="0">
                <a:solidFill>
                  <a:srgbClr val="10BC45"/>
                </a:solidFill>
              </a:rPr>
              <a:t>chalk</a:t>
            </a:r>
            <a:r>
              <a:rPr lang="en-GB" altLang="en-US" dirty="0">
                <a:solidFill>
                  <a:srgbClr val="010066"/>
                </a:solidFill>
              </a:rPr>
              <a:t>.</a:t>
            </a:r>
          </a:p>
        </p:txBody>
      </p:sp>
      <p:sp>
        <p:nvSpPr>
          <p:cNvPr id="10" name="Rectangle 82">
            <a:extLst>
              <a:ext uri="{FF2B5EF4-FFF2-40B4-BE49-F238E27FC236}">
                <a16:creationId xmlns:a16="http://schemas.microsoft.com/office/drawing/2014/main" id="{A5D714A0-3865-4B64-91A8-498C30B0047C}"/>
              </a:ext>
            </a:extLst>
          </p:cNvPr>
          <p:cNvSpPr>
            <a:spLocks noChangeArrowheads="1"/>
          </p:cNvSpPr>
          <p:nvPr/>
        </p:nvSpPr>
        <p:spPr bwMode="auto">
          <a:xfrm>
            <a:off x="342899" y="4873446"/>
            <a:ext cx="39920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Carbonate rocks can store carbon in the geosphere for millions of years.</a:t>
            </a:r>
          </a:p>
        </p:txBody>
      </p:sp>
      <p:sp>
        <p:nvSpPr>
          <p:cNvPr id="13" name="TextBox 5">
            <a:extLst>
              <a:ext uri="{FF2B5EF4-FFF2-40B4-BE49-F238E27FC236}">
                <a16:creationId xmlns:a16="http://schemas.microsoft.com/office/drawing/2014/main" id="{5ABD5FCB-515D-4BB1-A2DF-CB0C073D3862}"/>
              </a:ext>
            </a:extLst>
          </p:cNvPr>
          <p:cNvSpPr txBox="1">
            <a:spLocks noChangeArrowheads="1"/>
          </p:cNvSpPr>
          <p:nvPr/>
        </p:nvSpPr>
        <p:spPr bwMode="auto">
          <a:xfrm>
            <a:off x="342899" y="784225"/>
            <a:ext cx="84075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cs typeface="Arial" panose="020B0604020202020204" pitchFamily="34" charset="0"/>
              </a:rPr>
              <a:t>When marine organisms die, their hard parts can fall to the ocean floor and accumulate over time. </a:t>
            </a:r>
            <a:endParaRPr lang="en-GB" altLang="en-US" baseline="-25000" dirty="0">
              <a:solidFill>
                <a:srgbClr val="010066"/>
              </a:solidFill>
            </a:endParaRPr>
          </a:p>
        </p:txBody>
      </p:sp>
      <p:sp>
        <p:nvSpPr>
          <p:cNvPr id="14" name="Rectangle 82">
            <a:extLst>
              <a:ext uri="{FF2B5EF4-FFF2-40B4-BE49-F238E27FC236}">
                <a16:creationId xmlns:a16="http://schemas.microsoft.com/office/drawing/2014/main" id="{C566EB01-959D-4C2F-8065-02E13F2F6187}"/>
              </a:ext>
            </a:extLst>
          </p:cNvPr>
          <p:cNvSpPr>
            <a:spLocks noChangeArrowheads="1"/>
          </p:cNvSpPr>
          <p:nvPr/>
        </p:nvSpPr>
        <p:spPr bwMode="auto">
          <a:xfrm>
            <a:off x="342899" y="3849915"/>
            <a:ext cx="4923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These are sedimentary rocks known as </a:t>
            </a:r>
            <a:r>
              <a:rPr lang="en-GB" altLang="en-US" b="1" dirty="0">
                <a:solidFill>
                  <a:srgbClr val="10BC45"/>
                </a:solidFill>
              </a:rPr>
              <a:t>carbonate rocks</a:t>
            </a:r>
            <a:r>
              <a:rPr lang="en-GB" altLang="en-US" dirty="0">
                <a:solidFill>
                  <a:srgbClr val="010066"/>
                </a:solidFill>
              </a:rPr>
              <a:t>.</a:t>
            </a:r>
          </a:p>
        </p:txBody>
      </p:sp>
      <p:pic>
        <p:nvPicPr>
          <p:cNvPr id="3" name="Picture 2">
            <a:extLst>
              <a:ext uri="{FF2B5EF4-FFF2-40B4-BE49-F238E27FC236}">
                <a16:creationId xmlns:a16="http://schemas.microsoft.com/office/drawing/2014/main" id="{D2E9CF85-7920-4469-AD35-2B2A2E6D57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420" y="1960397"/>
            <a:ext cx="3255437" cy="4082352"/>
          </a:xfrm>
          <a:prstGeom prst="rect">
            <a:avLst/>
          </a:prstGeom>
        </p:spPr>
      </p:pic>
    </p:spTree>
    <p:custDataLst>
      <p:tags r:id="rId1"/>
    </p:custDataLst>
    <p:extLst>
      <p:ext uri="{BB962C8B-B14F-4D97-AF65-F5344CB8AC3E}">
        <p14:creationId xmlns:p14="http://schemas.microsoft.com/office/powerpoint/2010/main" val="203060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a:extLst>
              <a:ext uri="{FF2B5EF4-FFF2-40B4-BE49-F238E27FC236}">
                <a16:creationId xmlns:a16="http://schemas.microsoft.com/office/drawing/2014/main" id="{2817D74C-6356-4601-8046-DF89F0FEFBA7}"/>
              </a:ext>
            </a:extLst>
          </p:cNvPr>
          <p:cNvSpPr>
            <a:spLocks noGrp="1" noChangeArrowheads="1"/>
          </p:cNvSpPr>
          <p:nvPr>
            <p:ph type="title"/>
          </p:nvPr>
        </p:nvSpPr>
        <p:spPr/>
        <p:txBody>
          <a:bodyPr/>
          <a:lstStyle/>
          <a:p>
            <a:r>
              <a:rPr lang="en-GB" altLang="en-US" dirty="0"/>
              <a:t>The carbon cycle: Summary</a:t>
            </a:r>
          </a:p>
        </p:txBody>
      </p:sp>
      <p:pic>
        <p:nvPicPr>
          <p:cNvPr id="7" name="Picture 6">
            <a:extLst>
              <a:ext uri="{FF2B5EF4-FFF2-40B4-BE49-F238E27FC236}">
                <a16:creationId xmlns:a16="http://schemas.microsoft.com/office/drawing/2014/main" id="{23FD4D69-9E93-4621-8A66-44BFFBEF780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D30BB19-25A0-4E7D-8F3F-1C585898D90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21230CAB-6DDD-4D1C-923B-7BB6B89D246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2906"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712200" cy="5308600"/>
          </a:xfrm>
          <a:prstGeom prst="rect">
            <a:avLst/>
          </a:prstGeom>
        </p:spPr>
      </p:pic>
    </p:spTree>
    <p:controls>
      <mc:AlternateContent xmlns:mc="http://schemas.openxmlformats.org/markup-compatibility/2006">
        <mc:Choice xmlns:v="urn:schemas-microsoft-com:vml" Requires="v">
          <p:control spid="4350" name="ShockwaveFlash1" r:id="rId2" imgW="8712360" imgH="5308560"/>
        </mc:Choice>
        <mc:Fallback>
          <p:control name="ShockwaveFlash1" r:id="rId2" imgW="871236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7122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a:extLst>
              <a:ext uri="{FF2B5EF4-FFF2-40B4-BE49-F238E27FC236}">
                <a16:creationId xmlns:a16="http://schemas.microsoft.com/office/drawing/2014/main" id="{85E66072-17B0-4756-AD80-DEF9F84DEC50}"/>
              </a:ext>
            </a:extLst>
          </p:cNvPr>
          <p:cNvSpPr>
            <a:spLocks noGrp="1" noChangeArrowheads="1"/>
          </p:cNvSpPr>
          <p:nvPr>
            <p:ph type="title"/>
          </p:nvPr>
        </p:nvSpPr>
        <p:spPr/>
        <p:txBody>
          <a:bodyPr/>
          <a:lstStyle/>
          <a:p>
            <a:r>
              <a:rPr lang="en-GB" altLang="en-US" dirty="0"/>
              <a:t>Absorbing or releasing carbon</a:t>
            </a:r>
            <a:endParaRPr lang="en-US" altLang="en-US" dirty="0"/>
          </a:p>
        </p:txBody>
      </p:sp>
      <p:pic>
        <p:nvPicPr>
          <p:cNvPr id="8" name="Picture 7">
            <a:extLst>
              <a:ext uri="{FF2B5EF4-FFF2-40B4-BE49-F238E27FC236}">
                <a16:creationId xmlns:a16="http://schemas.microsoft.com/office/drawing/2014/main" id="{F0E614DC-6029-4A35-A537-A28928CAA88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C3057A56-119A-49BB-B27C-4CA0F29358ED}"/>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712200" cy="5308600"/>
          </a:xfrm>
          <a:prstGeom prst="rect">
            <a:avLst/>
          </a:prstGeom>
        </p:spPr>
      </p:pic>
    </p:spTree>
    <p:controls>
      <mc:AlternateContent xmlns:mc="http://schemas.openxmlformats.org/markup-compatibility/2006">
        <mc:Choice xmlns:v="urn:schemas-microsoft-com:vml" Requires="v">
          <p:control spid="5374" name="ShockwaveFlash1" r:id="rId2" imgW="8712360" imgH="5308560"/>
        </mc:Choice>
        <mc:Fallback>
          <p:control name="ShockwaveFlash1" r:id="rId2" imgW="871236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7122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a:extLst>
              <a:ext uri="{FF2B5EF4-FFF2-40B4-BE49-F238E27FC236}">
                <a16:creationId xmlns:a16="http://schemas.microsoft.com/office/drawing/2014/main" id="{FBACE339-B28E-4685-907B-CE9F4B275EE0}"/>
              </a:ext>
            </a:extLst>
          </p:cNvPr>
          <p:cNvSpPr>
            <a:spLocks noGrp="1" noChangeArrowheads="1"/>
          </p:cNvSpPr>
          <p:nvPr>
            <p:ph type="title"/>
          </p:nvPr>
        </p:nvSpPr>
        <p:spPr/>
        <p:txBody>
          <a:bodyPr/>
          <a:lstStyle/>
          <a:p>
            <a:r>
              <a:rPr lang="en-GB" altLang="en-US" dirty="0"/>
              <a:t>How much carbon?</a:t>
            </a:r>
            <a:endParaRPr lang="en-US" altLang="en-US" dirty="0"/>
          </a:p>
        </p:txBody>
      </p:sp>
      <p:sp>
        <p:nvSpPr>
          <p:cNvPr id="1045509" name="TextBox 5">
            <a:extLst>
              <a:ext uri="{FF2B5EF4-FFF2-40B4-BE49-F238E27FC236}">
                <a16:creationId xmlns:a16="http://schemas.microsoft.com/office/drawing/2014/main" id="{8C7F5B78-5E9C-4EE2-A403-1A7A8BC3145B}"/>
              </a:ext>
            </a:extLst>
          </p:cNvPr>
          <p:cNvSpPr txBox="1">
            <a:spLocks noChangeArrowheads="1"/>
          </p:cNvSpPr>
          <p:nvPr/>
        </p:nvSpPr>
        <p:spPr bwMode="auto">
          <a:xfrm>
            <a:off x="342899" y="784225"/>
            <a:ext cx="86159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rPr>
              <a:t>Carbon dioxide only makes up </a:t>
            </a:r>
            <a:r>
              <a:rPr lang="en-US" altLang="en-US" dirty="0">
                <a:solidFill>
                  <a:srgbClr val="010066"/>
                </a:solidFill>
              </a:rPr>
              <a:t>0.041% </a:t>
            </a:r>
            <a:r>
              <a:rPr lang="en-GB" altLang="en-US" dirty="0">
                <a:solidFill>
                  <a:srgbClr val="010066"/>
                </a:solidFill>
              </a:rPr>
              <a:t>of Earth’s atmosphere</a:t>
            </a:r>
            <a:r>
              <a:rPr lang="en-US" altLang="en-US" dirty="0">
                <a:solidFill>
                  <a:srgbClr val="010066"/>
                </a:solidFill>
              </a:rPr>
              <a:t>.</a:t>
            </a:r>
            <a:r>
              <a:rPr lang="en-GB" altLang="en-US" dirty="0">
                <a:solidFill>
                  <a:srgbClr val="010066"/>
                </a:solidFill>
                <a:cs typeface="Arial" panose="020B0604020202020204" pitchFamily="34" charset="0"/>
              </a:rPr>
              <a:t> However, this small percentage nonetheless holds over </a:t>
            </a:r>
            <a:br>
              <a:rPr lang="en-GB" altLang="en-US" dirty="0">
                <a:solidFill>
                  <a:srgbClr val="010066"/>
                </a:solidFill>
                <a:cs typeface="Arial" panose="020B0604020202020204" pitchFamily="34" charset="0"/>
              </a:rPr>
            </a:br>
            <a:r>
              <a:rPr lang="en-GB" altLang="en-US" b="1" dirty="0">
                <a:solidFill>
                  <a:srgbClr val="010066"/>
                </a:solidFill>
                <a:cs typeface="Arial" panose="020B0604020202020204" pitchFamily="34" charset="0"/>
              </a:rPr>
              <a:t>800 billion tons</a:t>
            </a:r>
            <a:r>
              <a:rPr lang="en-GB" altLang="en-US" dirty="0">
                <a:solidFill>
                  <a:srgbClr val="010066"/>
                </a:solidFill>
                <a:cs typeface="Arial" panose="020B0604020202020204" pitchFamily="34" charset="0"/>
              </a:rPr>
              <a:t> of carbon.</a:t>
            </a:r>
            <a:endParaRPr lang="en-GB" altLang="en-US" baseline="-25000" dirty="0">
              <a:solidFill>
                <a:srgbClr val="010066"/>
              </a:solidFill>
            </a:endParaRPr>
          </a:p>
        </p:txBody>
      </p:sp>
      <p:sp>
        <p:nvSpPr>
          <p:cNvPr id="9" name="TextBox 5">
            <a:extLst>
              <a:ext uri="{FF2B5EF4-FFF2-40B4-BE49-F238E27FC236}">
                <a16:creationId xmlns:a16="http://schemas.microsoft.com/office/drawing/2014/main" id="{7185138E-C99D-4A80-A1BD-A1BDEDA7BDAB}"/>
              </a:ext>
            </a:extLst>
          </p:cNvPr>
          <p:cNvSpPr txBox="1">
            <a:spLocks noChangeArrowheads="1"/>
          </p:cNvSpPr>
          <p:nvPr/>
        </p:nvSpPr>
        <p:spPr bwMode="auto">
          <a:xfrm>
            <a:off x="342899" y="2493289"/>
            <a:ext cx="52451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rPr>
              <a:t>The oceans hold much more</a:t>
            </a:r>
            <a:r>
              <a:rPr lang="en-GB" altLang="en-US" dirty="0">
                <a:solidFill>
                  <a:srgbClr val="010066"/>
                </a:solidFill>
                <a:cs typeface="Arial" panose="020B0604020202020204" pitchFamily="34" charset="0"/>
              </a:rPr>
              <a:t>, around 40,000 billion tons of carbon.</a:t>
            </a:r>
            <a:endParaRPr lang="en-GB" altLang="en-US" baseline="-25000" dirty="0">
              <a:solidFill>
                <a:srgbClr val="010066"/>
              </a:solidFill>
            </a:endParaRPr>
          </a:p>
        </p:txBody>
      </p:sp>
      <p:sp>
        <p:nvSpPr>
          <p:cNvPr id="14" name="TextBox 5">
            <a:extLst>
              <a:ext uri="{FF2B5EF4-FFF2-40B4-BE49-F238E27FC236}">
                <a16:creationId xmlns:a16="http://schemas.microsoft.com/office/drawing/2014/main" id="{CD451B32-8F0D-430A-B774-E29305260352}"/>
              </a:ext>
            </a:extLst>
          </p:cNvPr>
          <p:cNvSpPr txBox="1">
            <a:spLocks noChangeArrowheads="1"/>
          </p:cNvSpPr>
          <p:nvPr/>
        </p:nvSpPr>
        <p:spPr bwMode="auto">
          <a:xfrm>
            <a:off x="342898" y="3833021"/>
            <a:ext cx="4749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GB" altLang="en-US" dirty="0">
                <a:solidFill>
                  <a:srgbClr val="010066"/>
                </a:solidFill>
              </a:rPr>
              <a:t>These numbers are so large that they are difficult to visualize</a:t>
            </a:r>
            <a:r>
              <a:rPr lang="en-GB" altLang="en-US" dirty="0">
                <a:solidFill>
                  <a:srgbClr val="010066"/>
                </a:solidFill>
                <a:cs typeface="Arial" panose="020B0604020202020204" pitchFamily="34" charset="0"/>
              </a:rPr>
              <a:t>.</a:t>
            </a:r>
            <a:endParaRPr lang="en-GB" altLang="en-US" baseline="-25000" dirty="0">
              <a:solidFill>
                <a:srgbClr val="010066"/>
              </a:solidFill>
            </a:endParaRPr>
          </a:p>
        </p:txBody>
      </p:sp>
      <p:sp>
        <p:nvSpPr>
          <p:cNvPr id="16" name="Rectangle 7">
            <a:extLst>
              <a:ext uri="{FF2B5EF4-FFF2-40B4-BE49-F238E27FC236}">
                <a16:creationId xmlns:a16="http://schemas.microsoft.com/office/drawing/2014/main" id="{B9D758BF-6F82-45B1-ABDF-F3C14611C513}"/>
              </a:ext>
            </a:extLst>
          </p:cNvPr>
          <p:cNvSpPr>
            <a:spLocks noChangeArrowheads="1"/>
          </p:cNvSpPr>
          <p:nvPr/>
        </p:nvSpPr>
        <p:spPr bwMode="auto">
          <a:xfrm>
            <a:off x="342900" y="5172752"/>
            <a:ext cx="3913012"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 could you make them easier to understand</a:t>
            </a:r>
            <a:r>
              <a:rPr lang="en-GB" altLang="en-US" dirty="0">
                <a:solidFill>
                  <a:srgbClr val="010066"/>
                </a:solidFill>
                <a:cs typeface="Arial" panose="020B0604020202020204" pitchFamily="34" charset="0"/>
              </a:rPr>
              <a:t>?</a:t>
            </a:r>
            <a:endParaRPr lang="en-GB" altLang="en-US" baseline="-25000" dirty="0">
              <a:solidFill>
                <a:srgbClr val="010066"/>
              </a:solidFill>
            </a:endParaRPr>
          </a:p>
        </p:txBody>
      </p:sp>
      <p:pic>
        <p:nvPicPr>
          <p:cNvPr id="17" name="Picture 16">
            <a:extLst>
              <a:ext uri="{FF2B5EF4-FFF2-40B4-BE49-F238E27FC236}">
                <a16:creationId xmlns:a16="http://schemas.microsoft.com/office/drawing/2014/main" id="{80F676EC-04DD-4491-8E84-CB3ACAEB200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9" descr="notes_icon">
            <a:extLst>
              <a:ext uri="{FF2B5EF4-FFF2-40B4-BE49-F238E27FC236}">
                <a16:creationId xmlns:a16="http://schemas.microsoft.com/office/drawing/2014/main" id="{58B9312E-EC4A-4547-960D-963D2CF11766}"/>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727D0BB1-E09A-4B87-B7FB-55C7D430C3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3" name="Picture 2">
            <a:extLst>
              <a:ext uri="{FF2B5EF4-FFF2-40B4-BE49-F238E27FC236}">
                <a16:creationId xmlns:a16="http://schemas.microsoft.com/office/drawing/2014/main" id="{7B6B2471-CADD-4769-8F1A-2BF99A3E3B3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81600" y="2217004"/>
            <a:ext cx="3743338" cy="4412980"/>
          </a:xfrm>
          <a:prstGeom prst="rect">
            <a:avLst/>
          </a:prstGeom>
        </p:spPr>
      </p:pic>
    </p:spTree>
    <p:extLst>
      <p:ext uri="{BB962C8B-B14F-4D97-AF65-F5344CB8AC3E}">
        <p14:creationId xmlns:p14="http://schemas.microsoft.com/office/powerpoint/2010/main" val="18431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a:extLst>
              <a:ext uri="{FF2B5EF4-FFF2-40B4-BE49-F238E27FC236}">
                <a16:creationId xmlns:a16="http://schemas.microsoft.com/office/drawing/2014/main" id="{CD67459F-E84E-4063-9FAC-C0220CB14626}"/>
              </a:ext>
            </a:extLst>
          </p:cNvPr>
          <p:cNvSpPr>
            <a:spLocks noGrp="1" noChangeArrowheads="1"/>
          </p:cNvSpPr>
          <p:nvPr>
            <p:ph type="title"/>
          </p:nvPr>
        </p:nvSpPr>
        <p:spPr/>
        <p:txBody>
          <a:bodyPr/>
          <a:lstStyle/>
          <a:p>
            <a:r>
              <a:rPr lang="en-GB" altLang="en-US" dirty="0"/>
              <a:t>Global flows of carbon</a:t>
            </a:r>
            <a:endParaRPr lang="en-US" altLang="en-US" dirty="0"/>
          </a:p>
        </p:txBody>
      </p:sp>
      <p:pic>
        <p:nvPicPr>
          <p:cNvPr id="9" name="Picture 8">
            <a:extLst>
              <a:ext uri="{FF2B5EF4-FFF2-40B4-BE49-F238E27FC236}">
                <a16:creationId xmlns:a16="http://schemas.microsoft.com/office/drawing/2014/main" id="{1F26FD3C-D3C6-498D-A171-1B9BC6DFDA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0B3E13B0-B88E-413E-9D2A-DFDC2473D09D}"/>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96E41471-7873-48A9-B6C2-20105C6C922D}"/>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375F70FC-691C-4C26-BCCB-D3213FC34DF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46771"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399"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a:extLst>
              <a:ext uri="{FF2B5EF4-FFF2-40B4-BE49-F238E27FC236}">
                <a16:creationId xmlns:a16="http://schemas.microsoft.com/office/drawing/2014/main" id="{B4E45C69-FE89-4838-83EB-73DB7DD1B5A7}"/>
              </a:ext>
            </a:extLst>
          </p:cNvPr>
          <p:cNvSpPr>
            <a:spLocks noGrp="1" noChangeArrowheads="1"/>
          </p:cNvSpPr>
          <p:nvPr>
            <p:ph type="title"/>
          </p:nvPr>
        </p:nvSpPr>
        <p:spPr/>
        <p:txBody>
          <a:bodyPr/>
          <a:lstStyle/>
          <a:p>
            <a:r>
              <a:rPr lang="en-GB" altLang="en-US" dirty="0"/>
              <a:t>Changes to the carbon cycle</a:t>
            </a:r>
            <a:endParaRPr lang="en-US" altLang="en-US" dirty="0"/>
          </a:p>
        </p:txBody>
      </p:sp>
      <p:sp>
        <p:nvSpPr>
          <p:cNvPr id="1000458" name="Text Box 10">
            <a:extLst>
              <a:ext uri="{FF2B5EF4-FFF2-40B4-BE49-F238E27FC236}">
                <a16:creationId xmlns:a16="http://schemas.microsoft.com/office/drawing/2014/main" id="{ED05C7F6-285E-4372-A4DA-B10A9B34A31E}"/>
              </a:ext>
            </a:extLst>
          </p:cNvPr>
          <p:cNvSpPr txBox="1">
            <a:spLocks noChangeArrowheads="1"/>
          </p:cNvSpPr>
          <p:nvPr/>
        </p:nvSpPr>
        <p:spPr bwMode="auto">
          <a:xfrm>
            <a:off x="360363" y="784225"/>
            <a:ext cx="73612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Over time, the balance of carbon in Earth’s systems </a:t>
            </a:r>
            <a:br>
              <a:rPr lang="en-GB" altLang="en-US" dirty="0"/>
            </a:br>
            <a:r>
              <a:rPr lang="en-GB" altLang="en-US" dirty="0"/>
              <a:t>has changed.</a:t>
            </a:r>
            <a:endParaRPr lang="en-US" altLang="en-US" dirty="0"/>
          </a:p>
        </p:txBody>
      </p:sp>
      <p:sp>
        <p:nvSpPr>
          <p:cNvPr id="9" name="Text Box 10">
            <a:extLst>
              <a:ext uri="{FF2B5EF4-FFF2-40B4-BE49-F238E27FC236}">
                <a16:creationId xmlns:a16="http://schemas.microsoft.com/office/drawing/2014/main" id="{309AFD99-D619-4D2C-BC81-508D1CBAE8F9}"/>
              </a:ext>
            </a:extLst>
          </p:cNvPr>
          <p:cNvSpPr txBox="1">
            <a:spLocks noChangeArrowheads="1"/>
          </p:cNvSpPr>
          <p:nvPr/>
        </p:nvSpPr>
        <p:spPr bwMode="auto">
          <a:xfrm>
            <a:off x="360363" y="1805261"/>
            <a:ext cx="61561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This means that the atmosphere, oceans, biosphere and geosphere may each contain more or less carbon than they do today.</a:t>
            </a:r>
            <a:endParaRPr lang="en-US" altLang="en-US" dirty="0"/>
          </a:p>
        </p:txBody>
      </p:sp>
      <p:sp>
        <p:nvSpPr>
          <p:cNvPr id="10" name="Text Box 10">
            <a:extLst>
              <a:ext uri="{FF2B5EF4-FFF2-40B4-BE49-F238E27FC236}">
                <a16:creationId xmlns:a16="http://schemas.microsoft.com/office/drawing/2014/main" id="{23FF4D21-1B0B-44F7-BB4C-2981A4EBAE1B}"/>
              </a:ext>
            </a:extLst>
          </p:cNvPr>
          <p:cNvSpPr txBox="1">
            <a:spLocks noChangeArrowheads="1"/>
          </p:cNvSpPr>
          <p:nvPr/>
        </p:nvSpPr>
        <p:spPr bwMode="auto">
          <a:xfrm>
            <a:off x="360363" y="3195629"/>
            <a:ext cx="44035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The concentration of carbon dioxide in the atmosphere has increased over the last few hundred years.</a:t>
            </a:r>
            <a:endParaRPr lang="en-US" altLang="en-US" dirty="0"/>
          </a:p>
        </p:txBody>
      </p:sp>
      <p:sp>
        <p:nvSpPr>
          <p:cNvPr id="11" name="Text Box 8">
            <a:extLst>
              <a:ext uri="{FF2B5EF4-FFF2-40B4-BE49-F238E27FC236}">
                <a16:creationId xmlns:a16="http://schemas.microsoft.com/office/drawing/2014/main" id="{EEB9161D-20CD-4207-A480-D1BF6B0E5C39}"/>
              </a:ext>
            </a:extLst>
          </p:cNvPr>
          <p:cNvSpPr txBox="1">
            <a:spLocks noChangeArrowheads="1"/>
          </p:cNvSpPr>
          <p:nvPr/>
        </p:nvSpPr>
        <p:spPr bwMode="auto">
          <a:xfrm>
            <a:off x="360363" y="4955329"/>
            <a:ext cx="49341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The rate of this increase is greater than would be expected as a result of natural processes.</a:t>
            </a:r>
            <a:endParaRPr lang="en-US" altLang="en-US" dirty="0"/>
          </a:p>
        </p:txBody>
      </p:sp>
      <p:pic>
        <p:nvPicPr>
          <p:cNvPr id="12" name="Picture 11">
            <a:extLst>
              <a:ext uri="{FF2B5EF4-FFF2-40B4-BE49-F238E27FC236}">
                <a16:creationId xmlns:a16="http://schemas.microsoft.com/office/drawing/2014/main" id="{D2D6A1CA-C8B2-46A9-9176-6E4F6338E8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12">
            <a:extLst>
              <a:ext uri="{FF2B5EF4-FFF2-40B4-BE49-F238E27FC236}">
                <a16:creationId xmlns:a16="http://schemas.microsoft.com/office/drawing/2014/main" id="{0339843B-42DD-4517-AE26-780DEBB27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409" y="2320062"/>
            <a:ext cx="3267916" cy="4329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a:extLst>
              <a:ext uri="{FF2B5EF4-FFF2-40B4-BE49-F238E27FC236}">
                <a16:creationId xmlns:a16="http://schemas.microsoft.com/office/drawing/2014/main" id="{CFC56D83-F3B5-40DA-A715-238EDE3F8B5C}"/>
              </a:ext>
            </a:extLst>
          </p:cNvPr>
          <p:cNvSpPr>
            <a:spLocks noGrp="1" noChangeArrowheads="1"/>
          </p:cNvSpPr>
          <p:nvPr>
            <p:ph type="title"/>
          </p:nvPr>
        </p:nvSpPr>
        <p:spPr/>
        <p:txBody>
          <a:bodyPr/>
          <a:lstStyle/>
          <a:p>
            <a:r>
              <a:rPr lang="en-GB" altLang="en-US" dirty="0"/>
              <a:t>Changes to atmospheric carbon</a:t>
            </a:r>
            <a:endParaRPr lang="en-US" altLang="en-US" dirty="0"/>
          </a:p>
        </p:txBody>
      </p:sp>
      <p:pic>
        <p:nvPicPr>
          <p:cNvPr id="9" name="Picture 8">
            <a:extLst>
              <a:ext uri="{FF2B5EF4-FFF2-40B4-BE49-F238E27FC236}">
                <a16:creationId xmlns:a16="http://schemas.microsoft.com/office/drawing/2014/main" id="{0CC08865-756A-403F-BE1D-173B91A5490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A45A37BC-2364-4DD3-8A82-FB61A2806BD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9B5B23B9-DCCE-42F3-9CE9-06ECCFFED86C}"/>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A8B8EBFB-1CBE-458E-9B13-926B4921C8B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46771"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3560"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a:extLst>
              <a:ext uri="{FF2B5EF4-FFF2-40B4-BE49-F238E27FC236}">
                <a16:creationId xmlns:a16="http://schemas.microsoft.com/office/drawing/2014/main" id="{B4E45C69-FE89-4838-83EB-73DB7DD1B5A7}"/>
              </a:ext>
            </a:extLst>
          </p:cNvPr>
          <p:cNvSpPr>
            <a:spLocks noGrp="1" noChangeArrowheads="1"/>
          </p:cNvSpPr>
          <p:nvPr>
            <p:ph type="title"/>
          </p:nvPr>
        </p:nvSpPr>
        <p:spPr/>
        <p:txBody>
          <a:bodyPr/>
          <a:lstStyle/>
          <a:p>
            <a:r>
              <a:rPr lang="en-GB" altLang="en-US" dirty="0"/>
              <a:t>Changes caused by human activities</a:t>
            </a:r>
            <a:endParaRPr lang="en-US" altLang="en-US" dirty="0"/>
          </a:p>
        </p:txBody>
      </p:sp>
      <p:sp>
        <p:nvSpPr>
          <p:cNvPr id="1000458" name="Text Box 10">
            <a:extLst>
              <a:ext uri="{FF2B5EF4-FFF2-40B4-BE49-F238E27FC236}">
                <a16:creationId xmlns:a16="http://schemas.microsoft.com/office/drawing/2014/main" id="{ED05C7F6-285E-4372-A4DA-B10A9B34A31E}"/>
              </a:ext>
            </a:extLst>
          </p:cNvPr>
          <p:cNvSpPr txBox="1">
            <a:spLocks noChangeArrowheads="1"/>
          </p:cNvSpPr>
          <p:nvPr/>
        </p:nvSpPr>
        <p:spPr bwMode="auto">
          <a:xfrm>
            <a:off x="360363" y="784225"/>
            <a:ext cx="87836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Since the industrial revolution, human activities have </a:t>
            </a:r>
            <a:br>
              <a:rPr lang="en-GB" altLang="en-US" dirty="0"/>
            </a:br>
            <a:r>
              <a:rPr lang="en-GB" altLang="en-US" dirty="0"/>
              <a:t>added over 1,000 billion tons of carbon dioxide to </a:t>
            </a:r>
            <a:br>
              <a:rPr lang="en-GB" altLang="en-US" dirty="0"/>
            </a:br>
            <a:r>
              <a:rPr lang="en-GB" altLang="en-US" dirty="0"/>
              <a:t>the atmosphere.</a:t>
            </a:r>
            <a:endParaRPr lang="en-US" altLang="en-US" dirty="0"/>
          </a:p>
        </p:txBody>
      </p:sp>
      <p:sp>
        <p:nvSpPr>
          <p:cNvPr id="8" name="Text Box 8">
            <a:extLst>
              <a:ext uri="{FF2B5EF4-FFF2-40B4-BE49-F238E27FC236}">
                <a16:creationId xmlns:a16="http://schemas.microsoft.com/office/drawing/2014/main" id="{217322F7-2EFF-4AE0-9516-BB23D299465E}"/>
              </a:ext>
            </a:extLst>
          </p:cNvPr>
          <p:cNvSpPr txBox="1">
            <a:spLocks noChangeArrowheads="1"/>
          </p:cNvSpPr>
          <p:nvPr/>
        </p:nvSpPr>
        <p:spPr bwMode="auto">
          <a:xfrm>
            <a:off x="360362" y="2136488"/>
            <a:ext cx="5345955" cy="830997"/>
          </a:xfrm>
          <a:prstGeom prst="rect">
            <a:avLst/>
          </a:prstGeom>
          <a:solidFill>
            <a:srgbClr val="96E696"/>
          </a:solidFill>
          <a:ln>
            <a:noFill/>
          </a:ln>
          <a:effectLst/>
          <a:extLst/>
        </p:spPr>
        <p:txBody>
          <a:bodyPr wrap="square">
            <a:spAutoFit/>
          </a:bodyPr>
          <a:lstStyle/>
          <a:p>
            <a:r>
              <a:rPr lang="en-GB" altLang="en-US" dirty="0"/>
              <a:t>Can you explain where this carbon dioxide has come from?</a:t>
            </a:r>
            <a:endParaRPr lang="en-US" altLang="en-US" dirty="0"/>
          </a:p>
        </p:txBody>
      </p:sp>
      <p:sp>
        <p:nvSpPr>
          <p:cNvPr id="10" name="Text Box 8">
            <a:extLst>
              <a:ext uri="{FF2B5EF4-FFF2-40B4-BE49-F238E27FC236}">
                <a16:creationId xmlns:a16="http://schemas.microsoft.com/office/drawing/2014/main" id="{2CA63E4F-90D2-4CED-8430-E302980D8BBB}"/>
              </a:ext>
            </a:extLst>
          </p:cNvPr>
          <p:cNvSpPr txBox="1">
            <a:spLocks noChangeArrowheads="1"/>
          </p:cNvSpPr>
          <p:nvPr/>
        </p:nvSpPr>
        <p:spPr bwMode="auto">
          <a:xfrm>
            <a:off x="360363" y="3142567"/>
            <a:ext cx="5345956" cy="830997"/>
          </a:xfrm>
          <a:prstGeom prst="rect">
            <a:avLst/>
          </a:prstGeom>
          <a:solidFill>
            <a:srgbClr val="96E696"/>
          </a:solidFill>
          <a:ln>
            <a:noFill/>
          </a:ln>
          <a:effectLst/>
          <a:extLst/>
        </p:spPr>
        <p:txBody>
          <a:bodyPr wrap="square">
            <a:spAutoFit/>
          </a:bodyPr>
          <a:lstStyle/>
          <a:p>
            <a:r>
              <a:rPr lang="en-GB" altLang="en-US" dirty="0"/>
              <a:t>Can you suggest what has happened to the carbon in these emissions?</a:t>
            </a:r>
            <a:endParaRPr lang="en-US" altLang="en-US" dirty="0"/>
          </a:p>
        </p:txBody>
      </p:sp>
      <p:sp>
        <p:nvSpPr>
          <p:cNvPr id="11" name="Text Box 8">
            <a:extLst>
              <a:ext uri="{FF2B5EF4-FFF2-40B4-BE49-F238E27FC236}">
                <a16:creationId xmlns:a16="http://schemas.microsoft.com/office/drawing/2014/main" id="{51D3AEE4-B6BF-4AF6-A814-8FC6AF45CB42}"/>
              </a:ext>
            </a:extLst>
          </p:cNvPr>
          <p:cNvSpPr txBox="1">
            <a:spLocks noChangeArrowheads="1"/>
          </p:cNvSpPr>
          <p:nvPr/>
        </p:nvSpPr>
        <p:spPr bwMode="auto">
          <a:xfrm>
            <a:off x="360362" y="4102348"/>
            <a:ext cx="4921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The oceans have absorbed </a:t>
            </a:r>
            <a:br>
              <a:rPr lang="en-GB" altLang="en-US" dirty="0"/>
            </a:br>
            <a:r>
              <a:rPr lang="en-GB" altLang="en-US" dirty="0"/>
              <a:t>around 50% of this carbon.</a:t>
            </a:r>
            <a:endParaRPr lang="en-US" altLang="en-US" dirty="0"/>
          </a:p>
        </p:txBody>
      </p:sp>
      <p:sp>
        <p:nvSpPr>
          <p:cNvPr id="12" name="Text Box 8">
            <a:extLst>
              <a:ext uri="{FF2B5EF4-FFF2-40B4-BE49-F238E27FC236}">
                <a16:creationId xmlns:a16="http://schemas.microsoft.com/office/drawing/2014/main" id="{CA93ACA2-890E-4C95-B9A4-50158150E609}"/>
              </a:ext>
            </a:extLst>
          </p:cNvPr>
          <p:cNvSpPr txBox="1">
            <a:spLocks noChangeArrowheads="1"/>
          </p:cNvSpPr>
          <p:nvPr/>
        </p:nvSpPr>
        <p:spPr bwMode="auto">
          <a:xfrm>
            <a:off x="360362" y="5024984"/>
            <a:ext cx="4921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Much of the rest has contributed </a:t>
            </a:r>
            <a:br>
              <a:rPr lang="en-GB" altLang="en-US" dirty="0"/>
            </a:br>
            <a:r>
              <a:rPr lang="en-GB" altLang="en-US" dirty="0"/>
              <a:t>to an increase in the atmospheric concentration of carbon dioxide. </a:t>
            </a:r>
            <a:endParaRPr lang="en-US" altLang="en-US" dirty="0"/>
          </a:p>
        </p:txBody>
      </p:sp>
      <p:pic>
        <p:nvPicPr>
          <p:cNvPr id="13" name="Picture 12">
            <a:extLst>
              <a:ext uri="{FF2B5EF4-FFF2-40B4-BE49-F238E27FC236}">
                <a16:creationId xmlns:a16="http://schemas.microsoft.com/office/drawing/2014/main" id="{D93061E7-1861-40E3-81FF-F1E373271C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AF8D02B3-1C12-42C7-B117-D85AB647131C}"/>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060FF563-3133-4F83-BF69-AAC1ED76B9A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5" name="Picture 4">
            <a:extLst>
              <a:ext uri="{FF2B5EF4-FFF2-40B4-BE49-F238E27FC236}">
                <a16:creationId xmlns:a16="http://schemas.microsoft.com/office/drawing/2014/main" id="{11D10CCB-3B0F-4539-BB11-834FDE6B92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377" y="2030854"/>
            <a:ext cx="2504895" cy="4596481"/>
          </a:xfrm>
          <a:prstGeom prst="rect">
            <a:avLst/>
          </a:prstGeom>
        </p:spPr>
      </p:pic>
    </p:spTree>
    <p:extLst>
      <p:ext uri="{BB962C8B-B14F-4D97-AF65-F5344CB8AC3E}">
        <p14:creationId xmlns:p14="http://schemas.microsoft.com/office/powerpoint/2010/main" val="8537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a:extLst>
              <a:ext uri="{FF2B5EF4-FFF2-40B4-BE49-F238E27FC236}">
                <a16:creationId xmlns:a16="http://schemas.microsoft.com/office/drawing/2014/main" id="{B4E45C69-FE89-4838-83EB-73DB7DD1B5A7}"/>
              </a:ext>
            </a:extLst>
          </p:cNvPr>
          <p:cNvSpPr>
            <a:spLocks noGrp="1" noChangeArrowheads="1"/>
          </p:cNvSpPr>
          <p:nvPr>
            <p:ph type="title"/>
          </p:nvPr>
        </p:nvSpPr>
        <p:spPr/>
        <p:txBody>
          <a:bodyPr/>
          <a:lstStyle/>
          <a:p>
            <a:r>
              <a:rPr lang="en-GB" altLang="en-US" dirty="0"/>
              <a:t>Impact of increased atmospheric CO</a:t>
            </a:r>
            <a:r>
              <a:rPr lang="en-GB" altLang="en-US" baseline="-25000" dirty="0"/>
              <a:t>2 </a:t>
            </a:r>
            <a:r>
              <a:rPr lang="en-GB" altLang="en-US" dirty="0"/>
              <a:t>(1)</a:t>
            </a:r>
            <a:endParaRPr lang="en-US" altLang="en-US" dirty="0"/>
          </a:p>
        </p:txBody>
      </p:sp>
      <p:sp>
        <p:nvSpPr>
          <p:cNvPr id="1000458" name="Text Box 10">
            <a:extLst>
              <a:ext uri="{FF2B5EF4-FFF2-40B4-BE49-F238E27FC236}">
                <a16:creationId xmlns:a16="http://schemas.microsoft.com/office/drawing/2014/main" id="{ED05C7F6-285E-4372-A4DA-B10A9B34A31E}"/>
              </a:ext>
            </a:extLst>
          </p:cNvPr>
          <p:cNvSpPr txBox="1">
            <a:spLocks noChangeArrowheads="1"/>
          </p:cNvSpPr>
          <p:nvPr/>
        </p:nvSpPr>
        <p:spPr bwMode="auto">
          <a:xfrm>
            <a:off x="360363" y="784225"/>
            <a:ext cx="8086725" cy="830997"/>
          </a:xfrm>
          <a:prstGeom prst="rect">
            <a:avLst/>
          </a:prstGeom>
          <a:solidFill>
            <a:srgbClr val="96E696"/>
          </a:solidFill>
          <a:ln>
            <a:noFill/>
          </a:ln>
          <a:effectLst/>
          <a:extLst/>
        </p:spPr>
        <p:txBody>
          <a:bodyPr wrap="square">
            <a:spAutoFit/>
          </a:bodyPr>
          <a:lstStyle/>
          <a:p>
            <a:r>
              <a:rPr lang="en-GB" altLang="en-US" dirty="0"/>
              <a:t>What effect do you think an increase in atmospheric carbon will have on Earth?</a:t>
            </a:r>
            <a:endParaRPr lang="en-US" altLang="en-US" dirty="0"/>
          </a:p>
        </p:txBody>
      </p:sp>
      <p:sp>
        <p:nvSpPr>
          <p:cNvPr id="11" name="Text Box 8">
            <a:extLst>
              <a:ext uri="{FF2B5EF4-FFF2-40B4-BE49-F238E27FC236}">
                <a16:creationId xmlns:a16="http://schemas.microsoft.com/office/drawing/2014/main" id="{51D3AEE4-B6BF-4AF6-A814-8FC6AF45CB42}"/>
              </a:ext>
            </a:extLst>
          </p:cNvPr>
          <p:cNvSpPr txBox="1">
            <a:spLocks noChangeArrowheads="1"/>
          </p:cNvSpPr>
          <p:nvPr/>
        </p:nvSpPr>
        <p:spPr bwMode="auto">
          <a:xfrm>
            <a:off x="360362" y="1869652"/>
            <a:ext cx="49212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Carbon dioxide is a </a:t>
            </a:r>
            <a:br>
              <a:rPr lang="en-GB" altLang="en-US" dirty="0"/>
            </a:br>
            <a:r>
              <a:rPr lang="en-GB" altLang="en-US" b="1" dirty="0">
                <a:solidFill>
                  <a:srgbClr val="10BC45"/>
                </a:solidFill>
              </a:rPr>
              <a:t>greenhouse gas</a:t>
            </a:r>
            <a:r>
              <a:rPr lang="en-GB" altLang="en-US" dirty="0"/>
              <a:t>. </a:t>
            </a:r>
            <a:endParaRPr lang="en-US" altLang="en-US" dirty="0"/>
          </a:p>
        </p:txBody>
      </p:sp>
      <p:sp>
        <p:nvSpPr>
          <p:cNvPr id="12" name="Text Box 8">
            <a:extLst>
              <a:ext uri="{FF2B5EF4-FFF2-40B4-BE49-F238E27FC236}">
                <a16:creationId xmlns:a16="http://schemas.microsoft.com/office/drawing/2014/main" id="{CA93ACA2-890E-4C95-B9A4-50158150E609}"/>
              </a:ext>
            </a:extLst>
          </p:cNvPr>
          <p:cNvSpPr txBox="1">
            <a:spLocks noChangeArrowheads="1"/>
          </p:cNvSpPr>
          <p:nvPr/>
        </p:nvSpPr>
        <p:spPr bwMode="auto">
          <a:xfrm>
            <a:off x="360362" y="3139745"/>
            <a:ext cx="40084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The increase is enhancing the </a:t>
            </a:r>
            <a:r>
              <a:rPr lang="en-GB" altLang="en-US" b="1" dirty="0">
                <a:solidFill>
                  <a:srgbClr val="10BC45"/>
                </a:solidFill>
              </a:rPr>
              <a:t>greenhouse effect</a:t>
            </a:r>
            <a:r>
              <a:rPr lang="en-GB" altLang="en-US" dirty="0"/>
              <a:t>, causing Earth to trap more of the Sun’s radiation.</a:t>
            </a:r>
            <a:endParaRPr lang="en-US" altLang="en-US" dirty="0"/>
          </a:p>
        </p:txBody>
      </p:sp>
      <p:sp>
        <p:nvSpPr>
          <p:cNvPr id="13" name="Text Box 8">
            <a:extLst>
              <a:ext uri="{FF2B5EF4-FFF2-40B4-BE49-F238E27FC236}">
                <a16:creationId xmlns:a16="http://schemas.microsoft.com/office/drawing/2014/main" id="{8BD77779-13BE-4E42-A31E-47741E41811F}"/>
              </a:ext>
            </a:extLst>
          </p:cNvPr>
          <p:cNvSpPr txBox="1">
            <a:spLocks noChangeArrowheads="1"/>
          </p:cNvSpPr>
          <p:nvPr/>
        </p:nvSpPr>
        <p:spPr bwMode="auto">
          <a:xfrm>
            <a:off x="360362" y="5148500"/>
            <a:ext cx="43505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This is changing Earth’s climate.</a:t>
            </a:r>
            <a:endParaRPr lang="en-US" altLang="en-US" dirty="0"/>
          </a:p>
        </p:txBody>
      </p:sp>
      <p:pic>
        <p:nvPicPr>
          <p:cNvPr id="14" name="Picture 13">
            <a:extLst>
              <a:ext uri="{FF2B5EF4-FFF2-40B4-BE49-F238E27FC236}">
                <a16:creationId xmlns:a16="http://schemas.microsoft.com/office/drawing/2014/main" id="{AFE4C3C9-A20D-4DB4-B5DE-2D9B98FF25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3A5F325C-26FF-45B3-AFA9-DB66E95D0AFB}"/>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679319CF-999B-4CCE-8627-CC69C1BDDA7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5" name="Picture 4">
            <a:extLst>
              <a:ext uri="{FF2B5EF4-FFF2-40B4-BE49-F238E27FC236}">
                <a16:creationId xmlns:a16="http://schemas.microsoft.com/office/drawing/2014/main" id="{9503F8B3-8166-4288-91B0-A37A6DCCE4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171" y="1899146"/>
            <a:ext cx="3779939" cy="4219786"/>
          </a:xfrm>
          <a:prstGeom prst="rect">
            <a:avLst/>
          </a:prstGeom>
        </p:spPr>
      </p:pic>
    </p:spTree>
    <p:extLst>
      <p:ext uri="{BB962C8B-B14F-4D97-AF65-F5344CB8AC3E}">
        <p14:creationId xmlns:p14="http://schemas.microsoft.com/office/powerpoint/2010/main" val="32189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a:extLst>
              <a:ext uri="{FF2B5EF4-FFF2-40B4-BE49-F238E27FC236}">
                <a16:creationId xmlns:a16="http://schemas.microsoft.com/office/drawing/2014/main" id="{B4E45C69-FE89-4838-83EB-73DB7DD1B5A7}"/>
              </a:ext>
            </a:extLst>
          </p:cNvPr>
          <p:cNvSpPr>
            <a:spLocks noGrp="1" noChangeArrowheads="1"/>
          </p:cNvSpPr>
          <p:nvPr>
            <p:ph type="title"/>
          </p:nvPr>
        </p:nvSpPr>
        <p:spPr/>
        <p:txBody>
          <a:bodyPr/>
          <a:lstStyle/>
          <a:p>
            <a:r>
              <a:rPr lang="en-GB" altLang="en-US" dirty="0"/>
              <a:t>Impact of increased atmospheric CO</a:t>
            </a:r>
            <a:r>
              <a:rPr lang="en-GB" altLang="en-US" baseline="-25000" dirty="0"/>
              <a:t>2 </a:t>
            </a:r>
            <a:r>
              <a:rPr lang="en-GB" altLang="en-US" dirty="0"/>
              <a:t>(2)</a:t>
            </a:r>
            <a:endParaRPr lang="en-US" altLang="en-US" dirty="0"/>
          </a:p>
        </p:txBody>
      </p:sp>
      <p:pic>
        <p:nvPicPr>
          <p:cNvPr id="9" name="Picture 12" descr="coral">
            <a:extLst>
              <a:ext uri="{FF2B5EF4-FFF2-40B4-BE49-F238E27FC236}">
                <a16:creationId xmlns:a16="http://schemas.microsoft.com/office/drawing/2014/main" id="{0EE2D6D8-1D58-4472-A176-3C6D2D385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734" r="3593" b="4800"/>
          <a:stretch>
            <a:fillRect/>
          </a:stretch>
        </p:blipFill>
        <p:spPr bwMode="auto">
          <a:xfrm>
            <a:off x="5487948" y="1987439"/>
            <a:ext cx="3067050" cy="39751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0">
            <a:extLst>
              <a:ext uri="{FF2B5EF4-FFF2-40B4-BE49-F238E27FC236}">
                <a16:creationId xmlns:a16="http://schemas.microsoft.com/office/drawing/2014/main" id="{1648F284-F8B5-4923-BDAC-0A211CA418D9}"/>
              </a:ext>
            </a:extLst>
          </p:cNvPr>
          <p:cNvSpPr txBox="1">
            <a:spLocks noChangeArrowheads="1"/>
          </p:cNvSpPr>
          <p:nvPr/>
        </p:nvSpPr>
        <p:spPr bwMode="auto">
          <a:xfrm>
            <a:off x="360363" y="784225"/>
            <a:ext cx="87836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The increased amount of carbon dioxide in the oceans has </a:t>
            </a:r>
            <a:br>
              <a:rPr lang="en-GB" altLang="en-US" dirty="0"/>
            </a:br>
            <a:r>
              <a:rPr lang="en-GB" altLang="en-US" dirty="0"/>
              <a:t>led to an increase in carbonic acid. </a:t>
            </a:r>
            <a:endParaRPr lang="en-US" altLang="en-US" dirty="0"/>
          </a:p>
        </p:txBody>
      </p:sp>
      <p:sp>
        <p:nvSpPr>
          <p:cNvPr id="15" name="Text Box 8">
            <a:extLst>
              <a:ext uri="{FF2B5EF4-FFF2-40B4-BE49-F238E27FC236}">
                <a16:creationId xmlns:a16="http://schemas.microsoft.com/office/drawing/2014/main" id="{453B6548-4F9B-4746-ABF1-015D0D2E2DB0}"/>
              </a:ext>
            </a:extLst>
          </p:cNvPr>
          <p:cNvSpPr txBox="1">
            <a:spLocks noChangeArrowheads="1"/>
          </p:cNvSpPr>
          <p:nvPr/>
        </p:nvSpPr>
        <p:spPr bwMode="auto">
          <a:xfrm>
            <a:off x="360363" y="1727705"/>
            <a:ext cx="49212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Carbonic acid is acidic, which means that the oceans are becoming more acidic. </a:t>
            </a:r>
            <a:endParaRPr lang="en-US" altLang="en-US" dirty="0"/>
          </a:p>
        </p:txBody>
      </p:sp>
      <p:sp>
        <p:nvSpPr>
          <p:cNvPr id="16" name="Text Box 8">
            <a:extLst>
              <a:ext uri="{FF2B5EF4-FFF2-40B4-BE49-F238E27FC236}">
                <a16:creationId xmlns:a16="http://schemas.microsoft.com/office/drawing/2014/main" id="{D87B0334-B125-4118-AD11-BAECE2DA5F12}"/>
              </a:ext>
            </a:extLst>
          </p:cNvPr>
          <p:cNvSpPr txBox="1">
            <a:spLocks noChangeArrowheads="1"/>
          </p:cNvSpPr>
          <p:nvPr/>
        </p:nvSpPr>
        <p:spPr bwMode="auto">
          <a:xfrm>
            <a:off x="360363" y="3106500"/>
            <a:ext cx="49212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The hard parts of many marine organisms are made from carbonates, which can dissolve </a:t>
            </a:r>
            <a:br>
              <a:rPr lang="en-GB" altLang="en-US" dirty="0"/>
            </a:br>
            <a:r>
              <a:rPr lang="en-GB" altLang="en-US" dirty="0"/>
              <a:t>in more acidic ocean conditions.</a:t>
            </a:r>
            <a:endParaRPr lang="en-US" altLang="en-US" dirty="0"/>
          </a:p>
        </p:txBody>
      </p:sp>
      <p:sp>
        <p:nvSpPr>
          <p:cNvPr id="17" name="Text Box 8">
            <a:extLst>
              <a:ext uri="{FF2B5EF4-FFF2-40B4-BE49-F238E27FC236}">
                <a16:creationId xmlns:a16="http://schemas.microsoft.com/office/drawing/2014/main" id="{2358BC96-CF8C-4E24-BB3B-06E7A49F5766}"/>
              </a:ext>
            </a:extLst>
          </p:cNvPr>
          <p:cNvSpPr txBox="1">
            <a:spLocks noChangeArrowheads="1"/>
          </p:cNvSpPr>
          <p:nvPr/>
        </p:nvSpPr>
        <p:spPr bwMode="auto">
          <a:xfrm>
            <a:off x="360364" y="4895668"/>
            <a:ext cx="4466280" cy="1200329"/>
          </a:xfrm>
          <a:prstGeom prst="rect">
            <a:avLst/>
          </a:prstGeom>
          <a:solidFill>
            <a:srgbClr val="96E696"/>
          </a:solidFill>
          <a:ln>
            <a:noFill/>
          </a:ln>
          <a:effectLst/>
          <a:extLst/>
        </p:spPr>
        <p:txBody>
          <a:bodyPr wrap="square">
            <a:spAutoFit/>
          </a:bodyPr>
          <a:lstStyle/>
          <a:p>
            <a:r>
              <a:rPr lang="en-GB" altLang="en-US" dirty="0"/>
              <a:t>What damage do you think </a:t>
            </a:r>
            <a:br>
              <a:rPr lang="en-GB" altLang="en-US" dirty="0"/>
            </a:br>
            <a:r>
              <a:rPr lang="en-GB" altLang="en-US" b="1" dirty="0"/>
              <a:t>ocean acidification </a:t>
            </a:r>
            <a:r>
              <a:rPr lang="en-GB" altLang="en-US" dirty="0"/>
              <a:t>could </a:t>
            </a:r>
            <a:br>
              <a:rPr lang="en-GB" altLang="en-US" dirty="0"/>
            </a:br>
            <a:r>
              <a:rPr lang="en-GB" altLang="en-US" dirty="0"/>
              <a:t>cause to marine ecosystems?</a:t>
            </a:r>
            <a:endParaRPr lang="en-US" altLang="en-US" dirty="0"/>
          </a:p>
        </p:txBody>
      </p:sp>
      <p:pic>
        <p:nvPicPr>
          <p:cNvPr id="18" name="Picture 9" descr="notes_icon">
            <a:extLst>
              <a:ext uri="{FF2B5EF4-FFF2-40B4-BE49-F238E27FC236}">
                <a16:creationId xmlns:a16="http://schemas.microsoft.com/office/drawing/2014/main" id="{680F80E9-685D-4CD1-B704-8A18CCC83A66}"/>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CD96015B-E8E2-40F1-8EDD-75B97228DD6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10" name="Picture 9">
            <a:extLst>
              <a:ext uri="{FF2B5EF4-FFF2-40B4-BE49-F238E27FC236}">
                <a16:creationId xmlns:a16="http://schemas.microsoft.com/office/drawing/2014/main" id="{459F01E5-B27D-46BE-ADD6-F533CB7FBE7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extLst>
      <p:ext uri="{BB962C8B-B14F-4D97-AF65-F5344CB8AC3E}">
        <p14:creationId xmlns:p14="http://schemas.microsoft.com/office/powerpoint/2010/main" val="31903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A2801C7-1B44-439F-B5DF-92203D899974}"/>
              </a:ext>
            </a:extLst>
          </p:cNvPr>
          <p:cNvSpPr>
            <a:spLocks noGrp="1"/>
          </p:cNvSpPr>
          <p:nvPr>
            <p:ph type="title"/>
          </p:nvPr>
        </p:nvSpPr>
        <p:spPr/>
        <p:txBody>
          <a:bodyPr/>
          <a:lstStyle/>
          <a:p>
            <a:r>
              <a:rPr lang="en-GB" altLang="en-US" dirty="0"/>
              <a:t>Earth’s systems</a:t>
            </a:r>
          </a:p>
        </p:txBody>
      </p:sp>
      <p:sp>
        <p:nvSpPr>
          <p:cNvPr id="28675" name="Text Box 5">
            <a:extLst>
              <a:ext uri="{FF2B5EF4-FFF2-40B4-BE49-F238E27FC236}">
                <a16:creationId xmlns:a16="http://schemas.microsoft.com/office/drawing/2014/main" id="{25B26BBD-E7A8-4225-B1D1-18CF0B0A7F97}"/>
              </a:ext>
            </a:extLst>
          </p:cNvPr>
          <p:cNvSpPr txBox="1">
            <a:spLocks noChangeArrowheads="1"/>
          </p:cNvSpPr>
          <p:nvPr/>
        </p:nvSpPr>
        <p:spPr bwMode="auto">
          <a:xfrm>
            <a:off x="323850" y="784225"/>
            <a:ext cx="855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Carbon</a:t>
            </a:r>
            <a:r>
              <a:rPr lang="en-GB" altLang="en-US" dirty="0"/>
              <a:t> is a common element on Earth. </a:t>
            </a:r>
          </a:p>
        </p:txBody>
      </p:sp>
      <p:pic>
        <p:nvPicPr>
          <p:cNvPr id="9" name="Picture 8">
            <a:extLst>
              <a:ext uri="{FF2B5EF4-FFF2-40B4-BE49-F238E27FC236}">
                <a16:creationId xmlns:a16="http://schemas.microsoft.com/office/drawing/2014/main" id="{3B2138EE-3B59-460D-A9EF-CDE5E6541C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1" name="Text Box 5">
            <a:extLst>
              <a:ext uri="{FF2B5EF4-FFF2-40B4-BE49-F238E27FC236}">
                <a16:creationId xmlns:a16="http://schemas.microsoft.com/office/drawing/2014/main" id="{B4E710FF-5CB3-42D0-917C-19DFA6C895EF}"/>
              </a:ext>
            </a:extLst>
          </p:cNvPr>
          <p:cNvSpPr txBox="1">
            <a:spLocks noChangeArrowheads="1"/>
          </p:cNvSpPr>
          <p:nvPr/>
        </p:nvSpPr>
        <p:spPr bwMode="auto">
          <a:xfrm>
            <a:off x="349250" y="1283421"/>
            <a:ext cx="8728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It is found in the </a:t>
            </a:r>
            <a:r>
              <a:rPr lang="en-GB" altLang="en-US" b="1" dirty="0">
                <a:solidFill>
                  <a:srgbClr val="10BC45"/>
                </a:solidFill>
              </a:rPr>
              <a:t>atmosphere</a:t>
            </a:r>
            <a:r>
              <a:rPr lang="en-GB" altLang="en-US" dirty="0"/>
              <a:t>, the </a:t>
            </a:r>
            <a:r>
              <a:rPr lang="en-GB" altLang="en-US" b="1" dirty="0">
                <a:solidFill>
                  <a:srgbClr val="10BC45"/>
                </a:solidFill>
              </a:rPr>
              <a:t>geosphere</a:t>
            </a:r>
            <a:r>
              <a:rPr lang="en-GB" altLang="en-US" dirty="0"/>
              <a:t>, the </a:t>
            </a:r>
            <a:r>
              <a:rPr lang="en-GB" altLang="en-US" b="1" dirty="0">
                <a:solidFill>
                  <a:srgbClr val="10BC45"/>
                </a:solidFill>
              </a:rPr>
              <a:t>biosphere</a:t>
            </a:r>
            <a:r>
              <a:rPr lang="en-GB" altLang="en-US" dirty="0"/>
              <a:t> and the </a:t>
            </a:r>
            <a:r>
              <a:rPr lang="en-GB" altLang="en-US" b="1" dirty="0">
                <a:solidFill>
                  <a:srgbClr val="10BC45"/>
                </a:solidFill>
              </a:rPr>
              <a:t>hydrosphere</a:t>
            </a:r>
            <a:r>
              <a:rPr lang="en-GB" altLang="en-US" dirty="0"/>
              <a:t>.</a:t>
            </a:r>
          </a:p>
        </p:txBody>
      </p:sp>
      <p:pic>
        <p:nvPicPr>
          <p:cNvPr id="3" name="Picture 2">
            <a:extLst>
              <a:ext uri="{FF2B5EF4-FFF2-40B4-BE49-F238E27FC236}">
                <a16:creationId xmlns:a16="http://schemas.microsoft.com/office/drawing/2014/main" id="{D77A0608-CED8-4526-9B80-F7C6C992B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65" y="2192468"/>
            <a:ext cx="7698212" cy="3755640"/>
          </a:xfrm>
          <a:prstGeom prst="rect">
            <a:avLst/>
          </a:prstGeom>
        </p:spPr>
      </p:pic>
      <p:sp>
        <p:nvSpPr>
          <p:cNvPr id="15" name="Rectangle 7">
            <a:extLst>
              <a:ext uri="{FF2B5EF4-FFF2-40B4-BE49-F238E27FC236}">
                <a16:creationId xmlns:a16="http://schemas.microsoft.com/office/drawing/2014/main" id="{4EA90BB6-0FB0-44D4-B244-6F23DD3851BB}"/>
              </a:ext>
            </a:extLst>
          </p:cNvPr>
          <p:cNvSpPr>
            <a:spLocks noChangeArrowheads="1"/>
          </p:cNvSpPr>
          <p:nvPr/>
        </p:nvSpPr>
        <p:spPr bwMode="auto">
          <a:xfrm>
            <a:off x="1568799" y="6123525"/>
            <a:ext cx="6006402"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10BC45"/>
              </a:buClr>
              <a:buFont typeface="Wingdings" panose="05000000000000000000" pitchFamily="2" charset="2"/>
              <a:buNone/>
            </a:pPr>
            <a:r>
              <a:rPr lang="en-GB" altLang="en-US" dirty="0"/>
              <a:t>Can you explain what these terms mean?</a:t>
            </a:r>
          </a:p>
        </p:txBody>
      </p:sp>
      <p:pic>
        <p:nvPicPr>
          <p:cNvPr id="17" name="Picture 9" descr="notes_icon">
            <a:extLst>
              <a:ext uri="{FF2B5EF4-FFF2-40B4-BE49-F238E27FC236}">
                <a16:creationId xmlns:a16="http://schemas.microsoft.com/office/drawing/2014/main" id="{8592ABEB-6A19-4D6A-A66B-0138C1617AA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1485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otepaper2.png"/>
          <p:cNvPicPr>
            <a:picLocks noChangeAspect="1"/>
          </p:cNvPicPr>
          <p:nvPr/>
        </p:nvPicPr>
        <p:blipFill>
          <a:blip r:embed="rId3"/>
          <a:srcRect/>
          <a:stretch>
            <a:fillRect/>
          </a:stretch>
        </p:blipFill>
        <p:spPr bwMode="auto">
          <a:xfrm>
            <a:off x="127000" y="804200"/>
            <a:ext cx="8724900" cy="5340350"/>
          </a:xfrm>
          <a:prstGeom prst="rect">
            <a:avLst/>
          </a:prstGeom>
          <a:noFill/>
          <a:ln w="9525">
            <a:noFill/>
            <a:miter lim="800000"/>
            <a:headEnd/>
            <a:tailEnd/>
          </a:ln>
        </p:spPr>
      </p:pic>
      <p:sp>
        <p:nvSpPr>
          <p:cNvPr id="8196" name="Rectangle 22"/>
          <p:cNvSpPr>
            <a:spLocks noGrp="1" noChangeArrowheads="1"/>
          </p:cNvSpPr>
          <p:nvPr>
            <p:ph type="title"/>
          </p:nvPr>
        </p:nvSpPr>
        <p:spPr/>
        <p:txBody>
          <a:bodyPr/>
          <a:lstStyle/>
          <a:p>
            <a:pPr eaLnBrk="1" hangingPunct="1"/>
            <a:r>
              <a:rPr lang="en-GB" dirty="0"/>
              <a:t>Carbon cycle activity</a:t>
            </a:r>
          </a:p>
        </p:txBody>
      </p:sp>
      <p:sp>
        <p:nvSpPr>
          <p:cNvPr id="99353" name="Text Box 25"/>
          <p:cNvSpPr txBox="1">
            <a:spLocks noChangeArrowheads="1"/>
          </p:cNvSpPr>
          <p:nvPr/>
        </p:nvSpPr>
        <p:spPr bwMode="auto">
          <a:xfrm>
            <a:off x="1384300" y="941388"/>
            <a:ext cx="7150100" cy="830997"/>
          </a:xfrm>
          <a:prstGeom prst="rect">
            <a:avLst/>
          </a:prstGeom>
          <a:noFill/>
          <a:ln w="9525">
            <a:noFill/>
            <a:miter lim="800000"/>
            <a:headEnd/>
            <a:tailEnd/>
          </a:ln>
        </p:spPr>
        <p:txBody>
          <a:bodyPr wrap="square">
            <a:spAutoFit/>
          </a:bodyPr>
          <a:lstStyle/>
          <a:p>
            <a:r>
              <a:rPr lang="en-GB" b="1" dirty="0"/>
              <a:t>Describe and explain the parts of the carbon cycle involved in this image of a fishing boat.</a:t>
            </a:r>
          </a:p>
        </p:txBody>
      </p:sp>
      <p:pic>
        <p:nvPicPr>
          <p:cNvPr id="14" name="Picture 13">
            <a:extLst>
              <a:ext uri="{FF2B5EF4-FFF2-40B4-BE49-F238E27FC236}">
                <a16:creationId xmlns:a16="http://schemas.microsoft.com/office/drawing/2014/main" id="{2FEF1E4B-C8A5-4053-8BF7-83A74371A4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54490" y="86520"/>
            <a:ext cx="442911" cy="516730"/>
          </a:xfrm>
          <a:prstGeom prst="rect">
            <a:avLst/>
          </a:prstGeom>
          <a:noFill/>
          <a:ln w="9525">
            <a:noFill/>
            <a:miter lim="800000"/>
            <a:headEnd/>
            <a:tailEnd/>
          </a:ln>
        </p:spPr>
      </p:pic>
      <p:sp>
        <p:nvSpPr>
          <p:cNvPr id="16" name="Text Box 25">
            <a:extLst>
              <a:ext uri="{FF2B5EF4-FFF2-40B4-BE49-F238E27FC236}">
                <a16:creationId xmlns:a16="http://schemas.microsoft.com/office/drawing/2014/main" id="{86D29547-F433-4378-A74F-BA5981725845}"/>
              </a:ext>
            </a:extLst>
          </p:cNvPr>
          <p:cNvSpPr txBox="1">
            <a:spLocks noChangeArrowheads="1"/>
          </p:cNvSpPr>
          <p:nvPr/>
        </p:nvSpPr>
        <p:spPr bwMode="auto">
          <a:xfrm>
            <a:off x="5342738" y="2116860"/>
            <a:ext cx="3211752" cy="1569660"/>
          </a:xfrm>
          <a:prstGeom prst="rect">
            <a:avLst/>
          </a:prstGeom>
          <a:noFill/>
          <a:ln w="9525">
            <a:noFill/>
            <a:miter lim="800000"/>
            <a:headEnd/>
            <a:tailEnd/>
          </a:ln>
        </p:spPr>
        <p:txBody>
          <a:bodyPr wrap="square">
            <a:spAutoFit/>
          </a:bodyPr>
          <a:lstStyle/>
          <a:p>
            <a:pPr algn="ctr"/>
            <a:r>
              <a:rPr lang="en-GB" dirty="0"/>
              <a:t>You should refer to the movement of carbon between Earth’s systems.</a:t>
            </a:r>
          </a:p>
        </p:txBody>
      </p:sp>
      <p:sp>
        <p:nvSpPr>
          <p:cNvPr id="17" name="Text Box 25">
            <a:extLst>
              <a:ext uri="{FF2B5EF4-FFF2-40B4-BE49-F238E27FC236}">
                <a16:creationId xmlns:a16="http://schemas.microsoft.com/office/drawing/2014/main" id="{A280B5E2-D396-4970-A41C-27FADE60A37A}"/>
              </a:ext>
            </a:extLst>
          </p:cNvPr>
          <p:cNvSpPr txBox="1">
            <a:spLocks noChangeArrowheads="1"/>
          </p:cNvSpPr>
          <p:nvPr/>
        </p:nvSpPr>
        <p:spPr bwMode="auto">
          <a:xfrm>
            <a:off x="5342738" y="4023920"/>
            <a:ext cx="3104350" cy="1569660"/>
          </a:xfrm>
          <a:prstGeom prst="rect">
            <a:avLst/>
          </a:prstGeom>
          <a:noFill/>
          <a:ln w="9525">
            <a:noFill/>
            <a:miter lim="800000"/>
            <a:headEnd/>
            <a:tailEnd/>
          </a:ln>
        </p:spPr>
        <p:txBody>
          <a:bodyPr wrap="square">
            <a:spAutoFit/>
          </a:bodyPr>
          <a:lstStyle/>
          <a:p>
            <a:pPr algn="ctr"/>
            <a:r>
              <a:rPr lang="en-GB" dirty="0"/>
              <a:t>Support your work with your own research and present your ideas clearly.</a:t>
            </a:r>
          </a:p>
        </p:txBody>
      </p:sp>
      <p:pic>
        <p:nvPicPr>
          <p:cNvPr id="3" name="Picture 2">
            <a:extLst>
              <a:ext uri="{FF2B5EF4-FFF2-40B4-BE49-F238E27FC236}">
                <a16:creationId xmlns:a16="http://schemas.microsoft.com/office/drawing/2014/main" id="{04B2952E-A298-4FCD-96FD-EBBE5AC79D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300" y="2145266"/>
            <a:ext cx="3779579" cy="32710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A2801C7-1B44-439F-B5DF-92203D899974}"/>
              </a:ext>
            </a:extLst>
          </p:cNvPr>
          <p:cNvSpPr>
            <a:spLocks noGrp="1"/>
          </p:cNvSpPr>
          <p:nvPr>
            <p:ph type="title"/>
          </p:nvPr>
        </p:nvSpPr>
        <p:spPr/>
        <p:txBody>
          <a:bodyPr/>
          <a:lstStyle/>
          <a:p>
            <a:r>
              <a:rPr lang="en-GB" altLang="en-US" dirty="0"/>
              <a:t>Carbon</a:t>
            </a:r>
          </a:p>
        </p:txBody>
      </p:sp>
      <p:sp>
        <p:nvSpPr>
          <p:cNvPr id="28675" name="Text Box 5">
            <a:extLst>
              <a:ext uri="{FF2B5EF4-FFF2-40B4-BE49-F238E27FC236}">
                <a16:creationId xmlns:a16="http://schemas.microsoft.com/office/drawing/2014/main" id="{25B26BBD-E7A8-4225-B1D1-18CF0B0A7F97}"/>
              </a:ext>
            </a:extLst>
          </p:cNvPr>
          <p:cNvSpPr txBox="1">
            <a:spLocks noChangeArrowheads="1"/>
          </p:cNvSpPr>
          <p:nvPr/>
        </p:nvSpPr>
        <p:spPr bwMode="auto">
          <a:xfrm>
            <a:off x="323850" y="784225"/>
            <a:ext cx="855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Carbon is rarely found on its own. It is usually combined </a:t>
            </a:r>
            <a:br>
              <a:rPr lang="en-GB" altLang="en-US" dirty="0"/>
            </a:br>
            <a:r>
              <a:rPr lang="en-GB" altLang="en-US" dirty="0"/>
              <a:t>with other elements to form </a:t>
            </a:r>
            <a:r>
              <a:rPr lang="en-GB" altLang="en-US" b="1" dirty="0"/>
              <a:t>compounds</a:t>
            </a:r>
            <a:r>
              <a:rPr lang="en-GB" altLang="en-US" dirty="0"/>
              <a:t>.</a:t>
            </a:r>
          </a:p>
        </p:txBody>
      </p:sp>
      <p:sp>
        <p:nvSpPr>
          <p:cNvPr id="13" name="Rectangle 142">
            <a:extLst>
              <a:ext uri="{FF2B5EF4-FFF2-40B4-BE49-F238E27FC236}">
                <a16:creationId xmlns:a16="http://schemas.microsoft.com/office/drawing/2014/main" id="{F733E632-777C-4AA5-8206-C90BBD6D7AF3}"/>
              </a:ext>
            </a:extLst>
          </p:cNvPr>
          <p:cNvSpPr>
            <a:spLocks noChangeArrowheads="1"/>
          </p:cNvSpPr>
          <p:nvPr/>
        </p:nvSpPr>
        <p:spPr bwMode="auto">
          <a:xfrm>
            <a:off x="323851" y="2163952"/>
            <a:ext cx="45868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Carbon atoms can easily form bonds with other atoms because of their chemical structure. </a:t>
            </a:r>
          </a:p>
        </p:txBody>
      </p:sp>
      <p:pic>
        <p:nvPicPr>
          <p:cNvPr id="9" name="Picture 8">
            <a:extLst>
              <a:ext uri="{FF2B5EF4-FFF2-40B4-BE49-F238E27FC236}">
                <a16:creationId xmlns:a16="http://schemas.microsoft.com/office/drawing/2014/main" id="{3B2138EE-3B59-460D-A9EF-CDE5E6541C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descr="Cycling materials_oxygen.png">
            <a:extLst>
              <a:ext uri="{FF2B5EF4-FFF2-40B4-BE49-F238E27FC236}">
                <a16:creationId xmlns:a16="http://schemas.microsoft.com/office/drawing/2014/main" id="{684A0E23-D58A-446A-88D9-A4513834602D}"/>
              </a:ext>
            </a:extLst>
          </p:cNvPr>
          <p:cNvPicPr>
            <a:picLocks noChangeAspect="1"/>
          </p:cNvPicPr>
          <p:nvPr/>
        </p:nvPicPr>
        <p:blipFill>
          <a:blip r:embed="rId5"/>
          <a:stretch>
            <a:fillRect/>
          </a:stretch>
        </p:blipFill>
        <p:spPr>
          <a:xfrm>
            <a:off x="5231854" y="2301421"/>
            <a:ext cx="3216821" cy="3190524"/>
          </a:xfrm>
          <a:prstGeom prst="rect">
            <a:avLst/>
          </a:prstGeom>
        </p:spPr>
      </p:pic>
      <p:sp>
        <p:nvSpPr>
          <p:cNvPr id="14" name="Rectangle 7">
            <a:extLst>
              <a:ext uri="{FF2B5EF4-FFF2-40B4-BE49-F238E27FC236}">
                <a16:creationId xmlns:a16="http://schemas.microsoft.com/office/drawing/2014/main" id="{B123842B-34D9-48C3-9781-2038FBDEF24D}"/>
              </a:ext>
            </a:extLst>
          </p:cNvPr>
          <p:cNvSpPr>
            <a:spLocks noChangeArrowheads="1"/>
          </p:cNvSpPr>
          <p:nvPr/>
        </p:nvSpPr>
        <p:spPr bwMode="auto">
          <a:xfrm>
            <a:off x="384335" y="4057989"/>
            <a:ext cx="3216821"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None/>
            </a:pPr>
            <a:r>
              <a:rPr lang="en-GB" altLang="en-US" dirty="0"/>
              <a:t>Can you explain why?</a:t>
            </a:r>
          </a:p>
        </p:txBody>
      </p:sp>
      <p:sp>
        <p:nvSpPr>
          <p:cNvPr id="16" name="Text Box 5">
            <a:extLst>
              <a:ext uri="{FF2B5EF4-FFF2-40B4-BE49-F238E27FC236}">
                <a16:creationId xmlns:a16="http://schemas.microsoft.com/office/drawing/2014/main" id="{F3695312-8C55-4671-BE14-E8E7BE6D72E8}"/>
              </a:ext>
            </a:extLst>
          </p:cNvPr>
          <p:cNvSpPr txBox="1">
            <a:spLocks noChangeArrowheads="1"/>
          </p:cNvSpPr>
          <p:nvPr/>
        </p:nvSpPr>
        <p:spPr bwMode="auto">
          <a:xfrm>
            <a:off x="323850" y="5213361"/>
            <a:ext cx="55012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Carbon is present in different compounds in each of Earth’s systems.</a:t>
            </a:r>
          </a:p>
        </p:txBody>
      </p:sp>
      <p:pic>
        <p:nvPicPr>
          <p:cNvPr id="18" name="Picture 9" descr="notes_icon">
            <a:extLst>
              <a:ext uri="{FF2B5EF4-FFF2-40B4-BE49-F238E27FC236}">
                <a16:creationId xmlns:a16="http://schemas.microsoft.com/office/drawing/2014/main" id="{932F47DB-2046-48AE-8EDF-E16299F5D24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9" name="Picture 18">
            <a:extLst>
              <a:ext uri="{FF2B5EF4-FFF2-40B4-BE49-F238E27FC236}">
                <a16:creationId xmlns:a16="http://schemas.microsoft.com/office/drawing/2014/main" id="{5F747549-1882-4906-8BA0-8B13F066B18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27815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A2801C7-1B44-439F-B5DF-92203D899974}"/>
              </a:ext>
            </a:extLst>
          </p:cNvPr>
          <p:cNvSpPr>
            <a:spLocks noGrp="1"/>
          </p:cNvSpPr>
          <p:nvPr>
            <p:ph type="title"/>
          </p:nvPr>
        </p:nvSpPr>
        <p:spPr/>
        <p:txBody>
          <a:bodyPr/>
          <a:lstStyle/>
          <a:p>
            <a:r>
              <a:rPr lang="en-GB" altLang="en-US" dirty="0"/>
              <a:t>Carbon in Earth’s systems</a:t>
            </a:r>
          </a:p>
        </p:txBody>
      </p:sp>
      <p:sp>
        <p:nvSpPr>
          <p:cNvPr id="28675" name="Text Box 5">
            <a:extLst>
              <a:ext uri="{FF2B5EF4-FFF2-40B4-BE49-F238E27FC236}">
                <a16:creationId xmlns:a16="http://schemas.microsoft.com/office/drawing/2014/main" id="{25B26BBD-E7A8-4225-B1D1-18CF0B0A7F97}"/>
              </a:ext>
            </a:extLst>
          </p:cNvPr>
          <p:cNvSpPr txBox="1">
            <a:spLocks noChangeArrowheads="1"/>
          </p:cNvSpPr>
          <p:nvPr/>
        </p:nvSpPr>
        <p:spPr bwMode="auto">
          <a:xfrm>
            <a:off x="323850" y="784225"/>
            <a:ext cx="855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In the </a:t>
            </a:r>
            <a:r>
              <a:rPr lang="en-GB" altLang="en-US" b="1" dirty="0"/>
              <a:t>atmosphere</a:t>
            </a:r>
            <a:r>
              <a:rPr lang="en-GB" altLang="en-US" dirty="0"/>
              <a:t>, carbon is found combined with oxygen </a:t>
            </a:r>
            <a:br>
              <a:rPr lang="en-GB" altLang="en-US" dirty="0"/>
            </a:br>
            <a:r>
              <a:rPr lang="en-GB" altLang="en-US" dirty="0"/>
              <a:t>in the compound </a:t>
            </a:r>
            <a:r>
              <a:rPr lang="en-GB" b="1" dirty="0">
                <a:solidFill>
                  <a:srgbClr val="10BC45"/>
                </a:solidFill>
              </a:rPr>
              <a:t>carbon dioxide</a:t>
            </a:r>
            <a:r>
              <a:rPr lang="en-GB" dirty="0"/>
              <a:t>, </a:t>
            </a:r>
            <a:r>
              <a:rPr lang="en-GB" b="1" dirty="0">
                <a:solidFill>
                  <a:srgbClr val="10BC45"/>
                </a:solidFill>
              </a:rPr>
              <a:t>CO</a:t>
            </a:r>
            <a:r>
              <a:rPr lang="en-GB" b="1" baseline="-25000" dirty="0">
                <a:solidFill>
                  <a:srgbClr val="10BC45"/>
                </a:solidFill>
              </a:rPr>
              <a:t>2</a:t>
            </a:r>
            <a:r>
              <a:rPr lang="en-GB" altLang="en-US" dirty="0"/>
              <a:t>, which is a gas.</a:t>
            </a:r>
          </a:p>
        </p:txBody>
      </p:sp>
      <p:pic>
        <p:nvPicPr>
          <p:cNvPr id="9" name="Picture 8">
            <a:extLst>
              <a:ext uri="{FF2B5EF4-FFF2-40B4-BE49-F238E27FC236}">
                <a16:creationId xmlns:a16="http://schemas.microsoft.com/office/drawing/2014/main" id="{3B2138EE-3B59-460D-A9EF-CDE5E6541C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0" name="Text Box 5">
            <a:extLst>
              <a:ext uri="{FF2B5EF4-FFF2-40B4-BE49-F238E27FC236}">
                <a16:creationId xmlns:a16="http://schemas.microsoft.com/office/drawing/2014/main" id="{DC383906-85F1-41CA-8687-0699D7BE6310}"/>
              </a:ext>
            </a:extLst>
          </p:cNvPr>
          <p:cNvSpPr txBox="1">
            <a:spLocks noChangeArrowheads="1"/>
          </p:cNvSpPr>
          <p:nvPr/>
        </p:nvSpPr>
        <p:spPr bwMode="auto">
          <a:xfrm>
            <a:off x="338787" y="4530732"/>
            <a:ext cx="5116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In the </a:t>
            </a:r>
            <a:r>
              <a:rPr lang="en-GB" altLang="en-US" b="1" dirty="0"/>
              <a:t>biosphere</a:t>
            </a:r>
            <a:r>
              <a:rPr lang="en-GB" altLang="en-US" dirty="0"/>
              <a:t>, carbon is found </a:t>
            </a:r>
            <a:br>
              <a:rPr lang="en-GB" altLang="en-US" dirty="0"/>
            </a:br>
            <a:r>
              <a:rPr lang="en-GB" altLang="en-US" dirty="0"/>
              <a:t>in living tissues. It is a building block in </a:t>
            </a:r>
            <a:r>
              <a:rPr lang="en-GB" altLang="en-US" b="1" dirty="0">
                <a:solidFill>
                  <a:srgbClr val="10BC45"/>
                </a:solidFill>
              </a:rPr>
              <a:t>biological molecules</a:t>
            </a:r>
            <a:r>
              <a:rPr lang="en-GB" altLang="en-US" dirty="0"/>
              <a:t>, such as </a:t>
            </a:r>
            <a:r>
              <a:rPr lang="en-GB" altLang="en-US" dirty="0">
                <a:solidFill>
                  <a:srgbClr val="010066"/>
                </a:solidFill>
                <a:cs typeface="Arial" panose="020B0604020202020204" pitchFamily="34" charset="0"/>
              </a:rPr>
              <a:t>carbohydrates, fats and proteins.</a:t>
            </a:r>
            <a:endParaRPr lang="en-GB" altLang="en-US" dirty="0"/>
          </a:p>
        </p:txBody>
      </p:sp>
      <p:sp>
        <p:nvSpPr>
          <p:cNvPr id="11" name="Text Box 5">
            <a:extLst>
              <a:ext uri="{FF2B5EF4-FFF2-40B4-BE49-F238E27FC236}">
                <a16:creationId xmlns:a16="http://schemas.microsoft.com/office/drawing/2014/main" id="{B4E710FF-5CB3-42D0-917C-19DFA6C895EF}"/>
              </a:ext>
            </a:extLst>
          </p:cNvPr>
          <p:cNvSpPr txBox="1">
            <a:spLocks noChangeArrowheads="1"/>
          </p:cNvSpPr>
          <p:nvPr/>
        </p:nvSpPr>
        <p:spPr bwMode="auto">
          <a:xfrm>
            <a:off x="340408" y="3158785"/>
            <a:ext cx="44347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In the </a:t>
            </a:r>
            <a:r>
              <a:rPr lang="en-GB" altLang="en-US" b="1" dirty="0"/>
              <a:t>geosphere</a:t>
            </a:r>
            <a:r>
              <a:rPr lang="en-GB" altLang="en-US" dirty="0"/>
              <a:t>, carbon is found in </a:t>
            </a:r>
            <a:r>
              <a:rPr lang="en-GB" altLang="en-US" b="1" dirty="0">
                <a:solidFill>
                  <a:srgbClr val="10BC45"/>
                </a:solidFill>
              </a:rPr>
              <a:t>fossil fuels </a:t>
            </a:r>
            <a:r>
              <a:rPr lang="en-GB" altLang="en-US" dirty="0"/>
              <a:t>and rocks such as </a:t>
            </a:r>
            <a:r>
              <a:rPr lang="en-GB" altLang="en-US" b="1" dirty="0">
                <a:solidFill>
                  <a:srgbClr val="10BC45"/>
                </a:solidFill>
              </a:rPr>
              <a:t>limestone</a:t>
            </a:r>
            <a:r>
              <a:rPr lang="en-GB" altLang="en-US" dirty="0"/>
              <a:t> and </a:t>
            </a:r>
            <a:r>
              <a:rPr lang="en-GB" altLang="en-US" b="1" dirty="0">
                <a:solidFill>
                  <a:srgbClr val="10BC45"/>
                </a:solidFill>
              </a:rPr>
              <a:t>chalk</a:t>
            </a:r>
            <a:r>
              <a:rPr lang="en-GB" altLang="en-US" dirty="0"/>
              <a:t>.</a:t>
            </a:r>
          </a:p>
        </p:txBody>
      </p:sp>
      <p:sp>
        <p:nvSpPr>
          <p:cNvPr id="12" name="Text Box 5">
            <a:extLst>
              <a:ext uri="{FF2B5EF4-FFF2-40B4-BE49-F238E27FC236}">
                <a16:creationId xmlns:a16="http://schemas.microsoft.com/office/drawing/2014/main" id="{315F2921-E87B-4344-A6EA-2E0EB8FB00FE}"/>
              </a:ext>
            </a:extLst>
          </p:cNvPr>
          <p:cNvSpPr txBox="1">
            <a:spLocks noChangeArrowheads="1"/>
          </p:cNvSpPr>
          <p:nvPr/>
        </p:nvSpPr>
        <p:spPr bwMode="auto">
          <a:xfrm>
            <a:off x="340408" y="1786839"/>
            <a:ext cx="43444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In the </a:t>
            </a:r>
            <a:r>
              <a:rPr lang="en-GB" altLang="en-US" b="1" dirty="0"/>
              <a:t>hydrosphere</a:t>
            </a:r>
            <a:r>
              <a:rPr lang="en-GB" altLang="en-US" dirty="0"/>
              <a:t>, carbon </a:t>
            </a:r>
            <a:br>
              <a:rPr lang="en-GB" altLang="en-US" dirty="0"/>
            </a:br>
            <a:r>
              <a:rPr lang="en-GB" altLang="en-US" dirty="0"/>
              <a:t>is found as dissolved carbon dioxide and other compounds.</a:t>
            </a:r>
          </a:p>
        </p:txBody>
      </p:sp>
      <p:pic>
        <p:nvPicPr>
          <p:cNvPr id="3" name="Picture 2">
            <a:extLst>
              <a:ext uri="{FF2B5EF4-FFF2-40B4-BE49-F238E27FC236}">
                <a16:creationId xmlns:a16="http://schemas.microsoft.com/office/drawing/2014/main" id="{857BC433-9387-4DCA-8AA0-8F1489EF92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9245" y="1877436"/>
            <a:ext cx="3046838" cy="404010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A2801C7-1B44-439F-B5DF-92203D899974}"/>
              </a:ext>
            </a:extLst>
          </p:cNvPr>
          <p:cNvSpPr>
            <a:spLocks noGrp="1"/>
          </p:cNvSpPr>
          <p:nvPr>
            <p:ph type="title"/>
          </p:nvPr>
        </p:nvSpPr>
        <p:spPr/>
        <p:txBody>
          <a:bodyPr/>
          <a:lstStyle/>
          <a:p>
            <a:r>
              <a:rPr lang="en-GB" altLang="en-US" dirty="0"/>
              <a:t>Movement of carbon</a:t>
            </a:r>
          </a:p>
        </p:txBody>
      </p:sp>
      <p:sp>
        <p:nvSpPr>
          <p:cNvPr id="28675" name="Text Box 5">
            <a:extLst>
              <a:ext uri="{FF2B5EF4-FFF2-40B4-BE49-F238E27FC236}">
                <a16:creationId xmlns:a16="http://schemas.microsoft.com/office/drawing/2014/main" id="{25B26BBD-E7A8-4225-B1D1-18CF0B0A7F97}"/>
              </a:ext>
            </a:extLst>
          </p:cNvPr>
          <p:cNvSpPr txBox="1">
            <a:spLocks noChangeArrowheads="1"/>
          </p:cNvSpPr>
          <p:nvPr/>
        </p:nvSpPr>
        <p:spPr bwMode="auto">
          <a:xfrm>
            <a:off x="323850" y="784225"/>
            <a:ext cx="855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amount of carbon on Earth always stays the same. </a:t>
            </a:r>
            <a:br>
              <a:rPr lang="en-GB" altLang="en-US" dirty="0"/>
            </a:br>
            <a:r>
              <a:rPr lang="en-GB" altLang="en-US" dirty="0"/>
              <a:t>No carbon atoms are created or destroyed.</a:t>
            </a:r>
          </a:p>
        </p:txBody>
      </p:sp>
      <p:pic>
        <p:nvPicPr>
          <p:cNvPr id="9" name="Picture 8">
            <a:extLst>
              <a:ext uri="{FF2B5EF4-FFF2-40B4-BE49-F238E27FC236}">
                <a16:creationId xmlns:a16="http://schemas.microsoft.com/office/drawing/2014/main" id="{3B2138EE-3B59-460D-A9EF-CDE5E6541C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2" name="Text Box 5">
            <a:extLst>
              <a:ext uri="{FF2B5EF4-FFF2-40B4-BE49-F238E27FC236}">
                <a16:creationId xmlns:a16="http://schemas.microsoft.com/office/drawing/2014/main" id="{69EA8A26-BCC2-4F9D-B02B-E21B75CA90CC}"/>
              </a:ext>
            </a:extLst>
          </p:cNvPr>
          <p:cNvSpPr txBox="1">
            <a:spLocks noChangeArrowheads="1"/>
          </p:cNvSpPr>
          <p:nvPr/>
        </p:nvSpPr>
        <p:spPr bwMode="auto">
          <a:xfrm>
            <a:off x="323850" y="2024188"/>
            <a:ext cx="855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Instead, carbon moves between Earth’s systems </a:t>
            </a:r>
            <a:br>
              <a:rPr lang="en-GB" altLang="en-US" dirty="0"/>
            </a:br>
            <a:r>
              <a:rPr lang="en-GB" altLang="en-US" dirty="0"/>
              <a:t>in a constant cycle called the </a:t>
            </a:r>
            <a:r>
              <a:rPr lang="en-GB" altLang="en-US" b="1" dirty="0">
                <a:solidFill>
                  <a:srgbClr val="10BC45"/>
                </a:solidFill>
              </a:rPr>
              <a:t>carbon cycle</a:t>
            </a:r>
            <a:r>
              <a:rPr lang="en-GB" altLang="en-US" dirty="0"/>
              <a:t>.</a:t>
            </a:r>
          </a:p>
        </p:txBody>
      </p:sp>
      <p:sp>
        <p:nvSpPr>
          <p:cNvPr id="16" name="Text Box 5">
            <a:extLst>
              <a:ext uri="{FF2B5EF4-FFF2-40B4-BE49-F238E27FC236}">
                <a16:creationId xmlns:a16="http://schemas.microsoft.com/office/drawing/2014/main" id="{0C0E8589-7A7F-4B70-BF39-8E59D073BC45}"/>
              </a:ext>
            </a:extLst>
          </p:cNvPr>
          <p:cNvSpPr txBox="1">
            <a:spLocks noChangeArrowheads="1"/>
          </p:cNvSpPr>
          <p:nvPr/>
        </p:nvSpPr>
        <p:spPr bwMode="auto">
          <a:xfrm>
            <a:off x="323849" y="3264151"/>
            <a:ext cx="59753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a:t>
            </a:r>
            <a:r>
              <a:rPr lang="en-GB" altLang="en-US" b="1" dirty="0">
                <a:solidFill>
                  <a:srgbClr val="10BC45"/>
                </a:solidFill>
              </a:rPr>
              <a:t>rate</a:t>
            </a:r>
            <a:r>
              <a:rPr lang="en-GB" altLang="en-US" dirty="0"/>
              <a:t> at which carbon moves between parts of the cycle is very variable.</a:t>
            </a:r>
          </a:p>
        </p:txBody>
      </p:sp>
      <p:sp>
        <p:nvSpPr>
          <p:cNvPr id="17" name="Text Box 5">
            <a:extLst>
              <a:ext uri="{FF2B5EF4-FFF2-40B4-BE49-F238E27FC236}">
                <a16:creationId xmlns:a16="http://schemas.microsoft.com/office/drawing/2014/main" id="{63DBC35E-EB73-4F81-987D-471FE94A0790}"/>
              </a:ext>
            </a:extLst>
          </p:cNvPr>
          <p:cNvSpPr txBox="1">
            <a:spLocks noChangeArrowheads="1"/>
          </p:cNvSpPr>
          <p:nvPr/>
        </p:nvSpPr>
        <p:spPr bwMode="auto">
          <a:xfrm>
            <a:off x="323850" y="4504115"/>
            <a:ext cx="53824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Carbon can remain stored in a particular system for millions of years, or sometimes just a few days, before moving to the next part of the cycle.</a:t>
            </a:r>
          </a:p>
        </p:txBody>
      </p:sp>
      <p:pic>
        <p:nvPicPr>
          <p:cNvPr id="10" name="Picture 9">
            <a:extLst>
              <a:ext uri="{FF2B5EF4-FFF2-40B4-BE49-F238E27FC236}">
                <a16:creationId xmlns:a16="http://schemas.microsoft.com/office/drawing/2014/main" id="{169344E3-4179-4329-B1AA-01387AEFB0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075" y="2652889"/>
            <a:ext cx="2279559" cy="3952756"/>
          </a:xfrm>
          <a:prstGeom prst="rect">
            <a:avLst/>
          </a:prstGeom>
        </p:spPr>
      </p:pic>
    </p:spTree>
    <p:custDataLst>
      <p:tags r:id="rId1"/>
    </p:custDataLst>
    <p:extLst>
      <p:ext uri="{BB962C8B-B14F-4D97-AF65-F5344CB8AC3E}">
        <p14:creationId xmlns:p14="http://schemas.microsoft.com/office/powerpoint/2010/main" val="33665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0A8C18-C10E-4067-A942-1092FC1E149A}"/>
              </a:ext>
            </a:extLst>
          </p:cNvPr>
          <p:cNvGraphicFramePr>
            <a:graphicFrameLocks noGrp="1"/>
          </p:cNvGraphicFramePr>
          <p:nvPr>
            <p:extLst>
              <p:ext uri="{D42A27DB-BD31-4B8C-83A1-F6EECF244321}">
                <p14:modId xmlns:p14="http://schemas.microsoft.com/office/powerpoint/2010/main" val="3834184394"/>
              </p:ext>
            </p:extLst>
          </p:nvPr>
        </p:nvGraphicFramePr>
        <p:xfrm>
          <a:off x="439839" y="1551885"/>
          <a:ext cx="8101434" cy="4269084"/>
        </p:xfrm>
        <a:graphic>
          <a:graphicData uri="http://schemas.openxmlformats.org/drawingml/2006/table">
            <a:tbl>
              <a:tblPr firstRow="1" bandRow="1">
                <a:tableStyleId>{5C22544A-7EE6-4342-B048-85BDC9FD1C3A}</a:tableStyleId>
              </a:tblPr>
              <a:tblGrid>
                <a:gridCol w="2700478">
                  <a:extLst>
                    <a:ext uri="{9D8B030D-6E8A-4147-A177-3AD203B41FA5}">
                      <a16:colId xmlns:a16="http://schemas.microsoft.com/office/drawing/2014/main" val="2112467989"/>
                    </a:ext>
                  </a:extLst>
                </a:gridCol>
                <a:gridCol w="2700478">
                  <a:extLst>
                    <a:ext uri="{9D8B030D-6E8A-4147-A177-3AD203B41FA5}">
                      <a16:colId xmlns:a16="http://schemas.microsoft.com/office/drawing/2014/main" val="3301409130"/>
                    </a:ext>
                  </a:extLst>
                </a:gridCol>
                <a:gridCol w="2700478">
                  <a:extLst>
                    <a:ext uri="{9D8B030D-6E8A-4147-A177-3AD203B41FA5}">
                      <a16:colId xmlns:a16="http://schemas.microsoft.com/office/drawing/2014/main" val="916395709"/>
                    </a:ext>
                  </a:extLst>
                </a:gridCol>
              </a:tblGrid>
              <a:tr h="498154">
                <a:tc>
                  <a:txBody>
                    <a:bodyPr/>
                    <a:lstStyle/>
                    <a:p>
                      <a:pPr algn="ctr"/>
                      <a:r>
                        <a:rPr lang="en-GB" dirty="0"/>
                        <a:t>process</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10BC45"/>
                    </a:solidFill>
                  </a:tcPr>
                </a:tc>
                <a:tc>
                  <a:txBody>
                    <a:bodyPr/>
                    <a:lstStyle/>
                    <a:p>
                      <a:pPr algn="ctr"/>
                      <a:r>
                        <a:rPr lang="en-GB" dirty="0"/>
                        <a:t>carbon moved from</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10BC45"/>
                    </a:solidFill>
                  </a:tcPr>
                </a:tc>
                <a:tc>
                  <a:txBody>
                    <a:bodyPr/>
                    <a:lstStyle/>
                    <a:p>
                      <a:pPr algn="ctr"/>
                      <a:r>
                        <a:rPr lang="en-GB" dirty="0"/>
                        <a:t>carbon moved to</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10BC45"/>
                    </a:solidFill>
                  </a:tcPr>
                </a:tc>
                <a:extLst>
                  <a:ext uri="{0D108BD9-81ED-4DB2-BD59-A6C34878D82A}">
                    <a16:rowId xmlns:a16="http://schemas.microsoft.com/office/drawing/2014/main" val="228064551"/>
                  </a:ext>
                </a:extLst>
              </a:tr>
              <a:tr h="498154">
                <a:tc>
                  <a:txBody>
                    <a:bodyPr/>
                    <a:lstStyle/>
                    <a:p>
                      <a:pPr algn="ctr"/>
                      <a:r>
                        <a:rPr lang="en-GB" sz="1800" b="0" kern="1200" dirty="0">
                          <a:solidFill>
                            <a:srgbClr val="000066"/>
                          </a:solidFill>
                          <a:latin typeface="Arial" panose="020B0604020202020204" pitchFamily="34" charset="0"/>
                          <a:ea typeface="+mn-ea"/>
                          <a:cs typeface="+mn-cs"/>
                        </a:rPr>
                        <a:t>photosynthesis</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96E696"/>
                    </a:solidFill>
                  </a:tcPr>
                </a:tc>
                <a:tc>
                  <a:txBody>
                    <a:bodyPr/>
                    <a:lstStyle/>
                    <a:p>
                      <a:pPr algn="ctr"/>
                      <a:r>
                        <a:rPr lang="en-GB" sz="1800" kern="1200" dirty="0">
                          <a:solidFill>
                            <a:srgbClr val="000066"/>
                          </a:solidFill>
                          <a:latin typeface="Arial" panose="020B0604020202020204" pitchFamily="34" charset="0"/>
                          <a:ea typeface="+mn-ea"/>
                          <a:cs typeface="+mn-cs"/>
                        </a:rPr>
                        <a:t>atmosphere </a:t>
                      </a:r>
                      <a:br>
                        <a:rPr lang="en-GB" sz="1800" kern="1200" dirty="0">
                          <a:solidFill>
                            <a:srgbClr val="000066"/>
                          </a:solidFill>
                          <a:latin typeface="Arial" panose="020B0604020202020204" pitchFamily="34" charset="0"/>
                          <a:ea typeface="+mn-ea"/>
                          <a:cs typeface="+mn-cs"/>
                        </a:rPr>
                      </a:br>
                      <a:r>
                        <a:rPr lang="en-GB" sz="1800" kern="1200" dirty="0">
                          <a:solidFill>
                            <a:srgbClr val="000066"/>
                          </a:solidFill>
                          <a:latin typeface="Arial" panose="020B0604020202020204" pitchFamily="34" charset="0"/>
                          <a:ea typeface="+mn-ea"/>
                          <a:cs typeface="+mn-cs"/>
                        </a:rPr>
                        <a:t>(or hydrosphere)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a:solidFill>
                            <a:srgbClr val="000066"/>
                          </a:solidFill>
                          <a:latin typeface="Arial" panose="020B0604020202020204" pitchFamily="34" charset="0"/>
                          <a:ea typeface="+mn-ea"/>
                          <a:cs typeface="+mn-cs"/>
                        </a:rPr>
                        <a:t>biosphere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1128926"/>
                  </a:ext>
                </a:extLst>
              </a:tr>
              <a:tr h="498154">
                <a:tc>
                  <a:txBody>
                    <a:bodyPr/>
                    <a:lstStyle/>
                    <a:p>
                      <a:pPr algn="ctr"/>
                      <a:r>
                        <a:rPr lang="en-GB" sz="1800" b="0" kern="1200" dirty="0">
                          <a:solidFill>
                            <a:srgbClr val="000066"/>
                          </a:solidFill>
                          <a:latin typeface="Arial" panose="020B0604020202020204" pitchFamily="34" charset="0"/>
                          <a:ea typeface="+mn-ea"/>
                          <a:cs typeface="+mn-cs"/>
                        </a:rPr>
                        <a:t>cellular respiration</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96E696"/>
                    </a:solidFill>
                  </a:tcPr>
                </a:tc>
                <a:tc>
                  <a:txBody>
                    <a:bodyPr/>
                    <a:lstStyle/>
                    <a:p>
                      <a:pPr algn="ctr"/>
                      <a:r>
                        <a:rPr lang="en-GB" sz="1800" kern="1200" dirty="0">
                          <a:solidFill>
                            <a:srgbClr val="000066"/>
                          </a:solidFill>
                          <a:latin typeface="Arial" panose="020B0604020202020204" pitchFamily="34" charset="0"/>
                          <a:ea typeface="+mn-ea"/>
                          <a:cs typeface="+mn-cs"/>
                        </a:rPr>
                        <a:t>biosphere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a:solidFill>
                            <a:srgbClr val="000066"/>
                          </a:solidFill>
                          <a:latin typeface="Arial" panose="020B0604020202020204" pitchFamily="34" charset="0"/>
                          <a:ea typeface="+mn-ea"/>
                          <a:cs typeface="+mn-cs"/>
                        </a:rPr>
                        <a:t>atmosphere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926439"/>
                  </a:ext>
                </a:extLst>
              </a:tr>
              <a:tr h="498154">
                <a:tc>
                  <a:txBody>
                    <a:bodyPr/>
                    <a:lstStyle/>
                    <a:p>
                      <a:pPr algn="ctr"/>
                      <a:r>
                        <a:rPr lang="en-GB" sz="1800" b="0" kern="1200" dirty="0">
                          <a:solidFill>
                            <a:srgbClr val="000066"/>
                          </a:solidFill>
                          <a:latin typeface="Arial" panose="020B0604020202020204" pitchFamily="34" charset="0"/>
                          <a:ea typeface="+mn-ea"/>
                          <a:cs typeface="+mn-cs"/>
                        </a:rPr>
                        <a:t>decomposition</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96E696"/>
                    </a:solidFill>
                  </a:tcPr>
                </a:tc>
                <a:tc>
                  <a:txBody>
                    <a:bodyPr/>
                    <a:lstStyle/>
                    <a:p>
                      <a:pPr algn="ctr"/>
                      <a:r>
                        <a:rPr lang="en-GB" sz="1800" kern="1200" dirty="0">
                          <a:solidFill>
                            <a:srgbClr val="000066"/>
                          </a:solidFill>
                          <a:latin typeface="Arial" panose="020B0604020202020204" pitchFamily="34" charset="0"/>
                          <a:ea typeface="+mn-ea"/>
                          <a:cs typeface="+mn-cs"/>
                        </a:rPr>
                        <a:t>biosphere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a:solidFill>
                            <a:srgbClr val="000066"/>
                          </a:solidFill>
                          <a:latin typeface="Arial" panose="020B0604020202020204" pitchFamily="34" charset="0"/>
                          <a:ea typeface="+mn-ea"/>
                          <a:cs typeface="+mn-cs"/>
                        </a:rPr>
                        <a:t>atmosphere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133245"/>
                  </a:ext>
                </a:extLst>
              </a:tr>
              <a:tr h="498154">
                <a:tc>
                  <a:txBody>
                    <a:bodyPr/>
                    <a:lstStyle/>
                    <a:p>
                      <a:pPr algn="ctr"/>
                      <a:r>
                        <a:rPr lang="en-GB" sz="1800" b="0" kern="1200" dirty="0">
                          <a:solidFill>
                            <a:srgbClr val="000066"/>
                          </a:solidFill>
                          <a:latin typeface="Arial" panose="020B0604020202020204" pitchFamily="34" charset="0"/>
                          <a:ea typeface="+mn-ea"/>
                          <a:cs typeface="+mn-cs"/>
                        </a:rPr>
                        <a:t>combustion</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96E696"/>
                    </a:solidFill>
                  </a:tcPr>
                </a:tc>
                <a:tc>
                  <a:txBody>
                    <a:bodyPr/>
                    <a:lstStyle/>
                    <a:p>
                      <a:pPr algn="ctr"/>
                      <a:r>
                        <a:rPr lang="en-GB" sz="1800" kern="1200" dirty="0">
                          <a:solidFill>
                            <a:srgbClr val="000066"/>
                          </a:solidFill>
                          <a:latin typeface="Arial" panose="020B0604020202020204" pitchFamily="34" charset="0"/>
                          <a:ea typeface="+mn-ea"/>
                          <a:cs typeface="+mn-cs"/>
                        </a:rPr>
                        <a:t>biosphere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a:solidFill>
                            <a:srgbClr val="000066"/>
                          </a:solidFill>
                          <a:latin typeface="Arial" panose="020B0604020202020204" pitchFamily="34" charset="0"/>
                          <a:ea typeface="+mn-ea"/>
                          <a:cs typeface="+mn-cs"/>
                        </a:rPr>
                        <a:t>atmosphere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351985"/>
                  </a:ext>
                </a:extLst>
              </a:tr>
              <a:tr h="498154">
                <a:tc>
                  <a:txBody>
                    <a:bodyPr/>
                    <a:lstStyle/>
                    <a:p>
                      <a:pPr algn="ctr"/>
                      <a:r>
                        <a:rPr lang="en-GB" sz="1800" b="0" kern="1200" dirty="0">
                          <a:solidFill>
                            <a:srgbClr val="000066"/>
                          </a:solidFill>
                          <a:latin typeface="Arial" panose="020B0604020202020204" pitchFamily="34" charset="0"/>
                          <a:ea typeface="+mn-ea"/>
                          <a:cs typeface="+mn-cs"/>
                        </a:rPr>
                        <a:t>sedimentation</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96E696"/>
                    </a:solidFill>
                  </a:tcPr>
                </a:tc>
                <a:tc>
                  <a:txBody>
                    <a:bodyPr/>
                    <a:lstStyle/>
                    <a:p>
                      <a:pPr algn="ctr"/>
                      <a:r>
                        <a:rPr lang="en-GB" sz="1800" kern="1200" dirty="0">
                          <a:solidFill>
                            <a:srgbClr val="000066"/>
                          </a:solidFill>
                          <a:latin typeface="Arial" panose="020B0604020202020204" pitchFamily="34" charset="0"/>
                          <a:ea typeface="+mn-ea"/>
                          <a:cs typeface="+mn-cs"/>
                        </a:rPr>
                        <a:t>biosphere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a:solidFill>
                            <a:srgbClr val="000066"/>
                          </a:solidFill>
                          <a:latin typeface="Arial" panose="020B0604020202020204" pitchFamily="34" charset="0"/>
                          <a:ea typeface="+mn-ea"/>
                          <a:cs typeface="+mn-cs"/>
                        </a:rPr>
                        <a:t>geosphere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19082"/>
                  </a:ext>
                </a:extLst>
              </a:tr>
              <a:tr h="498154">
                <a:tc>
                  <a:txBody>
                    <a:bodyPr/>
                    <a:lstStyle/>
                    <a:p>
                      <a:pPr algn="ctr"/>
                      <a:r>
                        <a:rPr lang="en-GB" sz="1800" b="0" kern="1200" dirty="0">
                          <a:solidFill>
                            <a:srgbClr val="000066"/>
                          </a:solidFill>
                          <a:latin typeface="Arial" panose="020B0604020202020204" pitchFamily="34" charset="0"/>
                          <a:ea typeface="+mn-ea"/>
                          <a:cs typeface="+mn-cs"/>
                        </a:rPr>
                        <a:t>volcanic activity</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96E696"/>
                    </a:solidFill>
                  </a:tcPr>
                </a:tc>
                <a:tc>
                  <a:txBody>
                    <a:bodyPr/>
                    <a:lstStyle/>
                    <a:p>
                      <a:pPr algn="ctr"/>
                      <a:r>
                        <a:rPr lang="en-GB" sz="1800" kern="1200" dirty="0">
                          <a:solidFill>
                            <a:srgbClr val="000066"/>
                          </a:solidFill>
                          <a:latin typeface="Arial" panose="020B0604020202020204" pitchFamily="34" charset="0"/>
                          <a:ea typeface="+mn-ea"/>
                          <a:cs typeface="+mn-cs"/>
                        </a:rPr>
                        <a:t>geosphere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a:solidFill>
                            <a:srgbClr val="000066"/>
                          </a:solidFill>
                          <a:latin typeface="Arial" panose="020B0604020202020204" pitchFamily="34" charset="0"/>
                          <a:ea typeface="+mn-ea"/>
                          <a:cs typeface="+mn-cs"/>
                        </a:rPr>
                        <a:t>atmosphere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713583"/>
                  </a:ext>
                </a:extLst>
              </a:tr>
              <a:tr h="498154">
                <a:tc>
                  <a:txBody>
                    <a:bodyPr/>
                    <a:lstStyle/>
                    <a:p>
                      <a:pPr algn="ctr"/>
                      <a:r>
                        <a:rPr lang="en-GB" sz="1800" b="0" kern="1200" dirty="0">
                          <a:solidFill>
                            <a:srgbClr val="000066"/>
                          </a:solidFill>
                          <a:latin typeface="Arial" panose="020B0604020202020204" pitchFamily="34" charset="0"/>
                          <a:ea typeface="+mn-ea"/>
                          <a:cs typeface="+mn-cs"/>
                        </a:rPr>
                        <a:t>diffusion</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96E696"/>
                    </a:solidFill>
                  </a:tcPr>
                </a:tc>
                <a:tc>
                  <a:txBody>
                    <a:bodyPr/>
                    <a:lstStyle/>
                    <a:p>
                      <a:pPr algn="ctr"/>
                      <a:r>
                        <a:rPr lang="en-GB" sz="1800" kern="1200" dirty="0">
                          <a:solidFill>
                            <a:srgbClr val="000066"/>
                          </a:solidFill>
                          <a:latin typeface="Arial" panose="020B0604020202020204" pitchFamily="34" charset="0"/>
                          <a:ea typeface="+mn-ea"/>
                          <a:cs typeface="+mn-cs"/>
                        </a:rPr>
                        <a:t>atmosphere / hydrosphere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1200" dirty="0">
                          <a:solidFill>
                            <a:srgbClr val="000066"/>
                          </a:solidFill>
                          <a:latin typeface="Arial" panose="020B0604020202020204" pitchFamily="34" charset="0"/>
                          <a:ea typeface="+mn-ea"/>
                          <a:cs typeface="+mn-cs"/>
                        </a:rPr>
                        <a:t>hydrosphere / atmosphere</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3993388"/>
                  </a:ext>
                </a:extLst>
              </a:tr>
            </a:tbl>
          </a:graphicData>
        </a:graphic>
      </p:graphicFrame>
      <p:sp>
        <p:nvSpPr>
          <p:cNvPr id="28674" name="Title 1">
            <a:extLst>
              <a:ext uri="{FF2B5EF4-FFF2-40B4-BE49-F238E27FC236}">
                <a16:creationId xmlns:a16="http://schemas.microsoft.com/office/drawing/2014/main" id="{AA2801C7-1B44-439F-B5DF-92203D899974}"/>
              </a:ext>
            </a:extLst>
          </p:cNvPr>
          <p:cNvSpPr>
            <a:spLocks noGrp="1"/>
          </p:cNvSpPr>
          <p:nvPr>
            <p:ph type="title"/>
          </p:nvPr>
        </p:nvSpPr>
        <p:spPr/>
        <p:txBody>
          <a:bodyPr/>
          <a:lstStyle/>
          <a:p>
            <a:r>
              <a:rPr lang="en-GB" altLang="en-US" dirty="0"/>
              <a:t>Processes that move carbon</a:t>
            </a:r>
          </a:p>
        </p:txBody>
      </p:sp>
      <p:sp>
        <p:nvSpPr>
          <p:cNvPr id="28675" name="Text Box 5">
            <a:extLst>
              <a:ext uri="{FF2B5EF4-FFF2-40B4-BE49-F238E27FC236}">
                <a16:creationId xmlns:a16="http://schemas.microsoft.com/office/drawing/2014/main" id="{25B26BBD-E7A8-4225-B1D1-18CF0B0A7F97}"/>
              </a:ext>
            </a:extLst>
          </p:cNvPr>
          <p:cNvSpPr txBox="1">
            <a:spLocks noChangeArrowheads="1"/>
          </p:cNvSpPr>
          <p:nvPr/>
        </p:nvSpPr>
        <p:spPr bwMode="auto">
          <a:xfrm>
            <a:off x="323850" y="784225"/>
            <a:ext cx="855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Carbon moves between Earth’s systems in several ways:</a:t>
            </a:r>
          </a:p>
        </p:txBody>
      </p:sp>
      <p:pic>
        <p:nvPicPr>
          <p:cNvPr id="9" name="Picture 8">
            <a:extLst>
              <a:ext uri="{FF2B5EF4-FFF2-40B4-BE49-F238E27FC236}">
                <a16:creationId xmlns:a16="http://schemas.microsoft.com/office/drawing/2014/main" id="{3B2138EE-3B59-460D-A9EF-CDE5E6541C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5186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47AAA58-B1C9-49CC-AB6F-8888149F4F4E}"/>
              </a:ext>
            </a:extLst>
          </p:cNvPr>
          <p:cNvSpPr>
            <a:spLocks noGrp="1"/>
          </p:cNvSpPr>
          <p:nvPr>
            <p:ph type="title"/>
          </p:nvPr>
        </p:nvSpPr>
        <p:spPr/>
        <p:txBody>
          <a:bodyPr/>
          <a:lstStyle/>
          <a:p>
            <a:r>
              <a:rPr lang="en-GB" altLang="en-US" dirty="0"/>
              <a:t>Biosphere: Photosynthesis</a:t>
            </a:r>
          </a:p>
        </p:txBody>
      </p:sp>
      <p:sp>
        <p:nvSpPr>
          <p:cNvPr id="30723" name="TextBox 2">
            <a:extLst>
              <a:ext uri="{FF2B5EF4-FFF2-40B4-BE49-F238E27FC236}">
                <a16:creationId xmlns:a16="http://schemas.microsoft.com/office/drawing/2014/main" id="{8FF22B26-9CCD-4FF8-ABAB-DF5D39069F5B}"/>
              </a:ext>
            </a:extLst>
          </p:cNvPr>
          <p:cNvSpPr txBox="1">
            <a:spLocks noChangeArrowheads="1"/>
          </p:cNvSpPr>
          <p:nvPr/>
        </p:nvSpPr>
        <p:spPr bwMode="auto">
          <a:xfrm>
            <a:off x="342900" y="784225"/>
            <a:ext cx="863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Plants and algae remove carbon dioxide from the atmosphere.</a:t>
            </a:r>
          </a:p>
        </p:txBody>
      </p:sp>
      <p:sp>
        <p:nvSpPr>
          <p:cNvPr id="8" name="Rectangle 7">
            <a:extLst>
              <a:ext uri="{FF2B5EF4-FFF2-40B4-BE49-F238E27FC236}">
                <a16:creationId xmlns:a16="http://schemas.microsoft.com/office/drawing/2014/main" id="{A90F422A-7872-4C4E-B12A-F382F6E10015}"/>
              </a:ext>
            </a:extLst>
          </p:cNvPr>
          <p:cNvSpPr>
            <a:spLocks noChangeArrowheads="1"/>
          </p:cNvSpPr>
          <p:nvPr/>
        </p:nvSpPr>
        <p:spPr bwMode="auto">
          <a:xfrm>
            <a:off x="342900" y="4459757"/>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Glucose is a sugar that contains carbon. Plants use it to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make other biological molecules. This produces </a:t>
            </a:r>
            <a:r>
              <a:rPr lang="en-GB" altLang="en-US" b="1" dirty="0">
                <a:solidFill>
                  <a:srgbClr val="10BC45"/>
                </a:solidFill>
                <a:cs typeface="Arial" panose="020B0604020202020204" pitchFamily="34" charset="0"/>
              </a:rPr>
              <a:t>biomass</a:t>
            </a:r>
            <a:r>
              <a:rPr lang="en-GB" altLang="en-US" dirty="0">
                <a:solidFill>
                  <a:srgbClr val="010066"/>
                </a:solidFill>
                <a:cs typeface="Arial" panose="020B0604020202020204" pitchFamily="34" charset="0"/>
              </a:rPr>
              <a:t>.</a:t>
            </a:r>
          </a:p>
        </p:txBody>
      </p:sp>
      <p:sp>
        <p:nvSpPr>
          <p:cNvPr id="10" name="Rectangle 9">
            <a:extLst>
              <a:ext uri="{FF2B5EF4-FFF2-40B4-BE49-F238E27FC236}">
                <a16:creationId xmlns:a16="http://schemas.microsoft.com/office/drawing/2014/main" id="{37AEB6E0-3292-48B4-9FA3-04FD94DC7106}"/>
              </a:ext>
            </a:extLst>
          </p:cNvPr>
          <p:cNvSpPr>
            <a:spLocks noChangeArrowheads="1"/>
          </p:cNvSpPr>
          <p:nvPr/>
        </p:nvSpPr>
        <p:spPr bwMode="auto">
          <a:xfrm>
            <a:off x="342900" y="5504423"/>
            <a:ext cx="8453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cs typeface="Arial" panose="020B0604020202020204" pitchFamily="34" charset="0"/>
              </a:rPr>
              <a:t>Carbon has now been stored in living tissues.</a:t>
            </a:r>
            <a:endParaRPr lang="en-GB" altLang="en-US" dirty="0"/>
          </a:p>
        </p:txBody>
      </p:sp>
      <p:pic>
        <p:nvPicPr>
          <p:cNvPr id="11" name="Picture 10">
            <a:extLst>
              <a:ext uri="{FF2B5EF4-FFF2-40B4-BE49-F238E27FC236}">
                <a16:creationId xmlns:a16="http://schemas.microsoft.com/office/drawing/2014/main" id="{A82E7BCD-9846-4070-8925-01AC8333F38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5FA45A4F-56DF-44CC-8748-7025A5FD964D}"/>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3" name="TextBox 2">
            <a:extLst>
              <a:ext uri="{FF2B5EF4-FFF2-40B4-BE49-F238E27FC236}">
                <a16:creationId xmlns:a16="http://schemas.microsoft.com/office/drawing/2014/main" id="{06F0BC30-BEDE-4EC0-86E6-685AEAB6B29C}"/>
              </a:ext>
            </a:extLst>
          </p:cNvPr>
          <p:cNvSpPr txBox="1">
            <a:spLocks noChangeArrowheads="1"/>
          </p:cNvSpPr>
          <p:nvPr/>
        </p:nvSpPr>
        <p:spPr bwMode="auto">
          <a:xfrm>
            <a:off x="347662" y="1426865"/>
            <a:ext cx="79963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Using energy from the Sun, they combine carbon dioxide with water to make glucose. This process is known as </a:t>
            </a:r>
            <a:r>
              <a:rPr lang="en-GB" altLang="en-US" b="1" dirty="0">
                <a:solidFill>
                  <a:srgbClr val="10BC45"/>
                </a:solidFill>
                <a:cs typeface="Arial" panose="020B0604020202020204" pitchFamily="34" charset="0"/>
              </a:rPr>
              <a:t>photosynthesis</a:t>
            </a:r>
            <a:r>
              <a:rPr lang="en-GB" altLang="en-US" dirty="0">
                <a:solidFill>
                  <a:srgbClr val="010066"/>
                </a:solidFill>
                <a:cs typeface="Arial" panose="020B0604020202020204" pitchFamily="34" charset="0"/>
              </a:rPr>
              <a:t>.</a:t>
            </a:r>
          </a:p>
        </p:txBody>
      </p:sp>
      <p:sp>
        <p:nvSpPr>
          <p:cNvPr id="15" name="AutoShape 32">
            <a:extLst>
              <a:ext uri="{FF2B5EF4-FFF2-40B4-BE49-F238E27FC236}">
                <a16:creationId xmlns:a16="http://schemas.microsoft.com/office/drawing/2014/main" id="{AA8352FB-3EB7-4A6D-BFD6-3624C11ADB8A}"/>
              </a:ext>
            </a:extLst>
          </p:cNvPr>
          <p:cNvSpPr>
            <a:spLocks noChangeArrowheads="1"/>
          </p:cNvSpPr>
          <p:nvPr/>
        </p:nvSpPr>
        <p:spPr bwMode="auto">
          <a:xfrm>
            <a:off x="568466" y="2926221"/>
            <a:ext cx="7775575" cy="1225550"/>
          </a:xfrm>
          <a:prstGeom prst="roundRect">
            <a:avLst>
              <a:gd name="adj" fmla="val 0"/>
            </a:avLst>
          </a:pr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sp>
        <p:nvSpPr>
          <p:cNvPr id="17" name="Text Box 35">
            <a:extLst>
              <a:ext uri="{FF2B5EF4-FFF2-40B4-BE49-F238E27FC236}">
                <a16:creationId xmlns:a16="http://schemas.microsoft.com/office/drawing/2014/main" id="{7EB990D4-8BDF-43BF-8B2C-A0B359703FC5}"/>
              </a:ext>
            </a:extLst>
          </p:cNvPr>
          <p:cNvSpPr txBox="1">
            <a:spLocks noChangeArrowheads="1"/>
          </p:cNvSpPr>
          <p:nvPr/>
        </p:nvSpPr>
        <p:spPr bwMode="auto">
          <a:xfrm>
            <a:off x="647841" y="3200858"/>
            <a:ext cx="13684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80000"/>
              </a:lnSpc>
              <a:spcBef>
                <a:spcPct val="50000"/>
              </a:spcBef>
            </a:pPr>
            <a:r>
              <a:rPr lang="en-GB" altLang="en-US" b="1" dirty="0"/>
              <a:t>carbon dioxide</a:t>
            </a:r>
          </a:p>
        </p:txBody>
      </p:sp>
      <p:sp>
        <p:nvSpPr>
          <p:cNvPr id="18" name="Text Box 36">
            <a:extLst>
              <a:ext uri="{FF2B5EF4-FFF2-40B4-BE49-F238E27FC236}">
                <a16:creationId xmlns:a16="http://schemas.microsoft.com/office/drawing/2014/main" id="{D09B1AB9-5EED-4CEC-93A6-15F40EE7387A}"/>
              </a:ext>
            </a:extLst>
          </p:cNvPr>
          <p:cNvSpPr txBox="1">
            <a:spLocks noChangeArrowheads="1"/>
          </p:cNvSpPr>
          <p:nvPr/>
        </p:nvSpPr>
        <p:spPr bwMode="auto">
          <a:xfrm>
            <a:off x="1974991" y="326435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19" name="Text Box 38">
            <a:extLst>
              <a:ext uri="{FF2B5EF4-FFF2-40B4-BE49-F238E27FC236}">
                <a16:creationId xmlns:a16="http://schemas.microsoft.com/office/drawing/2014/main" id="{8915D69D-629B-4402-8069-A9C691134809}"/>
              </a:ext>
            </a:extLst>
          </p:cNvPr>
          <p:cNvSpPr txBox="1">
            <a:spLocks noChangeArrowheads="1"/>
          </p:cNvSpPr>
          <p:nvPr/>
        </p:nvSpPr>
        <p:spPr bwMode="auto">
          <a:xfrm>
            <a:off x="2516328" y="3310396"/>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water</a:t>
            </a:r>
          </a:p>
        </p:txBody>
      </p:sp>
      <p:sp>
        <p:nvSpPr>
          <p:cNvPr id="20" name="Text Box 39">
            <a:extLst>
              <a:ext uri="{FF2B5EF4-FFF2-40B4-BE49-F238E27FC236}">
                <a16:creationId xmlns:a16="http://schemas.microsoft.com/office/drawing/2014/main" id="{5CA0B506-D9BE-4259-94E6-271DB0ADE7EC}"/>
              </a:ext>
            </a:extLst>
          </p:cNvPr>
          <p:cNvSpPr txBox="1">
            <a:spLocks noChangeArrowheads="1"/>
          </p:cNvSpPr>
          <p:nvPr/>
        </p:nvSpPr>
        <p:spPr bwMode="auto">
          <a:xfrm>
            <a:off x="6977203" y="3310396"/>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oxygen</a:t>
            </a:r>
          </a:p>
        </p:txBody>
      </p:sp>
      <p:sp>
        <p:nvSpPr>
          <p:cNvPr id="21" name="Text Box 40">
            <a:extLst>
              <a:ext uri="{FF2B5EF4-FFF2-40B4-BE49-F238E27FC236}">
                <a16:creationId xmlns:a16="http://schemas.microsoft.com/office/drawing/2014/main" id="{F26E9F87-2D82-4D04-A6BB-5689E3B1BC85}"/>
              </a:ext>
            </a:extLst>
          </p:cNvPr>
          <p:cNvSpPr txBox="1">
            <a:spLocks noChangeArrowheads="1"/>
          </p:cNvSpPr>
          <p:nvPr/>
        </p:nvSpPr>
        <p:spPr bwMode="auto">
          <a:xfrm>
            <a:off x="6442216" y="326435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22" name="Text Box 41">
            <a:extLst>
              <a:ext uri="{FF2B5EF4-FFF2-40B4-BE49-F238E27FC236}">
                <a16:creationId xmlns:a16="http://schemas.microsoft.com/office/drawing/2014/main" id="{2EB4AD62-69A4-4A90-8935-A307B8CE1AFB}"/>
              </a:ext>
            </a:extLst>
          </p:cNvPr>
          <p:cNvSpPr txBox="1">
            <a:spLocks noChangeArrowheads="1"/>
          </p:cNvSpPr>
          <p:nvPr/>
        </p:nvSpPr>
        <p:spPr bwMode="auto">
          <a:xfrm>
            <a:off x="4961078" y="3310396"/>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glucose</a:t>
            </a:r>
          </a:p>
        </p:txBody>
      </p:sp>
      <p:sp>
        <p:nvSpPr>
          <p:cNvPr id="23" name="Right Arrow 36">
            <a:extLst>
              <a:ext uri="{FF2B5EF4-FFF2-40B4-BE49-F238E27FC236}">
                <a16:creationId xmlns:a16="http://schemas.microsoft.com/office/drawing/2014/main" id="{AD6D7B84-FEDD-47D4-81B6-4288301A9A40}"/>
              </a:ext>
            </a:extLst>
          </p:cNvPr>
          <p:cNvSpPr>
            <a:spLocks noChangeArrowheads="1"/>
          </p:cNvSpPr>
          <p:nvPr/>
        </p:nvSpPr>
        <p:spPr bwMode="auto">
          <a:xfrm>
            <a:off x="3760928" y="3454858"/>
            <a:ext cx="1114425" cy="200025"/>
          </a:xfrm>
          <a:prstGeom prst="rightArrow">
            <a:avLst>
              <a:gd name="adj1" fmla="val 50000"/>
              <a:gd name="adj2" fmla="val 49988"/>
            </a:avLst>
          </a:prstGeom>
          <a:solidFill>
            <a:srgbClr val="010066"/>
          </a:solidFill>
          <a:ln w="9525" algn="ctr">
            <a:solidFill>
              <a:srgbClr val="010066"/>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animBg="1"/>
      <p:bldP spid="17" grpId="0"/>
      <p:bldP spid="18" grpId="0"/>
      <p:bldP spid="19" grpId="0"/>
      <p:bldP spid="20" grpId="0"/>
      <p:bldP spid="21" grpId="0"/>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47AAA58-B1C9-49CC-AB6F-8888149F4F4E}"/>
              </a:ext>
            </a:extLst>
          </p:cNvPr>
          <p:cNvSpPr>
            <a:spLocks noGrp="1"/>
          </p:cNvSpPr>
          <p:nvPr>
            <p:ph type="title"/>
          </p:nvPr>
        </p:nvSpPr>
        <p:spPr/>
        <p:txBody>
          <a:bodyPr/>
          <a:lstStyle/>
          <a:p>
            <a:r>
              <a:rPr lang="en-GB" altLang="en-US" dirty="0"/>
              <a:t>Biosphere: Interaction with hydrosphere</a:t>
            </a:r>
          </a:p>
        </p:txBody>
      </p:sp>
      <p:sp>
        <p:nvSpPr>
          <p:cNvPr id="30723" name="TextBox 2">
            <a:extLst>
              <a:ext uri="{FF2B5EF4-FFF2-40B4-BE49-F238E27FC236}">
                <a16:creationId xmlns:a16="http://schemas.microsoft.com/office/drawing/2014/main" id="{8FF22B26-9CCD-4FF8-ABAB-DF5D39069F5B}"/>
              </a:ext>
            </a:extLst>
          </p:cNvPr>
          <p:cNvSpPr txBox="1">
            <a:spLocks noChangeArrowheads="1"/>
          </p:cNvSpPr>
          <p:nvPr/>
        </p:nvSpPr>
        <p:spPr bwMode="auto">
          <a:xfrm>
            <a:off x="342900" y="784225"/>
            <a:ext cx="8632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Much of the photosynthesis occurring on Earth takes place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in the oceans.</a:t>
            </a:r>
          </a:p>
        </p:txBody>
      </p:sp>
      <p:pic>
        <p:nvPicPr>
          <p:cNvPr id="11" name="Picture 10">
            <a:extLst>
              <a:ext uri="{FF2B5EF4-FFF2-40B4-BE49-F238E27FC236}">
                <a16:creationId xmlns:a16="http://schemas.microsoft.com/office/drawing/2014/main" id="{A82E7BCD-9846-4070-8925-01AC8333F38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25" name="TextBox 2">
            <a:extLst>
              <a:ext uri="{FF2B5EF4-FFF2-40B4-BE49-F238E27FC236}">
                <a16:creationId xmlns:a16="http://schemas.microsoft.com/office/drawing/2014/main" id="{61A52FB3-A708-4A2D-BFCB-A644AD53F365}"/>
              </a:ext>
            </a:extLst>
          </p:cNvPr>
          <p:cNvSpPr txBox="1">
            <a:spLocks noChangeArrowheads="1"/>
          </p:cNvSpPr>
          <p:nvPr/>
        </p:nvSpPr>
        <p:spPr bwMode="auto">
          <a:xfrm>
            <a:off x="342897" y="3320553"/>
            <a:ext cx="47383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cs typeface="Arial" panose="020B0604020202020204" pitchFamily="34" charset="0"/>
              </a:rPr>
              <a:t>Phytoplankton</a:t>
            </a:r>
            <a:r>
              <a:rPr lang="en-GB" altLang="en-US" dirty="0">
                <a:solidFill>
                  <a:srgbClr val="010066"/>
                </a:solidFill>
                <a:cs typeface="Arial" panose="020B0604020202020204" pitchFamily="34" charset="0"/>
              </a:rPr>
              <a:t> are microscopic organisms such as algae that carry out photosynthesis.</a:t>
            </a:r>
          </a:p>
        </p:txBody>
      </p:sp>
      <p:sp>
        <p:nvSpPr>
          <p:cNvPr id="26" name="TextBox 2">
            <a:extLst>
              <a:ext uri="{FF2B5EF4-FFF2-40B4-BE49-F238E27FC236}">
                <a16:creationId xmlns:a16="http://schemas.microsoft.com/office/drawing/2014/main" id="{587988D5-43C8-4A2A-AB9D-309B1D46AF49}"/>
              </a:ext>
            </a:extLst>
          </p:cNvPr>
          <p:cNvSpPr txBox="1">
            <a:spLocks noChangeArrowheads="1"/>
          </p:cNvSpPr>
          <p:nvPr/>
        </p:nvSpPr>
        <p:spPr bwMode="auto">
          <a:xfrm>
            <a:off x="342898" y="4773382"/>
            <a:ext cx="4738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They are very common in parts </a:t>
            </a:r>
            <a:br>
              <a:rPr lang="en-GB" altLang="en-US" dirty="0">
                <a:solidFill>
                  <a:srgbClr val="010066"/>
                </a:solidFill>
                <a:cs typeface="Arial" panose="020B0604020202020204" pitchFamily="34" charset="0"/>
              </a:rPr>
            </a:br>
            <a:r>
              <a:rPr lang="en-GB" altLang="en-US" dirty="0">
                <a:solidFill>
                  <a:srgbClr val="010066"/>
                </a:solidFill>
                <a:cs typeface="Arial" panose="020B0604020202020204" pitchFamily="34" charset="0"/>
              </a:rPr>
              <a:t>of the oceans, and they form the start of many marine food chains.</a:t>
            </a:r>
          </a:p>
        </p:txBody>
      </p:sp>
      <p:sp>
        <p:nvSpPr>
          <p:cNvPr id="27" name="TextBox 2">
            <a:extLst>
              <a:ext uri="{FF2B5EF4-FFF2-40B4-BE49-F238E27FC236}">
                <a16:creationId xmlns:a16="http://schemas.microsoft.com/office/drawing/2014/main" id="{D14C8A5E-5199-4B1E-A3FA-E8671BF9ADC9}"/>
              </a:ext>
            </a:extLst>
          </p:cNvPr>
          <p:cNvSpPr txBox="1">
            <a:spLocks noChangeArrowheads="1"/>
          </p:cNvSpPr>
          <p:nvPr/>
        </p:nvSpPr>
        <p:spPr bwMode="auto">
          <a:xfrm>
            <a:off x="342898" y="1867723"/>
            <a:ext cx="49784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cs typeface="Arial" panose="020B0604020202020204" pitchFamily="34" charset="0"/>
              </a:rPr>
              <a:t>Around 70% of the oxygen in Earth’s atmosphere comes from photosynthetic marine organisms.</a:t>
            </a:r>
          </a:p>
        </p:txBody>
      </p:sp>
      <p:pic>
        <p:nvPicPr>
          <p:cNvPr id="3" name="Picture 2">
            <a:extLst>
              <a:ext uri="{FF2B5EF4-FFF2-40B4-BE49-F238E27FC236}">
                <a16:creationId xmlns:a16="http://schemas.microsoft.com/office/drawing/2014/main" id="{AE7C30D5-D381-4CC6-A70B-07523D5AE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2324" y="1527858"/>
            <a:ext cx="3071748" cy="4607622"/>
          </a:xfrm>
          <a:prstGeom prst="rect">
            <a:avLst/>
          </a:prstGeom>
        </p:spPr>
      </p:pic>
    </p:spTree>
    <p:custDataLst>
      <p:tags r:id="rId1"/>
    </p:custDataLst>
    <p:extLst>
      <p:ext uri="{BB962C8B-B14F-4D97-AF65-F5344CB8AC3E}">
        <p14:creationId xmlns:p14="http://schemas.microsoft.com/office/powerpoint/2010/main" val="228371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666oRR9"/>
  <p:tag name="ARTICULATE_DESIGN_ID_7_DEFAULT DESIGN" val="8E5aVLGf"/>
  <p:tag name="ARTICULATE_DESIGN_ID_1_DEFAULT DESIGN" val="j9g9HBpK"/>
  <p:tag name="ARTICULATE_DESIGN_ID_8_DEFAULT DESIGN" val="oeUMHsAR"/>
  <p:tag name="ARTICULATE_SLIDE_COUNT" val="13"/>
  <p:tag name="ARTICULATE_DESIGN_ID_3_DEFAULT DESIGN" val="HRzj7zOd"/>
  <p:tag name="ARTICULATE_DESIGN_ID_2_DEFAULT DESIGN" val="cvXZVWBW"/>
  <p:tag name="ARTICULATE_DESIGN_ID_4_DEFAULT DESIGN" val="2vEtoK92"/>
  <p:tag name="ARTICULATE_DESIGN_ID_5_DEFAULT DESIGN" val="gdksppS8"/>
  <p:tag name="ARTICULATE_DESIGN_ID_6_DEFAULT DESIGN" val="dSlu3nCU"/>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16501</TotalTime>
  <Words>3624</Words>
  <Application>Microsoft Office PowerPoint</Application>
  <PresentationFormat>On-screen Show (4:3)</PresentationFormat>
  <Paragraphs>323</Paragraphs>
  <Slides>30</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Wingdings</vt:lpstr>
      <vt:lpstr>Arial</vt:lpstr>
      <vt:lpstr>Wingdings 2</vt:lpstr>
      <vt:lpstr>1_Default Design</vt:lpstr>
      <vt:lpstr>8_Default Design</vt:lpstr>
      <vt:lpstr>Carbon  Cycle</vt:lpstr>
      <vt:lpstr>Information</vt:lpstr>
      <vt:lpstr>Earth’s systems</vt:lpstr>
      <vt:lpstr>Carbon</vt:lpstr>
      <vt:lpstr>Carbon in Earth’s systems</vt:lpstr>
      <vt:lpstr>Movement of carbon</vt:lpstr>
      <vt:lpstr>Processes that move carbon</vt:lpstr>
      <vt:lpstr>Biosphere: Photosynthesis</vt:lpstr>
      <vt:lpstr>Biosphere: Interaction with hydrosphere</vt:lpstr>
      <vt:lpstr>Biosphere: Cellular respiration</vt:lpstr>
      <vt:lpstr>Biosphere: Decomposition</vt:lpstr>
      <vt:lpstr>Missing words: Carbon in the biosphere</vt:lpstr>
      <vt:lpstr>Geosphere: Fossil fuels</vt:lpstr>
      <vt:lpstr>Biosphere: Humans</vt:lpstr>
      <vt:lpstr>Geosphere: Volcanoes</vt:lpstr>
      <vt:lpstr>Processes in the carbon cycle</vt:lpstr>
      <vt:lpstr>Labeling the carbon cycle</vt:lpstr>
      <vt:lpstr>Oceans: Diffusion</vt:lpstr>
      <vt:lpstr>Oceans: Interaction with biosphere</vt:lpstr>
      <vt:lpstr>Oceans: Interaction with geosphere</vt:lpstr>
      <vt:lpstr>The carbon cycle: Summary</vt:lpstr>
      <vt:lpstr>Absorbing or releasing carbon</vt:lpstr>
      <vt:lpstr>How much carbon?</vt:lpstr>
      <vt:lpstr>Global flows of carbon</vt:lpstr>
      <vt:lpstr>Changes to the carbon cycle</vt:lpstr>
      <vt:lpstr>Changes to atmospheric carbon</vt:lpstr>
      <vt:lpstr>Changes caused by human activities</vt:lpstr>
      <vt:lpstr>Impact of increased atmospheric CO2 (1)</vt:lpstr>
      <vt:lpstr>Impact of increased atmospheric CO2 (2)</vt:lpstr>
      <vt:lpstr>Carbon cycle activity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Cycle</dc:title>
  <dc:subject>Boardworks High School Life Science</dc:subject>
  <dc:creator>Boardworks</dc:creator>
  <cp:lastModifiedBy>Tim Crilly</cp:lastModifiedBy>
  <cp:revision>895</cp:revision>
  <dcterms:created xsi:type="dcterms:W3CDTF">2003-10-06T13:07:42Z</dcterms:created>
  <dcterms:modified xsi:type="dcterms:W3CDTF">2019-01-31T15:24:27Z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E3FCF8AA-7D97-41D2-A39D-4B695457B187</vt:lpwstr>
  </property>
  <property fmtid="{D5CDD505-2E9C-101B-9397-08002B2CF9AE}" pid="3" name="ArticulatePath">
    <vt:lpwstr>Cycling Materials</vt:lpwstr>
  </property>
</Properties>
</file>