
<file path=[Content_Types].xml><?xml version="1.0" encoding="utf-8"?>
<Types xmlns="http://schemas.openxmlformats.org/package/2006/content-types">
  <Default Extension="bin" ContentType="application/vnd.ms-office.activeX"/>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30.xml" ContentType="application/vnd.openxmlformats-officedocument.presentationml.tags+xml"/>
  <Override PartName="/ppt/tags/tag31.xml" ContentType="application/vnd.openxmlformats-officedocument.presentationml.tags+xml"/>
  <Override PartName="/ppt/notesSlides/notesSlide1.xml" ContentType="application/vnd.openxmlformats-officedocument.presentationml.notesSlide+xml"/>
  <Override PartName="/ppt/tags/tag32.xml" ContentType="application/vnd.openxmlformats-officedocument.presentationml.tags+xml"/>
  <Override PartName="/ppt/notesSlides/notesSlide2.xml" ContentType="application/vnd.openxmlformats-officedocument.presentationml.notesSlide+xml"/>
  <Override PartName="/ppt/tags/tag33.xml" ContentType="application/vnd.openxmlformats-officedocument.presentationml.tags+xml"/>
  <Override PartName="/ppt/notesSlides/notesSlide3.xml" ContentType="application/vnd.openxmlformats-officedocument.presentationml.notesSlide+xml"/>
  <Override PartName="/ppt/tags/tag34.xml" ContentType="application/vnd.openxmlformats-officedocument.presentationml.tags+xml"/>
  <Override PartName="/ppt/notesSlides/notesSlide4.xml" ContentType="application/vnd.openxmlformats-officedocument.presentationml.notesSlide+xml"/>
  <Override PartName="/ppt/tags/tag35.xml" ContentType="application/vnd.openxmlformats-officedocument.presentationml.tags+xml"/>
  <Override PartName="/ppt/notesSlides/notesSlide5.xml" ContentType="application/vnd.openxmlformats-officedocument.presentationml.notesSlide+xml"/>
  <Override PartName="/ppt/tags/tag36.xml" ContentType="application/vnd.openxmlformats-officedocument.presentationml.tags+xml"/>
  <Override PartName="/ppt/notesSlides/notesSlide6.xml" ContentType="application/vnd.openxmlformats-officedocument.presentationml.notesSlide+xml"/>
  <Override PartName="/ppt/tags/tag37.xml" ContentType="application/vnd.openxmlformats-officedocument.presentationml.tags+xml"/>
  <Override PartName="/ppt/activeX/activeX1.xml" ContentType="application/vnd.ms-office.activeX+xml"/>
  <Override PartName="/ppt/notesSlides/notesSlide7.xml" ContentType="application/vnd.openxmlformats-officedocument.presentationml.notesSlide+xml"/>
  <Override PartName="/ppt/tags/tag38.xml" ContentType="application/vnd.openxmlformats-officedocument.presentationml.tags+xml"/>
  <Override PartName="/ppt/activeX/activeX2.xml" ContentType="application/vnd.ms-office.activeX+xml"/>
  <Override PartName="/ppt/notesSlides/notesSlide8.xml" ContentType="application/vnd.openxmlformats-officedocument.presentationml.notesSlide+xml"/>
  <Override PartName="/ppt/tags/tag39.xml" ContentType="application/vnd.openxmlformats-officedocument.presentationml.tags+xml"/>
  <Override PartName="/ppt/activeX/activeX3.xml" ContentType="application/vnd.ms-office.activeX+xml"/>
  <Override PartName="/ppt/notesSlides/notesSlide9.xml" ContentType="application/vnd.openxmlformats-officedocument.presentationml.notesSlide+xml"/>
  <Override PartName="/ppt/tags/tag40.xml" ContentType="application/vnd.openxmlformats-officedocument.presentationml.tags+xml"/>
  <Override PartName="/ppt/notesSlides/notesSlide10.xml" ContentType="application/vnd.openxmlformats-officedocument.presentationml.notesSlide+xml"/>
  <Override PartName="/ppt/tags/tag41.xml" ContentType="application/vnd.openxmlformats-officedocument.presentationml.tags+xml"/>
  <Override PartName="/ppt/notesSlides/notesSlide11.xml" ContentType="application/vnd.openxmlformats-officedocument.presentationml.notesSlide+xml"/>
  <Override PartName="/ppt/tags/tag42.xml" ContentType="application/vnd.openxmlformats-officedocument.presentationml.tags+xml"/>
  <Override PartName="/ppt/notesSlides/notesSlide12.xml" ContentType="application/vnd.openxmlformats-officedocument.presentationml.notesSlide+xml"/>
  <Override PartName="/ppt/tags/tag43.xml" ContentType="application/vnd.openxmlformats-officedocument.presentationml.tags+xml"/>
  <Override PartName="/ppt/notesSlides/notesSlide13.xml" ContentType="application/vnd.openxmlformats-officedocument.presentationml.notesSlide+xml"/>
  <Override PartName="/ppt/tags/tag44.xml" ContentType="application/vnd.openxmlformats-officedocument.presentationml.tags+xml"/>
  <Override PartName="/ppt/notesSlides/notesSlide14.xml" ContentType="application/vnd.openxmlformats-officedocument.presentationml.notesSlide+xml"/>
  <Override PartName="/ppt/tags/tag45.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p:sldMasterIdLst>
    <p:sldMasterId id="2147485213" r:id="rId1"/>
    <p:sldMasterId id="2147485227" r:id="rId2"/>
  </p:sldMasterIdLst>
  <p:notesMasterIdLst>
    <p:notesMasterId r:id="rId18"/>
  </p:notesMasterIdLst>
  <p:handoutMasterIdLst>
    <p:handoutMasterId r:id="rId19"/>
  </p:handoutMasterIdLst>
  <p:sldIdLst>
    <p:sldId id="430" r:id="rId3"/>
    <p:sldId id="527" r:id="rId4"/>
    <p:sldId id="484" r:id="rId5"/>
    <p:sldId id="500" r:id="rId6"/>
    <p:sldId id="496" r:id="rId7"/>
    <p:sldId id="512" r:id="rId8"/>
    <p:sldId id="518" r:id="rId9"/>
    <p:sldId id="519" r:id="rId10"/>
    <p:sldId id="520" r:id="rId11"/>
    <p:sldId id="486" r:id="rId12"/>
    <p:sldId id="485" r:id="rId13"/>
    <p:sldId id="487" r:id="rId14"/>
    <p:sldId id="489" r:id="rId15"/>
    <p:sldId id="517" r:id="rId16"/>
    <p:sldId id="521" r:id="rId17"/>
  </p:sldIdLst>
  <p:sldSz cx="9144000" cy="6858000" type="screen4x3"/>
  <p:notesSz cx="6858000" cy="9296400"/>
  <p:embeddedFontLst>
    <p:embeddedFont>
      <p:font typeface="Wingdings 2" panose="05020102010507070707" pitchFamily="18" charset="2"/>
      <p:regular r:id="rId20"/>
    </p:embeddedFont>
  </p:embeddedFontLst>
  <p:custDataLst>
    <p:tags r:id="rId21"/>
  </p:custDataLst>
  <p:defaultTextStyle>
    <a:defPPr>
      <a:defRPr lang="en-US"/>
    </a:defPPr>
    <a:lvl1pPr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1pPr>
    <a:lvl2pPr marL="4572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2pPr>
    <a:lvl3pPr marL="9144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3pPr>
    <a:lvl4pPr marL="13716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4pPr>
    <a:lvl5pPr marL="1828800" algn="l" rtl="0" eaLnBrk="0" fontAlgn="base" hangingPunct="0">
      <a:spcBef>
        <a:spcPct val="0"/>
      </a:spcBef>
      <a:spcAft>
        <a:spcPct val="0"/>
      </a:spcAft>
      <a:defRPr sz="2400" kern="1200">
        <a:solidFill>
          <a:srgbClr val="000066"/>
        </a:solidFill>
        <a:latin typeface="Arial" panose="020B0604020202020204" pitchFamily="34" charset="0"/>
        <a:ea typeface="+mn-ea"/>
        <a:cs typeface="+mn-cs"/>
      </a:defRPr>
    </a:lvl5pPr>
    <a:lvl6pPr marL="2286000" algn="l" defTabSz="914400" rtl="0" eaLnBrk="1" latinLnBrk="0" hangingPunct="1">
      <a:defRPr sz="2400" kern="1200">
        <a:solidFill>
          <a:srgbClr val="000066"/>
        </a:solidFill>
        <a:latin typeface="Arial" panose="020B0604020202020204" pitchFamily="34" charset="0"/>
        <a:ea typeface="+mn-ea"/>
        <a:cs typeface="+mn-cs"/>
      </a:defRPr>
    </a:lvl6pPr>
    <a:lvl7pPr marL="2743200" algn="l" defTabSz="914400" rtl="0" eaLnBrk="1" latinLnBrk="0" hangingPunct="1">
      <a:defRPr sz="2400" kern="1200">
        <a:solidFill>
          <a:srgbClr val="000066"/>
        </a:solidFill>
        <a:latin typeface="Arial" panose="020B0604020202020204" pitchFamily="34" charset="0"/>
        <a:ea typeface="+mn-ea"/>
        <a:cs typeface="+mn-cs"/>
      </a:defRPr>
    </a:lvl7pPr>
    <a:lvl8pPr marL="3200400" algn="l" defTabSz="914400" rtl="0" eaLnBrk="1" latinLnBrk="0" hangingPunct="1">
      <a:defRPr sz="2400" kern="1200">
        <a:solidFill>
          <a:srgbClr val="000066"/>
        </a:solidFill>
        <a:latin typeface="Arial" panose="020B0604020202020204" pitchFamily="34" charset="0"/>
        <a:ea typeface="+mn-ea"/>
        <a:cs typeface="+mn-cs"/>
      </a:defRPr>
    </a:lvl8pPr>
    <a:lvl9pPr marL="3657600" algn="l" defTabSz="914400" rtl="0" eaLnBrk="1" latinLnBrk="0" hangingPunct="1">
      <a:defRPr sz="2400" kern="1200">
        <a:solidFill>
          <a:srgbClr val="000066"/>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494">
          <p15:clr>
            <a:srgbClr val="A4A3A4"/>
          </p15:clr>
        </p15:guide>
        <p15:guide id="2" orient="horz" pos="3876">
          <p15:clr>
            <a:srgbClr val="A4A3A4"/>
          </p15:clr>
        </p15:guide>
        <p15:guide id="3" pos="5375">
          <p15:clr>
            <a:srgbClr val="A4A3A4"/>
          </p15:clr>
        </p15:guide>
        <p15:guide id="4" pos="216">
          <p15:clr>
            <a:srgbClr val="A4A3A4"/>
          </p15:clr>
        </p15:guide>
      </p15:sldGuideLst>
    </p:ext>
    <p:ext uri="{2D200454-40CA-4A62-9FC3-DE9A4176ACB9}">
      <p15:notesGuideLst xmlns:p15="http://schemas.microsoft.com/office/powerpoint/2012/main">
        <p15:guide id="1" orient="horz" pos="2931" userDrawn="1">
          <p15:clr>
            <a:srgbClr val="A4A3A4"/>
          </p15:clr>
        </p15:guide>
        <p15:guide id="2" pos="216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0BC45"/>
    <a:srgbClr val="010066"/>
    <a:srgbClr val="CC0099"/>
    <a:srgbClr val="33CC33"/>
    <a:srgbClr val="009900"/>
    <a:srgbClr val="FF6161"/>
    <a:srgbClr val="003399"/>
    <a:srgbClr val="FFC19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917" autoAdjust="0"/>
    <p:restoredTop sz="83104" autoAdjust="0"/>
  </p:normalViewPr>
  <p:slideViewPr>
    <p:cSldViewPr snapToGrid="0" showGuides="1">
      <p:cViewPr>
        <p:scale>
          <a:sx n="85" d="100"/>
          <a:sy n="85" d="100"/>
        </p:scale>
        <p:origin x="618" y="162"/>
      </p:cViewPr>
      <p:guideLst>
        <p:guide orient="horz" pos="494"/>
        <p:guide orient="horz" pos="3876"/>
        <p:guide pos="5375"/>
        <p:guide pos="216"/>
      </p:guideLst>
    </p:cSldViewPr>
  </p:slideViewPr>
  <p:outlineViewPr>
    <p:cViewPr>
      <p:scale>
        <a:sx n="33" d="100"/>
        <a:sy n="33" d="100"/>
      </p:scale>
      <p:origin x="0" y="0"/>
    </p:cViewPr>
  </p:outlineViewPr>
  <p:notesTextViewPr>
    <p:cViewPr>
      <p:scale>
        <a:sx n="150" d="100"/>
        <a:sy n="150" d="100"/>
      </p:scale>
      <p:origin x="0" y="0"/>
    </p:cViewPr>
  </p:notesTextViewPr>
  <p:sorterViewPr>
    <p:cViewPr varScale="1">
      <p:scale>
        <a:sx n="100" d="100"/>
        <a:sy n="100" d="100"/>
      </p:scale>
      <p:origin x="0" y="0"/>
    </p:cViewPr>
  </p:sorterViewPr>
  <p:notesViewPr>
    <p:cSldViewPr snapToGrid="0" showGuides="1">
      <p:cViewPr varScale="1">
        <p:scale>
          <a:sx n="80" d="100"/>
          <a:sy n="80" d="100"/>
        </p:scale>
        <p:origin x="2082" y="84"/>
      </p:cViewPr>
      <p:guideLst>
        <p:guide orient="horz" pos="2931"/>
        <p:guide pos="216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activeX1.xml><?xml version="1.0" encoding="utf-8"?>
<ax:ocx xmlns:ax="http://schemas.microsoft.com/office/2006/activeX" xmlns:r="http://schemas.openxmlformats.org/officeDocument/2006/relationships" ax:classid="{D27CDB6E-AE6D-11CF-96B8-444553540000}" ax:persistence="persistStorage" r:id="rId1"/>
</file>

<file path=ppt/activeX/activeX2.xml><?xml version="1.0" encoding="utf-8"?>
<ax:ocx xmlns:ax="http://schemas.microsoft.com/office/2006/activeX" xmlns:r="http://schemas.openxmlformats.org/officeDocument/2006/relationships" ax:classid="{D27CDB6E-AE6D-11CF-96B8-444553540000}" ax:persistence="persistStorage" r:id="rId1"/>
</file>

<file path=ppt/activeX/activeX3.xml><?xml version="1.0" encoding="utf-8"?>
<ax:ocx xmlns:ax="http://schemas.microsoft.com/office/2006/activeX" xmlns:r="http://schemas.openxmlformats.org/officeDocument/2006/relationships" ax:classid="{D27CDB6E-AE6D-11CF-96B8-444553540000}"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8.wmf"/></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30.xml"/><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5957" name="Rectangle 5">
            <a:extLst>
              <a:ext uri="{FF2B5EF4-FFF2-40B4-BE49-F238E27FC236}">
                <a16:creationId xmlns:a16="http://schemas.microsoft.com/office/drawing/2014/main" id="{42E86002-F731-4640-842E-B8CA39E362B6}"/>
              </a:ext>
            </a:extLst>
          </p:cNvPr>
          <p:cNvSpPr>
            <a:spLocks noGrp="1" noChangeArrowheads="1"/>
          </p:cNvSpPr>
          <p:nvPr>
            <p:ph type="sldNum" sz="quarter" idx="3"/>
          </p:nvPr>
        </p:nvSpPr>
        <p:spPr bwMode="auto">
          <a:xfrm>
            <a:off x="3884613" y="8829966"/>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220D0683-F22F-40B0-97B3-74C2A788C2C4}" type="slidenum">
              <a:rPr lang="en-GB" altLang="en-US"/>
              <a:pPr/>
              <a:t>‹#›</a:t>
            </a:fld>
            <a:endParaRPr lang="en-GB" altLang="en-US"/>
          </a:p>
        </p:txBody>
      </p:sp>
      <p:sp>
        <p:nvSpPr>
          <p:cNvPr id="6" name="Rectangle 7">
            <a:extLst>
              <a:ext uri="{FF2B5EF4-FFF2-40B4-BE49-F238E27FC236}">
                <a16:creationId xmlns:a16="http://schemas.microsoft.com/office/drawing/2014/main" id="{2958A1A4-1CB5-4CD4-A01E-210B3D544E96}"/>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7" name="Rectangle 9">
            <a:extLst>
              <a:ext uri="{FF2B5EF4-FFF2-40B4-BE49-F238E27FC236}">
                <a16:creationId xmlns:a16="http://schemas.microsoft.com/office/drawing/2014/main" id="{417D3F59-7AA1-432C-B02B-68FB06D64FC4}"/>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custDataLst>
      <p:tags r:id="rId2"/>
    </p:custDataLst>
    <p:extLst>
      <p:ext uri="{BB962C8B-B14F-4D97-AF65-F5344CB8AC3E}">
        <p14:creationId xmlns:p14="http://schemas.microsoft.com/office/powerpoint/2010/main" val="269138677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1" name="Rectangle 4">
            <a:extLst>
              <a:ext uri="{FF2B5EF4-FFF2-40B4-BE49-F238E27FC236}">
                <a16:creationId xmlns:a16="http://schemas.microsoft.com/office/drawing/2014/main" id="{208130D0-EC91-4F72-AB39-0B56ADB5F91D}"/>
              </a:ext>
            </a:extLst>
          </p:cNvPr>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01" name="Rectangle 5">
            <a:extLst>
              <a:ext uri="{FF2B5EF4-FFF2-40B4-BE49-F238E27FC236}">
                <a16:creationId xmlns:a16="http://schemas.microsoft.com/office/drawing/2014/main" id="{1024F972-E0F9-4DF6-844C-6BC355F916C3}"/>
              </a:ext>
            </a:extLst>
          </p:cNvPr>
          <p:cNvSpPr>
            <a:spLocks noGrp="1" noChangeArrowheads="1"/>
          </p:cNvSpPr>
          <p:nvPr>
            <p:ph type="body" sz="quarter" idx="3"/>
          </p:nvPr>
        </p:nvSpPr>
        <p:spPr bwMode="auto">
          <a:xfrm>
            <a:off x="914401" y="4415790"/>
            <a:ext cx="50292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103" name="Rectangle 7">
            <a:extLst>
              <a:ext uri="{FF2B5EF4-FFF2-40B4-BE49-F238E27FC236}">
                <a16:creationId xmlns:a16="http://schemas.microsoft.com/office/drawing/2014/main" id="{EF1F288A-7887-442A-AB7C-C6D02652D7A8}"/>
              </a:ext>
            </a:extLst>
          </p:cNvPr>
          <p:cNvSpPr>
            <a:spLocks noGrp="1" noChangeArrowheads="1"/>
          </p:cNvSpPr>
          <p:nvPr>
            <p:ph type="sldNum" sz="quarter" idx="5"/>
          </p:nvPr>
        </p:nvSpPr>
        <p:spPr bwMode="auto">
          <a:xfrm>
            <a:off x="3886200" y="8831580"/>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1">
                <a:solidFill>
                  <a:schemeClr val="tx1"/>
                </a:solidFill>
              </a:defRPr>
            </a:lvl1pPr>
          </a:lstStyle>
          <a:p>
            <a:fld id="{73D4CC0D-2294-4BB2-9C0A-35058B71DFFA}" type="slidenum">
              <a:rPr lang="en-US" altLang="en-US"/>
              <a:pPr/>
              <a:t>‹#›</a:t>
            </a:fld>
            <a:endParaRPr lang="en-US" altLang="en-US"/>
          </a:p>
        </p:txBody>
      </p:sp>
      <p:sp>
        <p:nvSpPr>
          <p:cNvPr id="8" name="Rectangle 7">
            <a:extLst>
              <a:ext uri="{FF2B5EF4-FFF2-40B4-BE49-F238E27FC236}">
                <a16:creationId xmlns:a16="http://schemas.microsoft.com/office/drawing/2014/main" id="{9AF0451B-61D4-44FB-B4AB-6BC6DF2AE98D}"/>
              </a:ext>
            </a:extLst>
          </p:cNvPr>
          <p:cNvSpPr>
            <a:spLocks noChangeArrowheads="1"/>
          </p:cNvSpPr>
          <p:nvPr/>
        </p:nvSpPr>
        <p:spPr bwMode="auto">
          <a:xfrm>
            <a:off x="1924050" y="8831580"/>
            <a:ext cx="2971800" cy="464820"/>
          </a:xfrm>
          <a:prstGeom prst="rect">
            <a:avLst/>
          </a:prstGeom>
          <a:noFill/>
          <a:ln w="9525">
            <a:noFill/>
            <a:miter lim="800000"/>
            <a:headEnd/>
            <a:tailEnd/>
          </a:ln>
        </p:spPr>
        <p:txBody>
          <a:bodyPr anchor="b"/>
          <a:lstStyle/>
          <a:p>
            <a:pPr algn="ctr"/>
            <a:r>
              <a:rPr lang="en-GB" sz="1200" b="1" dirty="0">
                <a:solidFill>
                  <a:schemeClr val="tx1"/>
                </a:solidFill>
              </a:rPr>
              <a:t>© Boardworks</a:t>
            </a:r>
          </a:p>
        </p:txBody>
      </p:sp>
      <p:sp>
        <p:nvSpPr>
          <p:cNvPr id="9" name="Rectangle 9">
            <a:extLst>
              <a:ext uri="{FF2B5EF4-FFF2-40B4-BE49-F238E27FC236}">
                <a16:creationId xmlns:a16="http://schemas.microsoft.com/office/drawing/2014/main" id="{6D625C0A-B49C-4DF2-9CD4-2F73DF1511AA}"/>
              </a:ext>
            </a:extLst>
          </p:cNvPr>
          <p:cNvSpPr>
            <a:spLocks noChangeArrowheads="1"/>
          </p:cNvSpPr>
          <p:nvPr/>
        </p:nvSpPr>
        <p:spPr bwMode="auto">
          <a:xfrm>
            <a:off x="1548766" y="116205"/>
            <a:ext cx="3760470" cy="464820"/>
          </a:xfrm>
          <a:prstGeom prst="rect">
            <a:avLst/>
          </a:prstGeom>
          <a:noFill/>
          <a:ln w="9525">
            <a:noFill/>
            <a:miter lim="800000"/>
            <a:headEnd/>
            <a:tailEnd/>
          </a:ln>
        </p:spPr>
        <p:txBody>
          <a:bodyPr anchor="b"/>
          <a:lstStyle/>
          <a:p>
            <a:pPr algn="ctr"/>
            <a:r>
              <a:rPr lang="en-GB" sz="1200" b="1" dirty="0">
                <a:solidFill>
                  <a:schemeClr val="tx1"/>
                </a:solidFill>
              </a:rPr>
              <a:t>Boardworks High School Life Science</a:t>
            </a:r>
          </a:p>
        </p:txBody>
      </p:sp>
    </p:spTree>
    <p:extLst>
      <p:ext uri="{BB962C8B-B14F-4D97-AF65-F5344CB8AC3E}">
        <p14:creationId xmlns:p14="http://schemas.microsoft.com/office/powerpoint/2010/main" val="2509921380"/>
      </p:ext>
    </p:extLst>
  </p:cSld>
  <p:clrMap bg1="lt1" tx1="dk1" bg2="lt2" tx2="dk2" accent1="accent1" accent2="accent2" accent3="accent3" accent4="accent4" accent5="accent5" accent6="accent6" hlink="hlink" folHlink="folHlink"/>
  <p:hf hdr="0" ftr="0" dt="0"/>
  <p:notesStyle>
    <a:lvl1pPr algn="l" rtl="0" eaLnBrk="0" fontAlgn="base" hangingPunct="0">
      <a:spcBef>
        <a:spcPts val="432"/>
      </a:spcBef>
      <a:spcAft>
        <a:spcPct val="0"/>
      </a:spcAft>
      <a:defRPr sz="1200" kern="1200">
        <a:solidFill>
          <a:schemeClr val="tx1"/>
        </a:solidFill>
        <a:latin typeface="Arial" charset="0"/>
        <a:ea typeface="+mn-ea"/>
        <a:cs typeface="+mn-cs"/>
      </a:defRPr>
    </a:lvl1pPr>
    <a:lvl2pPr marL="457200" algn="l" rtl="0" eaLnBrk="0" fontAlgn="base" hangingPunct="0">
      <a:spcBef>
        <a:spcPts val="432"/>
      </a:spcBef>
      <a:spcAft>
        <a:spcPct val="0"/>
      </a:spcAft>
      <a:defRPr sz="1200" kern="1200">
        <a:solidFill>
          <a:schemeClr val="tx1"/>
        </a:solidFill>
        <a:latin typeface="Arial" charset="0"/>
        <a:ea typeface="+mn-ea"/>
        <a:cs typeface="+mn-cs"/>
      </a:defRPr>
    </a:lvl2pPr>
    <a:lvl3pPr marL="914400" algn="l" rtl="0" eaLnBrk="0" fontAlgn="base" hangingPunct="0">
      <a:spcBef>
        <a:spcPts val="432"/>
      </a:spcBef>
      <a:spcAft>
        <a:spcPct val="0"/>
      </a:spcAft>
      <a:defRPr sz="1200" kern="1200">
        <a:solidFill>
          <a:schemeClr val="tx1"/>
        </a:solidFill>
        <a:latin typeface="Arial" charset="0"/>
        <a:ea typeface="+mn-ea"/>
        <a:cs typeface="+mn-cs"/>
      </a:defRPr>
    </a:lvl3pPr>
    <a:lvl4pPr marL="1371600" algn="l" rtl="0" eaLnBrk="0" fontAlgn="base" hangingPunct="0">
      <a:spcBef>
        <a:spcPts val="432"/>
      </a:spcBef>
      <a:spcAft>
        <a:spcPct val="0"/>
      </a:spcAft>
      <a:defRPr sz="1200" kern="1200">
        <a:solidFill>
          <a:schemeClr val="tx1"/>
        </a:solidFill>
        <a:latin typeface="Arial" charset="0"/>
        <a:ea typeface="+mn-ea"/>
        <a:cs typeface="+mn-cs"/>
      </a:defRPr>
    </a:lvl4pPr>
    <a:lvl5pPr marL="1828800" algn="l" rtl="0" eaLnBrk="0" fontAlgn="base" hangingPunct="0">
      <a:spcBef>
        <a:spcPts val="432"/>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a:extLst>
              <a:ext uri="{FF2B5EF4-FFF2-40B4-BE49-F238E27FC236}">
                <a16:creationId xmlns:a16="http://schemas.microsoft.com/office/drawing/2014/main" id="{8E283886-7C5B-49BB-989F-BE3BD8DE5739}"/>
              </a:ext>
            </a:extLst>
          </p:cNvPr>
          <p:cNvSpPr>
            <a:spLocks noGrp="1" noRot="1" noChangeAspect="1" noChangeArrowheads="1" noTextEdit="1"/>
          </p:cNvSpPr>
          <p:nvPr>
            <p:ph type="sldImg"/>
          </p:nvPr>
        </p:nvSpPr>
        <p:spPr>
          <a:ln/>
        </p:spPr>
      </p:sp>
      <p:sp>
        <p:nvSpPr>
          <p:cNvPr id="28676" name="Rectangle 3">
            <a:extLst>
              <a:ext uri="{FF2B5EF4-FFF2-40B4-BE49-F238E27FC236}">
                <a16:creationId xmlns:a16="http://schemas.microsoft.com/office/drawing/2014/main" id="{880A9B32-A70A-42B2-8DAF-612FD6573C98}"/>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A538F8E0-1AEE-4C75-BE13-966AE42A0195}"/>
              </a:ext>
            </a:extLst>
          </p:cNvPr>
          <p:cNvSpPr>
            <a:spLocks noGrp="1"/>
          </p:cNvSpPr>
          <p:nvPr>
            <p:ph type="sldNum" sz="quarter" idx="10"/>
          </p:nvPr>
        </p:nvSpPr>
        <p:spPr/>
        <p:txBody>
          <a:bodyPr/>
          <a:lstStyle/>
          <a:p>
            <a:fld id="{73D4CC0D-2294-4BB2-9C0A-35058B71DFFA}" type="slidenum">
              <a:rPr lang="en-US" altLang="en-US" smtClean="0"/>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6" name="Rectangle 2">
            <a:extLst>
              <a:ext uri="{FF2B5EF4-FFF2-40B4-BE49-F238E27FC236}">
                <a16:creationId xmlns:a16="http://schemas.microsoft.com/office/drawing/2014/main" id="{41D78BE4-D52C-4683-AC8D-496CBF0EDF2C}"/>
              </a:ext>
            </a:extLst>
          </p:cNvPr>
          <p:cNvSpPr>
            <a:spLocks noGrp="1" noRot="1" noChangeAspect="1" noChangeArrowheads="1" noTextEdit="1"/>
          </p:cNvSpPr>
          <p:nvPr>
            <p:ph type="sldImg"/>
          </p:nvPr>
        </p:nvSpPr>
        <p:spPr>
          <a:ln/>
        </p:spPr>
      </p:sp>
      <p:sp>
        <p:nvSpPr>
          <p:cNvPr id="38917" name="Rectangle 3">
            <a:extLst>
              <a:ext uri="{FF2B5EF4-FFF2-40B4-BE49-F238E27FC236}">
                <a16:creationId xmlns:a16="http://schemas.microsoft.com/office/drawing/2014/main" id="{EF693AAB-EEE3-4EE7-9FE0-37C18571AC1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Students should understand that anaerobic respiration does not replace aerobic respiration through out the body during exercise. Only the muscle cells that require more energy will carry out anaerobic respiration if there is not enough oxygen present. </a:t>
            </a:r>
          </a:p>
          <a:p>
            <a:pPr eaLnBrk="1" hangingPunct="1"/>
            <a:endParaRPr lang="en-GB" altLang="en-US" dirty="0">
              <a:latin typeface="Arial" panose="020B0604020202020204" pitchFamily="34" charset="0"/>
            </a:endParaRPr>
          </a:p>
          <a:p>
            <a:pPr eaLnBrk="1" hangingPunct="1"/>
            <a:r>
              <a:rPr lang="en-GB" altLang="en-US" dirty="0">
                <a:latin typeface="Arial" panose="020B0604020202020204" pitchFamily="34" charset="0"/>
              </a:rPr>
              <a:t>Cardiac muscle cells do not carry out anaerobic respiration. </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 Suzanne Tucker, Shutterstock 2018</a:t>
            </a:r>
          </a:p>
        </p:txBody>
      </p:sp>
      <p:sp>
        <p:nvSpPr>
          <p:cNvPr id="2" name="Slide Number Placeholder 1">
            <a:extLst>
              <a:ext uri="{FF2B5EF4-FFF2-40B4-BE49-F238E27FC236}">
                <a16:creationId xmlns:a16="http://schemas.microsoft.com/office/drawing/2014/main" id="{AA27DBC3-11B6-4014-9E64-CDFED71516CF}"/>
              </a:ext>
            </a:extLst>
          </p:cNvPr>
          <p:cNvSpPr>
            <a:spLocks noGrp="1"/>
          </p:cNvSpPr>
          <p:nvPr>
            <p:ph type="sldNum" sz="quarter" idx="10"/>
          </p:nvPr>
        </p:nvSpPr>
        <p:spPr/>
        <p:txBody>
          <a:bodyPr/>
          <a:lstStyle/>
          <a:p>
            <a:fld id="{73D4CC0D-2294-4BB2-9C0A-35058B71DFFA}" type="slidenum">
              <a:rPr lang="en-US" altLang="en-US" smtClean="0"/>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2">
            <a:extLst>
              <a:ext uri="{FF2B5EF4-FFF2-40B4-BE49-F238E27FC236}">
                <a16:creationId xmlns:a16="http://schemas.microsoft.com/office/drawing/2014/main" id="{E8C387E5-4EE3-4F15-968A-F6C03B4AF73E}"/>
              </a:ext>
            </a:extLst>
          </p:cNvPr>
          <p:cNvSpPr>
            <a:spLocks noGrp="1" noRot="1" noChangeAspect="1" noChangeArrowheads="1" noTextEdit="1"/>
          </p:cNvSpPr>
          <p:nvPr>
            <p:ph type="sldImg"/>
          </p:nvPr>
        </p:nvSpPr>
        <p:spPr>
          <a:ln/>
        </p:spPr>
      </p:sp>
      <p:sp>
        <p:nvSpPr>
          <p:cNvPr id="39941" name="Rectangle 5">
            <a:extLst>
              <a:ext uri="{FF2B5EF4-FFF2-40B4-BE49-F238E27FC236}">
                <a16:creationId xmlns:a16="http://schemas.microsoft.com/office/drawing/2014/main" id="{5D472E41-98A7-4DD5-9480-DF5B15424BDE}"/>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In aerobic respiration, 38 ATP molecules are formed from each glucose molecule. In anaerobic respiration, only two ATP molecules are formed from a molecule of glucose, although more can be produced later when lactic acid breaks down.</a:t>
            </a:r>
          </a:p>
        </p:txBody>
      </p:sp>
      <p:sp>
        <p:nvSpPr>
          <p:cNvPr id="2" name="Slide Number Placeholder 1">
            <a:extLst>
              <a:ext uri="{FF2B5EF4-FFF2-40B4-BE49-F238E27FC236}">
                <a16:creationId xmlns:a16="http://schemas.microsoft.com/office/drawing/2014/main" id="{4A5048C4-E0DE-4CD1-AAE8-DAB87C60D61A}"/>
              </a:ext>
            </a:extLst>
          </p:cNvPr>
          <p:cNvSpPr>
            <a:spLocks noGrp="1"/>
          </p:cNvSpPr>
          <p:nvPr>
            <p:ph type="sldNum" sz="quarter" idx="10"/>
          </p:nvPr>
        </p:nvSpPr>
        <p:spPr/>
        <p:txBody>
          <a:bodyPr/>
          <a:lstStyle/>
          <a:p>
            <a:fld id="{73D4CC0D-2294-4BB2-9C0A-35058B71DFFA}" type="slidenum">
              <a:rPr lang="en-US" altLang="en-US" smtClean="0"/>
              <a:pPr/>
              <a:t>11</a:t>
            </a:fld>
            <a:endParaRPr lang="en-US"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Rectangle 2">
            <a:extLst>
              <a:ext uri="{FF2B5EF4-FFF2-40B4-BE49-F238E27FC236}">
                <a16:creationId xmlns:a16="http://schemas.microsoft.com/office/drawing/2014/main" id="{85A05E2F-CCF6-4CC8-9313-69CDED69738B}"/>
              </a:ext>
            </a:extLst>
          </p:cNvPr>
          <p:cNvSpPr>
            <a:spLocks noGrp="1" noRot="1" noChangeAspect="1" noChangeArrowheads="1" noTextEdit="1"/>
          </p:cNvSpPr>
          <p:nvPr>
            <p:ph type="sldImg"/>
          </p:nvPr>
        </p:nvSpPr>
        <p:spPr>
          <a:ln/>
        </p:spPr>
      </p:sp>
      <p:sp>
        <p:nvSpPr>
          <p:cNvPr id="40965" name="Rectangle 3">
            <a:extLst>
              <a:ext uri="{FF2B5EF4-FFF2-40B4-BE49-F238E27FC236}">
                <a16:creationId xmlns:a16="http://schemas.microsoft.com/office/drawing/2014/main" id="{0F580D94-DBD9-4C24-9D26-EA1A9F4C937F}"/>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Although some bacteria make lactic acid during anaerobic respiration, most microorganisms produce ethanol.</a:t>
            </a:r>
          </a:p>
          <a:p>
            <a:pPr eaLnBrk="1" hangingPunct="1"/>
            <a:endParaRPr lang="en-GB" altLang="en-US" dirty="0">
              <a:latin typeface="Arial" panose="020B0604020202020204" pitchFamily="34" charset="0"/>
            </a:endParaRPr>
          </a:p>
          <a:p>
            <a:pPr eaLnBrk="1" hangingPunct="1"/>
            <a:r>
              <a:rPr lang="en-GB" altLang="en-US" b="1" dirty="0">
                <a:latin typeface="Arial" panose="020B0604020202020204" pitchFamily="34" charset="0"/>
              </a:rPr>
              <a:t>Photo credit: </a:t>
            </a:r>
            <a:r>
              <a:rPr lang="en-GB" altLang="en-US" dirty="0">
                <a:latin typeface="Arial" panose="020B0604020202020204" pitchFamily="34" charset="0"/>
              </a:rPr>
              <a:t>budding yeast cell structure © </a:t>
            </a:r>
            <a:r>
              <a:rPr lang="en-GB" altLang="en-US" dirty="0" err="1">
                <a:latin typeface="Arial" panose="020B0604020202020204" pitchFamily="34" charset="0"/>
              </a:rPr>
              <a:t>toeytoey</a:t>
            </a:r>
            <a:r>
              <a:rPr lang="en-GB" altLang="en-US" dirty="0">
                <a:latin typeface="Arial" panose="020B0604020202020204" pitchFamily="34" charset="0"/>
              </a:rPr>
              <a:t>, Shutterstock.com 2018</a:t>
            </a:r>
          </a:p>
        </p:txBody>
      </p:sp>
      <p:sp>
        <p:nvSpPr>
          <p:cNvPr id="2" name="Slide Number Placeholder 1">
            <a:extLst>
              <a:ext uri="{FF2B5EF4-FFF2-40B4-BE49-F238E27FC236}">
                <a16:creationId xmlns:a16="http://schemas.microsoft.com/office/drawing/2014/main" id="{E9FCFFAA-BFB8-4BB2-9356-07FE0CBBDACA}"/>
              </a:ext>
            </a:extLst>
          </p:cNvPr>
          <p:cNvSpPr>
            <a:spLocks noGrp="1"/>
          </p:cNvSpPr>
          <p:nvPr>
            <p:ph type="sldNum" sz="quarter" idx="10"/>
          </p:nvPr>
        </p:nvSpPr>
        <p:spPr/>
        <p:txBody>
          <a:bodyPr/>
          <a:lstStyle/>
          <a:p>
            <a:fld id="{73D4CC0D-2294-4BB2-9C0A-35058B71DFFA}" type="slidenum">
              <a:rPr lang="en-US" altLang="en-US" smtClean="0"/>
              <a:pPr/>
              <a:t>12</a:t>
            </a:fld>
            <a:endParaRPr lang="en-US"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2">
            <a:extLst>
              <a:ext uri="{FF2B5EF4-FFF2-40B4-BE49-F238E27FC236}">
                <a16:creationId xmlns:a16="http://schemas.microsoft.com/office/drawing/2014/main" id="{1D4DAD2E-8385-4C11-990B-53CFF83115DD}"/>
              </a:ext>
            </a:extLst>
          </p:cNvPr>
          <p:cNvSpPr>
            <a:spLocks noGrp="1" noRot="1" noChangeAspect="1" noChangeArrowheads="1" noTextEdit="1"/>
          </p:cNvSpPr>
          <p:nvPr>
            <p:ph type="sldImg"/>
          </p:nvPr>
        </p:nvSpPr>
        <p:spPr>
          <a:ln/>
        </p:spPr>
      </p:sp>
      <p:sp>
        <p:nvSpPr>
          <p:cNvPr id="43013" name="Rectangle 3">
            <a:extLst>
              <a:ext uri="{FF2B5EF4-FFF2-40B4-BE49-F238E27FC236}">
                <a16:creationId xmlns:a16="http://schemas.microsoft.com/office/drawing/2014/main" id="{D649A94B-6DB5-4446-A960-301244B94BE9}"/>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Teacher notes</a:t>
            </a:r>
          </a:p>
          <a:p>
            <a:pPr eaLnBrk="1" hangingPunct="1"/>
            <a:r>
              <a:rPr lang="en-US" altLang="en-US" dirty="0">
                <a:latin typeface="Arial" panose="020B0604020202020204" pitchFamily="34" charset="0"/>
              </a:rPr>
              <a:t>Ask students to suggest why they think yeast can respire using carbohydrates. Carbohydrates are made from many individual sugar molecules joined together.</a:t>
            </a:r>
          </a:p>
        </p:txBody>
      </p:sp>
      <p:sp>
        <p:nvSpPr>
          <p:cNvPr id="2" name="Slide Number Placeholder 1">
            <a:extLst>
              <a:ext uri="{FF2B5EF4-FFF2-40B4-BE49-F238E27FC236}">
                <a16:creationId xmlns:a16="http://schemas.microsoft.com/office/drawing/2014/main" id="{AC241F3D-CA32-4EA9-8D0A-81CC70C074E2}"/>
              </a:ext>
            </a:extLst>
          </p:cNvPr>
          <p:cNvSpPr>
            <a:spLocks noGrp="1"/>
          </p:cNvSpPr>
          <p:nvPr>
            <p:ph type="sldNum" sz="quarter" idx="10"/>
          </p:nvPr>
        </p:nvSpPr>
        <p:spPr/>
        <p:txBody>
          <a:bodyPr/>
          <a:lstStyle/>
          <a:p>
            <a:fld id="{73D4CC0D-2294-4BB2-9C0A-35058B71DFFA}" type="slidenum">
              <a:rPr lang="en-US" altLang="en-US" smtClean="0"/>
              <a:pPr/>
              <a:t>13</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6" name="Rectangle 2">
            <a:extLst>
              <a:ext uri="{FF2B5EF4-FFF2-40B4-BE49-F238E27FC236}">
                <a16:creationId xmlns:a16="http://schemas.microsoft.com/office/drawing/2014/main" id="{A0C9D448-1889-4A8D-A366-C3D05269448B}"/>
              </a:ext>
            </a:extLst>
          </p:cNvPr>
          <p:cNvSpPr>
            <a:spLocks noGrp="1" noRot="1" noChangeAspect="1" noChangeArrowheads="1" noTextEdit="1"/>
          </p:cNvSpPr>
          <p:nvPr>
            <p:ph type="sldImg"/>
          </p:nvPr>
        </p:nvSpPr>
        <p:spPr>
          <a:ln/>
        </p:spPr>
      </p:sp>
      <p:sp>
        <p:nvSpPr>
          <p:cNvPr id="44037" name="Rectangle 3">
            <a:extLst>
              <a:ext uri="{FF2B5EF4-FFF2-40B4-BE49-F238E27FC236}">
                <a16:creationId xmlns:a16="http://schemas.microsoft.com/office/drawing/2014/main" id="{2275F7E8-3E0D-474C-B208-36E591FB0A1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ts val="432"/>
              </a:spcBef>
              <a:spcAft>
                <a:spcPct val="0"/>
              </a:spcAft>
              <a:buClrTx/>
              <a:buSzTx/>
              <a:buFontTx/>
              <a:buNone/>
              <a:tabLst/>
              <a:defRPr/>
            </a:pPr>
            <a:r>
              <a:rPr lang="en-GB" altLang="en-US" b="1" dirty="0">
                <a:latin typeface="Arial" panose="020B0604020202020204" pitchFamily="34" charset="0"/>
              </a:rPr>
              <a:t>Photo credit: </a:t>
            </a:r>
            <a:r>
              <a:rPr lang="en-GB" altLang="en-US" b="0" dirty="0">
                <a:latin typeface="Arial" panose="020B0604020202020204" pitchFamily="34" charset="0"/>
              </a:rPr>
              <a:t>y</a:t>
            </a:r>
            <a:r>
              <a:rPr lang="en-GB" altLang="en-US" dirty="0">
                <a:latin typeface="Arial" panose="020B0604020202020204" pitchFamily="34" charset="0"/>
              </a:rPr>
              <a:t>east flakes © </a:t>
            </a:r>
            <a:r>
              <a:rPr lang="en-GB" altLang="en-US" dirty="0" err="1">
                <a:latin typeface="Arial" panose="020B0604020202020204" pitchFamily="34" charset="0"/>
              </a:rPr>
              <a:t>QuinVa</a:t>
            </a:r>
            <a:r>
              <a:rPr lang="en-GB" altLang="en-US" dirty="0">
                <a:latin typeface="Arial" panose="020B0604020202020204" pitchFamily="34" charset="0"/>
              </a:rPr>
              <a:t> Stock, Shutterstock.com 2018</a:t>
            </a:r>
          </a:p>
        </p:txBody>
      </p:sp>
      <p:sp>
        <p:nvSpPr>
          <p:cNvPr id="2" name="Slide Number Placeholder 1">
            <a:extLst>
              <a:ext uri="{FF2B5EF4-FFF2-40B4-BE49-F238E27FC236}">
                <a16:creationId xmlns:a16="http://schemas.microsoft.com/office/drawing/2014/main" id="{36976B11-BFF4-4D32-96FE-7BCC331DDE14}"/>
              </a:ext>
            </a:extLst>
          </p:cNvPr>
          <p:cNvSpPr>
            <a:spLocks noGrp="1"/>
          </p:cNvSpPr>
          <p:nvPr>
            <p:ph type="sldNum" sz="quarter" idx="10"/>
          </p:nvPr>
        </p:nvSpPr>
        <p:spPr/>
        <p:txBody>
          <a:bodyPr/>
          <a:lstStyle/>
          <a:p>
            <a:fld id="{73D4CC0D-2294-4BB2-9C0A-35058B71DFFA}" type="slidenum">
              <a:rPr lang="en-US" altLang="en-US" smtClean="0"/>
              <a:pPr/>
              <a:t>14</a:t>
            </a:fld>
            <a:endParaRPr lang="en-US"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a:extLst>
              <a:ext uri="{FF2B5EF4-FFF2-40B4-BE49-F238E27FC236}">
                <a16:creationId xmlns:a16="http://schemas.microsoft.com/office/drawing/2014/main" id="{A131185E-7B30-43B2-AC3F-1A20944C6587}"/>
              </a:ext>
            </a:extLst>
          </p:cNvPr>
          <p:cNvSpPr>
            <a:spLocks noGrp="1" noRot="1" noChangeAspect="1" noTextEdit="1"/>
          </p:cNvSpPr>
          <p:nvPr>
            <p:ph type="sldImg"/>
          </p:nvPr>
        </p:nvSpPr>
        <p:spPr>
          <a:ln/>
        </p:spPr>
      </p:sp>
      <p:sp>
        <p:nvSpPr>
          <p:cNvPr id="45059" name="Notes Placeholder 2">
            <a:extLst>
              <a:ext uri="{FF2B5EF4-FFF2-40B4-BE49-F238E27FC236}">
                <a16:creationId xmlns:a16="http://schemas.microsoft.com/office/drawing/2014/main" id="{F00A07AB-C5FD-47E4-ABD6-A1A007D32A29}"/>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448E6D56-7383-44F4-B889-CBB85730DC5B}"/>
              </a:ext>
            </a:extLst>
          </p:cNvPr>
          <p:cNvSpPr>
            <a:spLocks noGrp="1"/>
          </p:cNvSpPr>
          <p:nvPr>
            <p:ph type="sldNum" sz="quarter" idx="10"/>
          </p:nvPr>
        </p:nvSpPr>
        <p:spPr/>
        <p:txBody>
          <a:bodyPr/>
          <a:lstStyle/>
          <a:p>
            <a:fld id="{73D4CC0D-2294-4BB2-9C0A-35058B71DFFA}" type="slidenum">
              <a:rPr lang="en-US" altLang="en-US" smtClean="0"/>
              <a:pPr/>
              <a:t>15</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5" name="Slide Number Placeholder 4">
            <a:extLst>
              <a:ext uri="{FF2B5EF4-FFF2-40B4-BE49-F238E27FC236}">
                <a16:creationId xmlns:a16="http://schemas.microsoft.com/office/drawing/2014/main" id="{63FD2C8E-C7B6-445C-BCE8-BAB478208AB4}"/>
              </a:ext>
            </a:extLst>
          </p:cNvPr>
          <p:cNvSpPr>
            <a:spLocks noGrp="1"/>
          </p:cNvSpPr>
          <p:nvPr>
            <p:ph type="sldNum" sz="quarter" idx="10"/>
          </p:nvPr>
        </p:nvSpPr>
        <p:spPr/>
        <p:txBody>
          <a:bodyPr/>
          <a:lstStyle/>
          <a:p>
            <a:fld id="{73D4CC0D-2294-4BB2-9C0A-35058B71DFFA}" type="slidenum">
              <a:rPr lang="en-US" altLang="en-US" smtClean="0"/>
              <a:pPr/>
              <a:t>2</a:t>
            </a:fld>
            <a:endParaRPr lang="en-US" altLang="en-US"/>
          </a:p>
        </p:txBody>
      </p:sp>
    </p:spTree>
    <p:extLst>
      <p:ext uri="{BB962C8B-B14F-4D97-AF65-F5344CB8AC3E}">
        <p14:creationId xmlns:p14="http://schemas.microsoft.com/office/powerpoint/2010/main" val="18500896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2">
            <a:extLst>
              <a:ext uri="{FF2B5EF4-FFF2-40B4-BE49-F238E27FC236}">
                <a16:creationId xmlns:a16="http://schemas.microsoft.com/office/drawing/2014/main" id="{D95B0A8C-B75E-4C2D-B75E-C067C4722D03}"/>
              </a:ext>
            </a:extLst>
          </p:cNvPr>
          <p:cNvSpPr>
            <a:spLocks noGrp="1" noRot="1" noChangeAspect="1" noChangeArrowheads="1" noTextEdit="1"/>
          </p:cNvSpPr>
          <p:nvPr>
            <p:ph type="sldImg"/>
          </p:nvPr>
        </p:nvSpPr>
        <p:spPr>
          <a:ln/>
        </p:spPr>
      </p:sp>
      <p:sp>
        <p:nvSpPr>
          <p:cNvPr id="30725" name="Rectangle 4">
            <a:extLst>
              <a:ext uri="{FF2B5EF4-FFF2-40B4-BE49-F238E27FC236}">
                <a16:creationId xmlns:a16="http://schemas.microsoft.com/office/drawing/2014/main" id="{5CD7CF09-ACD8-4A38-B95E-651364213DFC}"/>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92075" indent="-92075" eaLnBrk="1" hangingPunct="1"/>
            <a:r>
              <a:rPr lang="en-US" altLang="en-US" b="1" dirty="0">
                <a:latin typeface="Arial" panose="020B0604020202020204" pitchFamily="34" charset="0"/>
              </a:rPr>
              <a:t>Teacher notes</a:t>
            </a:r>
            <a:endParaRPr lang="en-GB" altLang="en-US" dirty="0">
              <a:latin typeface="Arial" panose="020B0604020202020204" pitchFamily="34" charset="0"/>
            </a:endParaRPr>
          </a:p>
          <a:p>
            <a:pPr eaLnBrk="1" hangingPunct="1"/>
            <a:r>
              <a:rPr lang="en-GB" altLang="en-US" dirty="0">
                <a:latin typeface="Arial" panose="020B0604020202020204" pitchFamily="34" charset="0"/>
              </a:rPr>
              <a:t>It might be necessary to remind students that cellular respiration is not the same as breathing.</a:t>
            </a:r>
          </a:p>
        </p:txBody>
      </p:sp>
      <p:sp>
        <p:nvSpPr>
          <p:cNvPr id="2" name="Slide Number Placeholder 1">
            <a:extLst>
              <a:ext uri="{FF2B5EF4-FFF2-40B4-BE49-F238E27FC236}">
                <a16:creationId xmlns:a16="http://schemas.microsoft.com/office/drawing/2014/main" id="{E46343E7-83E4-4AF0-8FF0-0BDED74116ED}"/>
              </a:ext>
            </a:extLst>
          </p:cNvPr>
          <p:cNvSpPr>
            <a:spLocks noGrp="1"/>
          </p:cNvSpPr>
          <p:nvPr>
            <p:ph type="sldNum" sz="quarter" idx="10"/>
          </p:nvPr>
        </p:nvSpPr>
        <p:spPr/>
        <p:txBody>
          <a:bodyPr/>
          <a:lstStyle/>
          <a:p>
            <a:fld id="{73D4CC0D-2294-4BB2-9C0A-35058B71DFFA}" type="slidenum">
              <a:rPr lang="en-US" altLang="en-US" smtClean="0"/>
              <a:pPr/>
              <a:t>3</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8" name="Rectangle 2">
            <a:extLst>
              <a:ext uri="{FF2B5EF4-FFF2-40B4-BE49-F238E27FC236}">
                <a16:creationId xmlns:a16="http://schemas.microsoft.com/office/drawing/2014/main" id="{21A431BE-D020-419E-8D9D-27C23749F353}"/>
              </a:ext>
            </a:extLst>
          </p:cNvPr>
          <p:cNvSpPr>
            <a:spLocks noGrp="1" noRot="1" noChangeAspect="1" noChangeArrowheads="1" noTextEdit="1"/>
          </p:cNvSpPr>
          <p:nvPr>
            <p:ph type="sldImg"/>
          </p:nvPr>
        </p:nvSpPr>
        <p:spPr>
          <a:ln/>
        </p:spPr>
      </p:sp>
      <p:sp>
        <p:nvSpPr>
          <p:cNvPr id="31749" name="Rectangle 4">
            <a:extLst>
              <a:ext uri="{FF2B5EF4-FFF2-40B4-BE49-F238E27FC236}">
                <a16:creationId xmlns:a16="http://schemas.microsoft.com/office/drawing/2014/main" id="{6EAEA099-7FA0-4A0D-B158-C3462F1D994D}"/>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4F9AFF9-0D4B-4C11-A9DB-74E239E5031F}"/>
              </a:ext>
            </a:extLst>
          </p:cNvPr>
          <p:cNvSpPr>
            <a:spLocks noGrp="1"/>
          </p:cNvSpPr>
          <p:nvPr>
            <p:ph type="sldNum" sz="quarter" idx="10"/>
          </p:nvPr>
        </p:nvSpPr>
        <p:spPr/>
        <p:txBody>
          <a:bodyPr/>
          <a:lstStyle/>
          <a:p>
            <a:fld id="{73D4CC0D-2294-4BB2-9C0A-35058B71DFFA}" type="slidenum">
              <a:rPr lang="en-US" altLang="en-US" smtClean="0"/>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2">
            <a:extLst>
              <a:ext uri="{FF2B5EF4-FFF2-40B4-BE49-F238E27FC236}">
                <a16:creationId xmlns:a16="http://schemas.microsoft.com/office/drawing/2014/main" id="{E22B03EC-F2DC-4FF0-8362-9EEA887D0F34}"/>
              </a:ext>
            </a:extLst>
          </p:cNvPr>
          <p:cNvSpPr>
            <a:spLocks noGrp="1" noRot="1" noChangeAspect="1" noChangeArrowheads="1" noTextEdit="1"/>
          </p:cNvSpPr>
          <p:nvPr>
            <p:ph type="sldImg"/>
          </p:nvPr>
        </p:nvSpPr>
        <p:spPr>
          <a:ln/>
        </p:spPr>
      </p:sp>
      <p:sp>
        <p:nvSpPr>
          <p:cNvPr id="32772" name="Rectangle 3">
            <a:extLst>
              <a:ext uri="{FF2B5EF4-FFF2-40B4-BE49-F238E27FC236}">
                <a16:creationId xmlns:a16="http://schemas.microsoft.com/office/drawing/2014/main" id="{6C1B6446-BCF5-444B-AB60-034459F23320}"/>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Teacher notes</a:t>
            </a:r>
          </a:p>
          <a:p>
            <a:pPr eaLnBrk="1" hangingPunct="1"/>
            <a:r>
              <a:rPr lang="en-US" altLang="en-US" dirty="0">
                <a:latin typeface="Arial" panose="020B0604020202020204" pitchFamily="34" charset="0"/>
              </a:rPr>
              <a:t>The chemical formula for glucose is C</a:t>
            </a:r>
            <a:r>
              <a:rPr lang="en-US" altLang="en-US" baseline="-25000" dirty="0">
                <a:latin typeface="Arial" panose="020B0604020202020204" pitchFamily="34" charset="0"/>
              </a:rPr>
              <a:t>6</a:t>
            </a:r>
            <a:r>
              <a:rPr lang="en-US" altLang="en-US" dirty="0">
                <a:latin typeface="Arial" panose="020B0604020202020204" pitchFamily="34" charset="0"/>
              </a:rPr>
              <a:t>H</a:t>
            </a:r>
            <a:r>
              <a:rPr lang="en-US" altLang="en-US" baseline="-25000" dirty="0">
                <a:latin typeface="Arial" panose="020B0604020202020204" pitchFamily="34" charset="0"/>
              </a:rPr>
              <a:t>12</a:t>
            </a:r>
            <a:r>
              <a:rPr lang="en-US" altLang="en-US" dirty="0">
                <a:latin typeface="Arial" panose="020B0604020202020204" pitchFamily="34" charset="0"/>
              </a:rPr>
              <a:t>O</a:t>
            </a:r>
            <a:r>
              <a:rPr lang="en-US" altLang="en-US" baseline="-25000" dirty="0">
                <a:latin typeface="Arial" panose="020B0604020202020204" pitchFamily="34" charset="0"/>
              </a:rPr>
              <a:t>6</a:t>
            </a:r>
            <a:r>
              <a:rPr lang="en-US" altLang="en-US" dirty="0">
                <a:latin typeface="Arial" panose="020B0604020202020204" pitchFamily="34" charset="0"/>
              </a:rPr>
              <a:t>.</a:t>
            </a:r>
          </a:p>
        </p:txBody>
      </p:sp>
      <p:sp>
        <p:nvSpPr>
          <p:cNvPr id="2" name="Slide Number Placeholder 1">
            <a:extLst>
              <a:ext uri="{FF2B5EF4-FFF2-40B4-BE49-F238E27FC236}">
                <a16:creationId xmlns:a16="http://schemas.microsoft.com/office/drawing/2014/main" id="{D9A74297-4BAE-43ED-8AEF-38A500536CE5}"/>
              </a:ext>
            </a:extLst>
          </p:cNvPr>
          <p:cNvSpPr>
            <a:spLocks noGrp="1"/>
          </p:cNvSpPr>
          <p:nvPr>
            <p:ph type="sldNum" sz="quarter" idx="10"/>
          </p:nvPr>
        </p:nvSpPr>
        <p:spPr/>
        <p:txBody>
          <a:bodyPr/>
          <a:lstStyle/>
          <a:p>
            <a:fld id="{73D4CC0D-2294-4BB2-9C0A-35058B71DFFA}" type="slidenum">
              <a:rPr lang="en-US" altLang="en-US" smtClean="0"/>
              <a:pPr/>
              <a:t>5</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a:extLst>
              <a:ext uri="{FF2B5EF4-FFF2-40B4-BE49-F238E27FC236}">
                <a16:creationId xmlns:a16="http://schemas.microsoft.com/office/drawing/2014/main" id="{0A8A9549-2C05-483A-B71E-11E004DC1537}"/>
              </a:ext>
            </a:extLst>
          </p:cNvPr>
          <p:cNvSpPr>
            <a:spLocks noGrp="1" noRot="1" noChangeAspect="1" noChangeArrowheads="1" noTextEdit="1"/>
          </p:cNvSpPr>
          <p:nvPr>
            <p:ph type="sldImg"/>
          </p:nvPr>
        </p:nvSpPr>
        <p:spPr>
          <a:ln/>
        </p:spPr>
      </p:sp>
      <p:sp>
        <p:nvSpPr>
          <p:cNvPr id="33797" name="Rectangle 3">
            <a:extLst>
              <a:ext uri="{FF2B5EF4-FFF2-40B4-BE49-F238E27FC236}">
                <a16:creationId xmlns:a16="http://schemas.microsoft.com/office/drawing/2014/main" id="{973A049F-BFE8-4A4C-BA81-5C13309E13C3}"/>
              </a:ext>
            </a:extLst>
          </p:cNvPr>
          <p:cNvSpPr>
            <a:spLocks noGrp="1" noChangeArrowheads="1"/>
          </p:cNvSpPr>
          <p:nvPr>
            <p:ph type="body" idx="1"/>
          </p:nvPr>
        </p:nvSpPr>
        <p:spPr>
          <a:xfrm>
            <a:off x="914400" y="4415790"/>
            <a:ext cx="5029200"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b="1" dirty="0">
                <a:latin typeface="Arial" panose="020B0604020202020204" pitchFamily="34" charset="0"/>
              </a:rPr>
              <a:t>Teacher notes</a:t>
            </a:r>
            <a:endParaRPr lang="en-US" altLang="en-US" dirty="0">
              <a:latin typeface="Arial" panose="020B0604020202020204" pitchFamily="34" charset="0"/>
            </a:endParaRPr>
          </a:p>
          <a:p>
            <a:pPr eaLnBrk="1" hangingPunct="1"/>
            <a:r>
              <a:rPr lang="en-US" altLang="en-US" dirty="0">
                <a:latin typeface="Arial" panose="020B0604020202020204" pitchFamily="34" charset="0"/>
              </a:rPr>
              <a:t>The chemical formulae provided </a:t>
            </a:r>
            <a:r>
              <a:rPr lang="en-US" altLang="en-US" i="1" dirty="0">
                <a:latin typeface="Arial" panose="020B0604020202020204" pitchFamily="34" charset="0"/>
              </a:rPr>
              <a:t>do not </a:t>
            </a:r>
            <a:r>
              <a:rPr lang="en-US" altLang="en-US" dirty="0">
                <a:latin typeface="Arial" panose="020B0604020202020204" pitchFamily="34" charset="0"/>
              </a:rPr>
              <a:t>provide a balanced equation. They are intended to enable students to recognize the individual components of the aerobic respiration reaction.</a:t>
            </a:r>
          </a:p>
          <a:p>
            <a:pPr eaLnBrk="1" hangingPunct="1"/>
            <a:endParaRPr lang="en-US" altLang="en-US" dirty="0">
              <a:latin typeface="Arial" panose="020B0604020202020204" pitchFamily="34" charset="0"/>
            </a:endParaRPr>
          </a:p>
          <a:p>
            <a:pPr eaLnBrk="1" hangingPunct="1"/>
            <a:r>
              <a:rPr lang="en-GB" altLang="en-US" dirty="0">
                <a:latin typeface="Arial" panose="020B0604020202020204" pitchFamily="34" charset="0"/>
              </a:rPr>
              <a:t>ATP is adenosine triphosphate.</a:t>
            </a:r>
          </a:p>
        </p:txBody>
      </p:sp>
      <p:sp>
        <p:nvSpPr>
          <p:cNvPr id="2" name="Slide Number Placeholder 1">
            <a:extLst>
              <a:ext uri="{FF2B5EF4-FFF2-40B4-BE49-F238E27FC236}">
                <a16:creationId xmlns:a16="http://schemas.microsoft.com/office/drawing/2014/main" id="{B49A6DD9-0A7E-4505-A726-EADC73403967}"/>
              </a:ext>
            </a:extLst>
          </p:cNvPr>
          <p:cNvSpPr>
            <a:spLocks noGrp="1"/>
          </p:cNvSpPr>
          <p:nvPr>
            <p:ph type="sldNum" sz="quarter" idx="10"/>
          </p:nvPr>
        </p:nvSpPr>
        <p:spPr/>
        <p:txBody>
          <a:bodyPr/>
          <a:lstStyle/>
          <a:p>
            <a:fld id="{73D4CC0D-2294-4BB2-9C0A-35058B71DFFA}" type="slidenum">
              <a:rPr lang="en-US" altLang="en-US" smtClean="0"/>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a:extLst>
              <a:ext uri="{FF2B5EF4-FFF2-40B4-BE49-F238E27FC236}">
                <a16:creationId xmlns:a16="http://schemas.microsoft.com/office/drawing/2014/main" id="{0CCC0079-A009-4AF5-BF3A-A7935113CB06}"/>
              </a:ext>
            </a:extLst>
          </p:cNvPr>
          <p:cNvSpPr>
            <a:spLocks noGrp="1" noRot="1" noChangeAspect="1" noTextEdit="1"/>
          </p:cNvSpPr>
          <p:nvPr>
            <p:ph type="sldImg"/>
          </p:nvPr>
        </p:nvSpPr>
        <p:spPr>
          <a:ln/>
        </p:spPr>
      </p:sp>
      <p:sp>
        <p:nvSpPr>
          <p:cNvPr id="34819" name="Notes Placeholder 2">
            <a:extLst>
              <a:ext uri="{FF2B5EF4-FFF2-40B4-BE49-F238E27FC236}">
                <a16:creationId xmlns:a16="http://schemas.microsoft.com/office/drawing/2014/main" id="{E78E41A6-A237-485E-854A-A34243B30137}"/>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GB" altLang="en-US" b="1" dirty="0">
                <a:latin typeface="Arial" panose="020B0604020202020204" pitchFamily="34" charset="0"/>
              </a:rPr>
              <a:t>Teacher notes</a:t>
            </a:r>
          </a:p>
          <a:p>
            <a:pPr eaLnBrk="1" hangingPunct="1"/>
            <a:r>
              <a:rPr lang="en-GB" altLang="en-US" dirty="0">
                <a:latin typeface="Arial" panose="020B0604020202020204" pitchFamily="34" charset="0"/>
              </a:rPr>
              <a:t>This exercise could be used to assess students’ understanding of aerobic respiration. </a:t>
            </a:r>
          </a:p>
        </p:txBody>
      </p:sp>
      <p:sp>
        <p:nvSpPr>
          <p:cNvPr id="2" name="Slide Number Placeholder 1">
            <a:extLst>
              <a:ext uri="{FF2B5EF4-FFF2-40B4-BE49-F238E27FC236}">
                <a16:creationId xmlns:a16="http://schemas.microsoft.com/office/drawing/2014/main" id="{1665E26D-DD0B-4902-8D70-979339B44313}"/>
              </a:ext>
            </a:extLst>
          </p:cNvPr>
          <p:cNvSpPr>
            <a:spLocks noGrp="1"/>
          </p:cNvSpPr>
          <p:nvPr>
            <p:ph type="sldNum" sz="quarter" idx="10"/>
          </p:nvPr>
        </p:nvSpPr>
        <p:spPr/>
        <p:txBody>
          <a:bodyPr/>
          <a:lstStyle/>
          <a:p>
            <a:fld id="{73D4CC0D-2294-4BB2-9C0A-35058B71DFFA}" type="slidenum">
              <a:rPr lang="en-US" altLang="en-US" smtClean="0"/>
              <a:pPr/>
              <a:t>7</a:t>
            </a:fld>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0A04E3AE-02A7-45CF-92E5-252500B988FC}"/>
              </a:ext>
            </a:extLst>
          </p:cNvPr>
          <p:cNvSpPr>
            <a:spLocks noGrp="1" noRot="1" noChangeAspect="1" noTextEdit="1"/>
          </p:cNvSpPr>
          <p:nvPr>
            <p:ph type="sldImg"/>
          </p:nvPr>
        </p:nvSpPr>
        <p:spPr>
          <a:ln/>
        </p:spPr>
      </p:sp>
      <p:sp>
        <p:nvSpPr>
          <p:cNvPr id="35843" name="Notes Placeholder 2">
            <a:extLst>
              <a:ext uri="{FF2B5EF4-FFF2-40B4-BE49-F238E27FC236}">
                <a16:creationId xmlns:a16="http://schemas.microsoft.com/office/drawing/2014/main" id="{63582228-56E1-4A65-9BB4-0612269BD7E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E5BE970A-750F-4FB0-BA92-4D3DC7961950}"/>
              </a:ext>
            </a:extLst>
          </p:cNvPr>
          <p:cNvSpPr>
            <a:spLocks noGrp="1"/>
          </p:cNvSpPr>
          <p:nvPr>
            <p:ph type="sldNum" sz="quarter" idx="10"/>
          </p:nvPr>
        </p:nvSpPr>
        <p:spPr/>
        <p:txBody>
          <a:bodyPr/>
          <a:lstStyle/>
          <a:p>
            <a:fld id="{73D4CC0D-2294-4BB2-9C0A-35058B71DFFA}" type="slidenum">
              <a:rPr lang="en-US" altLang="en-US" smtClean="0"/>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19D7E04C-41C4-4588-83E4-16FAE68FB2C7}"/>
              </a:ext>
            </a:extLst>
          </p:cNvPr>
          <p:cNvSpPr>
            <a:spLocks noGrp="1" noRot="1" noChangeAspect="1" noTextEdit="1"/>
          </p:cNvSpPr>
          <p:nvPr>
            <p:ph type="sldImg"/>
          </p:nvPr>
        </p:nvSpPr>
        <p:spPr>
          <a:ln/>
        </p:spPr>
      </p:sp>
      <p:sp>
        <p:nvSpPr>
          <p:cNvPr id="36867" name="Notes Placeholder 2">
            <a:extLst>
              <a:ext uri="{FF2B5EF4-FFF2-40B4-BE49-F238E27FC236}">
                <a16:creationId xmlns:a16="http://schemas.microsoft.com/office/drawing/2014/main" id="{3C47D7DF-55EC-4B19-B90D-DC1321098C51}"/>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Aft>
                <a:spcPct val="0"/>
              </a:spcAft>
              <a:buClrTx/>
              <a:buSzTx/>
              <a:buFontTx/>
              <a:buNone/>
              <a:tabLst/>
              <a:defRPr/>
            </a:pPr>
            <a:r>
              <a:rPr lang="en-GB" sz="1200" kern="1200" dirty="0">
                <a:solidFill>
                  <a:schemeClr val="tx1"/>
                </a:solidFill>
                <a:effectLst/>
                <a:latin typeface="Arial" charset="0"/>
                <a:ea typeface="+mn-ea"/>
                <a:cs typeface="+mn-cs"/>
              </a:rPr>
              <a:t>This slide covers the Science and Engineering Practices:</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Asking Questions and Defining Problems: </a:t>
            </a:r>
            <a:r>
              <a:rPr lang="en-GB" sz="1200" kern="1200" dirty="0">
                <a:solidFill>
                  <a:schemeClr val="tx1"/>
                </a:solidFill>
                <a:effectLst/>
                <a:latin typeface="Arial" charset="0"/>
                <a:ea typeface="+mn-ea"/>
                <a:cs typeface="+mn-cs"/>
              </a:rPr>
              <a:t>Ask questions that can be investigated within the scope of the school laboratory, research facilities, or field (e.g., outdoor environment) with available resources and, when appropriate, frame a hypothesis based on a model or theory.</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Planning and Carrying Out Investigations:</a:t>
            </a:r>
            <a:r>
              <a:rPr lang="en-GB" sz="1200" kern="1200" dirty="0">
                <a:solidFill>
                  <a:schemeClr val="tx1"/>
                </a:solidFill>
                <a:effectLst/>
                <a:latin typeface="Arial" charset="0"/>
                <a:ea typeface="+mn-ea"/>
                <a:cs typeface="+mn-cs"/>
              </a:rPr>
              <a:t> Plan and conduct an investigation individually and collaboratively to produce data to serve as the basis for evidence, and in the design: decide on types, how much, and accuracy of data needed to produce reliable measurements and consider limitations on the precision of the data (e.g., number of trials, cost, risk, time), and refine the design accordingly.</a:t>
            </a:r>
          </a:p>
          <a:p>
            <a:pPr marL="171450" marR="0" lvl="0" indent="-171450" algn="l" defTabSz="914400" rtl="0" eaLnBrk="0" fontAlgn="base" latinLnBrk="0" hangingPunct="0">
              <a:lnSpc>
                <a:spcPct val="100000"/>
              </a:lnSpc>
              <a:spcAft>
                <a:spcPct val="0"/>
              </a:spcAft>
              <a:buClrTx/>
              <a:buSzTx/>
              <a:buFont typeface="Arial" panose="020B0604020202020204" pitchFamily="34" charset="0"/>
              <a:buChar char="•"/>
              <a:tabLst/>
              <a:defRPr/>
            </a:pPr>
            <a:r>
              <a:rPr lang="en-GB" sz="1200" b="1" kern="1200" dirty="0">
                <a:solidFill>
                  <a:schemeClr val="tx1"/>
                </a:solidFill>
                <a:effectLst/>
                <a:latin typeface="Arial" charset="0"/>
                <a:ea typeface="+mn-ea"/>
                <a:cs typeface="+mn-cs"/>
              </a:rPr>
              <a:t>Constructing Explanations and Designing Solutions:</a:t>
            </a:r>
            <a:r>
              <a:rPr lang="en-GB" sz="1200" kern="1200" dirty="0">
                <a:solidFill>
                  <a:schemeClr val="tx1"/>
                </a:solidFill>
                <a:effectLst/>
                <a:latin typeface="Arial" charset="0"/>
                <a:ea typeface="+mn-ea"/>
                <a:cs typeface="+mn-cs"/>
              </a:rPr>
              <a:t> Make a quantitative and/or qualitative claim regarding the relationship between dependent and independent variables.</a:t>
            </a:r>
            <a:endParaRPr lang="en-GB" altLang="en-US" dirty="0">
              <a:latin typeface="Arial" panose="020B0604020202020204" pitchFamily="34" charset="0"/>
            </a:endParaRPr>
          </a:p>
        </p:txBody>
      </p:sp>
      <p:sp>
        <p:nvSpPr>
          <p:cNvPr id="2" name="Slide Number Placeholder 1">
            <a:extLst>
              <a:ext uri="{FF2B5EF4-FFF2-40B4-BE49-F238E27FC236}">
                <a16:creationId xmlns:a16="http://schemas.microsoft.com/office/drawing/2014/main" id="{126B7D3E-1218-4E1B-BF00-53DB2FD5D738}"/>
              </a:ext>
            </a:extLst>
          </p:cNvPr>
          <p:cNvSpPr>
            <a:spLocks noGrp="1"/>
          </p:cNvSpPr>
          <p:nvPr>
            <p:ph type="sldNum" sz="quarter" idx="10"/>
          </p:nvPr>
        </p:nvSpPr>
        <p:spPr/>
        <p:txBody>
          <a:bodyPr/>
          <a:lstStyle/>
          <a:p>
            <a:fld id="{73D4CC0D-2294-4BB2-9C0A-35058B71DFFA}" type="slidenum">
              <a:rPr lang="en-US" altLang="en-US" smtClean="0"/>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1.xml"/><Relationship Id="rId1" Type="http://schemas.openxmlformats.org/officeDocument/2006/relationships/tags" Target="../tags/tag3.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4.png"/><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8.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9.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0.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1.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2.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3.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4.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5.xml"/></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6.xml"/></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7.xml"/></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8.xml"/></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29.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sp>
        <p:nvSpPr>
          <p:cNvPr id="8" name="Title 1"/>
          <p:cNvSpPr>
            <a:spLocks noGrp="1"/>
          </p:cNvSpPr>
          <p:nvPr>
            <p:ph type="title"/>
          </p:nvPr>
        </p:nvSpPr>
        <p:spPr>
          <a:xfrm>
            <a:off x="3221764" y="1187864"/>
            <a:ext cx="4990744" cy="3127761"/>
          </a:xfrm>
        </p:spPr>
        <p:txBody>
          <a:bodyPr/>
          <a:lstStyle>
            <a:lvl1pPr algn="ctr">
              <a:lnSpc>
                <a:spcPct val="100000"/>
              </a:lnSpc>
              <a:defRPr sz="4400">
                <a:solidFill>
                  <a:srgbClr val="33CC33"/>
                </a:solidFill>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898834DD-8F6E-42DC-9D16-ECD46904FE6D}"/>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7" name="Text Box 14">
            <a:extLst>
              <a:ext uri="{FF2B5EF4-FFF2-40B4-BE49-F238E27FC236}">
                <a16:creationId xmlns:a16="http://schemas.microsoft.com/office/drawing/2014/main" id="{E01E4004-B7F2-456A-BAD1-24A141DACE58}"/>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18608212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5898990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975"/>
            <a:ext cx="2057400"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53975"/>
            <a:ext cx="6019800"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6210546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53975"/>
            <a:ext cx="8229600"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92844461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dgm" preserve="1">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3" name="SmartArt Placeholder 2"/>
          <p:cNvSpPr>
            <a:spLocks noGrp="1"/>
          </p:cNvSpPr>
          <p:nvPr>
            <p:ph type="dgm" idx="1"/>
          </p:nvPr>
        </p:nvSpPr>
        <p:spPr>
          <a:xfrm>
            <a:off x="457200" y="1600200"/>
            <a:ext cx="8229600" cy="4525963"/>
          </a:xfrm>
          <a:prstGeom prst="rect">
            <a:avLst/>
          </a:prstGeom>
        </p:spPr>
        <p:txBody>
          <a:bodyPr/>
          <a:lstStyle/>
          <a:p>
            <a:pPr lvl="0"/>
            <a:endParaRPr lang="en-GB" noProof="0"/>
          </a:p>
        </p:txBody>
      </p:sp>
    </p:spTree>
    <p:custDataLst>
      <p:tags r:id="rId1"/>
    </p:custDataLst>
    <p:extLst>
      <p:ext uri="{BB962C8B-B14F-4D97-AF65-F5344CB8AC3E}">
        <p14:creationId xmlns:p14="http://schemas.microsoft.com/office/powerpoint/2010/main" val="7307025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3"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0" y="0"/>
            <a:ext cx="9144000" cy="6858000"/>
          </a:xfrm>
          <a:prstGeom prst="rect">
            <a:avLst/>
          </a:prstGeom>
          <a:noFill/>
          <a:ln w="9525">
            <a:noFill/>
            <a:miter lim="800000"/>
            <a:headEnd/>
            <a:tailEnd/>
          </a:ln>
        </p:spPr>
      </p:pic>
      <p:pic>
        <p:nvPicPr>
          <p:cNvPr id="4" name="Picture 8">
            <a:hlinkClick r:id="" action="ppaction://hlinkshowjump?jump=nextslide"/>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7" name="Picture 6">
            <a:extLst>
              <a:ext uri="{FF2B5EF4-FFF2-40B4-BE49-F238E27FC236}">
                <a16:creationId xmlns:a16="http://schemas.microsoft.com/office/drawing/2014/main" id="{757710E3-B803-4BC1-B28F-DAEAEF4CF70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Content Placeholder 2">
            <a:extLst>
              <a:ext uri="{FF2B5EF4-FFF2-40B4-BE49-F238E27FC236}">
                <a16:creationId xmlns:a16="http://schemas.microsoft.com/office/drawing/2014/main" id="{58BEDEB8-A9C3-4367-BF40-FB60AF6FA132}"/>
              </a:ext>
            </a:extLst>
          </p:cNvPr>
          <p:cNvSpPr>
            <a:spLocks noGrp="1"/>
          </p:cNvSpPr>
          <p:nvPr>
            <p:ph idx="1" hasCustomPrompt="1"/>
          </p:nvPr>
        </p:nvSpPr>
        <p:spPr>
          <a:xfrm>
            <a:off x="3148552" y="1300899"/>
            <a:ext cx="5712644" cy="237555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0" name="Content Placeholder 2">
            <a:extLst>
              <a:ext uri="{FF2B5EF4-FFF2-40B4-BE49-F238E27FC236}">
                <a16:creationId xmlns:a16="http://schemas.microsoft.com/office/drawing/2014/main" id="{B9474967-5D5D-47B0-9641-1895A87640BC}"/>
              </a:ext>
            </a:extLst>
          </p:cNvPr>
          <p:cNvSpPr>
            <a:spLocks noGrp="1"/>
          </p:cNvSpPr>
          <p:nvPr>
            <p:ph idx="10" hasCustomPrompt="1"/>
          </p:nvPr>
        </p:nvSpPr>
        <p:spPr>
          <a:xfrm>
            <a:off x="3148552" y="4271390"/>
            <a:ext cx="5712644" cy="2359165"/>
          </a:xfrm>
          <a:prstGeom prst="rect">
            <a:avLst/>
          </a:prstGeom>
        </p:spPr>
        <p:txBody>
          <a:bodyPr/>
          <a:lstStyle>
            <a:lvl1pPr marL="0" indent="0">
              <a:buFontTx/>
              <a:buNone/>
              <a:defRPr sz="1800">
                <a:solidFill>
                  <a:srgbClr val="444444"/>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12" name="Title 1">
            <a:extLst>
              <a:ext uri="{FF2B5EF4-FFF2-40B4-BE49-F238E27FC236}">
                <a16:creationId xmlns:a16="http://schemas.microsoft.com/office/drawing/2014/main" id="{D44EB760-B304-407E-93E6-2BC1C04C1A40}"/>
              </a:ext>
            </a:extLst>
          </p:cNvPr>
          <p:cNvSpPr>
            <a:spLocks noGrp="1"/>
          </p:cNvSpPr>
          <p:nvPr>
            <p:ph type="title"/>
          </p:nvPr>
        </p:nvSpPr>
        <p:spPr>
          <a:xfrm>
            <a:off x="233363" y="53975"/>
            <a:ext cx="7735887" cy="549275"/>
          </a:xfrm>
        </p:spPr>
        <p:txBody>
          <a:bodyPr/>
          <a:lstStyle/>
          <a:p>
            <a:r>
              <a:rPr lang="en-US"/>
              <a:t>Click to edit Master title style</a:t>
            </a:r>
            <a:endParaRPr lang="en-GB"/>
          </a:p>
        </p:txBody>
      </p:sp>
      <p:sp>
        <p:nvSpPr>
          <p:cNvPr id="13" name="Text Box 14">
            <a:extLst>
              <a:ext uri="{FF2B5EF4-FFF2-40B4-BE49-F238E27FC236}">
                <a16:creationId xmlns:a16="http://schemas.microsoft.com/office/drawing/2014/main" id="{F43ADC5B-499B-40DB-858C-27BBFD388620}"/>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
    </p:custDataLst>
    <p:extLst>
      <p:ext uri="{BB962C8B-B14F-4D97-AF65-F5344CB8AC3E}">
        <p14:creationId xmlns:p14="http://schemas.microsoft.com/office/powerpoint/2010/main" val="13722213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custDataLst>
      <p:tags r:id="rId1"/>
    </p:custDataLst>
    <p:extLst>
      <p:ext uri="{BB962C8B-B14F-4D97-AF65-F5344CB8AC3E}">
        <p14:creationId xmlns:p14="http://schemas.microsoft.com/office/powerpoint/2010/main" val="15358723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4180633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7738691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002388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626200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1372699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0380189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381873365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24602347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581795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5711084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3838" y="53975"/>
            <a:ext cx="2112962" cy="607218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233363" y="53975"/>
            <a:ext cx="6188075" cy="607218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0313110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233363" y="53975"/>
            <a:ext cx="8453437" cy="60721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13930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ustDataLst>
      <p:tags r:id="rId1"/>
    </p:custDataLst>
    <p:extLst>
      <p:ext uri="{BB962C8B-B14F-4D97-AF65-F5344CB8AC3E}">
        <p14:creationId xmlns:p14="http://schemas.microsoft.com/office/powerpoint/2010/main" val="2446894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29769092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ustDataLst>
      <p:tags r:id="rId1"/>
    </p:custDataLst>
    <p:extLst>
      <p:ext uri="{BB962C8B-B14F-4D97-AF65-F5344CB8AC3E}">
        <p14:creationId xmlns:p14="http://schemas.microsoft.com/office/powerpoint/2010/main" val="38373002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ustDataLst>
      <p:tags r:id="rId1"/>
    </p:custDataLst>
    <p:extLst>
      <p:ext uri="{BB962C8B-B14F-4D97-AF65-F5344CB8AC3E}">
        <p14:creationId xmlns:p14="http://schemas.microsoft.com/office/powerpoint/2010/main" val="16391035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ustDataLst>
      <p:tags r:id="rId1"/>
    </p:custDataLst>
    <p:extLst>
      <p:ext uri="{BB962C8B-B14F-4D97-AF65-F5344CB8AC3E}">
        <p14:creationId xmlns:p14="http://schemas.microsoft.com/office/powerpoint/2010/main" val="1390856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343642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ustDataLst>
      <p:tags r:id="rId1"/>
    </p:custDataLst>
    <p:extLst>
      <p:ext uri="{BB962C8B-B14F-4D97-AF65-F5344CB8AC3E}">
        <p14:creationId xmlns:p14="http://schemas.microsoft.com/office/powerpoint/2010/main" val="11281694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ags" Target="../tags/tag2.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theme" Target="../theme/theme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4.png"/><Relationship Id="rId2" Type="http://schemas.openxmlformats.org/officeDocument/2006/relationships/slideLayout" Target="../slideLayouts/slideLayout16.xml"/><Relationship Id="rId16" Type="http://schemas.openxmlformats.org/officeDocument/2006/relationships/image" Target="../media/image2.png"/><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1.pn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ags" Target="../tags/tag1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7">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1027"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1028"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1030" name="Picture 16">
            <a:hlinkClick r:id="" action="ppaction://hlinkshowjump?jump=previousslide"/>
          </p:cNvPr>
          <p:cNvPicPr>
            <a:picLocks noChangeAspect="1" noChangeArrowheads="1"/>
          </p:cNvPicPr>
          <p:nvPr/>
        </p:nvPicPr>
        <p:blipFill>
          <a:blip r:embed="rId18">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1031" name="Picture 23">
            <a:hlinkClick r:id="" action="ppaction://hlinkshowjump?jump=nextslide"/>
          </p:cNvPr>
          <p:cNvPicPr>
            <a:picLocks noChangeAspect="1" noChangeArrowheads="1"/>
          </p:cNvPicPr>
          <p:nvPr/>
        </p:nvPicPr>
        <p:blipFill>
          <a:blip r:embed="rId19">
            <a:extLst>
              <a:ext uri="{28A0092B-C50C-407E-A947-70E740481C1C}">
                <a14:useLocalDpi xmlns:a14="http://schemas.microsoft.com/office/drawing/2010/main" val="0"/>
              </a:ext>
            </a:extLst>
          </a:blip>
          <a:stretch>
            <a:fillRect/>
          </a:stretch>
        </p:blipFill>
        <p:spPr bwMode="auto">
          <a:xfrm>
            <a:off x="8447088" y="6177471"/>
            <a:ext cx="630237" cy="554608"/>
          </a:xfrm>
          <a:prstGeom prst="rect">
            <a:avLst/>
          </a:prstGeom>
          <a:noFill/>
          <a:ln w="9525">
            <a:noFill/>
            <a:miter lim="800000"/>
            <a:headEnd/>
            <a:tailEnd/>
          </a:ln>
        </p:spPr>
      </p:pic>
      <p:pic>
        <p:nvPicPr>
          <p:cNvPr id="8" name="Picture 7">
            <a:extLst>
              <a:ext uri="{FF2B5EF4-FFF2-40B4-BE49-F238E27FC236}">
                <a16:creationId xmlns:a16="http://schemas.microsoft.com/office/drawing/2014/main" id="{233C472F-B895-46EA-B929-83095296765C}"/>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9" name="Text Box 14">
            <a:extLst>
              <a:ext uri="{FF2B5EF4-FFF2-40B4-BE49-F238E27FC236}">
                <a16:creationId xmlns:a16="http://schemas.microsoft.com/office/drawing/2014/main" id="{3FA80546-3037-4C68-A242-DDF641FF1FFD}"/>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6"/>
    </p:custDataLst>
    <p:extLst>
      <p:ext uri="{BB962C8B-B14F-4D97-AF65-F5344CB8AC3E}">
        <p14:creationId xmlns:p14="http://schemas.microsoft.com/office/powerpoint/2010/main" val="2503180304"/>
      </p:ext>
    </p:extLst>
  </p:cSld>
  <p:clrMap bg1="lt1" tx1="dk1" bg2="lt2" tx2="dk2" accent1="accent1" accent2="accent2" accent3="accent3" accent4="accent4" accent5="accent5" accent6="accent6" hlink="hlink" folHlink="folHlink"/>
  <p:sldLayoutIdLst>
    <p:sldLayoutId id="2147485214" r:id="rId1"/>
    <p:sldLayoutId id="2147485215" r:id="rId2"/>
    <p:sldLayoutId id="2147485216" r:id="rId3"/>
    <p:sldLayoutId id="2147485217" r:id="rId4"/>
    <p:sldLayoutId id="2147485218" r:id="rId5"/>
    <p:sldLayoutId id="2147485219" r:id="rId6"/>
    <p:sldLayoutId id="2147485220" r:id="rId7"/>
    <p:sldLayoutId id="2147485221" r:id="rId8"/>
    <p:sldLayoutId id="2147485222" r:id="rId9"/>
    <p:sldLayoutId id="2147485223" r:id="rId10"/>
    <p:sldLayoutId id="2147485224" r:id="rId11"/>
    <p:sldLayoutId id="2147485225" r:id="rId12"/>
    <p:sldLayoutId id="2147485226" r:id="rId13"/>
    <p:sldLayoutId id="2147485240" r:id="rId14"/>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10BC45"/>
          </a:solidFill>
          <a:latin typeface="Arial" charset="0"/>
        </a:defRPr>
      </a:lvl6pPr>
      <a:lvl7pPr marL="914400" algn="l" rtl="0" fontAlgn="base">
        <a:spcBef>
          <a:spcPct val="0"/>
        </a:spcBef>
        <a:spcAft>
          <a:spcPct val="0"/>
        </a:spcAft>
        <a:defRPr sz="2800" b="1">
          <a:solidFill>
            <a:srgbClr val="10BC45"/>
          </a:solidFill>
          <a:latin typeface="Arial" charset="0"/>
        </a:defRPr>
      </a:lvl7pPr>
      <a:lvl8pPr marL="1371600" algn="l" rtl="0" fontAlgn="base">
        <a:spcBef>
          <a:spcPct val="0"/>
        </a:spcBef>
        <a:spcAft>
          <a:spcPct val="0"/>
        </a:spcAft>
        <a:defRPr sz="2800" b="1">
          <a:solidFill>
            <a:srgbClr val="10BC45"/>
          </a:solidFill>
          <a:latin typeface="Arial" charset="0"/>
        </a:defRPr>
      </a:lvl8pPr>
      <a:lvl9pPr marL="1828800" algn="l" rtl="0" fontAlgn="base">
        <a:spcBef>
          <a:spcPct val="0"/>
        </a:spcBef>
        <a:spcAft>
          <a:spcPct val="0"/>
        </a:spcAft>
        <a:defRPr sz="2800" b="1">
          <a:solidFill>
            <a:srgbClr val="10BC45"/>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13"/>
          <p:cNvPicPr>
            <a:picLocks noChangeAspect="1" noChangeArrowheads="1"/>
          </p:cNvPicPr>
          <p:nvPr/>
        </p:nvPicPr>
        <p:blipFill>
          <a:blip r:embed="rId15">
            <a:extLst>
              <a:ext uri="{28A0092B-C50C-407E-A947-70E740481C1C}">
                <a14:useLocalDpi xmlns:a14="http://schemas.microsoft.com/office/drawing/2010/main" val="0"/>
              </a:ext>
            </a:extLst>
          </a:blip>
          <a:stretch>
            <a:fillRect/>
          </a:stretch>
        </p:blipFill>
        <p:spPr bwMode="auto">
          <a:xfrm>
            <a:off x="0" y="0"/>
            <a:ext cx="9139765" cy="6854824"/>
          </a:xfrm>
          <a:prstGeom prst="rect">
            <a:avLst/>
          </a:prstGeom>
          <a:noFill/>
          <a:ln w="9525">
            <a:noFill/>
            <a:miter lim="800000"/>
            <a:headEnd/>
            <a:tailEnd/>
          </a:ln>
        </p:spPr>
      </p:pic>
      <p:sp>
        <p:nvSpPr>
          <p:cNvPr id="2051" name="Text Box 6"/>
          <p:cNvSpPr txBox="1">
            <a:spLocks noChangeArrowheads="1"/>
          </p:cNvSpPr>
          <p:nvPr/>
        </p:nvSpPr>
        <p:spPr bwMode="auto">
          <a:xfrm>
            <a:off x="828675" y="44450"/>
            <a:ext cx="6048375" cy="519113"/>
          </a:xfrm>
          <a:prstGeom prst="rect">
            <a:avLst/>
          </a:prstGeom>
          <a:noFill/>
          <a:ln w="9525">
            <a:noFill/>
            <a:miter lim="800000"/>
            <a:headEnd/>
            <a:tailEnd/>
          </a:ln>
        </p:spPr>
        <p:txBody>
          <a:bodyPr>
            <a:spAutoFit/>
          </a:bodyPr>
          <a:lstStyle/>
          <a:p>
            <a:pPr>
              <a:spcBef>
                <a:spcPct val="50000"/>
              </a:spcBef>
            </a:pPr>
            <a:endParaRPr lang="en-GB" sz="2800" b="1">
              <a:solidFill>
                <a:srgbClr val="5B0091"/>
              </a:solidFill>
              <a:cs typeface="Arial" charset="0"/>
            </a:endParaRPr>
          </a:p>
        </p:txBody>
      </p:sp>
      <p:sp>
        <p:nvSpPr>
          <p:cNvPr id="2052" name="Rectangle 8"/>
          <p:cNvSpPr>
            <a:spLocks noGrp="1" noChangeArrowheads="1"/>
          </p:cNvSpPr>
          <p:nvPr>
            <p:ph type="title"/>
          </p:nvPr>
        </p:nvSpPr>
        <p:spPr bwMode="auto">
          <a:xfrm>
            <a:off x="233363" y="53975"/>
            <a:ext cx="7735887" cy="5492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pic>
        <p:nvPicPr>
          <p:cNvPr id="2054" name="Picture 16">
            <a:hlinkClick r:id="" action="ppaction://hlinkshowjump?jump=previousslide"/>
          </p:cNvPr>
          <p:cNvPicPr>
            <a:picLocks noChangeAspect="1" noChangeArrowheads="1"/>
          </p:cNvPicPr>
          <p:nvPr/>
        </p:nvPicPr>
        <p:blipFill>
          <a:blip r:embed="rId16">
            <a:extLst>
              <a:ext uri="{28A0092B-C50C-407E-A947-70E740481C1C}">
                <a14:useLocalDpi xmlns:a14="http://schemas.microsoft.com/office/drawing/2010/main" val="0"/>
              </a:ext>
            </a:extLst>
          </a:blip>
          <a:stretch>
            <a:fillRect/>
          </a:stretch>
        </p:blipFill>
        <p:spPr bwMode="auto">
          <a:xfrm>
            <a:off x="107950" y="6177471"/>
            <a:ext cx="630238" cy="554609"/>
          </a:xfrm>
          <a:prstGeom prst="rect">
            <a:avLst/>
          </a:prstGeom>
          <a:noFill/>
          <a:ln w="9525">
            <a:noFill/>
            <a:miter lim="800000"/>
            <a:headEnd/>
            <a:tailEnd/>
          </a:ln>
        </p:spPr>
      </p:pic>
      <p:pic>
        <p:nvPicPr>
          <p:cNvPr id="7" name="Picture 6">
            <a:extLst>
              <a:ext uri="{FF2B5EF4-FFF2-40B4-BE49-F238E27FC236}">
                <a16:creationId xmlns:a16="http://schemas.microsoft.com/office/drawing/2014/main" id="{8D9274EB-7F4D-46DD-BE65-348FFA113121}"/>
              </a:ext>
            </a:extLst>
          </p:cNvPr>
          <p:cNvPicPr>
            <a:picLocks noChangeAspect="1"/>
          </p:cNvPicPr>
          <p:nvPr userDrawn="1"/>
        </p:nvPicPr>
        <p:blipFill>
          <a:blip r:embed="rId17">
            <a:extLst>
              <a:ext uri="{28A0092B-C50C-407E-A947-70E740481C1C}">
                <a14:useLocalDpi xmlns:a14="http://schemas.microsoft.com/office/drawing/2010/main" val="0"/>
              </a:ext>
            </a:extLst>
          </a:blip>
          <a:stretch>
            <a:fillRect/>
          </a:stretch>
        </p:blipFill>
        <p:spPr>
          <a:xfrm>
            <a:off x="7148250" y="6633730"/>
            <a:ext cx="1339208" cy="221095"/>
          </a:xfrm>
          <a:prstGeom prst="rect">
            <a:avLst/>
          </a:prstGeom>
        </p:spPr>
      </p:pic>
      <p:sp>
        <p:nvSpPr>
          <p:cNvPr id="8" name="Text Box 14">
            <a:extLst>
              <a:ext uri="{FF2B5EF4-FFF2-40B4-BE49-F238E27FC236}">
                <a16:creationId xmlns:a16="http://schemas.microsoft.com/office/drawing/2014/main" id="{4EF3414A-6DAA-4B09-BB7F-2F86ABA0BE9E}"/>
              </a:ext>
            </a:extLst>
          </p:cNvPr>
          <p:cNvSpPr txBox="1">
            <a:spLocks noChangeArrowheads="1"/>
          </p:cNvSpPr>
          <p:nvPr userDrawn="1"/>
        </p:nvSpPr>
        <p:spPr bwMode="auto">
          <a:xfrm>
            <a:off x="716139" y="6654800"/>
            <a:ext cx="655638" cy="246063"/>
          </a:xfrm>
          <a:prstGeom prst="rect">
            <a:avLst/>
          </a:prstGeom>
          <a:noFill/>
          <a:ln w="9525">
            <a:noFill/>
            <a:miter lim="800000"/>
            <a:headEnd/>
            <a:tailEnd/>
          </a:ln>
          <a:effectLst/>
        </p:spPr>
        <p:txBody>
          <a:bodyPr>
            <a:spAutoFit/>
          </a:bodyPr>
          <a:lstStyle/>
          <a:p>
            <a:pPr algn="ctr" eaLnBrk="1" hangingPunct="1">
              <a:spcBef>
                <a:spcPct val="50000"/>
              </a:spcBef>
            </a:pPr>
            <a:fld id="{40145087-C187-491B-93DB-48B963F291DF}" type="slidenum">
              <a:rPr lang="en-GB" altLang="en-US" sz="1000">
                <a:solidFill>
                  <a:srgbClr val="5B0091"/>
                </a:solidFill>
                <a:cs typeface="Arial" charset="0"/>
              </a:rPr>
              <a:pPr algn="ctr" eaLnBrk="1" hangingPunct="1">
                <a:spcBef>
                  <a:spcPct val="50000"/>
                </a:spcBef>
              </a:pPr>
              <a:t>‹#›</a:t>
            </a:fld>
            <a:r>
              <a:rPr lang="en-GB" altLang="en-US" sz="1000" dirty="0">
                <a:solidFill>
                  <a:srgbClr val="5B0091"/>
                </a:solidFill>
                <a:cs typeface="Arial" charset="0"/>
              </a:rPr>
              <a:t> of 15</a:t>
            </a:r>
          </a:p>
        </p:txBody>
      </p:sp>
    </p:spTree>
    <p:custDataLst>
      <p:tags r:id="rId14"/>
    </p:custDataLst>
    <p:extLst>
      <p:ext uri="{BB962C8B-B14F-4D97-AF65-F5344CB8AC3E}">
        <p14:creationId xmlns:p14="http://schemas.microsoft.com/office/powerpoint/2010/main" val="3326232573"/>
      </p:ext>
    </p:extLst>
  </p:cSld>
  <p:clrMap bg1="lt1" tx1="dk1" bg2="lt2" tx2="dk2" accent1="accent1" accent2="accent2" accent3="accent3" accent4="accent4" accent5="accent5" accent6="accent6" hlink="hlink" folHlink="folHlink"/>
  <p:sldLayoutIdLst>
    <p:sldLayoutId id="2147485228" r:id="rId1"/>
    <p:sldLayoutId id="2147485229" r:id="rId2"/>
    <p:sldLayoutId id="2147485230" r:id="rId3"/>
    <p:sldLayoutId id="2147485231" r:id="rId4"/>
    <p:sldLayoutId id="2147485232" r:id="rId5"/>
    <p:sldLayoutId id="2147485233" r:id="rId6"/>
    <p:sldLayoutId id="2147485234" r:id="rId7"/>
    <p:sldLayoutId id="2147485235" r:id="rId8"/>
    <p:sldLayoutId id="2147485236" r:id="rId9"/>
    <p:sldLayoutId id="2147485237" r:id="rId10"/>
    <p:sldLayoutId id="2147485238" r:id="rId11"/>
    <p:sldLayoutId id="2147485239" r:id="rId12"/>
  </p:sldLayoutIdLst>
  <p:txStyles>
    <p:titleStyle>
      <a:lvl1pPr algn="l" rtl="0" eaLnBrk="0" fontAlgn="base" hangingPunct="0">
        <a:spcBef>
          <a:spcPct val="0"/>
        </a:spcBef>
        <a:spcAft>
          <a:spcPct val="0"/>
        </a:spcAft>
        <a:defRPr sz="2800" b="1">
          <a:solidFill>
            <a:schemeClr val="bg1"/>
          </a:solidFill>
          <a:latin typeface="+mj-lt"/>
          <a:ea typeface="+mj-ea"/>
          <a:cs typeface="+mj-cs"/>
        </a:defRPr>
      </a:lvl1pPr>
      <a:lvl2pPr algn="l" rtl="0" eaLnBrk="0" fontAlgn="base" hangingPunct="0">
        <a:spcBef>
          <a:spcPct val="0"/>
        </a:spcBef>
        <a:spcAft>
          <a:spcPct val="0"/>
        </a:spcAft>
        <a:defRPr sz="2800" b="1">
          <a:solidFill>
            <a:schemeClr val="bg1"/>
          </a:solidFill>
          <a:latin typeface="Arial" charset="0"/>
        </a:defRPr>
      </a:lvl2pPr>
      <a:lvl3pPr algn="l" rtl="0" eaLnBrk="0" fontAlgn="base" hangingPunct="0">
        <a:spcBef>
          <a:spcPct val="0"/>
        </a:spcBef>
        <a:spcAft>
          <a:spcPct val="0"/>
        </a:spcAft>
        <a:defRPr sz="2800" b="1">
          <a:solidFill>
            <a:schemeClr val="bg1"/>
          </a:solidFill>
          <a:latin typeface="Arial" charset="0"/>
        </a:defRPr>
      </a:lvl3pPr>
      <a:lvl4pPr algn="l" rtl="0" eaLnBrk="0" fontAlgn="base" hangingPunct="0">
        <a:spcBef>
          <a:spcPct val="0"/>
        </a:spcBef>
        <a:spcAft>
          <a:spcPct val="0"/>
        </a:spcAft>
        <a:defRPr sz="2800" b="1">
          <a:solidFill>
            <a:schemeClr val="bg1"/>
          </a:solidFill>
          <a:latin typeface="Arial" charset="0"/>
        </a:defRPr>
      </a:lvl4pPr>
      <a:lvl5pPr algn="l" rtl="0" eaLnBrk="0" fontAlgn="base" hangingPunct="0">
        <a:spcBef>
          <a:spcPct val="0"/>
        </a:spcBef>
        <a:spcAft>
          <a:spcPct val="0"/>
        </a:spcAft>
        <a:defRPr sz="2800" b="1">
          <a:solidFill>
            <a:schemeClr val="bg1"/>
          </a:solidFill>
          <a:latin typeface="Arial" charset="0"/>
        </a:defRPr>
      </a:lvl5pPr>
      <a:lvl6pPr marL="457200" algn="l" rtl="0" fontAlgn="base">
        <a:spcBef>
          <a:spcPct val="0"/>
        </a:spcBef>
        <a:spcAft>
          <a:spcPct val="0"/>
        </a:spcAft>
        <a:defRPr sz="2800" b="1">
          <a:solidFill>
            <a:srgbClr val="FF6600"/>
          </a:solidFill>
          <a:latin typeface="Arial" charset="0"/>
        </a:defRPr>
      </a:lvl6pPr>
      <a:lvl7pPr marL="914400" algn="l" rtl="0" fontAlgn="base">
        <a:spcBef>
          <a:spcPct val="0"/>
        </a:spcBef>
        <a:spcAft>
          <a:spcPct val="0"/>
        </a:spcAft>
        <a:defRPr sz="2800" b="1">
          <a:solidFill>
            <a:srgbClr val="FF6600"/>
          </a:solidFill>
          <a:latin typeface="Arial" charset="0"/>
        </a:defRPr>
      </a:lvl7pPr>
      <a:lvl8pPr marL="1371600" algn="l" rtl="0" fontAlgn="base">
        <a:spcBef>
          <a:spcPct val="0"/>
        </a:spcBef>
        <a:spcAft>
          <a:spcPct val="0"/>
        </a:spcAft>
        <a:defRPr sz="2800" b="1">
          <a:solidFill>
            <a:srgbClr val="FF6600"/>
          </a:solidFill>
          <a:latin typeface="Arial" charset="0"/>
        </a:defRPr>
      </a:lvl8pPr>
      <a:lvl9pPr marL="1828800" algn="l" rtl="0" fontAlgn="base">
        <a:spcBef>
          <a:spcPct val="0"/>
        </a:spcBef>
        <a:spcAft>
          <a:spcPct val="0"/>
        </a:spcAft>
        <a:defRPr sz="2800" b="1">
          <a:solidFill>
            <a:srgbClr val="FF6600"/>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image" Target="../media/image11.png"/><Relationship Id="rId2" Type="http://schemas.openxmlformats.org/officeDocument/2006/relationships/slideLayout" Target="../slideLayouts/slideLayout6.xml"/><Relationship Id="rId1" Type="http://schemas.openxmlformats.org/officeDocument/2006/relationships/tags" Target="../tags/tag40.xml"/><Relationship Id="rId6" Type="http://schemas.openxmlformats.org/officeDocument/2006/relationships/image" Target="../media/image6.png"/><Relationship Id="rId5" Type="http://schemas.openxmlformats.org/officeDocument/2006/relationships/image" Target="../media/image24.jpeg"/><Relationship Id="rId4" Type="http://schemas.openxmlformats.org/officeDocument/2006/relationships/image" Target="../media/image23.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6.xml"/><Relationship Id="rId1" Type="http://schemas.openxmlformats.org/officeDocument/2006/relationships/tags" Target="../tags/tag4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5.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12.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42.xml"/><Relationship Id="rId6" Type="http://schemas.openxmlformats.org/officeDocument/2006/relationships/image" Target="../media/image17.png"/><Relationship Id="rId5" Type="http://schemas.openxmlformats.org/officeDocument/2006/relationships/image" Target="../media/image15.png"/><Relationship Id="rId4" Type="http://schemas.openxmlformats.org/officeDocument/2006/relationships/image" Target="../media/image26.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tags" Target="../tags/tag43.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44.xml"/><Relationship Id="rId5" Type="http://schemas.openxmlformats.org/officeDocument/2006/relationships/image" Target="../media/image6.png"/><Relationship Id="rId4" Type="http://schemas.openxmlformats.org/officeDocument/2006/relationships/image" Target="../media/image28.jpe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0.xml"/><Relationship Id="rId1" Type="http://schemas.openxmlformats.org/officeDocument/2006/relationships/tags" Target="../tags/tag45.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32.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3.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4.xml"/><Relationship Id="rId6" Type="http://schemas.openxmlformats.org/officeDocument/2006/relationships/image" Target="../media/image13.png"/><Relationship Id="rId5" Type="http://schemas.openxmlformats.org/officeDocument/2006/relationships/image" Target="../media/image12.jpeg"/><Relationship Id="rId4" Type="http://schemas.openxmlformats.org/officeDocument/2006/relationships/hyperlink" Target="http://companyweb/production/Image%20library/Biology/polypeptide1.png" TargetMode="Externa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35.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6.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tags" Target="../tags/tag3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control" Target="../activeX/activeX1.xml"/><Relationship Id="rId7" Type="http://schemas.openxmlformats.org/officeDocument/2006/relationships/image" Target="../media/image19.png"/><Relationship Id="rId2" Type="http://schemas.openxmlformats.org/officeDocument/2006/relationships/tags" Target="../tags/tag37.xml"/><Relationship Id="rId1" Type="http://schemas.openxmlformats.org/officeDocument/2006/relationships/vmlDrawing" Target="../drawings/vmlDrawing1.vml"/><Relationship Id="rId6" Type="http://schemas.openxmlformats.org/officeDocument/2006/relationships/image" Target="../media/image6.png"/><Relationship Id="rId5" Type="http://schemas.openxmlformats.org/officeDocument/2006/relationships/notesSlide" Target="../notesSlides/notesSlide7.xml"/><Relationship Id="rId10" Type="http://schemas.openxmlformats.org/officeDocument/2006/relationships/image" Target="../media/image18.wmf"/><Relationship Id="rId4" Type="http://schemas.openxmlformats.org/officeDocument/2006/relationships/slideLayout" Target="../slideLayouts/slideLayout6.xml"/><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control" Target="../activeX/activeX2.xml"/><Relationship Id="rId7" Type="http://schemas.openxmlformats.org/officeDocument/2006/relationships/image" Target="../media/image19.png"/><Relationship Id="rId2" Type="http://schemas.openxmlformats.org/officeDocument/2006/relationships/tags" Target="../tags/tag38.xml"/><Relationship Id="rId1" Type="http://schemas.openxmlformats.org/officeDocument/2006/relationships/vmlDrawing" Target="../drawings/vmlDrawing2.vml"/><Relationship Id="rId6" Type="http://schemas.openxmlformats.org/officeDocument/2006/relationships/image" Target="../media/image6.png"/><Relationship Id="rId5" Type="http://schemas.openxmlformats.org/officeDocument/2006/relationships/notesSlide" Target="../notesSlides/notesSlide8.xml"/><Relationship Id="rId4" Type="http://schemas.openxmlformats.org/officeDocument/2006/relationships/slideLayout" Target="../slideLayouts/slideLayout6.xml"/><Relationship Id="rId9" Type="http://schemas.openxmlformats.org/officeDocument/2006/relationships/image" Target="../media/image18.wmf"/></Relationships>
</file>

<file path=ppt/slides/_rels/slide9.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control" Target="../activeX/activeX3.xml"/><Relationship Id="rId7" Type="http://schemas.openxmlformats.org/officeDocument/2006/relationships/image" Target="../media/image19.png"/><Relationship Id="rId2" Type="http://schemas.openxmlformats.org/officeDocument/2006/relationships/tags" Target="../tags/tag39.xml"/><Relationship Id="rId1" Type="http://schemas.openxmlformats.org/officeDocument/2006/relationships/vmlDrawing" Target="../drawings/vmlDrawing3.vml"/><Relationship Id="rId6" Type="http://schemas.openxmlformats.org/officeDocument/2006/relationships/image" Target="../media/image6.png"/><Relationship Id="rId11" Type="http://schemas.openxmlformats.org/officeDocument/2006/relationships/image" Target="../media/image18.wmf"/><Relationship Id="rId5" Type="http://schemas.openxmlformats.org/officeDocument/2006/relationships/notesSlide" Target="../notesSlides/notesSlide9.xml"/><Relationship Id="rId10" Type="http://schemas.openxmlformats.org/officeDocument/2006/relationships/image" Target="../media/image20.jpg"/><Relationship Id="rId4" Type="http://schemas.openxmlformats.org/officeDocument/2006/relationships/slideLayout" Target="../slideLayouts/slideLayout6.xml"/><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a:extLst>
              <a:ext uri="{FF2B5EF4-FFF2-40B4-BE49-F238E27FC236}">
                <a16:creationId xmlns:a16="http://schemas.microsoft.com/office/drawing/2014/main" id="{C1198524-66D2-4AD3-8B80-4BF10C65C576}"/>
              </a:ext>
            </a:extLst>
          </p:cNvPr>
          <p:cNvSpPr>
            <a:spLocks noGrp="1"/>
          </p:cNvSpPr>
          <p:nvPr>
            <p:ph type="title"/>
          </p:nvPr>
        </p:nvSpPr>
        <p:spPr/>
        <p:txBody>
          <a:bodyPr/>
          <a:lstStyle/>
          <a:p>
            <a:r>
              <a:rPr lang="en-GB" altLang="en-US" dirty="0"/>
              <a:t>Cellular Respiration</a:t>
            </a:r>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7001CAB9-96A5-4754-9816-7EF88072AAD9}"/>
              </a:ext>
            </a:extLst>
          </p:cNvPr>
          <p:cNvSpPr>
            <a:spLocks noGrp="1" noChangeArrowheads="1"/>
          </p:cNvSpPr>
          <p:nvPr>
            <p:ph type="title"/>
          </p:nvPr>
        </p:nvSpPr>
        <p:spPr/>
        <p:txBody>
          <a:bodyPr/>
          <a:lstStyle/>
          <a:p>
            <a:pPr eaLnBrk="1" hangingPunct="1"/>
            <a:r>
              <a:rPr lang="en-GB" altLang="en-US"/>
              <a:t>Anaerobic respiration in muscle</a:t>
            </a:r>
          </a:p>
        </p:txBody>
      </p:sp>
      <p:sp>
        <p:nvSpPr>
          <p:cNvPr id="20483" name="Text Box 4">
            <a:extLst>
              <a:ext uri="{FF2B5EF4-FFF2-40B4-BE49-F238E27FC236}">
                <a16:creationId xmlns:a16="http://schemas.microsoft.com/office/drawing/2014/main" id="{2BB9CF5F-E800-4699-B882-895AEDE6B5AE}"/>
              </a:ext>
            </a:extLst>
          </p:cNvPr>
          <p:cNvSpPr txBox="1">
            <a:spLocks noChangeArrowheads="1"/>
          </p:cNvSpPr>
          <p:nvPr/>
        </p:nvSpPr>
        <p:spPr bwMode="auto">
          <a:xfrm>
            <a:off x="342900" y="784225"/>
            <a:ext cx="88011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dirty="0">
                <a:solidFill>
                  <a:srgbClr val="010066"/>
                </a:solidFill>
              </a:rPr>
              <a:t>When a muscle cell does not have the necessary oxygen to break down glucose, it must carry out anaerobic respiration. </a:t>
            </a:r>
          </a:p>
        </p:txBody>
      </p:sp>
      <p:sp>
        <p:nvSpPr>
          <p:cNvPr id="21511" name="Rectangle 26">
            <a:extLst>
              <a:ext uri="{FF2B5EF4-FFF2-40B4-BE49-F238E27FC236}">
                <a16:creationId xmlns:a16="http://schemas.microsoft.com/office/drawing/2014/main" id="{71EE32CE-C799-43B4-8B48-3FC48F076C19}"/>
              </a:ext>
            </a:extLst>
          </p:cNvPr>
          <p:cNvSpPr>
            <a:spLocks noChangeArrowheads="1"/>
          </p:cNvSpPr>
          <p:nvPr/>
        </p:nvSpPr>
        <p:spPr bwMode="auto">
          <a:xfrm>
            <a:off x="342900" y="1934339"/>
            <a:ext cx="3642078"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This can occur during</a:t>
            </a:r>
            <a:br>
              <a:rPr lang="en-GB" altLang="en-US" dirty="0">
                <a:solidFill>
                  <a:srgbClr val="010066"/>
                </a:solidFill>
              </a:rPr>
            </a:br>
            <a:r>
              <a:rPr lang="en-GB" altLang="en-US" dirty="0">
                <a:solidFill>
                  <a:srgbClr val="010066"/>
                </a:solidFill>
              </a:rPr>
              <a:t>vigorous exercise, if the </a:t>
            </a:r>
            <a:br>
              <a:rPr lang="en-GB" altLang="en-US" dirty="0">
                <a:solidFill>
                  <a:srgbClr val="010066"/>
                </a:solidFill>
              </a:rPr>
            </a:br>
            <a:r>
              <a:rPr lang="en-GB" altLang="en-US" dirty="0">
                <a:solidFill>
                  <a:srgbClr val="010066"/>
                </a:solidFill>
              </a:rPr>
              <a:t>demand for oxygen by </a:t>
            </a:r>
            <a:br>
              <a:rPr lang="en-GB" altLang="en-US" dirty="0">
                <a:solidFill>
                  <a:srgbClr val="010066"/>
                </a:solidFill>
              </a:rPr>
            </a:br>
            <a:r>
              <a:rPr lang="en-GB" altLang="en-US" dirty="0">
                <a:solidFill>
                  <a:srgbClr val="010066"/>
                </a:solidFill>
              </a:rPr>
              <a:t>the muscles exceeds the </a:t>
            </a:r>
            <a:br>
              <a:rPr lang="en-GB" altLang="en-US" dirty="0">
                <a:solidFill>
                  <a:srgbClr val="010066"/>
                </a:solidFill>
              </a:rPr>
            </a:br>
            <a:r>
              <a:rPr lang="en-GB" altLang="en-US" dirty="0">
                <a:solidFill>
                  <a:srgbClr val="010066"/>
                </a:solidFill>
              </a:rPr>
              <a:t>amount that can be </a:t>
            </a:r>
            <a:br>
              <a:rPr lang="en-GB" altLang="en-US" dirty="0">
                <a:solidFill>
                  <a:srgbClr val="010066"/>
                </a:solidFill>
              </a:rPr>
            </a:br>
            <a:r>
              <a:rPr lang="en-GB" altLang="en-US" dirty="0">
                <a:solidFill>
                  <a:srgbClr val="010066"/>
                </a:solidFill>
              </a:rPr>
              <a:t>delivered by the blood. </a:t>
            </a:r>
            <a:endParaRPr lang="en-GB" altLang="en-US" dirty="0"/>
          </a:p>
        </p:txBody>
      </p:sp>
      <p:pic>
        <p:nvPicPr>
          <p:cNvPr id="21512" name="Picture 16" descr="shutterstock_1378737_small">
            <a:extLst>
              <a:ext uri="{FF2B5EF4-FFF2-40B4-BE49-F238E27FC236}">
                <a16:creationId xmlns:a16="http://schemas.microsoft.com/office/drawing/2014/main" id="{0E3441A2-10DC-4E4E-AC6F-FC5A1197356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5261" t="4881" r="10825"/>
          <a:stretch>
            <a:fillRect/>
          </a:stretch>
        </p:blipFill>
        <p:spPr bwMode="auto">
          <a:xfrm>
            <a:off x="4503738" y="1793523"/>
            <a:ext cx="3433762"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3" name="Rectangle 29">
            <a:extLst>
              <a:ext uri="{FF2B5EF4-FFF2-40B4-BE49-F238E27FC236}">
                <a16:creationId xmlns:a16="http://schemas.microsoft.com/office/drawing/2014/main" id="{D5F8F701-3F92-45B9-91EF-C3B53106C14A}"/>
              </a:ext>
            </a:extLst>
          </p:cNvPr>
          <p:cNvSpPr>
            <a:spLocks noChangeArrowheads="1"/>
          </p:cNvSpPr>
          <p:nvPr/>
        </p:nvSpPr>
        <p:spPr bwMode="auto">
          <a:xfrm>
            <a:off x="342900" y="456241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equation for anaerobic respiration in muscle is:</a:t>
            </a:r>
            <a:endParaRPr lang="en-GB" altLang="en-US" dirty="0"/>
          </a:p>
        </p:txBody>
      </p:sp>
      <p:pic>
        <p:nvPicPr>
          <p:cNvPr id="16" name="Picture 15" descr="Picture1.jpg">
            <a:extLst>
              <a:ext uri="{FF2B5EF4-FFF2-40B4-BE49-F238E27FC236}">
                <a16:creationId xmlns:a16="http://schemas.microsoft.com/office/drawing/2014/main" id="{A065215A-4804-4C35-8F68-BA7B1B8D611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577975" y="5344229"/>
            <a:ext cx="5919788" cy="98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a16="http://schemas.microsoft.com/office/drawing/2014/main" id="{F4941EA7-7D4F-4DBD-BB3A-1F68E1BB5A34}"/>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D8E840E1-72F5-4591-A1C7-7A71BEF55FAD}"/>
              </a:ext>
            </a:extLst>
          </p:cNvPr>
          <p:cNvPicPr>
            <a:picLocks noChangeAspect="1" noChangeArrowheads="1"/>
          </p:cNvPicPr>
          <p:nvPr/>
        </p:nvPicPr>
        <p:blipFill>
          <a:blip r:embed="rId7"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5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512"/>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15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1" grpId="0"/>
      <p:bldP spid="2151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9" descr="Cellular_respiration_12.1.png">
            <a:extLst>
              <a:ext uri="{FF2B5EF4-FFF2-40B4-BE49-F238E27FC236}">
                <a16:creationId xmlns:a16="http://schemas.microsoft.com/office/drawing/2014/main" id="{ED6E06C0-DC83-455D-A74B-070FFB4B8689}"/>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881688" y="2749550"/>
            <a:ext cx="2651125" cy="382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7" name="Rectangle 2">
            <a:extLst>
              <a:ext uri="{FF2B5EF4-FFF2-40B4-BE49-F238E27FC236}">
                <a16:creationId xmlns:a16="http://schemas.microsoft.com/office/drawing/2014/main" id="{A12FCA38-441C-4833-B078-369CED563FBF}"/>
              </a:ext>
            </a:extLst>
          </p:cNvPr>
          <p:cNvSpPr>
            <a:spLocks noGrp="1" noChangeArrowheads="1"/>
          </p:cNvSpPr>
          <p:nvPr>
            <p:ph type="title"/>
          </p:nvPr>
        </p:nvSpPr>
        <p:spPr/>
        <p:txBody>
          <a:bodyPr/>
          <a:lstStyle/>
          <a:p>
            <a:pPr eaLnBrk="1" hangingPunct="1"/>
            <a:r>
              <a:rPr lang="en-GB" altLang="en-US"/>
              <a:t>What is anaerobic respiration?</a:t>
            </a:r>
          </a:p>
        </p:txBody>
      </p:sp>
      <p:sp>
        <p:nvSpPr>
          <p:cNvPr id="618499" name="Text Box 42">
            <a:extLst>
              <a:ext uri="{FF2B5EF4-FFF2-40B4-BE49-F238E27FC236}">
                <a16:creationId xmlns:a16="http://schemas.microsoft.com/office/drawing/2014/main" id="{81C10735-CC16-47C1-B4A2-8F3154DF9403}"/>
              </a:ext>
            </a:extLst>
          </p:cNvPr>
          <p:cNvSpPr txBox="1">
            <a:spLocks noChangeArrowheads="1"/>
          </p:cNvSpPr>
          <p:nvPr/>
        </p:nvSpPr>
        <p:spPr bwMode="auto">
          <a:xfrm>
            <a:off x="342900" y="2297113"/>
            <a:ext cx="8189913"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10BC45"/>
                </a:solidFill>
              </a:rPr>
              <a:t>Anaerobic respiration </a:t>
            </a:r>
            <a:r>
              <a:rPr lang="en-GB" altLang="en-US">
                <a:solidFill>
                  <a:srgbClr val="010066"/>
                </a:solidFill>
              </a:rPr>
              <a:t>takes place without oxygen. </a:t>
            </a:r>
          </a:p>
        </p:txBody>
      </p:sp>
      <p:sp>
        <p:nvSpPr>
          <p:cNvPr id="21511" name="TextBox 7">
            <a:extLst>
              <a:ext uri="{FF2B5EF4-FFF2-40B4-BE49-F238E27FC236}">
                <a16:creationId xmlns:a16="http://schemas.microsoft.com/office/drawing/2014/main" id="{CA7840EC-69BB-443F-82D4-F5B9A82DBB9E}"/>
              </a:ext>
            </a:extLst>
          </p:cNvPr>
          <p:cNvSpPr txBox="1">
            <a:spLocks noChangeArrowheads="1"/>
          </p:cNvSpPr>
          <p:nvPr/>
        </p:nvSpPr>
        <p:spPr bwMode="auto">
          <a:xfrm>
            <a:off x="342900" y="784225"/>
            <a:ext cx="84963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Aerobic respiration uses oxygen to break down glucose.    </a:t>
            </a:r>
            <a:br>
              <a:rPr lang="en-GB" altLang="en-US" dirty="0">
                <a:solidFill>
                  <a:srgbClr val="010066"/>
                </a:solidFill>
              </a:rPr>
            </a:br>
            <a:r>
              <a:rPr lang="en-GB" altLang="en-US" dirty="0">
                <a:solidFill>
                  <a:srgbClr val="010066"/>
                </a:solidFill>
              </a:rPr>
              <a:t>It releases a lot of energy from each glucose molecule by breaking it down completely through the process of oxidation.</a:t>
            </a:r>
          </a:p>
        </p:txBody>
      </p:sp>
      <p:sp>
        <p:nvSpPr>
          <p:cNvPr id="20487" name="Rectangle 7">
            <a:extLst>
              <a:ext uri="{FF2B5EF4-FFF2-40B4-BE49-F238E27FC236}">
                <a16:creationId xmlns:a16="http://schemas.microsoft.com/office/drawing/2014/main" id="{0F039C0D-225C-4329-B0A4-2E1C2396C696}"/>
              </a:ext>
            </a:extLst>
          </p:cNvPr>
          <p:cNvSpPr>
            <a:spLocks noChangeArrowheads="1"/>
          </p:cNvSpPr>
          <p:nvPr/>
        </p:nvSpPr>
        <p:spPr bwMode="auto">
          <a:xfrm>
            <a:off x="342900" y="3070225"/>
            <a:ext cx="51435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Less energy is released per glucose molecule in anaerobic respiration. This is because the oxidation of glucose is </a:t>
            </a:r>
            <a:r>
              <a:rPr lang="en-GB" altLang="en-US" b="1">
                <a:solidFill>
                  <a:srgbClr val="010066"/>
                </a:solidFill>
              </a:rPr>
              <a:t>incomplete</a:t>
            </a:r>
            <a:r>
              <a:rPr lang="en-GB" altLang="en-US">
                <a:solidFill>
                  <a:srgbClr val="010066"/>
                </a:solidFill>
              </a:rPr>
              <a:t>.</a:t>
            </a:r>
          </a:p>
        </p:txBody>
      </p:sp>
      <p:sp>
        <p:nvSpPr>
          <p:cNvPr id="9" name="Text Box 41">
            <a:extLst>
              <a:ext uri="{FF2B5EF4-FFF2-40B4-BE49-F238E27FC236}">
                <a16:creationId xmlns:a16="http://schemas.microsoft.com/office/drawing/2014/main" id="{64ED4D7F-EBF5-4D72-939C-63629FE3F80B}"/>
              </a:ext>
            </a:extLst>
          </p:cNvPr>
          <p:cNvSpPr txBox="1">
            <a:spLocks noChangeArrowheads="1"/>
          </p:cNvSpPr>
          <p:nvPr/>
        </p:nvSpPr>
        <p:spPr bwMode="auto">
          <a:xfrm>
            <a:off x="342900" y="4953000"/>
            <a:ext cx="532412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As a result, fewer ATP molecules </a:t>
            </a:r>
            <a:br>
              <a:rPr lang="en-GB" altLang="en-US" dirty="0">
                <a:solidFill>
                  <a:srgbClr val="010066"/>
                </a:solidFill>
              </a:rPr>
            </a:br>
            <a:r>
              <a:rPr lang="en-GB" altLang="en-US" dirty="0">
                <a:solidFill>
                  <a:srgbClr val="010066"/>
                </a:solidFill>
              </a:rPr>
              <a:t>are produced in anaerobic respiration than aerobic respiration.</a:t>
            </a:r>
          </a:p>
        </p:txBody>
      </p:sp>
      <p:pic>
        <p:nvPicPr>
          <p:cNvPr id="11" name="Picture 10">
            <a:extLst>
              <a:ext uri="{FF2B5EF4-FFF2-40B4-BE49-F238E27FC236}">
                <a16:creationId xmlns:a16="http://schemas.microsoft.com/office/drawing/2014/main" id="{173F5B6B-1381-4037-94D9-AFBC6CD3A16A}"/>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2" name="Picture 9" descr="notes_icon">
            <a:extLst>
              <a:ext uri="{FF2B5EF4-FFF2-40B4-BE49-F238E27FC236}">
                <a16:creationId xmlns:a16="http://schemas.microsoft.com/office/drawing/2014/main" id="{F9BCB82D-7CDB-4FF0-B4E2-359F8A6F8A13}"/>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1849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8499" grpId="0"/>
      <p:bldP spid="20487"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13" descr="Cellular_respiration_13.1.png">
            <a:extLst>
              <a:ext uri="{FF2B5EF4-FFF2-40B4-BE49-F238E27FC236}">
                <a16:creationId xmlns:a16="http://schemas.microsoft.com/office/drawing/2014/main" id="{7AC4F57B-438B-467E-9DCA-E655ED59906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556125" y="1829753"/>
            <a:ext cx="3536950" cy="300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1" name="Text Box 3">
            <a:extLst>
              <a:ext uri="{FF2B5EF4-FFF2-40B4-BE49-F238E27FC236}">
                <a16:creationId xmlns:a16="http://schemas.microsoft.com/office/drawing/2014/main" id="{71C98FB4-0DFB-4FDB-B162-3EBAD6355794}"/>
              </a:ext>
            </a:extLst>
          </p:cNvPr>
          <p:cNvSpPr txBox="1">
            <a:spLocks noChangeArrowheads="1"/>
          </p:cNvSpPr>
          <p:nvPr/>
        </p:nvSpPr>
        <p:spPr bwMode="auto">
          <a:xfrm>
            <a:off x="342900" y="784225"/>
            <a:ext cx="85074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10BC45"/>
                </a:solidFill>
              </a:rPr>
              <a:t>Plants</a:t>
            </a:r>
            <a:r>
              <a:rPr lang="en-GB" altLang="en-US">
                <a:solidFill>
                  <a:srgbClr val="010066"/>
                </a:solidFill>
              </a:rPr>
              <a:t> and some microorganisms, such as </a:t>
            </a:r>
            <a:r>
              <a:rPr lang="en-GB" altLang="en-US" b="1">
                <a:solidFill>
                  <a:srgbClr val="10BC45"/>
                </a:solidFill>
              </a:rPr>
              <a:t>yeast </a:t>
            </a:r>
            <a:r>
              <a:rPr lang="en-GB" altLang="en-US">
                <a:solidFill>
                  <a:srgbClr val="010066"/>
                </a:solidFill>
              </a:rPr>
              <a:t>(a type </a:t>
            </a:r>
            <a:br>
              <a:rPr lang="en-GB" altLang="en-US">
                <a:solidFill>
                  <a:srgbClr val="010066"/>
                </a:solidFill>
              </a:rPr>
            </a:br>
            <a:r>
              <a:rPr lang="en-GB" altLang="en-US">
                <a:solidFill>
                  <a:srgbClr val="010066"/>
                </a:solidFill>
              </a:rPr>
              <a:t>of fungus), can also carry out anaerobic respiration </a:t>
            </a:r>
            <a:r>
              <a:rPr lang="en-GB" altLang="en-US"/>
              <a:t>if the supply of oxygen is limited</a:t>
            </a:r>
            <a:r>
              <a:rPr lang="en-GB" altLang="en-US">
                <a:solidFill>
                  <a:srgbClr val="010066"/>
                </a:solidFill>
              </a:rPr>
              <a:t>.</a:t>
            </a:r>
          </a:p>
        </p:txBody>
      </p:sp>
      <p:sp>
        <p:nvSpPr>
          <p:cNvPr id="22538" name="AutoShape 25">
            <a:extLst>
              <a:ext uri="{FF2B5EF4-FFF2-40B4-BE49-F238E27FC236}">
                <a16:creationId xmlns:a16="http://schemas.microsoft.com/office/drawing/2014/main" id="{A631FE40-1FA6-4BF2-90D5-1685F1E5254C}"/>
              </a:ext>
            </a:extLst>
          </p:cNvPr>
          <p:cNvSpPr>
            <a:spLocks noChangeArrowheads="1"/>
          </p:cNvSpPr>
          <p:nvPr/>
        </p:nvSpPr>
        <p:spPr bwMode="auto">
          <a:xfrm>
            <a:off x="541338" y="5218113"/>
            <a:ext cx="7924800" cy="935037"/>
          </a:xfrm>
          <a:prstGeom prst="roundRect">
            <a:avLst>
              <a:gd name="adj" fmla="val 0"/>
            </a:avLst>
          </a:prstGeom>
          <a:noFill/>
          <a:ln w="38100">
            <a:solidFill>
              <a:srgbClr val="10BC4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endParaRPr lang="en-GB" altLang="en-US">
              <a:solidFill>
                <a:srgbClr val="010066"/>
              </a:solidFill>
            </a:endParaRPr>
          </a:p>
        </p:txBody>
      </p:sp>
      <p:pic>
        <p:nvPicPr>
          <p:cNvPr id="22539" name="Picture 45" descr="energy boom">
            <a:extLst>
              <a:ext uri="{FF2B5EF4-FFF2-40B4-BE49-F238E27FC236}">
                <a16:creationId xmlns:a16="http://schemas.microsoft.com/office/drawing/2014/main" id="{1D8ADC3C-0F23-480F-B848-2325D38B432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61175" y="5253038"/>
            <a:ext cx="1287463" cy="86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40" name="Text Box 7">
            <a:extLst>
              <a:ext uri="{FF2B5EF4-FFF2-40B4-BE49-F238E27FC236}">
                <a16:creationId xmlns:a16="http://schemas.microsoft.com/office/drawing/2014/main" id="{CF7DA0EC-0B31-45DA-85E6-46C698EFECBF}"/>
              </a:ext>
            </a:extLst>
          </p:cNvPr>
          <p:cNvSpPr txBox="1">
            <a:spLocks noChangeArrowheads="1"/>
          </p:cNvSpPr>
          <p:nvPr/>
        </p:nvSpPr>
        <p:spPr bwMode="auto">
          <a:xfrm>
            <a:off x="787400" y="5422900"/>
            <a:ext cx="15541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b="1">
                <a:solidFill>
                  <a:srgbClr val="010066"/>
                </a:solidFill>
              </a:rPr>
              <a:t>glucose</a:t>
            </a:r>
          </a:p>
        </p:txBody>
      </p:sp>
      <p:sp>
        <p:nvSpPr>
          <p:cNvPr id="22541" name="Rectangle 24">
            <a:extLst>
              <a:ext uri="{FF2B5EF4-FFF2-40B4-BE49-F238E27FC236}">
                <a16:creationId xmlns:a16="http://schemas.microsoft.com/office/drawing/2014/main" id="{469578EC-3126-4058-9874-5AE3D9F0AD20}"/>
              </a:ext>
            </a:extLst>
          </p:cNvPr>
          <p:cNvSpPr>
            <a:spLocks noChangeArrowheads="1"/>
          </p:cNvSpPr>
          <p:nvPr/>
        </p:nvSpPr>
        <p:spPr bwMode="auto">
          <a:xfrm>
            <a:off x="2058988" y="5402263"/>
            <a:ext cx="6473825"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spcBef>
                <a:spcPct val="50000"/>
              </a:spcBef>
            </a:pPr>
            <a:r>
              <a:rPr lang="en-GB" altLang="en-US" sz="2600" b="1">
                <a:solidFill>
                  <a:srgbClr val="010066"/>
                </a:solidFill>
                <a:sym typeface="Monotype Sorts" pitchFamily="2" charset="2"/>
              </a:rPr>
              <a:t>   carbon dioxide + ethanol (+ energy)</a:t>
            </a:r>
          </a:p>
        </p:txBody>
      </p:sp>
      <p:sp>
        <p:nvSpPr>
          <p:cNvPr id="624651" name="TextBox 25">
            <a:extLst>
              <a:ext uri="{FF2B5EF4-FFF2-40B4-BE49-F238E27FC236}">
                <a16:creationId xmlns:a16="http://schemas.microsoft.com/office/drawing/2014/main" id="{8BB3CD9A-0DBB-4C0C-84FE-553F9A032A66}"/>
              </a:ext>
            </a:extLst>
          </p:cNvPr>
          <p:cNvSpPr txBox="1">
            <a:spLocks noChangeArrowheads="1"/>
          </p:cNvSpPr>
          <p:nvPr/>
        </p:nvSpPr>
        <p:spPr bwMode="auto">
          <a:xfrm>
            <a:off x="342901" y="3616325"/>
            <a:ext cx="408024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products of anaerobic</a:t>
            </a:r>
            <a:br>
              <a:rPr lang="en-GB" altLang="en-US" dirty="0">
                <a:solidFill>
                  <a:srgbClr val="010066"/>
                </a:solidFill>
              </a:rPr>
            </a:br>
            <a:r>
              <a:rPr lang="en-GB" altLang="en-US" dirty="0">
                <a:solidFill>
                  <a:srgbClr val="010066"/>
                </a:solidFill>
              </a:rPr>
              <a:t>respiration in plants and some microorganisms are </a:t>
            </a:r>
            <a:br>
              <a:rPr lang="en-GB" altLang="en-US" dirty="0">
                <a:solidFill>
                  <a:srgbClr val="010066"/>
                </a:solidFill>
              </a:rPr>
            </a:br>
            <a:r>
              <a:rPr lang="en-GB" altLang="en-US" dirty="0">
                <a:solidFill>
                  <a:srgbClr val="010066"/>
                </a:solidFill>
              </a:rPr>
              <a:t>different to muscle cells: </a:t>
            </a:r>
          </a:p>
        </p:txBody>
      </p:sp>
      <p:sp>
        <p:nvSpPr>
          <p:cNvPr id="3" name="Rectangle 12">
            <a:extLst>
              <a:ext uri="{FF2B5EF4-FFF2-40B4-BE49-F238E27FC236}">
                <a16:creationId xmlns:a16="http://schemas.microsoft.com/office/drawing/2014/main" id="{17A40378-804F-4F25-A18D-6C92011708B0}"/>
              </a:ext>
            </a:extLst>
          </p:cNvPr>
          <p:cNvSpPr>
            <a:spLocks noGrp="1" noChangeArrowheads="1"/>
          </p:cNvSpPr>
          <p:nvPr>
            <p:ph type="title"/>
          </p:nvPr>
        </p:nvSpPr>
        <p:spPr/>
        <p:txBody>
          <a:bodyPr/>
          <a:lstStyle/>
          <a:p>
            <a:r>
              <a:rPr lang="en-GB" altLang="en-US" sz="2700"/>
              <a:t>Anaerobic respiration in plants and yeast</a:t>
            </a:r>
          </a:p>
        </p:txBody>
      </p:sp>
      <p:sp>
        <p:nvSpPr>
          <p:cNvPr id="624654" name="Text Box 14">
            <a:extLst>
              <a:ext uri="{FF2B5EF4-FFF2-40B4-BE49-F238E27FC236}">
                <a16:creationId xmlns:a16="http://schemas.microsoft.com/office/drawing/2014/main" id="{F08F02BC-9AC6-44C9-A5D0-AF67D3909566}"/>
              </a:ext>
            </a:extLst>
          </p:cNvPr>
          <p:cNvSpPr txBox="1">
            <a:spLocks noChangeArrowheads="1"/>
          </p:cNvSpPr>
          <p:nvPr/>
        </p:nvSpPr>
        <p:spPr bwMode="auto">
          <a:xfrm>
            <a:off x="342900" y="2014538"/>
            <a:ext cx="561022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This can happen in the root </a:t>
            </a:r>
            <a:br>
              <a:rPr lang="en-GB" altLang="en-US"/>
            </a:br>
            <a:r>
              <a:rPr lang="en-GB" altLang="en-US"/>
              <a:t>cells of plants growing in </a:t>
            </a:r>
            <a:br>
              <a:rPr lang="en-GB" altLang="en-US"/>
            </a:br>
            <a:r>
              <a:rPr lang="en-GB" altLang="en-US"/>
              <a:t>waterlogged soil, or bacteria </a:t>
            </a:r>
            <a:br>
              <a:rPr lang="en-GB" altLang="en-US"/>
            </a:br>
            <a:r>
              <a:rPr lang="en-GB" altLang="en-US"/>
              <a:t>infecting deep wounds.</a:t>
            </a:r>
          </a:p>
        </p:txBody>
      </p:sp>
      <p:pic>
        <p:nvPicPr>
          <p:cNvPr id="15" name="Picture 14" descr="Cellular_respiration_6.1.png">
            <a:extLst>
              <a:ext uri="{FF2B5EF4-FFF2-40B4-BE49-F238E27FC236}">
                <a16:creationId xmlns:a16="http://schemas.microsoft.com/office/drawing/2014/main" id="{B3388283-6A97-4CC4-B4F1-D139C9583874}"/>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1952625" y="5397500"/>
            <a:ext cx="70802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5">
            <a:extLst>
              <a:ext uri="{FF2B5EF4-FFF2-40B4-BE49-F238E27FC236}">
                <a16:creationId xmlns:a16="http://schemas.microsoft.com/office/drawing/2014/main" id="{17D841E3-E747-4056-8A38-4BAB3D31CA67}"/>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7" name="Picture 9" descr="notes_icon">
            <a:extLst>
              <a:ext uri="{FF2B5EF4-FFF2-40B4-BE49-F238E27FC236}">
                <a16:creationId xmlns:a16="http://schemas.microsoft.com/office/drawing/2014/main" id="{8B0FA663-9497-4352-A3C6-0ABBF2A590E4}"/>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5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253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253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25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254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8" grpId="0" animBg="1"/>
      <p:bldP spid="22540" grpId="0"/>
      <p:bldP spid="22541" grpId="0"/>
      <p:bldP spid="624651" grpId="0"/>
      <p:bldP spid="62465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2B058CF-2066-459C-9C86-BEA355D35F36}"/>
              </a:ext>
            </a:extLst>
          </p:cNvPr>
          <p:cNvSpPr>
            <a:spLocks noGrp="1" noChangeArrowheads="1"/>
          </p:cNvSpPr>
          <p:nvPr>
            <p:ph type="title"/>
          </p:nvPr>
        </p:nvSpPr>
        <p:spPr/>
        <p:txBody>
          <a:bodyPr/>
          <a:lstStyle/>
          <a:p>
            <a:pPr eaLnBrk="1" hangingPunct="1"/>
            <a:r>
              <a:rPr lang="en-GB" altLang="en-US"/>
              <a:t>Uses of yeast (1)</a:t>
            </a:r>
            <a:endParaRPr lang="en-US" altLang="en-US"/>
          </a:p>
        </p:txBody>
      </p:sp>
      <p:sp>
        <p:nvSpPr>
          <p:cNvPr id="23555" name="Text Box 10">
            <a:extLst>
              <a:ext uri="{FF2B5EF4-FFF2-40B4-BE49-F238E27FC236}">
                <a16:creationId xmlns:a16="http://schemas.microsoft.com/office/drawing/2014/main" id="{8E801CD0-6B2F-4D1E-B5AE-F85D84E3CBBD}"/>
              </a:ext>
            </a:extLst>
          </p:cNvPr>
          <p:cNvSpPr txBox="1">
            <a:spLocks noChangeArrowheads="1"/>
          </p:cNvSpPr>
          <p:nvPr/>
        </p:nvSpPr>
        <p:spPr bwMode="auto">
          <a:xfrm>
            <a:off x="342900" y="784225"/>
            <a:ext cx="84169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Anaerobic respiration in yeast is called </a:t>
            </a:r>
            <a:r>
              <a:rPr lang="en-GB" altLang="en-US" b="1">
                <a:solidFill>
                  <a:srgbClr val="10BC45"/>
                </a:solidFill>
              </a:rPr>
              <a:t>fermentation</a:t>
            </a:r>
            <a:r>
              <a:rPr lang="en-GB" altLang="en-US">
                <a:solidFill>
                  <a:srgbClr val="010066"/>
                </a:solidFill>
              </a:rPr>
              <a:t>. </a:t>
            </a:r>
            <a:endParaRPr lang="en-US" altLang="en-US">
              <a:solidFill>
                <a:srgbClr val="010066"/>
              </a:solidFill>
            </a:endParaRPr>
          </a:p>
        </p:txBody>
      </p:sp>
      <p:sp>
        <p:nvSpPr>
          <p:cNvPr id="993294" name="Text Box 14">
            <a:extLst>
              <a:ext uri="{FF2B5EF4-FFF2-40B4-BE49-F238E27FC236}">
                <a16:creationId xmlns:a16="http://schemas.microsoft.com/office/drawing/2014/main" id="{6BDA44EA-100E-48C7-B042-2265A1546D42}"/>
              </a:ext>
            </a:extLst>
          </p:cNvPr>
          <p:cNvSpPr txBox="1">
            <a:spLocks noChangeArrowheads="1"/>
          </p:cNvSpPr>
          <p:nvPr/>
        </p:nvSpPr>
        <p:spPr bwMode="auto">
          <a:xfrm>
            <a:off x="342900" y="27019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Yeast added to bread dough </a:t>
            </a:r>
            <a:br>
              <a:rPr lang="en-GB" altLang="en-US" dirty="0">
                <a:solidFill>
                  <a:srgbClr val="010066"/>
                </a:solidFill>
              </a:rPr>
            </a:br>
            <a:r>
              <a:rPr lang="en-GB" altLang="en-US" dirty="0">
                <a:solidFill>
                  <a:srgbClr val="010066"/>
                </a:solidFill>
              </a:rPr>
              <a:t>uses carbohydrates in the flour </a:t>
            </a:r>
            <a:br>
              <a:rPr lang="en-GB" altLang="en-US" dirty="0">
                <a:solidFill>
                  <a:srgbClr val="010066"/>
                </a:solidFill>
              </a:rPr>
            </a:br>
            <a:r>
              <a:rPr lang="en-GB" altLang="en-US" dirty="0">
                <a:solidFill>
                  <a:srgbClr val="010066"/>
                </a:solidFill>
              </a:rPr>
              <a:t>to carry out cellular respiration. </a:t>
            </a:r>
          </a:p>
        </p:txBody>
      </p:sp>
      <p:sp>
        <p:nvSpPr>
          <p:cNvPr id="11" name="Rectangle 10">
            <a:extLst>
              <a:ext uri="{FF2B5EF4-FFF2-40B4-BE49-F238E27FC236}">
                <a16:creationId xmlns:a16="http://schemas.microsoft.com/office/drawing/2014/main" id="{38DBDB44-A6DD-4BE8-A0CB-10801B176A6C}"/>
              </a:ext>
            </a:extLst>
          </p:cNvPr>
          <p:cNvSpPr>
            <a:spLocks noChangeArrowheads="1"/>
          </p:cNvSpPr>
          <p:nvPr/>
        </p:nvSpPr>
        <p:spPr bwMode="auto">
          <a:xfrm>
            <a:off x="342900" y="1558925"/>
            <a:ext cx="88011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solidFill>
                  <a:srgbClr val="010066"/>
                </a:solidFill>
              </a:rPr>
              <a:t>Fermentation is an important process in the manufacture </a:t>
            </a:r>
            <a:br>
              <a:rPr lang="en-GB" altLang="en-US">
                <a:solidFill>
                  <a:srgbClr val="010066"/>
                </a:solidFill>
              </a:rPr>
            </a:br>
            <a:r>
              <a:rPr lang="en-GB" altLang="en-US">
                <a:solidFill>
                  <a:srgbClr val="010066"/>
                </a:solidFill>
              </a:rPr>
              <a:t>of products, including </a:t>
            </a:r>
            <a:r>
              <a:rPr lang="en-GB" altLang="en-US" b="1">
                <a:solidFill>
                  <a:srgbClr val="010066"/>
                </a:solidFill>
              </a:rPr>
              <a:t>bread </a:t>
            </a:r>
            <a:r>
              <a:rPr lang="en-GB" altLang="en-US">
                <a:solidFill>
                  <a:srgbClr val="010066"/>
                </a:solidFill>
              </a:rPr>
              <a:t>and </a:t>
            </a:r>
            <a:r>
              <a:rPr lang="en-GB" altLang="en-US" b="1">
                <a:solidFill>
                  <a:srgbClr val="010066"/>
                </a:solidFill>
              </a:rPr>
              <a:t>alcoholic drinks</a:t>
            </a:r>
            <a:r>
              <a:rPr lang="en-GB" altLang="en-US">
                <a:solidFill>
                  <a:srgbClr val="010066"/>
                </a:solidFill>
              </a:rPr>
              <a:t>.</a:t>
            </a:r>
            <a:endParaRPr lang="en-GB" altLang="en-US"/>
          </a:p>
        </p:txBody>
      </p:sp>
      <p:pic>
        <p:nvPicPr>
          <p:cNvPr id="13" name="Picture 22" descr="bread">
            <a:extLst>
              <a:ext uri="{FF2B5EF4-FFF2-40B4-BE49-F238E27FC236}">
                <a16:creationId xmlns:a16="http://schemas.microsoft.com/office/drawing/2014/main" id="{0F76FE67-FA7F-434A-A501-1D51D666D46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2663" y="2732088"/>
            <a:ext cx="3975100" cy="302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CE131B1E-F958-4093-98F3-C2F258A36DE4}"/>
              </a:ext>
            </a:extLst>
          </p:cNvPr>
          <p:cNvSpPr>
            <a:spLocks noChangeArrowheads="1"/>
          </p:cNvSpPr>
          <p:nvPr/>
        </p:nvSpPr>
        <p:spPr bwMode="auto">
          <a:xfrm>
            <a:off x="342900" y="4214813"/>
            <a:ext cx="4262438"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The carbon dioxide produced </a:t>
            </a:r>
            <a:br>
              <a:rPr lang="en-GB" altLang="en-US" dirty="0">
                <a:solidFill>
                  <a:srgbClr val="010066"/>
                </a:solidFill>
              </a:rPr>
            </a:br>
            <a:r>
              <a:rPr lang="en-GB" altLang="en-US" dirty="0">
                <a:solidFill>
                  <a:srgbClr val="010066"/>
                </a:solidFill>
              </a:rPr>
              <a:t>causes bread to rise. It also </a:t>
            </a:r>
            <a:br>
              <a:rPr lang="en-GB" altLang="en-US" dirty="0">
                <a:solidFill>
                  <a:srgbClr val="010066"/>
                </a:solidFill>
              </a:rPr>
            </a:br>
            <a:r>
              <a:rPr lang="en-GB" altLang="en-US" dirty="0">
                <a:solidFill>
                  <a:srgbClr val="010066"/>
                </a:solidFill>
              </a:rPr>
              <a:t>creates gas pockets in the </a:t>
            </a:r>
            <a:br>
              <a:rPr lang="en-GB" altLang="en-US" dirty="0">
                <a:solidFill>
                  <a:srgbClr val="010066"/>
                </a:solidFill>
              </a:rPr>
            </a:br>
            <a:r>
              <a:rPr lang="en-GB" altLang="en-US" dirty="0">
                <a:solidFill>
                  <a:srgbClr val="010066"/>
                </a:solidFill>
              </a:rPr>
              <a:t>dough, giving baked bread </a:t>
            </a:r>
            <a:br>
              <a:rPr lang="en-GB" altLang="en-US" dirty="0">
                <a:solidFill>
                  <a:srgbClr val="010066"/>
                </a:solidFill>
              </a:rPr>
            </a:br>
            <a:r>
              <a:rPr lang="en-GB" altLang="en-US" dirty="0">
                <a:solidFill>
                  <a:srgbClr val="010066"/>
                </a:solidFill>
              </a:rPr>
              <a:t>a spongy texture.</a:t>
            </a:r>
            <a:endParaRPr lang="en-GB" altLang="en-US" dirty="0"/>
          </a:p>
        </p:txBody>
      </p:sp>
      <p:pic>
        <p:nvPicPr>
          <p:cNvPr id="12" name="Picture 11">
            <a:extLst>
              <a:ext uri="{FF2B5EF4-FFF2-40B4-BE49-F238E27FC236}">
                <a16:creationId xmlns:a16="http://schemas.microsoft.com/office/drawing/2014/main" id="{2EA73DCA-DF32-4C94-AD00-8A77AA09C31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05200359-F38F-44C2-9860-8F090FBB5367}"/>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9329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294" grpId="0"/>
      <p:bldP spid="11" grpId="0"/>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7F0C477C-C191-4F91-8E3D-CE22637CC16B}"/>
              </a:ext>
            </a:extLst>
          </p:cNvPr>
          <p:cNvSpPr>
            <a:spLocks noGrp="1" noChangeArrowheads="1"/>
          </p:cNvSpPr>
          <p:nvPr>
            <p:ph type="title"/>
          </p:nvPr>
        </p:nvSpPr>
        <p:spPr/>
        <p:txBody>
          <a:bodyPr/>
          <a:lstStyle/>
          <a:p>
            <a:pPr eaLnBrk="1" hangingPunct="1"/>
            <a:r>
              <a:rPr lang="en-GB" altLang="en-US"/>
              <a:t>Uses of yeast (2)</a:t>
            </a:r>
            <a:endParaRPr lang="en-US" altLang="en-US"/>
          </a:p>
        </p:txBody>
      </p:sp>
      <p:sp>
        <p:nvSpPr>
          <p:cNvPr id="12" name="Text Box 9">
            <a:extLst>
              <a:ext uri="{FF2B5EF4-FFF2-40B4-BE49-F238E27FC236}">
                <a16:creationId xmlns:a16="http://schemas.microsoft.com/office/drawing/2014/main" id="{F707EA1D-A017-4005-BC79-48B1B3BB2D1B}"/>
              </a:ext>
            </a:extLst>
          </p:cNvPr>
          <p:cNvSpPr txBox="1">
            <a:spLocks noChangeArrowheads="1"/>
          </p:cNvSpPr>
          <p:nvPr/>
        </p:nvSpPr>
        <p:spPr bwMode="auto">
          <a:xfrm>
            <a:off x="342901" y="2286116"/>
            <a:ext cx="4229099"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US" altLang="en-US" dirty="0">
                <a:solidFill>
                  <a:srgbClr val="010066"/>
                </a:solidFill>
              </a:rPr>
              <a:t>The amount of ethanol that can be produced is limited. Once a certain concentration of ethanol is reached, it becomes toxic to the yeast.</a:t>
            </a:r>
          </a:p>
        </p:txBody>
      </p:sp>
      <p:sp>
        <p:nvSpPr>
          <p:cNvPr id="16" name="Text Box 11">
            <a:extLst>
              <a:ext uri="{FF2B5EF4-FFF2-40B4-BE49-F238E27FC236}">
                <a16:creationId xmlns:a16="http://schemas.microsoft.com/office/drawing/2014/main" id="{C3811732-881D-455C-9BB6-FDCF90C51FA1}"/>
              </a:ext>
            </a:extLst>
          </p:cNvPr>
          <p:cNvSpPr txBox="1">
            <a:spLocks noChangeArrowheads="1"/>
          </p:cNvSpPr>
          <p:nvPr/>
        </p:nvSpPr>
        <p:spPr bwMode="auto">
          <a:xfrm>
            <a:off x="342900" y="4896735"/>
            <a:ext cx="847372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The glucose comes from different sources depending on </a:t>
            </a:r>
            <a:br>
              <a:rPr lang="en-GB" altLang="en-US" dirty="0">
                <a:solidFill>
                  <a:srgbClr val="010066"/>
                </a:solidFill>
              </a:rPr>
            </a:br>
            <a:r>
              <a:rPr lang="en-GB" altLang="en-US" dirty="0">
                <a:solidFill>
                  <a:srgbClr val="010066"/>
                </a:solidFill>
              </a:rPr>
              <a:t>the type of alcoholic drink being produced. In winemaking, natural sugars in the grapes are used by the yeast to respire.</a:t>
            </a:r>
            <a:endParaRPr lang="en-US" altLang="en-US" dirty="0">
              <a:solidFill>
                <a:srgbClr val="010066"/>
              </a:solidFill>
            </a:endParaRPr>
          </a:p>
        </p:txBody>
      </p:sp>
      <p:sp>
        <p:nvSpPr>
          <p:cNvPr id="24582" name="Text Box 16">
            <a:extLst>
              <a:ext uri="{FF2B5EF4-FFF2-40B4-BE49-F238E27FC236}">
                <a16:creationId xmlns:a16="http://schemas.microsoft.com/office/drawing/2014/main" id="{8E26FB6E-CBA6-49A8-B092-79A9250E9AFF}"/>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During fermentation, anaerobic respiration in yeast cells converts glucose into </a:t>
            </a:r>
            <a:r>
              <a:rPr lang="en-GB" altLang="en-US" b="1">
                <a:solidFill>
                  <a:srgbClr val="10BC45"/>
                </a:solidFill>
              </a:rPr>
              <a:t>ethanol</a:t>
            </a:r>
            <a:r>
              <a:rPr lang="en-GB" altLang="en-US"/>
              <a:t>. Ethanol is a type of alcohol.</a:t>
            </a:r>
          </a:p>
        </p:txBody>
      </p:sp>
      <p:pic>
        <p:nvPicPr>
          <p:cNvPr id="24583" name="Picture 8">
            <a:extLst>
              <a:ext uri="{FF2B5EF4-FFF2-40B4-BE49-F238E27FC236}">
                <a16:creationId xmlns:a16="http://schemas.microsoft.com/office/drawing/2014/main" id="{1C1D32B7-AC30-41F1-B48B-2E34106F957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75200" y="2006004"/>
            <a:ext cx="3757613" cy="2507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a:extLst>
              <a:ext uri="{FF2B5EF4-FFF2-40B4-BE49-F238E27FC236}">
                <a16:creationId xmlns:a16="http://schemas.microsoft.com/office/drawing/2014/main" id="{7B3CD89B-2624-4B01-AA64-2855312AD04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0"/>
                                  </p:stCondLst>
                                  <p:childTnLst>
                                    <p:set>
                                      <p:cBhvr>
                                        <p:cTn id="1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6AD76EBF-FAEC-4E29-9350-C073848BA6B3}"/>
              </a:ext>
            </a:extLst>
          </p:cNvPr>
          <p:cNvSpPr>
            <a:spLocks noGrp="1"/>
          </p:cNvSpPr>
          <p:nvPr>
            <p:ph type="title"/>
          </p:nvPr>
        </p:nvSpPr>
        <p:spPr/>
        <p:txBody>
          <a:bodyPr/>
          <a:lstStyle/>
          <a:p>
            <a:r>
              <a:rPr lang="en-GB" altLang="en-US" dirty="0"/>
              <a:t>Aerobic versus anaerobic respiration</a:t>
            </a:r>
          </a:p>
        </p:txBody>
      </p:sp>
      <p:sp>
        <p:nvSpPr>
          <p:cNvPr id="25603" name="Text Box 16">
            <a:extLst>
              <a:ext uri="{FF2B5EF4-FFF2-40B4-BE49-F238E27FC236}">
                <a16:creationId xmlns:a16="http://schemas.microsoft.com/office/drawing/2014/main" id="{7156B38A-E34E-4273-8B01-CFCE8C6DED1B}"/>
              </a:ext>
            </a:extLst>
          </p:cNvPr>
          <p:cNvSpPr txBox="1">
            <a:spLocks noChangeArrowheads="1"/>
          </p:cNvSpPr>
          <p:nvPr/>
        </p:nvSpPr>
        <p:spPr bwMode="auto">
          <a:xfrm>
            <a:off x="342900" y="784225"/>
            <a:ext cx="8189913"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Let’s take a look at some of the similarities and differences between aerobic and anaerobic respiration. </a:t>
            </a:r>
          </a:p>
        </p:txBody>
      </p:sp>
      <p:graphicFrame>
        <p:nvGraphicFramePr>
          <p:cNvPr id="4" name="Table 3">
            <a:extLst>
              <a:ext uri="{FF2B5EF4-FFF2-40B4-BE49-F238E27FC236}">
                <a16:creationId xmlns:a16="http://schemas.microsoft.com/office/drawing/2014/main" id="{CE740D67-AF27-4F1D-9627-CD847A96D155}"/>
              </a:ext>
            </a:extLst>
          </p:cNvPr>
          <p:cNvGraphicFramePr>
            <a:graphicFrameLocks noGrp="1"/>
          </p:cNvGraphicFramePr>
          <p:nvPr>
            <p:extLst>
              <p:ext uri="{D42A27DB-BD31-4B8C-83A1-F6EECF244321}">
                <p14:modId xmlns:p14="http://schemas.microsoft.com/office/powerpoint/2010/main" val="2948041328"/>
              </p:ext>
            </p:extLst>
          </p:nvPr>
        </p:nvGraphicFramePr>
        <p:xfrm>
          <a:off x="342900" y="1739900"/>
          <a:ext cx="8532000" cy="4319027"/>
        </p:xfrm>
        <a:graphic>
          <a:graphicData uri="http://schemas.openxmlformats.org/drawingml/2006/table">
            <a:tbl>
              <a:tblPr firstRow="1" bandRow="1">
                <a:tableStyleId>{5C22544A-7EE6-4342-B048-85BDC9FD1C3A}</a:tableStyleId>
              </a:tblPr>
              <a:tblGrid>
                <a:gridCol w="2880000">
                  <a:extLst>
                    <a:ext uri="{9D8B030D-6E8A-4147-A177-3AD203B41FA5}">
                      <a16:colId xmlns:a16="http://schemas.microsoft.com/office/drawing/2014/main" val="20000"/>
                    </a:ext>
                  </a:extLst>
                </a:gridCol>
                <a:gridCol w="2952000">
                  <a:extLst>
                    <a:ext uri="{9D8B030D-6E8A-4147-A177-3AD203B41FA5}">
                      <a16:colId xmlns:a16="http://schemas.microsoft.com/office/drawing/2014/main" val="20001"/>
                    </a:ext>
                  </a:extLst>
                </a:gridCol>
                <a:gridCol w="2700000">
                  <a:extLst>
                    <a:ext uri="{9D8B030D-6E8A-4147-A177-3AD203B41FA5}">
                      <a16:colId xmlns:a16="http://schemas.microsoft.com/office/drawing/2014/main" val="20002"/>
                    </a:ext>
                  </a:extLst>
                </a:gridCol>
              </a:tblGrid>
              <a:tr h="743656">
                <a:tc>
                  <a:txBody>
                    <a:bodyPr/>
                    <a:lstStyle/>
                    <a:p>
                      <a:pPr algn="ctr"/>
                      <a:r>
                        <a:rPr lang="en-GB" sz="2200" dirty="0"/>
                        <a:t>aerobic </a:t>
                      </a:r>
                      <a:br>
                        <a:rPr lang="en-GB" sz="2200" dirty="0"/>
                      </a:br>
                      <a:r>
                        <a:rPr lang="en-GB" sz="2200" dirty="0"/>
                        <a:t>respiration</a:t>
                      </a:r>
                    </a:p>
                  </a:txBody>
                  <a:tcP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10BC45"/>
                    </a:solidFill>
                  </a:tcPr>
                </a:tc>
                <a:tc>
                  <a:txBody>
                    <a:bodyPr/>
                    <a:lstStyle/>
                    <a:p>
                      <a:pPr algn="ctr"/>
                      <a:r>
                        <a:rPr lang="en-GB" sz="2200" dirty="0"/>
                        <a:t>anaerobic respiration</a:t>
                      </a:r>
                    </a:p>
                  </a:txBody>
                  <a:tcP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10BC45"/>
                    </a:solidFill>
                  </a:tcPr>
                </a:tc>
                <a:tc>
                  <a:txBody>
                    <a:bodyPr/>
                    <a:lstStyle/>
                    <a:p>
                      <a:pPr algn="ctr"/>
                      <a:r>
                        <a:rPr lang="en-GB" sz="2200" dirty="0"/>
                        <a:t>both</a:t>
                      </a:r>
                    </a:p>
                  </a:txBody>
                  <a:tcPr anchor="ct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solidFill>
                      <a:srgbClr val="10BC45"/>
                    </a:solidFill>
                  </a:tcPr>
                </a:tc>
                <a:extLst>
                  <a:ext uri="{0D108BD9-81ED-4DB2-BD59-A6C34878D82A}">
                    <a16:rowId xmlns:a16="http://schemas.microsoft.com/office/drawing/2014/main" val="10000"/>
                  </a:ext>
                </a:extLst>
              </a:tr>
              <a:tr h="3557027">
                <a:tc>
                  <a:txBody>
                    <a:bodyPr/>
                    <a:lstStyle/>
                    <a:p>
                      <a:endParaRPr lang="en-GB" dirty="0"/>
                    </a:p>
                  </a:txBody>
                  <a:tcP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dirty="0"/>
                    </a:p>
                  </a:txBody>
                  <a:tcPr>
                    <a:lnL w="38100" cap="flat" cmpd="sng" algn="ctr">
                      <a:solidFill>
                        <a:srgbClr val="10BC45"/>
                      </a:solidFill>
                      <a:prstDash val="solid"/>
                      <a:round/>
                      <a:headEnd type="none" w="med" len="med"/>
                      <a:tailEnd type="none" w="med" len="med"/>
                    </a:lnL>
                    <a:lnR w="38100" cap="flat" cmpd="sng" algn="ctr">
                      <a:solidFill>
                        <a:srgbClr val="10BC45"/>
                      </a:solidFill>
                      <a:prstDash val="solid"/>
                      <a:round/>
                      <a:headEnd type="none" w="med" len="med"/>
                      <a:tailEnd type="none" w="med" len="med"/>
                    </a:lnR>
                    <a:lnT w="38100" cap="flat" cmpd="sng" algn="ctr">
                      <a:solidFill>
                        <a:srgbClr val="10BC45"/>
                      </a:solidFill>
                      <a:prstDash val="solid"/>
                      <a:round/>
                      <a:headEnd type="none" w="med" len="med"/>
                      <a:tailEnd type="none" w="med" len="med"/>
                    </a:lnT>
                    <a:lnB w="38100" cap="flat" cmpd="sng" algn="ctr">
                      <a:solidFill>
                        <a:srgbClr val="10BC45"/>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
        <p:nvSpPr>
          <p:cNvPr id="5" name="TextBox 4">
            <a:extLst>
              <a:ext uri="{FF2B5EF4-FFF2-40B4-BE49-F238E27FC236}">
                <a16:creationId xmlns:a16="http://schemas.microsoft.com/office/drawing/2014/main" id="{BEAF4181-BFA2-4413-AB12-D065FED2DC63}"/>
              </a:ext>
            </a:extLst>
          </p:cNvPr>
          <p:cNvSpPr txBox="1">
            <a:spLocks noChangeArrowheads="1"/>
          </p:cNvSpPr>
          <p:nvPr/>
        </p:nvSpPr>
        <p:spPr bwMode="auto">
          <a:xfrm>
            <a:off x="351365" y="2569632"/>
            <a:ext cx="26797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sz="2200" dirty="0"/>
              <a:t>requires oxygen to occur</a:t>
            </a:r>
          </a:p>
        </p:txBody>
      </p:sp>
      <p:sp>
        <p:nvSpPr>
          <p:cNvPr id="6" name="TextBox 5">
            <a:extLst>
              <a:ext uri="{FF2B5EF4-FFF2-40B4-BE49-F238E27FC236}">
                <a16:creationId xmlns:a16="http://schemas.microsoft.com/office/drawing/2014/main" id="{932F729E-9C60-4CED-96F5-18CAC5176D8F}"/>
              </a:ext>
            </a:extLst>
          </p:cNvPr>
          <p:cNvSpPr txBox="1">
            <a:spLocks noChangeArrowheads="1"/>
          </p:cNvSpPr>
          <p:nvPr/>
        </p:nvSpPr>
        <p:spPr bwMode="auto">
          <a:xfrm>
            <a:off x="3221565" y="2569632"/>
            <a:ext cx="3124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sz="2200" dirty="0"/>
              <a:t>occurs in the absence of oxygen</a:t>
            </a:r>
          </a:p>
        </p:txBody>
      </p:sp>
      <p:sp>
        <p:nvSpPr>
          <p:cNvPr id="7" name="TextBox 6">
            <a:extLst>
              <a:ext uri="{FF2B5EF4-FFF2-40B4-BE49-F238E27FC236}">
                <a16:creationId xmlns:a16="http://schemas.microsoft.com/office/drawing/2014/main" id="{89465D3A-8396-4EFC-975A-EB39322F958B}"/>
              </a:ext>
            </a:extLst>
          </p:cNvPr>
          <p:cNvSpPr txBox="1">
            <a:spLocks noChangeArrowheads="1"/>
          </p:cNvSpPr>
          <p:nvPr/>
        </p:nvSpPr>
        <p:spPr bwMode="auto">
          <a:xfrm>
            <a:off x="6187724" y="3491970"/>
            <a:ext cx="27756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sz="2200" dirty="0"/>
              <a:t>involve oxidation of glucose</a:t>
            </a:r>
          </a:p>
        </p:txBody>
      </p:sp>
      <p:sp>
        <p:nvSpPr>
          <p:cNvPr id="8" name="TextBox 7">
            <a:extLst>
              <a:ext uri="{FF2B5EF4-FFF2-40B4-BE49-F238E27FC236}">
                <a16:creationId xmlns:a16="http://schemas.microsoft.com/office/drawing/2014/main" id="{87AB60B1-2E29-4555-9C4B-29225A6DEDD9}"/>
              </a:ext>
            </a:extLst>
          </p:cNvPr>
          <p:cNvSpPr txBox="1">
            <a:spLocks noChangeArrowheads="1"/>
          </p:cNvSpPr>
          <p:nvPr/>
        </p:nvSpPr>
        <p:spPr bwMode="auto">
          <a:xfrm>
            <a:off x="351365" y="3491970"/>
            <a:ext cx="2984499"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sz="2200" dirty="0"/>
              <a:t>glucose is oxidized completely</a:t>
            </a:r>
          </a:p>
        </p:txBody>
      </p:sp>
      <p:sp>
        <p:nvSpPr>
          <p:cNvPr id="9" name="TextBox 8">
            <a:extLst>
              <a:ext uri="{FF2B5EF4-FFF2-40B4-BE49-F238E27FC236}">
                <a16:creationId xmlns:a16="http://schemas.microsoft.com/office/drawing/2014/main" id="{9EE45C5C-53C4-49D7-8B66-460EF00FE0DD}"/>
              </a:ext>
            </a:extLst>
          </p:cNvPr>
          <p:cNvSpPr txBox="1">
            <a:spLocks noChangeArrowheads="1"/>
          </p:cNvSpPr>
          <p:nvPr/>
        </p:nvSpPr>
        <p:spPr bwMode="auto">
          <a:xfrm>
            <a:off x="3221565" y="3491970"/>
            <a:ext cx="30353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sz="2200" dirty="0"/>
              <a:t>glucose is not oxidized completely</a:t>
            </a:r>
          </a:p>
        </p:txBody>
      </p:sp>
      <p:sp>
        <p:nvSpPr>
          <p:cNvPr id="10" name="TextBox 9">
            <a:extLst>
              <a:ext uri="{FF2B5EF4-FFF2-40B4-BE49-F238E27FC236}">
                <a16:creationId xmlns:a16="http://schemas.microsoft.com/office/drawing/2014/main" id="{9EF3B9D9-0079-49F7-9005-BAD83F5D6004}"/>
              </a:ext>
            </a:extLst>
          </p:cNvPr>
          <p:cNvSpPr txBox="1">
            <a:spLocks noChangeArrowheads="1"/>
          </p:cNvSpPr>
          <p:nvPr/>
        </p:nvSpPr>
        <p:spPr bwMode="auto">
          <a:xfrm>
            <a:off x="6187723" y="4369857"/>
            <a:ext cx="26924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sz="2200" dirty="0"/>
              <a:t>release energy from glucose</a:t>
            </a:r>
          </a:p>
        </p:txBody>
      </p:sp>
      <p:sp>
        <p:nvSpPr>
          <p:cNvPr id="11" name="TextBox 10">
            <a:extLst>
              <a:ext uri="{FF2B5EF4-FFF2-40B4-BE49-F238E27FC236}">
                <a16:creationId xmlns:a16="http://schemas.microsoft.com/office/drawing/2014/main" id="{E8B5D70B-C2FF-421F-9CD2-0E2A76CFBB1B}"/>
              </a:ext>
            </a:extLst>
          </p:cNvPr>
          <p:cNvSpPr txBox="1">
            <a:spLocks noChangeArrowheads="1"/>
          </p:cNvSpPr>
          <p:nvPr/>
        </p:nvSpPr>
        <p:spPr bwMode="auto">
          <a:xfrm>
            <a:off x="6187723" y="5187420"/>
            <a:ext cx="27686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sz="2200" dirty="0"/>
              <a:t>produce ATP</a:t>
            </a:r>
          </a:p>
        </p:txBody>
      </p:sp>
      <p:sp>
        <p:nvSpPr>
          <p:cNvPr id="12" name="TextBox 11">
            <a:extLst>
              <a:ext uri="{FF2B5EF4-FFF2-40B4-BE49-F238E27FC236}">
                <a16:creationId xmlns:a16="http://schemas.microsoft.com/office/drawing/2014/main" id="{0A7DA0D2-6F97-4083-ACCF-F1F6EDB45202}"/>
              </a:ext>
            </a:extLst>
          </p:cNvPr>
          <p:cNvSpPr txBox="1">
            <a:spLocks noChangeArrowheads="1"/>
          </p:cNvSpPr>
          <p:nvPr/>
        </p:nvSpPr>
        <p:spPr bwMode="auto">
          <a:xfrm>
            <a:off x="325965" y="4369857"/>
            <a:ext cx="2984499"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sz="2200" dirty="0"/>
              <a:t>produces the greatest number of ATP molecules per glucose molecule</a:t>
            </a:r>
          </a:p>
        </p:txBody>
      </p:sp>
      <p:sp>
        <p:nvSpPr>
          <p:cNvPr id="13" name="TextBox 12">
            <a:extLst>
              <a:ext uri="{FF2B5EF4-FFF2-40B4-BE49-F238E27FC236}">
                <a16:creationId xmlns:a16="http://schemas.microsoft.com/office/drawing/2014/main" id="{1D1D794C-E69B-4087-AC74-82AC9F151C70}"/>
              </a:ext>
            </a:extLst>
          </p:cNvPr>
          <p:cNvSpPr txBox="1">
            <a:spLocks noChangeArrowheads="1"/>
          </p:cNvSpPr>
          <p:nvPr/>
        </p:nvSpPr>
        <p:spPr bwMode="auto">
          <a:xfrm>
            <a:off x="6187723" y="2569632"/>
            <a:ext cx="2775656"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sz="2200" dirty="0"/>
              <a:t>occur in animals </a:t>
            </a:r>
            <a:br>
              <a:rPr lang="en-GB" altLang="en-US" sz="2200" dirty="0"/>
            </a:br>
            <a:r>
              <a:rPr lang="en-GB" altLang="en-US" sz="2200" dirty="0"/>
              <a:t>and plants</a:t>
            </a:r>
          </a:p>
        </p:txBody>
      </p:sp>
      <p:sp>
        <p:nvSpPr>
          <p:cNvPr id="14" name="TextBox 13">
            <a:extLst>
              <a:ext uri="{FF2B5EF4-FFF2-40B4-BE49-F238E27FC236}">
                <a16:creationId xmlns:a16="http://schemas.microsoft.com/office/drawing/2014/main" id="{E8C37B71-221F-4BAF-A54B-A68D657F2476}"/>
              </a:ext>
            </a:extLst>
          </p:cNvPr>
          <p:cNvSpPr txBox="1">
            <a:spLocks noChangeArrowheads="1"/>
          </p:cNvSpPr>
          <p:nvPr/>
        </p:nvSpPr>
        <p:spPr bwMode="auto">
          <a:xfrm>
            <a:off x="3221565" y="4369857"/>
            <a:ext cx="30353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sz="2200" dirty="0"/>
              <a:t>produces lactic </a:t>
            </a:r>
            <a:br>
              <a:rPr lang="en-GB" altLang="en-US" sz="2200" dirty="0"/>
            </a:br>
            <a:r>
              <a:rPr lang="en-GB" altLang="en-US" sz="2200" dirty="0"/>
              <a:t>acid</a:t>
            </a:r>
          </a:p>
        </p:txBody>
      </p:sp>
      <p:sp>
        <p:nvSpPr>
          <p:cNvPr id="15" name="TextBox 14">
            <a:extLst>
              <a:ext uri="{FF2B5EF4-FFF2-40B4-BE49-F238E27FC236}">
                <a16:creationId xmlns:a16="http://schemas.microsoft.com/office/drawing/2014/main" id="{8C779B2C-D07B-4BCC-BA59-EB082DE318C0}"/>
              </a:ext>
            </a:extLst>
          </p:cNvPr>
          <p:cNvSpPr txBox="1">
            <a:spLocks noChangeArrowheads="1"/>
          </p:cNvSpPr>
          <p:nvPr/>
        </p:nvSpPr>
        <p:spPr bwMode="auto">
          <a:xfrm>
            <a:off x="3221565" y="5187420"/>
            <a:ext cx="27686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marL="342000" indent="-342000">
              <a:buClr>
                <a:srgbClr val="10BC45"/>
              </a:buClr>
              <a:buFont typeface="Wingdings" panose="05000000000000000000" pitchFamily="2" charset="2"/>
              <a:buChar char="l"/>
            </a:pPr>
            <a:r>
              <a:rPr lang="en-GB" altLang="en-US" sz="2200" dirty="0"/>
              <a:t>enables fermentation</a:t>
            </a: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A4ABE34-7415-49D3-BEDF-B4936BDCAE32}"/>
              </a:ext>
            </a:extLst>
          </p:cNvPr>
          <p:cNvSpPr>
            <a:spLocks noGrp="1"/>
          </p:cNvSpPr>
          <p:nvPr>
            <p:ph idx="1"/>
          </p:nvPr>
        </p:nvSpPr>
        <p:spPr/>
        <p:txBody>
          <a:bodyPr>
            <a:noAutofit/>
          </a:bodyPr>
          <a:lstStyle/>
          <a:p>
            <a:pPr marL="216000" indent="-216000">
              <a:buSzPct val="100000"/>
              <a:buFont typeface="Wingdings 2" panose="05020102010507070707" pitchFamily="18" charset="2"/>
              <a:buChar char=""/>
            </a:pPr>
            <a:r>
              <a:rPr lang="en-GB" sz="1600" dirty="0"/>
              <a:t>Asking Questions and Defining Problems</a:t>
            </a:r>
          </a:p>
          <a:p>
            <a:pPr marL="216000" indent="-216000">
              <a:buSzPct val="100000"/>
              <a:buFont typeface="Wingdings 2" panose="05020102010507070707" pitchFamily="18" charset="2"/>
              <a:buChar char=""/>
            </a:pPr>
            <a:r>
              <a:rPr lang="en-GB" sz="1600" dirty="0"/>
              <a:t>Planning and Carrying Out Investigations</a:t>
            </a:r>
          </a:p>
          <a:p>
            <a:pPr marL="216000" indent="-216000">
              <a:buSzPct val="100000"/>
              <a:buFont typeface="Wingdings 2" panose="05020102010507070707" pitchFamily="18" charset="2"/>
              <a:buChar char=""/>
            </a:pPr>
            <a:r>
              <a:rPr lang="en-GB" sz="1600" dirty="0"/>
              <a:t>Constructing Explanations and Designing Solutions</a:t>
            </a:r>
          </a:p>
        </p:txBody>
      </p:sp>
      <p:sp>
        <p:nvSpPr>
          <p:cNvPr id="5" name="Content Placeholder 4">
            <a:extLst>
              <a:ext uri="{FF2B5EF4-FFF2-40B4-BE49-F238E27FC236}">
                <a16:creationId xmlns:a16="http://schemas.microsoft.com/office/drawing/2014/main" id="{097178BF-770B-4F13-AFC6-5D12BD5713F6}"/>
              </a:ext>
            </a:extLst>
          </p:cNvPr>
          <p:cNvSpPr>
            <a:spLocks noGrp="1"/>
          </p:cNvSpPr>
          <p:nvPr>
            <p:ph idx="10"/>
          </p:nvPr>
        </p:nvSpPr>
        <p:spPr/>
        <p:txBody>
          <a:bodyPr>
            <a:normAutofit/>
          </a:bodyPr>
          <a:lstStyle/>
          <a:p>
            <a:r>
              <a:rPr lang="en-GB" sz="1600" dirty="0"/>
              <a:t>1. Patterns </a:t>
            </a:r>
          </a:p>
          <a:p>
            <a:r>
              <a:rPr lang="en-GB" sz="1600" dirty="0"/>
              <a:t>2. Cause and Effect</a:t>
            </a:r>
          </a:p>
          <a:p>
            <a:r>
              <a:rPr lang="en-GB" sz="1600" dirty="0"/>
              <a:t>5. Energy and Matter</a:t>
            </a:r>
          </a:p>
        </p:txBody>
      </p:sp>
      <p:sp>
        <p:nvSpPr>
          <p:cNvPr id="7" name="Title 6">
            <a:extLst>
              <a:ext uri="{FF2B5EF4-FFF2-40B4-BE49-F238E27FC236}">
                <a16:creationId xmlns:a16="http://schemas.microsoft.com/office/drawing/2014/main" id="{0A3BB19F-D25B-4762-BF2E-7C46604C9743}"/>
              </a:ext>
            </a:extLst>
          </p:cNvPr>
          <p:cNvSpPr>
            <a:spLocks noGrp="1"/>
          </p:cNvSpPr>
          <p:nvPr>
            <p:ph type="title"/>
          </p:nvPr>
        </p:nvSpPr>
        <p:spPr/>
        <p:txBody>
          <a:bodyPr/>
          <a:lstStyle/>
          <a:p>
            <a:r>
              <a:rPr lang="en-GB" dirty="0"/>
              <a:t>Information</a:t>
            </a:r>
            <a:endParaRPr lang="en-US" dirty="0"/>
          </a:p>
        </p:txBody>
      </p:sp>
    </p:spTree>
    <p:custDataLst>
      <p:tags r:id="rId1"/>
    </p:custDataLst>
    <p:extLst>
      <p:ext uri="{BB962C8B-B14F-4D97-AF65-F5344CB8AC3E}">
        <p14:creationId xmlns:p14="http://schemas.microsoft.com/office/powerpoint/2010/main" val="1415316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230683FD-3B4B-4470-BBF3-8488B784BFC5}"/>
              </a:ext>
            </a:extLst>
          </p:cNvPr>
          <p:cNvSpPr>
            <a:spLocks noGrp="1" noChangeArrowheads="1"/>
          </p:cNvSpPr>
          <p:nvPr>
            <p:ph type="title"/>
          </p:nvPr>
        </p:nvSpPr>
        <p:spPr/>
        <p:txBody>
          <a:bodyPr/>
          <a:lstStyle/>
          <a:p>
            <a:pPr eaLnBrk="1" hangingPunct="1"/>
            <a:r>
              <a:rPr lang="en-GB" altLang="en-US"/>
              <a:t>What is cellular respiration?</a:t>
            </a:r>
          </a:p>
        </p:txBody>
      </p:sp>
      <p:sp>
        <p:nvSpPr>
          <p:cNvPr id="15363" name="Text Box 3">
            <a:extLst>
              <a:ext uri="{FF2B5EF4-FFF2-40B4-BE49-F238E27FC236}">
                <a16:creationId xmlns:a16="http://schemas.microsoft.com/office/drawing/2014/main" id="{EDF8BD59-E1D6-4643-9689-EB83EDD97DE6}"/>
              </a:ext>
            </a:extLst>
          </p:cNvPr>
          <p:cNvSpPr txBox="1">
            <a:spLocks noChangeArrowheads="1"/>
          </p:cNvSpPr>
          <p:nvPr/>
        </p:nvSpPr>
        <p:spPr bwMode="auto">
          <a:xfrm>
            <a:off x="342900" y="784225"/>
            <a:ext cx="81899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dirty="0">
                <a:solidFill>
                  <a:srgbClr val="010066"/>
                </a:solidFill>
              </a:rPr>
              <a:t>All organisms need a supply of</a:t>
            </a:r>
            <a:r>
              <a:rPr lang="en-GB" altLang="en-US" b="1" dirty="0">
                <a:solidFill>
                  <a:srgbClr val="10BC45"/>
                </a:solidFill>
              </a:rPr>
              <a:t> </a:t>
            </a:r>
            <a:r>
              <a:rPr lang="en-GB" altLang="en-US" dirty="0">
                <a:solidFill>
                  <a:srgbClr val="010066"/>
                </a:solidFill>
              </a:rPr>
              <a:t>energy to survive. This is because all living processes use energy. Together, these processes are known as the </a:t>
            </a:r>
            <a:r>
              <a:rPr lang="en-GB" altLang="en-US" b="1" dirty="0">
                <a:solidFill>
                  <a:srgbClr val="10BC45"/>
                </a:solidFill>
              </a:rPr>
              <a:t>metabolism</a:t>
            </a:r>
            <a:r>
              <a:rPr lang="en-GB" altLang="en-US" dirty="0">
                <a:solidFill>
                  <a:srgbClr val="010066"/>
                </a:solidFill>
              </a:rPr>
              <a:t> of an organism. </a:t>
            </a:r>
            <a:endParaRPr lang="en-GB" altLang="en-US" dirty="0"/>
          </a:p>
        </p:txBody>
      </p:sp>
      <p:sp>
        <p:nvSpPr>
          <p:cNvPr id="983051" name="Text Box 11">
            <a:extLst>
              <a:ext uri="{FF2B5EF4-FFF2-40B4-BE49-F238E27FC236}">
                <a16:creationId xmlns:a16="http://schemas.microsoft.com/office/drawing/2014/main" id="{7A482742-F2DB-4FBB-A2D7-CD51C0887C81}"/>
              </a:ext>
            </a:extLst>
          </p:cNvPr>
          <p:cNvSpPr txBox="1">
            <a:spLocks noChangeArrowheads="1"/>
          </p:cNvSpPr>
          <p:nvPr/>
        </p:nvSpPr>
        <p:spPr bwMode="auto">
          <a:xfrm>
            <a:off x="342900" y="2173413"/>
            <a:ext cx="53244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The process providing this energy </a:t>
            </a:r>
            <a:br>
              <a:rPr lang="en-GB" altLang="en-US">
                <a:solidFill>
                  <a:srgbClr val="010066"/>
                </a:solidFill>
              </a:rPr>
            </a:br>
            <a:r>
              <a:rPr lang="en-GB" altLang="en-US">
                <a:solidFill>
                  <a:srgbClr val="010066"/>
                </a:solidFill>
              </a:rPr>
              <a:t>is called </a:t>
            </a:r>
            <a:r>
              <a:rPr lang="en-GB" altLang="en-US" b="1">
                <a:solidFill>
                  <a:srgbClr val="10BC45"/>
                </a:solidFill>
              </a:rPr>
              <a:t>cellular respiration</a:t>
            </a:r>
            <a:r>
              <a:rPr lang="en-GB" altLang="en-US">
                <a:solidFill>
                  <a:srgbClr val="010066"/>
                </a:solidFill>
              </a:rPr>
              <a:t>. </a:t>
            </a:r>
          </a:p>
        </p:txBody>
      </p:sp>
      <p:sp>
        <p:nvSpPr>
          <p:cNvPr id="983052" name="Text Box 12">
            <a:extLst>
              <a:ext uri="{FF2B5EF4-FFF2-40B4-BE49-F238E27FC236}">
                <a16:creationId xmlns:a16="http://schemas.microsoft.com/office/drawing/2014/main" id="{BBA05EA0-0E28-41BA-8CA3-261EF03A16E7}"/>
              </a:ext>
            </a:extLst>
          </p:cNvPr>
          <p:cNvSpPr txBox="1">
            <a:spLocks noChangeArrowheads="1"/>
          </p:cNvSpPr>
          <p:nvPr/>
        </p:nvSpPr>
        <p:spPr bwMode="auto">
          <a:xfrm>
            <a:off x="342900" y="4953000"/>
            <a:ext cx="858678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50000"/>
              </a:spcBef>
            </a:pPr>
            <a:r>
              <a:rPr lang="en-GB" altLang="en-US">
                <a:solidFill>
                  <a:srgbClr val="010066"/>
                </a:solidFill>
              </a:rPr>
              <a:t>Cellular respiration can occur </a:t>
            </a:r>
            <a:r>
              <a:rPr lang="en-GB" altLang="en-US" b="1">
                <a:solidFill>
                  <a:srgbClr val="10BC45"/>
                </a:solidFill>
              </a:rPr>
              <a:t>aerobically</a:t>
            </a:r>
            <a:r>
              <a:rPr lang="en-GB" altLang="en-US">
                <a:solidFill>
                  <a:srgbClr val="010066"/>
                </a:solidFill>
              </a:rPr>
              <a:t> (with oxygen), </a:t>
            </a:r>
            <a:br>
              <a:rPr lang="en-GB" altLang="en-US">
                <a:solidFill>
                  <a:srgbClr val="010066"/>
                </a:solidFill>
              </a:rPr>
            </a:br>
            <a:r>
              <a:rPr lang="en-GB" altLang="en-US">
                <a:solidFill>
                  <a:srgbClr val="010066"/>
                </a:solidFill>
              </a:rPr>
              <a:t>or </a:t>
            </a:r>
            <a:r>
              <a:rPr lang="en-GB" altLang="en-US" b="1">
                <a:solidFill>
                  <a:srgbClr val="10BC45"/>
                </a:solidFill>
              </a:rPr>
              <a:t>anaerobically </a:t>
            </a:r>
            <a:r>
              <a:rPr lang="en-GB" altLang="en-US">
                <a:solidFill>
                  <a:srgbClr val="010066"/>
                </a:solidFill>
              </a:rPr>
              <a:t>(without oxygen). It is an </a:t>
            </a:r>
            <a:r>
              <a:rPr lang="en-GB" altLang="en-US" b="1">
                <a:solidFill>
                  <a:srgbClr val="10BC45"/>
                </a:solidFill>
              </a:rPr>
              <a:t>exothermic</a:t>
            </a:r>
            <a:r>
              <a:rPr lang="en-GB" altLang="en-US">
                <a:solidFill>
                  <a:srgbClr val="010066"/>
                </a:solidFill>
              </a:rPr>
              <a:t> reaction which means it releases energy into the environment. </a:t>
            </a:r>
            <a:endParaRPr lang="en-GB" altLang="en-US"/>
          </a:p>
        </p:txBody>
      </p:sp>
      <p:sp>
        <p:nvSpPr>
          <p:cNvPr id="15367" name="Rectangle 8">
            <a:extLst>
              <a:ext uri="{FF2B5EF4-FFF2-40B4-BE49-F238E27FC236}">
                <a16:creationId xmlns:a16="http://schemas.microsoft.com/office/drawing/2014/main" id="{7097F2C4-9B43-4BE5-A7CB-1BDC1A9569A1}"/>
              </a:ext>
            </a:extLst>
          </p:cNvPr>
          <p:cNvSpPr>
            <a:spLocks noChangeArrowheads="1"/>
          </p:cNvSpPr>
          <p:nvPr/>
        </p:nvSpPr>
        <p:spPr bwMode="auto">
          <a:xfrm>
            <a:off x="342899" y="3194301"/>
            <a:ext cx="507862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Cellular respiration is referred </a:t>
            </a:r>
            <a:br>
              <a:rPr lang="en-GB" altLang="en-US" dirty="0">
                <a:solidFill>
                  <a:srgbClr val="010066"/>
                </a:solidFill>
              </a:rPr>
            </a:br>
            <a:r>
              <a:rPr lang="en-GB" altLang="en-US" dirty="0">
                <a:solidFill>
                  <a:srgbClr val="010066"/>
                </a:solidFill>
              </a:rPr>
              <a:t>to as a universal chemical process because it is continuously occurring in all living cells. </a:t>
            </a:r>
            <a:endParaRPr lang="en-GB" altLang="en-US" dirty="0"/>
          </a:p>
        </p:txBody>
      </p:sp>
      <p:pic>
        <p:nvPicPr>
          <p:cNvPr id="15368" name="Picture 11" descr="AQADiffusionOsmosisAT_cell1.png">
            <a:extLst>
              <a:ext uri="{FF2B5EF4-FFF2-40B4-BE49-F238E27FC236}">
                <a16:creationId xmlns:a16="http://schemas.microsoft.com/office/drawing/2014/main" id="{A978A518-CADE-4A2A-8B55-70F1D1BFCA5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0335596">
            <a:off x="5330121" y="2295525"/>
            <a:ext cx="1492250" cy="137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9" name="Picture 12" descr="AQADiffusionOsmosisAT_cell2.png">
            <a:extLst>
              <a:ext uri="{FF2B5EF4-FFF2-40B4-BE49-F238E27FC236}">
                <a16:creationId xmlns:a16="http://schemas.microsoft.com/office/drawing/2014/main" id="{07C21F7B-24A7-4752-9DE8-0D35E86F0D6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4858652">
            <a:off x="7310527" y="2150269"/>
            <a:ext cx="1144588" cy="145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70" name="Picture 13" descr="AQADiffusionOsmosisAT_cell3.png">
            <a:extLst>
              <a:ext uri="{FF2B5EF4-FFF2-40B4-BE49-F238E27FC236}">
                <a16:creationId xmlns:a16="http://schemas.microsoft.com/office/drawing/2014/main" id="{11EB496E-BA47-410E-A4EE-5AD255987ED5}"/>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rot="2592345">
            <a:off x="6311196" y="3278188"/>
            <a:ext cx="1647825"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a:extLst>
              <a:ext uri="{FF2B5EF4-FFF2-40B4-BE49-F238E27FC236}">
                <a16:creationId xmlns:a16="http://schemas.microsoft.com/office/drawing/2014/main" id="{6214E307-FFFC-4687-8C66-DA17AD68415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4" name="Picture 9" descr="notes_icon">
            <a:extLst>
              <a:ext uri="{FF2B5EF4-FFF2-40B4-BE49-F238E27FC236}">
                <a16:creationId xmlns:a16="http://schemas.microsoft.com/office/drawing/2014/main" id="{28675560-7092-48A4-AEB8-5F9137766306}"/>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8305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83052"/>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51" grpId="0"/>
      <p:bldP spid="983052" grpId="0"/>
      <p:bldP spid="1536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ttp://companyweb/production/Image%20library/Biology/_w/polypeptide1_png.jpg">
            <a:hlinkClick r:id="rId4"/>
            <a:extLst>
              <a:ext uri="{FF2B5EF4-FFF2-40B4-BE49-F238E27FC236}">
                <a16:creationId xmlns:a16="http://schemas.microsoft.com/office/drawing/2014/main" id="{AFBFCD12-369C-4963-8CF7-D87BFC660C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89700" y="4000500"/>
            <a:ext cx="2043113"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a:extLst>
              <a:ext uri="{FF2B5EF4-FFF2-40B4-BE49-F238E27FC236}">
                <a16:creationId xmlns:a16="http://schemas.microsoft.com/office/drawing/2014/main" id="{66B0BAA3-6A51-4EB1-900F-653E009D60FB}"/>
              </a:ext>
            </a:extLst>
          </p:cNvPr>
          <p:cNvSpPr>
            <a:spLocks noGrp="1" noChangeArrowheads="1"/>
          </p:cNvSpPr>
          <p:nvPr>
            <p:ph type="title"/>
          </p:nvPr>
        </p:nvSpPr>
        <p:spPr/>
        <p:txBody>
          <a:bodyPr/>
          <a:lstStyle/>
          <a:p>
            <a:pPr eaLnBrk="1" hangingPunct="1"/>
            <a:r>
              <a:rPr lang="en-GB" altLang="en-US"/>
              <a:t>What do organisms need energy for?</a:t>
            </a:r>
          </a:p>
        </p:txBody>
      </p:sp>
      <p:sp>
        <p:nvSpPr>
          <p:cNvPr id="16388" name="Text Box 3">
            <a:extLst>
              <a:ext uri="{FF2B5EF4-FFF2-40B4-BE49-F238E27FC236}">
                <a16:creationId xmlns:a16="http://schemas.microsoft.com/office/drawing/2014/main" id="{C61931A3-000D-47F2-A35D-9D62834FEBBE}"/>
              </a:ext>
            </a:extLst>
          </p:cNvPr>
          <p:cNvSpPr txBox="1">
            <a:spLocks noChangeArrowheads="1"/>
          </p:cNvSpPr>
          <p:nvPr/>
        </p:nvSpPr>
        <p:spPr bwMode="auto">
          <a:xfrm>
            <a:off x="342900" y="784225"/>
            <a:ext cx="81565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t>Cells need the energy released by cellular respiration to carry out all living processes. </a:t>
            </a:r>
          </a:p>
        </p:txBody>
      </p:sp>
      <p:sp>
        <p:nvSpPr>
          <p:cNvPr id="1038340" name="Text Box 4">
            <a:extLst>
              <a:ext uri="{FF2B5EF4-FFF2-40B4-BE49-F238E27FC236}">
                <a16:creationId xmlns:a16="http://schemas.microsoft.com/office/drawing/2014/main" id="{73D45741-154F-469D-AAAB-9AB4C3D70506}"/>
              </a:ext>
            </a:extLst>
          </p:cNvPr>
          <p:cNvSpPr txBox="1">
            <a:spLocks noChangeArrowheads="1"/>
          </p:cNvSpPr>
          <p:nvPr/>
        </p:nvSpPr>
        <p:spPr bwMode="auto">
          <a:xfrm>
            <a:off x="342900" y="2309813"/>
            <a:ext cx="4986338"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10BC45"/>
              </a:buClr>
              <a:buFont typeface="Wingdings" panose="05000000000000000000" pitchFamily="2" charset="2"/>
              <a:buChar char="l"/>
            </a:pPr>
            <a:r>
              <a:rPr lang="en-GB" altLang="en-US" b="1">
                <a:solidFill>
                  <a:srgbClr val="10BC45"/>
                </a:solidFill>
              </a:rPr>
              <a:t>Movement</a:t>
            </a:r>
            <a:r>
              <a:rPr lang="en-GB" altLang="en-US"/>
              <a:t> – energy is needed for muscle cells to contract.</a:t>
            </a:r>
          </a:p>
        </p:txBody>
      </p:sp>
      <p:sp>
        <p:nvSpPr>
          <p:cNvPr id="1038344" name="Text Box 8">
            <a:extLst>
              <a:ext uri="{FF2B5EF4-FFF2-40B4-BE49-F238E27FC236}">
                <a16:creationId xmlns:a16="http://schemas.microsoft.com/office/drawing/2014/main" id="{43BF9D9E-5830-437C-9C88-F92DC4CF304C}"/>
              </a:ext>
            </a:extLst>
          </p:cNvPr>
          <p:cNvSpPr txBox="1">
            <a:spLocks noChangeArrowheads="1"/>
          </p:cNvSpPr>
          <p:nvPr/>
        </p:nvSpPr>
        <p:spPr bwMode="auto">
          <a:xfrm>
            <a:off x="342900" y="4953000"/>
            <a:ext cx="6192838"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10BC45"/>
              </a:buClr>
              <a:buFont typeface="Wingdings" panose="05000000000000000000" pitchFamily="2" charset="2"/>
              <a:buChar char="l"/>
            </a:pPr>
            <a:r>
              <a:rPr lang="en-GB" altLang="en-US" b="1" dirty="0">
                <a:solidFill>
                  <a:srgbClr val="10BC45"/>
                </a:solidFill>
              </a:rPr>
              <a:t>Thermoregulation </a:t>
            </a:r>
            <a:r>
              <a:rPr lang="en-GB" altLang="en-US" dirty="0">
                <a:cs typeface="Arial" panose="020B0604020202020204" pitchFamily="34" charset="0"/>
              </a:rPr>
              <a:t>–</a:t>
            </a:r>
            <a:r>
              <a:rPr lang="en-GB" altLang="en-US" dirty="0"/>
              <a:t> cellular respiration is used by many organisms to keep</a:t>
            </a:r>
            <a:br>
              <a:rPr lang="en-GB" altLang="en-US" dirty="0"/>
            </a:br>
            <a:r>
              <a:rPr lang="en-GB" altLang="en-US" dirty="0"/>
              <a:t>themselves warm.</a:t>
            </a:r>
          </a:p>
        </p:txBody>
      </p:sp>
      <p:sp>
        <p:nvSpPr>
          <p:cNvPr id="1038345" name="Text Box 9">
            <a:extLst>
              <a:ext uri="{FF2B5EF4-FFF2-40B4-BE49-F238E27FC236}">
                <a16:creationId xmlns:a16="http://schemas.microsoft.com/office/drawing/2014/main" id="{BA12E688-222D-45A4-AD8E-D2414058E1BD}"/>
              </a:ext>
            </a:extLst>
          </p:cNvPr>
          <p:cNvSpPr txBox="1">
            <a:spLocks noChangeArrowheads="1"/>
          </p:cNvSpPr>
          <p:nvPr/>
        </p:nvSpPr>
        <p:spPr bwMode="auto">
          <a:xfrm>
            <a:off x="342900" y="3262313"/>
            <a:ext cx="5672138"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marL="355600" indent="-355600">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buClr>
                <a:srgbClr val="10BC45"/>
              </a:buClr>
              <a:buFont typeface="Wingdings" panose="05000000000000000000" pitchFamily="2" charset="2"/>
              <a:buChar char="l"/>
            </a:pPr>
            <a:r>
              <a:rPr lang="en-GB" altLang="en-US" b="1" dirty="0">
                <a:solidFill>
                  <a:srgbClr val="10BC45"/>
                </a:solidFill>
              </a:rPr>
              <a:t>Biosynthesis</a:t>
            </a:r>
            <a:r>
              <a:rPr lang="en-GB" altLang="en-US" dirty="0"/>
              <a:t> – chemical reactions </a:t>
            </a:r>
            <a:br>
              <a:rPr lang="en-GB" altLang="en-US" dirty="0"/>
            </a:br>
            <a:r>
              <a:rPr lang="en-GB" altLang="en-US" dirty="0"/>
              <a:t>that build large molecules from smaller ones. For example, proteins are built from amino acids.</a:t>
            </a:r>
          </a:p>
        </p:txBody>
      </p:sp>
      <p:pic>
        <p:nvPicPr>
          <p:cNvPr id="1038349" name="Picture 13" descr="muscle">
            <a:extLst>
              <a:ext uri="{FF2B5EF4-FFF2-40B4-BE49-F238E27FC236}">
                <a16:creationId xmlns:a16="http://schemas.microsoft.com/office/drawing/2014/main" id="{985D99E1-B38C-4E5B-AAA0-56D785DE63B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941094">
            <a:off x="5803900" y="2451100"/>
            <a:ext cx="3043238"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4" name="Rectangle 2">
            <a:extLst>
              <a:ext uri="{FF2B5EF4-FFF2-40B4-BE49-F238E27FC236}">
                <a16:creationId xmlns:a16="http://schemas.microsoft.com/office/drawing/2014/main" id="{6DB533D6-8697-46A5-9EB2-0C24F0EE3E86}"/>
              </a:ext>
            </a:extLst>
          </p:cNvPr>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endParaRPr lang="en-GB" altLang="en-US"/>
          </a:p>
        </p:txBody>
      </p:sp>
      <p:sp>
        <p:nvSpPr>
          <p:cNvPr id="16395" name="Rectangle 1">
            <a:extLst>
              <a:ext uri="{FF2B5EF4-FFF2-40B4-BE49-F238E27FC236}">
                <a16:creationId xmlns:a16="http://schemas.microsoft.com/office/drawing/2014/main" id="{7710F241-C7F6-4F66-8EDF-4567D7D4EB92}"/>
              </a:ext>
            </a:extLst>
          </p:cNvPr>
          <p:cNvSpPr>
            <a:spLocks noChangeArrowheads="1"/>
          </p:cNvSpPr>
          <p:nvPr/>
        </p:nvSpPr>
        <p:spPr bwMode="auto">
          <a:xfrm>
            <a:off x="342900" y="1735138"/>
            <a:ext cx="5911850" cy="452437"/>
          </a:xfrm>
          <a:prstGeom prst="rect">
            <a:avLst/>
          </a:prstGeom>
          <a:solidFill>
            <a:srgbClr val="96E696"/>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spcBef>
                <a:spcPct val="30000"/>
              </a:spcBef>
            </a:pPr>
            <a:r>
              <a:rPr lang="en-GB" altLang="en-US"/>
              <a:t>What are some of these living processes?</a:t>
            </a:r>
            <a:endParaRPr lang="en-GB" altLang="en-US">
              <a:solidFill>
                <a:schemeClr val="tx1"/>
              </a:solidFill>
            </a:endParaRPr>
          </a:p>
        </p:txBody>
      </p:sp>
      <p:pic>
        <p:nvPicPr>
          <p:cNvPr id="13" name="Picture 12">
            <a:extLst>
              <a:ext uri="{FF2B5EF4-FFF2-40B4-BE49-F238E27FC236}">
                <a16:creationId xmlns:a16="http://schemas.microsoft.com/office/drawing/2014/main" id="{4F86BCE5-6607-4F76-B7C9-0DBE88A85CFE}"/>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9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38340"/>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38349"/>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3834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38344"/>
                                        </p:tgtEl>
                                        <p:attrNameLst>
                                          <p:attrName>style.visibility</p:attrName>
                                        </p:attrNameLst>
                                      </p:cBhvr>
                                      <p:to>
                                        <p:strVal val="visible"/>
                                      </p:to>
                                    </p:set>
                                  </p:childTnLst>
                                </p:cTn>
                              </p:par>
                            </p:childTnLst>
                          </p:cTn>
                        </p:par>
                        <p:par>
                          <p:cTn id="23" fill="hold">
                            <p:stCondLst>
                              <p:cond delay="0"/>
                            </p:stCondLst>
                            <p:childTnLst>
                              <p:par>
                                <p:cTn id="24" presetID="1" presetClass="entr" presetSubtype="0"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8340" grpId="0"/>
      <p:bldP spid="1038344" grpId="0"/>
      <p:bldP spid="1038345" grpId="0"/>
      <p:bldP spid="1639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8BFC9572-F109-4F5B-AC15-2882C1D9C704}"/>
              </a:ext>
            </a:extLst>
          </p:cNvPr>
          <p:cNvSpPr>
            <a:spLocks noGrp="1" noChangeArrowheads="1"/>
          </p:cNvSpPr>
          <p:nvPr>
            <p:ph type="title"/>
          </p:nvPr>
        </p:nvSpPr>
        <p:spPr/>
        <p:txBody>
          <a:bodyPr/>
          <a:lstStyle/>
          <a:p>
            <a:pPr eaLnBrk="1" hangingPunct="1"/>
            <a:r>
              <a:rPr lang="en-GB" altLang="en-US"/>
              <a:t>Aerobic respiration</a:t>
            </a:r>
          </a:p>
        </p:txBody>
      </p:sp>
      <p:sp>
        <p:nvSpPr>
          <p:cNvPr id="364549" name="Text Box 5">
            <a:extLst>
              <a:ext uri="{FF2B5EF4-FFF2-40B4-BE49-F238E27FC236}">
                <a16:creationId xmlns:a16="http://schemas.microsoft.com/office/drawing/2014/main" id="{3752FABB-1093-4D69-A64B-52DC0F23D0EC}"/>
              </a:ext>
            </a:extLst>
          </p:cNvPr>
          <p:cNvSpPr txBox="1">
            <a:spLocks noChangeArrowheads="1"/>
          </p:cNvSpPr>
          <p:nvPr/>
        </p:nvSpPr>
        <p:spPr bwMode="auto">
          <a:xfrm>
            <a:off x="342900" y="2173288"/>
            <a:ext cx="8270522"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During aerobic respiration, </a:t>
            </a:r>
            <a:r>
              <a:rPr lang="en-GB" altLang="en-US" b="1" dirty="0">
                <a:solidFill>
                  <a:srgbClr val="10BC45"/>
                </a:solidFill>
              </a:rPr>
              <a:t>glucose</a:t>
            </a:r>
            <a:r>
              <a:rPr lang="en-GB" altLang="en-US" dirty="0">
                <a:solidFill>
                  <a:srgbClr val="010066"/>
                </a:solidFill>
              </a:rPr>
              <a:t> reacts with oxygen in a reaction called </a:t>
            </a:r>
            <a:r>
              <a:rPr lang="en-GB" altLang="en-US" b="1" dirty="0">
                <a:solidFill>
                  <a:srgbClr val="10BC45"/>
                </a:solidFill>
              </a:rPr>
              <a:t>oxidation</a:t>
            </a:r>
            <a:r>
              <a:rPr lang="en-GB" altLang="en-US" dirty="0">
                <a:solidFill>
                  <a:srgbClr val="010066"/>
                </a:solidFill>
              </a:rPr>
              <a:t>. </a:t>
            </a:r>
          </a:p>
        </p:txBody>
      </p:sp>
      <p:sp>
        <p:nvSpPr>
          <p:cNvPr id="17413" name="Text Box 7">
            <a:extLst>
              <a:ext uri="{FF2B5EF4-FFF2-40B4-BE49-F238E27FC236}">
                <a16:creationId xmlns:a16="http://schemas.microsoft.com/office/drawing/2014/main" id="{7EB0F143-A32F-4D0E-AFD1-74AE6C0283F4}"/>
              </a:ext>
            </a:extLst>
          </p:cNvPr>
          <p:cNvSpPr txBox="1">
            <a:spLocks noChangeArrowheads="1"/>
          </p:cNvSpPr>
          <p:nvPr/>
        </p:nvSpPr>
        <p:spPr bwMode="auto">
          <a:xfrm>
            <a:off x="342900" y="784225"/>
            <a:ext cx="8428567"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b="1" dirty="0">
                <a:solidFill>
                  <a:srgbClr val="10BC45"/>
                </a:solidFill>
              </a:rPr>
              <a:t>Aerobic respiration </a:t>
            </a:r>
            <a:r>
              <a:rPr lang="en-GB" altLang="en-US" dirty="0">
                <a:solidFill>
                  <a:srgbClr val="010066"/>
                </a:solidFill>
              </a:rPr>
              <a:t>takes place continuously in plants and animals, as well as in some microorganisms. However, it can only occur if there is a supply of oxygen available.</a:t>
            </a:r>
          </a:p>
        </p:txBody>
      </p:sp>
      <p:sp>
        <p:nvSpPr>
          <p:cNvPr id="21" name="Text Box 51">
            <a:extLst>
              <a:ext uri="{FF2B5EF4-FFF2-40B4-BE49-F238E27FC236}">
                <a16:creationId xmlns:a16="http://schemas.microsoft.com/office/drawing/2014/main" id="{0257DF05-3901-49C8-A541-FAF287AB3CBD}"/>
              </a:ext>
            </a:extLst>
          </p:cNvPr>
          <p:cNvSpPr txBox="1">
            <a:spLocks noChangeArrowheads="1"/>
          </p:cNvSpPr>
          <p:nvPr/>
        </p:nvSpPr>
        <p:spPr bwMode="auto">
          <a:xfrm>
            <a:off x="342900" y="5322888"/>
            <a:ext cx="855345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dirty="0">
                <a:solidFill>
                  <a:srgbClr val="010066"/>
                </a:solidFill>
              </a:rPr>
              <a:t>Carbon dioxide and water are </a:t>
            </a:r>
            <a:br>
              <a:rPr lang="en-GB" altLang="en-US" dirty="0">
                <a:solidFill>
                  <a:srgbClr val="010066"/>
                </a:solidFill>
              </a:rPr>
            </a:br>
            <a:r>
              <a:rPr lang="en-GB" altLang="en-US" dirty="0">
                <a:solidFill>
                  <a:srgbClr val="010066"/>
                </a:solidFill>
              </a:rPr>
              <a:t>produced as waste products. </a:t>
            </a:r>
          </a:p>
        </p:txBody>
      </p:sp>
      <p:sp>
        <p:nvSpPr>
          <p:cNvPr id="9" name="Rectangle 8">
            <a:extLst>
              <a:ext uri="{FF2B5EF4-FFF2-40B4-BE49-F238E27FC236}">
                <a16:creationId xmlns:a16="http://schemas.microsoft.com/office/drawing/2014/main" id="{14A7DDF6-292E-486A-9E31-E4885D2E2C45}"/>
              </a:ext>
            </a:extLst>
          </p:cNvPr>
          <p:cNvSpPr>
            <a:spLocks noChangeArrowheads="1"/>
          </p:cNvSpPr>
          <p:nvPr/>
        </p:nvSpPr>
        <p:spPr bwMode="auto">
          <a:xfrm>
            <a:off x="342900" y="3194050"/>
            <a:ext cx="4572000"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dirty="0">
                <a:solidFill>
                  <a:srgbClr val="010066"/>
                </a:solidFill>
              </a:rPr>
              <a:t>Glucose contains a source </a:t>
            </a:r>
            <a:br>
              <a:rPr lang="en-GB" altLang="en-US" dirty="0">
                <a:solidFill>
                  <a:srgbClr val="010066"/>
                </a:solidFill>
              </a:rPr>
            </a:br>
            <a:r>
              <a:rPr lang="en-GB" altLang="en-US" dirty="0">
                <a:solidFill>
                  <a:srgbClr val="010066"/>
                </a:solidFill>
              </a:rPr>
              <a:t>of energy. When it reacts with oxygen, this energy is released. The energy is used to support living processes.</a:t>
            </a:r>
            <a:endParaRPr lang="en-GB" altLang="en-US" dirty="0"/>
          </a:p>
        </p:txBody>
      </p:sp>
      <p:pic>
        <p:nvPicPr>
          <p:cNvPr id="10" name="Picture 12" descr="glucose">
            <a:extLst>
              <a:ext uri="{FF2B5EF4-FFF2-40B4-BE49-F238E27FC236}">
                <a16:creationId xmlns:a16="http://schemas.microsoft.com/office/drawing/2014/main" id="{A250D0CA-C24F-4FC8-ACEC-A84D1E2AD69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72075" y="2959100"/>
            <a:ext cx="3360738"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a:extLst>
              <a:ext uri="{FF2B5EF4-FFF2-40B4-BE49-F238E27FC236}">
                <a16:creationId xmlns:a16="http://schemas.microsoft.com/office/drawing/2014/main" id="{26DBD7DC-ECB2-4173-9404-6A56839AEFC1}"/>
              </a:ext>
            </a:extLst>
          </p:cNvPr>
          <p:cNvSpPr>
            <a:spLocks noChangeArrowheads="1"/>
          </p:cNvSpPr>
          <p:nvPr/>
        </p:nvSpPr>
        <p:spPr bwMode="auto">
          <a:xfrm>
            <a:off x="6188075" y="5691188"/>
            <a:ext cx="13462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glucose</a:t>
            </a:r>
            <a:endParaRPr lang="en-GB" altLang="en-US" b="1"/>
          </a:p>
        </p:txBody>
      </p:sp>
      <p:pic>
        <p:nvPicPr>
          <p:cNvPr id="12" name="Picture 11">
            <a:extLst>
              <a:ext uri="{FF2B5EF4-FFF2-40B4-BE49-F238E27FC236}">
                <a16:creationId xmlns:a16="http://schemas.microsoft.com/office/drawing/2014/main" id="{C4689537-37DF-495F-A8D2-EEA8325D0F7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3" name="Picture 9" descr="notes_icon">
            <a:extLst>
              <a:ext uri="{FF2B5EF4-FFF2-40B4-BE49-F238E27FC236}">
                <a16:creationId xmlns:a16="http://schemas.microsoft.com/office/drawing/2014/main" id="{CB951AF6-2DF9-4755-AE34-9F2264278058}"/>
              </a:ext>
            </a:extLst>
          </p:cNvPr>
          <p:cNvPicPr>
            <a:picLocks noChangeAspect="1" noChangeArrowheads="1"/>
          </p:cNvPicPr>
          <p:nvPr/>
        </p:nvPicPr>
        <p:blipFill>
          <a:blip r:embed="rId6"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454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
                                        </p:tgtEl>
                                        <p:attrNameLst>
                                          <p:attrName>style.visibility</p:attrName>
                                        </p:attrNameLst>
                                      </p:cBhvr>
                                      <p:to>
                                        <p:strVal val="visible"/>
                                      </p:to>
                                    </p:set>
                                  </p:childTnLst>
                                </p:cTn>
                              </p:par>
                            </p:childTnLst>
                          </p:cTn>
                        </p:par>
                        <p:par>
                          <p:cTn id="19" fill="hold">
                            <p:stCondLst>
                              <p:cond delay="0"/>
                            </p:stCondLst>
                            <p:childTnLst>
                              <p:par>
                                <p:cTn id="20" presetID="1" presetClass="entr" presetSubtype="0"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4549" grpId="0"/>
      <p:bldP spid="21" grpId="0"/>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7EF1778E-EFAE-4E89-99CF-942A9F344B4C}"/>
              </a:ext>
            </a:extLst>
          </p:cNvPr>
          <p:cNvSpPr>
            <a:spLocks noGrp="1" noChangeArrowheads="1"/>
          </p:cNvSpPr>
          <p:nvPr>
            <p:ph type="title"/>
          </p:nvPr>
        </p:nvSpPr>
        <p:spPr/>
        <p:txBody>
          <a:bodyPr/>
          <a:lstStyle/>
          <a:p>
            <a:pPr eaLnBrk="1" hangingPunct="1"/>
            <a:r>
              <a:rPr lang="en-GB" altLang="en-US" dirty="0"/>
              <a:t>The aerobic reaction</a:t>
            </a:r>
          </a:p>
        </p:txBody>
      </p:sp>
      <p:sp>
        <p:nvSpPr>
          <p:cNvPr id="9" name="AutoShape 12">
            <a:extLst>
              <a:ext uri="{FF2B5EF4-FFF2-40B4-BE49-F238E27FC236}">
                <a16:creationId xmlns:a16="http://schemas.microsoft.com/office/drawing/2014/main" id="{D6FAA12A-1AF5-4CF5-9359-7AECBEFEE6B6}"/>
              </a:ext>
            </a:extLst>
          </p:cNvPr>
          <p:cNvSpPr>
            <a:spLocks noChangeArrowheads="1"/>
          </p:cNvSpPr>
          <p:nvPr/>
        </p:nvSpPr>
        <p:spPr bwMode="auto">
          <a:xfrm>
            <a:off x="342900" y="1379538"/>
            <a:ext cx="8326438" cy="1655762"/>
          </a:xfrm>
          <a:prstGeom prst="roundRect">
            <a:avLst>
              <a:gd name="adj" fmla="val 0"/>
            </a:avLst>
          </a:prstGeom>
          <a:noFill/>
          <a:ln w="38100">
            <a:solidFill>
              <a:srgbClr val="10BC45"/>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endParaRPr lang="en-GB" altLang="en-US"/>
          </a:p>
        </p:txBody>
      </p:sp>
      <p:pic>
        <p:nvPicPr>
          <p:cNvPr id="10" name="Picture 48" descr="energy boom">
            <a:extLst>
              <a:ext uri="{FF2B5EF4-FFF2-40B4-BE49-F238E27FC236}">
                <a16:creationId xmlns:a16="http://schemas.microsoft.com/office/drawing/2014/main" id="{B6AD5E36-8ACB-45E6-B208-22A1572EAA5F}"/>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2438" y="1498600"/>
            <a:ext cx="1730375" cy="116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14">
            <a:extLst>
              <a:ext uri="{FF2B5EF4-FFF2-40B4-BE49-F238E27FC236}">
                <a16:creationId xmlns:a16="http://schemas.microsoft.com/office/drawing/2014/main" id="{E7F93CFF-ED29-4EB9-8606-CCBE867EFB17}"/>
              </a:ext>
            </a:extLst>
          </p:cNvPr>
          <p:cNvSpPr txBox="1">
            <a:spLocks noChangeArrowheads="1"/>
          </p:cNvSpPr>
          <p:nvPr/>
        </p:nvSpPr>
        <p:spPr bwMode="auto">
          <a:xfrm>
            <a:off x="2074863" y="1808163"/>
            <a:ext cx="12604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oxygen</a:t>
            </a:r>
          </a:p>
        </p:txBody>
      </p:sp>
      <p:sp>
        <p:nvSpPr>
          <p:cNvPr id="12" name="Text Box 15">
            <a:extLst>
              <a:ext uri="{FF2B5EF4-FFF2-40B4-BE49-F238E27FC236}">
                <a16:creationId xmlns:a16="http://schemas.microsoft.com/office/drawing/2014/main" id="{F7358A55-48C4-40A3-B581-21D9C1C1371F}"/>
              </a:ext>
            </a:extLst>
          </p:cNvPr>
          <p:cNvSpPr txBox="1">
            <a:spLocks noChangeArrowheads="1"/>
          </p:cNvSpPr>
          <p:nvPr/>
        </p:nvSpPr>
        <p:spPr bwMode="auto">
          <a:xfrm>
            <a:off x="3900488" y="1628775"/>
            <a:ext cx="14033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lgn="ctr"/>
            <a:r>
              <a:rPr lang="en-GB" altLang="en-US" b="1"/>
              <a:t>carbon</a:t>
            </a:r>
          </a:p>
          <a:p>
            <a:pPr algn="ctr"/>
            <a:r>
              <a:rPr lang="en-GB" altLang="en-US" b="1"/>
              <a:t>dioxide</a:t>
            </a:r>
          </a:p>
        </p:txBody>
      </p:sp>
      <p:sp>
        <p:nvSpPr>
          <p:cNvPr id="13" name="Text Box 16">
            <a:extLst>
              <a:ext uri="{FF2B5EF4-FFF2-40B4-BE49-F238E27FC236}">
                <a16:creationId xmlns:a16="http://schemas.microsoft.com/office/drawing/2014/main" id="{4E3DFEA2-0110-4410-8B38-0C2FED74EFE9}"/>
              </a:ext>
            </a:extLst>
          </p:cNvPr>
          <p:cNvSpPr txBox="1">
            <a:spLocks noChangeArrowheads="1"/>
          </p:cNvSpPr>
          <p:nvPr/>
        </p:nvSpPr>
        <p:spPr bwMode="auto">
          <a:xfrm>
            <a:off x="342900" y="1819275"/>
            <a:ext cx="153035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 glucose</a:t>
            </a:r>
          </a:p>
        </p:txBody>
      </p:sp>
      <p:sp>
        <p:nvSpPr>
          <p:cNvPr id="14" name="Text Box 17">
            <a:extLst>
              <a:ext uri="{FF2B5EF4-FFF2-40B4-BE49-F238E27FC236}">
                <a16:creationId xmlns:a16="http://schemas.microsoft.com/office/drawing/2014/main" id="{4975204B-8C7D-424D-99BB-206EC304B1D2}"/>
              </a:ext>
            </a:extLst>
          </p:cNvPr>
          <p:cNvSpPr txBox="1">
            <a:spLocks noChangeArrowheads="1"/>
          </p:cNvSpPr>
          <p:nvPr/>
        </p:nvSpPr>
        <p:spPr bwMode="auto">
          <a:xfrm>
            <a:off x="1735138" y="1739900"/>
            <a:ext cx="422275"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sp>
        <p:nvSpPr>
          <p:cNvPr id="15" name="Text Box 18">
            <a:extLst>
              <a:ext uri="{FF2B5EF4-FFF2-40B4-BE49-F238E27FC236}">
                <a16:creationId xmlns:a16="http://schemas.microsoft.com/office/drawing/2014/main" id="{978F8E96-15F2-4286-932F-A77030BE7971}"/>
              </a:ext>
            </a:extLst>
          </p:cNvPr>
          <p:cNvSpPr txBox="1">
            <a:spLocks noChangeArrowheads="1"/>
          </p:cNvSpPr>
          <p:nvPr/>
        </p:nvSpPr>
        <p:spPr bwMode="auto">
          <a:xfrm>
            <a:off x="5326063" y="1762125"/>
            <a:ext cx="4492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sp>
        <p:nvSpPr>
          <p:cNvPr id="17" name="Text Box 20">
            <a:extLst>
              <a:ext uri="{FF2B5EF4-FFF2-40B4-BE49-F238E27FC236}">
                <a16:creationId xmlns:a16="http://schemas.microsoft.com/office/drawing/2014/main" id="{E6229724-FBA9-4CFC-80AE-612926DAE497}"/>
              </a:ext>
            </a:extLst>
          </p:cNvPr>
          <p:cNvSpPr txBox="1">
            <a:spLocks noChangeArrowheads="1"/>
          </p:cNvSpPr>
          <p:nvPr/>
        </p:nvSpPr>
        <p:spPr bwMode="auto">
          <a:xfrm>
            <a:off x="5759450" y="1808163"/>
            <a:ext cx="9937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water</a:t>
            </a:r>
          </a:p>
        </p:txBody>
      </p:sp>
      <p:sp>
        <p:nvSpPr>
          <p:cNvPr id="18458" name="Text Box 22">
            <a:extLst>
              <a:ext uri="{FF2B5EF4-FFF2-40B4-BE49-F238E27FC236}">
                <a16:creationId xmlns:a16="http://schemas.microsoft.com/office/drawing/2014/main" id="{2305C260-2427-49F4-9BB5-B2501419BF3C}"/>
              </a:ext>
            </a:extLst>
          </p:cNvPr>
          <p:cNvSpPr txBox="1">
            <a:spLocks noChangeArrowheads="1"/>
          </p:cNvSpPr>
          <p:nvPr/>
        </p:nvSpPr>
        <p:spPr bwMode="auto">
          <a:xfrm>
            <a:off x="6673850" y="1819275"/>
            <a:ext cx="18589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b="1"/>
              <a:t>(    energy)</a:t>
            </a:r>
          </a:p>
        </p:txBody>
      </p:sp>
      <p:sp>
        <p:nvSpPr>
          <p:cNvPr id="18459" name="Text Box 23">
            <a:extLst>
              <a:ext uri="{FF2B5EF4-FFF2-40B4-BE49-F238E27FC236}">
                <a16:creationId xmlns:a16="http://schemas.microsoft.com/office/drawing/2014/main" id="{9964D047-AAD9-4925-9025-BA4BBA7BCD55}"/>
              </a:ext>
            </a:extLst>
          </p:cNvPr>
          <p:cNvSpPr txBox="1">
            <a:spLocks noChangeArrowheads="1"/>
          </p:cNvSpPr>
          <p:nvPr/>
        </p:nvSpPr>
        <p:spPr bwMode="auto">
          <a:xfrm>
            <a:off x="6826250" y="1773238"/>
            <a:ext cx="347663"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sz="3000" b="1"/>
              <a:t>+</a:t>
            </a:r>
          </a:p>
        </p:txBody>
      </p:sp>
      <p:sp>
        <p:nvSpPr>
          <p:cNvPr id="21" name="Text Box 512">
            <a:extLst>
              <a:ext uri="{FF2B5EF4-FFF2-40B4-BE49-F238E27FC236}">
                <a16:creationId xmlns:a16="http://schemas.microsoft.com/office/drawing/2014/main" id="{585FA8AE-AAA3-4D8A-B65E-468F07FEFBB8}"/>
              </a:ext>
            </a:extLst>
          </p:cNvPr>
          <p:cNvSpPr txBox="1">
            <a:spLocks noChangeArrowheads="1"/>
          </p:cNvSpPr>
          <p:nvPr/>
        </p:nvSpPr>
        <p:spPr bwMode="auto">
          <a:xfrm>
            <a:off x="342900" y="3249613"/>
            <a:ext cx="85534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The energy released is transferred to a molecule called </a:t>
            </a:r>
            <a:r>
              <a:rPr lang="en-GB" altLang="en-US" b="1">
                <a:solidFill>
                  <a:srgbClr val="10BC45"/>
                </a:solidFill>
              </a:rPr>
              <a:t>ATP</a:t>
            </a:r>
            <a:r>
              <a:rPr lang="en-GB" altLang="en-US">
                <a:solidFill>
                  <a:srgbClr val="010066"/>
                </a:solidFill>
              </a:rPr>
              <a:t>. ATP transports the energy to wherever it is needed in the cell. </a:t>
            </a:r>
          </a:p>
        </p:txBody>
      </p:sp>
      <p:sp>
        <p:nvSpPr>
          <p:cNvPr id="18447" name="Text Box 5">
            <a:extLst>
              <a:ext uri="{FF2B5EF4-FFF2-40B4-BE49-F238E27FC236}">
                <a16:creationId xmlns:a16="http://schemas.microsoft.com/office/drawing/2014/main" id="{035ABA81-A18D-4B11-A873-3A88AF14D542}"/>
              </a:ext>
            </a:extLst>
          </p:cNvPr>
          <p:cNvSpPr txBox="1">
            <a:spLocks noChangeArrowheads="1"/>
          </p:cNvSpPr>
          <p:nvPr/>
        </p:nvSpPr>
        <p:spPr bwMode="auto">
          <a:xfrm>
            <a:off x="342900" y="784225"/>
            <a:ext cx="81899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This is the reaction for aerobic respiration:</a:t>
            </a:r>
          </a:p>
        </p:txBody>
      </p:sp>
      <p:sp>
        <p:nvSpPr>
          <p:cNvPr id="24" name="Text Box 161">
            <a:extLst>
              <a:ext uri="{FF2B5EF4-FFF2-40B4-BE49-F238E27FC236}">
                <a16:creationId xmlns:a16="http://schemas.microsoft.com/office/drawing/2014/main" id="{E934C6E2-9CE6-40D4-AD6E-0299F775969B}"/>
              </a:ext>
            </a:extLst>
          </p:cNvPr>
          <p:cNvSpPr txBox="1">
            <a:spLocks noChangeArrowheads="1"/>
          </p:cNvSpPr>
          <p:nvPr/>
        </p:nvSpPr>
        <p:spPr bwMode="auto">
          <a:xfrm>
            <a:off x="365125" y="2378075"/>
            <a:ext cx="14859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a:spcBef>
                <a:spcPct val="50000"/>
              </a:spcBef>
            </a:pPr>
            <a:r>
              <a:rPr lang="en-GB" altLang="en-US"/>
              <a:t> C</a:t>
            </a:r>
            <a:r>
              <a:rPr lang="en-GB" altLang="en-US" baseline="-25000"/>
              <a:t>6</a:t>
            </a:r>
            <a:r>
              <a:rPr lang="en-GB" altLang="en-US"/>
              <a:t>H</a:t>
            </a:r>
            <a:r>
              <a:rPr lang="en-GB" altLang="en-US" baseline="-25000"/>
              <a:t>12</a:t>
            </a:r>
            <a:r>
              <a:rPr lang="en-GB" altLang="en-US"/>
              <a:t>O</a:t>
            </a:r>
            <a:r>
              <a:rPr lang="en-GB" altLang="en-US" baseline="-25000"/>
              <a:t>6</a:t>
            </a:r>
          </a:p>
        </p:txBody>
      </p:sp>
      <p:sp>
        <p:nvSpPr>
          <p:cNvPr id="18449" name="Rectangle 24">
            <a:extLst>
              <a:ext uri="{FF2B5EF4-FFF2-40B4-BE49-F238E27FC236}">
                <a16:creationId xmlns:a16="http://schemas.microsoft.com/office/drawing/2014/main" id="{AEF2B10B-D17F-4574-AE33-495C88E8B529}"/>
              </a:ext>
            </a:extLst>
          </p:cNvPr>
          <p:cNvSpPr>
            <a:spLocks noChangeArrowheads="1"/>
          </p:cNvSpPr>
          <p:nvPr/>
        </p:nvSpPr>
        <p:spPr bwMode="auto">
          <a:xfrm>
            <a:off x="2436813" y="2378075"/>
            <a:ext cx="5365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O</a:t>
            </a:r>
            <a:r>
              <a:rPr lang="en-GB" altLang="en-US" baseline="-25000"/>
              <a:t>2</a:t>
            </a:r>
            <a:endParaRPr lang="en-GB" altLang="en-US"/>
          </a:p>
        </p:txBody>
      </p:sp>
      <p:sp>
        <p:nvSpPr>
          <p:cNvPr id="18450" name="Rectangle 25">
            <a:extLst>
              <a:ext uri="{FF2B5EF4-FFF2-40B4-BE49-F238E27FC236}">
                <a16:creationId xmlns:a16="http://schemas.microsoft.com/office/drawing/2014/main" id="{0E3E2C56-C5E3-47BB-8DB6-144C0B6503E0}"/>
              </a:ext>
            </a:extLst>
          </p:cNvPr>
          <p:cNvSpPr>
            <a:spLocks noChangeArrowheads="1"/>
          </p:cNvSpPr>
          <p:nvPr/>
        </p:nvSpPr>
        <p:spPr bwMode="auto">
          <a:xfrm>
            <a:off x="4222750" y="2378075"/>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CO</a:t>
            </a:r>
            <a:r>
              <a:rPr lang="en-GB" altLang="en-US" baseline="-25000"/>
              <a:t>2</a:t>
            </a:r>
            <a:endParaRPr lang="en-GB" altLang="en-US"/>
          </a:p>
        </p:txBody>
      </p:sp>
      <p:sp>
        <p:nvSpPr>
          <p:cNvPr id="18451" name="Rectangle 26">
            <a:extLst>
              <a:ext uri="{FF2B5EF4-FFF2-40B4-BE49-F238E27FC236}">
                <a16:creationId xmlns:a16="http://schemas.microsoft.com/office/drawing/2014/main" id="{CC429687-C75B-4458-BF2A-AD72A1501380}"/>
              </a:ext>
            </a:extLst>
          </p:cNvPr>
          <p:cNvSpPr>
            <a:spLocks noChangeArrowheads="1"/>
          </p:cNvSpPr>
          <p:nvPr/>
        </p:nvSpPr>
        <p:spPr bwMode="auto">
          <a:xfrm>
            <a:off x="5876925" y="2378075"/>
            <a:ext cx="7588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a:t>H</a:t>
            </a:r>
            <a:r>
              <a:rPr lang="en-GB" altLang="en-US" baseline="-25000"/>
              <a:t>2</a:t>
            </a:r>
            <a:r>
              <a:rPr lang="en-GB" altLang="en-US"/>
              <a:t>O</a:t>
            </a:r>
          </a:p>
        </p:txBody>
      </p:sp>
      <p:sp>
        <p:nvSpPr>
          <p:cNvPr id="28" name="Text Box 511">
            <a:extLst>
              <a:ext uri="{FF2B5EF4-FFF2-40B4-BE49-F238E27FC236}">
                <a16:creationId xmlns:a16="http://schemas.microsoft.com/office/drawing/2014/main" id="{08CC8913-5081-4281-990E-57168F198ECA}"/>
              </a:ext>
            </a:extLst>
          </p:cNvPr>
          <p:cNvSpPr txBox="1">
            <a:spLocks noChangeArrowheads="1"/>
          </p:cNvSpPr>
          <p:nvPr/>
        </p:nvSpPr>
        <p:spPr bwMode="auto">
          <a:xfrm>
            <a:off x="342900" y="4214813"/>
            <a:ext cx="4375150" cy="1938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00"/>
                </a:solidFill>
                <a:miter lim="800000"/>
                <a:headEnd/>
                <a:tailEnd/>
              </a14:hiddenLine>
            </a:ext>
          </a:extLst>
        </p:spPr>
        <p:txBody>
          <a:bodyPr>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pPr eaLnBrk="1" hangingPunct="1"/>
            <a:r>
              <a:rPr lang="en-GB" altLang="en-US">
                <a:solidFill>
                  <a:srgbClr val="010066"/>
                </a:solidFill>
              </a:rPr>
              <a:t>In </a:t>
            </a:r>
            <a:r>
              <a:rPr lang="en-GB" altLang="en-US" b="1">
                <a:solidFill>
                  <a:srgbClr val="10BC45"/>
                </a:solidFill>
              </a:rPr>
              <a:t>eukaryotic</a:t>
            </a:r>
            <a:r>
              <a:rPr lang="en-GB" altLang="en-US">
                <a:solidFill>
                  <a:srgbClr val="010066"/>
                </a:solidFill>
              </a:rPr>
              <a:t> cells, </a:t>
            </a:r>
            <a:br>
              <a:rPr lang="en-GB" altLang="en-US">
                <a:solidFill>
                  <a:srgbClr val="010066"/>
                </a:solidFill>
              </a:rPr>
            </a:br>
            <a:r>
              <a:rPr lang="en-GB" altLang="en-US">
                <a:solidFill>
                  <a:srgbClr val="010066"/>
                </a:solidFill>
              </a:rPr>
              <a:t>including animal and </a:t>
            </a:r>
            <a:br>
              <a:rPr lang="en-GB" altLang="en-US">
                <a:solidFill>
                  <a:srgbClr val="010066"/>
                </a:solidFill>
              </a:rPr>
            </a:br>
            <a:r>
              <a:rPr lang="en-GB" altLang="en-US">
                <a:solidFill>
                  <a:srgbClr val="010066"/>
                </a:solidFill>
              </a:rPr>
              <a:t>plant cells, aerobic </a:t>
            </a:r>
            <a:br>
              <a:rPr lang="en-GB" altLang="en-US">
                <a:solidFill>
                  <a:srgbClr val="010066"/>
                </a:solidFill>
              </a:rPr>
            </a:br>
            <a:r>
              <a:rPr lang="en-GB" altLang="en-US">
                <a:solidFill>
                  <a:srgbClr val="010066"/>
                </a:solidFill>
              </a:rPr>
              <a:t>respiration occurs </a:t>
            </a:r>
            <a:br>
              <a:rPr lang="en-GB" altLang="en-US">
                <a:solidFill>
                  <a:srgbClr val="010066"/>
                </a:solidFill>
              </a:rPr>
            </a:br>
            <a:r>
              <a:rPr lang="en-GB" altLang="en-US">
                <a:solidFill>
                  <a:srgbClr val="010066"/>
                </a:solidFill>
              </a:rPr>
              <a:t>in the </a:t>
            </a:r>
            <a:r>
              <a:rPr lang="en-GB" altLang="en-US" b="1">
                <a:solidFill>
                  <a:srgbClr val="10BC45"/>
                </a:solidFill>
              </a:rPr>
              <a:t>mitochondria</a:t>
            </a:r>
            <a:r>
              <a:rPr lang="en-GB" altLang="en-US">
                <a:solidFill>
                  <a:srgbClr val="010066"/>
                </a:solidFill>
              </a:rPr>
              <a:t>.</a:t>
            </a:r>
          </a:p>
        </p:txBody>
      </p:sp>
      <p:pic>
        <p:nvPicPr>
          <p:cNvPr id="26" name="Picture 25" descr="animal cell.png">
            <a:extLst>
              <a:ext uri="{FF2B5EF4-FFF2-40B4-BE49-F238E27FC236}">
                <a16:creationId xmlns:a16="http://schemas.microsoft.com/office/drawing/2014/main" id="{35E5374C-9E55-495D-9014-287064308DE7}"/>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913188" y="4138613"/>
            <a:ext cx="2957512" cy="201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9" name="Straight Arrow Connector 28">
            <a:extLst>
              <a:ext uri="{FF2B5EF4-FFF2-40B4-BE49-F238E27FC236}">
                <a16:creationId xmlns:a16="http://schemas.microsoft.com/office/drawing/2014/main" id="{EE910474-A848-4EE3-96DC-F9AF73E884C9}"/>
              </a:ext>
            </a:extLst>
          </p:cNvPr>
          <p:cNvCxnSpPr>
            <a:cxnSpLocks noChangeShapeType="1"/>
          </p:cNvCxnSpPr>
          <p:nvPr/>
        </p:nvCxnSpPr>
        <p:spPr bwMode="auto">
          <a:xfrm flipH="1" flipV="1">
            <a:off x="6426200" y="4724400"/>
            <a:ext cx="495300" cy="673100"/>
          </a:xfrm>
          <a:prstGeom prst="straightConnector1">
            <a:avLst/>
          </a:prstGeom>
          <a:noFill/>
          <a:ln w="4445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cxnSp>
        <p:nvCxnSpPr>
          <p:cNvPr id="32" name="Straight Arrow Connector 31">
            <a:extLst>
              <a:ext uri="{FF2B5EF4-FFF2-40B4-BE49-F238E27FC236}">
                <a16:creationId xmlns:a16="http://schemas.microsoft.com/office/drawing/2014/main" id="{F82A57F6-F9E3-4473-B55F-1FF635E16531}"/>
              </a:ext>
            </a:extLst>
          </p:cNvPr>
          <p:cNvCxnSpPr>
            <a:cxnSpLocks noChangeShapeType="1"/>
          </p:cNvCxnSpPr>
          <p:nvPr/>
        </p:nvCxnSpPr>
        <p:spPr bwMode="auto">
          <a:xfrm flipH="1" flipV="1">
            <a:off x="4635500" y="5080000"/>
            <a:ext cx="2286000" cy="304800"/>
          </a:xfrm>
          <a:prstGeom prst="straightConnector1">
            <a:avLst/>
          </a:prstGeom>
          <a:noFill/>
          <a:ln w="44450" algn="ctr">
            <a:solidFill>
              <a:schemeClr val="tx1"/>
            </a:solidFill>
            <a:round/>
            <a:headEnd type="oval" w="med" len="med"/>
            <a:tailEnd type="arrow" w="med" len="med"/>
          </a:ln>
          <a:extLst>
            <a:ext uri="{909E8E84-426E-40DD-AFC4-6F175D3DCCD1}">
              <a14:hiddenFill xmlns:a14="http://schemas.microsoft.com/office/drawing/2010/main">
                <a:noFill/>
              </a14:hiddenFill>
            </a:ext>
          </a:extLst>
        </p:spPr>
      </p:cxnSp>
      <p:sp>
        <p:nvSpPr>
          <p:cNvPr id="35" name="Rectangle 34">
            <a:extLst>
              <a:ext uri="{FF2B5EF4-FFF2-40B4-BE49-F238E27FC236}">
                <a16:creationId xmlns:a16="http://schemas.microsoft.com/office/drawing/2014/main" id="{02436532-1AFE-40D8-8231-B114B590BB2A}"/>
              </a:ext>
            </a:extLst>
          </p:cNvPr>
          <p:cNvSpPr>
            <a:spLocks noChangeArrowheads="1"/>
          </p:cNvSpPr>
          <p:nvPr/>
        </p:nvSpPr>
        <p:spPr bwMode="auto">
          <a:xfrm>
            <a:off x="6770688" y="5449888"/>
            <a:ext cx="213201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rgbClr val="000066"/>
                </a:solidFill>
                <a:latin typeface="Arial" panose="020B0604020202020204" pitchFamily="34" charset="0"/>
              </a:defRPr>
            </a:lvl1pPr>
            <a:lvl2pPr marL="742950" indent="-285750">
              <a:defRPr sz="2400">
                <a:solidFill>
                  <a:srgbClr val="000066"/>
                </a:solidFill>
                <a:latin typeface="Arial" panose="020B0604020202020204" pitchFamily="34" charset="0"/>
              </a:defRPr>
            </a:lvl2pPr>
            <a:lvl3pPr marL="1143000" indent="-228600">
              <a:defRPr sz="2400">
                <a:solidFill>
                  <a:srgbClr val="000066"/>
                </a:solidFill>
                <a:latin typeface="Arial" panose="020B0604020202020204" pitchFamily="34" charset="0"/>
              </a:defRPr>
            </a:lvl3pPr>
            <a:lvl4pPr marL="1600200" indent="-228600">
              <a:defRPr sz="2400">
                <a:solidFill>
                  <a:srgbClr val="000066"/>
                </a:solidFill>
                <a:latin typeface="Arial" panose="020B0604020202020204" pitchFamily="34" charset="0"/>
              </a:defRPr>
            </a:lvl4pPr>
            <a:lvl5pPr marL="2057400" indent="-228600">
              <a:defRPr sz="2400">
                <a:solidFill>
                  <a:srgbClr val="000066"/>
                </a:solidFill>
                <a:latin typeface="Arial" panose="020B0604020202020204" pitchFamily="34" charset="0"/>
              </a:defRPr>
            </a:lvl5pPr>
            <a:lvl6pPr marL="2514600" indent="-228600" eaLnBrk="0" fontAlgn="base" hangingPunct="0">
              <a:spcBef>
                <a:spcPct val="0"/>
              </a:spcBef>
              <a:spcAft>
                <a:spcPct val="0"/>
              </a:spcAft>
              <a:defRPr sz="2400">
                <a:solidFill>
                  <a:srgbClr val="000066"/>
                </a:solidFill>
                <a:latin typeface="Arial" panose="020B0604020202020204" pitchFamily="34" charset="0"/>
              </a:defRPr>
            </a:lvl6pPr>
            <a:lvl7pPr marL="2971800" indent="-228600" eaLnBrk="0" fontAlgn="base" hangingPunct="0">
              <a:spcBef>
                <a:spcPct val="0"/>
              </a:spcBef>
              <a:spcAft>
                <a:spcPct val="0"/>
              </a:spcAft>
              <a:defRPr sz="2400">
                <a:solidFill>
                  <a:srgbClr val="000066"/>
                </a:solidFill>
                <a:latin typeface="Arial" panose="020B0604020202020204" pitchFamily="34" charset="0"/>
              </a:defRPr>
            </a:lvl7pPr>
            <a:lvl8pPr marL="3429000" indent="-228600" eaLnBrk="0" fontAlgn="base" hangingPunct="0">
              <a:spcBef>
                <a:spcPct val="0"/>
              </a:spcBef>
              <a:spcAft>
                <a:spcPct val="0"/>
              </a:spcAft>
              <a:defRPr sz="2400">
                <a:solidFill>
                  <a:srgbClr val="000066"/>
                </a:solidFill>
                <a:latin typeface="Arial" panose="020B0604020202020204" pitchFamily="34" charset="0"/>
              </a:defRPr>
            </a:lvl8pPr>
            <a:lvl9pPr marL="3886200" indent="-228600" eaLnBrk="0" fontAlgn="base" hangingPunct="0">
              <a:spcBef>
                <a:spcPct val="0"/>
              </a:spcBef>
              <a:spcAft>
                <a:spcPct val="0"/>
              </a:spcAft>
              <a:defRPr sz="2400">
                <a:solidFill>
                  <a:srgbClr val="000066"/>
                </a:solidFill>
                <a:latin typeface="Arial" panose="020B0604020202020204" pitchFamily="34" charset="0"/>
              </a:defRPr>
            </a:lvl9pPr>
          </a:lstStyle>
          <a:p>
            <a:r>
              <a:rPr lang="en-GB" altLang="en-US" b="1">
                <a:solidFill>
                  <a:srgbClr val="010066"/>
                </a:solidFill>
              </a:rPr>
              <a:t>mitochondria</a:t>
            </a:r>
            <a:endParaRPr lang="en-GB" altLang="en-US">
              <a:solidFill>
                <a:srgbClr val="010066"/>
              </a:solidFill>
            </a:endParaRPr>
          </a:p>
        </p:txBody>
      </p:sp>
      <p:pic>
        <p:nvPicPr>
          <p:cNvPr id="30" name="Picture 29" descr="Cellular_respiration_6.1.png">
            <a:extLst>
              <a:ext uri="{FF2B5EF4-FFF2-40B4-BE49-F238E27FC236}">
                <a16:creationId xmlns:a16="http://schemas.microsoft.com/office/drawing/2014/main" id="{1C55DECC-24E3-4AFD-A4BF-323B85AE7CEA}"/>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3227388" y="1776413"/>
            <a:ext cx="708025" cy="51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a:extLst>
              <a:ext uri="{FF2B5EF4-FFF2-40B4-BE49-F238E27FC236}">
                <a16:creationId xmlns:a16="http://schemas.microsoft.com/office/drawing/2014/main" id="{043E8BAD-0028-4CEB-90FD-E01660572810}"/>
              </a:ext>
            </a:extLst>
          </p:cNvPr>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33" name="Picture 9" descr="notes_icon">
            <a:extLst>
              <a:ext uri="{FF2B5EF4-FFF2-40B4-BE49-F238E27FC236}">
                <a16:creationId xmlns:a16="http://schemas.microsoft.com/office/drawing/2014/main" id="{B0AC8009-97CF-4276-8D20-7AA284114657}"/>
              </a:ext>
            </a:extLst>
          </p:cNvPr>
          <p:cNvPicPr>
            <a:picLocks noChangeAspect="1" noChangeArrowheads="1"/>
          </p:cNvPicPr>
          <p:nvPr/>
        </p:nvPicPr>
        <p:blipFill>
          <a:blip r:embed="rId8" cstate="print"/>
          <a:srcRect/>
          <a:stretch>
            <a:fillRect/>
          </a:stretch>
        </p:blipFill>
        <p:spPr bwMode="auto">
          <a:xfrm>
            <a:off x="8532813" y="153987"/>
            <a:ext cx="442912" cy="387350"/>
          </a:xfrm>
          <a:prstGeom prst="rect">
            <a:avLst/>
          </a:prstGeom>
          <a:noFill/>
          <a:ln w="9525">
            <a:noFill/>
            <a:miter lim="800000"/>
            <a:headEnd/>
            <a:tailEnd/>
          </a:ln>
        </p:spPr>
      </p:pic>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44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45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45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45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45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2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6"/>
                                        </p:tgtEl>
                                        <p:attrNameLst>
                                          <p:attrName>style.visibility</p:attrName>
                                        </p:attrNameLst>
                                      </p:cBhvr>
                                      <p:to>
                                        <p:strVal val="visible"/>
                                      </p:to>
                                    </p:set>
                                  </p:childTnLst>
                                </p:cTn>
                              </p:par>
                            </p:childTnLst>
                          </p:cTn>
                        </p:par>
                        <p:par>
                          <p:cTn id="53" fill="hold">
                            <p:stCondLst>
                              <p:cond delay="0"/>
                            </p:stCondLst>
                            <p:childTnLst>
                              <p:par>
                                <p:cTn id="54" presetID="1" presetClass="entr" presetSubtype="0" fill="hold" nodeType="afterEffect">
                                  <p:stCondLst>
                                    <p:cond delay="0"/>
                                  </p:stCondLst>
                                  <p:childTnLst>
                                    <p:set>
                                      <p:cBhvr>
                                        <p:cTn id="55"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13" grpId="0"/>
      <p:bldP spid="14" grpId="0"/>
      <p:bldP spid="15" grpId="0"/>
      <p:bldP spid="17" grpId="0"/>
      <p:bldP spid="18458" grpId="0"/>
      <p:bldP spid="18459" grpId="0"/>
      <p:bldP spid="21" grpId="0"/>
      <p:bldP spid="24" grpId="0"/>
      <p:bldP spid="18449" grpId="0"/>
      <p:bldP spid="18450" grpId="0"/>
      <p:bldP spid="18451" grpId="0"/>
      <p:bldP spid="28"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9CBBB3-8C38-4B98-86DF-6ADB5A9728C1}"/>
              </a:ext>
            </a:extLst>
          </p:cNvPr>
          <p:cNvSpPr>
            <a:spLocks noGrp="1"/>
          </p:cNvSpPr>
          <p:nvPr>
            <p:ph type="title"/>
          </p:nvPr>
        </p:nvSpPr>
        <p:spPr/>
        <p:txBody>
          <a:bodyPr/>
          <a:lstStyle/>
          <a:p>
            <a:pPr eaLnBrk="1" hangingPunct="1">
              <a:defRPr/>
            </a:pPr>
            <a:r>
              <a:rPr lang="en-GB" dirty="0">
                <a:ea typeface="+mn-ea"/>
                <a:cs typeface="+mn-cs"/>
              </a:rPr>
              <a:t>Aerobic respiration: true or false?</a:t>
            </a:r>
            <a:endParaRPr lang="en-GB" dirty="0"/>
          </a:p>
        </p:txBody>
      </p:sp>
      <p:pic>
        <p:nvPicPr>
          <p:cNvPr id="8" name="Picture 7">
            <a:extLst>
              <a:ext uri="{FF2B5EF4-FFF2-40B4-BE49-F238E27FC236}">
                <a16:creationId xmlns:a16="http://schemas.microsoft.com/office/drawing/2014/main" id="{3A2B820B-72C4-413F-A699-67C68E6A493F}"/>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9" name="Picture 6" descr="flash_icon">
            <a:extLst>
              <a:ext uri="{FF2B5EF4-FFF2-40B4-BE49-F238E27FC236}">
                <a16:creationId xmlns:a16="http://schemas.microsoft.com/office/drawing/2014/main" id="{73571F1C-264E-4238-A1B6-5EAFFAC3123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0" name="Picture 7" descr="notes_icon">
            <a:extLst>
              <a:ext uri="{FF2B5EF4-FFF2-40B4-BE49-F238E27FC236}">
                <a16:creationId xmlns:a16="http://schemas.microsoft.com/office/drawing/2014/main" id="{04A4AB49-5825-49AD-9BFF-59B6C8104CEB}"/>
              </a:ext>
            </a:extLst>
          </p:cNvPr>
          <p:cNvPicPr>
            <a:picLocks noChangeAspect="1" noChangeArrowheads="1"/>
          </p:cNvPicPr>
          <p:nvPr/>
        </p:nvPicPr>
        <p:blipFill>
          <a:blip r:embed="rId8" cstate="print"/>
          <a:srcRect/>
          <a:stretch>
            <a:fillRect/>
          </a:stretch>
        </p:blipFill>
        <p:spPr bwMode="auto">
          <a:xfrm>
            <a:off x="8123238" y="150813"/>
            <a:ext cx="442912" cy="387350"/>
          </a:xfrm>
          <a:prstGeom prst="rect">
            <a:avLst/>
          </a:prstGeom>
          <a:noFill/>
          <a:ln w="9525">
            <a:noFill/>
            <a:miter lim="800000"/>
            <a:headEnd/>
            <a:tailEnd/>
          </a:ln>
        </p:spPr>
      </p:pic>
      <p:pic>
        <p:nvPicPr>
          <p:cNvPr id="2" name="Picture 1"/>
          <p:cNvPicPr>
            <a:picLocks/>
          </p:cNvPicPr>
          <p:nvPr/>
        </p:nvPicPr>
        <p:blipFill>
          <a:blip r:embed="rId9">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1048"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0"/>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itle 1">
            <a:extLst>
              <a:ext uri="{FF2B5EF4-FFF2-40B4-BE49-F238E27FC236}">
                <a16:creationId xmlns:a16="http://schemas.microsoft.com/office/drawing/2014/main" id="{2302ED54-5A66-41EB-B74E-E2CF6911D210}"/>
              </a:ext>
            </a:extLst>
          </p:cNvPr>
          <p:cNvSpPr>
            <a:spLocks noGrp="1"/>
          </p:cNvSpPr>
          <p:nvPr>
            <p:ph type="title"/>
          </p:nvPr>
        </p:nvSpPr>
        <p:spPr/>
        <p:txBody>
          <a:bodyPr/>
          <a:lstStyle/>
          <a:p>
            <a:r>
              <a:rPr lang="en-GB" altLang="en-US" dirty="0"/>
              <a:t>Using a respirometer</a:t>
            </a:r>
          </a:p>
        </p:txBody>
      </p:sp>
      <p:pic>
        <p:nvPicPr>
          <p:cNvPr id="9" name="Picture 8">
            <a:extLst>
              <a:ext uri="{FF2B5EF4-FFF2-40B4-BE49-F238E27FC236}">
                <a16:creationId xmlns:a16="http://schemas.microsoft.com/office/drawing/2014/main" id="{1EAEB412-81B1-40F4-BC5C-F68E7732F65C}"/>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0" name="Picture 6" descr="flash_icon">
            <a:extLst>
              <a:ext uri="{FF2B5EF4-FFF2-40B4-BE49-F238E27FC236}">
                <a16:creationId xmlns:a16="http://schemas.microsoft.com/office/drawing/2014/main" id="{E6E76E83-1749-4B9B-B541-E9D0AC132D3E}"/>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2" name="Picture 1"/>
          <p:cNvPicPr>
            <a:picLocks/>
          </p:cNvPicPr>
          <p:nvPr/>
        </p:nvPicPr>
        <p:blipFill>
          <a:blip r:embed="rId8">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2073"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9"/>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Title 4">
            <a:extLst>
              <a:ext uri="{FF2B5EF4-FFF2-40B4-BE49-F238E27FC236}">
                <a16:creationId xmlns:a16="http://schemas.microsoft.com/office/drawing/2014/main" id="{144B1BDC-9FC4-4738-AA46-2F7E696BBAF6}"/>
              </a:ext>
            </a:extLst>
          </p:cNvPr>
          <p:cNvSpPr>
            <a:spLocks noGrp="1"/>
          </p:cNvSpPr>
          <p:nvPr>
            <p:ph type="title"/>
          </p:nvPr>
        </p:nvSpPr>
        <p:spPr/>
        <p:txBody>
          <a:bodyPr/>
          <a:lstStyle/>
          <a:p>
            <a:r>
              <a:rPr lang="en-GB" altLang="en-US" dirty="0"/>
              <a:t>Investigating respiration</a:t>
            </a:r>
          </a:p>
        </p:txBody>
      </p:sp>
      <p:pic>
        <p:nvPicPr>
          <p:cNvPr id="10" name="Picture 9">
            <a:extLst>
              <a:ext uri="{FF2B5EF4-FFF2-40B4-BE49-F238E27FC236}">
                <a16:creationId xmlns:a16="http://schemas.microsoft.com/office/drawing/2014/main" id="{E88CEF2C-DEFE-4519-AC53-E8B6A15F6AB7}"/>
              </a:ext>
            </a:extLst>
          </p:cNvPr>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8448675" y="6179757"/>
            <a:ext cx="628650" cy="553212"/>
          </a:xfrm>
          <a:prstGeom prst="rect">
            <a:avLst/>
          </a:prstGeom>
          <a:noFill/>
          <a:ln w="9525">
            <a:noFill/>
            <a:miter lim="800000"/>
            <a:headEnd/>
            <a:tailEnd/>
          </a:ln>
        </p:spPr>
      </p:pic>
      <p:pic>
        <p:nvPicPr>
          <p:cNvPr id="11" name="Picture 6" descr="flash_icon">
            <a:extLst>
              <a:ext uri="{FF2B5EF4-FFF2-40B4-BE49-F238E27FC236}">
                <a16:creationId xmlns:a16="http://schemas.microsoft.com/office/drawing/2014/main" id="{9FFBE8C9-D19B-4D18-B092-6B6CC6C041C2}"/>
              </a:ext>
            </a:extLst>
          </p:cNvPr>
          <p:cNvPicPr>
            <a:picLocks noChangeAspect="1" noChangeArrowheads="1"/>
          </p:cNvPicPr>
          <p:nvPr/>
        </p:nvPicPr>
        <p:blipFill>
          <a:blip r:embed="rId7" cstate="print"/>
          <a:srcRect/>
          <a:stretch>
            <a:fillRect/>
          </a:stretch>
        </p:blipFill>
        <p:spPr bwMode="auto">
          <a:xfrm>
            <a:off x="8634413" y="115888"/>
            <a:ext cx="385762" cy="431800"/>
          </a:xfrm>
          <a:prstGeom prst="rect">
            <a:avLst/>
          </a:prstGeom>
          <a:noFill/>
          <a:ln w="9525">
            <a:noFill/>
            <a:miter lim="800000"/>
            <a:headEnd/>
            <a:tailEnd/>
          </a:ln>
        </p:spPr>
      </p:pic>
      <p:pic>
        <p:nvPicPr>
          <p:cNvPr id="13" name="Picture 12">
            <a:extLst>
              <a:ext uri="{FF2B5EF4-FFF2-40B4-BE49-F238E27FC236}">
                <a16:creationId xmlns:a16="http://schemas.microsoft.com/office/drawing/2014/main" id="{CCF8E00C-4E23-4C8B-AAC9-41EC5B15CF7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987404" y="136153"/>
            <a:ext cx="609685" cy="390580"/>
          </a:xfrm>
          <a:prstGeom prst="rect">
            <a:avLst/>
          </a:prstGeom>
        </p:spPr>
      </p:pic>
      <p:pic>
        <p:nvPicPr>
          <p:cNvPr id="8" name="Picture 7">
            <a:extLst>
              <a:ext uri="{FF2B5EF4-FFF2-40B4-BE49-F238E27FC236}">
                <a16:creationId xmlns:a16="http://schemas.microsoft.com/office/drawing/2014/main" id="{CA866DB5-7B46-45F2-8031-516DE67E8835}"/>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7555805" y="86520"/>
            <a:ext cx="442911" cy="516730"/>
          </a:xfrm>
          <a:prstGeom prst="rect">
            <a:avLst/>
          </a:prstGeom>
          <a:noFill/>
          <a:ln w="9525">
            <a:noFill/>
            <a:miter lim="800000"/>
            <a:headEnd/>
            <a:tailEnd/>
          </a:ln>
        </p:spPr>
      </p:pic>
      <p:pic>
        <p:nvPicPr>
          <p:cNvPr id="2" name="Picture 1"/>
          <p:cNvPicPr>
            <a:picLocks/>
          </p:cNvPicPr>
          <p:nvPr/>
        </p:nvPicPr>
        <p:blipFill>
          <a:blip r:embed="rId10">
            <a:extLst>
              <a:ext uri="{28A0092B-C50C-407E-A947-70E740481C1C}">
                <a14:useLocalDpi xmlns:a14="http://schemas.microsoft.com/office/drawing/2010/main" val="0"/>
              </a:ext>
            </a:extLst>
          </a:blip>
          <a:stretch>
            <a:fillRect/>
          </a:stretch>
        </p:blipFill>
        <p:spPr>
          <a:xfrm>
            <a:off x="212725" y="800100"/>
            <a:ext cx="8699500" cy="5308600"/>
          </a:xfrm>
          <a:prstGeom prst="rect">
            <a:avLst/>
          </a:prstGeom>
        </p:spPr>
      </p:pic>
    </p:spTree>
    <p:custDataLst>
      <p:tags r:id="rId2"/>
    </p:custDataLst>
    <p:controls>
      <mc:AlternateContent xmlns:mc="http://schemas.openxmlformats.org/markup-compatibility/2006">
        <mc:Choice xmlns:v="urn:schemas-microsoft-com:vml" Requires="v">
          <p:control spid="3098" name="ShockwaveFlash1" r:id="rId3" imgW="8699400" imgH="5308560"/>
        </mc:Choice>
        <mc:Fallback>
          <p:control name="ShockwaveFlash1" r:id="rId3" imgW="8699400" imgH="5308560">
            <p:pic>
              <p:nvPicPr>
                <p:cNvPr id="3" name="ShockwaveFlash1"/>
                <p:cNvPicPr preferRelativeResize="0">
                  <a:picLocks noChangeArrowheads="1" noChangeShapeType="1"/>
                </p:cNvPicPr>
                <p:nvPr/>
              </p:nvPicPr>
              <p:blipFill>
                <a:blip r:embed="rId11"/>
                <a:srcRect/>
                <a:stretch>
                  <a:fillRect/>
                </a:stretch>
              </p:blipFill>
              <p:spPr bwMode="auto">
                <a:xfrm>
                  <a:off x="212725" y="800100"/>
                  <a:ext cx="8699500" cy="5308600"/>
                </a:xfrm>
                <a:prstGeom prst="rect">
                  <a:avLst/>
                </a:prstGeom>
                <a:noFill/>
                <a:ln>
                  <a:noFill/>
                </a:ln>
                <a:effectLst/>
                <a:extLs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control>
        </mc:Fallback>
      </mc:AlternateContent>
    </p:controls>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DEFAULT DESIGN" val="VgwFj4xz"/>
  <p:tag name="ARTICULATE_DESIGN_ID_5_DEFAULT DESIGN" val="kYDQu22C"/>
  <p:tag name="ARTICULATE_DESIGN_ID_1_DEFAULT DESIGN" val="UX09nWYI"/>
  <p:tag name="ARTICULATE_DESIGN_ID_6_DEFAULT DESIGN" val="ijIBXNHl"/>
  <p:tag name="ARTICULATE_DESIGN_ID_3_DEFAULT DESIGN" val="cFZVeEgD"/>
  <p:tag name="ARTICULATE_DESIGN_ID_2_DEFAULT DESIGN" val="OAZcS0H4"/>
  <p:tag name="ARTICULATE_DESIGN_ID_4_DEFAULT DESIGN" val="MrHh0Mf7"/>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rgbClr val="000066"/>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6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Macintosh HD:Users:victoriablackburn:Desktop:master.ppt</Template>
  <TotalTime>14472</TotalTime>
  <Words>984</Words>
  <Application>Microsoft Office PowerPoint</Application>
  <PresentationFormat>On-screen Show (4:3)</PresentationFormat>
  <Paragraphs>130</Paragraphs>
  <Slides>15</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Wingdings</vt:lpstr>
      <vt:lpstr>Arial</vt:lpstr>
      <vt:lpstr>Wingdings 2</vt:lpstr>
      <vt:lpstr>1_Default Design</vt:lpstr>
      <vt:lpstr>6_Default Design</vt:lpstr>
      <vt:lpstr>Cellular Respiration</vt:lpstr>
      <vt:lpstr>Information</vt:lpstr>
      <vt:lpstr>What is cellular respiration?</vt:lpstr>
      <vt:lpstr>What do organisms need energy for?</vt:lpstr>
      <vt:lpstr>Aerobic respiration</vt:lpstr>
      <vt:lpstr>The aerobic reaction</vt:lpstr>
      <vt:lpstr>Aerobic respiration: true or false?</vt:lpstr>
      <vt:lpstr>Using a respirometer</vt:lpstr>
      <vt:lpstr>Investigating respiration</vt:lpstr>
      <vt:lpstr>Anaerobic respiration in muscle</vt:lpstr>
      <vt:lpstr>What is anaerobic respiration?</vt:lpstr>
      <vt:lpstr>Anaerobic respiration in plants and yeast</vt:lpstr>
      <vt:lpstr>Uses of yeast (1)</vt:lpstr>
      <vt:lpstr>Uses of yeast (2)</vt:lpstr>
      <vt:lpstr>Aerobic versus anaerobic respiration</vt:lpstr>
    </vt:vector>
  </TitlesOfParts>
  <Company>Boardworks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Respiration</dc:title>
  <dc:subject>Boardworks High School Life Science</dc:subject>
  <dc:creator>Boardworks</dc:creator>
  <cp:lastModifiedBy>Tim Crilly</cp:lastModifiedBy>
  <cp:revision>576</cp:revision>
  <dcterms:created xsi:type="dcterms:W3CDTF">2003-10-06T13:07:42Z</dcterms:created>
  <dcterms:modified xsi:type="dcterms:W3CDTF">2019-01-31T15:24:35Z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310EDE6C-922F-46C4-9E28-FCC8C8853952</vt:lpwstr>
  </property>
  <property fmtid="{D5CDD505-2E9C-101B-9397-08002B2CF9AE}" pid="3" name="ArticulatePath">
    <vt:lpwstr>Cellular Respiration</vt:lpwstr>
  </property>
</Properties>
</file>