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activeX/activeX1.xml" ContentType="application/vnd.ms-office.activeX+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activeX/activeX2.xml" ContentType="application/vnd.ms-office.activeX+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activeX/activeX3.xml" ContentType="application/vnd.ms-office.activeX+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activeX/activeX4.xml" ContentType="application/vnd.ms-office.activeX+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notesSlides/notesSlide15.xml" ContentType="application/vnd.openxmlformats-officedocument.presentationml.notesSlide+xml"/>
  <Override PartName="/ppt/tags/tag46.xml" ContentType="application/vnd.openxmlformats-officedocument.presentationml.tags+xml"/>
  <Override PartName="/ppt/notesSlides/notesSlide16.xml" ContentType="application/vnd.openxmlformats-officedocument.presentationml.notesSlide+xml"/>
  <Override PartName="/ppt/tags/tag47.xml" ContentType="application/vnd.openxmlformats-officedocument.presentationml.tags+xml"/>
  <Override PartName="/ppt/notesSlides/notesSlide17.xml" ContentType="application/vnd.openxmlformats-officedocument.presentationml.notesSlide+xml"/>
  <Override PartName="/ppt/tags/tag48.xml" ContentType="application/vnd.openxmlformats-officedocument.presentationml.tags+xml"/>
  <Override PartName="/ppt/notesSlides/notesSlide18.xml" ContentType="application/vnd.openxmlformats-officedocument.presentationml.notesSlide+xml"/>
  <Override PartName="/ppt/tags/tag49.xml" ContentType="application/vnd.openxmlformats-officedocument.presentationml.tags+xml"/>
  <Override PartName="/ppt/activeX/activeX5.xml" ContentType="application/vnd.ms-office.activeX+xml"/>
  <Override PartName="/ppt/notesSlides/notesSlide19.xml" ContentType="application/vnd.openxmlformats-officedocument.presentationml.notesSlide+xml"/>
  <Override PartName="/ppt/comments/comment1.xml" ContentType="application/vnd.openxmlformats-officedocument.presentationml.comments+xml"/>
  <Override PartName="/ppt/tags/tag50.xml" ContentType="application/vnd.openxmlformats-officedocument.presentationml.tags+xml"/>
  <Override PartName="/ppt/notesSlides/notesSlide20.xml" ContentType="application/vnd.openxmlformats-officedocument.presentationml.notesSlide+xml"/>
  <Override PartName="/ppt/tags/tag51.xml" ContentType="application/vnd.openxmlformats-officedocument.presentationml.tags+xml"/>
  <Override PartName="/ppt/activeX/activeX6.xml" ContentType="application/vnd.ms-office.activeX+xml"/>
  <Override PartName="/ppt/notesSlides/notesSlide21.xml" ContentType="application/vnd.openxmlformats-officedocument.presentationml.notesSlide+xml"/>
  <Override PartName="/ppt/tags/tag52.xml" ContentType="application/vnd.openxmlformats-officedocument.presentationml.tags+xml"/>
  <Override PartName="/ppt/notesSlides/notesSlide22.xml" ContentType="application/vnd.openxmlformats-officedocument.presentationml.notesSlide+xml"/>
  <Override PartName="/ppt/tags/tag53.xml" ContentType="application/vnd.openxmlformats-officedocument.presentationml.tags+xml"/>
  <Override PartName="/ppt/notesSlides/notesSlide23.xml" ContentType="application/vnd.openxmlformats-officedocument.presentationml.notesSlide+xml"/>
  <Override PartName="/ppt/tags/tag54.xml" ContentType="application/vnd.openxmlformats-officedocument.presentationml.tags+xml"/>
  <Override PartName="/ppt/notesSlides/notesSlide24.xml" ContentType="application/vnd.openxmlformats-officedocument.presentationml.notesSlide+xml"/>
  <Override PartName="/ppt/tags/tag55.xml" ContentType="application/vnd.openxmlformats-officedocument.presentationml.tags+xml"/>
  <Override PartName="/ppt/notesSlides/notesSlide25.xml" ContentType="application/vnd.openxmlformats-officedocument.presentationml.notesSlide+xml"/>
  <Override PartName="/ppt/tags/tag56.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247" r:id="rId1"/>
    <p:sldMasterId id="2147485262" r:id="rId2"/>
  </p:sldMasterIdLst>
  <p:notesMasterIdLst>
    <p:notesMasterId r:id="rId29"/>
  </p:notesMasterIdLst>
  <p:handoutMasterIdLst>
    <p:handoutMasterId r:id="rId30"/>
  </p:handoutMasterIdLst>
  <p:sldIdLst>
    <p:sldId id="430" r:id="rId3"/>
    <p:sldId id="527" r:id="rId4"/>
    <p:sldId id="488" r:id="rId5"/>
    <p:sldId id="501" r:id="rId6"/>
    <p:sldId id="518" r:id="rId7"/>
    <p:sldId id="482" r:id="rId8"/>
    <p:sldId id="519" r:id="rId9"/>
    <p:sldId id="484" r:id="rId10"/>
    <p:sldId id="505" r:id="rId11"/>
    <p:sldId id="506" r:id="rId12"/>
    <p:sldId id="510" r:id="rId13"/>
    <p:sldId id="492" r:id="rId14"/>
    <p:sldId id="494" r:id="rId15"/>
    <p:sldId id="514" r:id="rId16"/>
    <p:sldId id="490" r:id="rId17"/>
    <p:sldId id="511" r:id="rId18"/>
    <p:sldId id="503" r:id="rId19"/>
    <p:sldId id="516" r:id="rId20"/>
    <p:sldId id="489" r:id="rId21"/>
    <p:sldId id="512" r:id="rId22"/>
    <p:sldId id="486" r:id="rId23"/>
    <p:sldId id="493" r:id="rId24"/>
    <p:sldId id="507" r:id="rId25"/>
    <p:sldId id="509" r:id="rId26"/>
    <p:sldId id="513" r:id="rId27"/>
    <p:sldId id="508" r:id="rId28"/>
  </p:sldIdLst>
  <p:sldSz cx="9144000" cy="6858000" type="screen4x3"/>
  <p:notesSz cx="6858000" cy="9296400"/>
  <p:embeddedFontLst>
    <p:embeddedFont>
      <p:font typeface="Wingdings 2" panose="05020102010507070707" pitchFamily="18" charset="2"/>
      <p:regular r:id="rId31"/>
    </p:embeddedFont>
  </p:embeddedFontLst>
  <p:custDataLst>
    <p:tags r:id="rId32"/>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375">
          <p15:clr>
            <a:srgbClr val="A4A3A4"/>
          </p15:clr>
        </p15:guide>
        <p15:guide id="4" pos="21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james"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0BC45"/>
    <a:srgbClr val="010066"/>
    <a:srgbClr val="003399"/>
    <a:srgbClr val="CC0099"/>
    <a:srgbClr val="33CC33"/>
    <a:srgbClr val="009900"/>
    <a:srgbClr val="FF6161"/>
    <a:srgbClr val="FFC1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104" autoAdjust="0"/>
  </p:normalViewPr>
  <p:slideViewPr>
    <p:cSldViewPr snapToGrid="0" showGuides="1">
      <p:cViewPr>
        <p:scale>
          <a:sx n="85" d="100"/>
          <a:sy n="85" d="100"/>
        </p:scale>
        <p:origin x="618" y="162"/>
      </p:cViewPr>
      <p:guideLst>
        <p:guide orient="horz" pos="494"/>
        <p:guide orient="horz" pos="3876"/>
        <p:guide pos="5375"/>
        <p:guide pos="216"/>
      </p:guideLst>
    </p:cSldViewPr>
  </p:slideViewPr>
  <p:outlineViewPr>
    <p:cViewPr>
      <p:scale>
        <a:sx n="33" d="100"/>
        <a:sy n="33" d="100"/>
      </p:scale>
      <p:origin x="0" y="-282"/>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80" d="100"/>
          <a:sy n="80" d="100"/>
        </p:scale>
        <p:origin x="2082" y="84"/>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comments/comment1.xml><?xml version="1.0" encoding="utf-8"?>
<p:cmLst xmlns:a="http://schemas.openxmlformats.org/drawingml/2006/main" xmlns:r="http://schemas.openxmlformats.org/officeDocument/2006/relationships" xmlns:p="http://schemas.openxmlformats.org/presentationml/2006/main">
  <p:cm authorId="1" dt="2016-07-29T10:59:41.708" idx="1">
    <p:pos x="5614" y="504"/>
    <p:text>remove DNA backbone</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A8603551-16B7-48B4-ABC0-C9BAE63A576E}"/>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ABF2E2D1-17E1-4778-A3A7-E5448E229B29}" type="slidenum">
              <a:rPr lang="en-GB" altLang="en-US"/>
              <a:pPr/>
              <a:t>‹#›</a:t>
            </a:fld>
            <a:endParaRPr lang="en-GB" altLang="en-US"/>
          </a:p>
        </p:txBody>
      </p:sp>
      <p:sp>
        <p:nvSpPr>
          <p:cNvPr id="6" name="Rectangle 7">
            <a:extLst>
              <a:ext uri="{FF2B5EF4-FFF2-40B4-BE49-F238E27FC236}">
                <a16:creationId xmlns:a16="http://schemas.microsoft.com/office/drawing/2014/main" id="{96F5F18E-8733-438E-9117-AC758579661F}"/>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7" name="Rectangle 9">
            <a:extLst>
              <a:ext uri="{FF2B5EF4-FFF2-40B4-BE49-F238E27FC236}">
                <a16:creationId xmlns:a16="http://schemas.microsoft.com/office/drawing/2014/main" id="{565D2FCF-984E-4B29-A230-75E51D9A3C61}"/>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custDataLst>
      <p:tags r:id="rId2"/>
    </p:custDataLst>
    <p:extLst>
      <p:ext uri="{BB962C8B-B14F-4D97-AF65-F5344CB8AC3E}">
        <p14:creationId xmlns:p14="http://schemas.microsoft.com/office/powerpoint/2010/main" val="41355575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9" name="Rectangle 4">
            <a:extLst>
              <a:ext uri="{FF2B5EF4-FFF2-40B4-BE49-F238E27FC236}">
                <a16:creationId xmlns:a16="http://schemas.microsoft.com/office/drawing/2014/main" id="{BFCC9E19-D61D-4400-9A97-55EDEC1B233A}"/>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10F2D153-95BE-47F1-B4C6-7F65A5955EE9}"/>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87DB3808-38CE-4A96-A073-6D3CDECAB26F}"/>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5730E214-D325-4246-9F8E-B885FE70452A}" type="slidenum">
              <a:rPr lang="en-US" altLang="en-US"/>
              <a:pPr/>
              <a:t>‹#›</a:t>
            </a:fld>
            <a:endParaRPr lang="en-US" altLang="en-US"/>
          </a:p>
        </p:txBody>
      </p:sp>
      <p:sp>
        <p:nvSpPr>
          <p:cNvPr id="8" name="Rectangle 7">
            <a:extLst>
              <a:ext uri="{FF2B5EF4-FFF2-40B4-BE49-F238E27FC236}">
                <a16:creationId xmlns:a16="http://schemas.microsoft.com/office/drawing/2014/main" id="{42EE0E50-2832-4CA6-A9D8-96749F623868}"/>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0E60E75D-9C32-4502-B1A3-0A74FF4D4584}"/>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extLst>
      <p:ext uri="{BB962C8B-B14F-4D97-AF65-F5344CB8AC3E}">
        <p14:creationId xmlns:p14="http://schemas.microsoft.com/office/powerpoint/2010/main" val="1561608206"/>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a:extLst>
              <a:ext uri="{FF2B5EF4-FFF2-40B4-BE49-F238E27FC236}">
                <a16:creationId xmlns:a16="http://schemas.microsoft.com/office/drawing/2014/main" id="{E280D267-EC77-4FF4-852C-2109D50E7797}"/>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2A5545FE-D289-4533-8654-EB9250B098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F5C7D166-B7BA-42DA-8067-4DECD85F82DA}"/>
              </a:ext>
            </a:extLst>
          </p:cNvPr>
          <p:cNvSpPr>
            <a:spLocks noGrp="1"/>
          </p:cNvSpPr>
          <p:nvPr>
            <p:ph type="sldNum" sz="quarter" idx="10"/>
          </p:nvPr>
        </p:nvSpPr>
        <p:spPr/>
        <p:txBody>
          <a:bodyPr/>
          <a:lstStyle/>
          <a:p>
            <a:fld id="{5730E214-D325-4246-9F8E-B885FE70452A}"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a:extLst>
              <a:ext uri="{FF2B5EF4-FFF2-40B4-BE49-F238E27FC236}">
                <a16:creationId xmlns:a16="http://schemas.microsoft.com/office/drawing/2014/main" id="{995B5458-EF99-4F72-BD58-489327306DD1}"/>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FCDC931A-DE75-4618-B050-BD4B078475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on alleles, please refer to the </a:t>
            </a:r>
            <a:r>
              <a:rPr lang="en-GB" altLang="en-US" i="1" dirty="0">
                <a:latin typeface="Arial" panose="020B0604020202020204" pitchFamily="34" charset="0"/>
              </a:rPr>
              <a:t>Inheritance</a:t>
            </a:r>
            <a:r>
              <a:rPr lang="en-GB" altLang="en-US" dirty="0">
                <a:latin typeface="Arial" panose="020B0604020202020204" pitchFamily="34" charset="0"/>
              </a:rPr>
              <a:t> presentation.</a:t>
            </a:r>
          </a:p>
        </p:txBody>
      </p:sp>
      <p:sp>
        <p:nvSpPr>
          <p:cNvPr id="2" name="Slide Number Placeholder 1">
            <a:extLst>
              <a:ext uri="{FF2B5EF4-FFF2-40B4-BE49-F238E27FC236}">
                <a16:creationId xmlns:a16="http://schemas.microsoft.com/office/drawing/2014/main" id="{0D31C2BE-6B65-437E-9782-D8990BBD5150}"/>
              </a:ext>
            </a:extLst>
          </p:cNvPr>
          <p:cNvSpPr>
            <a:spLocks noGrp="1"/>
          </p:cNvSpPr>
          <p:nvPr>
            <p:ph type="sldNum" sz="quarter" idx="10"/>
          </p:nvPr>
        </p:nvSpPr>
        <p:spPr/>
        <p:txBody>
          <a:bodyPr/>
          <a:lstStyle/>
          <a:p>
            <a:fld id="{5730E214-D325-4246-9F8E-B885FE70452A}"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a:extLst>
              <a:ext uri="{FF2B5EF4-FFF2-40B4-BE49-F238E27FC236}">
                <a16:creationId xmlns:a16="http://schemas.microsoft.com/office/drawing/2014/main" id="{4DF061D6-0C37-4307-84EC-67752218003F}"/>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35B33C72-C83F-4876-8BB4-E21CF6FDB0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F099844F-ADCA-4831-B036-DB37A38E6ACF}"/>
              </a:ext>
            </a:extLst>
          </p:cNvPr>
          <p:cNvSpPr>
            <a:spLocks noGrp="1"/>
          </p:cNvSpPr>
          <p:nvPr>
            <p:ph type="sldNum" sz="quarter" idx="10"/>
          </p:nvPr>
        </p:nvSpPr>
        <p:spPr/>
        <p:txBody>
          <a:bodyPr/>
          <a:lstStyle/>
          <a:p>
            <a:fld id="{5730E214-D325-4246-9F8E-B885FE70452A}"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a:extLst>
              <a:ext uri="{FF2B5EF4-FFF2-40B4-BE49-F238E27FC236}">
                <a16:creationId xmlns:a16="http://schemas.microsoft.com/office/drawing/2014/main" id="{FE95274A-3E4D-4815-A300-EC0FA2D9198A}"/>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93A4648C-99DC-4A5A-ABFD-0EC150DEF1A7}"/>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B5D536C2-48B9-4704-A694-4CC1E98E6EED}"/>
              </a:ext>
            </a:extLst>
          </p:cNvPr>
          <p:cNvSpPr>
            <a:spLocks noGrp="1"/>
          </p:cNvSpPr>
          <p:nvPr>
            <p:ph type="sldNum" sz="quarter" idx="10"/>
          </p:nvPr>
        </p:nvSpPr>
        <p:spPr/>
        <p:txBody>
          <a:bodyPr/>
          <a:lstStyle/>
          <a:p>
            <a:fld id="{5730E214-D325-4246-9F8E-B885FE70452A}"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a:extLst>
              <a:ext uri="{FF2B5EF4-FFF2-40B4-BE49-F238E27FC236}">
                <a16:creationId xmlns:a16="http://schemas.microsoft.com/office/drawing/2014/main" id="{D092D99B-42AA-41DC-B3DD-997AE8E029BD}"/>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AD02C129-38DB-4370-9156-474047BD1799}"/>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matching activity could be used as an introductory or summary exercise on genetic terms.</a:t>
            </a:r>
          </a:p>
        </p:txBody>
      </p:sp>
      <p:sp>
        <p:nvSpPr>
          <p:cNvPr id="2" name="Slide Number Placeholder 1">
            <a:extLst>
              <a:ext uri="{FF2B5EF4-FFF2-40B4-BE49-F238E27FC236}">
                <a16:creationId xmlns:a16="http://schemas.microsoft.com/office/drawing/2014/main" id="{83CD3D52-06B4-474B-8357-4D510EB51F3D}"/>
              </a:ext>
            </a:extLst>
          </p:cNvPr>
          <p:cNvSpPr>
            <a:spLocks noGrp="1"/>
          </p:cNvSpPr>
          <p:nvPr>
            <p:ph type="sldNum" sz="quarter" idx="10"/>
          </p:nvPr>
        </p:nvSpPr>
        <p:spPr/>
        <p:txBody>
          <a:bodyPr/>
          <a:lstStyle/>
          <a:p>
            <a:fld id="{5730E214-D325-4246-9F8E-B885FE70452A}"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a:extLst>
              <a:ext uri="{FF2B5EF4-FFF2-40B4-BE49-F238E27FC236}">
                <a16:creationId xmlns:a16="http://schemas.microsoft.com/office/drawing/2014/main" id="{3871ACE0-0FCC-4923-8D02-30555310162B}"/>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33BBFB5F-547B-4656-97EC-971FEADCDC7C}"/>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234E3CB9-A0E4-4FB1-9BC8-3B9B2626B15E}"/>
              </a:ext>
            </a:extLst>
          </p:cNvPr>
          <p:cNvSpPr>
            <a:spLocks noGrp="1"/>
          </p:cNvSpPr>
          <p:nvPr>
            <p:ph type="sldNum" sz="quarter" idx="10"/>
          </p:nvPr>
        </p:nvSpPr>
        <p:spPr/>
        <p:txBody>
          <a:bodyPr/>
          <a:lstStyle/>
          <a:p>
            <a:fld id="{5730E214-D325-4246-9F8E-B885FE70452A}"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a:extLst>
              <a:ext uri="{FF2B5EF4-FFF2-40B4-BE49-F238E27FC236}">
                <a16:creationId xmlns:a16="http://schemas.microsoft.com/office/drawing/2014/main" id="{8E773D56-0DE6-456D-B63C-51E7D16FAE1A}"/>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7E59DC5D-932C-4783-8C0C-F9CA2E7CB696}"/>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D5A2FD46-3251-4D30-A567-74C95B2CBD6C}"/>
              </a:ext>
            </a:extLst>
          </p:cNvPr>
          <p:cNvSpPr>
            <a:spLocks noGrp="1"/>
          </p:cNvSpPr>
          <p:nvPr>
            <p:ph type="sldNum" sz="quarter" idx="10"/>
          </p:nvPr>
        </p:nvSpPr>
        <p:spPr/>
        <p:txBody>
          <a:bodyPr/>
          <a:lstStyle/>
          <a:p>
            <a:fld id="{5730E214-D325-4246-9F8E-B885FE70452A}"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a:extLst>
              <a:ext uri="{FF2B5EF4-FFF2-40B4-BE49-F238E27FC236}">
                <a16:creationId xmlns:a16="http://schemas.microsoft.com/office/drawing/2014/main" id="{2D763021-B7D8-46DC-9FAA-382089314A3E}"/>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81473583-CBE3-4C3B-B757-93F67A7B2C7A}"/>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3B77BE23-1789-4D7D-9299-BF95FD177BD1}"/>
              </a:ext>
            </a:extLst>
          </p:cNvPr>
          <p:cNvSpPr>
            <a:spLocks noGrp="1"/>
          </p:cNvSpPr>
          <p:nvPr>
            <p:ph type="sldNum" sz="quarter" idx="10"/>
          </p:nvPr>
        </p:nvSpPr>
        <p:spPr/>
        <p:txBody>
          <a:bodyPr/>
          <a:lstStyle/>
          <a:p>
            <a:fld id="{5730E214-D325-4246-9F8E-B885FE70452A}"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a:extLst>
              <a:ext uri="{FF2B5EF4-FFF2-40B4-BE49-F238E27FC236}">
                <a16:creationId xmlns:a16="http://schemas.microsoft.com/office/drawing/2014/main" id="{2BF3F202-28AE-4EC8-A0A9-2D4E5D52FF02}"/>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750230DF-7EF1-4DEC-A374-BC66077E9DBE}"/>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You may want to remind students of the bases' full names:</a:t>
            </a:r>
          </a:p>
          <a:p>
            <a:pPr marL="171450" indent="-171450">
              <a:buFont typeface="Arial" panose="020B0604020202020204" pitchFamily="34" charset="0"/>
              <a:buChar char="•"/>
            </a:pPr>
            <a:r>
              <a:rPr lang="en-GB" altLang="en-US" dirty="0">
                <a:latin typeface="Arial" panose="020B0604020202020204" pitchFamily="34" charset="0"/>
              </a:rPr>
              <a:t> adenine (A)</a:t>
            </a:r>
          </a:p>
          <a:p>
            <a:pPr marL="171450" indent="-171450">
              <a:buFont typeface="Arial" panose="020B0604020202020204" pitchFamily="34" charset="0"/>
              <a:buChar char="•"/>
            </a:pPr>
            <a:r>
              <a:rPr lang="en-GB" altLang="en-US" dirty="0">
                <a:latin typeface="Arial" panose="020B0604020202020204" pitchFamily="34" charset="0"/>
              </a:rPr>
              <a:t> thymine (T)</a:t>
            </a:r>
          </a:p>
          <a:p>
            <a:pPr marL="171450" indent="-171450">
              <a:buFont typeface="Arial" panose="020B0604020202020204" pitchFamily="34" charset="0"/>
              <a:buChar char="•"/>
            </a:pPr>
            <a:r>
              <a:rPr lang="en-GB" altLang="en-US" dirty="0">
                <a:latin typeface="Arial" panose="020B0604020202020204" pitchFamily="34" charset="0"/>
              </a:rPr>
              <a:t> cytosine (C) </a:t>
            </a:r>
          </a:p>
          <a:p>
            <a:pPr marL="171450" indent="-171450">
              <a:buFont typeface="Arial" panose="020B0604020202020204" pitchFamily="34" charset="0"/>
              <a:buChar char="•"/>
            </a:pPr>
            <a:r>
              <a:rPr lang="en-GB" altLang="en-US" dirty="0">
                <a:latin typeface="Arial" panose="020B0604020202020204" pitchFamily="34" charset="0"/>
              </a:rPr>
              <a:t> guanine (G)</a:t>
            </a:r>
          </a:p>
          <a:p>
            <a:endParaRPr lang="en-GB" altLang="en-US" dirty="0">
              <a:latin typeface="Arial" panose="020B0604020202020204" pitchFamily="34" charset="0"/>
            </a:endParaRPr>
          </a:p>
          <a:p>
            <a:r>
              <a:rPr lang="en-GB" altLang="en-US" dirty="0">
                <a:latin typeface="Arial" panose="020B0604020202020204" pitchFamily="34" charset="0"/>
              </a:rPr>
              <a:t>You may also want to remind students that every nucleotide consists of a phosphate group, a sugar and a base (A, T, C or G).</a:t>
            </a:r>
          </a:p>
        </p:txBody>
      </p:sp>
      <p:sp>
        <p:nvSpPr>
          <p:cNvPr id="2" name="Slide Number Placeholder 1">
            <a:extLst>
              <a:ext uri="{FF2B5EF4-FFF2-40B4-BE49-F238E27FC236}">
                <a16:creationId xmlns:a16="http://schemas.microsoft.com/office/drawing/2014/main" id="{983E33ED-BA7A-4CB0-9D76-C4522E9FB902}"/>
              </a:ext>
            </a:extLst>
          </p:cNvPr>
          <p:cNvSpPr>
            <a:spLocks noGrp="1"/>
          </p:cNvSpPr>
          <p:nvPr>
            <p:ph type="sldNum" sz="quarter" idx="10"/>
          </p:nvPr>
        </p:nvSpPr>
        <p:spPr/>
        <p:txBody>
          <a:bodyPr/>
          <a:lstStyle/>
          <a:p>
            <a:fld id="{5730E214-D325-4246-9F8E-B885FE70452A}"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a:extLst>
              <a:ext uri="{FF2B5EF4-FFF2-40B4-BE49-F238E27FC236}">
                <a16:creationId xmlns:a16="http://schemas.microsoft.com/office/drawing/2014/main" id="{9C5615EA-B5FF-4854-A5C3-D73B8CAAA915}"/>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45A6E043-4E5F-4CBB-B3D0-0277BB01A08A}"/>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On the diagram, the dotted lines represent hydrogen bonds.</a:t>
            </a:r>
          </a:p>
          <a:p>
            <a:r>
              <a:rPr lang="en-GB" altLang="en-US" dirty="0">
                <a:latin typeface="Arial" panose="020B0604020202020204" pitchFamily="34" charset="0"/>
              </a:rPr>
              <a:t>There are 2 hydrogen bonds between A and T, and 3 hydrogen bonds between C and G. </a:t>
            </a:r>
          </a:p>
        </p:txBody>
      </p:sp>
      <p:sp>
        <p:nvSpPr>
          <p:cNvPr id="2" name="Slide Number Placeholder 1">
            <a:extLst>
              <a:ext uri="{FF2B5EF4-FFF2-40B4-BE49-F238E27FC236}">
                <a16:creationId xmlns:a16="http://schemas.microsoft.com/office/drawing/2014/main" id="{FAB3B814-47D9-45E2-8B2B-C46E74AEBE70}"/>
              </a:ext>
            </a:extLst>
          </p:cNvPr>
          <p:cNvSpPr>
            <a:spLocks noGrp="1"/>
          </p:cNvSpPr>
          <p:nvPr>
            <p:ph type="sldNum" sz="quarter" idx="10"/>
          </p:nvPr>
        </p:nvSpPr>
        <p:spPr/>
        <p:txBody>
          <a:bodyPr/>
          <a:lstStyle/>
          <a:p>
            <a:fld id="{5730E214-D325-4246-9F8E-B885FE70452A}"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a:extLst>
              <a:ext uri="{FF2B5EF4-FFF2-40B4-BE49-F238E27FC236}">
                <a16:creationId xmlns:a16="http://schemas.microsoft.com/office/drawing/2014/main" id="{C495A176-3658-4AFB-8509-31B057FE18C3}"/>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9FA7E8F4-D7FD-4552-8240-91508C50BD18}"/>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015D2874-6266-448B-91EE-2539A9972736}"/>
              </a:ext>
            </a:extLst>
          </p:cNvPr>
          <p:cNvSpPr>
            <a:spLocks noGrp="1"/>
          </p:cNvSpPr>
          <p:nvPr>
            <p:ph type="sldNum" sz="quarter" idx="10"/>
          </p:nvPr>
        </p:nvSpPr>
        <p:spPr/>
        <p:txBody>
          <a:bodyPr/>
          <a:lstStyle/>
          <a:p>
            <a:fld id="{5730E214-D325-4246-9F8E-B885FE70452A}"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A9A37FE8-0A2F-42CE-AAA8-9807E50528E5}"/>
              </a:ext>
            </a:extLst>
          </p:cNvPr>
          <p:cNvSpPr>
            <a:spLocks noGrp="1"/>
          </p:cNvSpPr>
          <p:nvPr>
            <p:ph type="sldNum" sz="quarter" idx="10"/>
          </p:nvPr>
        </p:nvSpPr>
        <p:spPr/>
        <p:txBody>
          <a:bodyPr/>
          <a:lstStyle/>
          <a:p>
            <a:fld id="{5730E214-D325-4246-9F8E-B885FE70452A}" type="slidenum">
              <a:rPr lang="en-US" altLang="en-US" smtClean="0"/>
              <a:pPr/>
              <a:t>2</a:t>
            </a:fld>
            <a:endParaRPr lang="en-US" altLang="en-US"/>
          </a:p>
        </p:txBody>
      </p:sp>
    </p:spTree>
    <p:extLst>
      <p:ext uri="{BB962C8B-B14F-4D97-AF65-F5344CB8AC3E}">
        <p14:creationId xmlns:p14="http://schemas.microsoft.com/office/powerpoint/2010/main" val="1032231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2DFA4B43-7798-49BE-9CE5-31EED443A753}"/>
              </a:ext>
            </a:extLst>
          </p:cNvPr>
          <p:cNvSpPr>
            <a:spLocks noGrp="1" noRot="1" noChangeAspect="1" noTextEdit="1"/>
          </p:cNvSpPr>
          <p:nvPr>
            <p:ph type="sldImg"/>
          </p:nvPr>
        </p:nvSpPr>
        <p:spPr>
          <a:ln/>
        </p:spPr>
      </p:sp>
      <p:sp>
        <p:nvSpPr>
          <p:cNvPr id="61443" name="Notes Placeholder 2">
            <a:extLst>
              <a:ext uri="{FF2B5EF4-FFF2-40B4-BE49-F238E27FC236}">
                <a16:creationId xmlns:a16="http://schemas.microsoft.com/office/drawing/2014/main" id="{8BFAF46E-1FE0-495E-9989-01326FB378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on enzymes, please refer to the </a:t>
            </a:r>
            <a:r>
              <a:rPr lang="en-GB" altLang="en-US" i="1" dirty="0">
                <a:latin typeface="Arial" panose="020B0604020202020204" pitchFamily="34" charset="0"/>
              </a:rPr>
              <a:t>Enzymes</a:t>
            </a:r>
            <a:r>
              <a:rPr lang="en-GB" altLang="en-US" dirty="0">
                <a:latin typeface="Arial" panose="020B0604020202020204" pitchFamily="34" charset="0"/>
              </a:rPr>
              <a:t> presentation.</a:t>
            </a:r>
          </a:p>
        </p:txBody>
      </p:sp>
      <p:sp>
        <p:nvSpPr>
          <p:cNvPr id="2" name="Slide Number Placeholder 1">
            <a:extLst>
              <a:ext uri="{FF2B5EF4-FFF2-40B4-BE49-F238E27FC236}">
                <a16:creationId xmlns:a16="http://schemas.microsoft.com/office/drawing/2014/main" id="{89733376-F369-4D3B-B627-2B16F402F421}"/>
              </a:ext>
            </a:extLst>
          </p:cNvPr>
          <p:cNvSpPr>
            <a:spLocks noGrp="1"/>
          </p:cNvSpPr>
          <p:nvPr>
            <p:ph type="sldNum" sz="quarter" idx="10"/>
          </p:nvPr>
        </p:nvSpPr>
        <p:spPr/>
        <p:txBody>
          <a:bodyPr/>
          <a:lstStyle/>
          <a:p>
            <a:fld id="{5730E214-D325-4246-9F8E-B885FE70452A}" type="slidenum">
              <a:rPr lang="en-US" altLang="en-US" smtClean="0"/>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a:extLst>
              <a:ext uri="{FF2B5EF4-FFF2-40B4-BE49-F238E27FC236}">
                <a16:creationId xmlns:a16="http://schemas.microsoft.com/office/drawing/2014/main" id="{17C9A998-7446-499F-B04A-5B92C5CBA013}"/>
              </a:ext>
            </a:extLst>
          </p:cNvPr>
          <p:cNvSpPr>
            <a:spLocks noGrp="1" noRot="1" noChangeAspect="1" noChangeArrowheads="1" noTextEdit="1"/>
          </p:cNvSpPr>
          <p:nvPr>
            <p:ph type="sldImg"/>
          </p:nvPr>
        </p:nvSpPr>
        <p:spPr>
          <a:ln/>
        </p:spPr>
      </p:sp>
      <p:sp>
        <p:nvSpPr>
          <p:cNvPr id="62468" name="Rectangle 5">
            <a:extLst>
              <a:ext uri="{FF2B5EF4-FFF2-40B4-BE49-F238E27FC236}">
                <a16:creationId xmlns:a16="http://schemas.microsoft.com/office/drawing/2014/main" id="{83AA8279-6BAB-4813-B77D-0CA8B3AF156A}"/>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This three-stage sequence introduces the link between genes and proteins before the mechanism of protein synthesis is explored in the next section.</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7CFB5840-B59B-4D03-8302-B3174CB0B4AF}"/>
              </a:ext>
            </a:extLst>
          </p:cNvPr>
          <p:cNvSpPr>
            <a:spLocks noGrp="1"/>
          </p:cNvSpPr>
          <p:nvPr>
            <p:ph type="sldNum" sz="quarter" idx="10"/>
          </p:nvPr>
        </p:nvSpPr>
        <p:spPr/>
        <p:txBody>
          <a:bodyPr/>
          <a:lstStyle/>
          <a:p>
            <a:fld id="{5730E214-D325-4246-9F8E-B885FE70452A}" type="slidenum">
              <a:rPr lang="en-US" altLang="en-US" smtClean="0"/>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a:extLst>
              <a:ext uri="{FF2B5EF4-FFF2-40B4-BE49-F238E27FC236}">
                <a16:creationId xmlns:a16="http://schemas.microsoft.com/office/drawing/2014/main" id="{4A9C3F6C-C64E-4ED6-ADE8-17B81BB01EBA}"/>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BB68ACC5-E207-4887-BA51-AEABE3E22F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a:t>
            </a:r>
            <a:r>
              <a:rPr lang="en-GB" altLang="en-US" b="0" dirty="0">
                <a:latin typeface="Arial" panose="020B0604020202020204" pitchFamily="34" charset="0"/>
              </a:rPr>
              <a:t> © </a:t>
            </a:r>
            <a:r>
              <a:rPr lang="en-GB" altLang="en-US" dirty="0">
                <a:latin typeface="Arial" panose="020B0604020202020204" pitchFamily="34" charset="0"/>
              </a:rPr>
              <a:t>isak55, Shutterstock.com 2018</a:t>
            </a:r>
          </a:p>
        </p:txBody>
      </p:sp>
      <p:sp>
        <p:nvSpPr>
          <p:cNvPr id="2" name="Slide Number Placeholder 1">
            <a:extLst>
              <a:ext uri="{FF2B5EF4-FFF2-40B4-BE49-F238E27FC236}">
                <a16:creationId xmlns:a16="http://schemas.microsoft.com/office/drawing/2014/main" id="{2CBA7B7A-9AE4-4286-A7F3-BBABA7A70D78}"/>
              </a:ext>
            </a:extLst>
          </p:cNvPr>
          <p:cNvSpPr>
            <a:spLocks noGrp="1"/>
          </p:cNvSpPr>
          <p:nvPr>
            <p:ph type="sldNum" sz="quarter" idx="10"/>
          </p:nvPr>
        </p:nvSpPr>
        <p:spPr/>
        <p:txBody>
          <a:bodyPr/>
          <a:lstStyle/>
          <a:p>
            <a:fld id="{5730E214-D325-4246-9F8E-B885FE70452A}" type="slidenum">
              <a:rPr lang="en-US" altLang="en-US" smtClean="0"/>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a:extLst>
              <a:ext uri="{FF2B5EF4-FFF2-40B4-BE49-F238E27FC236}">
                <a16:creationId xmlns:a16="http://schemas.microsoft.com/office/drawing/2014/main" id="{35DE7537-AEDA-4864-AA36-F657833FE3E5}"/>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45FD1D25-A9A7-4341-B65F-8B2CA60ED1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Diseases that could be diagnosed before symptoms appear using genetic testing include Huntingdon’s disease, Alzheimer's disease and some types of cancer. </a:t>
            </a:r>
          </a:p>
          <a:p>
            <a:endParaRPr lang="en-GB" altLang="en-US" b="1" dirty="0">
              <a:latin typeface="Arial" panose="020B0604020202020204" pitchFamily="34" charset="0"/>
            </a:endParaRPr>
          </a:p>
          <a:p>
            <a:r>
              <a:rPr lang="en-GB" altLang="en-US" b="1" dirty="0">
                <a:latin typeface="Arial" panose="020B0604020202020204" pitchFamily="34" charset="0"/>
              </a:rPr>
              <a:t>Photo credit:</a:t>
            </a:r>
            <a:r>
              <a:rPr lang="en-GB" altLang="en-US" b="0" dirty="0">
                <a:latin typeface="Arial" panose="020B0604020202020204" pitchFamily="34" charset="0"/>
              </a:rPr>
              <a:t> © </a:t>
            </a:r>
            <a:r>
              <a:rPr lang="en-GB" altLang="en-US" dirty="0" err="1">
                <a:latin typeface="Arial" panose="020B0604020202020204" pitchFamily="34" charset="0"/>
              </a:rPr>
              <a:t>Vasiliy</a:t>
            </a:r>
            <a:r>
              <a:rPr lang="en-GB" altLang="en-US" dirty="0">
                <a:latin typeface="Arial" panose="020B0604020202020204" pitchFamily="34" charset="0"/>
              </a:rPr>
              <a:t> </a:t>
            </a:r>
            <a:r>
              <a:rPr lang="en-GB" altLang="en-US" dirty="0" err="1">
                <a:latin typeface="Arial" panose="020B0604020202020204" pitchFamily="34" charset="0"/>
              </a:rPr>
              <a:t>Koval</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A0696F89-EE52-4FE7-A8B8-2D47BF44919B}"/>
              </a:ext>
            </a:extLst>
          </p:cNvPr>
          <p:cNvSpPr>
            <a:spLocks noGrp="1"/>
          </p:cNvSpPr>
          <p:nvPr>
            <p:ph type="sldNum" sz="quarter" idx="10"/>
          </p:nvPr>
        </p:nvSpPr>
        <p:spPr/>
        <p:txBody>
          <a:bodyPr/>
          <a:lstStyle/>
          <a:p>
            <a:fld id="{5730E214-D325-4246-9F8E-B885FE70452A}" type="slidenum">
              <a:rPr lang="en-US" altLang="en-US" smtClean="0"/>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a:extLst>
              <a:ext uri="{FF2B5EF4-FFF2-40B4-BE49-F238E27FC236}">
                <a16:creationId xmlns:a16="http://schemas.microsoft.com/office/drawing/2014/main" id="{139A7516-FEE0-4D19-81E7-5EAFA77C9D2E}"/>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36649ACD-9C13-4EEF-B135-F462EFDDBA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on inherited disorders, please refer to the </a:t>
            </a:r>
            <a:r>
              <a:rPr lang="en-GB" altLang="en-US" i="1" dirty="0">
                <a:latin typeface="Arial" panose="020B0604020202020204" pitchFamily="34" charset="0"/>
              </a:rPr>
              <a:t>Inherited Disorders </a:t>
            </a:r>
            <a:r>
              <a:rPr lang="en-GB" altLang="en-US" dirty="0">
                <a:latin typeface="Arial" panose="020B0604020202020204" pitchFamily="34" charset="0"/>
              </a:rPr>
              <a:t>presentation. </a:t>
            </a:r>
          </a:p>
          <a:p>
            <a:endParaRPr lang="en-GB" altLang="en-US" b="1" dirty="0">
              <a:latin typeface="Arial" panose="020B0604020202020204" pitchFamily="34" charset="0"/>
            </a:endParaRPr>
          </a:p>
          <a:p>
            <a:r>
              <a:rPr lang="en-GB" altLang="en-US" b="1" dirty="0">
                <a:latin typeface="Arial" panose="020B0604020202020204" pitchFamily="34" charset="0"/>
              </a:rPr>
              <a:t>Photo credit:</a:t>
            </a:r>
            <a:r>
              <a:rPr lang="en-GB" altLang="en-US" b="0" dirty="0">
                <a:latin typeface="Arial" panose="020B0604020202020204" pitchFamily="34" charset="0"/>
              </a:rPr>
              <a:t> © </a:t>
            </a:r>
            <a:r>
              <a:rPr lang="en-GB" altLang="en-US" dirty="0">
                <a:latin typeface="Arial" panose="020B0604020202020204" pitchFamily="34" charset="0"/>
              </a:rPr>
              <a:t>isak55, Shutterstock.com 2018</a:t>
            </a:r>
          </a:p>
        </p:txBody>
      </p:sp>
      <p:sp>
        <p:nvSpPr>
          <p:cNvPr id="2" name="Slide Number Placeholder 1">
            <a:extLst>
              <a:ext uri="{FF2B5EF4-FFF2-40B4-BE49-F238E27FC236}">
                <a16:creationId xmlns:a16="http://schemas.microsoft.com/office/drawing/2014/main" id="{F41F6781-E840-4DD9-A3D3-F49A7D2563B3}"/>
              </a:ext>
            </a:extLst>
          </p:cNvPr>
          <p:cNvSpPr>
            <a:spLocks noGrp="1"/>
          </p:cNvSpPr>
          <p:nvPr>
            <p:ph type="sldNum" sz="quarter" idx="10"/>
          </p:nvPr>
        </p:nvSpPr>
        <p:spPr/>
        <p:txBody>
          <a:bodyPr/>
          <a:lstStyle/>
          <a:p>
            <a:fld id="{5730E214-D325-4246-9F8E-B885FE70452A}" type="slidenum">
              <a:rPr lang="en-US" altLang="en-US" smtClean="0"/>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a:extLst>
              <a:ext uri="{FF2B5EF4-FFF2-40B4-BE49-F238E27FC236}">
                <a16:creationId xmlns:a16="http://schemas.microsoft.com/office/drawing/2014/main" id="{0EAAF98E-F4BD-4612-9740-5B0F377026AF}"/>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1FD189DE-CFD6-4863-8EE2-1DB98FC431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on cancer, please refer to the </a:t>
            </a:r>
            <a:r>
              <a:rPr lang="en-GB" altLang="en-US" i="1" dirty="0">
                <a:latin typeface="Arial" panose="020B0604020202020204" pitchFamily="34" charset="0"/>
              </a:rPr>
              <a:t>Cancer</a:t>
            </a:r>
            <a:r>
              <a:rPr lang="en-GB" altLang="en-US" dirty="0">
                <a:latin typeface="Arial" panose="020B0604020202020204" pitchFamily="34" charset="0"/>
              </a:rPr>
              <a:t> presentation.</a:t>
            </a:r>
          </a:p>
        </p:txBody>
      </p:sp>
      <p:sp>
        <p:nvSpPr>
          <p:cNvPr id="2" name="Slide Number Placeholder 1">
            <a:extLst>
              <a:ext uri="{FF2B5EF4-FFF2-40B4-BE49-F238E27FC236}">
                <a16:creationId xmlns:a16="http://schemas.microsoft.com/office/drawing/2014/main" id="{F1913AC1-8B19-4557-9BF1-D3F89A2048DA}"/>
              </a:ext>
            </a:extLst>
          </p:cNvPr>
          <p:cNvSpPr>
            <a:spLocks noGrp="1"/>
          </p:cNvSpPr>
          <p:nvPr>
            <p:ph type="sldNum" sz="quarter" idx="10"/>
          </p:nvPr>
        </p:nvSpPr>
        <p:spPr/>
        <p:txBody>
          <a:bodyPr/>
          <a:lstStyle/>
          <a:p>
            <a:fld id="{5730E214-D325-4246-9F8E-B885FE70452A}" type="slidenum">
              <a:rPr lang="en-US" altLang="en-US" smtClean="0"/>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a:extLst>
              <a:ext uri="{FF2B5EF4-FFF2-40B4-BE49-F238E27FC236}">
                <a16:creationId xmlns:a16="http://schemas.microsoft.com/office/drawing/2014/main" id="{500490A5-5E5C-4C11-8A63-DBF017721A6F}"/>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6A22B627-9281-4045-ACAC-BD9FE70BDF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a:t>
            </a:r>
            <a:r>
              <a:rPr lang="en-GB" altLang="en-US" b="0" dirty="0">
                <a:latin typeface="Arial" panose="020B0604020202020204" pitchFamily="34" charset="0"/>
              </a:rPr>
              <a:t> © </a:t>
            </a:r>
            <a:r>
              <a:rPr lang="en-GB" altLang="en-US" dirty="0" err="1">
                <a:latin typeface="Arial" panose="020B0604020202020204" pitchFamily="34" charset="0"/>
              </a:rPr>
              <a:t>Arthimedes</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1882FF6E-3AB8-49EB-806C-C5874E015889}"/>
              </a:ext>
            </a:extLst>
          </p:cNvPr>
          <p:cNvSpPr>
            <a:spLocks noGrp="1"/>
          </p:cNvSpPr>
          <p:nvPr>
            <p:ph type="sldNum" sz="quarter" idx="10"/>
          </p:nvPr>
        </p:nvSpPr>
        <p:spPr/>
        <p:txBody>
          <a:bodyPr/>
          <a:lstStyle/>
          <a:p>
            <a:fld id="{5730E214-D325-4246-9F8E-B885FE70452A}" type="slidenum">
              <a:rPr lang="en-US" altLang="en-US" smtClean="0"/>
              <a:pPr/>
              <a:t>26</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a:extLst>
              <a:ext uri="{FF2B5EF4-FFF2-40B4-BE49-F238E27FC236}">
                <a16:creationId xmlns:a16="http://schemas.microsoft.com/office/drawing/2014/main" id="{58FA4C5A-1D09-45BF-ABAD-6618F646597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9BC852E1-418C-4526-9DA8-6D7642CB6FD9}"/>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0A6C443E-5DE4-4BA3-B391-9C77B0634474}"/>
              </a:ext>
            </a:extLst>
          </p:cNvPr>
          <p:cNvSpPr>
            <a:spLocks noGrp="1"/>
          </p:cNvSpPr>
          <p:nvPr>
            <p:ph type="sldNum" sz="quarter" idx="10"/>
          </p:nvPr>
        </p:nvSpPr>
        <p:spPr/>
        <p:txBody>
          <a:bodyPr/>
          <a:lstStyle/>
          <a:p>
            <a:fld id="{5730E214-D325-4246-9F8E-B885FE70452A}"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a:extLst>
              <a:ext uri="{FF2B5EF4-FFF2-40B4-BE49-F238E27FC236}">
                <a16:creationId xmlns:a16="http://schemas.microsoft.com/office/drawing/2014/main" id="{8939C4F3-1ADE-496F-AD4A-DA34368E5629}"/>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AA18BDD5-835F-468D-949E-E11ED004DF23}"/>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Human body cells contain 46 chromosomes in 23 pairs.</a:t>
            </a:r>
          </a:p>
        </p:txBody>
      </p:sp>
      <p:sp>
        <p:nvSpPr>
          <p:cNvPr id="2" name="Slide Number Placeholder 1">
            <a:extLst>
              <a:ext uri="{FF2B5EF4-FFF2-40B4-BE49-F238E27FC236}">
                <a16:creationId xmlns:a16="http://schemas.microsoft.com/office/drawing/2014/main" id="{0417D3BB-9853-4A19-8361-AC05054B77DA}"/>
              </a:ext>
            </a:extLst>
          </p:cNvPr>
          <p:cNvSpPr>
            <a:spLocks noGrp="1"/>
          </p:cNvSpPr>
          <p:nvPr>
            <p:ph type="sldNum" sz="quarter" idx="10"/>
          </p:nvPr>
        </p:nvSpPr>
        <p:spPr/>
        <p:txBody>
          <a:bodyPr/>
          <a:lstStyle/>
          <a:p>
            <a:fld id="{5730E214-D325-4246-9F8E-B885FE70452A}"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a:extLst>
              <a:ext uri="{FF2B5EF4-FFF2-40B4-BE49-F238E27FC236}">
                <a16:creationId xmlns:a16="http://schemas.microsoft.com/office/drawing/2014/main" id="{A563522D-20AB-4CAF-B539-017ACFCD3B83}"/>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AD182EDC-744D-442D-B749-611A0C520A0D}"/>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zoom activity could be used to lead students on a step-by-step journey down to the level of the genes. It could also be used to review prior knowledge. Students could be asked to say where genes are found and then additional questions could be posed to move them up or down the hierarchy towards a more precise understanding of their location.</a:t>
            </a:r>
          </a:p>
          <a:p>
            <a:endParaRPr lang="en-GB" altLang="en-US" dirty="0">
              <a:latin typeface="Arial" panose="020B0604020202020204" pitchFamily="34" charset="0"/>
            </a:endParaRPr>
          </a:p>
          <a:p>
            <a:r>
              <a:rPr lang="en-GB" altLang="en-US" dirty="0">
                <a:latin typeface="Arial" panose="020B0604020202020204" pitchFamily="34" charset="0"/>
              </a:rPr>
              <a:t>For more information on cells, tissues and organs, please refer to the </a:t>
            </a:r>
            <a:r>
              <a:rPr lang="en-GB" altLang="en-US" i="1" dirty="0">
                <a:latin typeface="Arial" panose="020B0604020202020204" pitchFamily="34" charset="0"/>
              </a:rPr>
              <a:t>Multicellular Organisms </a:t>
            </a:r>
            <a:r>
              <a:rPr lang="en-GB" altLang="en-US" dirty="0">
                <a:latin typeface="Arial" panose="020B0604020202020204" pitchFamily="34" charset="0"/>
              </a:rPr>
              <a:t>presentation.</a:t>
            </a:r>
          </a:p>
        </p:txBody>
      </p:sp>
      <p:sp>
        <p:nvSpPr>
          <p:cNvPr id="2" name="Slide Number Placeholder 1">
            <a:extLst>
              <a:ext uri="{FF2B5EF4-FFF2-40B4-BE49-F238E27FC236}">
                <a16:creationId xmlns:a16="http://schemas.microsoft.com/office/drawing/2014/main" id="{F70C159B-1BA6-4A64-88C2-6A0F06546942}"/>
              </a:ext>
            </a:extLst>
          </p:cNvPr>
          <p:cNvSpPr>
            <a:spLocks noGrp="1"/>
          </p:cNvSpPr>
          <p:nvPr>
            <p:ph type="sldNum" sz="quarter" idx="10"/>
          </p:nvPr>
        </p:nvSpPr>
        <p:spPr/>
        <p:txBody>
          <a:bodyPr/>
          <a:lstStyle/>
          <a:p>
            <a:fld id="{5730E214-D325-4246-9F8E-B885FE70452A}"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A4477B6B-A5E8-4776-913C-86437E40ED9E}"/>
              </a:ext>
            </a:extLst>
          </p:cNvPr>
          <p:cNvSpPr>
            <a:spLocks noGrp="1" noRot="1" noChangeAspect="1" noTextEdit="1"/>
          </p:cNvSpPr>
          <p:nvPr>
            <p:ph type="sldImg"/>
          </p:nvPr>
        </p:nvSpPr>
        <p:spPr>
          <a:ln/>
        </p:spPr>
      </p:sp>
      <p:sp>
        <p:nvSpPr>
          <p:cNvPr id="46083" name="Notes Placeholder 2">
            <a:extLst>
              <a:ext uri="{FF2B5EF4-FFF2-40B4-BE49-F238E27FC236}">
                <a16:creationId xmlns:a16="http://schemas.microsoft.com/office/drawing/2014/main" id="{7B620CC5-47E2-47C9-BDBD-9FF689C6AF3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0F02AE4E-F31F-49D2-A665-5246E7FC0A6F}"/>
              </a:ext>
            </a:extLst>
          </p:cNvPr>
          <p:cNvSpPr>
            <a:spLocks noGrp="1"/>
          </p:cNvSpPr>
          <p:nvPr>
            <p:ph type="sldNum" sz="quarter" idx="10"/>
          </p:nvPr>
        </p:nvSpPr>
        <p:spPr/>
        <p:txBody>
          <a:bodyPr/>
          <a:lstStyle/>
          <a:p>
            <a:fld id="{5730E214-D325-4246-9F8E-B885FE70452A}"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Slide Image Placeholder 1">
            <a:extLst>
              <a:ext uri="{FF2B5EF4-FFF2-40B4-BE49-F238E27FC236}">
                <a16:creationId xmlns:a16="http://schemas.microsoft.com/office/drawing/2014/main" id="{E8EF1F59-F713-46E8-B038-776FCE9988B3}"/>
              </a:ext>
            </a:extLst>
          </p:cNvPr>
          <p:cNvSpPr>
            <a:spLocks noGrp="1" noRot="1" noChangeAspect="1" noTextEdit="1"/>
          </p:cNvSpPr>
          <p:nvPr>
            <p:ph type="sldImg"/>
          </p:nvPr>
        </p:nvSpPr>
        <p:spPr>
          <a:ln/>
        </p:spPr>
      </p:sp>
      <p:sp>
        <p:nvSpPr>
          <p:cNvPr id="47108" name="Notes Placeholder 2">
            <a:extLst>
              <a:ext uri="{FF2B5EF4-FFF2-40B4-BE49-F238E27FC236}">
                <a16:creationId xmlns:a16="http://schemas.microsoft.com/office/drawing/2014/main" id="{5FA34AC0-8607-4BEF-9083-35BA1D1FC99F}"/>
              </a:ext>
            </a:extLst>
          </p:cNvPr>
          <p:cNvSpPr>
            <a:spLocks noGrp="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p:txBody>
      </p:sp>
      <p:sp>
        <p:nvSpPr>
          <p:cNvPr id="2" name="Slide Number Placeholder 1">
            <a:extLst>
              <a:ext uri="{FF2B5EF4-FFF2-40B4-BE49-F238E27FC236}">
                <a16:creationId xmlns:a16="http://schemas.microsoft.com/office/drawing/2014/main" id="{DE97D92D-BBFB-4223-A3FA-2A7C7AFA319A}"/>
              </a:ext>
            </a:extLst>
          </p:cNvPr>
          <p:cNvSpPr>
            <a:spLocks noGrp="1"/>
          </p:cNvSpPr>
          <p:nvPr>
            <p:ph type="sldNum" sz="quarter" idx="10"/>
          </p:nvPr>
        </p:nvSpPr>
        <p:spPr/>
        <p:txBody>
          <a:bodyPr/>
          <a:lstStyle/>
          <a:p>
            <a:fld id="{5730E214-D325-4246-9F8E-B885FE70452A}"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a:extLst>
              <a:ext uri="{FF2B5EF4-FFF2-40B4-BE49-F238E27FC236}">
                <a16:creationId xmlns:a16="http://schemas.microsoft.com/office/drawing/2014/main" id="{B31E1132-FB06-4379-AE53-6DE37995EF0D}"/>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F339FC50-D747-4172-AEC7-73B30CF024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the interaction between genes and the environment, please refer to the </a:t>
            </a:r>
            <a:r>
              <a:rPr lang="en-GB" altLang="en-US" i="1" dirty="0">
                <a:latin typeface="Arial" panose="020B0604020202020204" pitchFamily="34" charset="0"/>
              </a:rPr>
              <a:t>Variation</a:t>
            </a:r>
            <a:r>
              <a:rPr lang="en-GB" altLang="en-US" dirty="0">
                <a:latin typeface="Arial" panose="020B0604020202020204" pitchFamily="34" charset="0"/>
              </a:rPr>
              <a:t> presentation.</a:t>
            </a:r>
          </a:p>
        </p:txBody>
      </p:sp>
      <p:sp>
        <p:nvSpPr>
          <p:cNvPr id="2" name="Slide Number Placeholder 1">
            <a:extLst>
              <a:ext uri="{FF2B5EF4-FFF2-40B4-BE49-F238E27FC236}">
                <a16:creationId xmlns:a16="http://schemas.microsoft.com/office/drawing/2014/main" id="{1AC86AA8-64A0-47B5-8786-17870479D24A}"/>
              </a:ext>
            </a:extLst>
          </p:cNvPr>
          <p:cNvSpPr>
            <a:spLocks noGrp="1"/>
          </p:cNvSpPr>
          <p:nvPr>
            <p:ph type="sldNum" sz="quarter" idx="10"/>
          </p:nvPr>
        </p:nvSpPr>
        <p:spPr/>
        <p:txBody>
          <a:bodyPr/>
          <a:lstStyle/>
          <a:p>
            <a:fld id="{5730E214-D325-4246-9F8E-B885FE70452A}"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a:extLst>
              <a:ext uri="{FF2B5EF4-FFF2-40B4-BE49-F238E27FC236}">
                <a16:creationId xmlns:a16="http://schemas.microsoft.com/office/drawing/2014/main" id="{EAB1DDE1-53B2-472D-B620-63CC775A8F47}"/>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04D883D9-E25B-45A6-A5F1-B408C70D09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pPr>
              <a:lnSpc>
                <a:spcPct val="120000"/>
              </a:lnSpc>
            </a:pPr>
            <a:r>
              <a:rPr lang="en-GB" altLang="en-US" b="1" dirty="0">
                <a:latin typeface="Arial" panose="020B0604020202020204" pitchFamily="34" charset="0"/>
              </a:rPr>
              <a:t>Teacher notes</a:t>
            </a:r>
            <a:endParaRPr lang="en-GB" altLang="en-US" dirty="0">
              <a:latin typeface="Arial" panose="020B0604020202020204" pitchFamily="34" charset="0"/>
            </a:endParaRPr>
          </a:p>
          <a:p>
            <a:pPr>
              <a:lnSpc>
                <a:spcPct val="120000"/>
              </a:lnSpc>
            </a:pPr>
            <a:r>
              <a:rPr lang="en-GB" altLang="en-US" dirty="0">
                <a:latin typeface="Arial" panose="020B0604020202020204" pitchFamily="34" charset="0"/>
              </a:rPr>
              <a:t>Discuss students’ ideas for the question before revealing the remaining content. Ask students to suggest aspects of the environment that could interact with the genotype to influence phenotype. For example:</a:t>
            </a:r>
          </a:p>
          <a:p>
            <a:pPr marL="171450" indent="-171450">
              <a:lnSpc>
                <a:spcPct val="120000"/>
              </a:lnSpc>
              <a:buFont typeface="Arial" panose="020B0604020202020204" pitchFamily="34" charset="0"/>
              <a:buChar char="•"/>
            </a:pPr>
            <a:r>
              <a:rPr lang="en-GB" altLang="en-US" dirty="0">
                <a:latin typeface="Arial" panose="020B0604020202020204" pitchFamily="34" charset="0"/>
              </a:rPr>
              <a:t> diet</a:t>
            </a:r>
          </a:p>
          <a:p>
            <a:pPr marL="171450" indent="-171450">
              <a:lnSpc>
                <a:spcPct val="120000"/>
              </a:lnSpc>
              <a:buFont typeface="Arial" panose="020B0604020202020204" pitchFamily="34" charset="0"/>
              <a:buChar char="•"/>
            </a:pPr>
            <a:r>
              <a:rPr lang="en-GB" altLang="en-US" dirty="0">
                <a:latin typeface="Arial" panose="020B0604020202020204" pitchFamily="34" charset="0"/>
              </a:rPr>
              <a:t> exercise</a:t>
            </a:r>
          </a:p>
          <a:p>
            <a:pPr marL="171450" indent="-171450">
              <a:lnSpc>
                <a:spcPct val="120000"/>
              </a:lnSpc>
              <a:buFont typeface="Arial" panose="020B0604020202020204" pitchFamily="34" charset="0"/>
              <a:buChar char="•"/>
            </a:pPr>
            <a:r>
              <a:rPr lang="en-GB" altLang="en-US" dirty="0">
                <a:latin typeface="Arial" panose="020B0604020202020204" pitchFamily="34" charset="0"/>
              </a:rPr>
              <a:t> smoking</a:t>
            </a:r>
          </a:p>
          <a:p>
            <a:pPr marL="171450" indent="-171450">
              <a:lnSpc>
                <a:spcPct val="120000"/>
              </a:lnSpc>
              <a:buFont typeface="Arial" panose="020B0604020202020204" pitchFamily="34" charset="0"/>
              <a:buChar char="•"/>
            </a:pPr>
            <a:r>
              <a:rPr lang="en-GB" altLang="en-US" dirty="0">
                <a:latin typeface="Arial" panose="020B0604020202020204" pitchFamily="34" charset="0"/>
              </a:rPr>
              <a:t> stress</a:t>
            </a:r>
          </a:p>
          <a:p>
            <a:pPr marL="171450" indent="-171450">
              <a:lnSpc>
                <a:spcPct val="120000"/>
              </a:lnSpc>
              <a:buFont typeface="Arial" panose="020B0604020202020204" pitchFamily="34" charset="0"/>
              <a:buChar char="•"/>
            </a:pPr>
            <a:r>
              <a:rPr lang="en-GB" altLang="en-US" dirty="0">
                <a:latin typeface="Arial" panose="020B0604020202020204" pitchFamily="34" charset="0"/>
              </a:rPr>
              <a:t> disease</a:t>
            </a:r>
          </a:p>
          <a:p>
            <a:pPr marL="171450" indent="-171450">
              <a:lnSpc>
                <a:spcPct val="120000"/>
              </a:lnSpc>
              <a:buFont typeface="Arial" panose="020B0604020202020204" pitchFamily="34" charset="0"/>
              <a:buChar char="•"/>
            </a:pPr>
            <a:r>
              <a:rPr lang="en-GB" altLang="en-US" dirty="0">
                <a:latin typeface="Arial" panose="020B0604020202020204" pitchFamily="34" charset="0"/>
              </a:rPr>
              <a:t> piercings/tattoos</a:t>
            </a:r>
          </a:p>
          <a:p>
            <a:pPr marL="171450" indent="-171450">
              <a:lnSpc>
                <a:spcPct val="120000"/>
              </a:lnSpc>
              <a:buFont typeface="Arial" panose="020B0604020202020204" pitchFamily="34" charset="0"/>
              <a:buChar char="•"/>
            </a:pPr>
            <a:r>
              <a:rPr lang="en-GB" altLang="en-US" dirty="0">
                <a:latin typeface="Arial" panose="020B0604020202020204" pitchFamily="34" charset="0"/>
              </a:rPr>
              <a:t> haircut/make-up</a:t>
            </a:r>
          </a:p>
          <a:p>
            <a:pPr>
              <a:lnSpc>
                <a:spcPct val="120000"/>
              </a:lnSpc>
              <a:buFontTx/>
              <a:buChar char="-"/>
            </a:pPr>
            <a:endParaRPr lang="en-GB" altLang="en-US" dirty="0">
              <a:latin typeface="Arial" panose="020B0604020202020204" pitchFamily="34" charset="0"/>
            </a:endParaRPr>
          </a:p>
          <a:p>
            <a:pPr marL="0" marR="0" lvl="0" indent="0" algn="l" defTabSz="914400" rtl="0" eaLnBrk="0" fontAlgn="base" latinLnBrk="0" hangingPunct="0">
              <a:lnSpc>
                <a:spcPct val="12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altLang="en-US" dirty="0">
              <a:latin typeface="Arial" panose="020B0604020202020204" pitchFamily="34" charset="0"/>
            </a:endParaRPr>
          </a:p>
          <a:p>
            <a:pPr>
              <a:lnSpc>
                <a:spcPct val="120000"/>
              </a:lnSpc>
            </a:pPr>
            <a:endParaRPr lang="en-GB" altLang="en-US" dirty="0">
              <a:latin typeface="Arial" panose="020B0604020202020204" pitchFamily="34" charset="0"/>
            </a:endParaRPr>
          </a:p>
          <a:p>
            <a:pPr>
              <a:lnSpc>
                <a:spcPct val="120000"/>
              </a:lnSpc>
            </a:pPr>
            <a:r>
              <a:rPr lang="en-GB" altLang="en-US" b="1" dirty="0">
                <a:latin typeface="Arial" panose="020B0604020202020204" pitchFamily="34" charset="0"/>
              </a:rPr>
              <a:t>Photo credit:</a:t>
            </a:r>
            <a:r>
              <a:rPr lang="en-GB" altLang="en-US" b="0" dirty="0">
                <a:latin typeface="Arial" panose="020B0604020202020204" pitchFamily="34" charset="0"/>
              </a:rPr>
              <a:t> © </a:t>
            </a:r>
            <a:r>
              <a:rPr lang="en-GB" altLang="en-US" dirty="0" err="1">
                <a:latin typeface="Arial" panose="020B0604020202020204" pitchFamily="34" charset="0"/>
              </a:rPr>
              <a:t>holbox</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F7AC3F40-5EB1-428C-B4CB-8BD17974B1A4}"/>
              </a:ext>
            </a:extLst>
          </p:cNvPr>
          <p:cNvSpPr>
            <a:spLocks noGrp="1"/>
          </p:cNvSpPr>
          <p:nvPr>
            <p:ph type="sldNum" sz="quarter" idx="10"/>
          </p:nvPr>
        </p:nvSpPr>
        <p:spPr/>
        <p:txBody>
          <a:bodyPr/>
          <a:lstStyle/>
          <a:p>
            <a:fld id="{5730E214-D325-4246-9F8E-B885FE70452A}"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8" name="Title 1"/>
          <p:cNvSpPr>
            <a:spLocks noGrp="1"/>
          </p:cNvSpPr>
          <p:nvPr>
            <p:ph type="title"/>
          </p:nvPr>
        </p:nvSpPr>
        <p:spPr>
          <a:xfrm>
            <a:off x="3221764" y="1187864"/>
            <a:ext cx="4990744" cy="3127761"/>
          </a:xfrm>
        </p:spPr>
        <p:txBody>
          <a:bodyPr/>
          <a:lstStyle>
            <a:lvl1pPr algn="ctr">
              <a:lnSpc>
                <a:spcPct val="100000"/>
              </a:lnSpc>
              <a:defRPr sz="4400">
                <a:solidFill>
                  <a:srgbClr val="33CC33"/>
                </a:solidFill>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898834DD-8F6E-42DC-9D16-ECD46904FE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7" name="Text Box 14">
            <a:extLst>
              <a:ext uri="{FF2B5EF4-FFF2-40B4-BE49-F238E27FC236}">
                <a16:creationId xmlns:a16="http://schemas.microsoft.com/office/drawing/2014/main" id="{8791D40A-4DB6-4A2B-BA84-E865395A5AD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26</a:t>
            </a:r>
          </a:p>
        </p:txBody>
      </p:sp>
    </p:spTree>
    <p:custDataLst>
      <p:tags r:id="rId1"/>
    </p:custDataLst>
    <p:extLst>
      <p:ext uri="{BB962C8B-B14F-4D97-AF65-F5344CB8AC3E}">
        <p14:creationId xmlns:p14="http://schemas.microsoft.com/office/powerpoint/2010/main" val="2272704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662902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208712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704168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2850595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26</a:t>
            </a:r>
          </a:p>
        </p:txBody>
      </p:sp>
    </p:spTree>
    <p:custDataLst>
      <p:tags r:id="rId1"/>
    </p:custDataLst>
    <p:extLst>
      <p:ext uri="{BB962C8B-B14F-4D97-AF65-F5344CB8AC3E}">
        <p14:creationId xmlns:p14="http://schemas.microsoft.com/office/powerpoint/2010/main" val="3064118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32719696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722190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3398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1385695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164515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838986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190621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4644459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2138218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7031864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0316416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2038911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689125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029965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030775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335879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334800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526381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761347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842318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233C472F-B895-46EA-B929-83095296765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C436BA7E-3972-478D-9105-365FB1FA2F51}"/>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26</a:t>
            </a:r>
          </a:p>
        </p:txBody>
      </p:sp>
    </p:spTree>
    <p:custDataLst>
      <p:tags r:id="rId16"/>
    </p:custDataLst>
    <p:extLst>
      <p:ext uri="{BB962C8B-B14F-4D97-AF65-F5344CB8AC3E}">
        <p14:creationId xmlns:p14="http://schemas.microsoft.com/office/powerpoint/2010/main" val="3182190543"/>
      </p:ext>
    </p:extLst>
  </p:cSld>
  <p:clrMap bg1="lt1" tx1="dk1" bg2="lt2" tx2="dk2" accent1="accent1" accent2="accent2" accent3="accent3" accent4="accent4" accent5="accent5" accent6="accent6" hlink="hlink" folHlink="folHlink"/>
  <p:sldLayoutIdLst>
    <p:sldLayoutId id="2147485248" r:id="rId1"/>
    <p:sldLayoutId id="2147485249" r:id="rId2"/>
    <p:sldLayoutId id="2147485250" r:id="rId3"/>
    <p:sldLayoutId id="2147485251" r:id="rId4"/>
    <p:sldLayoutId id="2147485252" r:id="rId5"/>
    <p:sldLayoutId id="2147485253" r:id="rId6"/>
    <p:sldLayoutId id="2147485254" r:id="rId7"/>
    <p:sldLayoutId id="2147485255" r:id="rId8"/>
    <p:sldLayoutId id="2147485256" r:id="rId9"/>
    <p:sldLayoutId id="2147485257" r:id="rId10"/>
    <p:sldLayoutId id="2147485258" r:id="rId11"/>
    <p:sldLayoutId id="2147485259" r:id="rId12"/>
    <p:sldLayoutId id="2147485260" r:id="rId13"/>
    <p:sldLayoutId id="2147485261"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8D9274EB-7F4D-46DD-BE65-348FFA11312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0CFC9F27-850B-4F73-BED5-C83147E45AB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26</a:t>
            </a:r>
          </a:p>
        </p:txBody>
      </p:sp>
    </p:spTree>
    <p:custDataLst>
      <p:tags r:id="rId14"/>
    </p:custDataLst>
    <p:extLst>
      <p:ext uri="{BB962C8B-B14F-4D97-AF65-F5344CB8AC3E}">
        <p14:creationId xmlns:p14="http://schemas.microsoft.com/office/powerpoint/2010/main" val="1594425623"/>
      </p:ext>
    </p:extLst>
  </p:cSld>
  <p:clrMap bg1="lt1" tx1="dk1" bg2="lt2" tx2="dk2" accent1="accent1" accent2="accent2" accent3="accent3" accent4="accent4" accent5="accent5" accent6="accent6" hlink="hlink" folHlink="folHlink"/>
  <p:sldLayoutIdLst>
    <p:sldLayoutId id="2147485263" r:id="rId1"/>
    <p:sldLayoutId id="2147485264" r:id="rId2"/>
    <p:sldLayoutId id="2147485265" r:id="rId3"/>
    <p:sldLayoutId id="2147485266" r:id="rId4"/>
    <p:sldLayoutId id="2147485267" r:id="rId5"/>
    <p:sldLayoutId id="2147485268" r:id="rId6"/>
    <p:sldLayoutId id="2147485269" r:id="rId7"/>
    <p:sldLayoutId id="2147485270" r:id="rId8"/>
    <p:sldLayoutId id="2147485271" r:id="rId9"/>
    <p:sldLayoutId id="2147485272" r:id="rId10"/>
    <p:sldLayoutId id="2147485273" r:id="rId11"/>
    <p:sldLayoutId id="2147485274"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ags" Target="../tags/tag40.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control" Target="../activeX/activeX3.xml"/><Relationship Id="rId7" Type="http://schemas.openxmlformats.org/officeDocument/2006/relationships/image" Target="../media/image12.png"/><Relationship Id="rId2" Type="http://schemas.openxmlformats.org/officeDocument/2006/relationships/tags" Target="../tags/tag41.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notesSlide" Target="../notesSlides/notesSlide11.xml"/><Relationship Id="rId4" Type="http://schemas.openxmlformats.org/officeDocument/2006/relationships/slideLayout" Target="../slideLayouts/slideLayout6.xml"/><Relationship Id="rId9" Type="http://schemas.openxmlformats.org/officeDocument/2006/relationships/image" Target="../media/image11.w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42.xml"/><Relationship Id="rId5" Type="http://schemas.openxmlformats.org/officeDocument/2006/relationships/image" Target="../media/image6.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4.xml"/><Relationship Id="rId7" Type="http://schemas.openxmlformats.org/officeDocument/2006/relationships/image" Target="../media/image12.png"/><Relationship Id="rId2" Type="http://schemas.openxmlformats.org/officeDocument/2006/relationships/tags" Target="../tags/tag43.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notesSlide" Target="../notesSlides/notesSlide13.xml"/><Relationship Id="rId10" Type="http://schemas.openxmlformats.org/officeDocument/2006/relationships/image" Target="../media/image11.wmf"/><Relationship Id="rId4" Type="http://schemas.openxmlformats.org/officeDocument/2006/relationships/slideLayout" Target="../slideLayouts/slideLayout6.xml"/><Relationship Id="rId9"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44.xml"/><Relationship Id="rId5" Type="http://schemas.openxmlformats.org/officeDocument/2006/relationships/image" Target="../media/image6.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45.xml"/><Relationship Id="rId5" Type="http://schemas.openxmlformats.org/officeDocument/2006/relationships/image" Target="../media/image6.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46.xml"/><Relationship Id="rId5" Type="http://schemas.openxmlformats.org/officeDocument/2006/relationships/image" Target="../media/image6.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7.xml"/><Relationship Id="rId7" Type="http://schemas.openxmlformats.org/officeDocument/2006/relationships/image" Target="../media/image27.png"/><Relationship Id="rId2" Type="http://schemas.openxmlformats.org/officeDocument/2006/relationships/slideLayout" Target="../slideLayouts/slideLayout6.xml"/><Relationship Id="rId1" Type="http://schemas.openxmlformats.org/officeDocument/2006/relationships/tags" Target="../tags/tag4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48.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control" Target="../activeX/activeX5.xml"/><Relationship Id="rId7" Type="http://schemas.openxmlformats.org/officeDocument/2006/relationships/image" Target="../media/image12.png"/><Relationship Id="rId2" Type="http://schemas.openxmlformats.org/officeDocument/2006/relationships/tags" Target="../tags/tag49.xml"/><Relationship Id="rId1" Type="http://schemas.openxmlformats.org/officeDocument/2006/relationships/vmlDrawing" Target="../drawings/vmlDrawing5.vml"/><Relationship Id="rId6" Type="http://schemas.openxmlformats.org/officeDocument/2006/relationships/image" Target="../media/image6.png"/><Relationship Id="rId5" Type="http://schemas.openxmlformats.org/officeDocument/2006/relationships/notesSlide" Target="../notesSlides/notesSlide19.xml"/><Relationship Id="rId10" Type="http://schemas.openxmlformats.org/officeDocument/2006/relationships/comments" Target="../comments/comment1.xml"/><Relationship Id="rId4" Type="http://schemas.openxmlformats.org/officeDocument/2006/relationships/slideLayout" Target="../slideLayouts/slideLayout6.xml"/><Relationship Id="rId9" Type="http://schemas.openxmlformats.org/officeDocument/2006/relationships/image" Target="../media/image29.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50.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6.xml"/><Relationship Id="rId7" Type="http://schemas.openxmlformats.org/officeDocument/2006/relationships/image" Target="../media/image12.png"/><Relationship Id="rId2" Type="http://schemas.openxmlformats.org/officeDocument/2006/relationships/tags" Target="../tags/tag51.xml"/><Relationship Id="rId1" Type="http://schemas.openxmlformats.org/officeDocument/2006/relationships/vmlDrawing" Target="../drawings/vmlDrawing6.vml"/><Relationship Id="rId6" Type="http://schemas.openxmlformats.org/officeDocument/2006/relationships/image" Target="../media/image6.png"/><Relationship Id="rId11" Type="http://schemas.openxmlformats.org/officeDocument/2006/relationships/image" Target="../media/image29.wmf"/><Relationship Id="rId5" Type="http://schemas.openxmlformats.org/officeDocument/2006/relationships/notesSlide" Target="../notesSlides/notesSlide21.xml"/><Relationship Id="rId10" Type="http://schemas.openxmlformats.org/officeDocument/2006/relationships/image" Target="../media/image13.jpg"/><Relationship Id="rId4" Type="http://schemas.openxmlformats.org/officeDocument/2006/relationships/slideLayout" Target="../slideLayouts/slideLayout6.xml"/><Relationship Id="rId9"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52.xml"/><Relationship Id="rId5" Type="http://schemas.openxmlformats.org/officeDocument/2006/relationships/image" Target="../media/image6.pn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53.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54.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55.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0.xml"/><Relationship Id="rId1" Type="http://schemas.openxmlformats.org/officeDocument/2006/relationships/tags" Target="../tags/tag56.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3.xml"/><Relationship Id="rId5" Type="http://schemas.openxmlformats.org/officeDocument/2006/relationships/image" Target="../media/image6.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4.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1.xml"/><Relationship Id="rId7" Type="http://schemas.openxmlformats.org/officeDocument/2006/relationships/image" Target="../media/image12.png"/><Relationship Id="rId2" Type="http://schemas.openxmlformats.org/officeDocument/2006/relationships/tags" Target="../tags/tag35.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notesSlide" Target="../notesSlides/notesSlide5.xml"/><Relationship Id="rId10" Type="http://schemas.openxmlformats.org/officeDocument/2006/relationships/image" Target="../media/image11.wmf"/><Relationship Id="rId4" Type="http://schemas.openxmlformats.org/officeDocument/2006/relationships/slideLayout" Target="../slideLayouts/slideLayout6.xml"/><Relationship Id="rId9"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36.xml"/><Relationship Id="rId5" Type="http://schemas.openxmlformats.org/officeDocument/2006/relationships/image" Target="../media/image6.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control" Target="../activeX/activeX2.xml"/><Relationship Id="rId7" Type="http://schemas.openxmlformats.org/officeDocument/2006/relationships/image" Target="../media/image12.png"/><Relationship Id="rId2" Type="http://schemas.openxmlformats.org/officeDocument/2006/relationships/tags" Target="../tags/tag37.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notesSlide" Target="../notesSlides/notesSlide7.xml"/><Relationship Id="rId10" Type="http://schemas.openxmlformats.org/officeDocument/2006/relationships/image" Target="../media/image11.wmf"/><Relationship Id="rId4" Type="http://schemas.openxmlformats.org/officeDocument/2006/relationships/slideLayout" Target="../slideLayouts/slideLayout6.xml"/><Relationship Id="rId9"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38.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tags" Target="../tags/tag39.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a:extLst>
              <a:ext uri="{FF2B5EF4-FFF2-40B4-BE49-F238E27FC236}">
                <a16:creationId xmlns:a16="http://schemas.microsoft.com/office/drawing/2014/main" id="{C0F0C7EC-4D77-43D8-BC63-54C770DC4C03}"/>
              </a:ext>
            </a:extLst>
          </p:cNvPr>
          <p:cNvSpPr>
            <a:spLocks noGrp="1"/>
          </p:cNvSpPr>
          <p:nvPr>
            <p:ph type="title"/>
          </p:nvPr>
        </p:nvSpPr>
        <p:spPr/>
        <p:txBody>
          <a:bodyPr/>
          <a:lstStyle/>
          <a:p>
            <a:r>
              <a:rPr lang="en-GB" altLang="en-US" dirty="0"/>
              <a:t>DNA and </a:t>
            </a:r>
            <a:br>
              <a:rPr lang="en-GB" altLang="en-US" dirty="0"/>
            </a:br>
            <a:r>
              <a:rPr lang="en-GB" altLang="en-US" dirty="0"/>
              <a:t>the Genome</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639CD2F-9AEE-493B-97C4-5A22386A1CFD}"/>
              </a:ext>
            </a:extLst>
          </p:cNvPr>
          <p:cNvSpPr>
            <a:spLocks noGrp="1" noChangeArrowheads="1"/>
          </p:cNvSpPr>
          <p:nvPr>
            <p:ph type="title"/>
          </p:nvPr>
        </p:nvSpPr>
        <p:spPr>
          <a:noFill/>
        </p:spPr>
        <p:txBody>
          <a:bodyPr/>
          <a:lstStyle/>
          <a:p>
            <a:r>
              <a:rPr lang="en-GB" altLang="en-US"/>
              <a:t>Passing on genetic information</a:t>
            </a:r>
          </a:p>
        </p:txBody>
      </p:sp>
      <p:sp>
        <p:nvSpPr>
          <p:cNvPr id="23556" name="Text Box 2">
            <a:extLst>
              <a:ext uri="{FF2B5EF4-FFF2-40B4-BE49-F238E27FC236}">
                <a16:creationId xmlns:a16="http://schemas.microsoft.com/office/drawing/2014/main" id="{5A496BF2-ABCB-4B65-A8A0-84E265C3E371}"/>
              </a:ext>
            </a:extLst>
          </p:cNvPr>
          <p:cNvSpPr txBox="1">
            <a:spLocks noChangeArrowheads="1"/>
          </p:cNvSpPr>
          <p:nvPr/>
        </p:nvSpPr>
        <p:spPr bwMode="auto">
          <a:xfrm>
            <a:off x="342900" y="784225"/>
            <a:ext cx="83502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In all living things, characteristics are passed on in the chromosomes that offspring inherit from their parents.</a:t>
            </a:r>
          </a:p>
        </p:txBody>
      </p:sp>
      <p:sp>
        <p:nvSpPr>
          <p:cNvPr id="10" name="Text Box 81">
            <a:extLst>
              <a:ext uri="{FF2B5EF4-FFF2-40B4-BE49-F238E27FC236}">
                <a16:creationId xmlns:a16="http://schemas.microsoft.com/office/drawing/2014/main" id="{2447C08B-E5C8-4CA0-962F-F9F39FC78D21}"/>
              </a:ext>
            </a:extLst>
          </p:cNvPr>
          <p:cNvSpPr txBox="1">
            <a:spLocks noChangeArrowheads="1"/>
          </p:cNvSpPr>
          <p:nvPr/>
        </p:nvSpPr>
        <p:spPr bwMode="auto">
          <a:xfrm>
            <a:off x="342900" y="2130425"/>
            <a:ext cx="85296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Chromosomes are found in </a:t>
            </a:r>
            <a:r>
              <a:rPr lang="en-GB" altLang="en-US" b="1">
                <a:solidFill>
                  <a:srgbClr val="010066"/>
                </a:solidFill>
              </a:rPr>
              <a:t>pairs</a:t>
            </a:r>
            <a:r>
              <a:rPr lang="en-GB" altLang="en-US">
                <a:solidFill>
                  <a:srgbClr val="010066"/>
                </a:solidFill>
              </a:rPr>
              <a:t> inside the nucleus. In each pair, one chromosome comes from the father and the other from the mother.</a:t>
            </a:r>
          </a:p>
        </p:txBody>
      </p:sp>
      <p:sp>
        <p:nvSpPr>
          <p:cNvPr id="11" name="Text Box 8">
            <a:extLst>
              <a:ext uri="{FF2B5EF4-FFF2-40B4-BE49-F238E27FC236}">
                <a16:creationId xmlns:a16="http://schemas.microsoft.com/office/drawing/2014/main" id="{CC1E6DC1-4053-46A7-9EDC-3737CFA6CB00}"/>
              </a:ext>
            </a:extLst>
          </p:cNvPr>
          <p:cNvSpPr txBox="1">
            <a:spLocks noChangeArrowheads="1"/>
          </p:cNvSpPr>
          <p:nvPr/>
        </p:nvSpPr>
        <p:spPr bwMode="auto">
          <a:xfrm>
            <a:off x="342900" y="3844925"/>
            <a:ext cx="40147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Each of the chromosomes </a:t>
            </a:r>
          </a:p>
          <a:p>
            <a:pPr eaLnBrk="1" hangingPunct="1"/>
            <a:r>
              <a:rPr lang="en-GB" altLang="en-US" dirty="0">
                <a:solidFill>
                  <a:srgbClr val="010066"/>
                </a:solidFill>
              </a:rPr>
              <a:t>in a pair contain different </a:t>
            </a:r>
          </a:p>
          <a:p>
            <a:pPr eaLnBrk="1" hangingPunct="1"/>
            <a:r>
              <a:rPr lang="en-GB" altLang="en-US" dirty="0">
                <a:solidFill>
                  <a:srgbClr val="010066"/>
                </a:solidFill>
              </a:rPr>
              <a:t>versions of the same genes.</a:t>
            </a:r>
          </a:p>
          <a:p>
            <a:pPr eaLnBrk="1" hangingPunct="1"/>
            <a:r>
              <a:rPr lang="en-GB" altLang="en-US" dirty="0">
                <a:solidFill>
                  <a:srgbClr val="010066"/>
                </a:solidFill>
              </a:rPr>
              <a:t>These are called </a:t>
            </a:r>
            <a:r>
              <a:rPr lang="en-GB" altLang="en-US" b="1" dirty="0">
                <a:solidFill>
                  <a:srgbClr val="10BC45"/>
                </a:solidFill>
              </a:rPr>
              <a:t>alleles</a:t>
            </a:r>
            <a:r>
              <a:rPr lang="en-GB" altLang="en-US" dirty="0">
                <a:solidFill>
                  <a:srgbClr val="010066"/>
                </a:solidFill>
              </a:rPr>
              <a:t>,</a:t>
            </a:r>
            <a:r>
              <a:rPr lang="en-GB" altLang="en-US" b="1" dirty="0">
                <a:solidFill>
                  <a:srgbClr val="10BC45"/>
                </a:solidFill>
              </a:rPr>
              <a:t> </a:t>
            </a:r>
          </a:p>
          <a:p>
            <a:pPr eaLnBrk="1" hangingPunct="1"/>
            <a:r>
              <a:rPr lang="en-GB" altLang="en-US" dirty="0">
                <a:solidFill>
                  <a:srgbClr val="010066"/>
                </a:solidFill>
              </a:rPr>
              <a:t>and each version is called </a:t>
            </a:r>
          </a:p>
          <a:p>
            <a:pPr eaLnBrk="1" hangingPunct="1"/>
            <a:r>
              <a:rPr lang="en-GB" altLang="en-US" dirty="0">
                <a:solidFill>
                  <a:srgbClr val="010066"/>
                </a:solidFill>
              </a:rPr>
              <a:t>a </a:t>
            </a:r>
            <a:r>
              <a:rPr lang="en-GB" altLang="en-US" b="1" dirty="0">
                <a:solidFill>
                  <a:srgbClr val="10BC45"/>
                </a:solidFill>
              </a:rPr>
              <a:t>variant</a:t>
            </a:r>
            <a:r>
              <a:rPr lang="en-GB" altLang="en-US" dirty="0">
                <a:solidFill>
                  <a:srgbClr val="010066"/>
                </a:solidFill>
              </a:rPr>
              <a:t>. </a:t>
            </a:r>
          </a:p>
        </p:txBody>
      </p:sp>
      <p:pic>
        <p:nvPicPr>
          <p:cNvPr id="23568" name="Picture 7" descr="chromosome highlight">
            <a:extLst>
              <a:ext uri="{FF2B5EF4-FFF2-40B4-BE49-F238E27FC236}">
                <a16:creationId xmlns:a16="http://schemas.microsoft.com/office/drawing/2014/main" id="{94A38CFA-2AD0-419B-A928-912BF275EC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0938" y="3511550"/>
            <a:ext cx="46355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9" name="Picture 8" descr="chromosome highlight">
            <a:extLst>
              <a:ext uri="{FF2B5EF4-FFF2-40B4-BE49-F238E27FC236}">
                <a16:creationId xmlns:a16="http://schemas.microsoft.com/office/drawing/2014/main" id="{8CE8210F-BCBB-45F4-9238-6AD99FDC8F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8" y="3511550"/>
            <a:ext cx="46355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6" name="Text Box 11">
            <a:extLst>
              <a:ext uri="{FF2B5EF4-FFF2-40B4-BE49-F238E27FC236}">
                <a16:creationId xmlns:a16="http://schemas.microsoft.com/office/drawing/2014/main" id="{96D9883A-16B8-47D3-A623-40EF22370B62}"/>
              </a:ext>
            </a:extLst>
          </p:cNvPr>
          <p:cNvSpPr txBox="1">
            <a:spLocks noChangeArrowheads="1"/>
          </p:cNvSpPr>
          <p:nvPr/>
        </p:nvSpPr>
        <p:spPr bwMode="auto">
          <a:xfrm>
            <a:off x="4504266" y="4579938"/>
            <a:ext cx="13017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sz="2000" b="1" dirty="0">
                <a:solidFill>
                  <a:srgbClr val="010066"/>
                </a:solidFill>
              </a:rPr>
              <a:t>allele for </a:t>
            </a:r>
            <a:r>
              <a:rPr lang="en-GB" altLang="en-US" sz="2000" b="1" dirty="0">
                <a:solidFill>
                  <a:srgbClr val="663300"/>
                </a:solidFill>
              </a:rPr>
              <a:t>brown</a:t>
            </a:r>
          </a:p>
          <a:p>
            <a:pPr algn="ctr" eaLnBrk="1" hangingPunct="1"/>
            <a:r>
              <a:rPr lang="en-GB" altLang="en-US" sz="2000" b="1" dirty="0">
                <a:solidFill>
                  <a:srgbClr val="010066"/>
                </a:solidFill>
              </a:rPr>
              <a:t>eyes</a:t>
            </a:r>
          </a:p>
        </p:txBody>
      </p:sp>
      <p:sp>
        <p:nvSpPr>
          <p:cNvPr id="23567" name="Line 12">
            <a:extLst>
              <a:ext uri="{FF2B5EF4-FFF2-40B4-BE49-F238E27FC236}">
                <a16:creationId xmlns:a16="http://schemas.microsoft.com/office/drawing/2014/main" id="{4CE86140-5C4A-4D9D-9599-6280F9F7B8CF}"/>
              </a:ext>
            </a:extLst>
          </p:cNvPr>
          <p:cNvSpPr>
            <a:spLocks noChangeShapeType="1"/>
          </p:cNvSpPr>
          <p:nvPr/>
        </p:nvSpPr>
        <p:spPr bwMode="auto">
          <a:xfrm flipV="1">
            <a:off x="5243513" y="3871913"/>
            <a:ext cx="811212" cy="690562"/>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23564" name="Text Box 14">
            <a:extLst>
              <a:ext uri="{FF2B5EF4-FFF2-40B4-BE49-F238E27FC236}">
                <a16:creationId xmlns:a16="http://schemas.microsoft.com/office/drawing/2014/main" id="{304BEC88-D27B-41F2-B3AD-37E5DF590267}"/>
              </a:ext>
            </a:extLst>
          </p:cNvPr>
          <p:cNvSpPr txBox="1">
            <a:spLocks noChangeArrowheads="1"/>
          </p:cNvSpPr>
          <p:nvPr/>
        </p:nvSpPr>
        <p:spPr bwMode="auto">
          <a:xfrm>
            <a:off x="7745413" y="4568825"/>
            <a:ext cx="11271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sz="2000" b="1" dirty="0">
                <a:solidFill>
                  <a:srgbClr val="010066"/>
                </a:solidFill>
              </a:rPr>
              <a:t>allele</a:t>
            </a:r>
            <a:r>
              <a:rPr lang="en-GB" altLang="en-US" sz="2000" b="1" dirty="0">
                <a:solidFill>
                  <a:srgbClr val="0066FF"/>
                </a:solidFill>
              </a:rPr>
              <a:t> </a:t>
            </a:r>
            <a:r>
              <a:rPr lang="en-GB" altLang="en-US" sz="2000" b="1" dirty="0">
                <a:solidFill>
                  <a:srgbClr val="010066"/>
                </a:solidFill>
              </a:rPr>
              <a:t>for</a:t>
            </a:r>
            <a:r>
              <a:rPr lang="en-GB" altLang="en-US" sz="2000" b="1" dirty="0">
                <a:solidFill>
                  <a:srgbClr val="0066FF"/>
                </a:solidFill>
              </a:rPr>
              <a:t> blue</a:t>
            </a:r>
          </a:p>
          <a:p>
            <a:pPr algn="ctr" eaLnBrk="1" hangingPunct="1"/>
            <a:r>
              <a:rPr lang="en-GB" altLang="en-US" sz="2000" b="1" dirty="0">
                <a:solidFill>
                  <a:srgbClr val="010066"/>
                </a:solidFill>
              </a:rPr>
              <a:t>eyes</a:t>
            </a:r>
          </a:p>
        </p:txBody>
      </p:sp>
      <p:sp>
        <p:nvSpPr>
          <p:cNvPr id="23565" name="Line 15">
            <a:extLst>
              <a:ext uri="{FF2B5EF4-FFF2-40B4-BE49-F238E27FC236}">
                <a16:creationId xmlns:a16="http://schemas.microsoft.com/office/drawing/2014/main" id="{FD4841A5-EE0C-4F7F-BAC3-41C195A3779A}"/>
              </a:ext>
            </a:extLst>
          </p:cNvPr>
          <p:cNvSpPr>
            <a:spLocks noChangeShapeType="1"/>
          </p:cNvSpPr>
          <p:nvPr/>
        </p:nvSpPr>
        <p:spPr bwMode="auto">
          <a:xfrm flipH="1" flipV="1">
            <a:off x="7405688" y="3790950"/>
            <a:ext cx="758825" cy="687388"/>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22538" name="TextBox 20">
            <a:extLst>
              <a:ext uri="{FF2B5EF4-FFF2-40B4-BE49-F238E27FC236}">
                <a16:creationId xmlns:a16="http://schemas.microsoft.com/office/drawing/2014/main" id="{66517B1D-1FDA-40B7-BEC7-B13B6AB64A43}"/>
              </a:ext>
            </a:extLst>
          </p:cNvPr>
          <p:cNvSpPr txBox="1">
            <a:spLocks noChangeArrowheads="1"/>
          </p:cNvSpPr>
          <p:nvPr/>
        </p:nvSpPr>
        <p:spPr bwMode="auto">
          <a:xfrm>
            <a:off x="5339468" y="3048000"/>
            <a:ext cx="29003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dirty="0"/>
              <a:t>chromosome pair</a:t>
            </a:r>
          </a:p>
        </p:txBody>
      </p:sp>
      <p:pic>
        <p:nvPicPr>
          <p:cNvPr id="15" name="Picture 14">
            <a:extLst>
              <a:ext uri="{FF2B5EF4-FFF2-40B4-BE49-F238E27FC236}">
                <a16:creationId xmlns:a16="http://schemas.microsoft.com/office/drawing/2014/main" id="{430C4E81-C72B-4F19-B850-A8A0BC5B156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6" name="Picture 9" descr="notes_icon">
            <a:extLst>
              <a:ext uri="{FF2B5EF4-FFF2-40B4-BE49-F238E27FC236}">
                <a16:creationId xmlns:a16="http://schemas.microsoft.com/office/drawing/2014/main" id="{CF975FF8-EC8D-4831-83E8-E3A5C1A18292}"/>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56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6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56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56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56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567"/>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3566" grpId="0"/>
      <p:bldP spid="23564" grpId="0"/>
      <p:bldP spid="225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8EF56C91-C38B-4C5D-9DD4-D56D9C66914E}"/>
              </a:ext>
            </a:extLst>
          </p:cNvPr>
          <p:cNvSpPr>
            <a:spLocks noGrp="1" noChangeArrowheads="1"/>
          </p:cNvSpPr>
          <p:nvPr>
            <p:ph type="title"/>
          </p:nvPr>
        </p:nvSpPr>
        <p:spPr>
          <a:noFill/>
        </p:spPr>
        <p:txBody>
          <a:bodyPr/>
          <a:lstStyle/>
          <a:p>
            <a:r>
              <a:rPr lang="en-GB" altLang="en-US" dirty="0"/>
              <a:t>The genome: true or false?</a:t>
            </a:r>
          </a:p>
        </p:txBody>
      </p:sp>
      <p:sp>
        <p:nvSpPr>
          <p:cNvPr id="3077" name="Rectangle 2">
            <a:extLst>
              <a:ext uri="{FF2B5EF4-FFF2-40B4-BE49-F238E27FC236}">
                <a16:creationId xmlns:a16="http://schemas.microsoft.com/office/drawing/2014/main" id="{10BD1BA1-AEB0-46F3-8920-F8A652018918}"/>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pic>
        <p:nvPicPr>
          <p:cNvPr id="7" name="Picture 6">
            <a:extLst>
              <a:ext uri="{FF2B5EF4-FFF2-40B4-BE49-F238E27FC236}">
                <a16:creationId xmlns:a16="http://schemas.microsoft.com/office/drawing/2014/main" id="{2617DAE2-A472-45B9-A125-D0476024C33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3028DDF2-9FEA-4EE7-85F4-24D98D9AB02C}"/>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100"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9"/>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5578509D-7F41-4E1A-99F6-C4121ECD2BE0}"/>
              </a:ext>
            </a:extLst>
          </p:cNvPr>
          <p:cNvSpPr>
            <a:spLocks noGrp="1" noChangeArrowheads="1"/>
          </p:cNvSpPr>
          <p:nvPr>
            <p:ph type="title"/>
          </p:nvPr>
        </p:nvSpPr>
        <p:spPr/>
        <p:txBody>
          <a:bodyPr/>
          <a:lstStyle/>
          <a:p>
            <a:r>
              <a:rPr lang="en-GB" altLang="en-US" dirty="0"/>
              <a:t>The structure of DNA</a:t>
            </a:r>
          </a:p>
        </p:txBody>
      </p:sp>
      <p:sp>
        <p:nvSpPr>
          <p:cNvPr id="25604" name="Text Box 43">
            <a:extLst>
              <a:ext uri="{FF2B5EF4-FFF2-40B4-BE49-F238E27FC236}">
                <a16:creationId xmlns:a16="http://schemas.microsoft.com/office/drawing/2014/main" id="{F6404D6B-354F-4B45-BD39-945C5FC0F8CF}"/>
              </a:ext>
            </a:extLst>
          </p:cNvPr>
          <p:cNvSpPr txBox="1">
            <a:spLocks noChangeArrowheads="1"/>
          </p:cNvSpPr>
          <p:nvPr/>
        </p:nvSpPr>
        <p:spPr bwMode="auto">
          <a:xfrm>
            <a:off x="342900" y="784225"/>
            <a:ext cx="81645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DNA is a </a:t>
            </a:r>
            <a:r>
              <a:rPr lang="en-GB" altLang="en-US" b="1">
                <a:solidFill>
                  <a:srgbClr val="10BC45"/>
                </a:solidFill>
              </a:rPr>
              <a:t>polymer</a:t>
            </a:r>
            <a:r>
              <a:rPr lang="en-GB" altLang="en-US">
                <a:solidFill>
                  <a:srgbClr val="010066"/>
                </a:solidFill>
              </a:rPr>
              <a:t>. This means it is a large molecule made of many smaller units joined together.</a:t>
            </a:r>
            <a:endParaRPr lang="en-GB" altLang="en-US" sz="1200">
              <a:solidFill>
                <a:srgbClr val="010066"/>
              </a:solidFill>
            </a:endParaRPr>
          </a:p>
        </p:txBody>
      </p:sp>
      <p:sp>
        <p:nvSpPr>
          <p:cNvPr id="24581" name="Text Box 42">
            <a:extLst>
              <a:ext uri="{FF2B5EF4-FFF2-40B4-BE49-F238E27FC236}">
                <a16:creationId xmlns:a16="http://schemas.microsoft.com/office/drawing/2014/main" id="{0B602658-6FA8-4FD7-84B5-A2CC5FBFA5F4}"/>
              </a:ext>
            </a:extLst>
          </p:cNvPr>
          <p:cNvSpPr txBox="1">
            <a:spLocks noChangeArrowheads="1"/>
          </p:cNvSpPr>
          <p:nvPr/>
        </p:nvSpPr>
        <p:spPr bwMode="auto">
          <a:xfrm>
            <a:off x="368300" y="1825625"/>
            <a:ext cx="81645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Each of these smaller units is called a </a:t>
            </a:r>
            <a:r>
              <a:rPr lang="en-GB" altLang="en-US" b="1">
                <a:solidFill>
                  <a:srgbClr val="10BC45"/>
                </a:solidFill>
              </a:rPr>
              <a:t>nucleotide</a:t>
            </a:r>
            <a:r>
              <a:rPr lang="en-GB" altLang="en-US">
                <a:solidFill>
                  <a:srgbClr val="010066"/>
                </a:solidFill>
              </a:rPr>
              <a:t>.</a:t>
            </a:r>
            <a:endParaRPr lang="en-GB" altLang="en-US" sz="1200">
              <a:solidFill>
                <a:srgbClr val="010066"/>
              </a:solidFill>
            </a:endParaRPr>
          </a:p>
        </p:txBody>
      </p:sp>
      <p:sp>
        <p:nvSpPr>
          <p:cNvPr id="24582" name="Text Box 41">
            <a:extLst>
              <a:ext uri="{FF2B5EF4-FFF2-40B4-BE49-F238E27FC236}">
                <a16:creationId xmlns:a16="http://schemas.microsoft.com/office/drawing/2014/main" id="{A9D5A319-4557-4C87-9147-1CAE25ED4818}"/>
              </a:ext>
            </a:extLst>
          </p:cNvPr>
          <p:cNvSpPr txBox="1">
            <a:spLocks noChangeArrowheads="1"/>
          </p:cNvSpPr>
          <p:nvPr/>
        </p:nvSpPr>
        <p:spPr bwMode="auto">
          <a:xfrm>
            <a:off x="342900" y="2498725"/>
            <a:ext cx="86090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Every molecule of DNA </a:t>
            </a:r>
            <a:br>
              <a:rPr lang="en-GB" altLang="en-US">
                <a:solidFill>
                  <a:srgbClr val="010066"/>
                </a:solidFill>
              </a:rPr>
            </a:br>
            <a:r>
              <a:rPr lang="en-GB" altLang="en-US">
                <a:solidFill>
                  <a:srgbClr val="010066"/>
                </a:solidFill>
              </a:rPr>
              <a:t>is made from two strands.</a:t>
            </a:r>
            <a:endParaRPr lang="en-GB" altLang="en-US" sz="1200">
              <a:solidFill>
                <a:srgbClr val="010066"/>
              </a:solidFill>
            </a:endParaRPr>
          </a:p>
        </p:txBody>
      </p:sp>
      <p:sp>
        <p:nvSpPr>
          <p:cNvPr id="24584" name="Rectangle 7">
            <a:extLst>
              <a:ext uri="{FF2B5EF4-FFF2-40B4-BE49-F238E27FC236}">
                <a16:creationId xmlns:a16="http://schemas.microsoft.com/office/drawing/2014/main" id="{D83729BE-5192-4A63-BBFC-FB32A6349DA0}"/>
              </a:ext>
            </a:extLst>
          </p:cNvPr>
          <p:cNvSpPr>
            <a:spLocks noChangeArrowheads="1"/>
          </p:cNvSpPr>
          <p:nvPr/>
        </p:nvSpPr>
        <p:spPr bwMode="auto">
          <a:xfrm>
            <a:off x="342900" y="3541713"/>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Each of the two strands </a:t>
            </a:r>
            <a:br>
              <a:rPr lang="en-GB" altLang="en-US">
                <a:solidFill>
                  <a:srgbClr val="010066"/>
                </a:solidFill>
              </a:rPr>
            </a:br>
            <a:r>
              <a:rPr lang="en-GB" altLang="en-US">
                <a:solidFill>
                  <a:srgbClr val="010066"/>
                </a:solidFill>
              </a:rPr>
              <a:t>is made from thousands </a:t>
            </a:r>
            <a:br>
              <a:rPr lang="en-GB" altLang="en-US">
                <a:solidFill>
                  <a:srgbClr val="010066"/>
                </a:solidFill>
              </a:rPr>
            </a:br>
            <a:r>
              <a:rPr lang="en-GB" altLang="en-US">
                <a:solidFill>
                  <a:srgbClr val="010066"/>
                </a:solidFill>
              </a:rPr>
              <a:t>of nucleotides.</a:t>
            </a:r>
            <a:r>
              <a:rPr lang="en-GB" altLang="en-US" b="1">
                <a:solidFill>
                  <a:srgbClr val="10BC45"/>
                </a:solidFill>
              </a:rPr>
              <a:t> </a:t>
            </a:r>
            <a:endParaRPr lang="en-GB" altLang="en-US" sz="1200">
              <a:solidFill>
                <a:srgbClr val="010066"/>
              </a:solidFill>
            </a:endParaRPr>
          </a:p>
        </p:txBody>
      </p:sp>
      <p:sp>
        <p:nvSpPr>
          <p:cNvPr id="24585" name="Rectangle 8">
            <a:extLst>
              <a:ext uri="{FF2B5EF4-FFF2-40B4-BE49-F238E27FC236}">
                <a16:creationId xmlns:a16="http://schemas.microsoft.com/office/drawing/2014/main" id="{832D46FB-1DD3-4D45-85AD-792947147F82}"/>
              </a:ext>
            </a:extLst>
          </p:cNvPr>
          <p:cNvSpPr>
            <a:spLocks noChangeArrowheads="1"/>
          </p:cNvSpPr>
          <p:nvPr/>
        </p:nvSpPr>
        <p:spPr bwMode="auto">
          <a:xfrm>
            <a:off x="342900" y="4953000"/>
            <a:ext cx="34575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DNA molecules form a </a:t>
            </a:r>
            <a:br>
              <a:rPr lang="en-GB" altLang="en-US" dirty="0">
                <a:solidFill>
                  <a:srgbClr val="010066"/>
                </a:solidFill>
              </a:rPr>
            </a:br>
            <a:r>
              <a:rPr lang="en-GB" altLang="en-US" dirty="0">
                <a:solidFill>
                  <a:srgbClr val="010066"/>
                </a:solidFill>
              </a:rPr>
              <a:t>special </a:t>
            </a:r>
            <a:r>
              <a:rPr lang="en-GB" altLang="en-US" dirty="0" err="1">
                <a:solidFill>
                  <a:srgbClr val="010066"/>
                </a:solidFill>
              </a:rPr>
              <a:t>spiraling</a:t>
            </a:r>
            <a:r>
              <a:rPr lang="en-GB" altLang="en-US" dirty="0">
                <a:solidFill>
                  <a:srgbClr val="010066"/>
                </a:solidFill>
              </a:rPr>
              <a:t> shape </a:t>
            </a:r>
            <a:br>
              <a:rPr lang="en-GB" altLang="en-US" dirty="0">
                <a:solidFill>
                  <a:srgbClr val="010066"/>
                </a:solidFill>
              </a:rPr>
            </a:br>
            <a:r>
              <a:rPr lang="en-GB" altLang="en-US" dirty="0">
                <a:solidFill>
                  <a:srgbClr val="010066"/>
                </a:solidFill>
              </a:rPr>
              <a:t>called a </a:t>
            </a:r>
            <a:r>
              <a:rPr lang="en-GB" altLang="en-US" b="1" dirty="0">
                <a:solidFill>
                  <a:srgbClr val="10BC45"/>
                </a:solidFill>
              </a:rPr>
              <a:t>double helix</a:t>
            </a:r>
            <a:r>
              <a:rPr lang="en-GB" altLang="en-US" dirty="0">
                <a:solidFill>
                  <a:srgbClr val="010066"/>
                </a:solidFill>
              </a:rPr>
              <a:t>.</a:t>
            </a:r>
            <a:endParaRPr lang="en-GB" altLang="en-US" sz="1200" dirty="0">
              <a:solidFill>
                <a:srgbClr val="010066"/>
              </a:solidFill>
            </a:endParaRPr>
          </a:p>
        </p:txBody>
      </p:sp>
      <p:pic>
        <p:nvPicPr>
          <p:cNvPr id="25609" name="Picture 9">
            <a:extLst>
              <a:ext uri="{FF2B5EF4-FFF2-40B4-BE49-F238E27FC236}">
                <a16:creationId xmlns:a16="http://schemas.microsoft.com/office/drawing/2014/main" id="{6B93DDA2-D5A7-4808-A1C3-97639667BA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3928235" y="3125143"/>
            <a:ext cx="5001929" cy="3028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7D33EAB8-4D52-4E2C-9F62-E869D4B5E89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5"/>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P spid="24582" grpId="0"/>
      <p:bldP spid="24584" grpId="0"/>
      <p:bldP spid="2458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EC79CCA5-19E8-49F2-9DF4-53EA1F170E6D}"/>
              </a:ext>
            </a:extLst>
          </p:cNvPr>
          <p:cNvSpPr>
            <a:spLocks noGrp="1" noChangeArrowheads="1"/>
          </p:cNvSpPr>
          <p:nvPr>
            <p:ph type="title"/>
          </p:nvPr>
        </p:nvSpPr>
        <p:spPr/>
        <p:txBody>
          <a:bodyPr/>
          <a:lstStyle/>
          <a:p>
            <a:r>
              <a:rPr lang="en-GB" altLang="en-US" dirty="0"/>
              <a:t>Genetic terms</a:t>
            </a:r>
          </a:p>
        </p:txBody>
      </p:sp>
      <p:pic>
        <p:nvPicPr>
          <p:cNvPr id="7" name="Picture 6">
            <a:extLst>
              <a:ext uri="{FF2B5EF4-FFF2-40B4-BE49-F238E27FC236}">
                <a16:creationId xmlns:a16="http://schemas.microsoft.com/office/drawing/2014/main" id="{9038C47F-73E8-48B6-8901-ED033138F66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0947DAC3-7CBA-42ED-B8A5-D27084FCDCFB}"/>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9B86E73A-1ECC-445D-9D29-8F9235904DF0}"/>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124"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0"/>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3">
            <a:extLst>
              <a:ext uri="{FF2B5EF4-FFF2-40B4-BE49-F238E27FC236}">
                <a16:creationId xmlns:a16="http://schemas.microsoft.com/office/drawing/2014/main" id="{39860877-3A58-44F1-9C21-1F055FFADBA6}"/>
              </a:ext>
            </a:extLst>
          </p:cNvPr>
          <p:cNvSpPr txBox="1">
            <a:spLocks noChangeArrowheads="1"/>
          </p:cNvSpPr>
          <p:nvPr/>
        </p:nvSpPr>
        <p:spPr bwMode="auto">
          <a:xfrm>
            <a:off x="342900" y="2297113"/>
            <a:ext cx="4619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000" indent="-342000" eaLnBrk="1" hangingPunct="1">
              <a:buClr>
                <a:srgbClr val="10BC45"/>
              </a:buClr>
              <a:buFont typeface="Wingdings" panose="05000000000000000000" pitchFamily="2" charset="2"/>
              <a:buChar char="l"/>
            </a:pPr>
            <a:r>
              <a:rPr lang="en-GB" altLang="en-US" dirty="0">
                <a:solidFill>
                  <a:srgbClr val="010066"/>
                </a:solidFill>
              </a:rPr>
              <a:t>a phosphate group</a:t>
            </a:r>
          </a:p>
        </p:txBody>
      </p:sp>
      <p:sp>
        <p:nvSpPr>
          <p:cNvPr id="26627" name="Rectangle 3">
            <a:extLst>
              <a:ext uri="{FF2B5EF4-FFF2-40B4-BE49-F238E27FC236}">
                <a16:creationId xmlns:a16="http://schemas.microsoft.com/office/drawing/2014/main" id="{BF5D033F-B8B7-4611-8660-02CEB6BDF151}"/>
              </a:ext>
            </a:extLst>
          </p:cNvPr>
          <p:cNvSpPr>
            <a:spLocks noGrp="1" noChangeArrowheads="1"/>
          </p:cNvSpPr>
          <p:nvPr>
            <p:ph type="title"/>
          </p:nvPr>
        </p:nvSpPr>
        <p:spPr/>
        <p:txBody>
          <a:bodyPr/>
          <a:lstStyle/>
          <a:p>
            <a:r>
              <a:rPr lang="en-GB" altLang="en-US"/>
              <a:t>Structure of nucleotides (1)</a:t>
            </a:r>
          </a:p>
        </p:txBody>
      </p:sp>
      <p:sp>
        <p:nvSpPr>
          <p:cNvPr id="26628" name="Rectangle 4">
            <a:extLst>
              <a:ext uri="{FF2B5EF4-FFF2-40B4-BE49-F238E27FC236}">
                <a16:creationId xmlns:a16="http://schemas.microsoft.com/office/drawing/2014/main" id="{DC5B7578-C1EE-4D61-9F03-2FA32B9B23FC}"/>
              </a:ext>
            </a:extLst>
          </p:cNvPr>
          <p:cNvSpPr>
            <a:spLocks noChangeArrowheads="1"/>
          </p:cNvSpPr>
          <p:nvPr/>
        </p:nvSpPr>
        <p:spPr bwMode="auto">
          <a:xfrm>
            <a:off x="342900" y="784225"/>
            <a:ext cx="8580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DNA is made from four different types of nucleotides.</a:t>
            </a:r>
          </a:p>
        </p:txBody>
      </p:sp>
      <p:sp>
        <p:nvSpPr>
          <p:cNvPr id="25606" name="Text Box 22">
            <a:extLst>
              <a:ext uri="{FF2B5EF4-FFF2-40B4-BE49-F238E27FC236}">
                <a16:creationId xmlns:a16="http://schemas.microsoft.com/office/drawing/2014/main" id="{9160D81B-BC26-4376-8F2E-DC2CA2BD90AA}"/>
              </a:ext>
            </a:extLst>
          </p:cNvPr>
          <p:cNvSpPr txBox="1">
            <a:spLocks noChangeArrowheads="1"/>
          </p:cNvSpPr>
          <p:nvPr/>
        </p:nvSpPr>
        <p:spPr bwMode="auto">
          <a:xfrm>
            <a:off x="342900" y="3054350"/>
            <a:ext cx="24685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000" indent="-342000" eaLnBrk="1" hangingPunct="1">
              <a:buClr>
                <a:srgbClr val="10BC45"/>
              </a:buClr>
              <a:buFont typeface="Wingdings" panose="05000000000000000000" pitchFamily="2" charset="2"/>
              <a:buChar char="l"/>
            </a:pPr>
            <a:r>
              <a:rPr lang="en-GB" altLang="en-US" dirty="0">
                <a:solidFill>
                  <a:srgbClr val="010066"/>
                </a:solidFill>
              </a:rPr>
              <a:t>a sugar</a:t>
            </a:r>
          </a:p>
        </p:txBody>
      </p:sp>
      <p:sp>
        <p:nvSpPr>
          <p:cNvPr id="25607" name="Text Box 21">
            <a:extLst>
              <a:ext uri="{FF2B5EF4-FFF2-40B4-BE49-F238E27FC236}">
                <a16:creationId xmlns:a16="http://schemas.microsoft.com/office/drawing/2014/main" id="{62197E3F-75CF-4586-B5B0-A83A49C83CDF}"/>
              </a:ext>
            </a:extLst>
          </p:cNvPr>
          <p:cNvSpPr txBox="1">
            <a:spLocks noChangeArrowheads="1"/>
          </p:cNvSpPr>
          <p:nvPr/>
        </p:nvSpPr>
        <p:spPr bwMode="auto">
          <a:xfrm>
            <a:off x="342900" y="3810000"/>
            <a:ext cx="1774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000" indent="-342000" eaLnBrk="1" hangingPunct="1">
              <a:buClr>
                <a:srgbClr val="10BC45"/>
              </a:buClr>
              <a:buFont typeface="Wingdings" panose="05000000000000000000" pitchFamily="2" charset="2"/>
              <a:buChar char="l"/>
            </a:pPr>
            <a:r>
              <a:rPr lang="en-GB" altLang="en-US" dirty="0">
                <a:solidFill>
                  <a:srgbClr val="010066"/>
                </a:solidFill>
              </a:rPr>
              <a:t>a</a:t>
            </a:r>
            <a:r>
              <a:rPr lang="en-GB" altLang="en-US" b="1" dirty="0">
                <a:solidFill>
                  <a:srgbClr val="010066"/>
                </a:solidFill>
              </a:rPr>
              <a:t> </a:t>
            </a:r>
            <a:r>
              <a:rPr lang="en-GB" altLang="en-US" b="1" dirty="0">
                <a:solidFill>
                  <a:srgbClr val="10BC45"/>
                </a:solidFill>
              </a:rPr>
              <a:t>base</a:t>
            </a:r>
            <a:r>
              <a:rPr lang="en-GB" altLang="en-US" dirty="0">
                <a:solidFill>
                  <a:srgbClr val="010066"/>
                </a:solidFill>
              </a:rPr>
              <a:t>.</a:t>
            </a:r>
          </a:p>
        </p:txBody>
      </p:sp>
      <p:sp>
        <p:nvSpPr>
          <p:cNvPr id="25608" name="Rectangle 41">
            <a:extLst>
              <a:ext uri="{FF2B5EF4-FFF2-40B4-BE49-F238E27FC236}">
                <a16:creationId xmlns:a16="http://schemas.microsoft.com/office/drawing/2014/main" id="{05D08D99-B340-45AF-A8F1-2B1EA1B6ECFC}"/>
              </a:ext>
            </a:extLst>
          </p:cNvPr>
          <p:cNvSpPr>
            <a:spLocks noChangeArrowheads="1"/>
          </p:cNvSpPr>
          <p:nvPr/>
        </p:nvSpPr>
        <p:spPr bwMode="auto">
          <a:xfrm>
            <a:off x="342900" y="4565650"/>
            <a:ext cx="8189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The base is the only part of a nucleotide that can vary. </a:t>
            </a:r>
          </a:p>
        </p:txBody>
      </p:sp>
      <p:sp>
        <p:nvSpPr>
          <p:cNvPr id="25609" name="Rectangle 131">
            <a:extLst>
              <a:ext uri="{FF2B5EF4-FFF2-40B4-BE49-F238E27FC236}">
                <a16:creationId xmlns:a16="http://schemas.microsoft.com/office/drawing/2014/main" id="{292F9799-6DDB-42D9-A701-99744BD4DC95}"/>
              </a:ext>
            </a:extLst>
          </p:cNvPr>
          <p:cNvSpPr>
            <a:spLocks noChangeArrowheads="1"/>
          </p:cNvSpPr>
          <p:nvPr/>
        </p:nvSpPr>
        <p:spPr bwMode="auto">
          <a:xfrm>
            <a:off x="342900" y="1541463"/>
            <a:ext cx="8189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Each nucleotide</a:t>
            </a:r>
            <a:r>
              <a:rPr lang="en-GB" altLang="en-US" b="1">
                <a:solidFill>
                  <a:srgbClr val="10BC45"/>
                </a:solidFill>
              </a:rPr>
              <a:t> </a:t>
            </a:r>
            <a:r>
              <a:rPr lang="en-GB" altLang="en-US">
                <a:solidFill>
                  <a:srgbClr val="010066"/>
                </a:solidFill>
              </a:rPr>
              <a:t>consists of three main parts: </a:t>
            </a:r>
            <a:endParaRPr lang="en-GB" altLang="en-US"/>
          </a:p>
        </p:txBody>
      </p:sp>
      <p:sp>
        <p:nvSpPr>
          <p:cNvPr id="25610" name="Rectangle 12">
            <a:extLst>
              <a:ext uri="{FF2B5EF4-FFF2-40B4-BE49-F238E27FC236}">
                <a16:creationId xmlns:a16="http://schemas.microsoft.com/office/drawing/2014/main" id="{D2DD9253-01F6-4935-9E9F-B22E259068BD}"/>
              </a:ext>
            </a:extLst>
          </p:cNvPr>
          <p:cNvSpPr>
            <a:spLocks noChangeArrowheads="1"/>
          </p:cNvSpPr>
          <p:nvPr/>
        </p:nvSpPr>
        <p:spPr bwMode="auto">
          <a:xfrm>
            <a:off x="342900" y="5322888"/>
            <a:ext cx="8189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There are four different bases, each producing a different type of nucleotide.</a:t>
            </a:r>
            <a:endParaRPr lang="en-GB" altLang="en-US" dirty="0"/>
          </a:p>
        </p:txBody>
      </p:sp>
      <p:pic>
        <p:nvPicPr>
          <p:cNvPr id="26635" name="Picture 11" descr="DNA_nucleotide.png">
            <a:extLst>
              <a:ext uri="{FF2B5EF4-FFF2-40B4-BE49-F238E27FC236}">
                <a16:creationId xmlns:a16="http://schemas.microsoft.com/office/drawing/2014/main" id="{18CA5121-37A5-421A-8DE1-51B8EED62314}"/>
              </a:ext>
            </a:extLst>
          </p:cNvPr>
          <p:cNvPicPr>
            <a:picLocks noChangeAspect="1"/>
          </p:cNvPicPr>
          <p:nvPr/>
        </p:nvPicPr>
        <p:blipFill>
          <a:blip r:embed="rId4">
            <a:extLst>
              <a:ext uri="{28A0092B-C50C-407E-A947-70E740481C1C}">
                <a14:useLocalDpi xmlns:a14="http://schemas.microsoft.com/office/drawing/2010/main" val="0"/>
              </a:ext>
            </a:extLst>
          </a:blip>
          <a:srcRect l="4500" t="16695" r="4298" b="13091"/>
          <a:stretch>
            <a:fillRect/>
          </a:stretch>
        </p:blipFill>
        <p:spPr bwMode="auto">
          <a:xfrm>
            <a:off x="4079875" y="2092325"/>
            <a:ext cx="4452938"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3" name="Rectangle 13">
            <a:extLst>
              <a:ext uri="{FF2B5EF4-FFF2-40B4-BE49-F238E27FC236}">
                <a16:creationId xmlns:a16="http://schemas.microsoft.com/office/drawing/2014/main" id="{DEF15E4E-C759-4239-819B-3C81868847BC}"/>
              </a:ext>
            </a:extLst>
          </p:cNvPr>
          <p:cNvSpPr>
            <a:spLocks noChangeArrowheads="1"/>
          </p:cNvSpPr>
          <p:nvPr/>
        </p:nvSpPr>
        <p:spPr bwMode="auto">
          <a:xfrm>
            <a:off x="4962525" y="2200275"/>
            <a:ext cx="2693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phosphate group</a:t>
            </a:r>
            <a:endParaRPr lang="en-GB" altLang="en-US" b="1"/>
          </a:p>
        </p:txBody>
      </p:sp>
      <p:sp>
        <p:nvSpPr>
          <p:cNvPr id="25614" name="Rectangle 14">
            <a:extLst>
              <a:ext uri="{FF2B5EF4-FFF2-40B4-BE49-F238E27FC236}">
                <a16:creationId xmlns:a16="http://schemas.microsoft.com/office/drawing/2014/main" id="{D10A662B-CE5A-4C21-8CD0-420302CFFDA9}"/>
              </a:ext>
            </a:extLst>
          </p:cNvPr>
          <p:cNvSpPr>
            <a:spLocks noChangeArrowheads="1"/>
          </p:cNvSpPr>
          <p:nvPr/>
        </p:nvSpPr>
        <p:spPr bwMode="auto">
          <a:xfrm>
            <a:off x="7216775" y="3281363"/>
            <a:ext cx="885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base</a:t>
            </a:r>
            <a:endParaRPr lang="en-GB" altLang="en-US">
              <a:solidFill>
                <a:srgbClr val="010066"/>
              </a:solidFill>
            </a:endParaRPr>
          </a:p>
        </p:txBody>
      </p:sp>
      <p:sp>
        <p:nvSpPr>
          <p:cNvPr id="25615" name="Rectangle 15">
            <a:extLst>
              <a:ext uri="{FF2B5EF4-FFF2-40B4-BE49-F238E27FC236}">
                <a16:creationId xmlns:a16="http://schemas.microsoft.com/office/drawing/2014/main" id="{1ADE1F51-B42B-4A27-8E96-FABF2CF51181}"/>
              </a:ext>
            </a:extLst>
          </p:cNvPr>
          <p:cNvSpPr>
            <a:spLocks noChangeArrowheads="1"/>
          </p:cNvSpPr>
          <p:nvPr/>
        </p:nvSpPr>
        <p:spPr bwMode="auto">
          <a:xfrm>
            <a:off x="5186363" y="3530600"/>
            <a:ext cx="10239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sugar</a:t>
            </a:r>
            <a:endParaRPr lang="en-GB" altLang="en-US" b="1"/>
          </a:p>
        </p:txBody>
      </p:sp>
      <p:pic>
        <p:nvPicPr>
          <p:cNvPr id="15" name="Picture 14">
            <a:extLst>
              <a:ext uri="{FF2B5EF4-FFF2-40B4-BE49-F238E27FC236}">
                <a16:creationId xmlns:a16="http://schemas.microsoft.com/office/drawing/2014/main" id="{586824E2-FDC1-4968-B5D3-65465441E1D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3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60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6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61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60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61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60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610"/>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6" grpId="0"/>
      <p:bldP spid="25607" grpId="0"/>
      <p:bldP spid="25608" grpId="0"/>
      <p:bldP spid="25609" grpId="0"/>
      <p:bldP spid="25610" grpId="0"/>
      <p:bldP spid="25613" grpId="0"/>
      <p:bldP spid="25614" grpId="0"/>
      <p:bldP spid="256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4">
            <a:extLst>
              <a:ext uri="{FF2B5EF4-FFF2-40B4-BE49-F238E27FC236}">
                <a16:creationId xmlns:a16="http://schemas.microsoft.com/office/drawing/2014/main" id="{5647BD2A-367F-40FA-A9A0-3FFB5C77E622}"/>
              </a:ext>
            </a:extLst>
          </p:cNvPr>
          <p:cNvSpPr txBox="1">
            <a:spLocks noChangeArrowheads="1"/>
          </p:cNvSpPr>
          <p:nvPr/>
        </p:nvSpPr>
        <p:spPr bwMode="auto">
          <a:xfrm>
            <a:off x="342900" y="1520679"/>
            <a:ext cx="4619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000" indent="-342000" eaLnBrk="1" hangingPunct="1">
              <a:buClr>
                <a:srgbClr val="10BC45"/>
              </a:buClr>
              <a:buFont typeface="Wingdings" panose="05000000000000000000" pitchFamily="2" charset="2"/>
              <a:buChar char="l"/>
            </a:pPr>
            <a:r>
              <a:rPr lang="en-GB" altLang="en-US" b="1" dirty="0">
                <a:solidFill>
                  <a:srgbClr val="010066"/>
                </a:solidFill>
              </a:rPr>
              <a:t>adenine</a:t>
            </a:r>
          </a:p>
        </p:txBody>
      </p:sp>
      <p:sp>
        <p:nvSpPr>
          <p:cNvPr id="27651" name="Rectangle 3">
            <a:extLst>
              <a:ext uri="{FF2B5EF4-FFF2-40B4-BE49-F238E27FC236}">
                <a16:creationId xmlns:a16="http://schemas.microsoft.com/office/drawing/2014/main" id="{7B411F9B-147D-42C2-8605-B2F0535D8FD4}"/>
              </a:ext>
            </a:extLst>
          </p:cNvPr>
          <p:cNvSpPr>
            <a:spLocks noGrp="1" noChangeArrowheads="1"/>
          </p:cNvSpPr>
          <p:nvPr>
            <p:ph type="title"/>
          </p:nvPr>
        </p:nvSpPr>
        <p:spPr/>
        <p:txBody>
          <a:bodyPr/>
          <a:lstStyle/>
          <a:p>
            <a:r>
              <a:rPr lang="en-GB" altLang="en-US"/>
              <a:t>Structure of nucleotides (2)</a:t>
            </a:r>
          </a:p>
        </p:txBody>
      </p:sp>
      <p:sp>
        <p:nvSpPr>
          <p:cNvPr id="27652" name="Rectangle 4">
            <a:extLst>
              <a:ext uri="{FF2B5EF4-FFF2-40B4-BE49-F238E27FC236}">
                <a16:creationId xmlns:a16="http://schemas.microsoft.com/office/drawing/2014/main" id="{7D6D244B-6735-4BDE-A03C-84487C5E3EF1}"/>
              </a:ext>
            </a:extLst>
          </p:cNvPr>
          <p:cNvSpPr>
            <a:spLocks noChangeArrowheads="1"/>
          </p:cNvSpPr>
          <p:nvPr/>
        </p:nvSpPr>
        <p:spPr bwMode="auto">
          <a:xfrm>
            <a:off x="342900" y="784225"/>
            <a:ext cx="8580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The four different bases are called:</a:t>
            </a:r>
          </a:p>
        </p:txBody>
      </p:sp>
      <p:sp>
        <p:nvSpPr>
          <p:cNvPr id="26630" name="Text Box 23">
            <a:extLst>
              <a:ext uri="{FF2B5EF4-FFF2-40B4-BE49-F238E27FC236}">
                <a16:creationId xmlns:a16="http://schemas.microsoft.com/office/drawing/2014/main" id="{C6D18E09-5969-4EF5-B4A9-0390411C0B18}"/>
              </a:ext>
            </a:extLst>
          </p:cNvPr>
          <p:cNvSpPr txBox="1">
            <a:spLocks noChangeArrowheads="1"/>
          </p:cNvSpPr>
          <p:nvPr/>
        </p:nvSpPr>
        <p:spPr bwMode="auto">
          <a:xfrm>
            <a:off x="342900" y="2257133"/>
            <a:ext cx="24685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000" indent="-342000" eaLnBrk="1" hangingPunct="1">
              <a:buClr>
                <a:srgbClr val="10BC45"/>
              </a:buClr>
              <a:buFont typeface="Wingdings" panose="05000000000000000000" pitchFamily="2" charset="2"/>
              <a:buChar char="l"/>
            </a:pPr>
            <a:r>
              <a:rPr lang="en-GB" altLang="en-US" b="1" dirty="0">
                <a:solidFill>
                  <a:srgbClr val="010066"/>
                </a:solidFill>
              </a:rPr>
              <a:t>cytosine</a:t>
            </a:r>
          </a:p>
        </p:txBody>
      </p:sp>
      <p:sp>
        <p:nvSpPr>
          <p:cNvPr id="26631" name="Text Box 22">
            <a:extLst>
              <a:ext uri="{FF2B5EF4-FFF2-40B4-BE49-F238E27FC236}">
                <a16:creationId xmlns:a16="http://schemas.microsoft.com/office/drawing/2014/main" id="{2F7A8A19-7386-4C80-86DD-03322FCDD12C}"/>
              </a:ext>
            </a:extLst>
          </p:cNvPr>
          <p:cNvSpPr txBox="1">
            <a:spLocks noChangeArrowheads="1"/>
          </p:cNvSpPr>
          <p:nvPr/>
        </p:nvSpPr>
        <p:spPr bwMode="auto">
          <a:xfrm>
            <a:off x="342900" y="2991999"/>
            <a:ext cx="1774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000" indent="-342000" eaLnBrk="1" hangingPunct="1">
              <a:buClr>
                <a:srgbClr val="10BC45"/>
              </a:buClr>
              <a:buFont typeface="Wingdings" panose="05000000000000000000" pitchFamily="2" charset="2"/>
              <a:buChar char="l"/>
            </a:pPr>
            <a:r>
              <a:rPr lang="en-GB" altLang="en-US" b="1" dirty="0">
                <a:solidFill>
                  <a:srgbClr val="010066"/>
                </a:solidFill>
              </a:rPr>
              <a:t>guanine</a:t>
            </a:r>
          </a:p>
        </p:txBody>
      </p:sp>
      <p:sp>
        <p:nvSpPr>
          <p:cNvPr id="26633" name="Rectangle 12">
            <a:extLst>
              <a:ext uri="{FF2B5EF4-FFF2-40B4-BE49-F238E27FC236}">
                <a16:creationId xmlns:a16="http://schemas.microsoft.com/office/drawing/2014/main" id="{AB117696-2F77-4544-A3DF-60F59D0426DA}"/>
              </a:ext>
            </a:extLst>
          </p:cNvPr>
          <p:cNvSpPr>
            <a:spLocks noChangeArrowheads="1"/>
          </p:cNvSpPr>
          <p:nvPr/>
        </p:nvSpPr>
        <p:spPr bwMode="auto">
          <a:xfrm>
            <a:off x="342900" y="5571246"/>
            <a:ext cx="86471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bases of different nucleotides can interact with each other.</a:t>
            </a:r>
            <a:endParaRPr lang="en-GB" altLang="en-US" dirty="0"/>
          </a:p>
        </p:txBody>
      </p:sp>
      <p:sp>
        <p:nvSpPr>
          <p:cNvPr id="26634" name="Text Box 21">
            <a:extLst>
              <a:ext uri="{FF2B5EF4-FFF2-40B4-BE49-F238E27FC236}">
                <a16:creationId xmlns:a16="http://schemas.microsoft.com/office/drawing/2014/main" id="{A7181EA9-05C9-4228-8D41-1387FCA6860D}"/>
              </a:ext>
            </a:extLst>
          </p:cNvPr>
          <p:cNvSpPr txBox="1">
            <a:spLocks noChangeArrowheads="1"/>
          </p:cNvSpPr>
          <p:nvPr/>
        </p:nvSpPr>
        <p:spPr bwMode="auto">
          <a:xfrm>
            <a:off x="342900" y="3728452"/>
            <a:ext cx="2020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000" indent="-342000" eaLnBrk="1" hangingPunct="1">
              <a:buClr>
                <a:srgbClr val="10BC45"/>
              </a:buClr>
              <a:buFont typeface="Wingdings" panose="05000000000000000000" pitchFamily="2" charset="2"/>
              <a:buChar char="l"/>
            </a:pPr>
            <a:r>
              <a:rPr lang="en-GB" altLang="en-US" b="1" dirty="0">
                <a:solidFill>
                  <a:srgbClr val="010066"/>
                </a:solidFill>
              </a:rPr>
              <a:t>thymine.</a:t>
            </a:r>
          </a:p>
        </p:txBody>
      </p:sp>
      <p:sp>
        <p:nvSpPr>
          <p:cNvPr id="26635" name="Rectangle 121">
            <a:extLst>
              <a:ext uri="{FF2B5EF4-FFF2-40B4-BE49-F238E27FC236}">
                <a16:creationId xmlns:a16="http://schemas.microsoft.com/office/drawing/2014/main" id="{660EE85A-3E0C-490A-A792-82851D800E11}"/>
              </a:ext>
            </a:extLst>
          </p:cNvPr>
          <p:cNvSpPr>
            <a:spLocks noChangeArrowheads="1"/>
          </p:cNvSpPr>
          <p:nvPr/>
        </p:nvSpPr>
        <p:spPr bwMode="auto">
          <a:xfrm>
            <a:off x="342900" y="4464906"/>
            <a:ext cx="48704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These are usually shortened to just their first letter: </a:t>
            </a:r>
            <a:r>
              <a:rPr lang="en-GB" altLang="en-US" b="1" dirty="0">
                <a:solidFill>
                  <a:srgbClr val="010066"/>
                </a:solidFill>
              </a:rPr>
              <a:t>A</a:t>
            </a:r>
            <a:r>
              <a:rPr lang="en-GB" altLang="en-US" dirty="0">
                <a:solidFill>
                  <a:srgbClr val="010066"/>
                </a:solidFill>
              </a:rPr>
              <a:t>, </a:t>
            </a:r>
            <a:r>
              <a:rPr lang="en-GB" altLang="en-US" b="1" dirty="0">
                <a:solidFill>
                  <a:srgbClr val="010066"/>
                </a:solidFill>
              </a:rPr>
              <a:t>C</a:t>
            </a:r>
            <a:r>
              <a:rPr lang="en-GB" altLang="en-US" dirty="0">
                <a:solidFill>
                  <a:srgbClr val="010066"/>
                </a:solidFill>
              </a:rPr>
              <a:t>, </a:t>
            </a:r>
            <a:r>
              <a:rPr lang="en-GB" altLang="en-US" b="1" dirty="0">
                <a:solidFill>
                  <a:srgbClr val="010066"/>
                </a:solidFill>
              </a:rPr>
              <a:t>G</a:t>
            </a:r>
            <a:r>
              <a:rPr lang="en-GB" altLang="en-US" dirty="0">
                <a:solidFill>
                  <a:srgbClr val="010066"/>
                </a:solidFill>
              </a:rPr>
              <a:t> and </a:t>
            </a:r>
            <a:r>
              <a:rPr lang="en-GB" altLang="en-US" b="1" dirty="0">
                <a:solidFill>
                  <a:srgbClr val="010066"/>
                </a:solidFill>
              </a:rPr>
              <a:t>T</a:t>
            </a:r>
            <a:r>
              <a:rPr lang="en-GB" altLang="en-US" dirty="0">
                <a:solidFill>
                  <a:srgbClr val="010066"/>
                </a:solidFill>
              </a:rPr>
              <a:t>. </a:t>
            </a:r>
            <a:endParaRPr lang="en-GB" altLang="en-US" dirty="0"/>
          </a:p>
        </p:txBody>
      </p:sp>
      <p:pic>
        <p:nvPicPr>
          <p:cNvPr id="27659" name="Picture 11" descr="dna_nucelotide_labelled.png">
            <a:extLst>
              <a:ext uri="{FF2B5EF4-FFF2-40B4-BE49-F238E27FC236}">
                <a16:creationId xmlns:a16="http://schemas.microsoft.com/office/drawing/2014/main" id="{D2784A01-CF78-440A-AE47-50E20C30450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94200" y="1643066"/>
            <a:ext cx="4138613"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78018EEC-CBCF-4D3C-B9E2-64EF35058D2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3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3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3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3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633"/>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30" grpId="0"/>
      <p:bldP spid="26631" grpId="0"/>
      <p:bldP spid="26633" grpId="0"/>
      <p:bldP spid="26634" grpId="0"/>
      <p:bldP spid="266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id="{45016D62-FF72-467A-8EBA-D48E7AD6E1B9}"/>
              </a:ext>
            </a:extLst>
          </p:cNvPr>
          <p:cNvSpPr>
            <a:spLocks noGrp="1" noChangeArrowheads="1"/>
          </p:cNvSpPr>
          <p:nvPr>
            <p:ph type="title"/>
          </p:nvPr>
        </p:nvSpPr>
        <p:spPr/>
        <p:txBody>
          <a:bodyPr/>
          <a:lstStyle/>
          <a:p>
            <a:r>
              <a:rPr lang="en-GB" altLang="en-US"/>
              <a:t>The DNA backbone</a:t>
            </a:r>
          </a:p>
        </p:txBody>
      </p:sp>
      <p:sp>
        <p:nvSpPr>
          <p:cNvPr id="28676" name="Rectangle 9">
            <a:extLst>
              <a:ext uri="{FF2B5EF4-FFF2-40B4-BE49-F238E27FC236}">
                <a16:creationId xmlns:a16="http://schemas.microsoft.com/office/drawing/2014/main" id="{866FC2C2-3DE6-40B3-B0E0-DF03D971C146}"/>
              </a:ext>
            </a:extLst>
          </p:cNvPr>
          <p:cNvSpPr>
            <a:spLocks noChangeArrowheads="1"/>
          </p:cNvSpPr>
          <p:nvPr/>
        </p:nvSpPr>
        <p:spPr bwMode="auto">
          <a:xfrm>
            <a:off x="342900" y="784225"/>
            <a:ext cx="85391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t>When nucleotides join together, their sugar and phosphate sections form long strands. </a:t>
            </a:r>
            <a:r>
              <a:rPr lang="en-GB" altLang="en-US">
                <a:solidFill>
                  <a:srgbClr val="010066"/>
                </a:solidFill>
              </a:rPr>
              <a:t>A single DNA molecule is made of two strands of nucleotides. </a:t>
            </a:r>
          </a:p>
        </p:txBody>
      </p:sp>
      <p:sp>
        <p:nvSpPr>
          <p:cNvPr id="27654" name="Rectangle 13">
            <a:extLst>
              <a:ext uri="{FF2B5EF4-FFF2-40B4-BE49-F238E27FC236}">
                <a16:creationId xmlns:a16="http://schemas.microsoft.com/office/drawing/2014/main" id="{8047C960-4F07-4685-9A23-8297BB80F75C}"/>
              </a:ext>
            </a:extLst>
          </p:cNvPr>
          <p:cNvSpPr>
            <a:spLocks noChangeArrowheads="1"/>
          </p:cNvSpPr>
          <p:nvPr/>
        </p:nvSpPr>
        <p:spPr bwMode="auto">
          <a:xfrm>
            <a:off x="342900" y="2173288"/>
            <a:ext cx="38798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This forms the “backbone” </a:t>
            </a:r>
          </a:p>
          <a:p>
            <a:pPr eaLnBrk="1" hangingPunct="1"/>
            <a:r>
              <a:rPr lang="en-GB" altLang="en-US" dirty="0">
                <a:solidFill>
                  <a:srgbClr val="010066"/>
                </a:solidFill>
              </a:rPr>
              <a:t>of a DNA molecule. </a:t>
            </a:r>
            <a:endParaRPr lang="en-GB" altLang="en-US" dirty="0"/>
          </a:p>
        </p:txBody>
      </p:sp>
      <p:sp>
        <p:nvSpPr>
          <p:cNvPr id="27655" name="Rectangle 14">
            <a:extLst>
              <a:ext uri="{FF2B5EF4-FFF2-40B4-BE49-F238E27FC236}">
                <a16:creationId xmlns:a16="http://schemas.microsoft.com/office/drawing/2014/main" id="{E8561752-5E03-4FBC-BAC6-21ED5A93B708}"/>
              </a:ext>
            </a:extLst>
          </p:cNvPr>
          <p:cNvSpPr>
            <a:spLocks noChangeArrowheads="1"/>
          </p:cNvSpPr>
          <p:nvPr/>
        </p:nvSpPr>
        <p:spPr bwMode="auto">
          <a:xfrm>
            <a:off x="342900" y="3194050"/>
            <a:ext cx="33480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The bases on each nucleotide face inward, toward each other. </a:t>
            </a:r>
            <a:endParaRPr lang="en-GB" altLang="en-US" dirty="0"/>
          </a:p>
        </p:txBody>
      </p:sp>
      <p:sp>
        <p:nvSpPr>
          <p:cNvPr id="27656" name="Rectangle 7">
            <a:extLst>
              <a:ext uri="{FF2B5EF4-FFF2-40B4-BE49-F238E27FC236}">
                <a16:creationId xmlns:a16="http://schemas.microsoft.com/office/drawing/2014/main" id="{EF25AD90-B471-47B2-9FE0-00BEC3DDAB4A}"/>
              </a:ext>
            </a:extLst>
          </p:cNvPr>
          <p:cNvSpPr>
            <a:spLocks noChangeArrowheads="1"/>
          </p:cNvSpPr>
          <p:nvPr/>
        </p:nvSpPr>
        <p:spPr bwMode="auto">
          <a:xfrm>
            <a:off x="342900" y="4583113"/>
            <a:ext cx="4572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This allows bases on </a:t>
            </a:r>
            <a:br>
              <a:rPr lang="en-GB" altLang="en-US">
                <a:solidFill>
                  <a:srgbClr val="010066"/>
                </a:solidFill>
              </a:rPr>
            </a:br>
            <a:r>
              <a:rPr lang="en-GB" altLang="en-US">
                <a:solidFill>
                  <a:srgbClr val="010066"/>
                </a:solidFill>
              </a:rPr>
              <a:t>opposite strands to </a:t>
            </a:r>
            <a:br>
              <a:rPr lang="en-GB" altLang="en-US">
                <a:solidFill>
                  <a:srgbClr val="010066"/>
                </a:solidFill>
              </a:rPr>
            </a:br>
            <a:r>
              <a:rPr lang="en-GB" altLang="en-US">
                <a:solidFill>
                  <a:srgbClr val="010066"/>
                </a:solidFill>
              </a:rPr>
              <a:t>interact, keeping the </a:t>
            </a:r>
            <a:br>
              <a:rPr lang="en-GB" altLang="en-US">
                <a:solidFill>
                  <a:srgbClr val="010066"/>
                </a:solidFill>
              </a:rPr>
            </a:br>
            <a:r>
              <a:rPr lang="en-GB" altLang="en-US">
                <a:solidFill>
                  <a:srgbClr val="010066"/>
                </a:solidFill>
              </a:rPr>
              <a:t>two strands together. </a:t>
            </a:r>
            <a:endParaRPr lang="en-GB" altLang="en-US"/>
          </a:p>
        </p:txBody>
      </p:sp>
      <p:pic>
        <p:nvPicPr>
          <p:cNvPr id="28680" name="Picture 8" descr="DNA_strands_labelled.png">
            <a:extLst>
              <a:ext uri="{FF2B5EF4-FFF2-40B4-BE49-F238E27FC236}">
                <a16:creationId xmlns:a16="http://schemas.microsoft.com/office/drawing/2014/main" id="{26F276D2-62E2-47C9-9C49-15A7C834740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22700" y="2133600"/>
            <a:ext cx="485775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90DE1E8C-27B7-4025-AD87-59F6736A6EC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6"/>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p:bldP spid="27655" grpId="0"/>
      <p:bldP spid="2765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a:extLst>
              <a:ext uri="{FF2B5EF4-FFF2-40B4-BE49-F238E27FC236}">
                <a16:creationId xmlns:a16="http://schemas.microsoft.com/office/drawing/2014/main" id="{D32BC119-72C2-4140-AE32-C39278CD4168}"/>
              </a:ext>
            </a:extLst>
          </p:cNvPr>
          <p:cNvSpPr>
            <a:spLocks noGrp="1" noChangeArrowheads="1"/>
          </p:cNvSpPr>
          <p:nvPr>
            <p:ph type="title"/>
          </p:nvPr>
        </p:nvSpPr>
        <p:spPr/>
        <p:txBody>
          <a:bodyPr/>
          <a:lstStyle/>
          <a:p>
            <a:r>
              <a:rPr lang="en-GB" altLang="en-US"/>
              <a:t>What is a complementary base pair?</a:t>
            </a:r>
          </a:p>
        </p:txBody>
      </p:sp>
      <p:sp>
        <p:nvSpPr>
          <p:cNvPr id="29700" name="Rectangle 4">
            <a:extLst>
              <a:ext uri="{FF2B5EF4-FFF2-40B4-BE49-F238E27FC236}">
                <a16:creationId xmlns:a16="http://schemas.microsoft.com/office/drawing/2014/main" id="{B312DEC8-E880-4522-A631-C4D4161CCB79}"/>
              </a:ext>
            </a:extLst>
          </p:cNvPr>
          <p:cNvSpPr>
            <a:spLocks noChangeArrowheads="1"/>
          </p:cNvSpPr>
          <p:nvPr/>
        </p:nvSpPr>
        <p:spPr bwMode="auto">
          <a:xfrm>
            <a:off x="342900" y="784225"/>
            <a:ext cx="8801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DNA molecules are double-stranded. The base of a nucleotide on one DNA strand can interact with the base of the nucleotide </a:t>
            </a:r>
            <a:br>
              <a:rPr lang="en-GB" altLang="en-US" dirty="0">
                <a:solidFill>
                  <a:srgbClr val="010066"/>
                </a:solidFill>
              </a:rPr>
            </a:br>
            <a:r>
              <a:rPr lang="en-GB" altLang="en-US" dirty="0">
                <a:solidFill>
                  <a:srgbClr val="010066"/>
                </a:solidFill>
              </a:rPr>
              <a:t>opposite it on the other strand of the DNA molecule.</a:t>
            </a:r>
          </a:p>
        </p:txBody>
      </p:sp>
      <p:sp>
        <p:nvSpPr>
          <p:cNvPr id="30725" name="Rectangle 9">
            <a:extLst>
              <a:ext uri="{FF2B5EF4-FFF2-40B4-BE49-F238E27FC236}">
                <a16:creationId xmlns:a16="http://schemas.microsoft.com/office/drawing/2014/main" id="{469E0F46-782B-4B51-9B1F-427F78DFA8EE}"/>
              </a:ext>
            </a:extLst>
          </p:cNvPr>
          <p:cNvSpPr>
            <a:spLocks noChangeArrowheads="1"/>
          </p:cNvSpPr>
          <p:nvPr/>
        </p:nvSpPr>
        <p:spPr bwMode="auto">
          <a:xfrm>
            <a:off x="342900" y="3238500"/>
            <a:ext cx="8801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Only certain pairs of bases can interact to form complementary base pairs:</a:t>
            </a:r>
            <a:endParaRPr lang="en-GB" altLang="en-US" dirty="0"/>
          </a:p>
        </p:txBody>
      </p:sp>
      <p:sp>
        <p:nvSpPr>
          <p:cNvPr id="30726" name="Rectangle 10">
            <a:extLst>
              <a:ext uri="{FF2B5EF4-FFF2-40B4-BE49-F238E27FC236}">
                <a16:creationId xmlns:a16="http://schemas.microsoft.com/office/drawing/2014/main" id="{69A1BED0-64C9-4197-B1F1-FA68F5E89887}"/>
              </a:ext>
            </a:extLst>
          </p:cNvPr>
          <p:cNvSpPr>
            <a:spLocks noChangeArrowheads="1"/>
          </p:cNvSpPr>
          <p:nvPr/>
        </p:nvSpPr>
        <p:spPr bwMode="auto">
          <a:xfrm>
            <a:off x="342900" y="4279900"/>
            <a:ext cx="340501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Clr>
                <a:srgbClr val="10BC45"/>
              </a:buClr>
              <a:buFont typeface="Wingdings" panose="05000000000000000000" pitchFamily="2" charset="2"/>
              <a:buChar char="l"/>
            </a:pPr>
            <a:r>
              <a:rPr lang="en-GB" altLang="en-US" dirty="0">
                <a:solidFill>
                  <a:srgbClr val="010066"/>
                </a:solidFill>
              </a:rPr>
              <a:t>base</a:t>
            </a:r>
            <a:r>
              <a:rPr lang="en-GB" altLang="en-US" b="1" dirty="0">
                <a:solidFill>
                  <a:srgbClr val="10BC45"/>
                </a:solidFill>
              </a:rPr>
              <a:t> </a:t>
            </a:r>
            <a:r>
              <a:rPr lang="en-GB" altLang="en-US" b="1" dirty="0">
                <a:solidFill>
                  <a:srgbClr val="010066"/>
                </a:solidFill>
              </a:rPr>
              <a:t>A</a:t>
            </a:r>
            <a:r>
              <a:rPr lang="en-GB" altLang="en-US" b="1" dirty="0">
                <a:solidFill>
                  <a:srgbClr val="10BC45"/>
                </a:solidFill>
              </a:rPr>
              <a:t> </a:t>
            </a:r>
            <a:r>
              <a:rPr lang="en-GB" altLang="en-US" dirty="0">
                <a:solidFill>
                  <a:srgbClr val="010066"/>
                </a:solidFill>
              </a:rPr>
              <a:t>can interact</a:t>
            </a:r>
            <a:br>
              <a:rPr lang="en-GB" altLang="en-US" dirty="0">
                <a:solidFill>
                  <a:srgbClr val="010066"/>
                </a:solidFill>
              </a:rPr>
            </a:br>
            <a:r>
              <a:rPr lang="en-GB" altLang="en-US" dirty="0">
                <a:solidFill>
                  <a:srgbClr val="010066"/>
                </a:solidFill>
              </a:rPr>
              <a:t>to pair with base </a:t>
            </a:r>
            <a:r>
              <a:rPr lang="en-GB" altLang="en-US" b="1" dirty="0">
                <a:solidFill>
                  <a:srgbClr val="010066"/>
                </a:solidFill>
              </a:rPr>
              <a:t>T</a:t>
            </a:r>
            <a:r>
              <a:rPr lang="en-GB" altLang="en-US" dirty="0">
                <a:solidFill>
                  <a:srgbClr val="010066"/>
                </a:solidFill>
              </a:rPr>
              <a:t>.</a:t>
            </a:r>
          </a:p>
        </p:txBody>
      </p:sp>
      <p:sp>
        <p:nvSpPr>
          <p:cNvPr id="30727" name="Rectangle 11">
            <a:extLst>
              <a:ext uri="{FF2B5EF4-FFF2-40B4-BE49-F238E27FC236}">
                <a16:creationId xmlns:a16="http://schemas.microsoft.com/office/drawing/2014/main" id="{957839AB-1D57-4AF8-9E52-D088DC7F5CA3}"/>
              </a:ext>
            </a:extLst>
          </p:cNvPr>
          <p:cNvSpPr>
            <a:spLocks noChangeArrowheads="1"/>
          </p:cNvSpPr>
          <p:nvPr/>
        </p:nvSpPr>
        <p:spPr bwMode="auto">
          <a:xfrm>
            <a:off x="342900" y="5321300"/>
            <a:ext cx="3314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dirty="0">
                <a:solidFill>
                  <a:srgbClr val="010066"/>
                </a:solidFill>
              </a:rPr>
              <a:t>base </a:t>
            </a:r>
            <a:r>
              <a:rPr lang="en-GB" altLang="en-US" b="1" dirty="0">
                <a:solidFill>
                  <a:srgbClr val="010066"/>
                </a:solidFill>
              </a:rPr>
              <a:t>C</a:t>
            </a:r>
            <a:r>
              <a:rPr lang="en-GB" altLang="en-US" dirty="0">
                <a:solidFill>
                  <a:srgbClr val="010066"/>
                </a:solidFill>
              </a:rPr>
              <a:t> can interact </a:t>
            </a:r>
            <a:br>
              <a:rPr lang="en-GB" altLang="en-US" dirty="0">
                <a:solidFill>
                  <a:srgbClr val="010066"/>
                </a:solidFill>
              </a:rPr>
            </a:br>
            <a:r>
              <a:rPr lang="en-GB" altLang="en-US" dirty="0">
                <a:solidFill>
                  <a:srgbClr val="010066"/>
                </a:solidFill>
              </a:rPr>
              <a:t>to pair with base </a:t>
            </a:r>
            <a:r>
              <a:rPr lang="en-GB" altLang="en-US" b="1" dirty="0">
                <a:solidFill>
                  <a:srgbClr val="010066"/>
                </a:solidFill>
              </a:rPr>
              <a:t>G</a:t>
            </a:r>
            <a:r>
              <a:rPr lang="en-GB" altLang="en-US" dirty="0">
                <a:solidFill>
                  <a:srgbClr val="010066"/>
                </a:solidFill>
              </a:rPr>
              <a:t>.</a:t>
            </a:r>
            <a:endParaRPr lang="en-GB" altLang="en-US" dirty="0"/>
          </a:p>
        </p:txBody>
      </p:sp>
      <p:sp>
        <p:nvSpPr>
          <p:cNvPr id="30728" name="Rectangle 12">
            <a:extLst>
              <a:ext uri="{FF2B5EF4-FFF2-40B4-BE49-F238E27FC236}">
                <a16:creationId xmlns:a16="http://schemas.microsoft.com/office/drawing/2014/main" id="{C630EE54-D28E-4486-822F-503598000375}"/>
              </a:ext>
            </a:extLst>
          </p:cNvPr>
          <p:cNvSpPr>
            <a:spLocks noChangeArrowheads="1"/>
          </p:cNvSpPr>
          <p:nvPr/>
        </p:nvSpPr>
        <p:spPr bwMode="auto">
          <a:xfrm>
            <a:off x="342900" y="2195513"/>
            <a:ext cx="84566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If this happens, the two nucleotides are said to have formed a </a:t>
            </a:r>
            <a:r>
              <a:rPr lang="en-GB" altLang="en-US" b="1">
                <a:solidFill>
                  <a:srgbClr val="10BC45"/>
                </a:solidFill>
              </a:rPr>
              <a:t>complementary base pair</a:t>
            </a:r>
            <a:r>
              <a:rPr lang="en-GB" altLang="en-US">
                <a:solidFill>
                  <a:srgbClr val="010066"/>
                </a:solidFill>
              </a:rPr>
              <a:t>. </a:t>
            </a:r>
            <a:endParaRPr lang="en-GB" altLang="en-US"/>
          </a:p>
        </p:txBody>
      </p:sp>
      <p:pic>
        <p:nvPicPr>
          <p:cNvPr id="29716" name="Picture 91" descr="a_base">
            <a:extLst>
              <a:ext uri="{FF2B5EF4-FFF2-40B4-BE49-F238E27FC236}">
                <a16:creationId xmlns:a16="http://schemas.microsoft.com/office/drawing/2014/main" id="{9B7592B3-7655-46FC-9EF5-6587EA596F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5963" y="4318000"/>
            <a:ext cx="29273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7" name="Text Box 10">
            <a:extLst>
              <a:ext uri="{FF2B5EF4-FFF2-40B4-BE49-F238E27FC236}">
                <a16:creationId xmlns:a16="http://schemas.microsoft.com/office/drawing/2014/main" id="{CCD2C4CB-B133-40EE-9365-C7F287DB1734}"/>
              </a:ext>
            </a:extLst>
          </p:cNvPr>
          <p:cNvSpPr txBox="1">
            <a:spLocks noChangeArrowheads="1"/>
          </p:cNvSpPr>
          <p:nvPr/>
        </p:nvSpPr>
        <p:spPr bwMode="auto">
          <a:xfrm>
            <a:off x="4689475" y="4365625"/>
            <a:ext cx="635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3600" b="1">
                <a:solidFill>
                  <a:schemeClr val="tx1"/>
                </a:solidFill>
              </a:rPr>
              <a:t>A</a:t>
            </a:r>
          </a:p>
        </p:txBody>
      </p:sp>
      <p:pic>
        <p:nvPicPr>
          <p:cNvPr id="29714" name="Picture 12" descr="t_base">
            <a:extLst>
              <a:ext uri="{FF2B5EF4-FFF2-40B4-BE49-F238E27FC236}">
                <a16:creationId xmlns:a16="http://schemas.microsoft.com/office/drawing/2014/main" id="{CFBC88FC-3F7A-4BC1-A394-B4A0AFFE82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5763" y="4311650"/>
            <a:ext cx="13525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5" name="Text Box 13">
            <a:extLst>
              <a:ext uri="{FF2B5EF4-FFF2-40B4-BE49-F238E27FC236}">
                <a16:creationId xmlns:a16="http://schemas.microsoft.com/office/drawing/2014/main" id="{79CCB19B-DA66-4E8E-B4E0-67FF0CE8931D}"/>
              </a:ext>
            </a:extLst>
          </p:cNvPr>
          <p:cNvSpPr txBox="1">
            <a:spLocks noChangeArrowheads="1"/>
          </p:cNvSpPr>
          <p:nvPr/>
        </p:nvSpPr>
        <p:spPr bwMode="auto">
          <a:xfrm>
            <a:off x="7265988" y="4351338"/>
            <a:ext cx="635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3600" b="1">
                <a:solidFill>
                  <a:schemeClr val="tx1"/>
                </a:solidFill>
              </a:rPr>
              <a:t>T</a:t>
            </a:r>
          </a:p>
        </p:txBody>
      </p:sp>
      <p:pic>
        <p:nvPicPr>
          <p:cNvPr id="29712" name="Picture 15" descr="c_base">
            <a:extLst>
              <a:ext uri="{FF2B5EF4-FFF2-40B4-BE49-F238E27FC236}">
                <a16:creationId xmlns:a16="http://schemas.microsoft.com/office/drawing/2014/main" id="{0AB6B9DE-CBAD-4874-8E77-B7FC1E279A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5963" y="5448300"/>
            <a:ext cx="21082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3" name="Text Box 16">
            <a:extLst>
              <a:ext uri="{FF2B5EF4-FFF2-40B4-BE49-F238E27FC236}">
                <a16:creationId xmlns:a16="http://schemas.microsoft.com/office/drawing/2014/main" id="{CEED5974-6E35-4C51-BB13-D62A792BFF8F}"/>
              </a:ext>
            </a:extLst>
          </p:cNvPr>
          <p:cNvSpPr txBox="1">
            <a:spLocks noChangeArrowheads="1"/>
          </p:cNvSpPr>
          <p:nvPr/>
        </p:nvSpPr>
        <p:spPr bwMode="auto">
          <a:xfrm>
            <a:off x="4706938" y="5449888"/>
            <a:ext cx="5953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3600" b="1">
                <a:solidFill>
                  <a:schemeClr val="tx1"/>
                </a:solidFill>
              </a:rPr>
              <a:t>C</a:t>
            </a:r>
          </a:p>
        </p:txBody>
      </p:sp>
      <p:pic>
        <p:nvPicPr>
          <p:cNvPr id="29710" name="Picture 18" descr="g_base">
            <a:extLst>
              <a:ext uri="{FF2B5EF4-FFF2-40B4-BE49-F238E27FC236}">
                <a16:creationId xmlns:a16="http://schemas.microsoft.com/office/drawing/2014/main" id="{1E26DBF6-F9D6-485A-B44F-BAAF0645861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9163" y="5448300"/>
            <a:ext cx="20002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1" name="Text Box 19">
            <a:extLst>
              <a:ext uri="{FF2B5EF4-FFF2-40B4-BE49-F238E27FC236}">
                <a16:creationId xmlns:a16="http://schemas.microsoft.com/office/drawing/2014/main" id="{E0569F56-E22E-42EE-80FC-91A64885DBE7}"/>
              </a:ext>
            </a:extLst>
          </p:cNvPr>
          <p:cNvSpPr txBox="1">
            <a:spLocks noChangeArrowheads="1"/>
          </p:cNvSpPr>
          <p:nvPr/>
        </p:nvSpPr>
        <p:spPr bwMode="auto">
          <a:xfrm>
            <a:off x="7188200" y="5475288"/>
            <a:ext cx="595313"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3600" b="1">
                <a:solidFill>
                  <a:schemeClr val="tx1"/>
                </a:solidFill>
              </a:rPr>
              <a:t>G</a:t>
            </a:r>
          </a:p>
        </p:txBody>
      </p:sp>
      <p:pic>
        <p:nvPicPr>
          <p:cNvPr id="18" name="Picture 17">
            <a:extLst>
              <a:ext uri="{FF2B5EF4-FFF2-40B4-BE49-F238E27FC236}">
                <a16:creationId xmlns:a16="http://schemas.microsoft.com/office/drawing/2014/main" id="{CE1C0153-2550-4AFC-B45C-40D723EEA8CF}"/>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9" name="Picture 9" descr="notes_icon">
            <a:extLst>
              <a:ext uri="{FF2B5EF4-FFF2-40B4-BE49-F238E27FC236}">
                <a16:creationId xmlns:a16="http://schemas.microsoft.com/office/drawing/2014/main" id="{F063C502-5C97-4DBD-9274-4D032335A62E}"/>
              </a:ext>
            </a:extLst>
          </p:cNvPr>
          <p:cNvPicPr>
            <a:picLocks noChangeAspect="1" noChangeArrowheads="1"/>
          </p:cNvPicPr>
          <p:nvPr/>
        </p:nvPicPr>
        <p:blipFill>
          <a:blip r:embed="rId9"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7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7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7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71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7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7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7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7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711"/>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p:bldP spid="30726" grpId="0"/>
      <p:bldP spid="30727" grpId="0"/>
      <p:bldP spid="30728" grpId="0"/>
      <p:bldP spid="29717" grpId="0"/>
      <p:bldP spid="29715" grpId="0"/>
      <p:bldP spid="29713" grpId="0"/>
      <p:bldP spid="297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4" name="Oval 14">
            <a:extLst>
              <a:ext uri="{FF2B5EF4-FFF2-40B4-BE49-F238E27FC236}">
                <a16:creationId xmlns:a16="http://schemas.microsoft.com/office/drawing/2014/main" id="{7AD9DA77-320A-4A78-810C-84D7D0C8AF60}"/>
              </a:ext>
            </a:extLst>
          </p:cNvPr>
          <p:cNvSpPr>
            <a:spLocks noChangeArrowheads="1"/>
          </p:cNvSpPr>
          <p:nvPr/>
        </p:nvSpPr>
        <p:spPr bwMode="auto">
          <a:xfrm rot="332255">
            <a:off x="5416550" y="3681413"/>
            <a:ext cx="2327275" cy="320675"/>
          </a:xfrm>
          <a:prstGeom prst="ellipse">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31755" name="Oval 15">
            <a:extLst>
              <a:ext uri="{FF2B5EF4-FFF2-40B4-BE49-F238E27FC236}">
                <a16:creationId xmlns:a16="http://schemas.microsoft.com/office/drawing/2014/main" id="{2639EE1F-21BA-466C-899B-B8328915A820}"/>
              </a:ext>
            </a:extLst>
          </p:cNvPr>
          <p:cNvSpPr>
            <a:spLocks noChangeArrowheads="1"/>
          </p:cNvSpPr>
          <p:nvPr/>
        </p:nvSpPr>
        <p:spPr bwMode="auto">
          <a:xfrm rot="332255">
            <a:off x="5226050" y="4152900"/>
            <a:ext cx="2327275" cy="320675"/>
          </a:xfrm>
          <a:prstGeom prst="ellipse">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30724" name="Rectangle 3">
            <a:extLst>
              <a:ext uri="{FF2B5EF4-FFF2-40B4-BE49-F238E27FC236}">
                <a16:creationId xmlns:a16="http://schemas.microsoft.com/office/drawing/2014/main" id="{46DB1E2D-3F1D-4656-BF98-A9F52D67AD00}"/>
              </a:ext>
            </a:extLst>
          </p:cNvPr>
          <p:cNvSpPr>
            <a:spLocks noGrp="1" noChangeArrowheads="1"/>
          </p:cNvSpPr>
          <p:nvPr>
            <p:ph type="title"/>
          </p:nvPr>
        </p:nvSpPr>
        <p:spPr/>
        <p:txBody>
          <a:bodyPr/>
          <a:lstStyle/>
          <a:p>
            <a:r>
              <a:rPr lang="en-GB" altLang="en-US"/>
              <a:t>Bonding between complementary bases</a:t>
            </a:r>
          </a:p>
        </p:txBody>
      </p:sp>
      <p:sp>
        <p:nvSpPr>
          <p:cNvPr id="31747" name="Rectangle 212">
            <a:extLst>
              <a:ext uri="{FF2B5EF4-FFF2-40B4-BE49-F238E27FC236}">
                <a16:creationId xmlns:a16="http://schemas.microsoft.com/office/drawing/2014/main" id="{BAECCAF4-8BD9-4F30-B073-392945A7F0FA}"/>
              </a:ext>
            </a:extLst>
          </p:cNvPr>
          <p:cNvSpPr>
            <a:spLocks noChangeArrowheads="1"/>
          </p:cNvSpPr>
          <p:nvPr/>
        </p:nvSpPr>
        <p:spPr bwMode="auto">
          <a:xfrm>
            <a:off x="342900" y="1803400"/>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The hydrogen bonds hold the two strands of nucleotides together and maintain the double helix</a:t>
            </a:r>
            <a:r>
              <a:rPr lang="en-GB" altLang="en-US" b="1">
                <a:solidFill>
                  <a:srgbClr val="10BC45"/>
                </a:solidFill>
              </a:rPr>
              <a:t> </a:t>
            </a:r>
            <a:r>
              <a:rPr lang="en-GB" altLang="en-US">
                <a:solidFill>
                  <a:srgbClr val="010066"/>
                </a:solidFill>
              </a:rPr>
              <a:t>shape of DNA.   </a:t>
            </a:r>
          </a:p>
        </p:txBody>
      </p:sp>
      <p:sp>
        <p:nvSpPr>
          <p:cNvPr id="30727" name="Rectangle 211">
            <a:extLst>
              <a:ext uri="{FF2B5EF4-FFF2-40B4-BE49-F238E27FC236}">
                <a16:creationId xmlns:a16="http://schemas.microsoft.com/office/drawing/2014/main" id="{8F0B624B-6D0B-418E-BB66-47E981F2AEF3}"/>
              </a:ext>
            </a:extLst>
          </p:cNvPr>
          <p:cNvSpPr>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Weak </a:t>
            </a:r>
            <a:r>
              <a:rPr lang="en-GB" altLang="en-US" b="1">
                <a:solidFill>
                  <a:srgbClr val="10BC45"/>
                </a:solidFill>
              </a:rPr>
              <a:t>hydrogen bonds</a:t>
            </a:r>
            <a:r>
              <a:rPr lang="en-GB" altLang="en-US">
                <a:solidFill>
                  <a:srgbClr val="010066"/>
                </a:solidFill>
              </a:rPr>
              <a:t> form between complementary </a:t>
            </a:r>
          </a:p>
          <a:p>
            <a:pPr eaLnBrk="1" hangingPunct="1"/>
            <a:r>
              <a:rPr lang="en-GB" altLang="en-US">
                <a:solidFill>
                  <a:srgbClr val="010066"/>
                </a:solidFill>
              </a:rPr>
              <a:t>base pairs. </a:t>
            </a:r>
          </a:p>
        </p:txBody>
      </p:sp>
      <p:sp>
        <p:nvSpPr>
          <p:cNvPr id="31750" name="Rectangle 21">
            <a:extLst>
              <a:ext uri="{FF2B5EF4-FFF2-40B4-BE49-F238E27FC236}">
                <a16:creationId xmlns:a16="http://schemas.microsoft.com/office/drawing/2014/main" id="{E8886C63-2BCA-48FD-8192-1E733F197DD5}"/>
              </a:ext>
            </a:extLst>
          </p:cNvPr>
          <p:cNvSpPr>
            <a:spLocks noChangeArrowheads="1"/>
          </p:cNvSpPr>
          <p:nvPr/>
        </p:nvSpPr>
        <p:spPr bwMode="auto">
          <a:xfrm>
            <a:off x="342900" y="2824163"/>
            <a:ext cx="40116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Hydrogen bonds are not as </a:t>
            </a:r>
            <a:br>
              <a:rPr lang="en-GB" altLang="en-US" dirty="0">
                <a:solidFill>
                  <a:srgbClr val="010066"/>
                </a:solidFill>
              </a:rPr>
            </a:br>
            <a:r>
              <a:rPr lang="en-GB" altLang="en-US" dirty="0">
                <a:solidFill>
                  <a:srgbClr val="010066"/>
                </a:solidFill>
              </a:rPr>
              <a:t>strong as chemical bonds.  </a:t>
            </a:r>
            <a:br>
              <a:rPr lang="en-GB" altLang="en-US" dirty="0">
                <a:solidFill>
                  <a:srgbClr val="010066"/>
                </a:solidFill>
              </a:rPr>
            </a:br>
            <a:r>
              <a:rPr lang="en-GB" altLang="en-US" dirty="0">
                <a:solidFill>
                  <a:srgbClr val="010066"/>
                </a:solidFill>
              </a:rPr>
              <a:t>This means they can be </a:t>
            </a:r>
            <a:br>
              <a:rPr lang="en-GB" altLang="en-US" dirty="0">
                <a:solidFill>
                  <a:srgbClr val="010066"/>
                </a:solidFill>
              </a:rPr>
            </a:br>
            <a:r>
              <a:rPr lang="en-GB" altLang="en-US" dirty="0">
                <a:solidFill>
                  <a:srgbClr val="010066"/>
                </a:solidFill>
              </a:rPr>
              <a:t>easily broken by</a:t>
            </a:r>
            <a:r>
              <a:rPr lang="en-GB" altLang="en-US" b="1" dirty="0">
                <a:solidFill>
                  <a:srgbClr val="010066"/>
                </a:solidFill>
              </a:rPr>
              <a:t> heat</a:t>
            </a:r>
            <a:r>
              <a:rPr lang="en-GB" altLang="en-US" dirty="0">
                <a:solidFill>
                  <a:srgbClr val="010066"/>
                </a:solidFill>
              </a:rPr>
              <a:t>.</a:t>
            </a:r>
          </a:p>
        </p:txBody>
      </p:sp>
      <p:pic>
        <p:nvPicPr>
          <p:cNvPr id="30729" name="Picture 11" descr="DNA_helix_section.png">
            <a:extLst>
              <a:ext uri="{FF2B5EF4-FFF2-40B4-BE49-F238E27FC236}">
                <a16:creationId xmlns:a16="http://schemas.microsoft.com/office/drawing/2014/main" id="{03C1707E-1ED9-4790-A274-C1BA1AD092C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45013" y="2719388"/>
            <a:ext cx="3833812"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Rectangle 12">
            <a:extLst>
              <a:ext uri="{FF2B5EF4-FFF2-40B4-BE49-F238E27FC236}">
                <a16:creationId xmlns:a16="http://schemas.microsoft.com/office/drawing/2014/main" id="{6E488477-C35D-4EA5-A4A6-B3D489E4FEB3}"/>
              </a:ext>
            </a:extLst>
          </p:cNvPr>
          <p:cNvSpPr>
            <a:spLocks noChangeArrowheads="1"/>
          </p:cNvSpPr>
          <p:nvPr/>
        </p:nvSpPr>
        <p:spPr bwMode="auto">
          <a:xfrm>
            <a:off x="7925556" y="2790297"/>
            <a:ext cx="112402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dirty="0">
                <a:solidFill>
                  <a:srgbClr val="010066"/>
                </a:solidFill>
              </a:rPr>
              <a:t>C pairs </a:t>
            </a:r>
            <a:br>
              <a:rPr lang="en-GB" altLang="en-US" sz="2000" b="1" dirty="0">
                <a:solidFill>
                  <a:srgbClr val="010066"/>
                </a:solidFill>
              </a:rPr>
            </a:br>
            <a:r>
              <a:rPr lang="en-GB" altLang="en-US" sz="2000" b="1" dirty="0">
                <a:solidFill>
                  <a:srgbClr val="010066"/>
                </a:solidFill>
              </a:rPr>
              <a:t>with G</a:t>
            </a:r>
            <a:endParaRPr lang="en-GB" altLang="en-US" sz="2000" b="1" dirty="0"/>
          </a:p>
        </p:txBody>
      </p:sp>
      <p:sp>
        <p:nvSpPr>
          <p:cNvPr id="31753" name="Rectangle 13">
            <a:extLst>
              <a:ext uri="{FF2B5EF4-FFF2-40B4-BE49-F238E27FC236}">
                <a16:creationId xmlns:a16="http://schemas.microsoft.com/office/drawing/2014/main" id="{C3CE0EF9-A419-4F00-A20F-F61DA30249F6}"/>
              </a:ext>
            </a:extLst>
          </p:cNvPr>
          <p:cNvSpPr>
            <a:spLocks noChangeArrowheads="1"/>
          </p:cNvSpPr>
          <p:nvPr/>
        </p:nvSpPr>
        <p:spPr bwMode="auto">
          <a:xfrm>
            <a:off x="7958600" y="4748742"/>
            <a:ext cx="104400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dirty="0">
                <a:solidFill>
                  <a:srgbClr val="010066"/>
                </a:solidFill>
              </a:rPr>
              <a:t>A pairs</a:t>
            </a:r>
            <a:br>
              <a:rPr lang="en-GB" altLang="en-US" sz="2000" b="1" dirty="0">
                <a:solidFill>
                  <a:srgbClr val="010066"/>
                </a:solidFill>
              </a:rPr>
            </a:br>
            <a:r>
              <a:rPr lang="en-GB" altLang="en-US" sz="2000" b="1" dirty="0">
                <a:solidFill>
                  <a:srgbClr val="010066"/>
                </a:solidFill>
              </a:rPr>
              <a:t>with T</a:t>
            </a:r>
            <a:endParaRPr lang="en-GB" altLang="en-US" sz="2000" b="1" dirty="0"/>
          </a:p>
        </p:txBody>
      </p:sp>
      <p:cxnSp>
        <p:nvCxnSpPr>
          <p:cNvPr id="31756" name="Straight Connector 16">
            <a:extLst>
              <a:ext uri="{FF2B5EF4-FFF2-40B4-BE49-F238E27FC236}">
                <a16:creationId xmlns:a16="http://schemas.microsoft.com/office/drawing/2014/main" id="{FBE78BD3-6C76-4224-B39F-99FC4554E824}"/>
              </a:ext>
            </a:extLst>
          </p:cNvPr>
          <p:cNvCxnSpPr>
            <a:cxnSpLocks noChangeShapeType="1"/>
            <a:stCxn id="31754" idx="6"/>
          </p:cNvCxnSpPr>
          <p:nvPr/>
        </p:nvCxnSpPr>
        <p:spPr bwMode="auto">
          <a:xfrm flipV="1">
            <a:off x="7737475" y="3506788"/>
            <a:ext cx="795338" cy="447675"/>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31757" name="Straight Connector 17">
            <a:extLst>
              <a:ext uri="{FF2B5EF4-FFF2-40B4-BE49-F238E27FC236}">
                <a16:creationId xmlns:a16="http://schemas.microsoft.com/office/drawing/2014/main" id="{2FD2FF4D-B763-403C-A337-CA525717B616}"/>
              </a:ext>
            </a:extLst>
          </p:cNvPr>
          <p:cNvCxnSpPr>
            <a:cxnSpLocks noChangeShapeType="1"/>
            <a:stCxn id="31755" idx="6"/>
          </p:cNvCxnSpPr>
          <p:nvPr/>
        </p:nvCxnSpPr>
        <p:spPr bwMode="auto">
          <a:xfrm>
            <a:off x="7546975" y="4425950"/>
            <a:ext cx="868363" cy="31115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15" name="Rectangle 213">
            <a:extLst>
              <a:ext uri="{FF2B5EF4-FFF2-40B4-BE49-F238E27FC236}">
                <a16:creationId xmlns:a16="http://schemas.microsoft.com/office/drawing/2014/main" id="{EA85C28B-6581-45A9-90B4-9ADEB8D6CEBF}"/>
              </a:ext>
            </a:extLst>
          </p:cNvPr>
          <p:cNvSpPr>
            <a:spLocks noChangeArrowheads="1"/>
          </p:cNvSpPr>
          <p:nvPr/>
        </p:nvSpPr>
        <p:spPr bwMode="auto">
          <a:xfrm>
            <a:off x="342901" y="4583113"/>
            <a:ext cx="4477456"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If DNA is exposed to high heat, </a:t>
            </a:r>
            <a:br>
              <a:rPr lang="en-GB" altLang="en-US" dirty="0">
                <a:solidFill>
                  <a:srgbClr val="010066"/>
                </a:solidFill>
              </a:rPr>
            </a:br>
            <a:r>
              <a:rPr lang="en-GB" altLang="en-US" dirty="0">
                <a:solidFill>
                  <a:srgbClr val="010066"/>
                </a:solidFill>
              </a:rPr>
              <a:t>the hydrogen bonds between </a:t>
            </a:r>
            <a:br>
              <a:rPr lang="en-GB" altLang="en-US" dirty="0">
                <a:solidFill>
                  <a:srgbClr val="010066"/>
                </a:solidFill>
              </a:rPr>
            </a:br>
            <a:r>
              <a:rPr lang="en-GB" altLang="en-US" dirty="0">
                <a:solidFill>
                  <a:srgbClr val="010066"/>
                </a:solidFill>
              </a:rPr>
              <a:t>the strands break and the </a:t>
            </a:r>
            <a:br>
              <a:rPr lang="en-GB" altLang="en-US" dirty="0">
                <a:solidFill>
                  <a:srgbClr val="010066"/>
                </a:solidFill>
              </a:rPr>
            </a:br>
            <a:r>
              <a:rPr lang="en-GB" altLang="en-US" dirty="0">
                <a:solidFill>
                  <a:srgbClr val="010066"/>
                </a:solidFill>
              </a:rPr>
              <a:t>molecule loses its structure.</a:t>
            </a:r>
          </a:p>
        </p:txBody>
      </p:sp>
      <p:pic>
        <p:nvPicPr>
          <p:cNvPr id="16" name="Picture 15">
            <a:extLst>
              <a:ext uri="{FF2B5EF4-FFF2-40B4-BE49-F238E27FC236}">
                <a16:creationId xmlns:a16="http://schemas.microsoft.com/office/drawing/2014/main" id="{D0B30DB6-67A3-4679-9FA7-1E1469D065F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7" name="Picture 9" descr="notes_icon">
            <a:extLst>
              <a:ext uri="{FF2B5EF4-FFF2-40B4-BE49-F238E27FC236}">
                <a16:creationId xmlns:a16="http://schemas.microsoft.com/office/drawing/2014/main" id="{B145C50C-9400-4D35-BA5E-559F7294AA09}"/>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7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75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5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75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75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5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4" grpId="0" animBg="1"/>
      <p:bldP spid="31755" grpId="0" animBg="1"/>
      <p:bldP spid="31747" grpId="0"/>
      <p:bldP spid="31750" grpId="0"/>
      <p:bldP spid="31752" grpId="0"/>
      <p:bldP spid="31753"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0C157F5E-8C1D-4AF4-B348-317861810158}"/>
              </a:ext>
            </a:extLst>
          </p:cNvPr>
          <p:cNvSpPr>
            <a:spLocks noGrp="1" noChangeArrowheads="1"/>
          </p:cNvSpPr>
          <p:nvPr>
            <p:ph type="title"/>
          </p:nvPr>
        </p:nvSpPr>
        <p:spPr/>
        <p:txBody>
          <a:bodyPr/>
          <a:lstStyle/>
          <a:p>
            <a:r>
              <a:rPr lang="en-GB" altLang="en-US" dirty="0"/>
              <a:t>What is the structure of DNA?</a:t>
            </a:r>
          </a:p>
        </p:txBody>
      </p:sp>
      <p:pic>
        <p:nvPicPr>
          <p:cNvPr id="6" name="Picture 5">
            <a:extLst>
              <a:ext uri="{FF2B5EF4-FFF2-40B4-BE49-F238E27FC236}">
                <a16:creationId xmlns:a16="http://schemas.microsoft.com/office/drawing/2014/main" id="{B3C7CCD9-8C85-4FF2-B570-5F69B61E114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1B738DEA-43EE-4E6B-B43E-B463CE3DD1C2}"/>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5147"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C56EB806-5E2D-496E-A482-D80ED3EDC1D9}"/>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Constructing Explanations and Designing Solutions</a:t>
            </a:r>
          </a:p>
          <a:p>
            <a:pPr marL="216000" indent="-216000">
              <a:buSzPct val="100000"/>
              <a:buFont typeface="Wingdings 2" panose="05020102010507070707" pitchFamily="18" charset="2"/>
              <a:buChar char=""/>
            </a:pPr>
            <a:r>
              <a:rPr lang="en-GB" sz="1600" dirty="0"/>
              <a:t>Obtaining, Evaluating and Communicating Information</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2. Cause and Effect</a:t>
            </a:r>
          </a:p>
          <a:p>
            <a:r>
              <a:rPr lang="en-GB" sz="1600" dirty="0"/>
              <a:t>3. Scale, Proportion, and Quantity</a:t>
            </a:r>
          </a:p>
          <a:p>
            <a:r>
              <a:rPr lang="en-GB" sz="1600" dirty="0"/>
              <a:t>6. Structure and Function</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D1C0C3F2-B691-4A38-A0B6-733B9E9C2702}"/>
              </a:ext>
            </a:extLst>
          </p:cNvPr>
          <p:cNvSpPr>
            <a:spLocks noGrp="1"/>
          </p:cNvSpPr>
          <p:nvPr>
            <p:ph type="title"/>
          </p:nvPr>
        </p:nvSpPr>
        <p:spPr/>
        <p:txBody>
          <a:bodyPr/>
          <a:lstStyle/>
          <a:p>
            <a:r>
              <a:rPr lang="en-GB" altLang="en-US"/>
              <a:t>Order matters </a:t>
            </a:r>
          </a:p>
        </p:txBody>
      </p:sp>
      <p:sp>
        <p:nvSpPr>
          <p:cNvPr id="31748" name="Rectangle 374">
            <a:extLst>
              <a:ext uri="{FF2B5EF4-FFF2-40B4-BE49-F238E27FC236}">
                <a16:creationId xmlns:a16="http://schemas.microsoft.com/office/drawing/2014/main" id="{6AC0C188-18AC-4CF6-BCF0-EA5D56DB570E}"/>
              </a:ext>
            </a:extLst>
          </p:cNvPr>
          <p:cNvSpPr>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The type of protein produced by a gene depends of the </a:t>
            </a:r>
            <a:r>
              <a:rPr lang="en-GB" altLang="en-US" b="1">
                <a:solidFill>
                  <a:srgbClr val="010066"/>
                </a:solidFill>
              </a:rPr>
              <a:t>order of bases </a:t>
            </a:r>
            <a:r>
              <a:rPr lang="en-GB" altLang="en-US">
                <a:solidFill>
                  <a:srgbClr val="010066"/>
                </a:solidFill>
              </a:rPr>
              <a:t>in that section of DNA.  </a:t>
            </a:r>
          </a:p>
        </p:txBody>
      </p:sp>
      <p:sp>
        <p:nvSpPr>
          <p:cNvPr id="28677" name="Rectangle 373">
            <a:extLst>
              <a:ext uri="{FF2B5EF4-FFF2-40B4-BE49-F238E27FC236}">
                <a16:creationId xmlns:a16="http://schemas.microsoft.com/office/drawing/2014/main" id="{8F59E9DA-F366-4329-8ADA-F0CBB9A4A8A0}"/>
              </a:ext>
            </a:extLst>
          </p:cNvPr>
          <p:cNvSpPr>
            <a:spLocks noChangeArrowheads="1"/>
          </p:cNvSpPr>
          <p:nvPr/>
        </p:nvSpPr>
        <p:spPr bwMode="auto">
          <a:xfrm>
            <a:off x="342899" y="1804988"/>
            <a:ext cx="8632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A sequence of three</a:t>
            </a:r>
            <a:r>
              <a:rPr lang="en-GB" altLang="en-US" b="1" dirty="0">
                <a:solidFill>
                  <a:srgbClr val="10BC45"/>
                </a:solidFill>
              </a:rPr>
              <a:t> </a:t>
            </a:r>
            <a:r>
              <a:rPr lang="en-GB" altLang="en-US" dirty="0">
                <a:solidFill>
                  <a:srgbClr val="010066"/>
                </a:solidFill>
              </a:rPr>
              <a:t>bases codes for a particular amino acid. This means that the order of bases controls the order in which amino acids are assembled. </a:t>
            </a:r>
          </a:p>
        </p:txBody>
      </p:sp>
      <p:sp>
        <p:nvSpPr>
          <p:cNvPr id="28678" name="Rectangle 372">
            <a:extLst>
              <a:ext uri="{FF2B5EF4-FFF2-40B4-BE49-F238E27FC236}">
                <a16:creationId xmlns:a16="http://schemas.microsoft.com/office/drawing/2014/main" id="{1CA5A062-1940-4C30-A7A5-3A08F77698A0}"/>
              </a:ext>
            </a:extLst>
          </p:cNvPr>
          <p:cNvSpPr>
            <a:spLocks noChangeArrowheads="1"/>
          </p:cNvSpPr>
          <p:nvPr/>
        </p:nvSpPr>
        <p:spPr bwMode="auto">
          <a:xfrm>
            <a:off x="342900" y="3194050"/>
            <a:ext cx="533541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The order of amino acids determines the type of protein produced, and how it folds to form its specific shape. </a:t>
            </a:r>
          </a:p>
        </p:txBody>
      </p:sp>
      <p:sp>
        <p:nvSpPr>
          <p:cNvPr id="28679" name="Rectangle 371">
            <a:extLst>
              <a:ext uri="{FF2B5EF4-FFF2-40B4-BE49-F238E27FC236}">
                <a16:creationId xmlns:a16="http://schemas.microsoft.com/office/drawing/2014/main" id="{66ED7343-3E00-4717-9C0A-6B32C745273B}"/>
              </a:ext>
            </a:extLst>
          </p:cNvPr>
          <p:cNvSpPr>
            <a:spLocks noChangeArrowheads="1"/>
          </p:cNvSpPr>
          <p:nvPr/>
        </p:nvSpPr>
        <p:spPr bwMode="auto">
          <a:xfrm>
            <a:off x="342900" y="4583113"/>
            <a:ext cx="5764216"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Shape is very important to the function of proteins. For example, the shape of an </a:t>
            </a:r>
            <a:r>
              <a:rPr lang="en-GB" altLang="en-US" b="1" dirty="0">
                <a:solidFill>
                  <a:srgbClr val="10BC45"/>
                </a:solidFill>
              </a:rPr>
              <a:t>enzyme’s</a:t>
            </a:r>
            <a:r>
              <a:rPr lang="en-GB" altLang="en-US" dirty="0">
                <a:solidFill>
                  <a:srgbClr val="010066"/>
                </a:solidFill>
              </a:rPr>
              <a:t> active site determines what type of reaction it is able to </a:t>
            </a:r>
            <a:r>
              <a:rPr lang="en-GB" altLang="en-US" dirty="0" err="1">
                <a:solidFill>
                  <a:srgbClr val="010066"/>
                </a:solidFill>
              </a:rPr>
              <a:t>catalyze</a:t>
            </a:r>
            <a:r>
              <a:rPr lang="en-GB" altLang="en-US" dirty="0">
                <a:solidFill>
                  <a:srgbClr val="010066"/>
                </a:solidFill>
              </a:rPr>
              <a:t>.</a:t>
            </a:r>
          </a:p>
        </p:txBody>
      </p:sp>
      <p:pic>
        <p:nvPicPr>
          <p:cNvPr id="9" name="Picture 8" descr="DNA_aminoacidcode_labelled.png">
            <a:extLst>
              <a:ext uri="{FF2B5EF4-FFF2-40B4-BE49-F238E27FC236}">
                <a16:creationId xmlns:a16="http://schemas.microsoft.com/office/drawing/2014/main" id="{003D6689-7A0A-4667-84B3-54A6B13AC86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48426" y="2767013"/>
            <a:ext cx="2185988" cy="338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03ADA045-B310-4785-85C1-D67CD7F8425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DC1F02E0-3CFB-4C75-A52A-C70C26F7EA45}"/>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67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679"/>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P spid="28678" grpId="0"/>
      <p:bldP spid="2867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109C449D-6944-492D-A19C-AD3CD06B2AAF}"/>
              </a:ext>
            </a:extLst>
          </p:cNvPr>
          <p:cNvSpPr>
            <a:spLocks noGrp="1" noChangeArrowheads="1"/>
          </p:cNvSpPr>
          <p:nvPr>
            <p:ph type="title"/>
          </p:nvPr>
        </p:nvSpPr>
        <p:spPr/>
        <p:txBody>
          <a:bodyPr/>
          <a:lstStyle/>
          <a:p>
            <a:pPr eaLnBrk="1" hangingPunct="1"/>
            <a:r>
              <a:rPr lang="en-GB" altLang="en-US" dirty="0"/>
              <a:t>DNA and protein synthesis</a:t>
            </a:r>
          </a:p>
        </p:txBody>
      </p:sp>
      <p:pic>
        <p:nvPicPr>
          <p:cNvPr id="7" name="Picture 6">
            <a:extLst>
              <a:ext uri="{FF2B5EF4-FFF2-40B4-BE49-F238E27FC236}">
                <a16:creationId xmlns:a16="http://schemas.microsoft.com/office/drawing/2014/main" id="{C35B206B-8104-4D63-ABCD-71E2478D7DA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08F15F29-1ED6-4C3F-B8B5-E78D481BC618}"/>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0C2340CD-AD94-4867-A0C0-62C9841025A2}"/>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820724D1-D6FC-401D-8907-13C6A5E2148F}"/>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17839"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6172"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BA2ABC54-961F-44BF-B92E-189F0716A431}"/>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A6D8F57F-C883-428F-895D-2FA190B4D8B7}"/>
              </a:ext>
            </a:extLst>
          </p:cNvPr>
          <p:cNvSpPr>
            <a:spLocks noGrp="1" noChangeArrowheads="1"/>
          </p:cNvSpPr>
          <p:nvPr>
            <p:ph type="title"/>
          </p:nvPr>
        </p:nvSpPr>
        <p:spPr/>
        <p:txBody>
          <a:bodyPr/>
          <a:lstStyle/>
          <a:p>
            <a:r>
              <a:rPr lang="en-GB" altLang="en-US"/>
              <a:t>Mapping the human genome</a:t>
            </a:r>
          </a:p>
        </p:txBody>
      </p:sp>
      <p:sp>
        <p:nvSpPr>
          <p:cNvPr id="33795" name="Text Box 5">
            <a:extLst>
              <a:ext uri="{FF2B5EF4-FFF2-40B4-BE49-F238E27FC236}">
                <a16:creationId xmlns:a16="http://schemas.microsoft.com/office/drawing/2014/main" id="{5D7624FB-A3FC-4E20-A2DC-F8574702944E}"/>
              </a:ext>
            </a:extLst>
          </p:cNvPr>
          <p:cNvSpPr txBox="1">
            <a:spLocks noChangeArrowheads="1"/>
          </p:cNvSpPr>
          <p:nvPr/>
        </p:nvSpPr>
        <p:spPr bwMode="auto">
          <a:xfrm>
            <a:off x="315913" y="784225"/>
            <a:ext cx="82169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The </a:t>
            </a:r>
            <a:r>
              <a:rPr lang="en-GB" altLang="en-US" b="1">
                <a:solidFill>
                  <a:srgbClr val="10BC45"/>
                </a:solidFill>
              </a:rPr>
              <a:t>Human Genome Project</a:t>
            </a:r>
            <a:r>
              <a:rPr lang="en-GB" altLang="en-US">
                <a:solidFill>
                  <a:srgbClr val="010066"/>
                </a:solidFill>
              </a:rPr>
              <a:t> (HGP)</a:t>
            </a:r>
            <a:r>
              <a:rPr lang="en-GB" altLang="en-US">
                <a:solidFill>
                  <a:srgbClr val="10BC45"/>
                </a:solidFill>
              </a:rPr>
              <a:t> </a:t>
            </a:r>
            <a:r>
              <a:rPr lang="en-GB" altLang="en-US">
                <a:solidFill>
                  <a:srgbClr val="010066"/>
                </a:solidFill>
              </a:rPr>
              <a:t>was an international, publicly funded scientific research project. Its aim was to sequence the entire human genome and map the location of genes on the chromosomes.</a:t>
            </a:r>
            <a:endParaRPr lang="en-GB" altLang="en-US"/>
          </a:p>
        </p:txBody>
      </p:sp>
      <p:sp>
        <p:nvSpPr>
          <p:cNvPr id="913414" name="Text Box 6">
            <a:extLst>
              <a:ext uri="{FF2B5EF4-FFF2-40B4-BE49-F238E27FC236}">
                <a16:creationId xmlns:a16="http://schemas.microsoft.com/office/drawing/2014/main" id="{89489539-DFB9-46A5-96D8-BAB1BE1DE5D3}"/>
              </a:ext>
            </a:extLst>
          </p:cNvPr>
          <p:cNvSpPr txBox="1">
            <a:spLocks noChangeArrowheads="1"/>
          </p:cNvSpPr>
          <p:nvPr/>
        </p:nvSpPr>
        <p:spPr bwMode="auto">
          <a:xfrm>
            <a:off x="342900" y="4211638"/>
            <a:ext cx="3811411" cy="1941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Information revealed by the HGP has enabled further discoveries relating to medicine, biotechnology </a:t>
            </a:r>
          </a:p>
          <a:p>
            <a:pPr eaLnBrk="1" hangingPunct="1"/>
            <a:r>
              <a:rPr lang="en-GB" altLang="en-US" dirty="0">
                <a:solidFill>
                  <a:srgbClr val="010066"/>
                </a:solidFill>
              </a:rPr>
              <a:t>and human evolution.</a:t>
            </a:r>
          </a:p>
        </p:txBody>
      </p:sp>
      <p:sp>
        <p:nvSpPr>
          <p:cNvPr id="33799" name="Rectangle 8">
            <a:extLst>
              <a:ext uri="{FF2B5EF4-FFF2-40B4-BE49-F238E27FC236}">
                <a16:creationId xmlns:a16="http://schemas.microsoft.com/office/drawing/2014/main" id="{4F661F27-9F98-4D49-93E4-983D114E9C30}"/>
              </a:ext>
            </a:extLst>
          </p:cNvPr>
          <p:cNvSpPr>
            <a:spLocks noChangeArrowheads="1"/>
          </p:cNvSpPr>
          <p:nvPr/>
        </p:nvSpPr>
        <p:spPr bwMode="auto">
          <a:xfrm>
            <a:off x="342900" y="2684463"/>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The project was completed in 2003 and revealed that the human genome is made up of around three billion bases forming 25,000 genes. </a:t>
            </a:r>
            <a:endParaRPr lang="en-GB" altLang="en-US"/>
          </a:p>
        </p:txBody>
      </p:sp>
      <p:pic>
        <p:nvPicPr>
          <p:cNvPr id="2" name="Picture 8" descr="isak55_129618455_web.jpg">
            <a:extLst>
              <a:ext uri="{FF2B5EF4-FFF2-40B4-BE49-F238E27FC236}">
                <a16:creationId xmlns:a16="http://schemas.microsoft.com/office/drawing/2014/main" id="{4E07E20E-A310-448B-A8B8-67825C67A8B5}"/>
              </a:ext>
            </a:extLst>
          </p:cNvPr>
          <p:cNvPicPr>
            <a:picLocks noChangeAspect="1"/>
          </p:cNvPicPr>
          <p:nvPr/>
        </p:nvPicPr>
        <p:blipFill>
          <a:blip r:embed="rId4">
            <a:extLst>
              <a:ext uri="{28A0092B-C50C-407E-A947-70E740481C1C}">
                <a14:useLocalDpi xmlns:a14="http://schemas.microsoft.com/office/drawing/2010/main" val="0"/>
              </a:ext>
            </a:extLst>
          </a:blip>
          <a:srcRect l="11427" t="7979" r="4370" b="5475"/>
          <a:stretch>
            <a:fillRect/>
          </a:stretch>
        </p:blipFill>
        <p:spPr bwMode="auto">
          <a:xfrm>
            <a:off x="4583113" y="3760788"/>
            <a:ext cx="3711575"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D721ED48-A73A-434D-B9C1-7A35EB1B336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3414"/>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3414" grpId="0"/>
      <p:bldP spid="3379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97857E7E-61F9-4BC3-ACF2-A59660A6ADBF}"/>
              </a:ext>
            </a:extLst>
          </p:cNvPr>
          <p:cNvSpPr>
            <a:spLocks noGrp="1" noChangeArrowheads="1"/>
          </p:cNvSpPr>
          <p:nvPr>
            <p:ph type="title"/>
          </p:nvPr>
        </p:nvSpPr>
        <p:spPr/>
        <p:txBody>
          <a:bodyPr/>
          <a:lstStyle/>
          <a:p>
            <a:r>
              <a:rPr lang="en-GB" altLang="en-US"/>
              <a:t>Medicine and the human genome</a:t>
            </a:r>
          </a:p>
        </p:txBody>
      </p:sp>
      <p:sp>
        <p:nvSpPr>
          <p:cNvPr id="34819" name="Text Box 4">
            <a:extLst>
              <a:ext uri="{FF2B5EF4-FFF2-40B4-BE49-F238E27FC236}">
                <a16:creationId xmlns:a16="http://schemas.microsoft.com/office/drawing/2014/main" id="{D0BAEAA6-BC40-4060-893D-CA9A2391D0E8}"/>
              </a:ext>
            </a:extLst>
          </p:cNvPr>
          <p:cNvSpPr txBox="1">
            <a:spLocks noChangeArrowheads="1"/>
          </p:cNvSpPr>
          <p:nvPr/>
        </p:nvSpPr>
        <p:spPr bwMode="auto">
          <a:xfrm>
            <a:off x="342900" y="1804988"/>
            <a:ext cx="8515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HGP has enabled the discovery of over 1,800 genes </a:t>
            </a:r>
            <a:br>
              <a:rPr lang="en-GB" altLang="en-US" dirty="0"/>
            </a:br>
            <a:r>
              <a:rPr lang="en-GB" altLang="en-US" dirty="0"/>
              <a:t>that are thought to be involved in </a:t>
            </a:r>
            <a:r>
              <a:rPr lang="en-GB" altLang="en-US" dirty="0">
                <a:solidFill>
                  <a:srgbClr val="010066"/>
                </a:solidFill>
              </a:rPr>
              <a:t>disease</a:t>
            </a:r>
            <a:r>
              <a:rPr lang="en-GB" altLang="en-US" dirty="0"/>
              <a:t>.</a:t>
            </a:r>
          </a:p>
        </p:txBody>
      </p:sp>
      <p:sp>
        <p:nvSpPr>
          <p:cNvPr id="34820" name="Text Box 51">
            <a:extLst>
              <a:ext uri="{FF2B5EF4-FFF2-40B4-BE49-F238E27FC236}">
                <a16:creationId xmlns:a16="http://schemas.microsoft.com/office/drawing/2014/main" id="{3D5AFB4A-F44A-4261-B4F1-36EB45EB6BFB}"/>
              </a:ext>
            </a:extLst>
          </p:cNvPr>
          <p:cNvSpPr txBox="1">
            <a:spLocks noChangeArrowheads="1"/>
          </p:cNvSpPr>
          <p:nvPr/>
        </p:nvSpPr>
        <p:spPr bwMode="auto">
          <a:xfrm>
            <a:off x="342900" y="784225"/>
            <a:ext cx="8599488"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Access to the human genome sequence has led to research to try to link diseases</a:t>
            </a:r>
            <a:r>
              <a:rPr lang="en-GB" altLang="en-US" b="1" dirty="0">
                <a:solidFill>
                  <a:srgbClr val="10BC45"/>
                </a:solidFill>
              </a:rPr>
              <a:t> </a:t>
            </a:r>
            <a:r>
              <a:rPr lang="en-GB" altLang="en-US" dirty="0">
                <a:solidFill>
                  <a:srgbClr val="010066"/>
                </a:solidFill>
              </a:rPr>
              <a:t>to specific regions of the genetic code. </a:t>
            </a:r>
          </a:p>
        </p:txBody>
      </p:sp>
      <p:sp>
        <p:nvSpPr>
          <p:cNvPr id="34823" name="Text Box 5">
            <a:extLst>
              <a:ext uri="{FF2B5EF4-FFF2-40B4-BE49-F238E27FC236}">
                <a16:creationId xmlns:a16="http://schemas.microsoft.com/office/drawing/2014/main" id="{B67743C3-2AF0-4897-AE4A-6AA18F314EC2}"/>
              </a:ext>
            </a:extLst>
          </p:cNvPr>
          <p:cNvSpPr txBox="1">
            <a:spLocks noChangeArrowheads="1"/>
          </p:cNvSpPr>
          <p:nvPr/>
        </p:nvSpPr>
        <p:spPr bwMode="auto">
          <a:xfrm>
            <a:off x="342900" y="2822575"/>
            <a:ext cx="852805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In the future, it is hoped some </a:t>
            </a:r>
            <a:br>
              <a:rPr lang="en-GB" altLang="en-US" dirty="0">
                <a:solidFill>
                  <a:srgbClr val="010066"/>
                </a:solidFill>
              </a:rPr>
            </a:br>
            <a:r>
              <a:rPr lang="en-GB" altLang="en-US" dirty="0">
                <a:solidFill>
                  <a:srgbClr val="010066"/>
                </a:solidFill>
              </a:rPr>
              <a:t>diseases could be diagnosed </a:t>
            </a:r>
            <a:br>
              <a:rPr lang="en-GB" altLang="en-US" dirty="0">
                <a:solidFill>
                  <a:srgbClr val="010066"/>
                </a:solidFill>
              </a:rPr>
            </a:br>
            <a:r>
              <a:rPr lang="en-GB" altLang="en-US" dirty="0">
                <a:solidFill>
                  <a:srgbClr val="010066"/>
                </a:solidFill>
              </a:rPr>
              <a:t>before symptoms appear.  </a:t>
            </a:r>
          </a:p>
        </p:txBody>
      </p:sp>
      <p:sp>
        <p:nvSpPr>
          <p:cNvPr id="34824" name="Rectangle 8">
            <a:extLst>
              <a:ext uri="{FF2B5EF4-FFF2-40B4-BE49-F238E27FC236}">
                <a16:creationId xmlns:a16="http://schemas.microsoft.com/office/drawing/2014/main" id="{A96BD27F-BF2B-42DD-B38A-C77DAE9E140D}"/>
              </a:ext>
            </a:extLst>
          </p:cNvPr>
          <p:cNvSpPr>
            <a:spLocks noChangeArrowheads="1"/>
          </p:cNvSpPr>
          <p:nvPr/>
        </p:nvSpPr>
        <p:spPr bwMode="auto">
          <a:xfrm>
            <a:off x="342900" y="4213225"/>
            <a:ext cx="4572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This could be done by </a:t>
            </a:r>
            <a:br>
              <a:rPr lang="en-GB" altLang="en-US" dirty="0">
                <a:solidFill>
                  <a:srgbClr val="010066"/>
                </a:solidFill>
              </a:rPr>
            </a:br>
            <a:r>
              <a:rPr lang="en-GB" altLang="en-US" dirty="0" err="1">
                <a:solidFill>
                  <a:srgbClr val="010066"/>
                </a:solidFill>
              </a:rPr>
              <a:t>analyzing</a:t>
            </a:r>
            <a:r>
              <a:rPr lang="en-GB" altLang="en-US" dirty="0">
                <a:solidFill>
                  <a:srgbClr val="010066"/>
                </a:solidFill>
              </a:rPr>
              <a:t> a person’s DNA sequence to see if they </a:t>
            </a:r>
            <a:br>
              <a:rPr lang="en-GB" altLang="en-US" dirty="0">
                <a:solidFill>
                  <a:srgbClr val="010066"/>
                </a:solidFill>
              </a:rPr>
            </a:br>
            <a:r>
              <a:rPr lang="en-GB" altLang="en-US" dirty="0">
                <a:solidFill>
                  <a:srgbClr val="010066"/>
                </a:solidFill>
              </a:rPr>
              <a:t>carry any genes identified </a:t>
            </a:r>
            <a:br>
              <a:rPr lang="en-GB" altLang="en-US" dirty="0">
                <a:solidFill>
                  <a:srgbClr val="010066"/>
                </a:solidFill>
              </a:rPr>
            </a:br>
            <a:r>
              <a:rPr lang="en-GB" altLang="en-US" dirty="0">
                <a:solidFill>
                  <a:srgbClr val="010066"/>
                </a:solidFill>
              </a:rPr>
              <a:t>as a risk for disease. </a:t>
            </a:r>
            <a:endParaRPr lang="en-GB" altLang="en-US" dirty="0"/>
          </a:p>
        </p:txBody>
      </p:sp>
      <p:pic>
        <p:nvPicPr>
          <p:cNvPr id="34825" name="Picture 9" descr="Vasiliy-Koval_98741951_web.jpg">
            <a:extLst>
              <a:ext uri="{FF2B5EF4-FFF2-40B4-BE49-F238E27FC236}">
                <a16:creationId xmlns:a16="http://schemas.microsoft.com/office/drawing/2014/main" id="{6058CDA3-1092-489A-9FDB-973F6ECAE89E}"/>
              </a:ext>
            </a:extLst>
          </p:cNvPr>
          <p:cNvPicPr>
            <a:picLocks noChangeAspect="1"/>
          </p:cNvPicPr>
          <p:nvPr/>
        </p:nvPicPr>
        <p:blipFill>
          <a:blip r:embed="rId4">
            <a:extLst>
              <a:ext uri="{28A0092B-C50C-407E-A947-70E740481C1C}">
                <a14:useLocalDpi xmlns:a14="http://schemas.microsoft.com/office/drawing/2010/main" val="0"/>
              </a:ext>
            </a:extLst>
          </a:blip>
          <a:srcRect l="4974" t="3436" r="26245"/>
          <a:stretch>
            <a:fillRect/>
          </a:stretch>
        </p:blipFill>
        <p:spPr bwMode="auto">
          <a:xfrm>
            <a:off x="4845050" y="2698750"/>
            <a:ext cx="3687763"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FDDD2CC5-F462-4806-A58E-B8E7FE28687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CD93889E-1DAA-415D-A599-7ECA8BE67E08}"/>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2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24"/>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P spid="34823" grpId="0"/>
      <p:bldP spid="348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7F358EF4-FC4C-4E6C-94FC-E54AF7E39BD7}"/>
              </a:ext>
            </a:extLst>
          </p:cNvPr>
          <p:cNvSpPr>
            <a:spLocks noGrp="1" noChangeArrowheads="1"/>
          </p:cNvSpPr>
          <p:nvPr>
            <p:ph type="title"/>
          </p:nvPr>
        </p:nvSpPr>
        <p:spPr/>
        <p:txBody>
          <a:bodyPr/>
          <a:lstStyle/>
          <a:p>
            <a:r>
              <a:rPr lang="en-GB" altLang="en-US"/>
              <a:t>Inherited disorders </a:t>
            </a:r>
          </a:p>
        </p:txBody>
      </p:sp>
      <p:sp>
        <p:nvSpPr>
          <p:cNvPr id="35845" name="Text Box 63">
            <a:extLst>
              <a:ext uri="{FF2B5EF4-FFF2-40B4-BE49-F238E27FC236}">
                <a16:creationId xmlns:a16="http://schemas.microsoft.com/office/drawing/2014/main" id="{F54B8C30-11D6-45F4-8175-5EF248BF3930}"/>
              </a:ext>
            </a:extLst>
          </p:cNvPr>
          <p:cNvSpPr txBox="1">
            <a:spLocks noChangeArrowheads="1"/>
          </p:cNvSpPr>
          <p:nvPr/>
        </p:nvSpPr>
        <p:spPr bwMode="auto">
          <a:xfrm>
            <a:off x="342900" y="784225"/>
            <a:ext cx="83947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The HGP has helped scientists to understand how diseases that run in families are </a:t>
            </a:r>
            <a:r>
              <a:rPr lang="en-GB" altLang="en-US" b="1" dirty="0">
                <a:solidFill>
                  <a:srgbClr val="10BC45"/>
                </a:solidFill>
              </a:rPr>
              <a:t>inherited</a:t>
            </a:r>
            <a:r>
              <a:rPr lang="en-GB" altLang="en-US" dirty="0">
                <a:solidFill>
                  <a:srgbClr val="010066"/>
                </a:solidFill>
              </a:rPr>
              <a:t>. </a:t>
            </a:r>
          </a:p>
        </p:txBody>
      </p:sp>
      <p:sp>
        <p:nvSpPr>
          <p:cNvPr id="35846" name="Text Box 62">
            <a:extLst>
              <a:ext uri="{FF2B5EF4-FFF2-40B4-BE49-F238E27FC236}">
                <a16:creationId xmlns:a16="http://schemas.microsoft.com/office/drawing/2014/main" id="{F784187A-4ECD-44FE-84A0-78D57C5052DE}"/>
              </a:ext>
            </a:extLst>
          </p:cNvPr>
          <p:cNvSpPr txBox="1">
            <a:spLocks noChangeArrowheads="1"/>
          </p:cNvSpPr>
          <p:nvPr/>
        </p:nvSpPr>
        <p:spPr bwMode="auto">
          <a:xfrm>
            <a:off x="342900" y="1681163"/>
            <a:ext cx="880110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If a disease can be linked to a specific gene, then genetic tests can be carried out to see if a person has the disease gene.</a:t>
            </a:r>
          </a:p>
        </p:txBody>
      </p:sp>
      <p:sp>
        <p:nvSpPr>
          <p:cNvPr id="35847" name="Text Box 61">
            <a:extLst>
              <a:ext uri="{FF2B5EF4-FFF2-40B4-BE49-F238E27FC236}">
                <a16:creationId xmlns:a16="http://schemas.microsoft.com/office/drawing/2014/main" id="{98F1B881-4AC6-4B75-89AD-6B3838C6003B}"/>
              </a:ext>
            </a:extLst>
          </p:cNvPr>
          <p:cNvSpPr txBox="1">
            <a:spLocks noChangeArrowheads="1"/>
          </p:cNvSpPr>
          <p:nvPr/>
        </p:nvSpPr>
        <p:spPr bwMode="auto">
          <a:xfrm>
            <a:off x="342900" y="2578100"/>
            <a:ext cx="4889500"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b="1" dirty="0">
                <a:solidFill>
                  <a:srgbClr val="10BC45"/>
                </a:solidFill>
              </a:rPr>
              <a:t>Genetic tests </a:t>
            </a:r>
            <a:r>
              <a:rPr lang="en-GB" altLang="en-US" dirty="0">
                <a:solidFill>
                  <a:srgbClr val="010066"/>
                </a:solidFill>
              </a:rPr>
              <a:t>can be useful to people who know they have a family background of inherited disorders by determining whether they carry the faulty gene. </a:t>
            </a:r>
          </a:p>
        </p:txBody>
      </p:sp>
      <p:sp>
        <p:nvSpPr>
          <p:cNvPr id="35848" name="Rectangle 11">
            <a:extLst>
              <a:ext uri="{FF2B5EF4-FFF2-40B4-BE49-F238E27FC236}">
                <a16:creationId xmlns:a16="http://schemas.microsoft.com/office/drawing/2014/main" id="{D800E54E-4357-4BE4-B2C0-B86ECCC8478A}"/>
              </a:ext>
            </a:extLst>
          </p:cNvPr>
          <p:cNvSpPr>
            <a:spLocks noChangeArrowheads="1"/>
          </p:cNvSpPr>
          <p:nvPr/>
        </p:nvSpPr>
        <p:spPr bwMode="auto">
          <a:xfrm>
            <a:off x="342900" y="4583113"/>
            <a:ext cx="50530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results from a genetic test can help an individual make decisions concerning their own future health as well as whether to have children. </a:t>
            </a:r>
          </a:p>
        </p:txBody>
      </p:sp>
      <p:pic>
        <p:nvPicPr>
          <p:cNvPr id="35849" name="Picture 9" descr="isak55_129482618_web.jpg">
            <a:extLst>
              <a:ext uri="{FF2B5EF4-FFF2-40B4-BE49-F238E27FC236}">
                <a16:creationId xmlns:a16="http://schemas.microsoft.com/office/drawing/2014/main" id="{A599A676-E0D1-4DBE-8573-C3F5FFA3E602}"/>
              </a:ext>
            </a:extLst>
          </p:cNvPr>
          <p:cNvPicPr>
            <a:picLocks noChangeAspect="1"/>
          </p:cNvPicPr>
          <p:nvPr/>
        </p:nvPicPr>
        <p:blipFill>
          <a:blip r:embed="rId4">
            <a:extLst>
              <a:ext uri="{28A0092B-C50C-407E-A947-70E740481C1C}">
                <a14:useLocalDpi xmlns:a14="http://schemas.microsoft.com/office/drawing/2010/main" val="0"/>
              </a:ext>
            </a:extLst>
          </a:blip>
          <a:srcRect l="38326" r="3365"/>
          <a:stretch>
            <a:fillRect/>
          </a:stretch>
        </p:blipFill>
        <p:spPr bwMode="auto">
          <a:xfrm>
            <a:off x="5541963" y="2732088"/>
            <a:ext cx="2990850"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93D0BD8E-E04B-4456-BDB1-741811E16C5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AAC76E0E-4E5E-4F6E-ACD2-00B9596DD871}"/>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8"/>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p:bldP spid="35847" grpId="0"/>
      <p:bldP spid="3584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8BFDCB39-21C9-4283-91F4-8B8F36715BEE}"/>
              </a:ext>
            </a:extLst>
          </p:cNvPr>
          <p:cNvSpPr>
            <a:spLocks noGrp="1" noChangeArrowheads="1"/>
          </p:cNvSpPr>
          <p:nvPr>
            <p:ph type="title"/>
          </p:nvPr>
        </p:nvSpPr>
        <p:spPr/>
        <p:txBody>
          <a:bodyPr/>
          <a:lstStyle/>
          <a:p>
            <a:r>
              <a:rPr lang="en-GB" altLang="en-US"/>
              <a:t>Targeted drugs</a:t>
            </a:r>
          </a:p>
        </p:txBody>
      </p:sp>
      <p:sp>
        <p:nvSpPr>
          <p:cNvPr id="36869" name="Text Box 63">
            <a:extLst>
              <a:ext uri="{FF2B5EF4-FFF2-40B4-BE49-F238E27FC236}">
                <a16:creationId xmlns:a16="http://schemas.microsoft.com/office/drawing/2014/main" id="{B6ED404E-B276-4AAD-ABEF-2AFC1110EA0B}"/>
              </a:ext>
            </a:extLst>
          </p:cNvPr>
          <p:cNvSpPr txBox="1">
            <a:spLocks noChangeArrowheads="1"/>
          </p:cNvSpPr>
          <p:nvPr/>
        </p:nvSpPr>
        <p:spPr bwMode="auto">
          <a:xfrm>
            <a:off x="342900" y="784225"/>
            <a:ext cx="8189913"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Our increased understanding of the human genome has helped to develop drugs that target genes to treat disease. </a:t>
            </a:r>
          </a:p>
        </p:txBody>
      </p:sp>
      <p:sp>
        <p:nvSpPr>
          <p:cNvPr id="10" name="Text Box 62">
            <a:extLst>
              <a:ext uri="{FF2B5EF4-FFF2-40B4-BE49-F238E27FC236}">
                <a16:creationId xmlns:a16="http://schemas.microsoft.com/office/drawing/2014/main" id="{E5615E47-ECE5-4C27-AB0D-3DD1CC24F947}"/>
              </a:ext>
            </a:extLst>
          </p:cNvPr>
          <p:cNvSpPr txBox="1">
            <a:spLocks noChangeArrowheads="1"/>
          </p:cNvSpPr>
          <p:nvPr/>
        </p:nvSpPr>
        <p:spPr bwMode="auto">
          <a:xfrm>
            <a:off x="342900" y="1927225"/>
            <a:ext cx="5414963"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Genes are involved in many diseases. Using drugs that target such genes is </a:t>
            </a:r>
            <a:br>
              <a:rPr lang="en-GB" altLang="en-US" dirty="0">
                <a:solidFill>
                  <a:srgbClr val="010066"/>
                </a:solidFill>
              </a:rPr>
            </a:br>
            <a:r>
              <a:rPr lang="en-GB" altLang="en-US" dirty="0">
                <a:solidFill>
                  <a:srgbClr val="010066"/>
                </a:solidFill>
              </a:rPr>
              <a:t>a very powerful technique as it allows medicines to act with great precision.</a:t>
            </a:r>
          </a:p>
        </p:txBody>
      </p:sp>
      <p:sp>
        <p:nvSpPr>
          <p:cNvPr id="12" name="Text Box 61">
            <a:extLst>
              <a:ext uri="{FF2B5EF4-FFF2-40B4-BE49-F238E27FC236}">
                <a16:creationId xmlns:a16="http://schemas.microsoft.com/office/drawing/2014/main" id="{FAF148B2-DE59-458C-ADD0-80045B2FD0A0}"/>
              </a:ext>
            </a:extLst>
          </p:cNvPr>
          <p:cNvSpPr txBox="1">
            <a:spLocks noChangeArrowheads="1"/>
          </p:cNvSpPr>
          <p:nvPr/>
        </p:nvSpPr>
        <p:spPr bwMode="auto">
          <a:xfrm>
            <a:off x="342900" y="3810000"/>
            <a:ext cx="5414962"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b="1" dirty="0">
                <a:solidFill>
                  <a:srgbClr val="10BC45"/>
                </a:solidFill>
              </a:rPr>
              <a:t>Cancer</a:t>
            </a:r>
            <a:r>
              <a:rPr lang="en-GB" altLang="en-US" dirty="0">
                <a:solidFill>
                  <a:srgbClr val="010066"/>
                </a:solidFill>
              </a:rPr>
              <a:t> </a:t>
            </a:r>
            <a:r>
              <a:rPr lang="en-GB" altLang="en-US" b="1" dirty="0">
                <a:solidFill>
                  <a:srgbClr val="10BC45"/>
                </a:solidFill>
              </a:rPr>
              <a:t>therapy </a:t>
            </a:r>
            <a:r>
              <a:rPr lang="en-GB" altLang="en-US" dirty="0">
                <a:solidFill>
                  <a:srgbClr val="010066"/>
                </a:solidFill>
              </a:rPr>
              <a:t>is one area benefiting from targeted drugs. </a:t>
            </a:r>
          </a:p>
        </p:txBody>
      </p:sp>
      <p:sp>
        <p:nvSpPr>
          <p:cNvPr id="36872" name="Rectangle 12">
            <a:extLst>
              <a:ext uri="{FF2B5EF4-FFF2-40B4-BE49-F238E27FC236}">
                <a16:creationId xmlns:a16="http://schemas.microsoft.com/office/drawing/2014/main" id="{81D8F1C4-8DFE-45CD-AE30-218BD57F22D3}"/>
              </a:ext>
            </a:extLst>
          </p:cNvPr>
          <p:cNvSpPr>
            <a:spLocks noChangeArrowheads="1"/>
          </p:cNvSpPr>
          <p:nvPr/>
        </p:nvSpPr>
        <p:spPr bwMode="auto">
          <a:xfrm>
            <a:off x="342900" y="4953000"/>
            <a:ext cx="84280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Drugs have been designed that target genes involved in abnormal cell division, with the aim of stopping </a:t>
            </a:r>
            <a:r>
              <a:rPr lang="en-GB" altLang="en-US" dirty="0" err="1">
                <a:solidFill>
                  <a:srgbClr val="010066"/>
                </a:solidFill>
              </a:rPr>
              <a:t>tumors</a:t>
            </a:r>
            <a:r>
              <a:rPr lang="en-GB" altLang="en-US" dirty="0">
                <a:solidFill>
                  <a:srgbClr val="010066"/>
                </a:solidFill>
              </a:rPr>
              <a:t> from growing and spreading to other parts of the body in patients. </a:t>
            </a:r>
            <a:endParaRPr lang="en-GB" altLang="en-US" dirty="0"/>
          </a:p>
        </p:txBody>
      </p:sp>
      <p:pic>
        <p:nvPicPr>
          <p:cNvPr id="36873" name="Picture 13" descr="man_ill_hospital.png">
            <a:extLst>
              <a:ext uri="{FF2B5EF4-FFF2-40B4-BE49-F238E27FC236}">
                <a16:creationId xmlns:a16="http://schemas.microsoft.com/office/drawing/2014/main" id="{ECC48A27-B18A-4570-B9D6-917DEC4221A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27904" y="1981200"/>
            <a:ext cx="28194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AD087DF3-D4CE-48FE-B544-90AFA8477F1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A01FEF07-F6FC-4CB9-B245-79013BEFA546}"/>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72"/>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3687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91" descr="Arthimedes_232487116_web.jpg">
            <a:extLst>
              <a:ext uri="{FF2B5EF4-FFF2-40B4-BE49-F238E27FC236}">
                <a16:creationId xmlns:a16="http://schemas.microsoft.com/office/drawing/2014/main" id="{6CCA3955-A072-4E31-800E-92BA7BD3CBB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72956" y="2243786"/>
            <a:ext cx="3824287" cy="3886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2">
            <a:extLst>
              <a:ext uri="{FF2B5EF4-FFF2-40B4-BE49-F238E27FC236}">
                <a16:creationId xmlns:a16="http://schemas.microsoft.com/office/drawing/2014/main" id="{A1602872-D992-4596-876A-458B77D2F64B}"/>
              </a:ext>
            </a:extLst>
          </p:cNvPr>
          <p:cNvSpPr>
            <a:spLocks noGrp="1" noChangeArrowheads="1"/>
          </p:cNvSpPr>
          <p:nvPr>
            <p:ph type="title"/>
          </p:nvPr>
        </p:nvSpPr>
        <p:spPr/>
        <p:txBody>
          <a:bodyPr/>
          <a:lstStyle/>
          <a:p>
            <a:r>
              <a:rPr lang="en-GB" altLang="en-US"/>
              <a:t>Human evolution</a:t>
            </a:r>
          </a:p>
        </p:txBody>
      </p:sp>
      <p:sp>
        <p:nvSpPr>
          <p:cNvPr id="37892" name="Text Box 43">
            <a:extLst>
              <a:ext uri="{FF2B5EF4-FFF2-40B4-BE49-F238E27FC236}">
                <a16:creationId xmlns:a16="http://schemas.microsoft.com/office/drawing/2014/main" id="{F231D38B-EC05-4E27-B5ED-296F0F8B5A0F}"/>
              </a:ext>
            </a:extLst>
          </p:cNvPr>
          <p:cNvSpPr txBox="1">
            <a:spLocks noChangeArrowheads="1"/>
          </p:cNvSpPr>
          <p:nvPr/>
        </p:nvSpPr>
        <p:spPr bwMode="auto">
          <a:xfrm>
            <a:off x="342900" y="1804988"/>
            <a:ext cx="49768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DNA samples have been taken from populations around the world. </a:t>
            </a:r>
          </a:p>
        </p:txBody>
      </p:sp>
      <p:sp>
        <p:nvSpPr>
          <p:cNvPr id="2" name="Text Box 42">
            <a:extLst>
              <a:ext uri="{FF2B5EF4-FFF2-40B4-BE49-F238E27FC236}">
                <a16:creationId xmlns:a16="http://schemas.microsoft.com/office/drawing/2014/main" id="{6DA83396-79B6-4AC1-9AF3-A2C5B4C98339}"/>
              </a:ext>
            </a:extLst>
          </p:cNvPr>
          <p:cNvSpPr txBox="1">
            <a:spLocks noChangeArrowheads="1"/>
          </p:cNvSpPr>
          <p:nvPr/>
        </p:nvSpPr>
        <p:spPr bwMode="auto">
          <a:xfrm>
            <a:off x="342900" y="784225"/>
            <a:ext cx="85756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Human Genome Project has enabled scientists to study </a:t>
            </a:r>
            <a:r>
              <a:rPr lang="en-GB" altLang="en-US">
                <a:solidFill>
                  <a:srgbClr val="010066"/>
                </a:solidFill>
              </a:rPr>
              <a:t>how humans have migrated</a:t>
            </a:r>
            <a:r>
              <a:rPr lang="en-GB" altLang="en-US" b="1">
                <a:solidFill>
                  <a:srgbClr val="10BC45"/>
                </a:solidFill>
              </a:rPr>
              <a:t> </a:t>
            </a:r>
            <a:r>
              <a:rPr lang="en-GB" altLang="en-US"/>
              <a:t>across the world over our history. </a:t>
            </a:r>
          </a:p>
        </p:txBody>
      </p:sp>
      <p:sp>
        <p:nvSpPr>
          <p:cNvPr id="37896" name="Text Box 41">
            <a:extLst>
              <a:ext uri="{FF2B5EF4-FFF2-40B4-BE49-F238E27FC236}">
                <a16:creationId xmlns:a16="http://schemas.microsoft.com/office/drawing/2014/main" id="{605ED9B8-085E-4009-8731-AEBF7AA37E84}"/>
              </a:ext>
            </a:extLst>
          </p:cNvPr>
          <p:cNvSpPr txBox="1">
            <a:spLocks noChangeArrowheads="1"/>
          </p:cNvSpPr>
          <p:nvPr/>
        </p:nvSpPr>
        <p:spPr bwMode="auto">
          <a:xfrm>
            <a:off x="342900" y="4583113"/>
            <a:ext cx="49768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It is now possible to take a genetic test to trace where an individual’s </a:t>
            </a:r>
            <a:r>
              <a:rPr lang="en-GB" altLang="en-US" dirty="0">
                <a:solidFill>
                  <a:srgbClr val="010066"/>
                </a:solidFill>
              </a:rPr>
              <a:t>ancestors</a:t>
            </a:r>
            <a:r>
              <a:rPr lang="en-GB" altLang="en-US" dirty="0"/>
              <a:t> came from hundreds, and even thousands, of years ago.</a:t>
            </a:r>
          </a:p>
        </p:txBody>
      </p:sp>
      <p:sp>
        <p:nvSpPr>
          <p:cNvPr id="37897" name="Rectangle 8">
            <a:extLst>
              <a:ext uri="{FF2B5EF4-FFF2-40B4-BE49-F238E27FC236}">
                <a16:creationId xmlns:a16="http://schemas.microsoft.com/office/drawing/2014/main" id="{C7536D66-6CE7-480A-A414-7ED78A1AED02}"/>
              </a:ext>
            </a:extLst>
          </p:cNvPr>
          <p:cNvSpPr>
            <a:spLocks noChangeArrowheads="1"/>
          </p:cNvSpPr>
          <p:nvPr/>
        </p:nvSpPr>
        <p:spPr bwMode="auto">
          <a:xfrm>
            <a:off x="342900" y="2824163"/>
            <a:ext cx="49291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These have been used to research  similarities and differences in DNA sequence between populations living in different countries.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8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P spid="37896" grpId="0"/>
      <p:bldP spid="3789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1">
            <a:extLst>
              <a:ext uri="{FF2B5EF4-FFF2-40B4-BE49-F238E27FC236}">
                <a16:creationId xmlns:a16="http://schemas.microsoft.com/office/drawing/2014/main" id="{36958504-683E-48F2-B2A8-E821DD695111}"/>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The </a:t>
            </a:r>
            <a:r>
              <a:rPr lang="en-GB" altLang="en-US" b="1">
                <a:solidFill>
                  <a:srgbClr val="10BC45"/>
                </a:solidFill>
              </a:rPr>
              <a:t>genome</a:t>
            </a:r>
            <a:r>
              <a:rPr lang="en-GB" altLang="en-US">
                <a:solidFill>
                  <a:srgbClr val="010066"/>
                </a:solidFill>
              </a:rPr>
              <a:t> is the term used to describe the entire genetic material of an organism. </a:t>
            </a:r>
          </a:p>
        </p:txBody>
      </p:sp>
      <p:sp>
        <p:nvSpPr>
          <p:cNvPr id="17411" name="Text Box 4">
            <a:extLst>
              <a:ext uri="{FF2B5EF4-FFF2-40B4-BE49-F238E27FC236}">
                <a16:creationId xmlns:a16="http://schemas.microsoft.com/office/drawing/2014/main" id="{28291EEF-02EF-49CE-B42D-A3BC9BD420BC}"/>
              </a:ext>
            </a:extLst>
          </p:cNvPr>
          <p:cNvSpPr txBox="1">
            <a:spLocks noChangeArrowheads="1"/>
          </p:cNvSpPr>
          <p:nvPr/>
        </p:nvSpPr>
        <p:spPr bwMode="auto">
          <a:xfrm>
            <a:off x="342900" y="5005388"/>
            <a:ext cx="81645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DNA molecules carry the genetic code that controls the function of cells and the characteristics of an organism. </a:t>
            </a:r>
            <a:endParaRPr lang="en-GB" altLang="en-US" sz="1200" dirty="0">
              <a:solidFill>
                <a:srgbClr val="010066"/>
              </a:solidFill>
            </a:endParaRPr>
          </a:p>
        </p:txBody>
      </p:sp>
      <p:sp>
        <p:nvSpPr>
          <p:cNvPr id="17412" name="AutoShape 5">
            <a:extLst>
              <a:ext uri="{FF2B5EF4-FFF2-40B4-BE49-F238E27FC236}">
                <a16:creationId xmlns:a16="http://schemas.microsoft.com/office/drawing/2014/main" id="{01EB290D-F6DC-4E70-A13D-3A5DDC751870}"/>
              </a:ext>
            </a:extLst>
          </p:cNvPr>
          <p:cNvSpPr>
            <a:spLocks noChangeArrowheads="1"/>
          </p:cNvSpPr>
          <p:nvPr/>
        </p:nvSpPr>
        <p:spPr bwMode="auto">
          <a:xfrm>
            <a:off x="342900" y="3241675"/>
            <a:ext cx="3800475" cy="1366838"/>
          </a:xfrm>
          <a:prstGeom prst="roundRect">
            <a:avLst>
              <a:gd name="adj" fmla="val 0"/>
            </a:avLst>
          </a:prstGeom>
          <a:noFill/>
          <a:ln w="38100">
            <a:solidFill>
              <a:srgbClr val="10BC45"/>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dirty="0">
                <a:solidFill>
                  <a:srgbClr val="010066"/>
                </a:solidFill>
              </a:rPr>
              <a:t>DNA</a:t>
            </a:r>
            <a:r>
              <a:rPr lang="en-GB" altLang="en-US" dirty="0"/>
              <a:t> stands for </a:t>
            </a:r>
          </a:p>
          <a:p>
            <a:pPr algn="ctr" eaLnBrk="1" hangingPunct="1"/>
            <a:r>
              <a:rPr lang="en-GB" altLang="en-US" b="1" dirty="0">
                <a:solidFill>
                  <a:srgbClr val="10BC45"/>
                </a:solidFill>
              </a:rPr>
              <a:t>D</a:t>
            </a:r>
            <a:r>
              <a:rPr lang="en-GB" altLang="en-US" dirty="0"/>
              <a:t>eoxyribo</a:t>
            </a:r>
            <a:r>
              <a:rPr lang="en-GB" altLang="en-US" b="1" dirty="0">
                <a:solidFill>
                  <a:srgbClr val="10BC45"/>
                </a:solidFill>
              </a:rPr>
              <a:t>n</a:t>
            </a:r>
            <a:r>
              <a:rPr lang="en-GB" altLang="en-US" dirty="0"/>
              <a:t>ucleic </a:t>
            </a:r>
            <a:r>
              <a:rPr lang="en-GB" altLang="en-US" b="1" dirty="0">
                <a:solidFill>
                  <a:srgbClr val="10BC45"/>
                </a:solidFill>
              </a:rPr>
              <a:t>a</a:t>
            </a:r>
            <a:r>
              <a:rPr lang="en-GB" altLang="en-US" dirty="0"/>
              <a:t>cid.</a:t>
            </a:r>
          </a:p>
        </p:txBody>
      </p:sp>
      <p:sp>
        <p:nvSpPr>
          <p:cNvPr id="18437" name="Rectangle 8">
            <a:extLst>
              <a:ext uri="{FF2B5EF4-FFF2-40B4-BE49-F238E27FC236}">
                <a16:creationId xmlns:a16="http://schemas.microsoft.com/office/drawing/2014/main" id="{4DF9BBED-C6F7-44F8-B573-C092E89D4D7E}"/>
              </a:ext>
            </a:extLst>
          </p:cNvPr>
          <p:cNvSpPr>
            <a:spLocks noGrp="1" noChangeArrowheads="1"/>
          </p:cNvSpPr>
          <p:nvPr>
            <p:ph type="title"/>
          </p:nvPr>
        </p:nvSpPr>
        <p:spPr/>
        <p:txBody>
          <a:bodyPr/>
          <a:lstStyle/>
          <a:p>
            <a:r>
              <a:rPr lang="en-GB" altLang="en-US"/>
              <a:t>What is the genome?</a:t>
            </a:r>
          </a:p>
        </p:txBody>
      </p:sp>
      <p:sp>
        <p:nvSpPr>
          <p:cNvPr id="17415" name="Text Box 3">
            <a:extLst>
              <a:ext uri="{FF2B5EF4-FFF2-40B4-BE49-F238E27FC236}">
                <a16:creationId xmlns:a16="http://schemas.microsoft.com/office/drawing/2014/main" id="{A77635ED-2927-44A3-8A72-B0F20F24A68F}"/>
              </a:ext>
            </a:extLst>
          </p:cNvPr>
          <p:cNvSpPr txBox="1">
            <a:spLocks noChangeArrowheads="1"/>
          </p:cNvSpPr>
          <p:nvPr/>
        </p:nvSpPr>
        <p:spPr bwMode="auto">
          <a:xfrm>
            <a:off x="342900" y="2012950"/>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The genetic material of an organism </a:t>
            </a:r>
          </a:p>
          <a:p>
            <a:pPr eaLnBrk="1" hangingPunct="1"/>
            <a:r>
              <a:rPr lang="en-GB" altLang="en-US">
                <a:solidFill>
                  <a:srgbClr val="010066"/>
                </a:solidFill>
              </a:rPr>
              <a:t>is made from a chemical called </a:t>
            </a:r>
            <a:r>
              <a:rPr lang="en-GB" altLang="en-US" b="1">
                <a:solidFill>
                  <a:srgbClr val="10BC45"/>
                </a:solidFill>
              </a:rPr>
              <a:t>DNA</a:t>
            </a:r>
            <a:r>
              <a:rPr lang="en-GB" altLang="en-US">
                <a:solidFill>
                  <a:srgbClr val="010066"/>
                </a:solidFill>
              </a:rPr>
              <a:t>.</a:t>
            </a:r>
          </a:p>
        </p:txBody>
      </p:sp>
      <p:pic>
        <p:nvPicPr>
          <p:cNvPr id="17416" name="Picture 10" descr="DNA.png">
            <a:extLst>
              <a:ext uri="{FF2B5EF4-FFF2-40B4-BE49-F238E27FC236}">
                <a16:creationId xmlns:a16="http://schemas.microsoft.com/office/drawing/2014/main" id="{F1CDF496-3119-4356-904E-62E63F93BC1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637506">
            <a:off x="5875338" y="966788"/>
            <a:ext cx="1725612" cy="443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8EF183A6-41E1-47B9-81B2-6F8EB87D8FF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41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411"/>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2" grpId="0" animBg="1"/>
      <p:bldP spid="174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a:extLst>
              <a:ext uri="{FF2B5EF4-FFF2-40B4-BE49-F238E27FC236}">
                <a16:creationId xmlns:a16="http://schemas.microsoft.com/office/drawing/2014/main" id="{B7DC6105-7344-49C9-9E03-CED5D2D587C4}"/>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DNA is located inside the </a:t>
            </a:r>
            <a:r>
              <a:rPr lang="en-GB" altLang="en-US" b="1">
                <a:solidFill>
                  <a:srgbClr val="10BC45"/>
                </a:solidFill>
              </a:rPr>
              <a:t>nucleus</a:t>
            </a:r>
            <a:r>
              <a:rPr lang="en-GB" altLang="en-US">
                <a:solidFill>
                  <a:srgbClr val="010066"/>
                </a:solidFill>
              </a:rPr>
              <a:t> of cells in the form </a:t>
            </a:r>
          </a:p>
          <a:p>
            <a:pPr eaLnBrk="1" hangingPunct="1"/>
            <a:r>
              <a:rPr lang="en-GB" altLang="en-US">
                <a:solidFill>
                  <a:srgbClr val="010066"/>
                </a:solidFill>
              </a:rPr>
              <a:t>of </a:t>
            </a:r>
            <a:r>
              <a:rPr lang="en-GB" altLang="en-US" b="1">
                <a:solidFill>
                  <a:srgbClr val="10BC45"/>
                </a:solidFill>
              </a:rPr>
              <a:t>chromosomes</a:t>
            </a:r>
            <a:r>
              <a:rPr lang="en-GB" altLang="en-US">
                <a:solidFill>
                  <a:srgbClr val="010066"/>
                </a:solidFill>
              </a:rPr>
              <a:t>. </a:t>
            </a:r>
          </a:p>
        </p:txBody>
      </p:sp>
      <p:sp>
        <p:nvSpPr>
          <p:cNvPr id="797700" name="Text Box 4">
            <a:extLst>
              <a:ext uri="{FF2B5EF4-FFF2-40B4-BE49-F238E27FC236}">
                <a16:creationId xmlns:a16="http://schemas.microsoft.com/office/drawing/2014/main" id="{51216B16-2CF3-4775-9BF0-D74AAA330A4B}"/>
              </a:ext>
            </a:extLst>
          </p:cNvPr>
          <p:cNvSpPr txBox="1">
            <a:spLocks noChangeArrowheads="1"/>
          </p:cNvSpPr>
          <p:nvPr/>
        </p:nvSpPr>
        <p:spPr bwMode="auto">
          <a:xfrm>
            <a:off x="368300" y="3005138"/>
            <a:ext cx="81645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A </a:t>
            </a:r>
            <a:r>
              <a:rPr lang="en-GB" altLang="en-US" b="1">
                <a:solidFill>
                  <a:srgbClr val="10BC45"/>
                </a:solidFill>
              </a:rPr>
              <a:t>gene</a:t>
            </a:r>
            <a:r>
              <a:rPr lang="en-GB" altLang="en-US">
                <a:solidFill>
                  <a:srgbClr val="010066"/>
                </a:solidFill>
              </a:rPr>
              <a:t> is a small section </a:t>
            </a:r>
            <a:br>
              <a:rPr lang="en-GB" altLang="en-US">
                <a:solidFill>
                  <a:srgbClr val="010066"/>
                </a:solidFill>
              </a:rPr>
            </a:br>
            <a:r>
              <a:rPr lang="en-GB" altLang="en-US">
                <a:solidFill>
                  <a:srgbClr val="010066"/>
                </a:solidFill>
              </a:rPr>
              <a:t>of DNA on a chromosome. </a:t>
            </a:r>
            <a:endParaRPr lang="en-GB" altLang="en-US" sz="1200">
              <a:solidFill>
                <a:srgbClr val="010066"/>
              </a:solidFill>
            </a:endParaRPr>
          </a:p>
        </p:txBody>
      </p:sp>
      <p:sp>
        <p:nvSpPr>
          <p:cNvPr id="19460" name="Rectangle 8">
            <a:extLst>
              <a:ext uri="{FF2B5EF4-FFF2-40B4-BE49-F238E27FC236}">
                <a16:creationId xmlns:a16="http://schemas.microsoft.com/office/drawing/2014/main" id="{74AFDEB0-3897-468D-9D5F-8322E8031EAA}"/>
              </a:ext>
            </a:extLst>
          </p:cNvPr>
          <p:cNvSpPr>
            <a:spLocks noGrp="1" noChangeArrowheads="1"/>
          </p:cNvSpPr>
          <p:nvPr>
            <p:ph type="title"/>
          </p:nvPr>
        </p:nvSpPr>
        <p:spPr/>
        <p:txBody>
          <a:bodyPr/>
          <a:lstStyle/>
          <a:p>
            <a:r>
              <a:rPr lang="en-GB" altLang="en-US"/>
              <a:t>Where is DNA found?</a:t>
            </a:r>
          </a:p>
        </p:txBody>
      </p:sp>
      <p:sp>
        <p:nvSpPr>
          <p:cNvPr id="18438" name="Rectangle 111">
            <a:extLst>
              <a:ext uri="{FF2B5EF4-FFF2-40B4-BE49-F238E27FC236}">
                <a16:creationId xmlns:a16="http://schemas.microsoft.com/office/drawing/2014/main" id="{CE14325C-F31A-429F-BB11-EB329C6EB200}"/>
              </a:ext>
            </a:extLst>
          </p:cNvPr>
          <p:cNvSpPr>
            <a:spLocks noChangeArrowheads="1"/>
          </p:cNvSpPr>
          <p:nvPr/>
        </p:nvSpPr>
        <p:spPr bwMode="auto">
          <a:xfrm>
            <a:off x="342900" y="2079625"/>
            <a:ext cx="8801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Each chromosome is made from one long molecule of DNA.</a:t>
            </a:r>
            <a:endParaRPr lang="en-GB" altLang="en-US"/>
          </a:p>
        </p:txBody>
      </p:sp>
      <p:pic>
        <p:nvPicPr>
          <p:cNvPr id="19463" name="Picture 9" descr="cell_nucelus_chromsome_DNA_nolabels.png">
            <a:extLst>
              <a:ext uri="{FF2B5EF4-FFF2-40B4-BE49-F238E27FC236}">
                <a16:creationId xmlns:a16="http://schemas.microsoft.com/office/drawing/2014/main" id="{B04FE3E4-B8BF-48BD-BC28-0D4312F5809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75063" y="2873375"/>
            <a:ext cx="4857750" cy="306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Rectangle 10">
            <a:extLst>
              <a:ext uri="{FF2B5EF4-FFF2-40B4-BE49-F238E27FC236}">
                <a16:creationId xmlns:a16="http://schemas.microsoft.com/office/drawing/2014/main" id="{71EBB4BA-C13A-4107-88CA-2B13997B8A6D}"/>
              </a:ext>
            </a:extLst>
          </p:cNvPr>
          <p:cNvSpPr>
            <a:spLocks noChangeArrowheads="1"/>
          </p:cNvSpPr>
          <p:nvPr/>
        </p:nvSpPr>
        <p:spPr bwMode="auto">
          <a:xfrm>
            <a:off x="342900" y="4302125"/>
            <a:ext cx="45720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Each gene provides </a:t>
            </a:r>
            <a:br>
              <a:rPr lang="en-GB" altLang="en-US">
                <a:solidFill>
                  <a:srgbClr val="010066"/>
                </a:solidFill>
              </a:rPr>
            </a:br>
            <a:r>
              <a:rPr lang="en-GB" altLang="en-US">
                <a:solidFill>
                  <a:srgbClr val="010066"/>
                </a:solidFill>
              </a:rPr>
              <a:t>the instructions to </a:t>
            </a:r>
            <a:br>
              <a:rPr lang="en-GB" altLang="en-US">
                <a:solidFill>
                  <a:srgbClr val="010066"/>
                </a:solidFill>
              </a:rPr>
            </a:br>
            <a:r>
              <a:rPr lang="en-GB" altLang="en-US">
                <a:solidFill>
                  <a:srgbClr val="010066"/>
                </a:solidFill>
              </a:rPr>
              <a:t>make a particular </a:t>
            </a:r>
            <a:br>
              <a:rPr lang="en-GB" altLang="en-US">
                <a:solidFill>
                  <a:srgbClr val="010066"/>
                </a:solidFill>
              </a:rPr>
            </a:br>
            <a:r>
              <a:rPr lang="en-GB" altLang="en-US">
                <a:solidFill>
                  <a:srgbClr val="010066"/>
                </a:solidFill>
              </a:rPr>
              <a:t>type of </a:t>
            </a:r>
            <a:r>
              <a:rPr lang="en-GB" altLang="en-US" b="1">
                <a:solidFill>
                  <a:srgbClr val="10BC45"/>
                </a:solidFill>
              </a:rPr>
              <a:t>protein</a:t>
            </a:r>
            <a:r>
              <a:rPr lang="en-GB" altLang="en-US">
                <a:solidFill>
                  <a:srgbClr val="010066"/>
                </a:solidFill>
              </a:rPr>
              <a:t>. </a:t>
            </a:r>
            <a:endParaRPr lang="en-GB" altLang="en-US" sz="1200">
              <a:solidFill>
                <a:srgbClr val="010066"/>
              </a:solidFill>
            </a:endParaRPr>
          </a:p>
        </p:txBody>
      </p:sp>
      <p:sp>
        <p:nvSpPr>
          <p:cNvPr id="18441" name="Rectangle 11">
            <a:extLst>
              <a:ext uri="{FF2B5EF4-FFF2-40B4-BE49-F238E27FC236}">
                <a16:creationId xmlns:a16="http://schemas.microsoft.com/office/drawing/2014/main" id="{B8BC7484-4E34-4EC6-9766-0DD7A27EB96E}"/>
              </a:ext>
            </a:extLst>
          </p:cNvPr>
          <p:cNvSpPr>
            <a:spLocks noChangeArrowheads="1"/>
          </p:cNvSpPr>
          <p:nvPr/>
        </p:nvSpPr>
        <p:spPr bwMode="auto">
          <a:xfrm>
            <a:off x="7026275" y="2770188"/>
            <a:ext cx="2117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chromosome</a:t>
            </a:r>
            <a:endParaRPr lang="en-GB" altLang="en-US" b="1"/>
          </a:p>
        </p:txBody>
      </p:sp>
      <p:cxnSp>
        <p:nvCxnSpPr>
          <p:cNvPr id="18442" name="Straight Arrow Connector 13">
            <a:extLst>
              <a:ext uri="{FF2B5EF4-FFF2-40B4-BE49-F238E27FC236}">
                <a16:creationId xmlns:a16="http://schemas.microsoft.com/office/drawing/2014/main" id="{CB807050-1FC4-46EA-8FC7-683CA50374EF}"/>
              </a:ext>
            </a:extLst>
          </p:cNvPr>
          <p:cNvCxnSpPr>
            <a:cxnSpLocks noChangeShapeType="1"/>
            <a:stCxn id="18441" idx="2"/>
          </p:cNvCxnSpPr>
          <p:nvPr/>
        </p:nvCxnSpPr>
        <p:spPr bwMode="auto">
          <a:xfrm flipH="1">
            <a:off x="6888163" y="3232150"/>
            <a:ext cx="1196975" cy="330200"/>
          </a:xfrm>
          <a:prstGeom prst="straightConnector1">
            <a:avLst/>
          </a:prstGeom>
          <a:noFill/>
          <a:ln w="38100" algn="ctr">
            <a:solidFill>
              <a:schemeClr val="tx1"/>
            </a:solidFill>
            <a:round/>
            <a:headEnd type="oval" w="med" len="med"/>
            <a:tailEnd type="arrow" w="med" len="med"/>
          </a:ln>
          <a:extLst>
            <a:ext uri="{909E8E84-426E-40DD-AFC4-6F175D3DCCD1}">
              <a14:hiddenFill xmlns:a14="http://schemas.microsoft.com/office/drawing/2010/main">
                <a:noFill/>
              </a14:hiddenFill>
            </a:ext>
          </a:extLst>
        </p:spPr>
      </p:cxnSp>
      <p:sp>
        <p:nvSpPr>
          <p:cNvPr id="18443" name="Rectangle 15">
            <a:extLst>
              <a:ext uri="{FF2B5EF4-FFF2-40B4-BE49-F238E27FC236}">
                <a16:creationId xmlns:a16="http://schemas.microsoft.com/office/drawing/2014/main" id="{2EAC3AF5-B2F9-4E44-A9F8-5C80C59DC137}"/>
              </a:ext>
            </a:extLst>
          </p:cNvPr>
          <p:cNvSpPr>
            <a:spLocks noChangeArrowheads="1"/>
          </p:cNvSpPr>
          <p:nvPr/>
        </p:nvSpPr>
        <p:spPr bwMode="auto">
          <a:xfrm>
            <a:off x="4756150" y="2744788"/>
            <a:ext cx="1346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nucleus</a:t>
            </a:r>
            <a:endParaRPr lang="en-GB" altLang="en-US" b="1"/>
          </a:p>
        </p:txBody>
      </p:sp>
      <p:cxnSp>
        <p:nvCxnSpPr>
          <p:cNvPr id="18444" name="Straight Arrow Connector 16">
            <a:extLst>
              <a:ext uri="{FF2B5EF4-FFF2-40B4-BE49-F238E27FC236}">
                <a16:creationId xmlns:a16="http://schemas.microsoft.com/office/drawing/2014/main" id="{0F280C18-8D5C-4EE4-A52C-3EA4CF62E033}"/>
              </a:ext>
            </a:extLst>
          </p:cNvPr>
          <p:cNvCxnSpPr>
            <a:cxnSpLocks noChangeShapeType="1"/>
            <a:stCxn id="18443" idx="2"/>
          </p:cNvCxnSpPr>
          <p:nvPr/>
        </p:nvCxnSpPr>
        <p:spPr bwMode="auto">
          <a:xfrm flipH="1">
            <a:off x="5059363" y="3206750"/>
            <a:ext cx="369887" cy="795338"/>
          </a:xfrm>
          <a:prstGeom prst="straightConnector1">
            <a:avLst/>
          </a:prstGeom>
          <a:noFill/>
          <a:ln w="38100" algn="ctr">
            <a:solidFill>
              <a:schemeClr val="tx1"/>
            </a:solidFill>
            <a:round/>
            <a:headEnd type="oval" w="med" len="med"/>
            <a:tailEnd type="arrow" w="med" len="med"/>
          </a:ln>
          <a:extLst>
            <a:ext uri="{909E8E84-426E-40DD-AFC4-6F175D3DCCD1}">
              <a14:hiddenFill xmlns:a14="http://schemas.microsoft.com/office/drawing/2010/main">
                <a:noFill/>
              </a14:hiddenFill>
            </a:ext>
          </a:extLst>
        </p:spPr>
      </p:cxnSp>
      <p:sp>
        <p:nvSpPr>
          <p:cNvPr id="18445" name="Rectangle 20">
            <a:extLst>
              <a:ext uri="{FF2B5EF4-FFF2-40B4-BE49-F238E27FC236}">
                <a16:creationId xmlns:a16="http://schemas.microsoft.com/office/drawing/2014/main" id="{E0BD404D-87A6-43E8-B1C5-DC125BB5F5B2}"/>
              </a:ext>
            </a:extLst>
          </p:cNvPr>
          <p:cNvSpPr>
            <a:spLocks noChangeArrowheads="1"/>
          </p:cNvSpPr>
          <p:nvPr/>
        </p:nvSpPr>
        <p:spPr bwMode="auto">
          <a:xfrm>
            <a:off x="7893050" y="3848100"/>
            <a:ext cx="854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DNA</a:t>
            </a:r>
            <a:endParaRPr lang="en-GB" altLang="en-US" b="1"/>
          </a:p>
        </p:txBody>
      </p:sp>
      <p:sp>
        <p:nvSpPr>
          <p:cNvPr id="18446" name="Rectangle 21">
            <a:extLst>
              <a:ext uri="{FF2B5EF4-FFF2-40B4-BE49-F238E27FC236}">
                <a16:creationId xmlns:a16="http://schemas.microsoft.com/office/drawing/2014/main" id="{A4ADD07E-25CC-4B96-91DE-9A485740B974}"/>
              </a:ext>
            </a:extLst>
          </p:cNvPr>
          <p:cNvSpPr>
            <a:spLocks noChangeArrowheads="1"/>
          </p:cNvSpPr>
          <p:nvPr/>
        </p:nvSpPr>
        <p:spPr bwMode="auto">
          <a:xfrm>
            <a:off x="6035675" y="5407025"/>
            <a:ext cx="901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gene</a:t>
            </a:r>
            <a:endParaRPr lang="en-GB" altLang="en-US" b="1"/>
          </a:p>
        </p:txBody>
      </p:sp>
      <p:cxnSp>
        <p:nvCxnSpPr>
          <p:cNvPr id="18447" name="Straight Connector 23">
            <a:extLst>
              <a:ext uri="{FF2B5EF4-FFF2-40B4-BE49-F238E27FC236}">
                <a16:creationId xmlns:a16="http://schemas.microsoft.com/office/drawing/2014/main" id="{7BAE913C-996E-4AB3-AD1B-B416943F674A}"/>
              </a:ext>
            </a:extLst>
          </p:cNvPr>
          <p:cNvCxnSpPr>
            <a:cxnSpLocks noChangeShapeType="1"/>
          </p:cNvCxnSpPr>
          <p:nvPr/>
        </p:nvCxnSpPr>
        <p:spPr bwMode="auto">
          <a:xfrm flipH="1">
            <a:off x="7094538" y="5067300"/>
            <a:ext cx="204787" cy="11430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18448" name="Straight Connector 24">
            <a:extLst>
              <a:ext uri="{FF2B5EF4-FFF2-40B4-BE49-F238E27FC236}">
                <a16:creationId xmlns:a16="http://schemas.microsoft.com/office/drawing/2014/main" id="{284676C4-242C-4DC0-B151-A6B16345AF39}"/>
              </a:ext>
            </a:extLst>
          </p:cNvPr>
          <p:cNvCxnSpPr>
            <a:cxnSpLocks noChangeShapeType="1"/>
          </p:cNvCxnSpPr>
          <p:nvPr/>
        </p:nvCxnSpPr>
        <p:spPr bwMode="auto">
          <a:xfrm flipH="1">
            <a:off x="7391400" y="5692775"/>
            <a:ext cx="206375" cy="11430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18449" name="Straight Connector 26">
            <a:extLst>
              <a:ext uri="{FF2B5EF4-FFF2-40B4-BE49-F238E27FC236}">
                <a16:creationId xmlns:a16="http://schemas.microsoft.com/office/drawing/2014/main" id="{D7399C63-ED6C-4670-845F-064F379F0B69}"/>
              </a:ext>
            </a:extLst>
          </p:cNvPr>
          <p:cNvCxnSpPr>
            <a:cxnSpLocks noChangeShapeType="1"/>
          </p:cNvCxnSpPr>
          <p:nvPr/>
        </p:nvCxnSpPr>
        <p:spPr bwMode="auto">
          <a:xfrm>
            <a:off x="7072313" y="5172075"/>
            <a:ext cx="341312" cy="63500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18450" name="Straight Connector 28">
            <a:extLst>
              <a:ext uri="{FF2B5EF4-FFF2-40B4-BE49-F238E27FC236}">
                <a16:creationId xmlns:a16="http://schemas.microsoft.com/office/drawing/2014/main" id="{AA251AB8-1A30-4781-9AFB-C9C5164F03A7}"/>
              </a:ext>
            </a:extLst>
          </p:cNvPr>
          <p:cNvCxnSpPr>
            <a:cxnSpLocks noChangeShapeType="1"/>
            <a:stCxn id="18446" idx="3"/>
          </p:cNvCxnSpPr>
          <p:nvPr/>
        </p:nvCxnSpPr>
        <p:spPr bwMode="auto">
          <a:xfrm flipV="1">
            <a:off x="6937375" y="5481638"/>
            <a:ext cx="312738" cy="155575"/>
          </a:xfrm>
          <a:prstGeom prst="line">
            <a:avLst/>
          </a:prstGeom>
          <a:noFill/>
          <a:ln w="38100" algn="ctr">
            <a:solidFill>
              <a:schemeClr val="tx1"/>
            </a:solidFill>
            <a:round/>
            <a:headEnd type="oval" w="med" len="med"/>
            <a:tailEnd/>
          </a:ln>
          <a:extLst>
            <a:ext uri="{909E8E84-426E-40DD-AFC4-6F175D3DCCD1}">
              <a14:hiddenFill xmlns:a14="http://schemas.microsoft.com/office/drawing/2010/main">
                <a:noFill/>
              </a14:hiddenFill>
            </a:ext>
          </a:extLst>
        </p:spPr>
      </p:cxnSp>
      <p:cxnSp>
        <p:nvCxnSpPr>
          <p:cNvPr id="18451" name="Straight Arrow Connector 32">
            <a:extLst>
              <a:ext uri="{FF2B5EF4-FFF2-40B4-BE49-F238E27FC236}">
                <a16:creationId xmlns:a16="http://schemas.microsoft.com/office/drawing/2014/main" id="{C0674EF0-AAAD-4F01-AFAD-2D42D63DE782}"/>
              </a:ext>
            </a:extLst>
          </p:cNvPr>
          <p:cNvCxnSpPr>
            <a:cxnSpLocks noChangeShapeType="1"/>
            <a:stCxn id="18445" idx="2"/>
          </p:cNvCxnSpPr>
          <p:nvPr/>
        </p:nvCxnSpPr>
        <p:spPr bwMode="auto">
          <a:xfrm flipH="1">
            <a:off x="8015288" y="4308475"/>
            <a:ext cx="304800" cy="571500"/>
          </a:xfrm>
          <a:prstGeom prst="straightConnector1">
            <a:avLst/>
          </a:prstGeom>
          <a:noFill/>
          <a:ln w="38100" algn="ctr">
            <a:solidFill>
              <a:schemeClr val="tx1"/>
            </a:solidFill>
            <a:round/>
            <a:headEnd type="oval" w="med" len="med"/>
            <a:tailEnd type="arrow" w="med" len="med"/>
          </a:ln>
          <a:extLst>
            <a:ext uri="{909E8E84-426E-40DD-AFC4-6F175D3DCCD1}">
              <a14:hiddenFill xmlns:a14="http://schemas.microsoft.com/office/drawing/2010/main">
                <a:noFill/>
              </a14:hiddenFill>
            </a:ext>
          </a:extLst>
        </p:spPr>
      </p:cxnSp>
      <p:pic>
        <p:nvPicPr>
          <p:cNvPr id="21" name="Picture 20">
            <a:extLst>
              <a:ext uri="{FF2B5EF4-FFF2-40B4-BE49-F238E27FC236}">
                <a16:creationId xmlns:a16="http://schemas.microsoft.com/office/drawing/2014/main" id="{92413454-3FB7-4322-BC76-65E252F0C98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2" name="Picture 9" descr="notes_icon">
            <a:extLst>
              <a:ext uri="{FF2B5EF4-FFF2-40B4-BE49-F238E27FC236}">
                <a16:creationId xmlns:a16="http://schemas.microsoft.com/office/drawing/2014/main" id="{DE165552-5FB6-4A00-B6B3-2C1A4BFEF80A}"/>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44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4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4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4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45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9770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44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45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44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44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44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440"/>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nodeType="afterEffect">
                                  <p:stCondLst>
                                    <p:cond delay="0"/>
                                  </p:stCondLst>
                                  <p:childTnLst>
                                    <p:set>
                                      <p:cBhvr>
                                        <p:cTn id="4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7700" grpId="0"/>
      <p:bldP spid="18438" grpId="0"/>
      <p:bldP spid="18440" grpId="0"/>
      <p:bldP spid="18441" grpId="0"/>
      <p:bldP spid="18443" grpId="0"/>
      <p:bldP spid="18445" grpId="0"/>
      <p:bldP spid="184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
            <a:extLst>
              <a:ext uri="{FF2B5EF4-FFF2-40B4-BE49-F238E27FC236}">
                <a16:creationId xmlns:a16="http://schemas.microsoft.com/office/drawing/2014/main" id="{FB4F9787-A6AB-4ED6-925C-ECD0F0D47D18}"/>
              </a:ext>
            </a:extLst>
          </p:cNvPr>
          <p:cNvSpPr>
            <a:spLocks noGrp="1" noChangeArrowheads="1"/>
          </p:cNvSpPr>
          <p:nvPr>
            <p:ph type="title"/>
          </p:nvPr>
        </p:nvSpPr>
        <p:spPr/>
        <p:txBody>
          <a:bodyPr/>
          <a:lstStyle/>
          <a:p>
            <a:r>
              <a:rPr lang="en-GB" altLang="en-US" dirty="0"/>
              <a:t>Where are genes located?</a:t>
            </a:r>
          </a:p>
        </p:txBody>
      </p:sp>
      <p:pic>
        <p:nvPicPr>
          <p:cNvPr id="7" name="Picture 6">
            <a:extLst>
              <a:ext uri="{FF2B5EF4-FFF2-40B4-BE49-F238E27FC236}">
                <a16:creationId xmlns:a16="http://schemas.microsoft.com/office/drawing/2014/main" id="{F6AFF0E4-88C6-4EDD-A323-0ED2E59012A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85293D28-2E9C-410C-AF45-61C504C59451}"/>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8FC88B1F-C06B-4617-BD51-FF3EC0190FE2}"/>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52"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0"/>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7" descr="DNA gene_protein labelled.png">
            <a:extLst>
              <a:ext uri="{FF2B5EF4-FFF2-40B4-BE49-F238E27FC236}">
                <a16:creationId xmlns:a16="http://schemas.microsoft.com/office/drawing/2014/main" id="{C40CA081-FF8F-4984-98CA-8D29357B372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34313" y="2730902"/>
            <a:ext cx="5453063" cy="409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le 1">
            <a:extLst>
              <a:ext uri="{FF2B5EF4-FFF2-40B4-BE49-F238E27FC236}">
                <a16:creationId xmlns:a16="http://schemas.microsoft.com/office/drawing/2014/main" id="{504142A9-FCED-42A4-AFBE-895F6EE267BE}"/>
              </a:ext>
            </a:extLst>
          </p:cNvPr>
          <p:cNvSpPr>
            <a:spLocks noGrp="1"/>
          </p:cNvSpPr>
          <p:nvPr>
            <p:ph type="title"/>
          </p:nvPr>
        </p:nvSpPr>
        <p:spPr/>
        <p:txBody>
          <a:bodyPr/>
          <a:lstStyle/>
          <a:p>
            <a:r>
              <a:rPr lang="en-GB" altLang="en-US"/>
              <a:t>Producing proteins</a:t>
            </a:r>
          </a:p>
        </p:txBody>
      </p:sp>
      <p:sp>
        <p:nvSpPr>
          <p:cNvPr id="20485" name="Rectangle 373">
            <a:extLst>
              <a:ext uri="{FF2B5EF4-FFF2-40B4-BE49-F238E27FC236}">
                <a16:creationId xmlns:a16="http://schemas.microsoft.com/office/drawing/2014/main" id="{74C95A5F-FB95-4907-9E9A-7840160E552E}"/>
              </a:ext>
            </a:extLst>
          </p:cNvPr>
          <p:cNvSpPr>
            <a:spLocks noChangeArrowheads="1"/>
          </p:cNvSpPr>
          <p:nvPr/>
        </p:nvSpPr>
        <p:spPr bwMode="auto">
          <a:xfrm>
            <a:off x="342900" y="784225"/>
            <a:ext cx="8654344"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The genome contains the instructions to make all the </a:t>
            </a:r>
            <a:r>
              <a:rPr lang="en-GB" altLang="en-US" b="1" dirty="0">
                <a:solidFill>
                  <a:srgbClr val="10BC45"/>
                </a:solidFill>
              </a:rPr>
              <a:t>proteins</a:t>
            </a:r>
            <a:r>
              <a:rPr lang="en-GB" altLang="en-US" dirty="0">
                <a:solidFill>
                  <a:srgbClr val="010066"/>
                </a:solidFill>
              </a:rPr>
              <a:t> in an organism.  </a:t>
            </a:r>
          </a:p>
        </p:txBody>
      </p:sp>
      <p:sp>
        <p:nvSpPr>
          <p:cNvPr id="19461" name="Rectangle 372">
            <a:extLst>
              <a:ext uri="{FF2B5EF4-FFF2-40B4-BE49-F238E27FC236}">
                <a16:creationId xmlns:a16="http://schemas.microsoft.com/office/drawing/2014/main" id="{65BB69A6-0E8E-4441-A54F-BE8BA35F7550}"/>
              </a:ext>
            </a:extLst>
          </p:cNvPr>
          <p:cNvSpPr>
            <a:spLocks noChangeArrowheads="1"/>
          </p:cNvSpPr>
          <p:nvPr/>
        </p:nvSpPr>
        <p:spPr bwMode="auto">
          <a:xfrm>
            <a:off x="342900" y="2105468"/>
            <a:ext cx="8654344"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Each gene provides instructions for a specific sequence of </a:t>
            </a:r>
            <a:r>
              <a:rPr lang="en-GB" altLang="en-US" b="1" dirty="0">
                <a:solidFill>
                  <a:srgbClr val="10BC45"/>
                </a:solidFill>
              </a:rPr>
              <a:t>amino acids</a:t>
            </a:r>
            <a:r>
              <a:rPr lang="en-GB" altLang="en-US" dirty="0">
                <a:solidFill>
                  <a:srgbClr val="010066"/>
                </a:solidFill>
              </a:rPr>
              <a:t>. These then join together to produce a particular type of protein.  </a:t>
            </a:r>
          </a:p>
        </p:txBody>
      </p:sp>
      <p:sp>
        <p:nvSpPr>
          <p:cNvPr id="19462" name="Rectangle 371">
            <a:extLst>
              <a:ext uri="{FF2B5EF4-FFF2-40B4-BE49-F238E27FC236}">
                <a16:creationId xmlns:a16="http://schemas.microsoft.com/office/drawing/2014/main" id="{8FBB1EEA-A32B-410C-BA2C-738CABF7E721}"/>
              </a:ext>
            </a:extLst>
          </p:cNvPr>
          <p:cNvSpPr>
            <a:spLocks noChangeArrowheads="1"/>
          </p:cNvSpPr>
          <p:nvPr/>
        </p:nvSpPr>
        <p:spPr bwMode="auto">
          <a:xfrm>
            <a:off x="342900" y="3796597"/>
            <a:ext cx="356235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Proteins control the </a:t>
            </a:r>
          </a:p>
          <a:p>
            <a:pPr eaLnBrk="1" hangingPunct="1"/>
            <a:r>
              <a:rPr lang="en-GB" altLang="en-US" dirty="0">
                <a:solidFill>
                  <a:srgbClr val="010066"/>
                </a:solidFill>
              </a:rPr>
              <a:t>activity of cells. As a </a:t>
            </a:r>
          </a:p>
          <a:p>
            <a:pPr eaLnBrk="1" hangingPunct="1"/>
            <a:r>
              <a:rPr lang="en-GB" altLang="en-US" dirty="0">
                <a:solidFill>
                  <a:srgbClr val="010066"/>
                </a:solidFill>
              </a:rPr>
              <a:t>result, proteins are </a:t>
            </a:r>
          </a:p>
          <a:p>
            <a:pPr eaLnBrk="1" hangingPunct="1"/>
            <a:r>
              <a:rPr lang="en-GB" altLang="en-US" dirty="0">
                <a:solidFill>
                  <a:srgbClr val="010066"/>
                </a:solidFill>
              </a:rPr>
              <a:t>essential in determining </a:t>
            </a:r>
          </a:p>
          <a:p>
            <a:pPr eaLnBrk="1" hangingPunct="1"/>
            <a:r>
              <a:rPr lang="en-GB" altLang="en-US" dirty="0">
                <a:solidFill>
                  <a:srgbClr val="010066"/>
                </a:solidFill>
              </a:rPr>
              <a:t>how an organism grows, develops and functions. </a:t>
            </a:r>
          </a:p>
        </p:txBody>
      </p:sp>
      <p:pic>
        <p:nvPicPr>
          <p:cNvPr id="8" name="Picture 7">
            <a:extLst>
              <a:ext uri="{FF2B5EF4-FFF2-40B4-BE49-F238E27FC236}">
                <a16:creationId xmlns:a16="http://schemas.microsoft.com/office/drawing/2014/main" id="{3C3B0952-AA6A-45AD-A53D-6ED11592C98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462"/>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946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9">
            <a:extLst>
              <a:ext uri="{FF2B5EF4-FFF2-40B4-BE49-F238E27FC236}">
                <a16:creationId xmlns:a16="http://schemas.microsoft.com/office/drawing/2014/main" id="{A15DF249-0439-4B97-BBF0-C1D0E840AB82}"/>
              </a:ext>
            </a:extLst>
          </p:cNvPr>
          <p:cNvSpPr>
            <a:spLocks noGrp="1" noChangeArrowheads="1"/>
          </p:cNvSpPr>
          <p:nvPr>
            <p:ph type="title"/>
          </p:nvPr>
        </p:nvSpPr>
        <p:spPr/>
        <p:txBody>
          <a:bodyPr/>
          <a:lstStyle/>
          <a:p>
            <a:r>
              <a:rPr lang="en-GB" altLang="en-US" dirty="0"/>
              <a:t>How do genes control characteristics?</a:t>
            </a:r>
          </a:p>
        </p:txBody>
      </p:sp>
      <p:pic>
        <p:nvPicPr>
          <p:cNvPr id="6" name="Picture 5">
            <a:extLst>
              <a:ext uri="{FF2B5EF4-FFF2-40B4-BE49-F238E27FC236}">
                <a16:creationId xmlns:a16="http://schemas.microsoft.com/office/drawing/2014/main" id="{38544843-345A-4B5A-93F4-14B40E0F351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87AB5072-CBB6-4F2D-8B26-B623755FEDBF}"/>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a:extLst>
              <a:ext uri="{FF2B5EF4-FFF2-40B4-BE49-F238E27FC236}">
                <a16:creationId xmlns:a16="http://schemas.microsoft.com/office/drawing/2014/main" id="{666AA4A1-F976-4010-B16C-FB3DEBAE0239}"/>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75"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0"/>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4D0DCD8-5E70-4042-B22F-029AA18EBC11}"/>
              </a:ext>
            </a:extLst>
          </p:cNvPr>
          <p:cNvSpPr>
            <a:spLocks noGrp="1" noChangeArrowheads="1"/>
          </p:cNvSpPr>
          <p:nvPr>
            <p:ph type="title"/>
          </p:nvPr>
        </p:nvSpPr>
        <p:spPr>
          <a:noFill/>
        </p:spPr>
        <p:txBody>
          <a:bodyPr/>
          <a:lstStyle/>
          <a:p>
            <a:r>
              <a:rPr lang="en-GB" altLang="en-US"/>
              <a:t>Genotype and phenotype</a:t>
            </a:r>
          </a:p>
        </p:txBody>
      </p:sp>
      <p:sp>
        <p:nvSpPr>
          <p:cNvPr id="21508" name="Rectangle 374">
            <a:extLst>
              <a:ext uri="{FF2B5EF4-FFF2-40B4-BE49-F238E27FC236}">
                <a16:creationId xmlns:a16="http://schemas.microsoft.com/office/drawing/2014/main" id="{886F00CE-DBA4-4A3B-B81B-740B65DE50F1}"/>
              </a:ext>
            </a:extLst>
          </p:cNvPr>
          <p:cNvSpPr>
            <a:spLocks noChangeArrowheads="1"/>
          </p:cNvSpPr>
          <p:nvPr/>
        </p:nvSpPr>
        <p:spPr bwMode="auto">
          <a:xfrm>
            <a:off x="342900" y="78422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The genome forms the </a:t>
            </a:r>
            <a:r>
              <a:rPr lang="en-GB" altLang="en-US" b="1" dirty="0">
                <a:solidFill>
                  <a:srgbClr val="10BC45"/>
                </a:solidFill>
              </a:rPr>
              <a:t>genotype</a:t>
            </a:r>
            <a:r>
              <a:rPr lang="en-GB" altLang="en-US" dirty="0">
                <a:solidFill>
                  <a:srgbClr val="010066"/>
                </a:solidFill>
              </a:rPr>
              <a:t> of an organism – the genetic information in the genome that contributes to the characteristics of an organism. </a:t>
            </a:r>
          </a:p>
        </p:txBody>
      </p:sp>
      <p:sp>
        <p:nvSpPr>
          <p:cNvPr id="20485" name="Rectangle 373">
            <a:extLst>
              <a:ext uri="{FF2B5EF4-FFF2-40B4-BE49-F238E27FC236}">
                <a16:creationId xmlns:a16="http://schemas.microsoft.com/office/drawing/2014/main" id="{1A3D4AA3-2A47-4093-B447-E380848A4E6A}"/>
              </a:ext>
            </a:extLst>
          </p:cNvPr>
          <p:cNvSpPr>
            <a:spLocks noChangeArrowheads="1"/>
          </p:cNvSpPr>
          <p:nvPr/>
        </p:nvSpPr>
        <p:spPr bwMode="auto">
          <a:xfrm>
            <a:off x="342900" y="2155825"/>
            <a:ext cx="51212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The genome interacts with the environment to form an organism’s </a:t>
            </a:r>
            <a:r>
              <a:rPr lang="en-GB" altLang="en-US" b="1" dirty="0">
                <a:solidFill>
                  <a:srgbClr val="10BC45"/>
                </a:solidFill>
              </a:rPr>
              <a:t>phenotype</a:t>
            </a:r>
            <a:r>
              <a:rPr lang="en-GB" altLang="en-US" dirty="0">
                <a:solidFill>
                  <a:srgbClr val="010066"/>
                </a:solidFill>
              </a:rPr>
              <a:t> – the set of observable characteristics of an organism.</a:t>
            </a:r>
          </a:p>
        </p:txBody>
      </p:sp>
      <p:sp>
        <p:nvSpPr>
          <p:cNvPr id="20486" name="Rectangle 372">
            <a:extLst>
              <a:ext uri="{FF2B5EF4-FFF2-40B4-BE49-F238E27FC236}">
                <a16:creationId xmlns:a16="http://schemas.microsoft.com/office/drawing/2014/main" id="{D22D1C88-4859-4DB2-89E4-EB101752C1F1}"/>
              </a:ext>
            </a:extLst>
          </p:cNvPr>
          <p:cNvSpPr>
            <a:spLocks noChangeArrowheads="1"/>
          </p:cNvSpPr>
          <p:nvPr/>
        </p:nvSpPr>
        <p:spPr bwMode="auto">
          <a:xfrm>
            <a:off x="342900" y="3894138"/>
            <a:ext cx="47593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The phenotype depends on both </a:t>
            </a:r>
            <a:r>
              <a:rPr lang="en-GB" altLang="en-US" b="1">
                <a:solidFill>
                  <a:srgbClr val="010066"/>
                </a:solidFill>
              </a:rPr>
              <a:t>genes</a:t>
            </a:r>
            <a:r>
              <a:rPr lang="en-GB" altLang="en-US">
                <a:solidFill>
                  <a:srgbClr val="010066"/>
                </a:solidFill>
              </a:rPr>
              <a:t> and the </a:t>
            </a:r>
            <a:r>
              <a:rPr lang="en-GB" altLang="en-US" b="1">
                <a:solidFill>
                  <a:srgbClr val="010066"/>
                </a:solidFill>
              </a:rPr>
              <a:t>environment</a:t>
            </a:r>
            <a:r>
              <a:rPr lang="en-GB" altLang="en-US">
                <a:solidFill>
                  <a:srgbClr val="010066"/>
                </a:solidFill>
              </a:rPr>
              <a:t>.</a:t>
            </a:r>
          </a:p>
        </p:txBody>
      </p:sp>
      <p:sp>
        <p:nvSpPr>
          <p:cNvPr id="20487" name="Rectangle 371">
            <a:extLst>
              <a:ext uri="{FF2B5EF4-FFF2-40B4-BE49-F238E27FC236}">
                <a16:creationId xmlns:a16="http://schemas.microsoft.com/office/drawing/2014/main" id="{9050E28F-0952-445A-BFE3-34CA9E07F412}"/>
              </a:ext>
            </a:extLst>
          </p:cNvPr>
          <p:cNvSpPr>
            <a:spLocks noChangeArrowheads="1"/>
          </p:cNvSpPr>
          <p:nvPr/>
        </p:nvSpPr>
        <p:spPr bwMode="auto">
          <a:xfrm>
            <a:off x="342900" y="4953000"/>
            <a:ext cx="8385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Most characteristics rely on instructions in the genome, </a:t>
            </a:r>
          </a:p>
          <a:p>
            <a:pPr eaLnBrk="1" hangingPunct="1"/>
            <a:r>
              <a:rPr lang="en-GB" altLang="en-US">
                <a:solidFill>
                  <a:srgbClr val="010066"/>
                </a:solidFill>
              </a:rPr>
              <a:t>but they are modified as a result of the interaction between the organism and its environment. </a:t>
            </a:r>
          </a:p>
        </p:txBody>
      </p:sp>
      <p:pic>
        <p:nvPicPr>
          <p:cNvPr id="21512" name="Picture 2" descr="nucleus_chromos">
            <a:extLst>
              <a:ext uri="{FF2B5EF4-FFF2-40B4-BE49-F238E27FC236}">
                <a16:creationId xmlns:a16="http://schemas.microsoft.com/office/drawing/2014/main" id="{51680DEE-FEBA-4FF3-BB2D-A8BABECB94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5696" y="1693863"/>
            <a:ext cx="3205163" cy="320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80FE6EE8-2EAC-4DAE-99FE-8AAEC0C18A6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E0C65437-DF0D-409A-B2ED-74C1E119676E}"/>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7"/>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P spid="20486" grpId="0"/>
      <p:bldP spid="2048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a:extLst>
              <a:ext uri="{FF2B5EF4-FFF2-40B4-BE49-F238E27FC236}">
                <a16:creationId xmlns:a16="http://schemas.microsoft.com/office/drawing/2014/main" id="{C1F81A04-E070-451A-941F-82D71DFAE0D8}"/>
              </a:ext>
            </a:extLst>
          </p:cNvPr>
          <p:cNvSpPr>
            <a:spLocks noChangeArrowheads="1"/>
          </p:cNvSpPr>
          <p:nvPr/>
        </p:nvSpPr>
        <p:spPr bwMode="auto">
          <a:xfrm>
            <a:off x="342900" y="784225"/>
            <a:ext cx="8189913" cy="796925"/>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US" altLang="en-US"/>
          </a:p>
        </p:txBody>
      </p:sp>
      <p:sp>
        <p:nvSpPr>
          <p:cNvPr id="22531" name="Rectangle 2">
            <a:extLst>
              <a:ext uri="{FF2B5EF4-FFF2-40B4-BE49-F238E27FC236}">
                <a16:creationId xmlns:a16="http://schemas.microsoft.com/office/drawing/2014/main" id="{3A7DC7ED-5EED-47AD-9F59-86FCA0C281DB}"/>
              </a:ext>
            </a:extLst>
          </p:cNvPr>
          <p:cNvSpPr>
            <a:spLocks noGrp="1" noChangeArrowheads="1"/>
          </p:cNvSpPr>
          <p:nvPr>
            <p:ph type="title"/>
          </p:nvPr>
        </p:nvSpPr>
        <p:spPr>
          <a:noFill/>
        </p:spPr>
        <p:txBody>
          <a:bodyPr/>
          <a:lstStyle/>
          <a:p>
            <a:r>
              <a:rPr lang="en-GB" altLang="en-US"/>
              <a:t>Genes and the environment</a:t>
            </a:r>
          </a:p>
        </p:txBody>
      </p:sp>
      <p:sp>
        <p:nvSpPr>
          <p:cNvPr id="22533" name="Rectangle 373">
            <a:extLst>
              <a:ext uri="{FF2B5EF4-FFF2-40B4-BE49-F238E27FC236}">
                <a16:creationId xmlns:a16="http://schemas.microsoft.com/office/drawing/2014/main" id="{8AC4C461-BD47-4C53-A445-E33D6B7D90FF}"/>
              </a:ext>
            </a:extLst>
          </p:cNvPr>
          <p:cNvSpPr>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How can we observe the interaction between the genotype and the environment?</a:t>
            </a:r>
          </a:p>
        </p:txBody>
      </p:sp>
      <p:sp>
        <p:nvSpPr>
          <p:cNvPr id="21510" name="Rectangle 372">
            <a:extLst>
              <a:ext uri="{FF2B5EF4-FFF2-40B4-BE49-F238E27FC236}">
                <a16:creationId xmlns:a16="http://schemas.microsoft.com/office/drawing/2014/main" id="{B2090C1D-E9D0-4111-BA2F-0E1241B6D155}"/>
              </a:ext>
            </a:extLst>
          </p:cNvPr>
          <p:cNvSpPr>
            <a:spLocks noChangeArrowheads="1"/>
          </p:cNvSpPr>
          <p:nvPr/>
        </p:nvSpPr>
        <p:spPr bwMode="auto">
          <a:xfrm>
            <a:off x="342900" y="1698625"/>
            <a:ext cx="86328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Imagine a pair of identical twins. They have exactly the </a:t>
            </a:r>
          </a:p>
          <a:p>
            <a:pPr eaLnBrk="1" hangingPunct="1"/>
            <a:r>
              <a:rPr lang="en-GB" altLang="en-US" dirty="0">
                <a:solidFill>
                  <a:srgbClr val="010066"/>
                </a:solidFill>
              </a:rPr>
              <a:t>same genotype, yet their observable characteristics can differ.</a:t>
            </a:r>
          </a:p>
        </p:txBody>
      </p:sp>
      <p:sp>
        <p:nvSpPr>
          <p:cNvPr id="21511" name="Rectangle 371">
            <a:extLst>
              <a:ext uri="{FF2B5EF4-FFF2-40B4-BE49-F238E27FC236}">
                <a16:creationId xmlns:a16="http://schemas.microsoft.com/office/drawing/2014/main" id="{592A9F46-5E2B-4882-B301-81A702383B42}"/>
              </a:ext>
            </a:extLst>
          </p:cNvPr>
          <p:cNvSpPr>
            <a:spLocks noChangeArrowheads="1"/>
          </p:cNvSpPr>
          <p:nvPr/>
        </p:nvSpPr>
        <p:spPr bwMode="auto">
          <a:xfrm>
            <a:off x="342900" y="5322888"/>
            <a:ext cx="83375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This is because a person’s phenotype is a result of the interaction between their genes and the environment.</a:t>
            </a:r>
          </a:p>
        </p:txBody>
      </p:sp>
      <p:sp>
        <p:nvSpPr>
          <p:cNvPr id="22536" name="Rectangle 2">
            <a:extLst>
              <a:ext uri="{FF2B5EF4-FFF2-40B4-BE49-F238E27FC236}">
                <a16:creationId xmlns:a16="http://schemas.microsoft.com/office/drawing/2014/main" id="{FCB6896E-A694-4CA7-BB01-55D3C2233CB1}"/>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pic>
        <p:nvPicPr>
          <p:cNvPr id="12" name="Picture 11" descr="holbox_156482567_web.jpg">
            <a:extLst>
              <a:ext uri="{FF2B5EF4-FFF2-40B4-BE49-F238E27FC236}">
                <a16:creationId xmlns:a16="http://schemas.microsoft.com/office/drawing/2014/main" id="{43CA48D3-73F6-4767-A145-AD90F7140F78}"/>
              </a:ext>
            </a:extLst>
          </p:cNvPr>
          <p:cNvPicPr>
            <a:picLocks noChangeAspect="1"/>
          </p:cNvPicPr>
          <p:nvPr/>
        </p:nvPicPr>
        <p:blipFill>
          <a:blip r:embed="rId4">
            <a:extLst>
              <a:ext uri="{28A0092B-C50C-407E-A947-70E740481C1C}">
                <a14:useLocalDpi xmlns:a14="http://schemas.microsoft.com/office/drawing/2010/main" val="0"/>
              </a:ext>
            </a:extLst>
          </a:blip>
          <a:srcRect t="3551"/>
          <a:stretch>
            <a:fillRect/>
          </a:stretch>
        </p:blipFill>
        <p:spPr bwMode="auto">
          <a:xfrm>
            <a:off x="2532063" y="2614613"/>
            <a:ext cx="4079875" cy="26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D0082840-3D2F-4B73-9962-44BC6217325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03CEA519-323C-40EE-8099-898B71FA78B9}"/>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4" name="Picture 13">
            <a:extLst>
              <a:ext uri="{FF2B5EF4-FFF2-40B4-BE49-F238E27FC236}">
                <a16:creationId xmlns:a16="http://schemas.microsoft.com/office/drawing/2014/main" id="{623E1436-C84C-4D1B-9037-604F6C9DBDE8}"/>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511"/>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p:bldP spid="21511"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DESIGN" val="MmDBBTu5"/>
  <p:tag name="ARTICULATE_DESIGN_ID_7_DEFAULT DESIGN" val="fLXkRQUe"/>
  <p:tag name="ARTICULATE_DESIGN_ID_1_DEFAULT DESIGN" val="RYqb77dz"/>
  <p:tag name="ARTICULATE_DESIGN_ID_5_DEFAULT DESIGN" val="d1sfw6nf"/>
  <p:tag name="ARTICULATE_DESIGN_ID_3_DEFAULT DESIGN" val="5qluSnyK"/>
  <p:tag name="ARTICULATE_DESIGN_ID_2_DEFAULT DESIGN" val="RB1oCiQu"/>
  <p:tag name="ARTICULATE_DESIGN_ID_4_DEFAULT DESIGN" val="7gU4vTkc"/>
  <p:tag name="ARTICULATE_DESIGN_ID_6_DEFAULT DESIGN" val="dCKr9Wtk"/>
  <p:tag name="ARTICULATE_SLIDE_COUNT" val="2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15086</TotalTime>
  <Words>1947</Words>
  <Application>Microsoft Office PowerPoint</Application>
  <PresentationFormat>On-screen Show (4:3)</PresentationFormat>
  <Paragraphs>228</Paragraphs>
  <Slides>26</Slides>
  <Notes>26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26</vt:i4>
      </vt:variant>
    </vt:vector>
  </HeadingPairs>
  <TitlesOfParts>
    <vt:vector size="31" baseType="lpstr">
      <vt:lpstr>Wingdings</vt:lpstr>
      <vt:lpstr>Arial</vt:lpstr>
      <vt:lpstr>Wingdings 2</vt:lpstr>
      <vt:lpstr>1_Default Design</vt:lpstr>
      <vt:lpstr>5_Default Design</vt:lpstr>
      <vt:lpstr>DNA and  the Genome</vt:lpstr>
      <vt:lpstr>Information</vt:lpstr>
      <vt:lpstr>What is the genome?</vt:lpstr>
      <vt:lpstr>Where is DNA found?</vt:lpstr>
      <vt:lpstr>Where are genes located?</vt:lpstr>
      <vt:lpstr>Producing proteins</vt:lpstr>
      <vt:lpstr>How do genes control characteristics?</vt:lpstr>
      <vt:lpstr>Genotype and phenotype</vt:lpstr>
      <vt:lpstr>Genes and the environment</vt:lpstr>
      <vt:lpstr>Passing on genetic information</vt:lpstr>
      <vt:lpstr>The genome: true or false?</vt:lpstr>
      <vt:lpstr>The structure of DNA</vt:lpstr>
      <vt:lpstr>Genetic terms</vt:lpstr>
      <vt:lpstr>Structure of nucleotides (1)</vt:lpstr>
      <vt:lpstr>Structure of nucleotides (2)</vt:lpstr>
      <vt:lpstr>The DNA backbone</vt:lpstr>
      <vt:lpstr>What is a complementary base pair?</vt:lpstr>
      <vt:lpstr>Bonding between complementary bases</vt:lpstr>
      <vt:lpstr>What is the structure of DNA?</vt:lpstr>
      <vt:lpstr>Order matters </vt:lpstr>
      <vt:lpstr>DNA and protein synthesis</vt:lpstr>
      <vt:lpstr>Mapping the human genome</vt:lpstr>
      <vt:lpstr>Medicine and the human genome</vt:lpstr>
      <vt:lpstr>Inherited disorders </vt:lpstr>
      <vt:lpstr>Targeted drugs</vt:lpstr>
      <vt:lpstr>Human evolution</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DNA and the Genome</dc:title>
  <dc:subject>Boardworks High School Life Science</dc:subject>
  <dc:creator>Boardworks</dc:creator>
  <cp:lastModifiedBy>Tim Crilly</cp:lastModifiedBy>
  <cp:revision>627</cp:revision>
  <dcterms:created xsi:type="dcterms:W3CDTF">2003-10-06T13:07:42Z</dcterms:created>
  <dcterms:modified xsi:type="dcterms:W3CDTF">2019-01-31T15:24:48Z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D475752A-E9FC-4B9A-9CF6-324088D7D8DA</vt:lpwstr>
  </property>
  <property fmtid="{D5CDD505-2E9C-101B-9397-08002B2CF9AE}" pid="3" name="ArticulatePath">
    <vt:lpwstr>DNA and the Genome</vt:lpwstr>
  </property>
</Properties>
</file>