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073" r:id="rId1"/>
    <p:sldMasterId id="2147485088" r:id="rId2"/>
  </p:sldMasterIdLst>
  <p:notesMasterIdLst>
    <p:notesMasterId r:id="rId18"/>
  </p:notesMasterIdLst>
  <p:handoutMasterIdLst>
    <p:handoutMasterId r:id="rId19"/>
  </p:handoutMasterIdLst>
  <p:sldIdLst>
    <p:sldId id="430" r:id="rId3"/>
    <p:sldId id="527" r:id="rId4"/>
    <p:sldId id="485" r:id="rId5"/>
    <p:sldId id="484" r:id="rId6"/>
    <p:sldId id="493" r:id="rId7"/>
    <p:sldId id="494" r:id="rId8"/>
    <p:sldId id="495" r:id="rId9"/>
    <p:sldId id="498" r:id="rId10"/>
    <p:sldId id="497" r:id="rId11"/>
    <p:sldId id="502" r:id="rId12"/>
    <p:sldId id="500" r:id="rId13"/>
    <p:sldId id="503" r:id="rId14"/>
    <p:sldId id="505" r:id="rId15"/>
    <p:sldId id="501" r:id="rId16"/>
    <p:sldId id="504" r:id="rId17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20"/>
    </p:embeddedFont>
  </p:embeddedFontLst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BC45"/>
    <a:srgbClr val="010066"/>
    <a:srgbClr val="FFFFFF"/>
    <a:srgbClr val="33CC33"/>
    <a:srgbClr val="CC0099"/>
    <a:srgbClr val="009900"/>
    <a:srgbClr val="FF616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104" autoAdjust="0"/>
  </p:normalViewPr>
  <p:slideViewPr>
    <p:cSldViewPr snapToGrid="0" showGuides="1">
      <p:cViewPr>
        <p:scale>
          <a:sx n="85" d="100"/>
          <a:sy n="85" d="100"/>
        </p:scale>
        <p:origin x="618" y="162"/>
      </p:cViewPr>
      <p:guideLst>
        <p:guide orient="horz" pos="494"/>
        <p:guide orient="horz" pos="3876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082" y="84"/>
      </p:cViewPr>
      <p:guideLst>
        <p:guide orient="horz" pos="293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6EF0E7CE-B766-4F3B-AEAC-2E548C153D9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D74A3FEB-3D4E-4DE8-8048-A3F3FD64058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D247CF-4A19-4F69-8B19-3A515AF00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B80637F-28B9-4287-8CFA-6718C6CEB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9306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>
            <a:extLst>
              <a:ext uri="{FF2B5EF4-FFF2-40B4-BE49-F238E27FC236}">
                <a16:creationId xmlns:a16="http://schemas.microsoft.com/office/drawing/2014/main" id="{FD92A2F2-A987-4A97-9C08-2E39D0C9839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695EC1D-C64D-4C02-B3D1-69F0A646E1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CB08EBB-0BA9-41F4-BE02-6D03E48F3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5533DD9F-CA35-4BBF-A66D-A1553FF3BA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5204D3-BE3A-40CA-9A42-EFF0CB2F8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198450D-EAC9-4CF3-8AAD-DF3E175C5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170056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5C199FB6-C47B-41A4-94C4-676699B44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E20B7B2-3CA9-4A4A-B312-72A48E5A6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A4A694-215D-4137-8BA2-FA2E9DF86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0BD7D8FC-9337-4ACB-8460-FEAF4435D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E6AA7D4-1B10-45BF-BFA5-25EA8A679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Walter Sutton (left) and Theodor </a:t>
            </a:r>
            <a:r>
              <a:rPr lang="en-GB" altLang="en-US" dirty="0" err="1">
                <a:latin typeface="Arial" panose="020B0604020202020204" pitchFamily="34" charset="0"/>
              </a:rPr>
              <a:t>Boveri</a:t>
            </a:r>
            <a:r>
              <a:rPr lang="en-GB" altLang="en-US" dirty="0">
                <a:latin typeface="Arial" panose="020B0604020202020204" pitchFamily="34" charset="0"/>
              </a:rPr>
              <a:t> (right), these images are in the public domain.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56A8E-AC60-40C2-ABEA-C97F43ED4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2AF4C661-641C-460D-BA74-169EF178D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A16335D-0EF3-46B6-9DAA-7FD35D71C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DNA stands for </a:t>
            </a:r>
            <a:r>
              <a:rPr lang="en-GB" altLang="en-US" dirty="0" err="1">
                <a:latin typeface="Arial" panose="020B0604020202020204" pitchFamily="34" charset="0"/>
              </a:rPr>
              <a:t>deoxyribonucelic</a:t>
            </a:r>
            <a:r>
              <a:rPr lang="en-GB" altLang="en-US" dirty="0">
                <a:latin typeface="Arial" panose="020B0604020202020204" pitchFamily="34" charset="0"/>
              </a:rPr>
              <a:t> acid.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3494B-78BC-44D9-A561-646A2A334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6F572321-2DD9-44F7-A007-0871CF2D2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28BB14F-4B1A-4015-B0FE-18B7A5635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the structure of DNA, please refer to the </a:t>
            </a:r>
            <a:r>
              <a:rPr lang="en-GB" altLang="en-US" i="1" dirty="0">
                <a:latin typeface="Arial" panose="020B0604020202020204" pitchFamily="34" charset="0"/>
              </a:rPr>
              <a:t>DNA and the Genome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BCAC39-0A24-4423-93E8-A49CA2708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F4043C60-A01D-466D-BD8C-1CD910374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B9D706E-6260-4E4C-8407-E2090AF00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Rosalind Franklin, this image is in the public domain.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E8058A-4E44-4EF6-8FF6-421D245D71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AD5393B1-0CEC-40CF-854B-4C255C249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03417A6-8EFC-4771-9D80-81EF5F409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nucleotides, please refer to the </a:t>
            </a:r>
            <a:r>
              <a:rPr lang="en-GB" altLang="en-US" i="1" dirty="0">
                <a:latin typeface="Arial" panose="020B0604020202020204" pitchFamily="34" charset="0"/>
              </a:rPr>
              <a:t>DNA and the Genome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B6F7AA-0FF2-41AD-9D58-A7A9EAEB4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0D32598F-918D-4F61-8DC3-9ACA547CB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8D3CFA9-A1FA-49C2-B89F-B8C41E029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the human genome project and its impact on medicine, please refer to the </a:t>
            </a:r>
            <a:r>
              <a:rPr lang="en-GB" altLang="en-US" i="1" dirty="0">
                <a:latin typeface="Arial" panose="020B0604020202020204" pitchFamily="34" charset="0"/>
              </a:rPr>
              <a:t>DNA and the Genome </a:t>
            </a:r>
            <a:r>
              <a:rPr lang="en-GB" altLang="en-US" dirty="0">
                <a:latin typeface="Arial" panose="020B0604020202020204" pitchFamily="34" charset="0"/>
              </a:rPr>
              <a:t>presentation.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b="0" dirty="0">
                <a:latin typeface="Arial" panose="020B0604020202020204" pitchFamily="34" charset="0"/>
              </a:rPr>
              <a:t> © </a:t>
            </a:r>
            <a:r>
              <a:rPr lang="en-GB" altLang="en-US" dirty="0">
                <a:latin typeface="Arial" panose="020B0604020202020204" pitchFamily="34" charset="0"/>
              </a:rPr>
              <a:t>isak55,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F3EE27-361F-4E45-AA57-5831DDC24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9134F-FCD5-43C9-9469-EA97E7C9F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74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CB9C4776-75E9-48D2-ADF5-1074F1A28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C5DDAB7-715D-41B8-B1D3-B1FD3955C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Mendel is most know for studying the shape of peas produced by the plants, in particular whether they were wrinkly or smooth in appearance.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He also looked at other characteristics, including:</a:t>
            </a:r>
          </a:p>
          <a:p>
            <a:pPr indent="-92075"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 flower </a:t>
            </a:r>
            <a:r>
              <a:rPr lang="en-GB" altLang="en-US" dirty="0" err="1">
                <a:latin typeface="Arial" panose="020B0604020202020204" pitchFamily="34" charset="0"/>
              </a:rPr>
              <a:t>color</a:t>
            </a:r>
            <a:endParaRPr lang="en-GB" altLang="en-US" dirty="0">
              <a:latin typeface="Arial" panose="020B0604020202020204" pitchFamily="34" charset="0"/>
            </a:endParaRPr>
          </a:p>
          <a:p>
            <a:pPr indent="-92075"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 pod shape</a:t>
            </a:r>
          </a:p>
          <a:p>
            <a:pPr indent="-92075"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 unripe pod </a:t>
            </a:r>
            <a:r>
              <a:rPr lang="en-GB" altLang="en-US" dirty="0" err="1">
                <a:latin typeface="Arial" panose="020B0604020202020204" pitchFamily="34" charset="0"/>
              </a:rPr>
              <a:t>color</a:t>
            </a:r>
            <a:endParaRPr lang="en-GB" altLang="en-US" dirty="0">
              <a:latin typeface="Arial" panose="020B0604020202020204" pitchFamily="34" charset="0"/>
            </a:endParaRPr>
          </a:p>
          <a:p>
            <a:pPr indent="-92075"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 flower location</a:t>
            </a:r>
          </a:p>
          <a:p>
            <a:pPr indent="-92075"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 plant height. 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patterns of inheritance, please refer to the </a:t>
            </a:r>
            <a:r>
              <a:rPr lang="en-GB" altLang="en-US" i="1" dirty="0">
                <a:latin typeface="Arial" panose="020B0604020202020204" pitchFamily="34" charset="0"/>
              </a:rPr>
              <a:t>Inheritance</a:t>
            </a:r>
            <a:r>
              <a:rPr lang="en-GB" altLang="en-US" dirty="0">
                <a:latin typeface="Arial" panose="020B0604020202020204" pitchFamily="34" charset="0"/>
              </a:rPr>
              <a:t> presentation. 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This image is in the public domain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3FEA53-BA4F-4F84-A55A-299C1832B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A837A731-8980-4F8A-AD43-5D1A34DB8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52DEA81-9E14-4DAD-A111-FA89B14FF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D0D7B-67B6-4F3C-A034-042DF3F7A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F8C69933-2B4D-46E6-BD3B-8DE873C5E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18D359E-4A59-4ABC-BA79-7DB291A8C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ln/>
        </p:spPr>
        <p:txBody>
          <a:bodyPr/>
          <a:lstStyle/>
          <a:p>
            <a:pPr>
              <a:defRPr/>
            </a:pPr>
            <a:r>
              <a:rPr lang="en-GB" b="1" dirty="0"/>
              <a:t>Teacher notes</a:t>
            </a:r>
          </a:p>
          <a:p>
            <a:pPr>
              <a:defRPr/>
            </a:pPr>
            <a:r>
              <a:rPr lang="en-GB" dirty="0"/>
              <a:t>Remind students that Mendel did not know about the existence of genes or alleles. He was only able to investigate inheritance by observing visible characteristics.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For more information about genetic crosses, please refer to the </a:t>
            </a:r>
            <a:r>
              <a:rPr lang="en-GB" i="1" dirty="0"/>
              <a:t>Inheritance</a:t>
            </a:r>
            <a:r>
              <a:rPr lang="en-GB" dirty="0"/>
              <a:t> presentation. 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Photo credit:</a:t>
            </a:r>
            <a:r>
              <a:rPr lang="en-GB" b="0" dirty="0"/>
              <a:t> © </a:t>
            </a:r>
            <a:r>
              <a:rPr lang="en-GB" dirty="0"/>
              <a:t>Jiang-</a:t>
            </a:r>
            <a:r>
              <a:rPr lang="en-GB" dirty="0" err="1"/>
              <a:t>Hongyan</a:t>
            </a:r>
            <a:r>
              <a:rPr lang="en-GB" dirty="0"/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EC85A-BB52-4F82-8748-AAFCAF5777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862CF43D-A183-45C1-8807-893FB73EF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6CDE352-6512-414C-A6DB-6EE9D970B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ln/>
        </p:spPr>
        <p:txBody>
          <a:bodyPr/>
          <a:lstStyle/>
          <a:p>
            <a:pPr>
              <a:defRPr/>
            </a:pPr>
            <a:r>
              <a:rPr lang="en-GB" b="1" dirty="0"/>
              <a:t>Teacher notes</a:t>
            </a:r>
          </a:p>
          <a:p>
            <a:pPr>
              <a:defRPr/>
            </a:pPr>
            <a:r>
              <a:rPr lang="en-GB" dirty="0"/>
              <a:t>The ratio of smooth pea plants to wrinkled pea plants in the offspring of two heterozygous pea plants for pea shape is 3:1.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On average, crossing two plants heterozygous for pea shape produces three smooth offspring for every one wrinkled offspring. In other words, when two heterozygous plants are crossed, there is a 75% chance of a single offspring producing smooth peas and a 25% chance of a single offspring producing wrinkled peas.</a:t>
            </a:r>
          </a:p>
          <a:p>
            <a:pPr indent="-92075">
              <a:defRPr/>
            </a:pPr>
            <a:endParaRPr lang="en-GB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F0BD32-02D8-4986-A9D3-A71E00D78F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F1EA2A65-29DC-424B-AA7C-A45847A7A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12688C0-0766-4802-B39A-6A3A69F28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ln/>
        </p:spPr>
        <p:txBody>
          <a:bodyPr/>
          <a:lstStyle/>
          <a:p>
            <a:pPr>
              <a:defRPr/>
            </a:pPr>
            <a:r>
              <a:rPr lang="en-GB" b="1" dirty="0"/>
              <a:t>Teacher notes</a:t>
            </a:r>
            <a:endParaRPr lang="en-GB" dirty="0"/>
          </a:p>
          <a:p>
            <a:pPr>
              <a:defRPr/>
            </a:pPr>
            <a:r>
              <a:rPr lang="en-GB" dirty="0"/>
              <a:t>For more information about working out patterns of inheritance, please refer to the </a:t>
            </a:r>
            <a:r>
              <a:rPr lang="en-GB" i="1" dirty="0"/>
              <a:t>Inheritance</a:t>
            </a:r>
            <a:r>
              <a:rPr lang="en-GB" dirty="0"/>
              <a:t> presentation.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b="1" dirty="0"/>
              <a:t>Photo credit:</a:t>
            </a:r>
            <a:r>
              <a:rPr lang="en-GB" b="0" dirty="0"/>
              <a:t> © </a:t>
            </a:r>
            <a:r>
              <a:rPr lang="en-GB" dirty="0" err="1"/>
              <a:t>NatalieJean</a:t>
            </a:r>
            <a:r>
              <a:rPr lang="en-GB" dirty="0"/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2A7E7E-9033-4870-867E-A50345DD9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618C7035-36EB-4631-AF12-D0A51097D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A4E622C-55FA-45F2-9932-745334312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b="0" dirty="0">
                <a:latin typeface="Arial" panose="020B0604020202020204" pitchFamily="34" charset="0"/>
              </a:rPr>
              <a:t> © </a:t>
            </a:r>
            <a:r>
              <a:rPr lang="en-GB" altLang="en-US" dirty="0" err="1">
                <a:latin typeface="Arial" panose="020B0604020202020204" pitchFamily="34" charset="0"/>
              </a:rPr>
              <a:t>Wellcome</a:t>
            </a:r>
            <a:r>
              <a:rPr lang="en-GB" altLang="en-US" dirty="0">
                <a:latin typeface="Arial" panose="020B0604020202020204" pitchFamily="34" charset="0"/>
              </a:rPr>
              <a:t> Library, licensed under Creative Commons 4.0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0F10A-8E01-4CD0-AD08-F74112F53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6B082C0B-8CB4-486B-9C0D-F50FC95A7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EE32C82-6FFD-4545-B8E1-DA8F7DA1C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Walther Fleming, this image is in the public domain.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199EDE-B1F3-42C3-9B44-60C3601BBF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DD9F-CA35-4BBF-A66D-A1553FF3BAE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05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90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68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27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106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202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37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510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271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456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70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50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195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95809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303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16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361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226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20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01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48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32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28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8192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45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9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15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73077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  <p:sldLayoutId id="2147485085" r:id="rId12"/>
    <p:sldLayoutId id="2147485086" r:id="rId13"/>
    <p:sldLayoutId id="214748508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15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94091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90" r:id="rId2"/>
    <p:sldLayoutId id="2147485091" r:id="rId3"/>
    <p:sldLayoutId id="2147485092" r:id="rId4"/>
    <p:sldLayoutId id="2147485093" r:id="rId5"/>
    <p:sldLayoutId id="2147485094" r:id="rId6"/>
    <p:sldLayoutId id="2147485095" r:id="rId7"/>
    <p:sldLayoutId id="2147485096" r:id="rId8"/>
    <p:sldLayoutId id="2147485097" r:id="rId9"/>
    <p:sldLayoutId id="2147485098" r:id="rId10"/>
    <p:sldLayoutId id="2147485099" r:id="rId11"/>
    <p:sldLayoutId id="21474851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5.xml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control" Target="../activeX/activeX1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>
            <a:extLst>
              <a:ext uri="{FF2B5EF4-FFF2-40B4-BE49-F238E27FC236}">
                <a16:creationId xmlns:a16="http://schemas.microsoft.com/office/drawing/2014/main" id="{F5678564-86A4-4DF2-99BF-C6253388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66" y="1187864"/>
            <a:ext cx="4724241" cy="3127761"/>
          </a:xfrm>
        </p:spPr>
        <p:txBody>
          <a:bodyPr/>
          <a:lstStyle/>
          <a:p>
            <a:r>
              <a:rPr lang="en-GB" altLang="en-US" dirty="0"/>
              <a:t>Discovering Genetics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B887F47-EB55-4634-9CD8-D4B55F7EC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Discovering the role of chromosomes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9C96E6-0810-4ECB-B690-2267FB11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435100"/>
            <a:ext cx="8507589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Subsequently, in the early 20</a:t>
            </a:r>
            <a:r>
              <a:rPr lang="en-GB" altLang="en-US" baseline="30000" dirty="0">
                <a:solidFill>
                  <a:srgbClr val="010066"/>
                </a:solidFill>
              </a:rPr>
              <a:t>th</a:t>
            </a:r>
            <a:r>
              <a:rPr lang="en-GB" altLang="en-US" dirty="0">
                <a:solidFill>
                  <a:srgbClr val="010066"/>
                </a:solidFill>
              </a:rPr>
              <a:t> century, an American scientist called </a:t>
            </a:r>
            <a:r>
              <a:rPr lang="en-GB" altLang="en-US" b="1" dirty="0">
                <a:solidFill>
                  <a:srgbClr val="010066"/>
                </a:solidFill>
              </a:rPr>
              <a:t>Walter Sutton </a:t>
            </a:r>
            <a:r>
              <a:rPr lang="en-GB" altLang="en-US" dirty="0">
                <a:solidFill>
                  <a:srgbClr val="010066"/>
                </a:solidFill>
              </a:rPr>
              <a:t>and a German scientist called </a:t>
            </a:r>
            <a:r>
              <a:rPr lang="en-GB" altLang="en-US" b="1" dirty="0">
                <a:solidFill>
                  <a:srgbClr val="010066"/>
                </a:solidFill>
              </a:rPr>
              <a:t>Theodor </a:t>
            </a:r>
            <a:r>
              <a:rPr lang="en-GB" altLang="en-US" b="1" dirty="0" err="1">
                <a:solidFill>
                  <a:srgbClr val="010066"/>
                </a:solidFill>
              </a:rPr>
              <a:t>Boveri</a:t>
            </a:r>
            <a:r>
              <a:rPr lang="en-GB" altLang="en-US" b="1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independently identified that </a:t>
            </a:r>
            <a:r>
              <a:rPr lang="en-GB" altLang="en-US" b="1" dirty="0">
                <a:solidFill>
                  <a:srgbClr val="010066"/>
                </a:solidFill>
              </a:rPr>
              <a:t>chromosomes</a:t>
            </a:r>
            <a:r>
              <a:rPr lang="en-GB" altLang="en-US" dirty="0">
                <a:solidFill>
                  <a:srgbClr val="010066"/>
                </a:solidFill>
              </a:rPr>
              <a:t> carried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the “units” of inheritance. </a:t>
            </a:r>
            <a:endParaRPr lang="en-GB" altLang="en-US" dirty="0"/>
          </a:p>
        </p:txBody>
      </p:sp>
      <p:sp>
        <p:nvSpPr>
          <p:cNvPr id="20485" name="Rectangle 13">
            <a:extLst>
              <a:ext uri="{FF2B5EF4-FFF2-40B4-BE49-F238E27FC236}">
                <a16:creationId xmlns:a16="http://schemas.microsoft.com/office/drawing/2014/main" id="{82E195AE-6479-4AD2-8EA1-00647330A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58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In 1900, Mendel’s research on inheritance was rediscovered.</a:t>
            </a:r>
            <a:endParaRPr lang="en-GB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6CA1F2-7930-4EF9-B99D-2967569BD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194050"/>
            <a:ext cx="470323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Their research showed that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chromosomes are found in </a:t>
            </a:r>
            <a:r>
              <a:rPr lang="en-GB" altLang="en-US" b="1" dirty="0">
                <a:solidFill>
                  <a:srgbClr val="010066"/>
                </a:solidFill>
              </a:rPr>
              <a:t>pairs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E32312-57B5-4491-96BB-C48DA2AC0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4214813"/>
            <a:ext cx="435327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This supported Mendel’s idea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that each characteristic was determined by pairs of factors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that could be either dominant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or recessive. </a:t>
            </a:r>
            <a:endParaRPr lang="en-GB" altLang="en-US" dirty="0"/>
          </a:p>
        </p:txBody>
      </p:sp>
      <p:pic>
        <p:nvPicPr>
          <p:cNvPr id="10" name="Picture 9" descr="DiscoveringGenetics_WalterSutton_TheodorBoveri_publicdomain.png">
            <a:extLst>
              <a:ext uri="{FF2B5EF4-FFF2-40B4-BE49-F238E27FC236}">
                <a16:creationId xmlns:a16="http://schemas.microsoft.com/office/drawing/2014/main" id="{B147DD5F-84BF-43DD-9BFF-50916423B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286125"/>
            <a:ext cx="35464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73314D-3C3E-4995-83EA-D58E4095F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7355105-2243-4A36-8644-C0B88E1A7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Genes and DNA</a:t>
            </a:r>
          </a:p>
        </p:txBody>
      </p:sp>
      <p:sp>
        <p:nvSpPr>
          <p:cNvPr id="21508" name="Rectangle 144">
            <a:extLst>
              <a:ext uri="{FF2B5EF4-FFF2-40B4-BE49-F238E27FC236}">
                <a16:creationId xmlns:a16="http://schemas.microsoft.com/office/drawing/2014/main" id="{BC1C0E19-8F13-42EE-AD8C-55ECAF635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3316288"/>
            <a:ext cx="5511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In the 1940s, three American scientists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discovered that the genetic material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forming chromosomes was made of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a chemical called </a:t>
            </a:r>
            <a:r>
              <a:rPr lang="en-GB" altLang="en-US" b="1" dirty="0">
                <a:solidFill>
                  <a:srgbClr val="10BC45"/>
                </a:solidFill>
              </a:rPr>
              <a:t>DNA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21509" name="Rectangle 141">
            <a:extLst>
              <a:ext uri="{FF2B5EF4-FFF2-40B4-BE49-F238E27FC236}">
                <a16:creationId xmlns:a16="http://schemas.microsoft.com/office/drawing/2014/main" id="{F01941F6-424B-43EC-9BA7-594ECB7F2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term “</a:t>
            </a:r>
            <a:r>
              <a:rPr lang="en-GB" altLang="en-US" b="1" dirty="0">
                <a:solidFill>
                  <a:srgbClr val="010066"/>
                </a:solidFill>
              </a:rPr>
              <a:t>gene</a:t>
            </a:r>
            <a:r>
              <a:rPr lang="en-GB" altLang="en-US" dirty="0">
                <a:solidFill>
                  <a:srgbClr val="010066"/>
                </a:solidFill>
              </a:rPr>
              <a:t>” was coined in 1909 to describe the individual units of inheritance found on chromosomes. </a:t>
            </a:r>
            <a:endParaRPr lang="en-GB" altLang="en-US" dirty="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E07B3B6-E66E-4F4B-A0D8-BD4C631E8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051050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However, it was still not understood what genes were made from. Many scientists believed they were proteins. </a:t>
            </a: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0A439-B5FE-46FF-9553-AF8A9B34A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322888"/>
            <a:ext cx="568536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Their research revealed that DNA was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responsible for inherited characteristics. </a:t>
            </a:r>
            <a:endParaRPr lang="en-GB" altLang="en-US" dirty="0"/>
          </a:p>
        </p:txBody>
      </p:sp>
      <p:pic>
        <p:nvPicPr>
          <p:cNvPr id="21512" name="Picture 2" descr="nucleus_chromos">
            <a:extLst>
              <a:ext uri="{FF2B5EF4-FFF2-40B4-BE49-F238E27FC236}">
                <a16:creationId xmlns:a16="http://schemas.microsoft.com/office/drawing/2014/main" id="{647E019D-91D0-41F2-8715-AACF401A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201988"/>
            <a:ext cx="29511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103A3-3CAC-429D-B08D-74F07DEE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F4F9E3C3-E486-4E3E-9910-A2EA59CC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 13.png">
            <a:extLst>
              <a:ext uri="{FF2B5EF4-FFF2-40B4-BE49-F238E27FC236}">
                <a16:creationId xmlns:a16="http://schemas.microsoft.com/office/drawing/2014/main" id="{20AA64D2-951F-4C7C-8A5F-ACA11E224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1371600"/>
            <a:ext cx="374332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1CB5DEC7-EAC5-4BF6-9DCF-DE5BEDAE2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structure of DNA (1)</a:t>
            </a:r>
          </a:p>
        </p:txBody>
      </p:sp>
      <p:sp>
        <p:nvSpPr>
          <p:cNvPr id="22533" name="Rectangle 142">
            <a:extLst>
              <a:ext uri="{FF2B5EF4-FFF2-40B4-BE49-F238E27FC236}">
                <a16:creationId xmlns:a16="http://schemas.microsoft.com/office/drawing/2014/main" id="{5AFBC40C-D5E7-4FE4-AD69-2A86DCF23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Once DNA had been identified as the physical basis of inheritance, many scientists began to try to work out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its structure.</a:t>
            </a:r>
            <a:endParaRPr lang="en-GB" altLang="en-US" dirty="0"/>
          </a:p>
        </p:txBody>
      </p:sp>
      <p:sp>
        <p:nvSpPr>
          <p:cNvPr id="6" name="Rectangle 141">
            <a:extLst>
              <a:ext uri="{FF2B5EF4-FFF2-40B4-BE49-F238E27FC236}">
                <a16:creationId xmlns:a16="http://schemas.microsoft.com/office/drawing/2014/main" id="{7A9F5C70-E6DF-4C4A-9DCD-E0EA22C5E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2297113"/>
            <a:ext cx="631754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In 1953, American scientist </a:t>
            </a:r>
            <a:r>
              <a:rPr lang="en-GB" altLang="en-US" b="1" dirty="0">
                <a:solidFill>
                  <a:srgbClr val="010066"/>
                </a:solidFill>
              </a:rPr>
              <a:t>James Watson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and British scientist </a:t>
            </a:r>
            <a:r>
              <a:rPr lang="en-GB" altLang="en-US" b="1" dirty="0">
                <a:solidFill>
                  <a:srgbClr val="010066"/>
                </a:solidFill>
              </a:rPr>
              <a:t>Francis Crick</a:t>
            </a:r>
            <a:r>
              <a:rPr lang="en-GB" altLang="en-US" dirty="0">
                <a:solidFill>
                  <a:srgbClr val="010066"/>
                </a:solidFill>
              </a:rPr>
              <a:t> published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a joint scientific article.</a:t>
            </a:r>
            <a:endParaRPr lang="en-GB" altLang="en-US" dirty="0"/>
          </a:p>
        </p:txBody>
      </p:sp>
      <p:sp>
        <p:nvSpPr>
          <p:cNvPr id="9" name="Rectangle 143">
            <a:extLst>
              <a:ext uri="{FF2B5EF4-FFF2-40B4-BE49-F238E27FC236}">
                <a16:creationId xmlns:a16="http://schemas.microsoft.com/office/drawing/2014/main" id="{768991C0-BBA7-42F3-AE5E-AAC66222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321300"/>
            <a:ext cx="440972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In 1962, they received a Nobel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prize for their discovery. </a:t>
            </a:r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2522E-6EF3-42B6-9AB8-B1093009A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3808413"/>
            <a:ext cx="440972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article reported on their </a:t>
            </a:r>
            <a:r>
              <a:rPr lang="en-GB" altLang="en-US" dirty="0"/>
              <a:t>model which showed that DNA has a </a:t>
            </a:r>
            <a:r>
              <a:rPr lang="en-GB" altLang="en-US" b="1" dirty="0">
                <a:solidFill>
                  <a:srgbClr val="10BC45"/>
                </a:solidFill>
              </a:rPr>
              <a:t>double-helix</a:t>
            </a:r>
            <a:r>
              <a:rPr lang="en-GB" altLang="en-US" dirty="0"/>
              <a:t> structure.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7D77B-1C6A-45E1-AB24-3991E1517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532D8F4F-5225-4161-B0F8-174A5C17B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E418BEC-B0A1-4508-8B9C-3C1662477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structure of DNA (2)</a:t>
            </a:r>
          </a:p>
        </p:txBody>
      </p:sp>
      <p:sp>
        <p:nvSpPr>
          <p:cNvPr id="23556" name="Rectangle 144">
            <a:extLst>
              <a:ext uri="{FF2B5EF4-FFF2-40B4-BE49-F238E27FC236}">
                <a16:creationId xmlns:a16="http://schemas.microsoft.com/office/drawing/2014/main" id="{897BFFA9-8307-40D1-A0B4-3C54C22A5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double-helix structure of DNA was supported by the work of other scientists, including </a:t>
            </a:r>
            <a:r>
              <a:rPr lang="en-GB" altLang="en-US" b="1" dirty="0">
                <a:solidFill>
                  <a:srgbClr val="010066"/>
                </a:solidFill>
              </a:rPr>
              <a:t>Rosalind Franklin </a:t>
            </a:r>
            <a:r>
              <a:rPr lang="en-GB" altLang="en-US" dirty="0">
                <a:solidFill>
                  <a:srgbClr val="010066"/>
                </a:solidFill>
              </a:rPr>
              <a:t>and </a:t>
            </a:r>
            <a:r>
              <a:rPr lang="en-GB" altLang="en-US" b="1" dirty="0">
                <a:solidFill>
                  <a:srgbClr val="010066"/>
                </a:solidFill>
              </a:rPr>
              <a:t>Maurice Wilkins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13" name="Rectangle 143">
            <a:extLst>
              <a:ext uri="{FF2B5EF4-FFF2-40B4-BE49-F238E27FC236}">
                <a16:creationId xmlns:a16="http://schemas.microsoft.com/office/drawing/2014/main" id="{E8644939-9FE5-42D4-8C17-A5ADFC276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322888"/>
            <a:ext cx="818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Further scientific research concluded that genes are made of short sections of DNA located on chromosomes. </a:t>
            </a:r>
            <a:endParaRPr lang="en-GB" altLang="en-US" dirty="0"/>
          </a:p>
        </p:txBody>
      </p:sp>
      <p:sp>
        <p:nvSpPr>
          <p:cNvPr id="10" name="Rectangle 142">
            <a:extLst>
              <a:ext uri="{FF2B5EF4-FFF2-40B4-BE49-F238E27FC236}">
                <a16:creationId xmlns:a16="http://schemas.microsoft.com/office/drawing/2014/main" id="{55BF5D79-6FD3-4BE4-807C-C280D231D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297053"/>
            <a:ext cx="5119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Between the late 1940s and early 1950s, these scientists used </a:t>
            </a:r>
            <a:r>
              <a:rPr lang="en-GB" altLang="en-US" b="1" dirty="0">
                <a:solidFill>
                  <a:srgbClr val="010066"/>
                </a:solidFill>
              </a:rPr>
              <a:t>X-rays </a:t>
            </a:r>
            <a:r>
              <a:rPr lang="en-GB" altLang="en-US" dirty="0">
                <a:solidFill>
                  <a:srgbClr val="010066"/>
                </a:solidFill>
              </a:rPr>
              <a:t>to image the structure of DNA. </a:t>
            </a:r>
            <a:endParaRPr lang="en-GB" altLang="en-US" dirty="0"/>
          </a:p>
        </p:txBody>
      </p:sp>
      <p:sp>
        <p:nvSpPr>
          <p:cNvPr id="11" name="Rectangle 141">
            <a:extLst>
              <a:ext uri="{FF2B5EF4-FFF2-40B4-BE49-F238E27FC236}">
                <a16:creationId xmlns:a16="http://schemas.microsoft.com/office/drawing/2014/main" id="{8B9599A1-12B9-4F5A-9FAF-3D2D8BE8B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810060"/>
            <a:ext cx="497416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Crick and Watson used some of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these images to help them work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out the double-helix model of DNA. </a:t>
            </a:r>
            <a:endParaRPr lang="en-GB" altLang="en-US" dirty="0"/>
          </a:p>
        </p:txBody>
      </p:sp>
      <p:pic>
        <p:nvPicPr>
          <p:cNvPr id="23560" name="Picture 8" descr="DiscoveringGenetics_Rosalind_Franklin_publicdomain.jpg">
            <a:extLst>
              <a:ext uri="{FF2B5EF4-FFF2-40B4-BE49-F238E27FC236}">
                <a16:creationId xmlns:a16="http://schemas.microsoft.com/office/drawing/2014/main" id="{FC969781-8391-41C8-92F1-ABFB0A952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r="6541"/>
          <a:stretch>
            <a:fillRect/>
          </a:stretch>
        </p:blipFill>
        <p:spPr bwMode="auto">
          <a:xfrm>
            <a:off x="5589588" y="2000250"/>
            <a:ext cx="2943225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D94CC-0BA2-4D6E-9199-44CED31FD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4289D75-64E4-456C-B443-FD4C2881D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Modern genetics</a:t>
            </a:r>
          </a:p>
        </p:txBody>
      </p:sp>
      <p:sp>
        <p:nvSpPr>
          <p:cNvPr id="24580" name="Rectangle 144">
            <a:extLst>
              <a:ext uri="{FF2B5EF4-FFF2-40B4-BE49-F238E27FC236}">
                <a16:creationId xmlns:a16="http://schemas.microsoft.com/office/drawing/2014/main" id="{2F1FFEDF-4669-48E8-822A-CDC97533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78528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development of the </a:t>
            </a:r>
            <a:r>
              <a:rPr lang="en-GB" altLang="en-US" b="1" dirty="0">
                <a:solidFill>
                  <a:srgbClr val="10BC45"/>
                </a:solidFill>
              </a:rPr>
              <a:t>gene theory </a:t>
            </a:r>
            <a:r>
              <a:rPr lang="en-GB" altLang="en-US" dirty="0">
                <a:solidFill>
                  <a:srgbClr val="010066"/>
                </a:solidFill>
              </a:rPr>
              <a:t>is the result of scientific work carried out by many researchers over the past two centuries.  </a:t>
            </a:r>
            <a:endParaRPr lang="en-GB" altLang="en-US" dirty="0"/>
          </a:p>
        </p:txBody>
      </p:sp>
      <p:sp>
        <p:nvSpPr>
          <p:cNvPr id="5" name="Rectangle 143">
            <a:extLst>
              <a:ext uri="{FF2B5EF4-FFF2-40B4-BE49-F238E27FC236}">
                <a16:creationId xmlns:a16="http://schemas.microsoft.com/office/drawing/2014/main" id="{47298E82-3CF7-4CA0-9D6F-F4BC4BDFA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419350"/>
            <a:ext cx="52112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Modern genetic research continues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to increase our knowledge of genes,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DNA and inheritance.  </a:t>
            </a:r>
            <a:endParaRPr lang="en-GB" altLang="en-US" dirty="0"/>
          </a:p>
        </p:txBody>
      </p:sp>
      <p:sp>
        <p:nvSpPr>
          <p:cNvPr id="6" name="Rectangle 142">
            <a:extLst>
              <a:ext uri="{FF2B5EF4-FFF2-40B4-BE49-F238E27FC236}">
                <a16:creationId xmlns:a16="http://schemas.microsoft.com/office/drawing/2014/main" id="{FF7D6266-AB56-4F5A-B9FC-CAB161B9C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4056063"/>
            <a:ext cx="5575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10BC45"/>
                </a:solidFill>
              </a:rPr>
              <a:t>DNA sequencing </a:t>
            </a:r>
            <a:r>
              <a:rPr lang="en-GB" altLang="en-US" dirty="0">
                <a:solidFill>
                  <a:srgbClr val="010066"/>
                </a:solidFill>
              </a:rPr>
              <a:t>is one of the biggest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breakthroughs of modern genetics. </a:t>
            </a:r>
            <a:endParaRPr lang="en-GB" altLang="en-US" dirty="0"/>
          </a:p>
        </p:txBody>
      </p:sp>
      <p:sp>
        <p:nvSpPr>
          <p:cNvPr id="7" name="Rectangle 141">
            <a:extLst>
              <a:ext uri="{FF2B5EF4-FFF2-40B4-BE49-F238E27FC236}">
                <a16:creationId xmlns:a16="http://schemas.microsoft.com/office/drawing/2014/main" id="{27625BE1-0FCD-4B6C-9C33-851E412DC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322888"/>
            <a:ext cx="582083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It is a technique that is used to determine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the order of </a:t>
            </a:r>
            <a:r>
              <a:rPr lang="en-GB" altLang="en-US" b="1" dirty="0">
                <a:solidFill>
                  <a:srgbClr val="10BC45"/>
                </a:solidFill>
              </a:rPr>
              <a:t>nucleotides</a:t>
            </a:r>
            <a:r>
              <a:rPr lang="en-GB" altLang="en-US" dirty="0">
                <a:solidFill>
                  <a:srgbClr val="010066"/>
                </a:solidFill>
              </a:rPr>
              <a:t> in DNA. </a:t>
            </a:r>
            <a:endParaRPr lang="en-GB" altLang="en-US" dirty="0"/>
          </a:p>
        </p:txBody>
      </p:sp>
      <p:pic>
        <p:nvPicPr>
          <p:cNvPr id="24584" name="Picture 8" descr="chromsome_DNA_gene_2.png">
            <a:extLst>
              <a:ext uri="{FF2B5EF4-FFF2-40B4-BE49-F238E27FC236}">
                <a16:creationId xmlns:a16="http://schemas.microsoft.com/office/drawing/2014/main" id="{A6F08B2E-F359-4FAF-85B8-F3DD520D4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8" b="6065"/>
          <a:stretch>
            <a:fillRect/>
          </a:stretch>
        </p:blipFill>
        <p:spPr bwMode="auto">
          <a:xfrm>
            <a:off x="5918200" y="2043113"/>
            <a:ext cx="2757488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89AAE-9803-4D82-826A-04CA28F4A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BBE2238F-F7CE-42E8-A3BD-23582B5C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6651C35-277C-4680-A080-9AF1B6D1C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Genome sequencing </a:t>
            </a:r>
          </a:p>
        </p:txBody>
      </p:sp>
      <p:sp>
        <p:nvSpPr>
          <p:cNvPr id="25604" name="Rectangle 144">
            <a:extLst>
              <a:ext uri="{FF2B5EF4-FFF2-40B4-BE49-F238E27FC236}">
                <a16:creationId xmlns:a16="http://schemas.microsoft.com/office/drawing/2014/main" id="{2C0A5F34-E40C-42CF-8E4D-03EF20E73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DNA sequencing techniques can be used to determine the order of nucleotides forming the entire human </a:t>
            </a:r>
            <a:r>
              <a:rPr lang="en-GB" altLang="en-US" b="1" dirty="0">
                <a:solidFill>
                  <a:srgbClr val="10BC45"/>
                </a:solidFill>
              </a:rPr>
              <a:t>genome</a:t>
            </a:r>
            <a:r>
              <a:rPr lang="en-GB" altLang="en-US" dirty="0">
                <a:solidFill>
                  <a:srgbClr val="010066"/>
                </a:solidFill>
              </a:rPr>
              <a:t>.  </a:t>
            </a:r>
            <a:endParaRPr lang="en-GB" altLang="en-US" dirty="0"/>
          </a:p>
        </p:txBody>
      </p:sp>
      <p:sp>
        <p:nvSpPr>
          <p:cNvPr id="8" name="Rectangle 143">
            <a:extLst>
              <a:ext uri="{FF2B5EF4-FFF2-40B4-BE49-F238E27FC236}">
                <a16:creationId xmlns:a16="http://schemas.microsoft.com/office/drawing/2014/main" id="{AF9175FC-0077-4351-AF7B-2632CFECD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825625"/>
            <a:ext cx="818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This is known as </a:t>
            </a:r>
            <a:r>
              <a:rPr lang="en-GB" altLang="en-US" b="1">
                <a:solidFill>
                  <a:srgbClr val="10BC45"/>
                </a:solidFill>
              </a:rPr>
              <a:t>genome sequencing</a:t>
            </a:r>
            <a:r>
              <a:rPr lang="en-GB" altLang="en-US">
                <a:solidFill>
                  <a:srgbClr val="010066"/>
                </a:solidFill>
              </a:rPr>
              <a:t>. </a:t>
            </a:r>
            <a:endParaRPr lang="en-GB" altLang="en-US"/>
          </a:p>
        </p:txBody>
      </p:sp>
      <p:sp>
        <p:nvSpPr>
          <p:cNvPr id="9" name="Rectangle 142">
            <a:extLst>
              <a:ext uri="{FF2B5EF4-FFF2-40B4-BE49-F238E27FC236}">
                <a16:creationId xmlns:a16="http://schemas.microsoft.com/office/drawing/2014/main" id="{99410CB8-0D20-4C4C-98AA-86978EFE5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511425"/>
            <a:ext cx="8801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In 1990, the </a:t>
            </a:r>
            <a:r>
              <a:rPr lang="en-GB" altLang="en-US" b="1" dirty="0">
                <a:solidFill>
                  <a:srgbClr val="10BC45"/>
                </a:solidFill>
              </a:rPr>
              <a:t>Human Genome Project </a:t>
            </a:r>
            <a:r>
              <a:rPr lang="en-GB" altLang="en-US" dirty="0">
                <a:solidFill>
                  <a:srgbClr val="010066"/>
                </a:solidFill>
              </a:rPr>
              <a:t>was launched. </a:t>
            </a:r>
            <a:r>
              <a:rPr lang="en-GB" altLang="en-US" dirty="0"/>
              <a:t>By 2003, the entire human genome had been successfully sequenced.</a:t>
            </a:r>
          </a:p>
        </p:txBody>
      </p:sp>
      <p:sp>
        <p:nvSpPr>
          <p:cNvPr id="10" name="Rectangle 141">
            <a:extLst>
              <a:ext uri="{FF2B5EF4-FFF2-40B4-BE49-F238E27FC236}">
                <a16:creationId xmlns:a16="http://schemas.microsoft.com/office/drawing/2014/main" id="{1BBE085C-FDC5-448D-93A4-6A1DBAEC6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953000"/>
            <a:ext cx="5297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In particular, it is hoped that genome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sequencing will help develop new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treatments for genetic disorders.</a:t>
            </a:r>
            <a:endParaRPr lang="en-GB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94A6E-3145-46F6-AA77-99B03F033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541713"/>
            <a:ext cx="501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information it revealed has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since enabled further discoveries about human genetics. </a:t>
            </a:r>
            <a:endParaRPr lang="en-GB" altLang="en-US" dirty="0"/>
          </a:p>
        </p:txBody>
      </p:sp>
      <p:pic>
        <p:nvPicPr>
          <p:cNvPr id="24585" name="Picture 8" descr="isak55_129618455_web.jpg">
            <a:extLst>
              <a:ext uri="{FF2B5EF4-FFF2-40B4-BE49-F238E27FC236}">
                <a16:creationId xmlns:a16="http://schemas.microsoft.com/office/drawing/2014/main" id="{1BF8F646-44B0-490A-A26D-D8A31FAD7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t="7979" r="16635" b="5475"/>
          <a:stretch>
            <a:fillRect/>
          </a:stretch>
        </p:blipFill>
        <p:spPr bwMode="auto">
          <a:xfrm>
            <a:off x="5551488" y="3503613"/>
            <a:ext cx="298132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0388E354-8E4D-4C03-B4FB-E0950CB51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Developing and Using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4. Systems and System Models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5" descr="DiscoveringGenetics_Gregor_.jpg">
            <a:extLst>
              <a:ext uri="{FF2B5EF4-FFF2-40B4-BE49-F238E27FC236}">
                <a16:creationId xmlns:a16="http://schemas.microsoft.com/office/drawing/2014/main" id="{6FBD43D4-F59F-4273-8953-45532F06D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1201738"/>
            <a:ext cx="290195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83B5C791-F6BF-4E36-91EB-E8D5C8E58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Genetics and Gregor Mendel</a:t>
            </a:r>
          </a:p>
        </p:txBody>
      </p:sp>
      <p:sp>
        <p:nvSpPr>
          <p:cNvPr id="13316" name="Text Box 282">
            <a:extLst>
              <a:ext uri="{FF2B5EF4-FFF2-40B4-BE49-F238E27FC236}">
                <a16:creationId xmlns:a16="http://schemas.microsoft.com/office/drawing/2014/main" id="{48831DE5-235A-4CB6-9936-035F61C02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58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10BC45"/>
                </a:solidFill>
              </a:rPr>
              <a:t>Genetics</a:t>
            </a:r>
            <a:r>
              <a:rPr lang="en-GB" altLang="en-US">
                <a:solidFill>
                  <a:srgbClr val="010066"/>
                </a:solidFill>
              </a:rPr>
              <a:t> is the study of </a:t>
            </a:r>
            <a:r>
              <a:rPr lang="en-GB" altLang="en-US" b="1">
                <a:solidFill>
                  <a:srgbClr val="010066"/>
                </a:solidFill>
              </a:rPr>
              <a:t>inherited characteristics</a:t>
            </a:r>
            <a:r>
              <a:rPr lang="en-GB" altLang="en-US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31" name="Text Box 281">
            <a:extLst>
              <a:ext uri="{FF2B5EF4-FFF2-40B4-BE49-F238E27FC236}">
                <a16:creationId xmlns:a16="http://schemas.microsoft.com/office/drawing/2014/main" id="{06FCB6D8-0012-4074-8264-49127C369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819400"/>
            <a:ext cx="858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This article reported on Mendel's work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investigating </a:t>
            </a:r>
            <a:r>
              <a:rPr lang="en-GB" altLang="en-US" b="1">
                <a:solidFill>
                  <a:srgbClr val="010066"/>
                </a:solidFill>
              </a:rPr>
              <a:t>patterns of inheritance </a:t>
            </a:r>
            <a:br>
              <a:rPr lang="en-GB" altLang="en-US" b="1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observed in pea plants.  </a:t>
            </a: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4C32C793-491E-44A8-B32C-A0FDC24AD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206875"/>
            <a:ext cx="858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Between 1856 and 1863, Mendel grew thousands of plants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at his monastery and studied how particular characteristics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were inherited.</a:t>
            </a:r>
          </a:p>
        </p:txBody>
      </p:sp>
      <p:sp>
        <p:nvSpPr>
          <p:cNvPr id="13320" name="Rectangle 2">
            <a:extLst>
              <a:ext uri="{FF2B5EF4-FFF2-40B4-BE49-F238E27FC236}">
                <a16:creationId xmlns:a16="http://schemas.microsoft.com/office/drawing/2014/main" id="{2C00E413-2014-4639-9C05-B31A78B6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9CDBE178-ACB2-4B33-9974-92CC61F97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16" y="5602112"/>
            <a:ext cx="8029575" cy="46166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What characteristics did Mendel study in his pea plants?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CAD4CB-2273-4A3B-AB5D-FD29101F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433513"/>
            <a:ext cx="858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In </a:t>
            </a:r>
            <a:r>
              <a:rPr lang="en-GB" altLang="en-US" b="1" dirty="0">
                <a:solidFill>
                  <a:srgbClr val="010066"/>
                </a:solidFill>
              </a:rPr>
              <a:t>1866</a:t>
            </a:r>
            <a:r>
              <a:rPr lang="en-GB" altLang="en-US" dirty="0">
                <a:solidFill>
                  <a:srgbClr val="010066"/>
                </a:solidFill>
              </a:rPr>
              <a:t>, a Czech monk named </a:t>
            </a:r>
            <a:r>
              <a:rPr lang="en-GB" altLang="en-US" b="1" dirty="0">
                <a:solidFill>
                  <a:srgbClr val="10BC45"/>
                </a:solidFill>
              </a:rPr>
              <a:t>Gregor </a:t>
            </a:r>
            <a:br>
              <a:rPr lang="en-GB" altLang="en-US" b="1" dirty="0">
                <a:solidFill>
                  <a:srgbClr val="10BC45"/>
                </a:solidFill>
              </a:rPr>
            </a:br>
            <a:r>
              <a:rPr lang="en-GB" altLang="en-US" b="1" dirty="0">
                <a:solidFill>
                  <a:srgbClr val="10BC45"/>
                </a:solidFill>
              </a:rPr>
              <a:t>Mendel </a:t>
            </a:r>
            <a:r>
              <a:rPr lang="en-GB" altLang="en-US" dirty="0">
                <a:solidFill>
                  <a:srgbClr val="010066"/>
                </a:solidFill>
              </a:rPr>
              <a:t>published an article called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“Experiments in Plant Hybridization.”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70D7EF-3B65-48C4-9927-D9BFBDF7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C86F7B0F-81A7-43E2-BBBE-BAF859AA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77825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B3CC75F0-FE76-47ED-B81A-7BC6DAA90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life and work of Gregor Mendel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8FBF74-9A55-43C2-857C-A7BB466A3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519CC7F2-0986-407A-8E8E-CEDB98CA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44" name="ShockwaveFlash1" r:id="rId3" imgW="8699400" imgH="5308560"/>
        </mc:Choice>
        <mc:Fallback>
          <p:control name="ShockwaveFlash1" r:id="rId3" imgW="8699400" imgH="530856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Jiang-Hongyan_352150406_WEB.jpg">
            <a:extLst>
              <a:ext uri="{FF2B5EF4-FFF2-40B4-BE49-F238E27FC236}">
                <a16:creationId xmlns:a16="http://schemas.microsoft.com/office/drawing/2014/main" id="{4D50853B-1F33-496B-BB95-B6EDBFFE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11497" r="3751" b="10454"/>
          <a:stretch>
            <a:fillRect/>
          </a:stretch>
        </p:blipFill>
        <p:spPr bwMode="auto">
          <a:xfrm>
            <a:off x="5602288" y="3220332"/>
            <a:ext cx="3381375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8E14CA6E-FE0B-4363-8640-132197FBB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Mendel’s experiments </a:t>
            </a:r>
          </a:p>
        </p:txBody>
      </p:sp>
      <p:sp>
        <p:nvSpPr>
          <p:cNvPr id="272387" name="Text Box 3">
            <a:extLst>
              <a:ext uri="{FF2B5EF4-FFF2-40B4-BE49-F238E27FC236}">
                <a16:creationId xmlns:a16="http://schemas.microsoft.com/office/drawing/2014/main" id="{79964DCB-40E2-42F7-B5AE-5D3F8101A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97053"/>
            <a:ext cx="818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There are two </a:t>
            </a:r>
            <a:r>
              <a:rPr lang="en-GB" altLang="en-US" b="1" dirty="0">
                <a:solidFill>
                  <a:srgbClr val="10BC45"/>
                </a:solidFill>
              </a:rPr>
              <a:t>alleles</a:t>
            </a:r>
            <a:r>
              <a:rPr lang="en-GB" altLang="en-US" dirty="0">
                <a:solidFill>
                  <a:srgbClr val="010066"/>
                </a:solidFill>
              </a:rPr>
              <a:t> controlling pea shape. One allele is </a:t>
            </a:r>
            <a:r>
              <a:rPr lang="en-GB" altLang="en-US" b="1" dirty="0">
                <a:solidFill>
                  <a:srgbClr val="10BC45"/>
                </a:solidFill>
              </a:rPr>
              <a:t>dominant</a:t>
            </a:r>
            <a:r>
              <a:rPr lang="en-GB" altLang="en-US" dirty="0">
                <a:solidFill>
                  <a:srgbClr val="010066"/>
                </a:solidFill>
              </a:rPr>
              <a:t>, while the other allele is </a:t>
            </a:r>
            <a:r>
              <a:rPr lang="en-GB" altLang="en-US" b="1" dirty="0">
                <a:solidFill>
                  <a:srgbClr val="10BC45"/>
                </a:solidFill>
              </a:rPr>
              <a:t>recessive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14341" name="Text Box 28">
            <a:extLst>
              <a:ext uri="{FF2B5EF4-FFF2-40B4-BE49-F238E27FC236}">
                <a16:creationId xmlns:a16="http://schemas.microsoft.com/office/drawing/2014/main" id="{1F4915FE-F33E-49A8-86F8-13CEF413A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40598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Mendel investigated the inheritance of a single characteristic at a time. This type of breeding experiment is called a </a:t>
            </a:r>
            <a:r>
              <a:rPr lang="en-GB" altLang="en-US" b="1" dirty="0">
                <a:solidFill>
                  <a:srgbClr val="10BC45"/>
                </a:solidFill>
              </a:rPr>
              <a:t>monohybrid cross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FEE862-7114-485A-9960-79B9A7E42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39993"/>
            <a:ext cx="57192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This means that there are </a:t>
            </a:r>
            <a:r>
              <a:rPr lang="en-GB" altLang="en-US" b="1" dirty="0">
                <a:solidFill>
                  <a:srgbClr val="010066"/>
                </a:solidFill>
              </a:rPr>
              <a:t>three</a:t>
            </a:r>
            <a:r>
              <a:rPr lang="en-GB" altLang="en-US" dirty="0">
                <a:solidFill>
                  <a:srgbClr val="010066"/>
                </a:solidFill>
              </a:rPr>
              <a:t> possible </a:t>
            </a:r>
            <a:r>
              <a:rPr lang="en-GB" altLang="en-US" b="1" dirty="0">
                <a:solidFill>
                  <a:srgbClr val="10BC45"/>
                </a:solidFill>
              </a:rPr>
              <a:t>genotypes</a:t>
            </a:r>
            <a:r>
              <a:rPr lang="en-GB" altLang="en-US" dirty="0">
                <a:solidFill>
                  <a:srgbClr val="010066"/>
                </a:solidFill>
              </a:rPr>
              <a:t> offspring could inherit, leading to </a:t>
            </a:r>
            <a:r>
              <a:rPr lang="en-GB" altLang="en-US" b="1" dirty="0">
                <a:solidFill>
                  <a:srgbClr val="010066"/>
                </a:solidFill>
              </a:rPr>
              <a:t>two</a:t>
            </a:r>
            <a:r>
              <a:rPr lang="en-GB" altLang="en-US" dirty="0">
                <a:solidFill>
                  <a:srgbClr val="010066"/>
                </a:solidFill>
              </a:rPr>
              <a:t> possible </a:t>
            </a:r>
            <a:r>
              <a:rPr lang="en-GB" altLang="en-US" b="1" dirty="0">
                <a:solidFill>
                  <a:srgbClr val="10BC45"/>
                </a:solidFill>
              </a:rPr>
              <a:t>phenotypes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  <a:endParaRPr lang="en-GB" alt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EDC821-72CF-4A8F-B594-57C53ACEE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953000"/>
            <a:ext cx="59675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Mendel observed that the </a:t>
            </a:r>
            <a:r>
              <a:rPr lang="en-GB" altLang="en-US" b="1" dirty="0">
                <a:solidFill>
                  <a:srgbClr val="010066"/>
                </a:solidFill>
              </a:rPr>
              <a:t>smooth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pea characteristic was dominant over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the recessive </a:t>
            </a:r>
            <a:r>
              <a:rPr lang="en-GB" altLang="en-US" b="1" dirty="0">
                <a:solidFill>
                  <a:srgbClr val="010066"/>
                </a:solidFill>
              </a:rPr>
              <a:t>wrinkled</a:t>
            </a:r>
            <a:r>
              <a:rPr lang="en-GB" altLang="en-US" dirty="0">
                <a:solidFill>
                  <a:srgbClr val="010066"/>
                </a:solidFill>
              </a:rPr>
              <a:t> pea characteristic. </a:t>
            </a:r>
            <a:endParaRPr lang="en-GB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7DE639-FAFD-4DDB-BDD6-725E62EE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82E16E12-EC22-4F2D-86FC-CDE49883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795FD-81D5-49BD-A2A5-AF0E5E443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0484"/>
              </p:ext>
            </p:extLst>
          </p:nvPr>
        </p:nvGraphicFramePr>
        <p:xfrm>
          <a:off x="342900" y="1538818"/>
          <a:ext cx="7767638" cy="24574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1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13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6" marR="91436" marT="45706" marB="45706" anchor="ctr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B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genotype</a:t>
                      </a:r>
                    </a:p>
                  </a:txBody>
                  <a:tcPr marL="91436" marR="91436" marT="45706" marB="45706" anchor="ctr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B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phenotype</a:t>
                      </a:r>
                    </a:p>
                  </a:txBody>
                  <a:tcPr marL="91436" marR="91436" marT="45706" marB="45706" anchor="ctr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BC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9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10066"/>
                          </a:solidFill>
                        </a:rPr>
                        <a:t>homozygous dominant</a:t>
                      </a:r>
                    </a:p>
                  </a:txBody>
                  <a:tcPr marL="91436" marR="91436" marT="45706" marB="45706" anchor="ctr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6" marR="91436" marT="45706" marB="45706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6" marR="91436" marT="45706" marB="45706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9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10066"/>
                          </a:solidFill>
                        </a:rPr>
                        <a:t>homozygous recessive</a:t>
                      </a:r>
                    </a:p>
                  </a:txBody>
                  <a:tcPr marL="91436" marR="91436" marT="45706" marB="45706" anchor="ctr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6" marR="91436" marT="45706" marB="45706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6" marR="91436" marT="45706" marB="45706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9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10066"/>
                          </a:solidFill>
                        </a:rPr>
                        <a:t>heterozygous</a:t>
                      </a:r>
                    </a:p>
                  </a:txBody>
                  <a:tcPr marL="91436" marR="91436" marT="45706" marB="45706" anchor="ctr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6" marR="91436" marT="45706" marB="45706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6" marR="91436" marT="45706" marB="45706">
                    <a:lnL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4" name="Rectangle 2">
            <a:extLst>
              <a:ext uri="{FF2B5EF4-FFF2-40B4-BE49-F238E27FC236}">
                <a16:creationId xmlns:a16="http://schemas.microsoft.com/office/drawing/2014/main" id="{33F6A2B2-6E7D-4A42-9D34-AB681074D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Inheritance of pea shape (1)</a:t>
            </a:r>
          </a:p>
        </p:txBody>
      </p:sp>
      <p:sp>
        <p:nvSpPr>
          <p:cNvPr id="15385" name="Text Box 7">
            <a:extLst>
              <a:ext uri="{FF2B5EF4-FFF2-40B4-BE49-F238E27FC236}">
                <a16:creationId xmlns:a16="http://schemas.microsoft.com/office/drawing/2014/main" id="{310FD532-18CF-4E02-8B8B-1DA5C072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2150006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smooth</a:t>
            </a:r>
          </a:p>
        </p:txBody>
      </p:sp>
      <p:sp>
        <p:nvSpPr>
          <p:cNvPr id="15387" name="Rectangle 1">
            <a:extLst>
              <a:ext uri="{FF2B5EF4-FFF2-40B4-BE49-F238E27FC236}">
                <a16:creationId xmlns:a16="http://schemas.microsoft.com/office/drawing/2014/main" id="{3F92BA3F-D0D3-452E-A53A-214AEDC0B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6191250" cy="46166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Can you complete this table for pea shape?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10265-DC01-4F9A-8FA2-B680681A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4220283"/>
            <a:ext cx="85301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Mendel observed a particular pattern to the inheritance of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pea shape when two </a:t>
            </a:r>
            <a:r>
              <a:rPr lang="en-GB" altLang="en-US" b="1" dirty="0">
                <a:solidFill>
                  <a:srgbClr val="10BC45"/>
                </a:solidFill>
              </a:rPr>
              <a:t>heterozygous</a:t>
            </a:r>
            <a:r>
              <a:rPr lang="en-GB" altLang="en-US" dirty="0">
                <a:solidFill>
                  <a:srgbClr val="010066"/>
                </a:solidFill>
              </a:rPr>
              <a:t> pea plants were crossed.</a:t>
            </a:r>
            <a:endParaRPr lang="en-GB" alt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65AD459-6F37-4E6B-AA89-075F5FAE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217230"/>
            <a:ext cx="7536744" cy="830997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What is the ratio of smooth pea plants to wrinkled pea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plants in the offspring of two heterozygous plants?</a:t>
            </a:r>
          </a:p>
        </p:txBody>
      </p:sp>
      <p:sp>
        <p:nvSpPr>
          <p:cNvPr id="15390" name="Text Box 4">
            <a:extLst>
              <a:ext uri="{FF2B5EF4-FFF2-40B4-BE49-F238E27FC236}">
                <a16:creationId xmlns:a16="http://schemas.microsoft.com/office/drawing/2014/main" id="{04A4FE2B-2E41-48DF-983E-1556662FF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5" y="3440643"/>
            <a:ext cx="32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?</a:t>
            </a:r>
          </a:p>
        </p:txBody>
      </p:sp>
      <p:sp>
        <p:nvSpPr>
          <p:cNvPr id="15391" name="Text Box 4">
            <a:extLst>
              <a:ext uri="{FF2B5EF4-FFF2-40B4-BE49-F238E27FC236}">
                <a16:creationId xmlns:a16="http://schemas.microsoft.com/office/drawing/2014/main" id="{9D7C9220-0E90-4812-BB16-44D61D1D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2792943"/>
            <a:ext cx="32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?</a:t>
            </a:r>
          </a:p>
        </p:txBody>
      </p:sp>
      <p:sp>
        <p:nvSpPr>
          <p:cNvPr id="15392" name="Text Box 4">
            <a:extLst>
              <a:ext uri="{FF2B5EF4-FFF2-40B4-BE49-F238E27FC236}">
                <a16:creationId xmlns:a16="http://schemas.microsoft.com/office/drawing/2014/main" id="{37637DEC-0CCC-4FAD-A994-3E557B63B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3437468"/>
            <a:ext cx="32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?</a:t>
            </a:r>
          </a:p>
        </p:txBody>
      </p:sp>
      <p:sp>
        <p:nvSpPr>
          <p:cNvPr id="15393" name="Text Box 4">
            <a:extLst>
              <a:ext uri="{FF2B5EF4-FFF2-40B4-BE49-F238E27FC236}">
                <a16:creationId xmlns:a16="http://schemas.microsoft.com/office/drawing/2014/main" id="{1E248161-593E-46D0-8209-B831D8A2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082" y="2162706"/>
            <a:ext cx="6064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SS</a:t>
            </a:r>
          </a:p>
        </p:txBody>
      </p:sp>
      <p:sp>
        <p:nvSpPr>
          <p:cNvPr id="15394" name="Text Box 5">
            <a:extLst>
              <a:ext uri="{FF2B5EF4-FFF2-40B4-BE49-F238E27FC236}">
                <a16:creationId xmlns:a16="http://schemas.microsoft.com/office/drawing/2014/main" id="{0A9E7FA7-0EAC-412D-9626-0B4BC1C85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057" y="2780243"/>
            <a:ext cx="4984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ss</a:t>
            </a:r>
          </a:p>
        </p:txBody>
      </p:sp>
      <p:sp>
        <p:nvSpPr>
          <p:cNvPr id="272393" name="Text Box 9">
            <a:extLst>
              <a:ext uri="{FF2B5EF4-FFF2-40B4-BE49-F238E27FC236}">
                <a16:creationId xmlns:a16="http://schemas.microsoft.com/office/drawing/2014/main" id="{9DE4B55C-C771-4524-8AAE-477B61007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031" y="2805643"/>
            <a:ext cx="13795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wrinkled</a:t>
            </a:r>
          </a:p>
        </p:txBody>
      </p:sp>
      <p:sp>
        <p:nvSpPr>
          <p:cNvPr id="272392" name="Text Box 8">
            <a:extLst>
              <a:ext uri="{FF2B5EF4-FFF2-40B4-BE49-F238E27FC236}">
                <a16:creationId xmlns:a16="http://schemas.microsoft.com/office/drawing/2014/main" id="{3819AFBA-53AD-4A89-9D2D-B8DE9E022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3445406"/>
            <a:ext cx="13589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smooth</a:t>
            </a:r>
          </a:p>
        </p:txBody>
      </p:sp>
      <p:sp>
        <p:nvSpPr>
          <p:cNvPr id="272390" name="Text Box 6">
            <a:extLst>
              <a:ext uri="{FF2B5EF4-FFF2-40B4-BE49-F238E27FC236}">
                <a16:creationId xmlns:a16="http://schemas.microsoft.com/office/drawing/2014/main" id="{EC0B817A-DC27-4719-9F35-1168E3F8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3442231"/>
            <a:ext cx="6397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41D43E-639F-4434-9E0C-E3D9D978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notes_icon">
            <a:extLst>
              <a:ext uri="{FF2B5EF4-FFF2-40B4-BE49-F238E27FC236}">
                <a16:creationId xmlns:a16="http://schemas.microsoft.com/office/drawing/2014/main" id="{E8484641-C1D7-49D5-BD81-DF8B6522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4A94CF-A026-42AD-B7CF-C0DCEDA7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039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72393" grpId="0" animBg="1"/>
      <p:bldP spid="272392" grpId="0" animBg="1"/>
      <p:bldP spid="2723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A803F19-DC0B-4128-BFBC-20263A20E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Inheritance of pea shape (2)</a:t>
            </a:r>
          </a:p>
        </p:txBody>
      </p:sp>
      <p:sp>
        <p:nvSpPr>
          <p:cNvPr id="16388" name="Rectangle 14">
            <a:extLst>
              <a:ext uri="{FF2B5EF4-FFF2-40B4-BE49-F238E27FC236}">
                <a16:creationId xmlns:a16="http://schemas.microsoft.com/office/drawing/2014/main" id="{DEC2318C-7B5A-49FD-AFE7-8EACDC5F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801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Mendel noticed that the ratio of smooth pea plants to wrinkled pea plants in the offspring of two heterozygous plants was </a:t>
            </a:r>
            <a:r>
              <a:rPr lang="en-GB" altLang="en-US" b="1">
                <a:solidFill>
                  <a:srgbClr val="010066"/>
                </a:solidFill>
              </a:rPr>
              <a:t>3:1</a:t>
            </a:r>
            <a:r>
              <a:rPr lang="en-GB" altLang="en-US">
                <a:solidFill>
                  <a:srgbClr val="010066"/>
                </a:solidFill>
              </a:rPr>
              <a:t>. </a:t>
            </a:r>
            <a:endParaRPr lang="en-GB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A33BCA-5458-4FE1-9E77-C12CDB2D2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927225"/>
            <a:ext cx="852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pattern of inheritance for pea shape was </a:t>
            </a:r>
            <a:r>
              <a:rPr lang="en-GB" altLang="en-US" b="1" dirty="0">
                <a:solidFill>
                  <a:srgbClr val="010066"/>
                </a:solidFill>
              </a:rPr>
              <a:t>predictable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  <a:endParaRPr lang="en-GB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A424BF-F958-4F16-83A3-150D5BE23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700338"/>
            <a:ext cx="50958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From his experiments, Mendel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concluded that the inheritance of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each characteristic of an organism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is determined by “</a:t>
            </a:r>
            <a:r>
              <a:rPr lang="en-GB" altLang="en-US" b="1" dirty="0">
                <a:solidFill>
                  <a:srgbClr val="010066"/>
                </a:solidFill>
              </a:rPr>
              <a:t>units</a:t>
            </a:r>
            <a:r>
              <a:rPr lang="en-GB" altLang="en-US" dirty="0">
                <a:solidFill>
                  <a:srgbClr val="010066"/>
                </a:solidFill>
              </a:rPr>
              <a:t>” that are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passed on to offspring </a:t>
            </a:r>
            <a:r>
              <a:rPr lang="en-GB" altLang="en-US" b="1" dirty="0">
                <a:solidFill>
                  <a:srgbClr val="010066"/>
                </a:solidFill>
              </a:rPr>
              <a:t>unchanged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83FC3D-5A2A-4FBB-97D5-70156047B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953000"/>
            <a:ext cx="5095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At the time, Mendel did not uncover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what these “units” were. Today, we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call them </a:t>
            </a:r>
            <a:r>
              <a:rPr lang="en-GB" altLang="en-US" b="1" dirty="0">
                <a:solidFill>
                  <a:srgbClr val="10BC45"/>
                </a:solidFill>
              </a:rPr>
              <a:t>genes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pic>
        <p:nvPicPr>
          <p:cNvPr id="16393" name="Picture 21" descr="NatalieJean_221191744_WEB.jpg">
            <a:extLst>
              <a:ext uri="{FF2B5EF4-FFF2-40B4-BE49-F238E27FC236}">
                <a16:creationId xmlns:a16="http://schemas.microsoft.com/office/drawing/2014/main" id="{CFEBF395-C667-4583-955E-517E32BBE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-1047" r="4236" b="4576"/>
          <a:stretch>
            <a:fillRect/>
          </a:stretch>
        </p:blipFill>
        <p:spPr bwMode="auto">
          <a:xfrm>
            <a:off x="5529087" y="2638249"/>
            <a:ext cx="3094038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2CE103-1AB1-4B90-8D58-9EE8EB2B7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154D18F0-CFE4-4518-A322-4E123ED3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C122912-7BDE-4B85-B218-1A02F0F0F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“loss” of Mendel’s work</a:t>
            </a:r>
          </a:p>
        </p:txBody>
      </p:sp>
      <p:sp>
        <p:nvSpPr>
          <p:cNvPr id="17412" name="Rectangle 14">
            <a:extLst>
              <a:ext uri="{FF2B5EF4-FFF2-40B4-BE49-F238E27FC236}">
                <a16:creationId xmlns:a16="http://schemas.microsoft.com/office/drawing/2014/main" id="{E5587E2F-3F70-466D-95B9-6518CEE0E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57532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Despite the importance of Mendel’s experiments, his work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went largely unnoticed by the scientific community at the time. </a:t>
            </a:r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488B93-60D3-47BF-AF1E-816D112B9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804988"/>
            <a:ext cx="8734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It is thought that, if Mendel’s work had received more attention, genes and their role in inheritance could have been discovered much sooner. </a:t>
            </a:r>
            <a:endParaRPr lang="en-GB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F32209-6848-48A2-B5F9-9FF0AB31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194050"/>
            <a:ext cx="548216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Scientists did not rediscover Mendel’s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work until 1900. His experiments were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repeated and led to further discoveries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about genetics.</a:t>
            </a:r>
            <a:endParaRPr lang="en-GB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200740-E99D-419C-B109-7277D0ACA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4953000"/>
            <a:ext cx="5005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As a result of his research, Mendel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has since been named the “</a:t>
            </a:r>
            <a:r>
              <a:rPr lang="en-GB" altLang="en-US" b="1" dirty="0">
                <a:solidFill>
                  <a:srgbClr val="010066"/>
                </a:solidFill>
              </a:rPr>
              <a:t>Father </a:t>
            </a:r>
          </a:p>
          <a:p>
            <a:r>
              <a:rPr lang="en-GB" altLang="en-US" b="1" dirty="0">
                <a:solidFill>
                  <a:srgbClr val="010066"/>
                </a:solidFill>
              </a:rPr>
              <a:t>of Genetics</a:t>
            </a:r>
            <a:r>
              <a:rPr lang="en-GB" altLang="en-US" dirty="0">
                <a:solidFill>
                  <a:srgbClr val="010066"/>
                </a:solidFill>
              </a:rPr>
              <a:t>.”</a:t>
            </a:r>
            <a:endParaRPr lang="en-GB" altLang="en-US" dirty="0"/>
          </a:p>
        </p:txBody>
      </p:sp>
      <p:pic>
        <p:nvPicPr>
          <p:cNvPr id="17416" name="Picture 8" descr="slide 8.jpg">
            <a:extLst>
              <a:ext uri="{FF2B5EF4-FFF2-40B4-BE49-F238E27FC236}">
                <a16:creationId xmlns:a16="http://schemas.microsoft.com/office/drawing/2014/main" id="{B11F86BF-E0E0-4E10-9DB7-7A9E30CBA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2787650"/>
            <a:ext cx="264001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9A7FEE-EA8E-49B8-BE0E-5318080E7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" descr="DiscoveringGenetics_Walther_flemming_publicdomain.jpg">
            <a:extLst>
              <a:ext uri="{FF2B5EF4-FFF2-40B4-BE49-F238E27FC236}">
                <a16:creationId xmlns:a16="http://schemas.microsoft.com/office/drawing/2014/main" id="{7968CFDB-92AA-4F93-BAF7-E2533163A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60600"/>
            <a:ext cx="2887663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DFDB6A16-6529-4560-B8BA-BEE6AEB7E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Discovering chromosomes</a:t>
            </a:r>
          </a:p>
        </p:txBody>
      </p:sp>
      <p:sp>
        <p:nvSpPr>
          <p:cNvPr id="19461" name="Rectangle 10">
            <a:extLst>
              <a:ext uri="{FF2B5EF4-FFF2-40B4-BE49-F238E27FC236}">
                <a16:creationId xmlns:a16="http://schemas.microsoft.com/office/drawing/2014/main" id="{224A30C3-649D-4E3E-8D45-E549EBDC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In the late 19</a:t>
            </a:r>
            <a:r>
              <a:rPr lang="en-GB" altLang="en-US" baseline="30000" dirty="0">
                <a:solidFill>
                  <a:srgbClr val="010066"/>
                </a:solidFill>
              </a:rPr>
              <a:t>th</a:t>
            </a:r>
            <a:r>
              <a:rPr lang="en-GB" altLang="en-US" dirty="0">
                <a:solidFill>
                  <a:srgbClr val="010066"/>
                </a:solidFill>
              </a:rPr>
              <a:t> century, a German scientist called </a:t>
            </a:r>
            <a:r>
              <a:rPr lang="en-GB" altLang="en-US" b="1" dirty="0">
                <a:solidFill>
                  <a:srgbClr val="010066"/>
                </a:solidFill>
              </a:rPr>
              <a:t>Walther Fleming </a:t>
            </a:r>
            <a:r>
              <a:rPr lang="en-GB" altLang="en-US" dirty="0">
                <a:solidFill>
                  <a:srgbClr val="010066"/>
                </a:solidFill>
              </a:rPr>
              <a:t>identified thread-like structures inside the nucleus of cells and observed their movement during the process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of </a:t>
            </a:r>
            <a:r>
              <a:rPr lang="en-GB" altLang="en-US" b="1" dirty="0">
                <a:solidFill>
                  <a:srgbClr val="010066"/>
                </a:solidFill>
              </a:rPr>
              <a:t>cell division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9CCF52-8BA4-4745-87BD-72C858354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932238"/>
            <a:ext cx="484998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However, at this time, Mendel’s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article had yet to be rediscovered.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FEFCF-DDF3-49FA-9F7F-40830709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2543175"/>
            <a:ext cx="4635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Following work by other scientists, these structures were later named </a:t>
            </a:r>
            <a:r>
              <a:rPr lang="en-GB" altLang="en-US" b="1" dirty="0">
                <a:solidFill>
                  <a:srgbClr val="10BC45"/>
                </a:solidFill>
              </a:rPr>
              <a:t>chromosomes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  <a:endParaRPr lang="en-GB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09A193-6D63-47A4-A60F-884D076AC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953000"/>
            <a:ext cx="5095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As a result, the connection was not made that it was chromosomes that carried the “units” of inheritance.  </a:t>
            </a:r>
            <a:endParaRPr lang="en-GB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2C0295-CB1C-42BE-A286-B7BE8BFE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DEFAULT DESIGN" val="PxlOyomr"/>
  <p:tag name="ARTICULATE_DESIGN_ID_5_DEFAULT DESIGN" val="5Nc6c34V"/>
  <p:tag name="ARTICULATE_DESIGN_ID_1_DEFAULT DESIGN" val="5eXdk71d"/>
  <p:tag name="ARTICULATE_DESIGN_ID_6_DEFAULT DESIGN" val="sQEntHHB"/>
  <p:tag name="ARTICULATE_DESIGN_ID_3_DEFAULT DESIGN" val="KeMYixGc"/>
  <p:tag name="ARTICULATE_DESIGN_ID_2_DEFAULT DESIGN" val="4kZuDDfP"/>
  <p:tag name="ARTICULATE_DESIGN_ID_4_DEFAULT DESIGN" val="fdKzPm3c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14500</TotalTime>
  <Words>1278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Wingdings 2</vt:lpstr>
      <vt:lpstr>1_Default Design</vt:lpstr>
      <vt:lpstr>6_Default Design</vt:lpstr>
      <vt:lpstr>Discovering Genetics</vt:lpstr>
      <vt:lpstr>Information</vt:lpstr>
      <vt:lpstr>Genetics and Gregor Mendel</vt:lpstr>
      <vt:lpstr>The life and work of Gregor Mendel</vt:lpstr>
      <vt:lpstr>Mendel’s experiments </vt:lpstr>
      <vt:lpstr>Inheritance of pea shape (1)</vt:lpstr>
      <vt:lpstr>Inheritance of pea shape (2)</vt:lpstr>
      <vt:lpstr>The “loss” of Mendel’s work</vt:lpstr>
      <vt:lpstr>Discovering chromosomes</vt:lpstr>
      <vt:lpstr>Discovering the role of chromosomes</vt:lpstr>
      <vt:lpstr>Genes and DNA</vt:lpstr>
      <vt:lpstr>The structure of DNA (1)</vt:lpstr>
      <vt:lpstr>The structure of DNA (2)</vt:lpstr>
      <vt:lpstr>Modern genetics</vt:lpstr>
      <vt:lpstr>Genome sequencing 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Genetics</dc:title>
  <dc:subject>Boardworks High School Life Science</dc:subject>
  <dc:creator>Boardworks</dc:creator>
  <cp:lastModifiedBy>Tim Crilly</cp:lastModifiedBy>
  <cp:revision>587</cp:revision>
  <dcterms:created xsi:type="dcterms:W3CDTF">2003-10-06T13:07:42Z</dcterms:created>
  <dcterms:modified xsi:type="dcterms:W3CDTF">2019-01-31T15:24:44Z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C7DA3205-6AC2-4642-A164-F356D6D6207E</vt:lpwstr>
  </property>
  <property fmtid="{D5CDD505-2E9C-101B-9397-08002B2CF9AE}" pid="3" name="ArticulatePath">
    <vt:lpwstr>Discovering Genetics</vt:lpwstr>
  </property>
</Properties>
</file>