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activeX/activeX2.xml" ContentType="application/vnd.ms-office.activeX+xml"/>
  <Override PartName="/ppt/notesSlides/notesSlide11.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2.xml" ContentType="application/vnd.openxmlformats-officedocument.presentationml.notesSlide+xml"/>
  <Override PartName="/ppt/tags/tag4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4.xml" ContentType="application/vnd.ms-office.activeX+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activeX/activeX5.xml" ContentType="application/vnd.ms-office.activeX+xml"/>
  <Override PartName="/ppt/notesSlides/notesSlide21.xml" ContentType="application/vnd.openxmlformats-officedocument.presentationml.notesSlide+xml"/>
  <Override PartName="/ppt/tags/tag49.xml" ContentType="application/vnd.openxmlformats-officedocument.presentationml.tags+xml"/>
  <Override PartName="/ppt/activeX/activeX6.xml" ContentType="application/vnd.ms-office.activeX+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84" r:id="rId1"/>
    <p:sldMasterId id="2147485198" r:id="rId2"/>
  </p:sldMasterIdLst>
  <p:notesMasterIdLst>
    <p:notesMasterId r:id="rId28"/>
  </p:notesMasterIdLst>
  <p:handoutMasterIdLst>
    <p:handoutMasterId r:id="rId29"/>
  </p:handoutMasterIdLst>
  <p:sldIdLst>
    <p:sldId id="430" r:id="rId3"/>
    <p:sldId id="527" r:id="rId4"/>
    <p:sldId id="578" r:id="rId5"/>
    <p:sldId id="583" r:id="rId6"/>
    <p:sldId id="497" r:id="rId7"/>
    <p:sldId id="581" r:id="rId8"/>
    <p:sldId id="584" r:id="rId9"/>
    <p:sldId id="582" r:id="rId10"/>
    <p:sldId id="585" r:id="rId11"/>
    <p:sldId id="548" r:id="rId12"/>
    <p:sldId id="549" r:id="rId13"/>
    <p:sldId id="552" r:id="rId14"/>
    <p:sldId id="550" r:id="rId15"/>
    <p:sldId id="535" r:id="rId16"/>
    <p:sldId id="487" r:id="rId17"/>
    <p:sldId id="586" r:id="rId18"/>
    <p:sldId id="588" r:id="rId19"/>
    <p:sldId id="589" r:id="rId20"/>
    <p:sldId id="587" r:id="rId21"/>
    <p:sldId id="590" r:id="rId22"/>
    <p:sldId id="511" r:id="rId23"/>
    <p:sldId id="512" r:id="rId24"/>
    <p:sldId id="591" r:id="rId25"/>
    <p:sldId id="592" r:id="rId26"/>
    <p:sldId id="319" r:id="rId27"/>
  </p:sldIdLst>
  <p:sldSz cx="9144000" cy="6858000" type="screen4x3"/>
  <p:notesSz cx="6858000" cy="9296400"/>
  <p:embeddedFontLst>
    <p:embeddedFont>
      <p:font typeface="Wingdings 2" panose="05020102010507070707" pitchFamily="18" charset="2"/>
      <p:regular r:id="rId30"/>
    </p:embeddedFont>
  </p:embeddedFontLst>
  <p:custDataLst>
    <p:tags r:id="rId31"/>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E696"/>
    <a:srgbClr val="010066"/>
    <a:srgbClr val="10BC45"/>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354"/>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10CFC12-1119-4F18-BBAB-3149689BEBE3}"/>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6F4E1FC-EFB6-482E-8B04-A11FC3383B04}" type="slidenum">
              <a:rPr lang="en-GB" altLang="en-US"/>
              <a:pPr/>
              <a:t>‹#›</a:t>
            </a:fld>
            <a:endParaRPr lang="en-GB" altLang="en-US"/>
          </a:p>
        </p:txBody>
      </p:sp>
      <p:sp>
        <p:nvSpPr>
          <p:cNvPr id="5" name="Rectangle 7">
            <a:extLst>
              <a:ext uri="{FF2B5EF4-FFF2-40B4-BE49-F238E27FC236}">
                <a16:creationId xmlns:a16="http://schemas.microsoft.com/office/drawing/2014/main" id="{F69EA6E6-2C21-4F64-8385-CA163B578D14}"/>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6D151C19-AD0B-4ED0-B7BA-D978BD7DB12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448247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09C6FF57-A71A-4F49-963D-3ABD94CA129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5A4D808-2CF2-4E13-BDAF-027ED08169CC}"/>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F3ED78F-4992-41E4-AE2F-835D6A466A24}"/>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B2BFD56-3AD1-4353-896F-7BE593D43DF1}" type="slidenum">
              <a:rPr lang="en-US" altLang="en-US"/>
              <a:pPr/>
              <a:t>‹#›</a:t>
            </a:fld>
            <a:endParaRPr lang="en-US" altLang="en-US"/>
          </a:p>
        </p:txBody>
      </p:sp>
      <p:sp>
        <p:nvSpPr>
          <p:cNvPr id="7" name="Rectangle 7">
            <a:extLst>
              <a:ext uri="{FF2B5EF4-FFF2-40B4-BE49-F238E27FC236}">
                <a16:creationId xmlns:a16="http://schemas.microsoft.com/office/drawing/2014/main" id="{8C5878D4-0E4C-4336-AC54-2959DC984B9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F5ACE8F0-831A-4297-9BFB-3A5BB54FF58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06132721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1F03DD81-34F4-4AFD-9C2C-85DC6A939DE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F154566-6C9D-4744-B351-8D036B4BF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EBAA058-AFC3-4258-81EA-B6A88CE00D99}"/>
              </a:ext>
            </a:extLst>
          </p:cNvPr>
          <p:cNvSpPr>
            <a:spLocks noGrp="1"/>
          </p:cNvSpPr>
          <p:nvPr>
            <p:ph type="sldNum" sz="quarter" idx="10"/>
          </p:nvPr>
        </p:nvSpPr>
        <p:spPr/>
        <p:txBody>
          <a:bodyPr/>
          <a:lstStyle/>
          <a:p>
            <a:fld id="{DB2BFD56-3AD1-4353-896F-7BE593D43DF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093E9C81-3349-41DD-994D-8BC4C9802B05}"/>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35D5EF9C-D205-4C0F-8355-8DB9A0F59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US" altLang="en-US" dirty="0">
                <a:latin typeface="Arial" panose="020B0604020202020204" pitchFamily="34" charset="0"/>
              </a:rPr>
              <a:t>Students should be able to identify that the lynx is the predator species and the snowshoe hare is the prey species in the food chain shown.</a:t>
            </a:r>
          </a:p>
          <a:p>
            <a:pPr eaLnBrk="1" hangingPunct="1"/>
            <a:endParaRPr lang="en-US"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p:txBody>
      </p:sp>
      <p:sp>
        <p:nvSpPr>
          <p:cNvPr id="2" name="Slide Number Placeholder 1">
            <a:extLst>
              <a:ext uri="{FF2B5EF4-FFF2-40B4-BE49-F238E27FC236}">
                <a16:creationId xmlns:a16="http://schemas.microsoft.com/office/drawing/2014/main" id="{C99DB3DE-ABA8-4564-9ADA-266C0740037B}"/>
              </a:ext>
            </a:extLst>
          </p:cNvPr>
          <p:cNvSpPr>
            <a:spLocks noGrp="1"/>
          </p:cNvSpPr>
          <p:nvPr>
            <p:ph type="sldNum" sz="quarter" idx="10"/>
          </p:nvPr>
        </p:nvSpPr>
        <p:spPr/>
        <p:txBody>
          <a:bodyPr/>
          <a:lstStyle/>
          <a:p>
            <a:fld id="{DB2BFD56-3AD1-4353-896F-7BE593D43DF1}"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307B58A6-B203-4D90-894C-79EF1DA880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data on population sizes of the snowshoe hare and its chief predator, the lynx, were estimated from the number of furs for sale at trading posts in Hudson Bay, Canada.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Students could be asked:</a:t>
            </a:r>
          </a:p>
          <a:p>
            <a:pPr marL="171450" indent="-171450" eaLnBrk="1" hangingPunct="1">
              <a:buFont typeface="Arial" panose="020B0604020202020204" pitchFamily="34" charset="0"/>
              <a:buChar char="•"/>
            </a:pPr>
            <a:r>
              <a:rPr lang="en-GB" altLang="en-US" dirty="0">
                <a:latin typeface="Arial" panose="020B0604020202020204" pitchFamily="34" charset="0"/>
              </a:rPr>
              <a:t>what happens to the hare population when the lynx population increases?</a:t>
            </a:r>
            <a:br>
              <a:rPr lang="en-GB" altLang="en-US" dirty="0">
                <a:latin typeface="Arial" panose="020B0604020202020204" pitchFamily="34" charset="0"/>
              </a:rPr>
            </a:br>
            <a:r>
              <a:rPr lang="en-GB" altLang="en-US" i="1" dirty="0">
                <a:latin typeface="Arial" panose="020B0604020202020204" pitchFamily="34" charset="0"/>
              </a:rPr>
              <a:t>Following an increase in lynx population, the hare population decreases.</a:t>
            </a:r>
          </a:p>
          <a:p>
            <a:pPr marL="171450" indent="-171450" eaLnBrk="1" hangingPunct="1">
              <a:buFont typeface="Arial" panose="020B0604020202020204" pitchFamily="34" charset="0"/>
              <a:buChar char="•"/>
            </a:pPr>
            <a:r>
              <a:rPr lang="en-GB" altLang="en-US" dirty="0">
                <a:latin typeface="Arial" panose="020B0604020202020204" pitchFamily="34" charset="0"/>
              </a:rPr>
              <a:t>what happens to the lynx population when the hare population decreases?</a:t>
            </a:r>
            <a:br>
              <a:rPr lang="en-GB" altLang="en-US" dirty="0">
                <a:latin typeface="Arial" panose="020B0604020202020204" pitchFamily="34" charset="0"/>
              </a:rPr>
            </a:br>
            <a:r>
              <a:rPr lang="en-GB" altLang="en-US" i="1" dirty="0">
                <a:latin typeface="Arial" panose="020B0604020202020204" pitchFamily="34" charset="0"/>
              </a:rPr>
              <a:t>Following a decrease in hare population, the lynx population decreases.</a:t>
            </a:r>
          </a:p>
          <a:p>
            <a:pPr eaLnBrk="1" hangingPunct="1"/>
            <a:endParaRPr lang="en-GB" altLang="en-US" i="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dirty="0">
              <a:effectLst/>
            </a:endParaRPr>
          </a:p>
        </p:txBody>
      </p:sp>
      <p:sp>
        <p:nvSpPr>
          <p:cNvPr id="60420" name="Rectangle 4">
            <a:extLst>
              <a:ext uri="{FF2B5EF4-FFF2-40B4-BE49-F238E27FC236}">
                <a16:creationId xmlns:a16="http://schemas.microsoft.com/office/drawing/2014/main" id="{C7615355-92D2-4632-AC2D-54B4247A9016}"/>
              </a:ext>
            </a:extLst>
          </p:cNvPr>
          <p:cNvSpPr>
            <a:spLocks noGrp="1" noRot="1" noChangeAspect="1" noChangeArrowheads="1" noTextEdit="1"/>
          </p:cNvSpPr>
          <p:nvPr>
            <p:ph type="sldImg"/>
          </p:nvPr>
        </p:nvSpPr>
        <p:spPr>
          <a:ln/>
        </p:spPr>
      </p:sp>
      <p:sp>
        <p:nvSpPr>
          <p:cNvPr id="2" name="Slide Number Placeholder 1">
            <a:extLst>
              <a:ext uri="{FF2B5EF4-FFF2-40B4-BE49-F238E27FC236}">
                <a16:creationId xmlns:a16="http://schemas.microsoft.com/office/drawing/2014/main" id="{BC094156-4FEB-4677-AC93-F61B77AE4A37}"/>
              </a:ext>
            </a:extLst>
          </p:cNvPr>
          <p:cNvSpPr>
            <a:spLocks noGrp="1"/>
          </p:cNvSpPr>
          <p:nvPr>
            <p:ph type="sldNum" sz="quarter" idx="10"/>
          </p:nvPr>
        </p:nvSpPr>
        <p:spPr/>
        <p:txBody>
          <a:bodyPr/>
          <a:lstStyle/>
          <a:p>
            <a:fld id="{DB2BFD56-3AD1-4353-896F-7BE593D43DF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78F4A417-52D8-46B7-A587-21BB3771AB7C}"/>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B75A55A-24F7-4D76-9B85-CBEE3B2C8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A4A2E448-06FD-4614-B9AE-91AA20FAC334}"/>
              </a:ext>
            </a:extLst>
          </p:cNvPr>
          <p:cNvSpPr>
            <a:spLocks noGrp="1"/>
          </p:cNvSpPr>
          <p:nvPr>
            <p:ph type="sldNum" sz="quarter" idx="10"/>
          </p:nvPr>
        </p:nvSpPr>
        <p:spPr/>
        <p:txBody>
          <a:bodyPr/>
          <a:lstStyle/>
          <a:p>
            <a:fld id="{DB2BFD56-3AD1-4353-896F-7BE593D43DF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DE743168-F725-45D2-AE4C-A785EBB4D63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77971AB-1162-4A71-8375-A8C846E33D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lynx</a:t>
            </a:r>
            <a:r>
              <a:rPr lang="en-GB" altLang="en-US" b="1" dirty="0">
                <a:latin typeface="Arial" panose="020B0604020202020204" pitchFamily="34" charset="0"/>
              </a:rPr>
              <a:t> </a:t>
            </a:r>
            <a:r>
              <a:rPr lang="en-US" altLang="en-US" dirty="0">
                <a:latin typeface="Arial" panose="020B0604020202020204" pitchFamily="34" charset="0"/>
              </a:rPr>
              <a:t>© Eduard </a:t>
            </a:r>
            <a:r>
              <a:rPr lang="en-US" altLang="en-US" dirty="0" err="1">
                <a:latin typeface="Arial" panose="020B0604020202020204" pitchFamily="34" charset="0"/>
              </a:rPr>
              <a:t>Kyslynskyy</a:t>
            </a:r>
            <a:r>
              <a:rPr lang="en-US" altLang="en-US" dirty="0">
                <a:latin typeface="Arial" panose="020B0604020202020204" pitchFamily="34" charset="0"/>
              </a:rPr>
              <a:t>; hare © </a:t>
            </a:r>
            <a:r>
              <a:rPr lang="en-US" altLang="en-US" dirty="0" err="1">
                <a:latin typeface="Arial" panose="020B0604020202020204" pitchFamily="34" charset="0"/>
              </a:rPr>
              <a:t>nialet</a:t>
            </a:r>
            <a:r>
              <a:rPr lang="en-US" altLang="en-US" dirty="0">
                <a:latin typeface="Arial" panose="020B0604020202020204" pitchFamily="34" charset="0"/>
              </a:rPr>
              <a:t>, both at Shutterstock.com 2018</a:t>
            </a:r>
          </a:p>
        </p:txBody>
      </p:sp>
      <p:sp>
        <p:nvSpPr>
          <p:cNvPr id="2" name="Slide Number Placeholder 1">
            <a:extLst>
              <a:ext uri="{FF2B5EF4-FFF2-40B4-BE49-F238E27FC236}">
                <a16:creationId xmlns:a16="http://schemas.microsoft.com/office/drawing/2014/main" id="{07DB8C70-3AB6-4F7A-8957-7B0728983F47}"/>
              </a:ext>
            </a:extLst>
          </p:cNvPr>
          <p:cNvSpPr>
            <a:spLocks noGrp="1"/>
          </p:cNvSpPr>
          <p:nvPr>
            <p:ph type="sldNum" sz="quarter" idx="10"/>
          </p:nvPr>
        </p:nvSpPr>
        <p:spPr/>
        <p:txBody>
          <a:bodyPr/>
          <a:lstStyle/>
          <a:p>
            <a:fld id="{DB2BFD56-3AD1-4353-896F-7BE593D43DF1}"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B9B5854-E223-4CC7-A590-A2A1EEEA2DE3}"/>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228449FD-F7EA-4672-8A27-838EE51F62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Removing moths from this ecosystem will cause a decrease in blue tit population and an increase in plant numbers. The increase in plant numbers would increase the population of voles, which could lead to an increase in stoat population. Owls would become more dependent on voles for food due to the decrease in blue tit population.</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food chains, please refer to the </a:t>
            </a:r>
            <a:r>
              <a:rPr lang="en-GB" altLang="en-US" i="1" dirty="0">
                <a:latin typeface="Arial" panose="020B0604020202020204" pitchFamily="34" charset="0"/>
              </a:rPr>
              <a:t>Feeding Relationships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p:txBody>
      </p:sp>
      <p:sp>
        <p:nvSpPr>
          <p:cNvPr id="2" name="Slide Number Placeholder 1">
            <a:extLst>
              <a:ext uri="{FF2B5EF4-FFF2-40B4-BE49-F238E27FC236}">
                <a16:creationId xmlns:a16="http://schemas.microsoft.com/office/drawing/2014/main" id="{D3E4DC51-BE45-4506-A95A-CD69FE600EA1}"/>
              </a:ext>
            </a:extLst>
          </p:cNvPr>
          <p:cNvSpPr>
            <a:spLocks noGrp="1"/>
          </p:cNvSpPr>
          <p:nvPr>
            <p:ph type="sldNum" sz="quarter" idx="10"/>
          </p:nvPr>
        </p:nvSpPr>
        <p:spPr/>
        <p:txBody>
          <a:bodyPr/>
          <a:lstStyle/>
          <a:p>
            <a:fld id="{DB2BFD56-3AD1-4353-896F-7BE593D43DF1}"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65AA1CD-F128-42B4-B9AE-EE9C8C4FA643}"/>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4A2DD298-B3F4-4C15-B50B-1B6B1FD86A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D8C8D136-EFC0-4D21-85B4-DB1BDB2134FB}"/>
              </a:ext>
            </a:extLst>
          </p:cNvPr>
          <p:cNvSpPr>
            <a:spLocks noGrp="1"/>
          </p:cNvSpPr>
          <p:nvPr>
            <p:ph type="sldNum" sz="quarter" idx="10"/>
          </p:nvPr>
        </p:nvSpPr>
        <p:spPr/>
        <p:txBody>
          <a:bodyPr/>
          <a:lstStyle/>
          <a:p>
            <a:fld id="{DB2BFD56-3AD1-4353-896F-7BE593D43DF1}"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regime shift may also be known as a phase shift. The image shows coral bleaching in a stressed reef ecosystem. Some coral reefs can recover from bleaching, whereas others undergo a regime shift. Hard coral reefs have been documented shifting to soft coral or sponge based ecosystems, as well as sea urchin barrens.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b="1" dirty="0"/>
              <a:t>Photo credit: © </a:t>
            </a:r>
            <a:r>
              <a:rPr lang="en-GB" dirty="0" err="1"/>
              <a:t>acro_phuket</a:t>
            </a:r>
            <a:r>
              <a:rPr lang="en-GB" dirty="0"/>
              <a:t>, Shutterstock.com 2018</a:t>
            </a:r>
          </a:p>
        </p:txBody>
      </p:sp>
      <p:sp>
        <p:nvSpPr>
          <p:cNvPr id="2" name="Slide Number Placeholder 1">
            <a:extLst>
              <a:ext uri="{FF2B5EF4-FFF2-40B4-BE49-F238E27FC236}">
                <a16:creationId xmlns:a16="http://schemas.microsoft.com/office/drawing/2014/main" id="{917E3853-295A-4D0D-A130-F79C1C6FB3FD}"/>
              </a:ext>
            </a:extLst>
          </p:cNvPr>
          <p:cNvSpPr>
            <a:spLocks noGrp="1"/>
          </p:cNvSpPr>
          <p:nvPr>
            <p:ph type="sldNum" sz="quarter" idx="10"/>
          </p:nvPr>
        </p:nvSpPr>
        <p:spPr/>
        <p:txBody>
          <a:bodyPr/>
          <a:lstStyle/>
          <a:p>
            <a:fld id="{DB2BFD56-3AD1-4353-896F-7BE593D43DF1}" type="slidenum">
              <a:rPr lang="en-US" altLang="en-US" smtClean="0"/>
              <a:pPr/>
              <a:t>16</a:t>
            </a:fld>
            <a:endParaRPr lang="en-US" altLang="en-US"/>
          </a:p>
        </p:txBody>
      </p:sp>
    </p:spTree>
    <p:extLst>
      <p:ext uri="{BB962C8B-B14F-4D97-AF65-F5344CB8AC3E}">
        <p14:creationId xmlns:p14="http://schemas.microsoft.com/office/powerpoint/2010/main" val="97426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AC77F6A-38B5-4C47-9DB1-961EC9A0464C}"/>
              </a:ext>
            </a:extLst>
          </p:cNvPr>
          <p:cNvSpPr>
            <a:spLocks noGrp="1"/>
          </p:cNvSpPr>
          <p:nvPr>
            <p:ph type="sldNum" sz="quarter" idx="10"/>
          </p:nvPr>
        </p:nvSpPr>
        <p:spPr/>
        <p:txBody>
          <a:bodyPr/>
          <a:lstStyle/>
          <a:p>
            <a:fld id="{DB2BFD56-3AD1-4353-896F-7BE593D43DF1}" type="slidenum">
              <a:rPr lang="en-US" altLang="en-US" smtClean="0"/>
              <a:pPr/>
              <a:t>17</a:t>
            </a:fld>
            <a:endParaRPr lang="en-US" altLang="en-US"/>
          </a:p>
        </p:txBody>
      </p:sp>
    </p:spTree>
    <p:extLst>
      <p:ext uri="{BB962C8B-B14F-4D97-AF65-F5344CB8AC3E}">
        <p14:creationId xmlns:p14="http://schemas.microsoft.com/office/powerpoint/2010/main" val="2562389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5CFF9AF-8414-4F9D-B3D0-D3154B310A13}"/>
              </a:ext>
            </a:extLst>
          </p:cNvPr>
          <p:cNvSpPr>
            <a:spLocks noGrp="1"/>
          </p:cNvSpPr>
          <p:nvPr>
            <p:ph type="sldNum" sz="quarter" idx="10"/>
          </p:nvPr>
        </p:nvSpPr>
        <p:spPr/>
        <p:txBody>
          <a:bodyPr/>
          <a:lstStyle/>
          <a:p>
            <a:fld id="{DB2BFD56-3AD1-4353-896F-7BE593D43DF1}" type="slidenum">
              <a:rPr lang="en-US" altLang="en-US" smtClean="0"/>
              <a:pPr/>
              <a:t>18</a:t>
            </a:fld>
            <a:endParaRPr lang="en-US" altLang="en-US"/>
          </a:p>
        </p:txBody>
      </p:sp>
    </p:spTree>
    <p:extLst>
      <p:ext uri="{BB962C8B-B14F-4D97-AF65-F5344CB8AC3E}">
        <p14:creationId xmlns:p14="http://schemas.microsoft.com/office/powerpoint/2010/main" val="3923233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should be stressed to students that each ecosystem exists as a diverse, complex and stable ecosystem in its own right; savannah is not a degraded version of forest. </a:t>
            </a:r>
          </a:p>
          <a:p>
            <a:endParaRPr lang="en-GB" altLang="en-US" dirty="0">
              <a:latin typeface="Arial" panose="020B0604020202020204" pitchFamily="34" charset="0"/>
            </a:endParaRPr>
          </a:p>
          <a:p>
            <a:r>
              <a:rPr lang="en-GB" altLang="en-US" dirty="0">
                <a:latin typeface="Arial" panose="020B0604020202020204" pitchFamily="34" charset="0"/>
              </a:rPr>
              <a:t>The exact reasons causing regime shifts in these ecosystems are not fully understood and this is an area of active research.</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 </a:t>
            </a:r>
            <a:r>
              <a:rPr lang="en-GB" altLang="en-US" b="0" dirty="0">
                <a:latin typeface="Arial" panose="020B0604020202020204" pitchFamily="34" charset="0"/>
              </a:rPr>
              <a:t>forest </a:t>
            </a:r>
            <a:r>
              <a:rPr lang="en-GB" altLang="en-US" dirty="0">
                <a:latin typeface="Arial" panose="020B0604020202020204" pitchFamily="34" charset="0"/>
              </a:rPr>
              <a:t>© Fabian Plock, savannah © Oleg </a:t>
            </a:r>
            <a:r>
              <a:rPr lang="en-GB" altLang="en-US" dirty="0" err="1">
                <a:latin typeface="Arial" panose="020B0604020202020204" pitchFamily="34" charset="0"/>
              </a:rPr>
              <a:t>Znamenskiy</a:t>
            </a:r>
            <a:r>
              <a:rPr lang="en-GB" altLang="en-US" dirty="0">
                <a:latin typeface="Arial" panose="020B0604020202020204" pitchFamily="34" charset="0"/>
              </a:rPr>
              <a:t>, both at Shutterstock.com 2018</a:t>
            </a:r>
          </a:p>
        </p:txBody>
      </p:sp>
      <p:sp>
        <p:nvSpPr>
          <p:cNvPr id="2" name="Slide Number Placeholder 1">
            <a:extLst>
              <a:ext uri="{FF2B5EF4-FFF2-40B4-BE49-F238E27FC236}">
                <a16:creationId xmlns:a16="http://schemas.microsoft.com/office/drawing/2014/main" id="{D4F5EB87-4A02-483D-B50E-FC14AE26DBD6}"/>
              </a:ext>
            </a:extLst>
          </p:cNvPr>
          <p:cNvSpPr>
            <a:spLocks noGrp="1"/>
          </p:cNvSpPr>
          <p:nvPr>
            <p:ph type="sldNum" sz="quarter" idx="10"/>
          </p:nvPr>
        </p:nvSpPr>
        <p:spPr/>
        <p:txBody>
          <a:bodyPr/>
          <a:lstStyle/>
          <a:p>
            <a:fld id="{DB2BFD56-3AD1-4353-896F-7BE593D43DF1}" type="slidenum">
              <a:rPr lang="en-US" altLang="en-US" smtClean="0"/>
              <a:pPr/>
              <a:t>19</a:t>
            </a:fld>
            <a:endParaRPr lang="en-US" altLang="en-US"/>
          </a:p>
        </p:txBody>
      </p:sp>
    </p:spTree>
    <p:extLst>
      <p:ext uri="{BB962C8B-B14F-4D97-AF65-F5344CB8AC3E}">
        <p14:creationId xmlns:p14="http://schemas.microsoft.com/office/powerpoint/2010/main" val="235557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0C3EAD05-1463-40C1-836A-03999E608197}"/>
              </a:ext>
            </a:extLst>
          </p:cNvPr>
          <p:cNvSpPr>
            <a:spLocks noGrp="1"/>
          </p:cNvSpPr>
          <p:nvPr>
            <p:ph type="sldNum" sz="quarter" idx="10"/>
          </p:nvPr>
        </p:nvSpPr>
        <p:spPr/>
        <p:txBody>
          <a:bodyPr/>
          <a:lstStyle/>
          <a:p>
            <a:fld id="{DB2BFD56-3AD1-4353-896F-7BE593D43DF1}" type="slidenum">
              <a:rPr lang="en-US" altLang="en-US" smtClean="0"/>
              <a:pPr/>
              <a:t>2</a:t>
            </a:fld>
            <a:endParaRPr lang="en-US" altLang="en-US"/>
          </a:p>
        </p:txBody>
      </p:sp>
    </p:spTree>
    <p:extLst>
      <p:ext uri="{BB962C8B-B14F-4D97-AF65-F5344CB8AC3E}">
        <p14:creationId xmlns:p14="http://schemas.microsoft.com/office/powerpoint/2010/main" val="2271801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Lodimup</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A9BB700-6D75-4879-AA8A-C189F55393E6}"/>
              </a:ext>
            </a:extLst>
          </p:cNvPr>
          <p:cNvSpPr>
            <a:spLocks noGrp="1"/>
          </p:cNvSpPr>
          <p:nvPr>
            <p:ph type="sldNum" sz="quarter" idx="10"/>
          </p:nvPr>
        </p:nvSpPr>
        <p:spPr/>
        <p:txBody>
          <a:bodyPr/>
          <a:lstStyle/>
          <a:p>
            <a:fld id="{DB2BFD56-3AD1-4353-896F-7BE593D43DF1}" type="slidenum">
              <a:rPr lang="en-US" altLang="en-US" smtClean="0"/>
              <a:pPr/>
              <a:t>20</a:t>
            </a:fld>
            <a:endParaRPr lang="en-US" altLang="en-US"/>
          </a:p>
        </p:txBody>
      </p:sp>
    </p:spTree>
    <p:extLst>
      <p:ext uri="{BB962C8B-B14F-4D97-AF65-F5344CB8AC3E}">
        <p14:creationId xmlns:p14="http://schemas.microsoft.com/office/powerpoint/2010/main" val="75941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ABCDB1CF-48CD-4887-A339-714112C853B3}"/>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4E0F744-CEB2-4DB4-BC10-3658B6FDF8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This five-stage animation illustrates the process of eutrophication. Suitable prompts could include:</a:t>
            </a:r>
          </a:p>
          <a:p>
            <a:pPr eaLnBrk="1" hangingPunct="1">
              <a:lnSpc>
                <a:spcPct val="110000"/>
              </a:lnSpc>
            </a:pPr>
            <a:endParaRPr lang="en-GB" altLang="en-US" dirty="0">
              <a:latin typeface="Arial" panose="020B0604020202020204" pitchFamily="34" charset="0"/>
            </a:endParaRP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Why do fertilizers make algae grow?</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Increased amount of algae will reduce the amount of sunlight reaching plants. What effect will this have?</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What will happen to the dead plants?</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Why will bacterial decomposition of plants affect fish and other animal life in the lake?</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Students can investigate eutrophication for themselves. Jars can be set up with a set amount of algae and different amount of phosphate in each. They can be left for a few days and then an oxygen probe can be used to measure the amount of dissolved oxygen in the water in each jar.</a:t>
            </a:r>
          </a:p>
          <a:p>
            <a:pPr eaLnBrk="1" hangingPunct="1">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365641A4-AD9E-438F-AB88-83EB123467F5}"/>
              </a:ext>
            </a:extLst>
          </p:cNvPr>
          <p:cNvSpPr>
            <a:spLocks noGrp="1"/>
          </p:cNvSpPr>
          <p:nvPr>
            <p:ph type="sldNum" sz="quarter" idx="10"/>
          </p:nvPr>
        </p:nvSpPr>
        <p:spPr/>
        <p:txBody>
          <a:bodyPr/>
          <a:lstStyle/>
          <a:p>
            <a:fld id="{DB2BFD56-3AD1-4353-896F-7BE593D43DF1}" type="slidenum">
              <a:rPr lang="en-US" altLang="en-US" smtClean="0"/>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BEFA80F2-2176-4EC1-84C6-749DD4B2D99E}"/>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3551CD76-356C-414D-BD11-01E1968459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ordering activity could be used as an introductory or summary activity on eutrophication. Mini-whiteboards could be used to make this a whole-class exercise.</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F35532B6-0839-4AC1-B055-CD43F2FAE073}"/>
              </a:ext>
            </a:extLst>
          </p:cNvPr>
          <p:cNvSpPr>
            <a:spLocks noGrp="1"/>
          </p:cNvSpPr>
          <p:nvPr>
            <p:ph type="sldNum" sz="quarter" idx="10"/>
          </p:nvPr>
        </p:nvSpPr>
        <p:spPr/>
        <p:txBody>
          <a:bodyPr/>
          <a:lstStyle/>
          <a:p>
            <a:fld id="{DB2BFD56-3AD1-4353-896F-7BE593D43DF1}"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b="0" dirty="0">
                <a:latin typeface="Arial" panose="020B0604020202020204" pitchFamily="34" charset="0"/>
              </a:rPr>
              <a:t>Similar to trees in a terrestrial forest, kelp forests support a large abundance and diversity of organisms. They provide habitats for thousands of species of fish and invertebrates, as well as supporting food chains that include fishing birds, otters, seals and porpoise.</a:t>
            </a:r>
          </a:p>
          <a:p>
            <a:pPr>
              <a:lnSpc>
                <a:spcPct val="120000"/>
              </a:lnSpc>
            </a:pPr>
            <a:endParaRPr lang="en-GB" altLang="en-US" b="0" dirty="0">
              <a:latin typeface="Arial" panose="020B0604020202020204" pitchFamily="34" charset="0"/>
            </a:endParaRPr>
          </a:p>
          <a:p>
            <a:pPr>
              <a:lnSpc>
                <a:spcPct val="120000"/>
              </a:lnSpc>
            </a:pPr>
            <a:r>
              <a:rPr lang="en-GB" altLang="en-US" b="0" dirty="0">
                <a:latin typeface="Arial" panose="020B0604020202020204" pitchFamily="34" charset="0"/>
              </a:rPr>
              <a:t>Help students to apply their knowledge of food chains to answer the question. They should be able to deduce that a reduction in predators will cause an increase in the population size of prey species. This is discussed in more detail on the next slide.</a:t>
            </a:r>
          </a:p>
          <a:p>
            <a:pPr>
              <a:lnSpc>
                <a:spcPct val="120000"/>
              </a:lnSpc>
            </a:pPr>
            <a:endParaRPr lang="en-GB" altLang="en-US" b="0"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R="0" lvl="0" algn="l" defTabSz="914400" rtl="0" eaLnBrk="0" fontAlgn="base" latinLnBrk="0" hangingPunct="0">
              <a:lnSpc>
                <a:spcPct val="120000"/>
              </a:lnSpc>
              <a:spcAft>
                <a:spcPct val="0"/>
              </a:spcAft>
              <a:buClrTx/>
              <a:buSzTx/>
              <a:tabLst/>
              <a:defRPr/>
            </a:pPr>
            <a:endParaRPr lang="en-GB" kern="1200" dirty="0">
              <a:solidFill>
                <a:schemeClr val="tx1"/>
              </a:solidFill>
              <a:effectLst/>
              <a:latin typeface="Arial" charset="0"/>
              <a:ea typeface="+mn-ea"/>
              <a:cs typeface="+mn-cs"/>
            </a:endParaRPr>
          </a:p>
          <a:p>
            <a:pPr marL="0" marR="0" lvl="0" indent="0" algn="l" defTabSz="914400" rtl="0" eaLnBrk="0" fontAlgn="base" latinLnBrk="0" hangingPunct="0">
              <a:lnSpc>
                <a:spcPct val="120000"/>
              </a:lnSpc>
              <a:spcAft>
                <a:spcPct val="0"/>
              </a:spcAft>
              <a:buClrTx/>
              <a:buSzTx/>
              <a:buFont typeface="Arial" panose="020B0604020202020204" pitchFamily="34" charset="0"/>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Kirk Wester, Shutterstock.com 2018</a:t>
            </a:r>
          </a:p>
        </p:txBody>
      </p:sp>
      <p:sp>
        <p:nvSpPr>
          <p:cNvPr id="2" name="Slide Number Placeholder 1">
            <a:extLst>
              <a:ext uri="{FF2B5EF4-FFF2-40B4-BE49-F238E27FC236}">
                <a16:creationId xmlns:a16="http://schemas.microsoft.com/office/drawing/2014/main" id="{EB6C4DDF-CDBD-4195-9E95-B87972E27F7F}"/>
              </a:ext>
            </a:extLst>
          </p:cNvPr>
          <p:cNvSpPr>
            <a:spLocks noGrp="1"/>
          </p:cNvSpPr>
          <p:nvPr>
            <p:ph type="sldNum" sz="quarter" idx="10"/>
          </p:nvPr>
        </p:nvSpPr>
        <p:spPr/>
        <p:txBody>
          <a:bodyPr/>
          <a:lstStyle/>
          <a:p>
            <a:fld id="{DB2BFD56-3AD1-4353-896F-7BE593D43DF1}" type="slidenum">
              <a:rPr lang="en-US" altLang="en-US" smtClean="0"/>
              <a:pPr/>
              <a:t>23</a:t>
            </a:fld>
            <a:endParaRPr lang="en-US" altLang="en-US"/>
          </a:p>
        </p:txBody>
      </p:sp>
    </p:spTree>
    <p:extLst>
      <p:ext uri="{BB962C8B-B14F-4D97-AF65-F5344CB8AC3E}">
        <p14:creationId xmlns:p14="http://schemas.microsoft.com/office/powerpoint/2010/main" val="290431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b="0" dirty="0">
                <a:latin typeface="Arial" panose="020B0604020202020204" pitchFamily="34" charset="0"/>
              </a:rPr>
              <a:t>Regime shifts from kelp forests to urchin barrens have been well documented in areas including Maine, Nova Scotia, the Aleutian Islands, Norway and Tasmania. Regrowth of kelp forests has been documented in areas where control of sea urchin populations has returned.</a:t>
            </a:r>
          </a:p>
          <a:p>
            <a:pPr>
              <a:lnSpc>
                <a:spcPct val="120000"/>
              </a:lnSpc>
            </a:pPr>
            <a:endParaRPr lang="en-GB" altLang="en-US" b="0" dirty="0">
              <a:latin typeface="Arial" panose="020B0604020202020204" pitchFamily="34" charset="0"/>
            </a:endParaRPr>
          </a:p>
          <a:p>
            <a:pPr>
              <a:lnSpc>
                <a:spcPct val="120000"/>
              </a:lnSpc>
            </a:pPr>
            <a:r>
              <a:rPr lang="en-GB" altLang="en-US" b="0" dirty="0">
                <a:latin typeface="Arial" panose="020B0604020202020204" pitchFamily="34" charset="0"/>
              </a:rPr>
              <a:t>Help students to apply their understanding of biodiversity and the information provided to answer the question. They should be able to deduce that biodiversity in the urchin barren is much lower than in the kelp forest.</a:t>
            </a:r>
          </a:p>
          <a:p>
            <a:pPr>
              <a:lnSpc>
                <a:spcPct val="120000"/>
              </a:lnSpc>
            </a:pPr>
            <a:endParaRPr lang="en-GB" altLang="en-US" b="0"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endParaRPr lang="en-GB" kern="1200" dirty="0">
              <a:solidFill>
                <a:schemeClr val="tx1"/>
              </a:solidFill>
              <a:effectLst/>
              <a:latin typeface="Arial" charset="0"/>
              <a:ea typeface="+mn-ea"/>
              <a:cs typeface="+mn-cs"/>
            </a:endParaRPr>
          </a:p>
          <a:p>
            <a:pPr marL="0" marR="0" lvl="0" indent="0" algn="l" defTabSz="914400" rtl="0" eaLnBrk="0" fontAlgn="base" latinLnBrk="0" hangingPunct="0">
              <a:lnSpc>
                <a:spcPct val="120000"/>
              </a:lnSpc>
              <a:spcAft>
                <a:spcPct val="0"/>
              </a:spcAft>
              <a:buClrTx/>
              <a:buSzTx/>
              <a:buFont typeface="Arial" panose="020B0604020202020204" pitchFamily="34" charset="0"/>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Jeanne Wassenaar, Shutterstock.com 2018</a:t>
            </a:r>
            <a:endParaRPr lang="en-GB"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FDCDDC1A-B6D2-4EAA-B144-CF2131F54F2A}"/>
              </a:ext>
            </a:extLst>
          </p:cNvPr>
          <p:cNvSpPr>
            <a:spLocks noGrp="1"/>
          </p:cNvSpPr>
          <p:nvPr>
            <p:ph type="sldNum" sz="quarter" idx="10"/>
          </p:nvPr>
        </p:nvSpPr>
        <p:spPr/>
        <p:txBody>
          <a:bodyPr/>
          <a:lstStyle/>
          <a:p>
            <a:fld id="{DB2BFD56-3AD1-4353-896F-7BE593D43DF1}" type="slidenum">
              <a:rPr lang="en-US" altLang="en-US" smtClean="0"/>
              <a:pPr/>
              <a:t>24</a:t>
            </a:fld>
            <a:endParaRPr lang="en-US" altLang="en-US"/>
          </a:p>
        </p:txBody>
      </p:sp>
    </p:spTree>
    <p:extLst>
      <p:ext uri="{BB962C8B-B14F-4D97-AF65-F5344CB8AC3E}">
        <p14:creationId xmlns:p14="http://schemas.microsoft.com/office/powerpoint/2010/main" val="4062677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Gather, read, and evaluate scientific and/or technical information from multiple authoritative sources, assessing the evidence and usefulness of each source.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a:p>
            <a:pPr eaLnBrk="1" hangingPunct="1"/>
            <a:endParaRPr lang="en-GB" b="0" dirty="0"/>
          </a:p>
        </p:txBody>
      </p:sp>
      <p:sp>
        <p:nvSpPr>
          <p:cNvPr id="2" name="Slide Number Placeholder 1">
            <a:extLst>
              <a:ext uri="{FF2B5EF4-FFF2-40B4-BE49-F238E27FC236}">
                <a16:creationId xmlns:a16="http://schemas.microsoft.com/office/drawing/2014/main" id="{0F2A59EB-7933-4582-B4A4-F377F236072C}"/>
              </a:ext>
            </a:extLst>
          </p:cNvPr>
          <p:cNvSpPr>
            <a:spLocks noGrp="1"/>
          </p:cNvSpPr>
          <p:nvPr>
            <p:ph type="sldNum" sz="quarter" idx="10"/>
          </p:nvPr>
        </p:nvSpPr>
        <p:spPr/>
        <p:txBody>
          <a:bodyPr/>
          <a:lstStyle/>
          <a:p>
            <a:fld id="{DB2BFD56-3AD1-4353-896F-7BE593D43DF1}" type="slidenum">
              <a:rPr lang="en-US" altLang="en-US" smtClean="0"/>
              <a:pPr/>
              <a:t>25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EBC2B7F-7D27-4200-8B43-0E7C9897ED64}"/>
              </a:ext>
            </a:extLst>
          </p:cNvPr>
          <p:cNvSpPr>
            <a:spLocks noGrp="1"/>
          </p:cNvSpPr>
          <p:nvPr>
            <p:ph type="sldNum" sz="quarter" idx="10"/>
          </p:nvPr>
        </p:nvSpPr>
        <p:spPr/>
        <p:txBody>
          <a:bodyPr/>
          <a:lstStyle/>
          <a:p>
            <a:fld id="{DB2BFD56-3AD1-4353-896F-7BE593D43DF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GUDKOV ANDREY,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1AAED967-4BA9-4572-9DD3-498F56E0989E}"/>
              </a:ext>
            </a:extLst>
          </p:cNvPr>
          <p:cNvSpPr>
            <a:spLocks noGrp="1"/>
          </p:cNvSpPr>
          <p:nvPr>
            <p:ph type="sldNum" sz="quarter" idx="10"/>
          </p:nvPr>
        </p:nvSpPr>
        <p:spPr/>
        <p:txBody>
          <a:bodyPr/>
          <a:lstStyle/>
          <a:p>
            <a:fld id="{DB2BFD56-3AD1-4353-896F-7BE593D43DF1}" type="slidenum">
              <a:rPr lang="en-US" altLang="en-US" smtClean="0"/>
              <a:pPr/>
              <a:t>4</a:t>
            </a:fld>
            <a:endParaRPr lang="en-US" altLang="en-US"/>
          </a:p>
        </p:txBody>
      </p:sp>
    </p:spTree>
    <p:extLst>
      <p:ext uri="{BB962C8B-B14F-4D97-AF65-F5344CB8AC3E}">
        <p14:creationId xmlns:p14="http://schemas.microsoft.com/office/powerpoint/2010/main" val="354030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Image Placeholder 1">
            <a:extLst>
              <a:ext uri="{FF2B5EF4-FFF2-40B4-BE49-F238E27FC236}">
                <a16:creationId xmlns:a16="http://schemas.microsoft.com/office/drawing/2014/main" id="{8223A80D-4CFD-4EEA-A970-EAF4329B046A}"/>
              </a:ext>
            </a:extLst>
          </p:cNvPr>
          <p:cNvSpPr>
            <a:spLocks noGrp="1" noRot="1" noChangeAspect="1" noChangeArrowheads="1" noTextEdit="1"/>
          </p:cNvSpPr>
          <p:nvPr>
            <p:ph type="sldImg"/>
          </p:nvPr>
        </p:nvSpPr>
        <p:spPr>
          <a:xfrm>
            <a:off x="1104900" y="696913"/>
            <a:ext cx="4645025" cy="3482975"/>
          </a:xfrm>
          <a:ln/>
        </p:spPr>
      </p:sp>
      <p:sp>
        <p:nvSpPr>
          <p:cNvPr id="27652" name="Notes Placeholder 2">
            <a:extLst>
              <a:ext uri="{FF2B5EF4-FFF2-40B4-BE49-F238E27FC236}">
                <a16:creationId xmlns:a16="http://schemas.microsoft.com/office/drawing/2014/main" id="{069485CA-6354-45E9-8ED4-61CD8AA1D60E}"/>
              </a:ext>
            </a:extLst>
          </p:cNvPr>
          <p:cNvSpPr>
            <a:spLocks noGrp="1"/>
          </p:cNvSpPr>
          <p:nvPr>
            <p:ph type="body" idx="1"/>
          </p:nvPr>
        </p:nvSpPr>
        <p:spPr>
          <a:xfrm>
            <a:off x="914400" y="4417200"/>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C8F81FD-73C4-4634-A63A-5B280D3DAF7F}"/>
              </a:ext>
            </a:extLst>
          </p:cNvPr>
          <p:cNvSpPr>
            <a:spLocks noGrp="1"/>
          </p:cNvSpPr>
          <p:nvPr>
            <p:ph type="sldNum" sz="quarter" idx="10"/>
          </p:nvPr>
        </p:nvSpPr>
        <p:spPr/>
        <p:txBody>
          <a:bodyPr/>
          <a:lstStyle/>
          <a:p>
            <a:fld id="{DB2BFD56-3AD1-4353-896F-7BE593D43DF1}"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fall of a tree in a forest causes many localized changes. Organisms that once lived in the tree lose their habitat. The gap alters the microclimate for the surrounding organisms. Changes in light intensity, temperature and humidity support the growth of other trees and plants, as well as the other organisms they can support. Over time, the gap created by the original tree is filled and the ecosystem returns to its equilibrium position.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2334AD9-9C34-43DF-BC30-1CB93B6EF76A}"/>
              </a:ext>
            </a:extLst>
          </p:cNvPr>
          <p:cNvSpPr>
            <a:spLocks noGrp="1"/>
          </p:cNvSpPr>
          <p:nvPr>
            <p:ph type="sldNum" sz="quarter" idx="10"/>
          </p:nvPr>
        </p:nvSpPr>
        <p:spPr/>
        <p:txBody>
          <a:bodyPr/>
          <a:lstStyle/>
          <a:p>
            <a:fld id="{DB2BFD56-3AD1-4353-896F-7BE593D43DF1}" type="slidenum">
              <a:rPr lang="en-US" altLang="en-US" smtClean="0"/>
              <a:pPr/>
              <a:t>6</a:t>
            </a:fld>
            <a:endParaRPr lang="en-US" altLang="en-US"/>
          </a:p>
        </p:txBody>
      </p:sp>
    </p:spTree>
    <p:extLst>
      <p:ext uri="{BB962C8B-B14F-4D97-AF65-F5344CB8AC3E}">
        <p14:creationId xmlns:p14="http://schemas.microsoft.com/office/powerpoint/2010/main" val="187970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Viesinsh</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3E95055-F8B9-4171-9D66-B48F4F73611A}"/>
              </a:ext>
            </a:extLst>
          </p:cNvPr>
          <p:cNvSpPr>
            <a:spLocks noGrp="1"/>
          </p:cNvSpPr>
          <p:nvPr>
            <p:ph type="sldNum" sz="quarter" idx="10"/>
          </p:nvPr>
        </p:nvSpPr>
        <p:spPr/>
        <p:txBody>
          <a:bodyPr/>
          <a:lstStyle/>
          <a:p>
            <a:fld id="{DB2BFD56-3AD1-4353-896F-7BE593D43DF1}" type="slidenum">
              <a:rPr lang="en-US" altLang="en-US" smtClean="0"/>
              <a:pPr/>
              <a:t>7</a:t>
            </a:fld>
            <a:endParaRPr lang="en-US" altLang="en-US"/>
          </a:p>
        </p:txBody>
      </p:sp>
    </p:spTree>
    <p:extLst>
      <p:ext uri="{BB962C8B-B14F-4D97-AF65-F5344CB8AC3E}">
        <p14:creationId xmlns:p14="http://schemas.microsoft.com/office/powerpoint/2010/main" val="167714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Helen </a:t>
            </a:r>
            <a:r>
              <a:rPr lang="en-GB" altLang="en-US" dirty="0" err="1">
                <a:latin typeface="Arial" panose="020B0604020202020204" pitchFamily="34" charset="0"/>
              </a:rPr>
              <a:t>Hotson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C574BA5-9B8D-472B-BA39-B1826797A4EE}"/>
              </a:ext>
            </a:extLst>
          </p:cNvPr>
          <p:cNvSpPr>
            <a:spLocks noGrp="1"/>
          </p:cNvSpPr>
          <p:nvPr>
            <p:ph type="sldNum" sz="quarter" idx="10"/>
          </p:nvPr>
        </p:nvSpPr>
        <p:spPr/>
        <p:txBody>
          <a:bodyPr/>
          <a:lstStyle/>
          <a:p>
            <a:fld id="{DB2BFD56-3AD1-4353-896F-7BE593D43DF1}" type="slidenum">
              <a:rPr lang="en-US" altLang="en-US" smtClean="0"/>
              <a:pPr/>
              <a:t>8</a:t>
            </a:fld>
            <a:endParaRPr lang="en-US" altLang="en-US"/>
          </a:p>
        </p:txBody>
      </p:sp>
    </p:spTree>
    <p:extLst>
      <p:ext uri="{BB962C8B-B14F-4D97-AF65-F5344CB8AC3E}">
        <p14:creationId xmlns:p14="http://schemas.microsoft.com/office/powerpoint/2010/main" val="394876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8F9DAF1-13D2-47EB-8E3E-123056FCB9D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7EFBED-EA0D-4D95-8931-78E95FD75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b="1" dirty="0"/>
              <a:t>Photo credit:</a:t>
            </a:r>
            <a:r>
              <a:rPr lang="en-GB" b="0" dirty="0"/>
              <a:t> © </a:t>
            </a:r>
            <a:r>
              <a:rPr lang="en-GB" dirty="0" err="1"/>
              <a:t>Bachkova</a:t>
            </a:r>
            <a:r>
              <a:rPr lang="en-GB" dirty="0"/>
              <a:t> Natalia, Shutterstock.com 2018</a:t>
            </a:r>
          </a:p>
        </p:txBody>
      </p:sp>
      <p:sp>
        <p:nvSpPr>
          <p:cNvPr id="2" name="Slide Number Placeholder 1">
            <a:extLst>
              <a:ext uri="{FF2B5EF4-FFF2-40B4-BE49-F238E27FC236}">
                <a16:creationId xmlns:a16="http://schemas.microsoft.com/office/drawing/2014/main" id="{8C149121-05D1-4CB5-A6C1-D55174742E32}"/>
              </a:ext>
            </a:extLst>
          </p:cNvPr>
          <p:cNvSpPr>
            <a:spLocks noGrp="1"/>
          </p:cNvSpPr>
          <p:nvPr>
            <p:ph type="sldNum" sz="quarter" idx="10"/>
          </p:nvPr>
        </p:nvSpPr>
        <p:spPr/>
        <p:txBody>
          <a:bodyPr/>
          <a:lstStyle/>
          <a:p>
            <a:fld id="{DB2BFD56-3AD1-4353-896F-7BE593D43DF1}" type="slidenum">
              <a:rPr lang="en-US" altLang="en-US" smtClean="0"/>
              <a:pPr/>
              <a:t>9</a:t>
            </a:fld>
            <a:endParaRPr lang="en-US" altLang="en-US"/>
          </a:p>
        </p:txBody>
      </p:sp>
    </p:spTree>
    <p:extLst>
      <p:ext uri="{BB962C8B-B14F-4D97-AF65-F5344CB8AC3E}">
        <p14:creationId xmlns:p14="http://schemas.microsoft.com/office/powerpoint/2010/main" val="4064727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6076C1C1-CDCE-4EB0-8F22-598E94C29E1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412740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355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17230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84664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950062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2279349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476568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88507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49397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1617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473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29027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930435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01120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790776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717686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46064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63591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6631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61745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5307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0530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81062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9284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9271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9888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FAF2F41-F2D5-41E6-A489-DAE656A554D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6"/>
    </p:custDataLst>
    <p:extLst>
      <p:ext uri="{BB962C8B-B14F-4D97-AF65-F5344CB8AC3E}">
        <p14:creationId xmlns:p14="http://schemas.microsoft.com/office/powerpoint/2010/main" val="334064738"/>
      </p:ext>
    </p:extLst>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21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E8646279-37D3-4A4E-AFF5-5092590F6C64}"/>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4"/>
    </p:custDataLst>
    <p:extLst>
      <p:ext uri="{BB962C8B-B14F-4D97-AF65-F5344CB8AC3E}">
        <p14:creationId xmlns:p14="http://schemas.microsoft.com/office/powerpoint/2010/main" val="3172780583"/>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 id="214748521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2.xml"/><Relationship Id="rId7"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11.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3.xml"/><Relationship Id="rId7" Type="http://schemas.openxmlformats.org/officeDocument/2006/relationships/image" Target="../media/image11.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15.xml"/><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23.jpg"/><Relationship Id="rId5" Type="http://schemas.openxmlformats.org/officeDocument/2006/relationships/image" Target="../media/image1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2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2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7.jp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26.jpg"/><Relationship Id="rId5" Type="http://schemas.openxmlformats.org/officeDocument/2006/relationships/image" Target="../media/image1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28.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5.xml"/><Relationship Id="rId7" Type="http://schemas.openxmlformats.org/officeDocument/2006/relationships/image" Target="../media/image11.png"/><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10.wmf"/><Relationship Id="rId5" Type="http://schemas.openxmlformats.org/officeDocument/2006/relationships/notesSlide" Target="../notesSlides/notesSlide21.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6.xml"/><Relationship Id="rId7" Type="http://schemas.openxmlformats.org/officeDocument/2006/relationships/image" Target="../media/image11.png"/><Relationship Id="rId2" Type="http://schemas.openxmlformats.org/officeDocument/2006/relationships/tags" Target="../tags/tag49.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22.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9.jpg"/><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0.jpg"/><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9.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7.xml"/><Relationship Id="rId7" Type="http://schemas.openxmlformats.org/officeDocument/2006/relationships/image" Target="../media/image12.jp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6.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1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18.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FBA8933F-79A2-4781-816D-0E68B599BBA4}"/>
              </a:ext>
            </a:extLst>
          </p:cNvPr>
          <p:cNvSpPr>
            <a:spLocks noGrp="1"/>
          </p:cNvSpPr>
          <p:nvPr>
            <p:ph type="title"/>
          </p:nvPr>
        </p:nvSpPr>
        <p:spPr/>
        <p:txBody>
          <a:bodyPr/>
          <a:lstStyle/>
          <a:p>
            <a:r>
              <a:rPr lang="en-GB" altLang="en-US" dirty="0"/>
              <a:t>Ecosystem Dynamics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211CC63-8BDD-4958-A733-7848592299D4}"/>
              </a:ext>
            </a:extLst>
          </p:cNvPr>
          <p:cNvSpPr>
            <a:spLocks noGrp="1" noChangeArrowheads="1"/>
          </p:cNvSpPr>
          <p:nvPr>
            <p:ph type="title"/>
          </p:nvPr>
        </p:nvSpPr>
        <p:spPr>
          <a:noFill/>
        </p:spPr>
        <p:txBody>
          <a:bodyPr/>
          <a:lstStyle/>
          <a:p>
            <a:pPr eaLnBrk="1" hangingPunct="1"/>
            <a:r>
              <a:rPr lang="en-GB" altLang="en-US" dirty="0"/>
              <a:t>Predator–prey relationships</a:t>
            </a:r>
          </a:p>
        </p:txBody>
      </p:sp>
      <p:sp>
        <p:nvSpPr>
          <p:cNvPr id="32771" name="Text Box 4">
            <a:extLst>
              <a:ext uri="{FF2B5EF4-FFF2-40B4-BE49-F238E27FC236}">
                <a16:creationId xmlns:a16="http://schemas.microsoft.com/office/drawing/2014/main" id="{F3B0ADBB-7D98-4C8E-BF38-F7F7F0E91AF4}"/>
              </a:ext>
            </a:extLst>
          </p:cNvPr>
          <p:cNvSpPr txBox="1">
            <a:spLocks noChangeArrowheads="1"/>
          </p:cNvSpPr>
          <p:nvPr/>
        </p:nvSpPr>
        <p:spPr bwMode="auto">
          <a:xfrm>
            <a:off x="330200" y="784225"/>
            <a:ext cx="82026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Interdependence can be seen in the population numbers of predator and prey species in a food chain.</a:t>
            </a:r>
          </a:p>
        </p:txBody>
      </p:sp>
      <p:sp>
        <p:nvSpPr>
          <p:cNvPr id="251912" name="Text Box 8">
            <a:extLst>
              <a:ext uri="{FF2B5EF4-FFF2-40B4-BE49-F238E27FC236}">
                <a16:creationId xmlns:a16="http://schemas.microsoft.com/office/drawing/2014/main" id="{7006C1A0-60FF-4FFD-BFF2-736F778BC2F9}"/>
              </a:ext>
            </a:extLst>
          </p:cNvPr>
          <p:cNvSpPr txBox="1">
            <a:spLocks noChangeArrowheads="1"/>
          </p:cNvSpPr>
          <p:nvPr/>
        </p:nvSpPr>
        <p:spPr bwMode="auto">
          <a:xfrm>
            <a:off x="1336675" y="3357120"/>
            <a:ext cx="97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a:t>
            </a:r>
          </a:p>
        </p:txBody>
      </p:sp>
      <p:sp>
        <p:nvSpPr>
          <p:cNvPr id="251914" name="Rectangle 10">
            <a:extLst>
              <a:ext uri="{FF2B5EF4-FFF2-40B4-BE49-F238E27FC236}">
                <a16:creationId xmlns:a16="http://schemas.microsoft.com/office/drawing/2014/main" id="{08CEAFE8-0463-4143-8651-E6BE50AD5AA1}"/>
              </a:ext>
            </a:extLst>
          </p:cNvPr>
          <p:cNvSpPr>
            <a:spLocks noChangeArrowheads="1"/>
          </p:cNvSpPr>
          <p:nvPr/>
        </p:nvSpPr>
        <p:spPr bwMode="auto">
          <a:xfrm>
            <a:off x="330199" y="1965424"/>
            <a:ext cx="7735887"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Can you identify the predator and prey species in this </a:t>
            </a:r>
            <a:br>
              <a:rPr lang="en-GB" altLang="en-US" dirty="0">
                <a:solidFill>
                  <a:srgbClr val="010066"/>
                </a:solidFill>
              </a:rPr>
            </a:br>
            <a:r>
              <a:rPr lang="en-GB" altLang="en-US" dirty="0">
                <a:solidFill>
                  <a:srgbClr val="010066"/>
                </a:solidFill>
              </a:rPr>
              <a:t>food chain?</a:t>
            </a:r>
            <a:endParaRPr lang="en-US" altLang="en-US" dirty="0">
              <a:solidFill>
                <a:srgbClr val="010066"/>
              </a:solidFill>
            </a:endParaRPr>
          </a:p>
        </p:txBody>
      </p:sp>
      <p:sp>
        <p:nvSpPr>
          <p:cNvPr id="181261" name="AutoShape 13">
            <a:extLst>
              <a:ext uri="{FF2B5EF4-FFF2-40B4-BE49-F238E27FC236}">
                <a16:creationId xmlns:a16="http://schemas.microsoft.com/office/drawing/2014/main" id="{31E81ABC-0648-4125-A046-93916978E37E}"/>
              </a:ext>
            </a:extLst>
          </p:cNvPr>
          <p:cNvSpPr>
            <a:spLocks noChangeArrowheads="1"/>
          </p:cNvSpPr>
          <p:nvPr/>
        </p:nvSpPr>
        <p:spPr bwMode="auto">
          <a:xfrm>
            <a:off x="2365375" y="3426970"/>
            <a:ext cx="1028700" cy="317500"/>
          </a:xfrm>
          <a:prstGeom prst="rightArrow">
            <a:avLst>
              <a:gd name="adj1" fmla="val 50000"/>
              <a:gd name="adj2" fmla="val 81000"/>
            </a:avLst>
          </a:prstGeom>
          <a:solidFill>
            <a:srgbClr val="10BC45"/>
          </a:solidFill>
          <a:ln w="25400">
            <a:noFill/>
            <a:miter lim="800000"/>
            <a:headEnd/>
            <a:tailEnd/>
          </a:ln>
          <a:effectLst/>
        </p:spPr>
        <p:txBody>
          <a:bodyPr wrap="none" anchor="ctr"/>
          <a:lstStyle/>
          <a:p>
            <a:pPr>
              <a:defRPr/>
            </a:pPr>
            <a:endParaRPr lang="en-GB">
              <a:latin typeface="Arial" charset="0"/>
            </a:endParaRPr>
          </a:p>
        </p:txBody>
      </p:sp>
      <p:sp>
        <p:nvSpPr>
          <p:cNvPr id="181262" name="Rectangle 14">
            <a:extLst>
              <a:ext uri="{FF2B5EF4-FFF2-40B4-BE49-F238E27FC236}">
                <a16:creationId xmlns:a16="http://schemas.microsoft.com/office/drawing/2014/main" id="{D00985E2-C95B-4AB4-9D42-562ED3FA87F3}"/>
              </a:ext>
            </a:extLst>
          </p:cNvPr>
          <p:cNvSpPr>
            <a:spLocks noChangeArrowheads="1"/>
          </p:cNvSpPr>
          <p:nvPr/>
        </p:nvSpPr>
        <p:spPr bwMode="auto">
          <a:xfrm>
            <a:off x="3444875" y="3357120"/>
            <a:ext cx="225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sym typeface="Wingdings" panose="05000000000000000000" pitchFamily="2" charset="2"/>
              </a:rPr>
              <a:t>snowshoe hare</a:t>
            </a:r>
          </a:p>
        </p:txBody>
      </p:sp>
      <p:sp>
        <p:nvSpPr>
          <p:cNvPr id="181263" name="Rectangle 15">
            <a:extLst>
              <a:ext uri="{FF2B5EF4-FFF2-40B4-BE49-F238E27FC236}">
                <a16:creationId xmlns:a16="http://schemas.microsoft.com/office/drawing/2014/main" id="{1C583B56-460F-476D-9E79-F5984BE884EA}"/>
              </a:ext>
            </a:extLst>
          </p:cNvPr>
          <p:cNvSpPr>
            <a:spLocks noChangeArrowheads="1"/>
          </p:cNvSpPr>
          <p:nvPr/>
        </p:nvSpPr>
        <p:spPr bwMode="auto">
          <a:xfrm>
            <a:off x="6829425" y="335712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sym typeface="Wingdings" panose="05000000000000000000" pitchFamily="2" charset="2"/>
              </a:rPr>
              <a:t>lynx</a:t>
            </a:r>
          </a:p>
        </p:txBody>
      </p:sp>
      <p:sp>
        <p:nvSpPr>
          <p:cNvPr id="181264" name="AutoShape 16">
            <a:extLst>
              <a:ext uri="{FF2B5EF4-FFF2-40B4-BE49-F238E27FC236}">
                <a16:creationId xmlns:a16="http://schemas.microsoft.com/office/drawing/2014/main" id="{0A271A1D-C551-4EA3-A76C-C4AB2267981C}"/>
              </a:ext>
            </a:extLst>
          </p:cNvPr>
          <p:cNvSpPr>
            <a:spLocks noChangeArrowheads="1"/>
          </p:cNvSpPr>
          <p:nvPr/>
        </p:nvSpPr>
        <p:spPr bwMode="auto">
          <a:xfrm>
            <a:off x="5749925" y="3426970"/>
            <a:ext cx="1028700" cy="317500"/>
          </a:xfrm>
          <a:prstGeom prst="rightArrow">
            <a:avLst>
              <a:gd name="adj1" fmla="val 50000"/>
              <a:gd name="adj2" fmla="val 81000"/>
            </a:avLst>
          </a:prstGeom>
          <a:solidFill>
            <a:srgbClr val="10BC45"/>
          </a:solidFill>
          <a:ln w="25400">
            <a:noFill/>
            <a:miter lim="800000"/>
            <a:headEnd/>
            <a:tailEnd/>
          </a:ln>
          <a:effectLst/>
        </p:spPr>
        <p:txBody>
          <a:bodyPr wrap="none" anchor="ctr"/>
          <a:lstStyle/>
          <a:p>
            <a:pPr>
              <a:defRPr/>
            </a:pPr>
            <a:endParaRPr lang="en-GB">
              <a:latin typeface="Arial" charset="0"/>
            </a:endParaRPr>
          </a:p>
        </p:txBody>
      </p:sp>
      <p:pic>
        <p:nvPicPr>
          <p:cNvPr id="15" name="Picture 14">
            <a:extLst>
              <a:ext uri="{FF2B5EF4-FFF2-40B4-BE49-F238E27FC236}">
                <a16:creationId xmlns:a16="http://schemas.microsoft.com/office/drawing/2014/main" id="{4E9F3400-EC72-4650-897D-B1E612301E6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7" name="TextBox 16">
            <a:extLst>
              <a:ext uri="{FF2B5EF4-FFF2-40B4-BE49-F238E27FC236}">
                <a16:creationId xmlns:a16="http://schemas.microsoft.com/office/drawing/2014/main" id="{BDF41362-FC8B-40C1-A757-FF6067E2E953}"/>
              </a:ext>
            </a:extLst>
          </p:cNvPr>
          <p:cNvSpPr txBox="1">
            <a:spLocks noChangeArrowheads="1"/>
          </p:cNvSpPr>
          <p:nvPr/>
        </p:nvSpPr>
        <p:spPr bwMode="auto">
          <a:xfrm>
            <a:off x="335143" y="4316738"/>
            <a:ext cx="81976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some ecosystems, the population numbers of hare and lynx rise and fall in linked cycles.</a:t>
            </a:r>
          </a:p>
        </p:txBody>
      </p:sp>
      <p:sp>
        <p:nvSpPr>
          <p:cNvPr id="18" name="TextBox 17">
            <a:extLst>
              <a:ext uri="{FF2B5EF4-FFF2-40B4-BE49-F238E27FC236}">
                <a16:creationId xmlns:a16="http://schemas.microsoft.com/office/drawing/2014/main" id="{E6368982-3179-45FE-8BD0-BB1D68710486}"/>
              </a:ext>
            </a:extLst>
          </p:cNvPr>
          <p:cNvSpPr txBox="1">
            <a:spLocks noChangeArrowheads="1"/>
          </p:cNvSpPr>
          <p:nvPr/>
        </p:nvSpPr>
        <p:spPr bwMode="auto">
          <a:xfrm>
            <a:off x="323568" y="5416399"/>
            <a:ext cx="6980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are known as predator–prey cycles.</a:t>
            </a:r>
          </a:p>
        </p:txBody>
      </p:sp>
      <p:pic>
        <p:nvPicPr>
          <p:cNvPr id="14" name="Picture 9" descr="notes_icon">
            <a:extLst>
              <a:ext uri="{FF2B5EF4-FFF2-40B4-BE49-F238E27FC236}">
                <a16:creationId xmlns:a16="http://schemas.microsoft.com/office/drawing/2014/main" id="{3BD0E0D1-EB5D-4B24-ABCF-D8DB01B1D40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8908E3B0-BB19-43F0-B2F9-DBC15D4D8B1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323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19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2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2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12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12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2" grpId="0"/>
      <p:bldP spid="251914" grpId="0" animBg="1"/>
      <p:bldP spid="181261" grpId="0" animBg="1"/>
      <p:bldP spid="181262" grpId="0"/>
      <p:bldP spid="181263" grpId="0"/>
      <p:bldP spid="181264"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6">
            <a:extLst>
              <a:ext uri="{FF2B5EF4-FFF2-40B4-BE49-F238E27FC236}">
                <a16:creationId xmlns:a16="http://schemas.microsoft.com/office/drawing/2014/main" id="{D87FB624-1EE4-40BD-A102-76FC44247EF0}"/>
              </a:ext>
            </a:extLst>
          </p:cNvPr>
          <p:cNvSpPr>
            <a:spLocks noGrp="1" noChangeArrowheads="1"/>
          </p:cNvSpPr>
          <p:nvPr>
            <p:ph type="title"/>
          </p:nvPr>
        </p:nvSpPr>
        <p:spPr/>
        <p:txBody>
          <a:bodyPr/>
          <a:lstStyle/>
          <a:p>
            <a:pPr eaLnBrk="1" hangingPunct="1"/>
            <a:r>
              <a:rPr lang="en-GB" altLang="en-US" dirty="0"/>
              <a:t>Predator–prey populations</a:t>
            </a:r>
          </a:p>
        </p:txBody>
      </p:sp>
      <p:pic>
        <p:nvPicPr>
          <p:cNvPr id="8" name="Picture 7">
            <a:extLst>
              <a:ext uri="{FF2B5EF4-FFF2-40B4-BE49-F238E27FC236}">
                <a16:creationId xmlns:a16="http://schemas.microsoft.com/office/drawing/2014/main" id="{870636D9-A662-431A-8859-12EFAF8999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520D08A1-4A13-4EEF-8A40-B247D14158C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95324699-F5E0-4A35-9E88-F5C33CD83D2C}"/>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C0B2D542-58DF-4F0A-A841-28DB393D0F7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6453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34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CE552171-5889-498A-98E9-145ADDC70CB7}"/>
              </a:ext>
            </a:extLst>
          </p:cNvPr>
          <p:cNvSpPr>
            <a:spLocks noGrp="1" noChangeArrowheads="1"/>
          </p:cNvSpPr>
          <p:nvPr>
            <p:ph type="title"/>
          </p:nvPr>
        </p:nvSpPr>
        <p:spPr/>
        <p:txBody>
          <a:bodyPr/>
          <a:lstStyle/>
          <a:p>
            <a:pPr eaLnBrk="1" hangingPunct="1"/>
            <a:r>
              <a:rPr lang="en-GB" altLang="en-US" dirty="0"/>
              <a:t>Predator–prey cycles (1)</a:t>
            </a:r>
          </a:p>
        </p:txBody>
      </p:sp>
      <p:pic>
        <p:nvPicPr>
          <p:cNvPr id="6" name="Picture 5">
            <a:extLst>
              <a:ext uri="{FF2B5EF4-FFF2-40B4-BE49-F238E27FC236}">
                <a16:creationId xmlns:a16="http://schemas.microsoft.com/office/drawing/2014/main" id="{91C761DB-4164-4995-8DC9-D1499EA91E6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3FBD26D-B5B2-436C-A55A-0C702EA90FB0}"/>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750E76EA-F0EC-407B-AE5F-7390791C096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6225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36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579FECBB-493B-48B1-875D-DAD0BD18F435}"/>
              </a:ext>
            </a:extLst>
          </p:cNvPr>
          <p:cNvSpPr>
            <a:spLocks noGrp="1" noChangeArrowheads="1"/>
          </p:cNvSpPr>
          <p:nvPr>
            <p:ph type="title"/>
          </p:nvPr>
        </p:nvSpPr>
        <p:spPr/>
        <p:txBody>
          <a:bodyPr/>
          <a:lstStyle/>
          <a:p>
            <a:pPr eaLnBrk="1" hangingPunct="1"/>
            <a:r>
              <a:rPr lang="en-GB" altLang="en-US" dirty="0"/>
              <a:t>Predator–prey cycles (2)</a:t>
            </a:r>
          </a:p>
        </p:txBody>
      </p:sp>
      <p:sp>
        <p:nvSpPr>
          <p:cNvPr id="34820" name="Text Box 4">
            <a:extLst>
              <a:ext uri="{FF2B5EF4-FFF2-40B4-BE49-F238E27FC236}">
                <a16:creationId xmlns:a16="http://schemas.microsoft.com/office/drawing/2014/main" id="{E0F5EBB4-15F7-414E-9F21-B4D0D865C1CE}"/>
              </a:ext>
            </a:extLst>
          </p:cNvPr>
          <p:cNvSpPr txBox="1">
            <a:spLocks noChangeArrowheads="1"/>
          </p:cNvSpPr>
          <p:nvPr/>
        </p:nvSpPr>
        <p:spPr bwMode="auto">
          <a:xfrm>
            <a:off x="330200" y="784225"/>
            <a:ext cx="881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Both the hare and the lynx populations follow a cyclical </a:t>
            </a:r>
            <a:br>
              <a:rPr lang="en-GB" altLang="en-US" dirty="0">
                <a:solidFill>
                  <a:srgbClr val="010066"/>
                </a:solidFill>
              </a:rPr>
            </a:br>
            <a:r>
              <a:rPr lang="en-GB" altLang="en-US" dirty="0">
                <a:solidFill>
                  <a:srgbClr val="010066"/>
                </a:solidFill>
              </a:rPr>
              <a:t>pattern, where they regularly rise and fall in size. </a:t>
            </a:r>
          </a:p>
        </p:txBody>
      </p:sp>
      <p:sp>
        <p:nvSpPr>
          <p:cNvPr id="247819" name="Text Box 11">
            <a:extLst>
              <a:ext uri="{FF2B5EF4-FFF2-40B4-BE49-F238E27FC236}">
                <a16:creationId xmlns:a16="http://schemas.microsoft.com/office/drawing/2014/main" id="{F5FEACD9-4E6D-4ED2-ADD5-66DC8F2A1013}"/>
              </a:ext>
            </a:extLst>
          </p:cNvPr>
          <p:cNvSpPr txBox="1">
            <a:spLocks noChangeArrowheads="1"/>
          </p:cNvSpPr>
          <p:nvPr/>
        </p:nvSpPr>
        <p:spPr bwMode="auto">
          <a:xfrm>
            <a:off x="330201" y="1849947"/>
            <a:ext cx="87471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None/>
            </a:pPr>
            <a:r>
              <a:rPr lang="en-GB" altLang="en-US" dirty="0">
                <a:solidFill>
                  <a:srgbClr val="010066"/>
                </a:solidFill>
              </a:rPr>
              <a:t>The hare population changes due to both the vegetation growing season and changes in the lynx population.</a:t>
            </a:r>
            <a:endParaRPr lang="en-US" altLang="en-US" dirty="0">
              <a:solidFill>
                <a:srgbClr val="010066"/>
              </a:solidFill>
            </a:endParaRPr>
          </a:p>
        </p:txBody>
      </p:sp>
      <p:sp>
        <p:nvSpPr>
          <p:cNvPr id="14" name="TextBox 13">
            <a:extLst>
              <a:ext uri="{FF2B5EF4-FFF2-40B4-BE49-F238E27FC236}">
                <a16:creationId xmlns:a16="http://schemas.microsoft.com/office/drawing/2014/main" id="{E9161B96-A4D5-4A6A-A3AC-76B933F1FBCF}"/>
              </a:ext>
            </a:extLst>
          </p:cNvPr>
          <p:cNvSpPr txBox="1">
            <a:spLocks noChangeArrowheads="1"/>
          </p:cNvSpPr>
          <p:nvPr/>
        </p:nvSpPr>
        <p:spPr bwMode="auto">
          <a:xfrm>
            <a:off x="330200" y="5090855"/>
            <a:ext cx="30496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hare and lynx are </a:t>
            </a:r>
            <a:r>
              <a:rPr lang="en-GB" altLang="en-US" b="1" dirty="0">
                <a:solidFill>
                  <a:srgbClr val="010066"/>
                </a:solidFill>
              </a:rPr>
              <a:t>interdependent</a:t>
            </a:r>
            <a:r>
              <a:rPr lang="en-GB" altLang="en-US" dirty="0"/>
              <a:t>.</a:t>
            </a:r>
          </a:p>
        </p:txBody>
      </p:sp>
      <p:sp>
        <p:nvSpPr>
          <p:cNvPr id="15" name="Text Box 5">
            <a:extLst>
              <a:ext uri="{FF2B5EF4-FFF2-40B4-BE49-F238E27FC236}">
                <a16:creationId xmlns:a16="http://schemas.microsoft.com/office/drawing/2014/main" id="{2C4D1402-4B2C-4FE4-8930-23969ABFCA4F}"/>
              </a:ext>
            </a:extLst>
          </p:cNvPr>
          <p:cNvSpPr txBox="1">
            <a:spLocks noChangeArrowheads="1"/>
          </p:cNvSpPr>
          <p:nvPr/>
        </p:nvSpPr>
        <p:spPr bwMode="auto">
          <a:xfrm>
            <a:off x="330200" y="2916403"/>
            <a:ext cx="32811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None/>
            </a:pPr>
            <a:r>
              <a:rPr lang="en-GB" altLang="en-US" dirty="0">
                <a:solidFill>
                  <a:srgbClr val="010066"/>
                </a:solidFill>
              </a:rPr>
              <a:t>The lynx is dependent on hares for food, so as the hare population changes so does the lynx population.</a:t>
            </a:r>
            <a:endParaRPr lang="en-US" altLang="en-US" dirty="0">
              <a:solidFill>
                <a:srgbClr val="010066"/>
              </a:solidFill>
            </a:endParaRPr>
          </a:p>
        </p:txBody>
      </p:sp>
      <p:pic>
        <p:nvPicPr>
          <p:cNvPr id="16" name="Picture 15">
            <a:extLst>
              <a:ext uri="{FF2B5EF4-FFF2-40B4-BE49-F238E27FC236}">
                <a16:creationId xmlns:a16="http://schemas.microsoft.com/office/drawing/2014/main" id="{A70A9DE4-DC9B-4BA3-9E3B-4DD58E21619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11" descr="shutterstock_9613315_nialat_mod">
            <a:extLst>
              <a:ext uri="{FF2B5EF4-FFF2-40B4-BE49-F238E27FC236}">
                <a16:creationId xmlns:a16="http://schemas.microsoft.com/office/drawing/2014/main" id="{C8E78F1F-920F-4B84-9860-96B02CD46F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1" y="3148460"/>
            <a:ext cx="2402587" cy="265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hutterstock_48796603_Eduard_Kyslynskyy_MOD">
            <a:extLst>
              <a:ext uri="{FF2B5EF4-FFF2-40B4-BE49-F238E27FC236}">
                <a16:creationId xmlns:a16="http://schemas.microsoft.com/office/drawing/2014/main" id="{6284E926-AFED-4E53-8B7D-F881145A3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170" y="3148461"/>
            <a:ext cx="2410622" cy="265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9"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Picture5.jpg">
            <a:extLst>
              <a:ext uri="{FF2B5EF4-FFF2-40B4-BE49-F238E27FC236}">
                <a16:creationId xmlns:a16="http://schemas.microsoft.com/office/drawing/2014/main" id="{A7765EAD-3BD4-41E5-8481-7B07D9B8F3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9329" y="1830985"/>
            <a:ext cx="4574471" cy="351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0" name="TextBox 43">
            <a:extLst>
              <a:ext uri="{FF2B5EF4-FFF2-40B4-BE49-F238E27FC236}">
                <a16:creationId xmlns:a16="http://schemas.microsoft.com/office/drawing/2014/main" id="{5C0E1635-A919-4109-B252-CA3682088F4C}"/>
              </a:ext>
            </a:extLst>
          </p:cNvPr>
          <p:cNvSpPr txBox="1">
            <a:spLocks noChangeArrowheads="1"/>
          </p:cNvSpPr>
          <p:nvPr/>
        </p:nvSpPr>
        <p:spPr bwMode="auto">
          <a:xfrm>
            <a:off x="342900" y="4843082"/>
            <a:ext cx="4951589" cy="1200329"/>
          </a:xfrm>
          <a:prstGeom prst="rect">
            <a:avLst/>
          </a:prstGeom>
          <a:solidFill>
            <a:srgbClr val="96E696"/>
          </a:solidFill>
          <a:ln>
            <a:noFill/>
          </a:ln>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will happen to the population of blue tits and stoats if moths are removed from this food web?</a:t>
            </a:r>
          </a:p>
        </p:txBody>
      </p:sp>
      <p:sp>
        <p:nvSpPr>
          <p:cNvPr id="3" name="Title 1">
            <a:extLst>
              <a:ext uri="{FF2B5EF4-FFF2-40B4-BE49-F238E27FC236}">
                <a16:creationId xmlns:a16="http://schemas.microsoft.com/office/drawing/2014/main" id="{2FE6E236-81B9-4F65-91A2-C1E7753F2EEB}"/>
              </a:ext>
            </a:extLst>
          </p:cNvPr>
          <p:cNvSpPr txBox="1">
            <a:spLocks/>
          </p:cNvSpPr>
          <p:nvPr/>
        </p:nvSpPr>
        <p:spPr bwMode="auto">
          <a:xfrm>
            <a:off x="233363" y="53975"/>
            <a:ext cx="7735887" cy="549275"/>
          </a:xfrm>
          <a:prstGeom prst="rect">
            <a:avLst/>
          </a:prstGeom>
          <a:noFill/>
          <a:ln w="9525">
            <a:noFill/>
            <a:miter lim="800000"/>
            <a:headEnd/>
            <a:tailEnd/>
          </a:ln>
        </p:spPr>
        <p:txBody>
          <a:bodyPr anchor="ctr"/>
          <a:lstStyle/>
          <a:p>
            <a:pPr>
              <a:defRPr/>
            </a:pPr>
            <a:r>
              <a:rPr lang="en-GB" sz="2800" b="1" kern="0" dirty="0">
                <a:solidFill>
                  <a:srgbClr val="10BC45"/>
                </a:solidFill>
                <a:latin typeface="+mj-lt"/>
                <a:ea typeface="+mj-ea"/>
                <a:cs typeface="+mj-cs"/>
              </a:rPr>
              <a:t>Interdependence</a:t>
            </a:r>
          </a:p>
        </p:txBody>
      </p:sp>
      <p:sp>
        <p:nvSpPr>
          <p:cNvPr id="31749" name="TextBox 3">
            <a:extLst>
              <a:ext uri="{FF2B5EF4-FFF2-40B4-BE49-F238E27FC236}">
                <a16:creationId xmlns:a16="http://schemas.microsoft.com/office/drawing/2014/main" id="{78E58881-7DE8-4FE7-B913-190AC1CD1019}"/>
              </a:ext>
            </a:extLst>
          </p:cNvPr>
          <p:cNvSpPr txBox="1">
            <a:spLocks noChangeArrowheads="1"/>
          </p:cNvSpPr>
          <p:nvPr/>
        </p:nvSpPr>
        <p:spPr bwMode="auto">
          <a:xfrm>
            <a:off x="342900" y="1890956"/>
            <a:ext cx="5131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Species within a food web </a:t>
            </a:r>
            <a:br>
              <a:rPr lang="en-GB" altLang="en-US" dirty="0"/>
            </a:br>
            <a:r>
              <a:rPr lang="en-GB" altLang="en-US" dirty="0"/>
              <a:t>are interdependent.</a:t>
            </a:r>
          </a:p>
        </p:txBody>
      </p:sp>
      <p:sp>
        <p:nvSpPr>
          <p:cNvPr id="49161" name="Title 47">
            <a:extLst>
              <a:ext uri="{FF2B5EF4-FFF2-40B4-BE49-F238E27FC236}">
                <a16:creationId xmlns:a16="http://schemas.microsoft.com/office/drawing/2014/main" id="{303FD1F4-8D31-4DD1-81F7-3F1AE5A085B0}"/>
              </a:ext>
            </a:extLst>
          </p:cNvPr>
          <p:cNvSpPr>
            <a:spLocks noGrp="1" noChangeArrowheads="1"/>
          </p:cNvSpPr>
          <p:nvPr>
            <p:ph type="title" idx="4294967295"/>
          </p:nvPr>
        </p:nvSpPr>
        <p:spPr/>
        <p:txBody>
          <a:bodyPr/>
          <a:lstStyle/>
          <a:p>
            <a:r>
              <a:rPr lang="en-GB" altLang="en-US" dirty="0"/>
              <a:t>Interdependence in a food web</a:t>
            </a:r>
          </a:p>
        </p:txBody>
      </p:sp>
      <p:sp>
        <p:nvSpPr>
          <p:cNvPr id="31753" name="Rectangle 49">
            <a:extLst>
              <a:ext uri="{FF2B5EF4-FFF2-40B4-BE49-F238E27FC236}">
                <a16:creationId xmlns:a16="http://schemas.microsoft.com/office/drawing/2014/main" id="{D664E74E-D0A0-4B14-A2C9-45E6D2FABFAE}"/>
              </a:ext>
            </a:extLst>
          </p:cNvPr>
          <p:cNvSpPr>
            <a:spLocks noChangeArrowheads="1"/>
          </p:cNvSpPr>
          <p:nvPr/>
        </p:nvSpPr>
        <p:spPr bwMode="auto">
          <a:xfrm>
            <a:off x="330200" y="2997687"/>
            <a:ext cx="424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change in the population number of one species </a:t>
            </a:r>
            <a:br>
              <a:rPr lang="en-GB" altLang="en-US" dirty="0">
                <a:solidFill>
                  <a:srgbClr val="010066"/>
                </a:solidFill>
              </a:rPr>
            </a:br>
            <a:r>
              <a:rPr lang="en-GB" altLang="en-US" dirty="0">
                <a:solidFill>
                  <a:srgbClr val="010066"/>
                </a:solidFill>
              </a:rPr>
              <a:t>will affect other species </a:t>
            </a:r>
            <a:br>
              <a:rPr lang="en-GB" altLang="en-US" dirty="0">
                <a:solidFill>
                  <a:srgbClr val="010066"/>
                </a:solidFill>
              </a:rPr>
            </a:br>
            <a:r>
              <a:rPr lang="en-GB" altLang="en-US" dirty="0">
                <a:solidFill>
                  <a:srgbClr val="010066"/>
                </a:solidFill>
              </a:rPr>
              <a:t>within the same food web.</a:t>
            </a:r>
            <a:endParaRPr lang="en-GB" altLang="en-US" dirty="0"/>
          </a:p>
        </p:txBody>
      </p:sp>
      <p:sp>
        <p:nvSpPr>
          <p:cNvPr id="12" name="Text Box 4">
            <a:extLst>
              <a:ext uri="{FF2B5EF4-FFF2-40B4-BE49-F238E27FC236}">
                <a16:creationId xmlns:a16="http://schemas.microsoft.com/office/drawing/2014/main" id="{0C331966-8349-4FE4-AC42-9E00807A7279}"/>
              </a:ext>
            </a:extLst>
          </p:cNvPr>
          <p:cNvSpPr txBox="1">
            <a:spLocks noChangeArrowheads="1"/>
          </p:cNvSpPr>
          <p:nvPr/>
        </p:nvSpPr>
        <p:spPr bwMode="auto">
          <a:xfrm>
            <a:off x="330200" y="784225"/>
            <a:ext cx="881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Complex food webs connect many species within an ecosystem.</a:t>
            </a:r>
          </a:p>
        </p:txBody>
      </p:sp>
      <p:pic>
        <p:nvPicPr>
          <p:cNvPr id="11" name="Picture 10">
            <a:extLst>
              <a:ext uri="{FF2B5EF4-FFF2-40B4-BE49-F238E27FC236}">
                <a16:creationId xmlns:a16="http://schemas.microsoft.com/office/drawing/2014/main" id="{63710A91-7B89-426D-98CF-7E7B4150B17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2767F61E-B334-46D0-9A5D-E80035717E9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FACA70E2-69DB-45EB-B715-5DDA328B028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32398"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0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0" grpId="0" animBg="1"/>
      <p:bldP spid="31749" grpId="0"/>
      <p:bldP spid="317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E7DCC509-472C-4040-B9B3-D0C7606D3F61}"/>
              </a:ext>
            </a:extLst>
          </p:cNvPr>
          <p:cNvSpPr>
            <a:spLocks noGrp="1"/>
          </p:cNvSpPr>
          <p:nvPr>
            <p:ph type="title" idx="4294967295"/>
          </p:nvPr>
        </p:nvSpPr>
        <p:spPr/>
        <p:txBody>
          <a:bodyPr/>
          <a:lstStyle/>
          <a:p>
            <a:r>
              <a:rPr lang="en-GB" altLang="en-US" dirty="0"/>
              <a:t>Changes in food webs activity</a:t>
            </a:r>
          </a:p>
        </p:txBody>
      </p:sp>
      <p:pic>
        <p:nvPicPr>
          <p:cNvPr id="8" name="Picture 7">
            <a:extLst>
              <a:ext uri="{FF2B5EF4-FFF2-40B4-BE49-F238E27FC236}">
                <a16:creationId xmlns:a16="http://schemas.microsoft.com/office/drawing/2014/main" id="{572C0B07-632A-429C-9188-20238C320A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25B1E2D5-A2FC-4BD1-AA06-1DA241CFC93D}"/>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470C8D13-0AE2-4191-B0BC-D0E2989688B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2250"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8346"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Extreme changes</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TextBox 3">
            <a:extLst>
              <a:ext uri="{FF2B5EF4-FFF2-40B4-BE49-F238E27FC236}">
                <a16:creationId xmlns:a16="http://schemas.microsoft.com/office/drawing/2014/main" id="{23A8C0CF-8FED-4AFF-A852-55AC1C854399}"/>
              </a:ext>
            </a:extLst>
          </p:cNvPr>
          <p:cNvSpPr txBox="1">
            <a:spLocks noChangeArrowheads="1"/>
          </p:cNvSpPr>
          <p:nvPr/>
        </p:nvSpPr>
        <p:spPr bwMode="auto">
          <a:xfrm>
            <a:off x="342899" y="2166250"/>
            <a:ext cx="39355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an extreme change occurs, a stable ecosystem is unable to return to its equilibrium state. </a:t>
            </a:r>
          </a:p>
        </p:txBody>
      </p:sp>
      <p:sp>
        <p:nvSpPr>
          <p:cNvPr id="9" name="TextBox 2">
            <a:extLst>
              <a:ext uri="{FF2B5EF4-FFF2-40B4-BE49-F238E27FC236}">
                <a16:creationId xmlns:a16="http://schemas.microsoft.com/office/drawing/2014/main" id="{64C503BD-7D5B-474D-986E-6877E93C99F0}"/>
              </a:ext>
            </a:extLst>
          </p:cNvPr>
          <p:cNvSpPr txBox="1">
            <a:spLocks noChangeArrowheads="1"/>
          </p:cNvSpPr>
          <p:nvPr/>
        </p:nvSpPr>
        <p:spPr bwMode="auto">
          <a:xfrm>
            <a:off x="342900" y="784225"/>
            <a:ext cx="36985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Ecosystems cannot remain stable in the face of an extreme change.</a:t>
            </a:r>
          </a:p>
        </p:txBody>
      </p:sp>
      <p:sp>
        <p:nvSpPr>
          <p:cNvPr id="12" name="TextBox 3">
            <a:extLst>
              <a:ext uri="{FF2B5EF4-FFF2-40B4-BE49-F238E27FC236}">
                <a16:creationId xmlns:a16="http://schemas.microsoft.com/office/drawing/2014/main" id="{A02C3EA5-7DC7-4D0F-960D-543CF1A4F3DB}"/>
              </a:ext>
            </a:extLst>
          </p:cNvPr>
          <p:cNvSpPr txBox="1">
            <a:spLocks noChangeArrowheads="1"/>
          </p:cNvSpPr>
          <p:nvPr/>
        </p:nvSpPr>
        <p:spPr bwMode="auto">
          <a:xfrm>
            <a:off x="342901" y="3917606"/>
            <a:ext cx="36985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can cause the ecosystem to be replaced by a different type of stable ecosystem.</a:t>
            </a:r>
          </a:p>
        </p:txBody>
      </p:sp>
      <p:sp>
        <p:nvSpPr>
          <p:cNvPr id="11" name="TextBox 3">
            <a:extLst>
              <a:ext uri="{FF2B5EF4-FFF2-40B4-BE49-F238E27FC236}">
                <a16:creationId xmlns:a16="http://schemas.microsoft.com/office/drawing/2014/main" id="{2C88E484-7AAE-44DC-94C6-0DBF0F6A242E}"/>
              </a:ext>
            </a:extLst>
          </p:cNvPr>
          <p:cNvSpPr txBox="1">
            <a:spLocks noChangeArrowheads="1"/>
          </p:cNvSpPr>
          <p:nvPr/>
        </p:nvSpPr>
        <p:spPr bwMode="auto">
          <a:xfrm>
            <a:off x="342900" y="5668963"/>
            <a:ext cx="4922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known as a </a:t>
            </a:r>
            <a:r>
              <a:rPr lang="en-GB" altLang="en-US" b="1" dirty="0">
                <a:solidFill>
                  <a:srgbClr val="10BC45"/>
                </a:solidFill>
              </a:rPr>
              <a:t>regime shift</a:t>
            </a:r>
            <a:r>
              <a:rPr lang="en-GB" altLang="en-US" dirty="0"/>
              <a:t>.</a:t>
            </a:r>
          </a:p>
        </p:txBody>
      </p:sp>
      <p:pic>
        <p:nvPicPr>
          <p:cNvPr id="13" name="Picture 9" descr="notes_icon">
            <a:extLst>
              <a:ext uri="{FF2B5EF4-FFF2-40B4-BE49-F238E27FC236}">
                <a16:creationId xmlns:a16="http://schemas.microsoft.com/office/drawing/2014/main" id="{27CE2E25-D58E-459F-A996-CA6BA5D5D9B7}"/>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5" name="Picture 4">
            <a:extLst>
              <a:ext uri="{FF2B5EF4-FFF2-40B4-BE49-F238E27FC236}">
                <a16:creationId xmlns:a16="http://schemas.microsoft.com/office/drawing/2014/main" id="{563DDB82-7B8B-46D2-9E0C-445F920043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158062"/>
            <a:ext cx="3935588" cy="3888361"/>
          </a:xfrm>
          <a:prstGeom prst="rect">
            <a:avLst/>
          </a:prstGeom>
        </p:spPr>
      </p:pic>
    </p:spTree>
    <p:custDataLst>
      <p:tags r:id="rId1"/>
    </p:custDataLst>
    <p:extLst>
      <p:ext uri="{BB962C8B-B14F-4D97-AF65-F5344CB8AC3E}">
        <p14:creationId xmlns:p14="http://schemas.microsoft.com/office/powerpoint/2010/main" val="16180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Regime shift</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9" name="TextBox 2">
            <a:extLst>
              <a:ext uri="{FF2B5EF4-FFF2-40B4-BE49-F238E27FC236}">
                <a16:creationId xmlns:a16="http://schemas.microsoft.com/office/drawing/2014/main" id="{64C503BD-7D5B-474D-986E-6877E93C99F0}"/>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regime shift is an extreme and abrupt change to an alternative type of ecosystem.</a:t>
            </a:r>
          </a:p>
        </p:txBody>
      </p:sp>
      <p:sp>
        <p:nvSpPr>
          <p:cNvPr id="5" name="TextBox 3">
            <a:extLst>
              <a:ext uri="{FF2B5EF4-FFF2-40B4-BE49-F238E27FC236}">
                <a16:creationId xmlns:a16="http://schemas.microsoft.com/office/drawing/2014/main" id="{C17CAB20-FB01-44F4-837D-D62ECBB9077A}"/>
              </a:ext>
            </a:extLst>
          </p:cNvPr>
          <p:cNvSpPr txBox="1">
            <a:spLocks noChangeArrowheads="1"/>
          </p:cNvSpPr>
          <p:nvPr/>
        </p:nvSpPr>
        <p:spPr bwMode="auto">
          <a:xfrm>
            <a:off x="342900" y="2338022"/>
            <a:ext cx="41934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new ecosystem is a </a:t>
            </a:r>
          </a:p>
          <a:p>
            <a:r>
              <a:rPr lang="en-GB" altLang="en-US" dirty="0"/>
              <a:t>new stable state, with its own </a:t>
            </a:r>
            <a:br>
              <a:rPr lang="en-GB" altLang="en-US" dirty="0"/>
            </a:br>
            <a:r>
              <a:rPr lang="en-GB" altLang="en-US" dirty="0"/>
              <a:t>feedback systems that allow </a:t>
            </a:r>
            <a:br>
              <a:rPr lang="en-GB" altLang="en-US" dirty="0"/>
            </a:br>
            <a:r>
              <a:rPr lang="en-GB" altLang="en-US" dirty="0"/>
              <a:t>it to absorb change. </a:t>
            </a:r>
          </a:p>
        </p:txBody>
      </p:sp>
      <p:sp>
        <p:nvSpPr>
          <p:cNvPr id="6" name="TextBox 3">
            <a:extLst>
              <a:ext uri="{FF2B5EF4-FFF2-40B4-BE49-F238E27FC236}">
                <a16:creationId xmlns:a16="http://schemas.microsoft.com/office/drawing/2014/main" id="{51F9E262-9C81-453A-B0DC-8AF99A0C3028}"/>
              </a:ext>
            </a:extLst>
          </p:cNvPr>
          <p:cNvSpPr txBox="1">
            <a:spLocks noChangeArrowheads="1"/>
          </p:cNvSpPr>
          <p:nvPr/>
        </p:nvSpPr>
        <p:spPr bwMode="auto">
          <a:xfrm>
            <a:off x="342900" y="4630482"/>
            <a:ext cx="41934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regime shifts are difficult to reverse. </a:t>
            </a:r>
          </a:p>
        </p:txBody>
      </p:sp>
      <p:pic>
        <p:nvPicPr>
          <p:cNvPr id="3" name="Picture 2">
            <a:extLst>
              <a:ext uri="{FF2B5EF4-FFF2-40B4-BE49-F238E27FC236}">
                <a16:creationId xmlns:a16="http://schemas.microsoft.com/office/drawing/2014/main" id="{6DEACAF3-4774-4399-91ED-C2EEADDA60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305" y="1848464"/>
            <a:ext cx="3633968" cy="4815008"/>
          </a:xfrm>
          <a:prstGeom prst="rect">
            <a:avLst/>
          </a:prstGeom>
        </p:spPr>
      </p:pic>
    </p:spTree>
    <p:custDataLst>
      <p:tags r:id="rId1"/>
    </p:custDataLst>
    <p:extLst>
      <p:ext uri="{BB962C8B-B14F-4D97-AF65-F5344CB8AC3E}">
        <p14:creationId xmlns:p14="http://schemas.microsoft.com/office/powerpoint/2010/main" val="255454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What causes a regime shift?</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9" name="TextBox 2">
            <a:extLst>
              <a:ext uri="{FF2B5EF4-FFF2-40B4-BE49-F238E27FC236}">
                <a16:creationId xmlns:a16="http://schemas.microsoft.com/office/drawing/2014/main" id="{64C503BD-7D5B-474D-986E-6877E93C99F0}"/>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Multiple changes acting together over a long period of time increase the likelihood of a regime shift.</a:t>
            </a:r>
          </a:p>
        </p:txBody>
      </p:sp>
      <p:sp>
        <p:nvSpPr>
          <p:cNvPr id="5" name="TextBox 3">
            <a:extLst>
              <a:ext uri="{FF2B5EF4-FFF2-40B4-BE49-F238E27FC236}">
                <a16:creationId xmlns:a16="http://schemas.microsoft.com/office/drawing/2014/main" id="{C17CAB20-FB01-44F4-837D-D62ECBB9077A}"/>
              </a:ext>
            </a:extLst>
          </p:cNvPr>
          <p:cNvSpPr txBox="1">
            <a:spLocks noChangeArrowheads="1"/>
          </p:cNvSpPr>
          <p:nvPr/>
        </p:nvSpPr>
        <p:spPr bwMode="auto">
          <a:xfrm>
            <a:off x="342900" y="1876356"/>
            <a:ext cx="54346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isolation, each change may be </a:t>
            </a:r>
            <a:br>
              <a:rPr lang="en-GB" altLang="en-US" dirty="0"/>
            </a:br>
            <a:r>
              <a:rPr lang="en-GB" altLang="en-US" dirty="0"/>
              <a:t>absorbed by the ecosystem with little </a:t>
            </a:r>
            <a:br>
              <a:rPr lang="en-GB" altLang="en-US" dirty="0"/>
            </a:br>
            <a:r>
              <a:rPr lang="en-GB" altLang="en-US" dirty="0"/>
              <a:t>noticeable impact. </a:t>
            </a:r>
          </a:p>
        </p:txBody>
      </p:sp>
      <p:sp>
        <p:nvSpPr>
          <p:cNvPr id="6" name="TextBox 3">
            <a:extLst>
              <a:ext uri="{FF2B5EF4-FFF2-40B4-BE49-F238E27FC236}">
                <a16:creationId xmlns:a16="http://schemas.microsoft.com/office/drawing/2014/main" id="{51F9E262-9C81-453A-B0DC-8AF99A0C3028}"/>
              </a:ext>
            </a:extLst>
          </p:cNvPr>
          <p:cNvSpPr txBox="1">
            <a:spLocks noChangeArrowheads="1"/>
          </p:cNvSpPr>
          <p:nvPr/>
        </p:nvSpPr>
        <p:spPr bwMode="auto">
          <a:xfrm>
            <a:off x="342900" y="3294599"/>
            <a:ext cx="48597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in combination, the </a:t>
            </a:r>
            <a:br>
              <a:rPr lang="en-GB" altLang="en-US" dirty="0"/>
            </a:br>
            <a:r>
              <a:rPr lang="en-GB" altLang="en-US" dirty="0"/>
              <a:t>changes weaken the ecosystem, </a:t>
            </a:r>
            <a:br>
              <a:rPr lang="en-GB" altLang="en-US" dirty="0"/>
            </a:br>
            <a:r>
              <a:rPr lang="en-GB" altLang="en-US" dirty="0"/>
              <a:t>reducing its resilience. </a:t>
            </a:r>
          </a:p>
        </p:txBody>
      </p:sp>
      <p:sp>
        <p:nvSpPr>
          <p:cNvPr id="7" name="TextBox 3">
            <a:extLst>
              <a:ext uri="{FF2B5EF4-FFF2-40B4-BE49-F238E27FC236}">
                <a16:creationId xmlns:a16="http://schemas.microsoft.com/office/drawing/2014/main" id="{F7A83628-9E74-4399-A8F2-41ED1680CC4D}"/>
              </a:ext>
            </a:extLst>
          </p:cNvPr>
          <p:cNvSpPr txBox="1">
            <a:spLocks noChangeArrowheads="1"/>
          </p:cNvSpPr>
          <p:nvPr/>
        </p:nvSpPr>
        <p:spPr bwMode="auto">
          <a:xfrm>
            <a:off x="342900" y="4856792"/>
            <a:ext cx="54745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Eventually, a </a:t>
            </a:r>
            <a:r>
              <a:rPr lang="en-GB" altLang="en-US" b="1" dirty="0">
                <a:solidFill>
                  <a:srgbClr val="10BC45"/>
                </a:solidFill>
              </a:rPr>
              <a:t>threshold</a:t>
            </a:r>
            <a:r>
              <a:rPr lang="en-GB" altLang="en-US" dirty="0"/>
              <a:t> is reached, </a:t>
            </a:r>
            <a:br>
              <a:rPr lang="en-GB" altLang="en-US" dirty="0"/>
            </a:br>
            <a:r>
              <a:rPr lang="en-GB" altLang="en-US" dirty="0"/>
              <a:t>past which the ecosystem is no longer </a:t>
            </a:r>
            <a:br>
              <a:rPr lang="en-GB" altLang="en-US" dirty="0"/>
            </a:br>
            <a:r>
              <a:rPr lang="en-GB" altLang="en-US" dirty="0"/>
              <a:t>stable and a regime shift occurs.</a:t>
            </a:r>
          </a:p>
        </p:txBody>
      </p:sp>
      <p:pic>
        <p:nvPicPr>
          <p:cNvPr id="11" name="Picture 10">
            <a:extLst>
              <a:ext uri="{FF2B5EF4-FFF2-40B4-BE49-F238E27FC236}">
                <a16:creationId xmlns:a16="http://schemas.microsoft.com/office/drawing/2014/main" id="{C0AE56F2-9770-4C8B-B7D8-9150CC1F43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490" y="2141316"/>
            <a:ext cx="2747310" cy="4423169"/>
          </a:xfrm>
          <a:prstGeom prst="rect">
            <a:avLst/>
          </a:prstGeom>
        </p:spPr>
      </p:pic>
    </p:spTree>
    <p:custDataLst>
      <p:tags r:id="rId1"/>
    </p:custDataLst>
    <p:extLst>
      <p:ext uri="{BB962C8B-B14F-4D97-AF65-F5344CB8AC3E}">
        <p14:creationId xmlns:p14="http://schemas.microsoft.com/office/powerpoint/2010/main" val="182324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Forest and savannah ecosystems</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9" name="TextBox 2">
            <a:extLst>
              <a:ext uri="{FF2B5EF4-FFF2-40B4-BE49-F238E27FC236}">
                <a16:creationId xmlns:a16="http://schemas.microsoft.com/office/drawing/2014/main" id="{64C503BD-7D5B-474D-986E-6877E93C99F0}"/>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Tropical forest </a:t>
            </a:r>
            <a:r>
              <a:rPr lang="en-GB" altLang="en-US" dirty="0"/>
              <a:t>and </a:t>
            </a:r>
            <a:r>
              <a:rPr lang="en-GB" altLang="en-US" b="1" dirty="0"/>
              <a:t>savannah</a:t>
            </a:r>
            <a:r>
              <a:rPr lang="en-GB" altLang="en-US" dirty="0"/>
              <a:t> are two common types of stable ecosystem that exist in similar geographical areas.</a:t>
            </a:r>
          </a:p>
        </p:txBody>
      </p:sp>
      <p:sp>
        <p:nvSpPr>
          <p:cNvPr id="5" name="TextBox 3">
            <a:extLst>
              <a:ext uri="{FF2B5EF4-FFF2-40B4-BE49-F238E27FC236}">
                <a16:creationId xmlns:a16="http://schemas.microsoft.com/office/drawing/2014/main" id="{FF8382F3-B50E-42FF-AB3B-44BF00681279}"/>
              </a:ext>
            </a:extLst>
          </p:cNvPr>
          <p:cNvSpPr txBox="1">
            <a:spLocks noChangeArrowheads="1"/>
          </p:cNvSpPr>
          <p:nvPr/>
        </p:nvSpPr>
        <p:spPr bwMode="auto">
          <a:xfrm>
            <a:off x="342900" y="177289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Changes in one ecosystem can cause a regime shift that produces the other ecosystem.</a:t>
            </a:r>
          </a:p>
        </p:txBody>
      </p:sp>
      <p:pic>
        <p:nvPicPr>
          <p:cNvPr id="7" name="Picture 9" descr="notes_icon">
            <a:extLst>
              <a:ext uri="{FF2B5EF4-FFF2-40B4-BE49-F238E27FC236}">
                <a16:creationId xmlns:a16="http://schemas.microsoft.com/office/drawing/2014/main" id="{8E060383-3858-4FB0-A942-A794598502B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8" name="TextBox 3">
            <a:extLst>
              <a:ext uri="{FF2B5EF4-FFF2-40B4-BE49-F238E27FC236}">
                <a16:creationId xmlns:a16="http://schemas.microsoft.com/office/drawing/2014/main" id="{35792299-CEE9-4097-8AA4-B760D43BD50A}"/>
              </a:ext>
            </a:extLst>
          </p:cNvPr>
          <p:cNvSpPr txBox="1">
            <a:spLocks noChangeArrowheads="1"/>
          </p:cNvSpPr>
          <p:nvPr/>
        </p:nvSpPr>
        <p:spPr bwMode="auto">
          <a:xfrm>
            <a:off x="342900" y="5270347"/>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Fire, extreme weather and pressures from herbivores, humans and soil conditions are drivers of change in these ecosystems. </a:t>
            </a:r>
          </a:p>
        </p:txBody>
      </p:sp>
      <p:pic>
        <p:nvPicPr>
          <p:cNvPr id="12" name="Picture 11">
            <a:extLst>
              <a:ext uri="{FF2B5EF4-FFF2-40B4-BE49-F238E27FC236}">
                <a16:creationId xmlns:a16="http://schemas.microsoft.com/office/drawing/2014/main" id="{9118B0AC-896C-4C97-B709-5E86D1E57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3024" y="2861672"/>
            <a:ext cx="4113191" cy="2220346"/>
          </a:xfrm>
          <a:prstGeom prst="rect">
            <a:avLst/>
          </a:prstGeom>
        </p:spPr>
      </p:pic>
      <p:pic>
        <p:nvPicPr>
          <p:cNvPr id="14" name="Picture 13">
            <a:extLst>
              <a:ext uri="{FF2B5EF4-FFF2-40B4-BE49-F238E27FC236}">
                <a16:creationId xmlns:a16="http://schemas.microsoft.com/office/drawing/2014/main" id="{02F5330A-32AC-484F-BE92-032E498C9D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924" y="2861671"/>
            <a:ext cx="4090986" cy="2220346"/>
          </a:xfrm>
          <a:prstGeom prst="rect">
            <a:avLst/>
          </a:prstGeom>
        </p:spPr>
      </p:pic>
    </p:spTree>
    <p:custDataLst>
      <p:tags r:id="rId1"/>
    </p:custDataLst>
    <p:extLst>
      <p:ext uri="{BB962C8B-B14F-4D97-AF65-F5344CB8AC3E}">
        <p14:creationId xmlns:p14="http://schemas.microsoft.com/office/powerpoint/2010/main" val="16222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a:solidFill>
            <a:srgbClr val="96E696"/>
          </a:solidFill>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Human impact on ecosystem change</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9" name="TextBox 2">
            <a:extLst>
              <a:ext uri="{FF2B5EF4-FFF2-40B4-BE49-F238E27FC236}">
                <a16:creationId xmlns:a16="http://schemas.microsoft.com/office/drawing/2014/main" id="{64C503BD-7D5B-474D-986E-6877E93C99F0}"/>
              </a:ext>
            </a:extLst>
          </p:cNvPr>
          <p:cNvSpPr txBox="1">
            <a:spLocks noChangeArrowheads="1"/>
          </p:cNvSpPr>
          <p:nvPr/>
        </p:nvSpPr>
        <p:spPr bwMode="auto">
          <a:xfrm>
            <a:off x="342900" y="784225"/>
            <a:ext cx="8632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Human activities can be a source of pressure on ecosystems that forces regime shifts.</a:t>
            </a:r>
          </a:p>
        </p:txBody>
      </p:sp>
      <p:sp>
        <p:nvSpPr>
          <p:cNvPr id="5" name="TextBox 3">
            <a:extLst>
              <a:ext uri="{FF2B5EF4-FFF2-40B4-BE49-F238E27FC236}">
                <a16:creationId xmlns:a16="http://schemas.microsoft.com/office/drawing/2014/main" id="{FF8382F3-B50E-42FF-AB3B-44BF00681279}"/>
              </a:ext>
            </a:extLst>
          </p:cNvPr>
          <p:cNvSpPr txBox="1">
            <a:spLocks noChangeArrowheads="1"/>
          </p:cNvSpPr>
          <p:nvPr/>
        </p:nvSpPr>
        <p:spPr bwMode="auto">
          <a:xfrm>
            <a:off x="342900" y="1696711"/>
            <a:ext cx="82818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Overuse of resources, change in land use and pollution are drivers of change in ecosystems. </a:t>
            </a:r>
          </a:p>
        </p:txBody>
      </p:sp>
      <p:sp>
        <p:nvSpPr>
          <p:cNvPr id="8" name="TextBox 3">
            <a:extLst>
              <a:ext uri="{FF2B5EF4-FFF2-40B4-BE49-F238E27FC236}">
                <a16:creationId xmlns:a16="http://schemas.microsoft.com/office/drawing/2014/main" id="{EF9FE29E-3AB6-44A4-945B-B731DB538835}"/>
              </a:ext>
            </a:extLst>
          </p:cNvPr>
          <p:cNvSpPr txBox="1">
            <a:spLocks noChangeArrowheads="1"/>
          </p:cNvSpPr>
          <p:nvPr/>
        </p:nvSpPr>
        <p:spPr bwMode="auto">
          <a:xfrm>
            <a:off x="342900" y="2609197"/>
            <a:ext cx="2976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Pollution can cause </a:t>
            </a:r>
            <a:r>
              <a:rPr lang="en-GB" altLang="en-US" b="1" dirty="0">
                <a:solidFill>
                  <a:srgbClr val="10BC45"/>
                </a:solidFill>
              </a:rPr>
              <a:t>eutrophication</a:t>
            </a:r>
            <a:r>
              <a:rPr lang="en-GB" altLang="en-US" dirty="0"/>
              <a:t> in aquatic ecosystems.</a:t>
            </a:r>
          </a:p>
        </p:txBody>
      </p:sp>
      <p:sp>
        <p:nvSpPr>
          <p:cNvPr id="11" name="TextBox 3">
            <a:extLst>
              <a:ext uri="{FF2B5EF4-FFF2-40B4-BE49-F238E27FC236}">
                <a16:creationId xmlns:a16="http://schemas.microsoft.com/office/drawing/2014/main" id="{C41F0455-82EF-4455-AF5C-087EF2B7014B}"/>
              </a:ext>
            </a:extLst>
          </p:cNvPr>
          <p:cNvSpPr txBox="1">
            <a:spLocks noChangeArrowheads="1"/>
          </p:cNvSpPr>
          <p:nvPr/>
        </p:nvSpPr>
        <p:spPr bwMode="auto">
          <a:xfrm>
            <a:off x="342900" y="3891014"/>
            <a:ext cx="41776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this process, a clear </a:t>
            </a:r>
            <a:br>
              <a:rPr lang="en-GB" altLang="en-US" dirty="0"/>
            </a:br>
            <a:r>
              <a:rPr lang="en-GB" altLang="en-US" dirty="0"/>
              <a:t>water ecosystem supporting a wide range of organisms changes to a system that supports a smaller number </a:t>
            </a:r>
            <a:br>
              <a:rPr lang="en-GB" altLang="en-US" dirty="0"/>
            </a:br>
            <a:r>
              <a:rPr lang="en-GB" altLang="en-US" dirty="0"/>
              <a:t>of organisms.</a:t>
            </a:r>
          </a:p>
        </p:txBody>
      </p:sp>
      <p:pic>
        <p:nvPicPr>
          <p:cNvPr id="12" name="Picture 9" descr="Lodimup_294264227_web.jpg">
            <a:extLst>
              <a:ext uri="{FF2B5EF4-FFF2-40B4-BE49-F238E27FC236}">
                <a16:creationId xmlns:a16="http://schemas.microsoft.com/office/drawing/2014/main" id="{E06D4AD0-EDED-4EBE-88E9-C8CF82EF86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9312" y="2851852"/>
            <a:ext cx="4177630" cy="317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068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B9CBDB36-2DCE-4D47-9014-2D09E81A248D}"/>
              </a:ext>
            </a:extLst>
          </p:cNvPr>
          <p:cNvSpPr>
            <a:spLocks noGrp="1" noChangeArrowheads="1"/>
          </p:cNvSpPr>
          <p:nvPr>
            <p:ph type="title"/>
          </p:nvPr>
        </p:nvSpPr>
        <p:spPr/>
        <p:txBody>
          <a:bodyPr/>
          <a:lstStyle/>
          <a:p>
            <a:pPr eaLnBrk="1" hangingPunct="1"/>
            <a:r>
              <a:rPr lang="en-GB" altLang="en-US" dirty="0"/>
              <a:t>Eutrophication</a:t>
            </a:r>
          </a:p>
        </p:txBody>
      </p:sp>
      <p:pic>
        <p:nvPicPr>
          <p:cNvPr id="7" name="Picture 6">
            <a:extLst>
              <a:ext uri="{FF2B5EF4-FFF2-40B4-BE49-F238E27FC236}">
                <a16:creationId xmlns:a16="http://schemas.microsoft.com/office/drawing/2014/main" id="{9FF3D705-D45F-4D4E-BAE4-F2CD6046387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2CC2FC11-35FC-4CE4-A9D4-1D3F8A5CC75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C5CB05E-963B-412C-9294-E1796B816ADD}"/>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C7EFC31-E566-42DC-BBD3-14FBA25F2A1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6453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3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62352E3-1970-477E-8CA4-264069E97EB2}"/>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03CF6EB5-A34E-4D54-9B6D-ED320C96A9B1}"/>
              </a:ext>
            </a:extLst>
          </p:cNvPr>
          <p:cNvSpPr>
            <a:spLocks noGrp="1" noChangeArrowheads="1"/>
          </p:cNvSpPr>
          <p:nvPr>
            <p:ph type="title"/>
          </p:nvPr>
        </p:nvSpPr>
        <p:spPr/>
        <p:txBody>
          <a:bodyPr/>
          <a:lstStyle/>
          <a:p>
            <a:pPr eaLnBrk="1" hangingPunct="1"/>
            <a:r>
              <a:rPr lang="en-GB" altLang="en-US" dirty="0"/>
              <a:t>Eutrophication activity</a:t>
            </a:r>
          </a:p>
        </p:txBody>
      </p:sp>
      <p:pic>
        <p:nvPicPr>
          <p:cNvPr id="7" name="Picture 6">
            <a:extLst>
              <a:ext uri="{FF2B5EF4-FFF2-40B4-BE49-F238E27FC236}">
                <a16:creationId xmlns:a16="http://schemas.microsoft.com/office/drawing/2014/main" id="{4069E0E3-1703-4ED1-979F-9868129A30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270D526-E51B-42E5-93D2-9F8CCEA2FD1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F2A37AFD-39E9-41BE-94D9-00970874E0F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82C0E85-9A99-4E46-85EC-A46841660ED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6453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34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Change in kelp ecosystems (1)</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9" name="TextBox 2">
            <a:extLst>
              <a:ext uri="{FF2B5EF4-FFF2-40B4-BE49-F238E27FC236}">
                <a16:creationId xmlns:a16="http://schemas.microsoft.com/office/drawing/2014/main" id="{64C503BD-7D5B-474D-986E-6877E93C99F0}"/>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Kelp is a type of seaweed. </a:t>
            </a:r>
            <a:r>
              <a:rPr lang="en-GB" altLang="en-US" b="1" dirty="0">
                <a:solidFill>
                  <a:srgbClr val="10BC45"/>
                </a:solidFill>
              </a:rPr>
              <a:t>Kelp forests </a:t>
            </a:r>
            <a:r>
              <a:rPr lang="en-GB" altLang="en-US" dirty="0"/>
              <a:t>are stable marine ecosystems with a high biodiversity.</a:t>
            </a:r>
          </a:p>
        </p:txBody>
      </p:sp>
      <p:sp>
        <p:nvSpPr>
          <p:cNvPr id="5" name="TextBox 3">
            <a:extLst>
              <a:ext uri="{FF2B5EF4-FFF2-40B4-BE49-F238E27FC236}">
                <a16:creationId xmlns:a16="http://schemas.microsoft.com/office/drawing/2014/main" id="{FF8382F3-B50E-42FF-AB3B-44BF00681279}"/>
              </a:ext>
            </a:extLst>
          </p:cNvPr>
          <p:cNvSpPr txBox="1">
            <a:spLocks noChangeArrowheads="1"/>
          </p:cNvSpPr>
          <p:nvPr/>
        </p:nvSpPr>
        <p:spPr bwMode="auto">
          <a:xfrm>
            <a:off x="342900" y="1912653"/>
            <a:ext cx="8632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these ecosystems, large fish species such as cod, haddock and </a:t>
            </a:r>
            <a:r>
              <a:rPr lang="en-GB" altLang="en-US" dirty="0" err="1"/>
              <a:t>wolffish</a:t>
            </a:r>
            <a:r>
              <a:rPr lang="en-GB" altLang="en-US" dirty="0"/>
              <a:t> prey on sea urchin species, which in turn eat kelp.</a:t>
            </a:r>
          </a:p>
        </p:txBody>
      </p:sp>
      <p:sp>
        <p:nvSpPr>
          <p:cNvPr id="8" name="TextBox 3">
            <a:extLst>
              <a:ext uri="{FF2B5EF4-FFF2-40B4-BE49-F238E27FC236}">
                <a16:creationId xmlns:a16="http://schemas.microsoft.com/office/drawing/2014/main" id="{EF9FE29E-3AB6-44A4-945B-B731DB538835}"/>
              </a:ext>
            </a:extLst>
          </p:cNvPr>
          <p:cNvSpPr txBox="1">
            <a:spLocks noChangeArrowheads="1"/>
          </p:cNvSpPr>
          <p:nvPr/>
        </p:nvSpPr>
        <p:spPr bwMode="auto">
          <a:xfrm>
            <a:off x="342900" y="3041081"/>
            <a:ext cx="43758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some areas, such as the Northwest Atlantic, overfishing </a:t>
            </a:r>
            <a:br>
              <a:rPr lang="en-GB" altLang="en-US" dirty="0"/>
            </a:br>
            <a:r>
              <a:rPr lang="en-GB" altLang="en-US" dirty="0"/>
              <a:t>has caused large reductions </a:t>
            </a:r>
            <a:br>
              <a:rPr lang="en-GB" altLang="en-US" dirty="0"/>
            </a:br>
            <a:r>
              <a:rPr lang="en-GB" altLang="en-US" dirty="0"/>
              <a:t>in the populations of these </a:t>
            </a:r>
            <a:br>
              <a:rPr lang="en-GB" altLang="en-US" dirty="0"/>
            </a:br>
            <a:r>
              <a:rPr lang="en-GB" altLang="en-US" dirty="0"/>
              <a:t>predatory fish.</a:t>
            </a:r>
          </a:p>
        </p:txBody>
      </p:sp>
      <p:sp>
        <p:nvSpPr>
          <p:cNvPr id="11" name="TextBox 3">
            <a:extLst>
              <a:ext uri="{FF2B5EF4-FFF2-40B4-BE49-F238E27FC236}">
                <a16:creationId xmlns:a16="http://schemas.microsoft.com/office/drawing/2014/main" id="{C41F0455-82EF-4455-AF5C-087EF2B7014B}"/>
              </a:ext>
            </a:extLst>
          </p:cNvPr>
          <p:cNvSpPr txBox="1">
            <a:spLocks noChangeArrowheads="1"/>
          </p:cNvSpPr>
          <p:nvPr/>
        </p:nvSpPr>
        <p:spPr bwMode="auto">
          <a:xfrm>
            <a:off x="342900" y="5277503"/>
            <a:ext cx="4066469"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effect do you think this </a:t>
            </a:r>
            <a:br>
              <a:rPr lang="en-GB" altLang="en-US" dirty="0"/>
            </a:br>
            <a:r>
              <a:rPr lang="en-GB" altLang="en-US" dirty="0"/>
              <a:t>has had on the ecosystem?</a:t>
            </a:r>
          </a:p>
        </p:txBody>
      </p:sp>
      <p:pic>
        <p:nvPicPr>
          <p:cNvPr id="13" name="Picture 9" descr="notes_icon">
            <a:extLst>
              <a:ext uri="{FF2B5EF4-FFF2-40B4-BE49-F238E27FC236}">
                <a16:creationId xmlns:a16="http://schemas.microsoft.com/office/drawing/2014/main" id="{B75BB376-20DF-4691-B71E-D3216767620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95D3D4C3-57F6-4975-BAFF-DF728E1FCA5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32398" y="86520"/>
            <a:ext cx="442911" cy="516730"/>
          </a:xfrm>
          <a:prstGeom prst="rect">
            <a:avLst/>
          </a:prstGeom>
          <a:noFill/>
          <a:ln w="9525">
            <a:noFill/>
            <a:miter lim="800000"/>
            <a:headEnd/>
            <a:tailEnd/>
          </a:ln>
        </p:spPr>
      </p:pic>
      <p:pic>
        <p:nvPicPr>
          <p:cNvPr id="3" name="Picture 2">
            <a:extLst>
              <a:ext uri="{FF2B5EF4-FFF2-40B4-BE49-F238E27FC236}">
                <a16:creationId xmlns:a16="http://schemas.microsoft.com/office/drawing/2014/main" id="{F3004514-DEE8-44EB-9257-12317360F3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6134" y="2918191"/>
            <a:ext cx="3165633" cy="3444208"/>
          </a:xfrm>
          <a:prstGeom prst="rect">
            <a:avLst/>
          </a:prstGeom>
        </p:spPr>
      </p:pic>
    </p:spTree>
    <p:custDataLst>
      <p:tags r:id="rId1"/>
    </p:custDataLst>
    <p:extLst>
      <p:ext uri="{BB962C8B-B14F-4D97-AF65-F5344CB8AC3E}">
        <p14:creationId xmlns:p14="http://schemas.microsoft.com/office/powerpoint/2010/main" val="38052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Change in kelp ecosystems (2)</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9" name="TextBox 2">
            <a:extLst>
              <a:ext uri="{FF2B5EF4-FFF2-40B4-BE49-F238E27FC236}">
                <a16:creationId xmlns:a16="http://schemas.microsoft.com/office/drawing/2014/main" id="{64C503BD-7D5B-474D-986E-6877E93C99F0}"/>
              </a:ext>
            </a:extLst>
          </p:cNvPr>
          <p:cNvSpPr txBox="1">
            <a:spLocks noChangeArrowheads="1"/>
          </p:cNvSpPr>
          <p:nvPr/>
        </p:nvSpPr>
        <p:spPr bwMode="auto">
          <a:xfrm>
            <a:off x="342901" y="784225"/>
            <a:ext cx="82705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Without their natural predators, sea urchin populations increase significantly.</a:t>
            </a:r>
          </a:p>
        </p:txBody>
      </p:sp>
      <p:sp>
        <p:nvSpPr>
          <p:cNvPr id="5" name="TextBox 3">
            <a:extLst>
              <a:ext uri="{FF2B5EF4-FFF2-40B4-BE49-F238E27FC236}">
                <a16:creationId xmlns:a16="http://schemas.microsoft.com/office/drawing/2014/main" id="{FF8382F3-B50E-42FF-AB3B-44BF00681279}"/>
              </a:ext>
            </a:extLst>
          </p:cNvPr>
          <p:cNvSpPr txBox="1">
            <a:spLocks noChangeArrowheads="1"/>
          </p:cNvSpPr>
          <p:nvPr/>
        </p:nvSpPr>
        <p:spPr bwMode="auto">
          <a:xfrm>
            <a:off x="342900" y="1831869"/>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sea urchins eat the kelp forests faster than they </a:t>
            </a:r>
            <a:br>
              <a:rPr lang="en-GB" altLang="en-US" dirty="0"/>
            </a:br>
            <a:r>
              <a:rPr lang="en-GB" altLang="en-US" dirty="0"/>
              <a:t>can regrow.</a:t>
            </a:r>
          </a:p>
        </p:txBody>
      </p:sp>
      <p:sp>
        <p:nvSpPr>
          <p:cNvPr id="8" name="TextBox 3">
            <a:extLst>
              <a:ext uri="{FF2B5EF4-FFF2-40B4-BE49-F238E27FC236}">
                <a16:creationId xmlns:a16="http://schemas.microsoft.com/office/drawing/2014/main" id="{EF9FE29E-3AB6-44A4-945B-B731DB538835}"/>
              </a:ext>
            </a:extLst>
          </p:cNvPr>
          <p:cNvSpPr txBox="1">
            <a:spLocks noChangeArrowheads="1"/>
          </p:cNvSpPr>
          <p:nvPr/>
        </p:nvSpPr>
        <p:spPr bwMode="auto">
          <a:xfrm>
            <a:off x="342900" y="2879513"/>
            <a:ext cx="43448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causes the forests to </a:t>
            </a:r>
            <a:br>
              <a:rPr lang="en-GB" altLang="en-US" dirty="0"/>
            </a:br>
            <a:r>
              <a:rPr lang="en-GB" altLang="en-US" dirty="0"/>
              <a:t>be destroyed, and a new ecosystem state, called an </a:t>
            </a:r>
            <a:r>
              <a:rPr lang="en-GB" altLang="en-US" b="1" dirty="0">
                <a:solidFill>
                  <a:srgbClr val="10BC45"/>
                </a:solidFill>
              </a:rPr>
              <a:t>urchin barren</a:t>
            </a:r>
            <a:r>
              <a:rPr lang="en-GB" altLang="en-US" dirty="0"/>
              <a:t>, exists instead.</a:t>
            </a:r>
          </a:p>
        </p:txBody>
      </p:sp>
      <p:sp>
        <p:nvSpPr>
          <p:cNvPr id="11" name="TextBox 3">
            <a:extLst>
              <a:ext uri="{FF2B5EF4-FFF2-40B4-BE49-F238E27FC236}">
                <a16:creationId xmlns:a16="http://schemas.microsoft.com/office/drawing/2014/main" id="{C41F0455-82EF-4455-AF5C-087EF2B7014B}"/>
              </a:ext>
            </a:extLst>
          </p:cNvPr>
          <p:cNvSpPr txBox="1">
            <a:spLocks noChangeArrowheads="1"/>
          </p:cNvSpPr>
          <p:nvPr/>
        </p:nvSpPr>
        <p:spPr bwMode="auto">
          <a:xfrm>
            <a:off x="342900" y="4665821"/>
            <a:ext cx="43448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Continued grazing by the urchins prevents regrowth </a:t>
            </a:r>
            <a:br>
              <a:rPr lang="en-GB" altLang="en-US" dirty="0"/>
            </a:br>
            <a:r>
              <a:rPr lang="en-GB" altLang="en-US" dirty="0"/>
              <a:t>of the kelp forest.</a:t>
            </a:r>
          </a:p>
        </p:txBody>
      </p:sp>
      <p:sp>
        <p:nvSpPr>
          <p:cNvPr id="12" name="TextBox 3">
            <a:extLst>
              <a:ext uri="{FF2B5EF4-FFF2-40B4-BE49-F238E27FC236}">
                <a16:creationId xmlns:a16="http://schemas.microsoft.com/office/drawing/2014/main" id="{8FAB0D64-0412-472B-8240-E068BEE1EB7B}"/>
              </a:ext>
            </a:extLst>
          </p:cNvPr>
          <p:cNvSpPr txBox="1">
            <a:spLocks noChangeArrowheads="1"/>
          </p:cNvSpPr>
          <p:nvPr/>
        </p:nvSpPr>
        <p:spPr bwMode="auto">
          <a:xfrm>
            <a:off x="1338935" y="6095936"/>
            <a:ext cx="6466130"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How is biodiversity affected by this change?</a:t>
            </a:r>
          </a:p>
        </p:txBody>
      </p:sp>
      <p:pic>
        <p:nvPicPr>
          <p:cNvPr id="13" name="Picture 9" descr="notes_icon">
            <a:extLst>
              <a:ext uri="{FF2B5EF4-FFF2-40B4-BE49-F238E27FC236}">
                <a16:creationId xmlns:a16="http://schemas.microsoft.com/office/drawing/2014/main" id="{DA6C40D3-AF06-474C-AD5F-E2146659F8FF}"/>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ABF91AD5-86B5-4ABE-A8D9-EE8462A817D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32398" y="86520"/>
            <a:ext cx="442911" cy="516730"/>
          </a:xfrm>
          <a:prstGeom prst="rect">
            <a:avLst/>
          </a:prstGeom>
          <a:noFill/>
          <a:ln w="9525">
            <a:noFill/>
            <a:miter lim="800000"/>
            <a:headEnd/>
            <a:tailEnd/>
          </a:ln>
        </p:spPr>
      </p:pic>
      <p:pic>
        <p:nvPicPr>
          <p:cNvPr id="6" name="Picture 5">
            <a:extLst>
              <a:ext uri="{FF2B5EF4-FFF2-40B4-BE49-F238E27FC236}">
                <a16:creationId xmlns:a16="http://schemas.microsoft.com/office/drawing/2014/main" id="{92A46478-7EDD-42E2-8609-125FE026BC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8940" y="2619808"/>
            <a:ext cx="3253873" cy="3167102"/>
          </a:xfrm>
          <a:prstGeom prst="rect">
            <a:avLst/>
          </a:prstGeom>
        </p:spPr>
      </p:pic>
    </p:spTree>
    <p:custDataLst>
      <p:tags r:id="rId1"/>
    </p:custDataLst>
    <p:extLst>
      <p:ext uri="{BB962C8B-B14F-4D97-AF65-F5344CB8AC3E}">
        <p14:creationId xmlns:p14="http://schemas.microsoft.com/office/powerpoint/2010/main" val="292876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otepaper2.png"/>
          <p:cNvPicPr>
            <a:picLocks noChangeAspect="1"/>
          </p:cNvPicPr>
          <p:nvPr/>
        </p:nvPicPr>
        <p:blipFill>
          <a:blip r:embed="rId3"/>
          <a:srcRect/>
          <a:stretch>
            <a:fillRect/>
          </a:stretch>
        </p:blipFill>
        <p:spPr bwMode="auto">
          <a:xfrm>
            <a:off x="190064" y="851498"/>
            <a:ext cx="8724900" cy="5340350"/>
          </a:xfrm>
          <a:prstGeom prst="rect">
            <a:avLst/>
          </a:prstGeom>
          <a:noFill/>
          <a:ln w="9525">
            <a:noFill/>
            <a:miter lim="800000"/>
            <a:headEnd/>
            <a:tailEnd/>
          </a:ln>
        </p:spPr>
      </p:pic>
      <p:sp>
        <p:nvSpPr>
          <p:cNvPr id="8196" name="Rectangle 22"/>
          <p:cNvSpPr>
            <a:spLocks noGrp="1" noChangeArrowheads="1"/>
          </p:cNvSpPr>
          <p:nvPr>
            <p:ph type="title"/>
          </p:nvPr>
        </p:nvSpPr>
        <p:spPr/>
        <p:txBody>
          <a:bodyPr/>
          <a:lstStyle/>
          <a:p>
            <a:pPr eaLnBrk="1" hangingPunct="1"/>
            <a:r>
              <a:rPr lang="en-GB" dirty="0"/>
              <a:t>Regime shift activity</a:t>
            </a:r>
          </a:p>
        </p:txBody>
      </p:sp>
      <p:sp>
        <p:nvSpPr>
          <p:cNvPr id="99353" name="Text Box 25"/>
          <p:cNvSpPr txBox="1">
            <a:spLocks noChangeArrowheads="1"/>
          </p:cNvSpPr>
          <p:nvPr/>
        </p:nvSpPr>
        <p:spPr bwMode="auto">
          <a:xfrm>
            <a:off x="1384300" y="988686"/>
            <a:ext cx="7150100" cy="830997"/>
          </a:xfrm>
          <a:prstGeom prst="rect">
            <a:avLst/>
          </a:prstGeom>
          <a:noFill/>
          <a:ln w="9525">
            <a:noFill/>
            <a:miter lim="800000"/>
            <a:headEnd/>
            <a:tailEnd/>
          </a:ln>
        </p:spPr>
        <p:txBody>
          <a:bodyPr wrap="square">
            <a:spAutoFit/>
          </a:bodyPr>
          <a:lstStyle/>
          <a:p>
            <a:r>
              <a:rPr lang="en-GB" b="1" dirty="0"/>
              <a:t>Write a report that describes a regime shift in an ecosystem of your choice.</a:t>
            </a:r>
          </a:p>
        </p:txBody>
      </p:sp>
      <p:pic>
        <p:nvPicPr>
          <p:cNvPr id="14" name="Picture 13">
            <a:extLst>
              <a:ext uri="{FF2B5EF4-FFF2-40B4-BE49-F238E27FC236}">
                <a16:creationId xmlns:a16="http://schemas.microsoft.com/office/drawing/2014/main" id="{2FEF1E4B-C8A5-4053-8BF7-83A74371A4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54490" y="86520"/>
            <a:ext cx="442911" cy="516730"/>
          </a:xfrm>
          <a:prstGeom prst="rect">
            <a:avLst/>
          </a:prstGeom>
          <a:noFill/>
          <a:ln w="9525">
            <a:noFill/>
            <a:miter lim="800000"/>
            <a:headEnd/>
            <a:tailEnd/>
          </a:ln>
        </p:spPr>
      </p:pic>
      <p:sp>
        <p:nvSpPr>
          <p:cNvPr id="16" name="Text Box 25">
            <a:extLst>
              <a:ext uri="{FF2B5EF4-FFF2-40B4-BE49-F238E27FC236}">
                <a16:creationId xmlns:a16="http://schemas.microsoft.com/office/drawing/2014/main" id="{86D29547-F433-4378-A74F-BA5981725845}"/>
              </a:ext>
            </a:extLst>
          </p:cNvPr>
          <p:cNvSpPr txBox="1">
            <a:spLocks noChangeArrowheads="1"/>
          </p:cNvSpPr>
          <p:nvPr/>
        </p:nvSpPr>
        <p:spPr bwMode="auto">
          <a:xfrm>
            <a:off x="1277696" y="3313578"/>
            <a:ext cx="5485711" cy="1200329"/>
          </a:xfrm>
          <a:prstGeom prst="rect">
            <a:avLst/>
          </a:prstGeom>
          <a:noFill/>
          <a:ln w="9525">
            <a:noFill/>
            <a:miter lim="800000"/>
            <a:headEnd/>
            <a:tailEnd/>
          </a:ln>
        </p:spPr>
        <p:txBody>
          <a:bodyPr wrap="square">
            <a:spAutoFit/>
          </a:bodyPr>
          <a:lstStyle/>
          <a:p>
            <a:r>
              <a:rPr lang="en-GB" dirty="0"/>
              <a:t>You will need to gather and evaluate information from multiple authoritative sources to support your work.</a:t>
            </a:r>
          </a:p>
        </p:txBody>
      </p:sp>
      <p:sp>
        <p:nvSpPr>
          <p:cNvPr id="17" name="Text Box 25">
            <a:extLst>
              <a:ext uri="{FF2B5EF4-FFF2-40B4-BE49-F238E27FC236}">
                <a16:creationId xmlns:a16="http://schemas.microsoft.com/office/drawing/2014/main" id="{A280B5E2-D396-4970-A41C-27FADE60A37A}"/>
              </a:ext>
            </a:extLst>
          </p:cNvPr>
          <p:cNvSpPr txBox="1">
            <a:spLocks noChangeArrowheads="1"/>
          </p:cNvSpPr>
          <p:nvPr/>
        </p:nvSpPr>
        <p:spPr bwMode="auto">
          <a:xfrm>
            <a:off x="1277696" y="2167016"/>
            <a:ext cx="7150099" cy="830997"/>
          </a:xfrm>
          <a:prstGeom prst="rect">
            <a:avLst/>
          </a:prstGeom>
          <a:noFill/>
          <a:ln w="9525">
            <a:noFill/>
            <a:miter lim="800000"/>
            <a:headEnd/>
            <a:tailEnd/>
          </a:ln>
        </p:spPr>
        <p:txBody>
          <a:bodyPr wrap="square">
            <a:spAutoFit/>
          </a:bodyPr>
          <a:lstStyle/>
          <a:p>
            <a:r>
              <a:rPr lang="en-GB" dirty="0"/>
              <a:t>Describe the changes that occurred and explain the reasons behind them.</a:t>
            </a:r>
          </a:p>
        </p:txBody>
      </p:sp>
      <p:pic>
        <p:nvPicPr>
          <p:cNvPr id="6" name="Picture 5">
            <a:extLst>
              <a:ext uri="{FF2B5EF4-FFF2-40B4-BE49-F238E27FC236}">
                <a16:creationId xmlns:a16="http://schemas.microsoft.com/office/drawing/2014/main" id="{67FAAC4D-D26E-4027-8B49-4ED621D6D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028" y="2692175"/>
            <a:ext cx="4841671" cy="38749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2">
            <a:extLst>
              <a:ext uri="{FF2B5EF4-FFF2-40B4-BE49-F238E27FC236}">
                <a16:creationId xmlns:a16="http://schemas.microsoft.com/office/drawing/2014/main" id="{B2299A22-F27C-4A13-A496-7BC42B0289D4}"/>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10BC45"/>
                </a:solidFill>
              </a:rPr>
              <a:t>stable</a:t>
            </a:r>
            <a:r>
              <a:rPr lang="en-GB" altLang="en-US" dirty="0"/>
              <a:t> ecosystem has characteristics that stay relatively constant over time.</a:t>
            </a:r>
          </a:p>
        </p:txBody>
      </p:sp>
      <p:sp>
        <p:nvSpPr>
          <p:cNvPr id="23556" name="TextBox 3">
            <a:extLst>
              <a:ext uri="{FF2B5EF4-FFF2-40B4-BE49-F238E27FC236}">
                <a16:creationId xmlns:a16="http://schemas.microsoft.com/office/drawing/2014/main" id="{8A793E88-23E6-4A4F-B382-0CAF686AE831}"/>
              </a:ext>
            </a:extLst>
          </p:cNvPr>
          <p:cNvSpPr txBox="1">
            <a:spLocks noChangeArrowheads="1"/>
          </p:cNvSpPr>
          <p:nvPr/>
        </p:nvSpPr>
        <p:spPr bwMode="auto">
          <a:xfrm>
            <a:off x="342899" y="1988726"/>
            <a:ext cx="88011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includes biotic characteristics, such as the numbers </a:t>
            </a:r>
            <a:br>
              <a:rPr lang="en-GB" altLang="en-US" dirty="0"/>
            </a:br>
            <a:r>
              <a:rPr lang="en-GB" altLang="en-US" dirty="0"/>
              <a:t>and types of organisms, and abiotic characteristics.</a:t>
            </a:r>
          </a:p>
        </p:txBody>
      </p:sp>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Ecosystem stability</a:t>
            </a:r>
          </a:p>
        </p:txBody>
      </p:sp>
      <p:sp>
        <p:nvSpPr>
          <p:cNvPr id="29705" name="TextBox 10">
            <a:extLst>
              <a:ext uri="{FF2B5EF4-FFF2-40B4-BE49-F238E27FC236}">
                <a16:creationId xmlns:a16="http://schemas.microsoft.com/office/drawing/2014/main" id="{0F2826B5-D6A4-4F52-ACBF-7FCD2C10BF4E}"/>
              </a:ext>
            </a:extLst>
          </p:cNvPr>
          <p:cNvSpPr txBox="1">
            <a:spLocks noChangeArrowheads="1"/>
          </p:cNvSpPr>
          <p:nvPr/>
        </p:nvSpPr>
        <p:spPr bwMode="auto">
          <a:xfrm>
            <a:off x="342900" y="3193227"/>
            <a:ext cx="5606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components of a stable ecosystem exist in an </a:t>
            </a:r>
            <a:r>
              <a:rPr lang="en-GB" altLang="en-US" b="1" dirty="0">
                <a:solidFill>
                  <a:srgbClr val="10BC45"/>
                </a:solidFill>
              </a:rPr>
              <a:t>equilibrium</a:t>
            </a:r>
            <a:r>
              <a:rPr lang="en-GB" altLang="en-US" dirty="0"/>
              <a:t>.</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TextBox 10">
            <a:extLst>
              <a:ext uri="{FF2B5EF4-FFF2-40B4-BE49-F238E27FC236}">
                <a16:creationId xmlns:a16="http://schemas.microsoft.com/office/drawing/2014/main" id="{5E64E2CE-0CB7-45BA-A544-3C3FC611ADF3}"/>
              </a:ext>
            </a:extLst>
          </p:cNvPr>
          <p:cNvSpPr txBox="1">
            <a:spLocks noChangeArrowheads="1"/>
          </p:cNvSpPr>
          <p:nvPr/>
        </p:nvSpPr>
        <p:spPr bwMode="auto">
          <a:xfrm>
            <a:off x="342900" y="4397729"/>
            <a:ext cx="3603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 change occurs, </a:t>
            </a:r>
            <a:br>
              <a:rPr lang="en-GB" altLang="en-US" dirty="0"/>
            </a:br>
            <a:r>
              <a:rPr lang="en-GB" altLang="en-US" dirty="0"/>
              <a:t>a stable ecosystem is </a:t>
            </a:r>
            <a:br>
              <a:rPr lang="en-GB" altLang="en-US" dirty="0"/>
            </a:br>
            <a:r>
              <a:rPr lang="en-GB" altLang="en-US" dirty="0"/>
              <a:t>capable of returning to </a:t>
            </a:r>
            <a:br>
              <a:rPr lang="en-GB" altLang="en-US" dirty="0"/>
            </a:br>
            <a:r>
              <a:rPr lang="en-GB" altLang="en-US" dirty="0"/>
              <a:t>its equilibrium state.</a:t>
            </a:r>
          </a:p>
        </p:txBody>
      </p:sp>
      <p:pic>
        <p:nvPicPr>
          <p:cNvPr id="3" name="Picture 2">
            <a:extLst>
              <a:ext uri="{FF2B5EF4-FFF2-40B4-BE49-F238E27FC236}">
                <a16:creationId xmlns:a16="http://schemas.microsoft.com/office/drawing/2014/main" id="{D4B5A707-546C-4B8B-B1FF-1D8F1E6116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5599" y="3193227"/>
            <a:ext cx="4712877" cy="298653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970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2">
            <a:extLst>
              <a:ext uri="{FF2B5EF4-FFF2-40B4-BE49-F238E27FC236}">
                <a16:creationId xmlns:a16="http://schemas.microsoft.com/office/drawing/2014/main" id="{B2299A22-F27C-4A13-A496-7BC42B0289D4}"/>
              </a:ext>
            </a:extLst>
          </p:cNvPr>
          <p:cNvSpPr txBox="1">
            <a:spLocks noChangeArrowheads="1"/>
          </p:cNvSpPr>
          <p:nvPr/>
        </p:nvSpPr>
        <p:spPr bwMode="auto">
          <a:xfrm>
            <a:off x="342900" y="784225"/>
            <a:ext cx="863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types of factors can cause change in an ecosystem.</a:t>
            </a:r>
          </a:p>
        </p:txBody>
      </p:sp>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Factors that cause change</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TextBox 12">
            <a:extLst>
              <a:ext uri="{FF2B5EF4-FFF2-40B4-BE49-F238E27FC236}">
                <a16:creationId xmlns:a16="http://schemas.microsoft.com/office/drawing/2014/main" id="{572C07A2-9C06-44BE-9031-DE34EE57197B}"/>
              </a:ext>
            </a:extLst>
          </p:cNvPr>
          <p:cNvSpPr txBox="1">
            <a:spLocks noChangeArrowheads="1"/>
          </p:cNvSpPr>
          <p:nvPr/>
        </p:nvSpPr>
        <p:spPr bwMode="auto">
          <a:xfrm>
            <a:off x="342900" y="1683324"/>
            <a:ext cx="387028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buClr>
                <a:srgbClr val="10BC45"/>
              </a:buClr>
            </a:pPr>
            <a:r>
              <a:rPr lang="en-GB" altLang="en-US" b="1" dirty="0">
                <a:solidFill>
                  <a:srgbClr val="10BC45"/>
                </a:solidFill>
              </a:rPr>
              <a:t>Abiotic</a:t>
            </a:r>
            <a:r>
              <a:rPr lang="en-GB" altLang="en-US" dirty="0"/>
              <a:t> (non-living) factors include temperature, light intensity, soil pH and mineral composition, water availability, humidity and concentrations of oxygen and carbon dioxide.</a:t>
            </a:r>
          </a:p>
        </p:txBody>
      </p:sp>
      <p:sp>
        <p:nvSpPr>
          <p:cNvPr id="14" name="TextBox 13">
            <a:extLst>
              <a:ext uri="{FF2B5EF4-FFF2-40B4-BE49-F238E27FC236}">
                <a16:creationId xmlns:a16="http://schemas.microsoft.com/office/drawing/2014/main" id="{2626E6B9-A9AC-4B9D-A734-8AA188FE38B3}"/>
              </a:ext>
            </a:extLst>
          </p:cNvPr>
          <p:cNvSpPr txBox="1">
            <a:spLocks noChangeArrowheads="1"/>
          </p:cNvSpPr>
          <p:nvPr/>
        </p:nvSpPr>
        <p:spPr bwMode="auto">
          <a:xfrm>
            <a:off x="342901" y="4798414"/>
            <a:ext cx="42290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buClr>
                <a:srgbClr val="10BC45"/>
              </a:buClr>
            </a:pPr>
            <a:r>
              <a:rPr lang="en-GB" altLang="en-US" b="1" dirty="0">
                <a:solidFill>
                  <a:srgbClr val="10BC45"/>
                </a:solidFill>
              </a:rPr>
              <a:t>Biotic</a:t>
            </a:r>
            <a:r>
              <a:rPr lang="en-GB" altLang="en-US" dirty="0"/>
              <a:t> (living) factors include predators, pathogens, food availability and competition.</a:t>
            </a:r>
          </a:p>
        </p:txBody>
      </p:sp>
      <p:pic>
        <p:nvPicPr>
          <p:cNvPr id="9" name="Picture 14" descr="C:\CVS\production\GCSEBiology\src\images\GUDKOV ANDREY_lion hunt_shutterstock_362931956.jpg">
            <a:extLst>
              <a:ext uri="{FF2B5EF4-FFF2-40B4-BE49-F238E27FC236}">
                <a16:creationId xmlns:a16="http://schemas.microsoft.com/office/drawing/2014/main" id="{8541AE31-0CD7-4450-BC9D-A2E9131BDF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695275" y="2015527"/>
            <a:ext cx="3870285" cy="369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935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955C073-913C-417A-8192-032894CC6C78}"/>
              </a:ext>
            </a:extLst>
          </p:cNvPr>
          <p:cNvSpPr>
            <a:spLocks noGrp="1" noChangeArrowheads="1"/>
          </p:cNvSpPr>
          <p:nvPr>
            <p:ph type="title" idx="4294967295"/>
          </p:nvPr>
        </p:nvSpPr>
        <p:spPr/>
        <p:txBody>
          <a:bodyPr lIns="90000" tIns="46800" rIns="90000" bIns="46800"/>
          <a:lstStyle/>
          <a:p>
            <a:r>
              <a:rPr lang="en-GB" altLang="en-US" dirty="0"/>
              <a:t>Physical factors affecting organisms</a:t>
            </a:r>
          </a:p>
        </p:txBody>
      </p:sp>
      <p:pic>
        <p:nvPicPr>
          <p:cNvPr id="6" name="Picture 6" descr="flash_icon">
            <a:extLst>
              <a:ext uri="{FF2B5EF4-FFF2-40B4-BE49-F238E27FC236}">
                <a16:creationId xmlns:a16="http://schemas.microsoft.com/office/drawing/2014/main" id="{F6085224-A83C-4018-9AF7-B35CB5100802}"/>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DCC62B69-1281-499C-B9E6-8CDC0EDE0D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37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CC6598A-EE73-4ACE-83E7-07AF42F2DA30}"/>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3" name="Picture 11" descr="http://companyweb/production/Image%20library/Rainforest.png">
            <a:extLst>
              <a:ext uri="{FF2B5EF4-FFF2-40B4-BE49-F238E27FC236}">
                <a16:creationId xmlns:a16="http://schemas.microsoft.com/office/drawing/2014/main" id="{808F4CC3-03B2-448F-A19A-20A63E288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571" r="2963"/>
          <a:stretch>
            <a:fillRect/>
          </a:stretch>
        </p:blipFill>
        <p:spPr bwMode="auto">
          <a:xfrm>
            <a:off x="4468321" y="2857757"/>
            <a:ext cx="4064492" cy="329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2">
            <a:extLst>
              <a:ext uri="{FF2B5EF4-FFF2-40B4-BE49-F238E27FC236}">
                <a16:creationId xmlns:a16="http://schemas.microsoft.com/office/drawing/2014/main" id="{B2299A22-F27C-4A13-A496-7BC42B0289D4}"/>
              </a:ext>
            </a:extLst>
          </p:cNvPr>
          <p:cNvSpPr txBox="1">
            <a:spLocks noChangeArrowheads="1"/>
          </p:cNvSpPr>
          <p:nvPr/>
        </p:nvSpPr>
        <p:spPr bwMode="auto">
          <a:xfrm>
            <a:off x="342899" y="784225"/>
            <a:ext cx="8632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forest ecosystems have existed for thousands of years. They are examples of stable ecosystems.</a:t>
            </a:r>
          </a:p>
        </p:txBody>
      </p:sp>
      <p:sp>
        <p:nvSpPr>
          <p:cNvPr id="23556" name="TextBox 3">
            <a:extLst>
              <a:ext uri="{FF2B5EF4-FFF2-40B4-BE49-F238E27FC236}">
                <a16:creationId xmlns:a16="http://schemas.microsoft.com/office/drawing/2014/main" id="{8A793E88-23E6-4A4F-B382-0CAF686AE831}"/>
              </a:ext>
            </a:extLst>
          </p:cNvPr>
          <p:cNvSpPr txBox="1">
            <a:spLocks noChangeArrowheads="1"/>
          </p:cNvSpPr>
          <p:nvPr/>
        </p:nvSpPr>
        <p:spPr bwMode="auto">
          <a:xfrm>
            <a:off x="342900" y="1820991"/>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Biodiversity is high and small changes are absorbed through natural </a:t>
            </a:r>
            <a:r>
              <a:rPr lang="en-GB" altLang="en-US" b="1" dirty="0">
                <a:solidFill>
                  <a:srgbClr val="10BC45"/>
                </a:solidFill>
              </a:rPr>
              <a:t>feedback</a:t>
            </a:r>
            <a:r>
              <a:rPr lang="en-GB" altLang="en-US" dirty="0"/>
              <a:t> processes.</a:t>
            </a:r>
          </a:p>
        </p:txBody>
      </p:sp>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Forest ecosystems</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TextBox 3">
            <a:extLst>
              <a:ext uri="{FF2B5EF4-FFF2-40B4-BE49-F238E27FC236}">
                <a16:creationId xmlns:a16="http://schemas.microsoft.com/office/drawing/2014/main" id="{0AF6AB14-EECB-4600-99C2-11007CC20339}"/>
              </a:ext>
            </a:extLst>
          </p:cNvPr>
          <p:cNvSpPr txBox="1">
            <a:spLocks noChangeArrowheads="1"/>
          </p:cNvSpPr>
          <p:nvPr/>
        </p:nvSpPr>
        <p:spPr bwMode="auto">
          <a:xfrm>
            <a:off x="342900" y="2857757"/>
            <a:ext cx="382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 tree falling over creates change in the area it once filled.</a:t>
            </a:r>
          </a:p>
        </p:txBody>
      </p:sp>
      <p:sp>
        <p:nvSpPr>
          <p:cNvPr id="13" name="TextBox 3">
            <a:extLst>
              <a:ext uri="{FF2B5EF4-FFF2-40B4-BE49-F238E27FC236}">
                <a16:creationId xmlns:a16="http://schemas.microsoft.com/office/drawing/2014/main" id="{657F3524-06B0-49E3-826B-158EADEB9FD6}"/>
              </a:ext>
            </a:extLst>
          </p:cNvPr>
          <p:cNvSpPr txBox="1">
            <a:spLocks noChangeArrowheads="1"/>
          </p:cNvSpPr>
          <p:nvPr/>
        </p:nvSpPr>
        <p:spPr bwMode="auto">
          <a:xfrm>
            <a:off x="342900" y="4263855"/>
            <a:ext cx="3325989"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Can you explain how?</a:t>
            </a:r>
          </a:p>
        </p:txBody>
      </p:sp>
      <p:sp>
        <p:nvSpPr>
          <p:cNvPr id="14" name="TextBox 3">
            <a:extLst>
              <a:ext uri="{FF2B5EF4-FFF2-40B4-BE49-F238E27FC236}">
                <a16:creationId xmlns:a16="http://schemas.microsoft.com/office/drawing/2014/main" id="{68C43D26-7732-4AF5-8DD8-51FB59576E6D}"/>
              </a:ext>
            </a:extLst>
          </p:cNvPr>
          <p:cNvSpPr txBox="1">
            <a:spLocks noChangeArrowheads="1"/>
          </p:cNvSpPr>
          <p:nvPr/>
        </p:nvSpPr>
        <p:spPr bwMode="auto">
          <a:xfrm>
            <a:off x="342900" y="4931289"/>
            <a:ext cx="40100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Over time, regrowth occurs and the area returns to a similar state.</a:t>
            </a:r>
          </a:p>
        </p:txBody>
      </p:sp>
      <p:pic>
        <p:nvPicPr>
          <p:cNvPr id="15" name="Picture 9" descr="notes_icon">
            <a:extLst>
              <a:ext uri="{FF2B5EF4-FFF2-40B4-BE49-F238E27FC236}">
                <a16:creationId xmlns:a16="http://schemas.microsoft.com/office/drawing/2014/main" id="{DBF8CE0E-BA7B-4974-A0E1-9F061368FF0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9FFC8BD3-8F04-4A16-8389-6195B715F6A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2398"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62400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2">
            <a:extLst>
              <a:ext uri="{FF2B5EF4-FFF2-40B4-BE49-F238E27FC236}">
                <a16:creationId xmlns:a16="http://schemas.microsoft.com/office/drawing/2014/main" id="{B2299A22-F27C-4A13-A496-7BC42B0289D4}"/>
              </a:ext>
            </a:extLst>
          </p:cNvPr>
          <p:cNvSpPr txBox="1">
            <a:spLocks noChangeArrowheads="1"/>
          </p:cNvSpPr>
          <p:nvPr/>
        </p:nvSpPr>
        <p:spPr bwMode="auto">
          <a:xfrm>
            <a:off x="342900" y="784225"/>
            <a:ext cx="83844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10BC45"/>
                </a:solidFill>
              </a:rPr>
              <a:t>resilient</a:t>
            </a:r>
            <a:r>
              <a:rPr lang="en-GB" altLang="en-US" dirty="0"/>
              <a:t> ecosystem is an ecosystem that can return to its former state after experiencing a change.</a:t>
            </a:r>
          </a:p>
        </p:txBody>
      </p:sp>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Resilience and resistance</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TextBox 3">
            <a:extLst>
              <a:ext uri="{FF2B5EF4-FFF2-40B4-BE49-F238E27FC236}">
                <a16:creationId xmlns:a16="http://schemas.microsoft.com/office/drawing/2014/main" id="{23A8C0CF-8FED-4AFF-A852-55AC1C854399}"/>
              </a:ext>
            </a:extLst>
          </p:cNvPr>
          <p:cNvSpPr txBox="1">
            <a:spLocks noChangeArrowheads="1"/>
          </p:cNvSpPr>
          <p:nvPr/>
        </p:nvSpPr>
        <p:spPr bwMode="auto">
          <a:xfrm>
            <a:off x="342900" y="1966122"/>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10BC45"/>
                </a:solidFill>
              </a:rPr>
              <a:t>resistant</a:t>
            </a:r>
            <a:r>
              <a:rPr lang="en-GB" altLang="en-US" dirty="0"/>
              <a:t> ecosystem can experience a change without being affected by it. </a:t>
            </a:r>
          </a:p>
        </p:txBody>
      </p:sp>
      <p:sp>
        <p:nvSpPr>
          <p:cNvPr id="16" name="TextBox 3">
            <a:extLst>
              <a:ext uri="{FF2B5EF4-FFF2-40B4-BE49-F238E27FC236}">
                <a16:creationId xmlns:a16="http://schemas.microsoft.com/office/drawing/2014/main" id="{63DDAFF3-87A6-43FF-965B-8898A69C2349}"/>
              </a:ext>
            </a:extLst>
          </p:cNvPr>
          <p:cNvSpPr txBox="1">
            <a:spLocks noChangeArrowheads="1"/>
          </p:cNvSpPr>
          <p:nvPr/>
        </p:nvSpPr>
        <p:spPr bwMode="auto">
          <a:xfrm>
            <a:off x="342900" y="3148019"/>
            <a:ext cx="39581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Forest ecosystems can be severely damaged by fires. However, some can regrow relatively quickly.</a:t>
            </a:r>
          </a:p>
        </p:txBody>
      </p:sp>
      <p:sp>
        <p:nvSpPr>
          <p:cNvPr id="8" name="TextBox 3">
            <a:extLst>
              <a:ext uri="{FF2B5EF4-FFF2-40B4-BE49-F238E27FC236}">
                <a16:creationId xmlns:a16="http://schemas.microsoft.com/office/drawing/2014/main" id="{FDB9FC21-5D5F-489E-BF19-9F782375DCEC}"/>
              </a:ext>
            </a:extLst>
          </p:cNvPr>
          <p:cNvSpPr txBox="1">
            <a:spLocks noChangeArrowheads="1"/>
          </p:cNvSpPr>
          <p:nvPr/>
        </p:nvSpPr>
        <p:spPr bwMode="auto">
          <a:xfrm>
            <a:off x="342901" y="5068579"/>
            <a:ext cx="37098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ecosystems are resilient but not resistant.</a:t>
            </a:r>
          </a:p>
        </p:txBody>
      </p:sp>
      <p:pic>
        <p:nvPicPr>
          <p:cNvPr id="3" name="Picture 2">
            <a:extLst>
              <a:ext uri="{FF2B5EF4-FFF2-40B4-BE49-F238E27FC236}">
                <a16:creationId xmlns:a16="http://schemas.microsoft.com/office/drawing/2014/main" id="{35BBE772-8DBB-49AA-AE56-0105B027A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008" y="3069845"/>
            <a:ext cx="3798667" cy="3076920"/>
          </a:xfrm>
          <a:prstGeom prst="rect">
            <a:avLst/>
          </a:prstGeom>
        </p:spPr>
      </p:pic>
    </p:spTree>
    <p:custDataLst>
      <p:tags r:id="rId1"/>
    </p:custDataLst>
    <p:extLst>
      <p:ext uri="{BB962C8B-B14F-4D97-AF65-F5344CB8AC3E}">
        <p14:creationId xmlns:p14="http://schemas.microsoft.com/office/powerpoint/2010/main" val="32523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2">
            <a:extLst>
              <a:ext uri="{FF2B5EF4-FFF2-40B4-BE49-F238E27FC236}">
                <a16:creationId xmlns:a16="http://schemas.microsoft.com/office/drawing/2014/main" id="{B2299A22-F27C-4A13-A496-7BC42B0289D4}"/>
              </a:ext>
            </a:extLst>
          </p:cNvPr>
          <p:cNvSpPr txBox="1">
            <a:spLocks noChangeArrowheads="1"/>
          </p:cNvSpPr>
          <p:nvPr/>
        </p:nvSpPr>
        <p:spPr bwMode="auto">
          <a:xfrm>
            <a:off x="342901" y="784225"/>
            <a:ext cx="4856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Resilient ecosystems are usually associated with high </a:t>
            </a:r>
            <a:r>
              <a:rPr lang="en-GB" altLang="en-US" b="1" dirty="0">
                <a:solidFill>
                  <a:srgbClr val="10BC45"/>
                </a:solidFill>
              </a:rPr>
              <a:t>biodiversity</a:t>
            </a:r>
            <a:r>
              <a:rPr lang="en-GB" altLang="en-US" dirty="0"/>
              <a:t>.</a:t>
            </a:r>
          </a:p>
        </p:txBody>
      </p:sp>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Stability and biodiversity</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TextBox 3">
            <a:extLst>
              <a:ext uri="{FF2B5EF4-FFF2-40B4-BE49-F238E27FC236}">
                <a16:creationId xmlns:a16="http://schemas.microsoft.com/office/drawing/2014/main" id="{23A8C0CF-8FED-4AFF-A852-55AC1C854399}"/>
              </a:ext>
            </a:extLst>
          </p:cNvPr>
          <p:cNvSpPr txBox="1">
            <a:spLocks noChangeArrowheads="1"/>
          </p:cNvSpPr>
          <p:nvPr/>
        </p:nvSpPr>
        <p:spPr bwMode="auto">
          <a:xfrm>
            <a:off x="342899" y="5276745"/>
            <a:ext cx="84582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high biodiversity allows an ecosystem to respond and recover after a change. </a:t>
            </a:r>
          </a:p>
        </p:txBody>
      </p:sp>
      <p:sp>
        <p:nvSpPr>
          <p:cNvPr id="17" name="TextBox 3">
            <a:extLst>
              <a:ext uri="{FF2B5EF4-FFF2-40B4-BE49-F238E27FC236}">
                <a16:creationId xmlns:a16="http://schemas.microsoft.com/office/drawing/2014/main" id="{BB2ADA48-02D9-44C6-AAC8-9514004E7F63}"/>
              </a:ext>
            </a:extLst>
          </p:cNvPr>
          <p:cNvSpPr txBox="1">
            <a:spLocks noChangeArrowheads="1"/>
          </p:cNvSpPr>
          <p:nvPr/>
        </p:nvSpPr>
        <p:spPr bwMode="auto">
          <a:xfrm>
            <a:off x="342901" y="1912400"/>
            <a:ext cx="4533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species have different adaptations and are suited to a range of niches within the ecosystem.</a:t>
            </a:r>
          </a:p>
        </p:txBody>
      </p:sp>
      <p:sp>
        <p:nvSpPr>
          <p:cNvPr id="18" name="TextBox 3">
            <a:extLst>
              <a:ext uri="{FF2B5EF4-FFF2-40B4-BE49-F238E27FC236}">
                <a16:creationId xmlns:a16="http://schemas.microsoft.com/office/drawing/2014/main" id="{1B00172A-09FB-4BC9-BE08-9266A52B83ED}"/>
              </a:ext>
            </a:extLst>
          </p:cNvPr>
          <p:cNvSpPr txBox="1">
            <a:spLocks noChangeArrowheads="1"/>
          </p:cNvSpPr>
          <p:nvPr/>
        </p:nvSpPr>
        <p:spPr bwMode="auto">
          <a:xfrm>
            <a:off x="342900" y="3779238"/>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 change occurs, ecosystems with high biodiversity are more likely to have a range of organisms that can grow and reproduce in new conditions. </a:t>
            </a:r>
          </a:p>
        </p:txBody>
      </p:sp>
      <p:pic>
        <p:nvPicPr>
          <p:cNvPr id="11" name="Picture 11" descr="John_Walker_287417138_web.jpg">
            <a:extLst>
              <a:ext uri="{FF2B5EF4-FFF2-40B4-BE49-F238E27FC236}">
                <a16:creationId xmlns:a16="http://schemas.microsoft.com/office/drawing/2014/main" id="{E36EE84E-C0F5-4993-AF03-89E66A7C759B}"/>
              </a:ext>
            </a:extLst>
          </p:cNvPr>
          <p:cNvPicPr>
            <a:picLocks noChangeAspect="1"/>
          </p:cNvPicPr>
          <p:nvPr/>
        </p:nvPicPr>
        <p:blipFill>
          <a:blip r:embed="rId5">
            <a:extLst>
              <a:ext uri="{28A0092B-C50C-407E-A947-70E740481C1C}">
                <a14:useLocalDpi xmlns:a14="http://schemas.microsoft.com/office/drawing/2010/main" val="0"/>
              </a:ext>
            </a:extLst>
          </a:blip>
          <a:srcRect l="6773" t="7269" r="8836"/>
          <a:stretch>
            <a:fillRect/>
          </a:stretch>
        </p:blipFill>
        <p:spPr bwMode="auto">
          <a:xfrm>
            <a:off x="5199063" y="913167"/>
            <a:ext cx="3602038"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9829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itle 12">
            <a:extLst>
              <a:ext uri="{FF2B5EF4-FFF2-40B4-BE49-F238E27FC236}">
                <a16:creationId xmlns:a16="http://schemas.microsoft.com/office/drawing/2014/main" id="{C901E2A4-F8BE-4455-80BB-39BDB4101FFB}"/>
              </a:ext>
            </a:extLst>
          </p:cNvPr>
          <p:cNvSpPr>
            <a:spLocks noGrp="1"/>
          </p:cNvSpPr>
          <p:nvPr>
            <p:ph type="title"/>
          </p:nvPr>
        </p:nvSpPr>
        <p:spPr/>
        <p:txBody>
          <a:bodyPr/>
          <a:lstStyle/>
          <a:p>
            <a:r>
              <a:rPr lang="en-GB" altLang="en-US" dirty="0"/>
              <a:t>Interdependence</a:t>
            </a:r>
          </a:p>
        </p:txBody>
      </p:sp>
      <p:pic>
        <p:nvPicPr>
          <p:cNvPr id="10" name="Picture 9">
            <a:extLst>
              <a:ext uri="{FF2B5EF4-FFF2-40B4-BE49-F238E27FC236}">
                <a16:creationId xmlns:a16="http://schemas.microsoft.com/office/drawing/2014/main" id="{AA76E0BB-C9D4-4DD7-9B4D-2FF8AF587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TextBox 3">
            <a:extLst>
              <a:ext uri="{FF2B5EF4-FFF2-40B4-BE49-F238E27FC236}">
                <a16:creationId xmlns:a16="http://schemas.microsoft.com/office/drawing/2014/main" id="{23A8C0CF-8FED-4AFF-A852-55AC1C854399}"/>
              </a:ext>
            </a:extLst>
          </p:cNvPr>
          <p:cNvSpPr txBox="1">
            <a:spLocks noChangeArrowheads="1"/>
          </p:cNvSpPr>
          <p:nvPr/>
        </p:nvSpPr>
        <p:spPr bwMode="auto">
          <a:xfrm>
            <a:off x="342901" y="1914250"/>
            <a:ext cx="7626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species within an ecosystem are connected. </a:t>
            </a:r>
          </a:p>
        </p:txBody>
      </p:sp>
      <p:sp>
        <p:nvSpPr>
          <p:cNvPr id="16" name="TextBox 3">
            <a:extLst>
              <a:ext uri="{FF2B5EF4-FFF2-40B4-BE49-F238E27FC236}">
                <a16:creationId xmlns:a16="http://schemas.microsoft.com/office/drawing/2014/main" id="{63DDAFF3-87A6-43FF-965B-8898A69C2349}"/>
              </a:ext>
            </a:extLst>
          </p:cNvPr>
          <p:cNvSpPr txBox="1">
            <a:spLocks noChangeArrowheads="1"/>
          </p:cNvSpPr>
          <p:nvPr/>
        </p:nvSpPr>
        <p:spPr bwMode="auto">
          <a:xfrm>
            <a:off x="342901" y="2674943"/>
            <a:ext cx="405976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depend on each other </a:t>
            </a:r>
            <a:br>
              <a:rPr lang="en-GB" altLang="en-US" dirty="0"/>
            </a:br>
            <a:r>
              <a:rPr lang="en-GB" altLang="en-US" dirty="0"/>
              <a:t>for food, shelter, pollination </a:t>
            </a:r>
            <a:br>
              <a:rPr lang="en-GB" altLang="en-US" dirty="0"/>
            </a:br>
            <a:r>
              <a:rPr lang="en-GB" altLang="en-US" dirty="0"/>
              <a:t>and reproduction. This is called </a:t>
            </a:r>
            <a:r>
              <a:rPr lang="en-GB" altLang="en-US" b="1" dirty="0">
                <a:solidFill>
                  <a:srgbClr val="10BC45"/>
                </a:solidFill>
              </a:rPr>
              <a:t>interdependence</a:t>
            </a:r>
            <a:r>
              <a:rPr lang="en-GB" altLang="en-US" dirty="0"/>
              <a:t>.</a:t>
            </a:r>
          </a:p>
        </p:txBody>
      </p:sp>
      <p:sp>
        <p:nvSpPr>
          <p:cNvPr id="9" name="TextBox 2">
            <a:extLst>
              <a:ext uri="{FF2B5EF4-FFF2-40B4-BE49-F238E27FC236}">
                <a16:creationId xmlns:a16="http://schemas.microsoft.com/office/drawing/2014/main" id="{64C503BD-7D5B-474D-986E-6877E93C99F0}"/>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Stable ecosystems often experience natural fluctuations in the population numbers of some species.</a:t>
            </a:r>
          </a:p>
        </p:txBody>
      </p:sp>
      <p:sp>
        <p:nvSpPr>
          <p:cNvPr id="12" name="TextBox 3">
            <a:extLst>
              <a:ext uri="{FF2B5EF4-FFF2-40B4-BE49-F238E27FC236}">
                <a16:creationId xmlns:a16="http://schemas.microsoft.com/office/drawing/2014/main" id="{F0A6C2F1-8019-4ADE-8987-F511C08FC20B}"/>
              </a:ext>
            </a:extLst>
          </p:cNvPr>
          <p:cNvSpPr txBox="1">
            <a:spLocks noChangeArrowheads="1"/>
          </p:cNvSpPr>
          <p:nvPr/>
        </p:nvSpPr>
        <p:spPr bwMode="auto">
          <a:xfrm>
            <a:off x="342900" y="4543632"/>
            <a:ext cx="37129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Interdependence means </a:t>
            </a:r>
            <a:br>
              <a:rPr lang="en-GB" altLang="en-US" dirty="0"/>
            </a:br>
            <a:r>
              <a:rPr lang="en-GB" altLang="en-US" dirty="0"/>
              <a:t>that a change in one species will affect others in the same ecosystem.</a:t>
            </a:r>
          </a:p>
        </p:txBody>
      </p:sp>
      <p:pic>
        <p:nvPicPr>
          <p:cNvPr id="8" name="Picture 8" descr="slide 8.jpg">
            <a:extLst>
              <a:ext uri="{FF2B5EF4-FFF2-40B4-BE49-F238E27FC236}">
                <a16:creationId xmlns:a16="http://schemas.microsoft.com/office/drawing/2014/main" id="{42CE425F-46A2-4E7D-B433-F48B66A8E4AC}"/>
              </a:ext>
            </a:extLst>
          </p:cNvPr>
          <p:cNvPicPr>
            <a:picLocks noChangeAspect="1"/>
          </p:cNvPicPr>
          <p:nvPr/>
        </p:nvPicPr>
        <p:blipFill>
          <a:blip r:embed="rId5"/>
          <a:srcRect/>
          <a:stretch>
            <a:fillRect/>
          </a:stretch>
        </p:blipFill>
        <p:spPr bwMode="auto">
          <a:xfrm>
            <a:off x="4572000" y="2796198"/>
            <a:ext cx="4059766" cy="32217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7076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FSBNT4mV"/>
  <p:tag name="ARTICULATE_DESIGN_ID_6_DEFAULT DESIGN" val="bfFa4xUn"/>
  <p:tag name="ARTICULATE_DESIGN_ID_1_DEFAULT DESIGN" val="PKUjYKWp"/>
  <p:tag name="ARTICULATE_DESIGN_ID_7_DEFAULT DESIGN" val="YyqDrfE4"/>
  <p:tag name="ARTICULATE_DESIGN_ID_3_DEFAULT DESIGN" val="pEE4l1Su"/>
  <p:tag name="ARTICULATE_DESIGN_ID_2_DEFAULT DESIGN" val="S620QA6J"/>
  <p:tag name="ARTICULATE_DESIGN_ID_4_DEFAULT DESIGN" val="ZqyBMRZP"/>
  <p:tag name="ARTICULATE_DESIGN_ID_5_DEFAULT DESIGN" val="ex42ydMQ"/>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15499</TotalTime>
  <Words>2693</Words>
  <Application>Microsoft Office PowerPoint</Application>
  <PresentationFormat>On-screen Show (4:3)</PresentationFormat>
  <Paragraphs>222</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Wingdings</vt:lpstr>
      <vt:lpstr>Arial</vt:lpstr>
      <vt:lpstr>Wingdings 2</vt:lpstr>
      <vt:lpstr>1_Default Design</vt:lpstr>
      <vt:lpstr>7_Default Design</vt:lpstr>
      <vt:lpstr>Ecosystem Dynamics</vt:lpstr>
      <vt:lpstr>Information</vt:lpstr>
      <vt:lpstr>Ecosystem stability</vt:lpstr>
      <vt:lpstr>Factors that cause change</vt:lpstr>
      <vt:lpstr>Physical factors affecting organisms</vt:lpstr>
      <vt:lpstr>Forest ecosystems</vt:lpstr>
      <vt:lpstr>Resilience and resistance</vt:lpstr>
      <vt:lpstr>Stability and biodiversity</vt:lpstr>
      <vt:lpstr>Interdependence</vt:lpstr>
      <vt:lpstr>Predator–prey relationships</vt:lpstr>
      <vt:lpstr>Predator–prey populations</vt:lpstr>
      <vt:lpstr>Predator–prey cycles (1)</vt:lpstr>
      <vt:lpstr>Predator–prey cycles (2)</vt:lpstr>
      <vt:lpstr>Interdependence in a food web</vt:lpstr>
      <vt:lpstr>Changes in food webs activity</vt:lpstr>
      <vt:lpstr>Extreme changes</vt:lpstr>
      <vt:lpstr>Regime shift</vt:lpstr>
      <vt:lpstr>What causes a regime shift?</vt:lpstr>
      <vt:lpstr>Forest and savannah ecosystems</vt:lpstr>
      <vt:lpstr>Human impact on ecosystem change</vt:lpstr>
      <vt:lpstr>Eutrophication</vt:lpstr>
      <vt:lpstr>Eutrophication activity</vt:lpstr>
      <vt:lpstr>Change in kelp ecosystems (1)</vt:lpstr>
      <vt:lpstr>Change in kelp ecosystems (2)</vt:lpstr>
      <vt:lpstr>Regime shift activity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Dynamics</dc:title>
  <dc:subject>Boardworks High School Life Science</dc:subject>
  <dc:creator>Boardworks</dc:creator>
  <cp:lastModifiedBy>Tim Crilly</cp:lastModifiedBy>
  <cp:revision>796</cp:revision>
  <dcterms:created xsi:type="dcterms:W3CDTF">2003-10-06T13:07:42Z</dcterms:created>
  <dcterms:modified xsi:type="dcterms:W3CDTF">2019-01-31T15:24:51Z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8A165B9E-458D-4B6D-8FA5-55614345EF46</vt:lpwstr>
  </property>
  <property fmtid="{D5CDD505-2E9C-101B-9397-08002B2CF9AE}" pid="3" name="ArticulatePath">
    <vt:lpwstr>Ecosystems</vt:lpwstr>
  </property>
</Properties>
</file>