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activeX/activeX1.xml" ContentType="application/vnd.ms-office.activeX+xml"/>
  <Override PartName="/ppt/notesSlides/notesSlide18.xml" ContentType="application/vnd.openxmlformats-officedocument.presentationml.notesSlide+xml"/>
  <Override PartName="/ppt/tags/tag23.xml" ContentType="application/vnd.openxmlformats-officedocument.presentationml.tags+xml"/>
  <Override PartName="/ppt/activeX/activeX2.xml" ContentType="application/vnd.ms-office.activeX+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activeX/activeX3.xml" ContentType="application/vnd.ms-office.activeX+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1.xml" ContentType="application/vnd.openxmlformats-officedocument.presentationml.tags+xml"/>
  <Override PartName="/ppt/activeX/activeX4.xml" ContentType="application/vnd.ms-office.activeX+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48" r:id="rId1"/>
    <p:sldMasterId id="2147485062" r:id="rId2"/>
  </p:sldMasterIdLst>
  <p:notesMasterIdLst>
    <p:notesMasterId r:id="rId32"/>
  </p:notesMasterIdLst>
  <p:handoutMasterIdLst>
    <p:handoutMasterId r:id="rId33"/>
  </p:handoutMasterIdLst>
  <p:sldIdLst>
    <p:sldId id="430" r:id="rId3"/>
    <p:sldId id="527" r:id="rId4"/>
    <p:sldId id="528" r:id="rId5"/>
    <p:sldId id="534" r:id="rId6"/>
    <p:sldId id="535" r:id="rId7"/>
    <p:sldId id="536" r:id="rId8"/>
    <p:sldId id="533" r:id="rId9"/>
    <p:sldId id="532" r:id="rId10"/>
    <p:sldId id="491" r:id="rId11"/>
    <p:sldId id="522" r:id="rId12"/>
    <p:sldId id="540" r:id="rId13"/>
    <p:sldId id="542" r:id="rId14"/>
    <p:sldId id="541" r:id="rId15"/>
    <p:sldId id="543" r:id="rId16"/>
    <p:sldId id="538" r:id="rId17"/>
    <p:sldId id="539" r:id="rId18"/>
    <p:sldId id="520" r:id="rId19"/>
    <p:sldId id="493" r:id="rId20"/>
    <p:sldId id="494" r:id="rId21"/>
    <p:sldId id="496" r:id="rId22"/>
    <p:sldId id="524" r:id="rId23"/>
    <p:sldId id="510" r:id="rId24"/>
    <p:sldId id="545" r:id="rId25"/>
    <p:sldId id="548" r:id="rId26"/>
    <p:sldId id="546" r:id="rId27"/>
    <p:sldId id="547" r:id="rId28"/>
    <p:sldId id="484" r:id="rId29"/>
    <p:sldId id="544" r:id="rId30"/>
    <p:sldId id="508" r:id="rId31"/>
  </p:sldIdLst>
  <p:sldSz cx="9144000" cy="6858000" type="screen4x3"/>
  <p:notesSz cx="6858000" cy="9296400"/>
  <p:embeddedFontLst>
    <p:embeddedFont>
      <p:font typeface="Wingdings 2" panose="05020102010507070707" pitchFamily="18" charset="2"/>
      <p:regular r:id="rId34"/>
    </p:embeddedFont>
  </p:embeddedFontLst>
  <p:custDataLst>
    <p:tags r:id="rId35"/>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7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6E696"/>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7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A8E69BD-4A36-4608-A252-F0091BE4FF87}"/>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solidFill>
                  <a:schemeClr val="tx1"/>
                </a:solidFill>
              </a:defRPr>
            </a:lvl1pPr>
          </a:lstStyle>
          <a:p>
            <a:pPr>
              <a:defRPr/>
            </a:pPr>
            <a:fld id="{5791346B-AAA6-4509-92D7-B791EDD23EEE}" type="slidenum">
              <a:rPr lang="en-GB" altLang="en-US"/>
              <a:pPr>
                <a:defRPr/>
              </a:pPr>
              <a:t>‹#›</a:t>
            </a:fld>
            <a:endParaRPr lang="en-GB" altLang="en-US"/>
          </a:p>
        </p:txBody>
      </p:sp>
      <p:sp>
        <p:nvSpPr>
          <p:cNvPr id="5124" name="Rectangle 7">
            <a:extLst>
              <a:ext uri="{FF2B5EF4-FFF2-40B4-BE49-F238E27FC236}">
                <a16:creationId xmlns:a16="http://schemas.microsoft.com/office/drawing/2014/main" id="{06D5C417-73C5-4087-AB98-59F79A6F609D}"/>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5125" name="Rectangle 9">
            <a:extLst>
              <a:ext uri="{FF2B5EF4-FFF2-40B4-BE49-F238E27FC236}">
                <a16:creationId xmlns:a16="http://schemas.microsoft.com/office/drawing/2014/main" id="{813A95ED-1F7D-424E-A1CA-9AB3C50358B1}"/>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324778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832EEB-117B-4DBB-B0D0-C4204E783C32}"/>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A72D03DD-0591-4C08-9E87-635B75FD387A}"/>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7129D661-1E7C-4A9C-A8F8-B5F72A311E5E}"/>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solidFill>
                  <a:schemeClr val="tx1"/>
                </a:solidFill>
              </a:defRPr>
            </a:lvl1pPr>
          </a:lstStyle>
          <a:p>
            <a:pPr>
              <a:defRPr/>
            </a:pPr>
            <a:fld id="{7D69C928-2164-4F5E-BEC3-A5EA9C70D6EC}" type="slidenum">
              <a:rPr lang="en-US" altLang="en-US"/>
              <a:pPr>
                <a:defRPr/>
              </a:pPr>
              <a:t>‹#›</a:t>
            </a:fld>
            <a:endParaRPr lang="en-US" altLang="en-US"/>
          </a:p>
        </p:txBody>
      </p:sp>
      <p:sp>
        <p:nvSpPr>
          <p:cNvPr id="4102" name="Rectangle 7">
            <a:extLst>
              <a:ext uri="{FF2B5EF4-FFF2-40B4-BE49-F238E27FC236}">
                <a16:creationId xmlns:a16="http://schemas.microsoft.com/office/drawing/2014/main" id="{9406C63F-862B-4476-BF0F-C323FBCDA97A}"/>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3" name="Rectangle 9">
            <a:extLst>
              <a:ext uri="{FF2B5EF4-FFF2-40B4-BE49-F238E27FC236}">
                <a16:creationId xmlns:a16="http://schemas.microsoft.com/office/drawing/2014/main" id="{E31C3B39-32D0-4CB4-9F31-F6952256DCD6}"/>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a:solidFill>
                  <a:schemeClr val="tx1"/>
                </a:solidFill>
              </a:rPr>
              <a:t>Boardworks High School Life Science</a:t>
            </a:r>
          </a:p>
        </p:txBody>
      </p:sp>
    </p:spTree>
    <p:extLst>
      <p:ext uri="{BB962C8B-B14F-4D97-AF65-F5344CB8AC3E}">
        <p14:creationId xmlns:p14="http://schemas.microsoft.com/office/powerpoint/2010/main" val="339303622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0E98A815-0B2D-4EE1-BF0D-5211879ADEE7}"/>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EA212CE-0677-4E6A-A604-B0B49A48B8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9A0E29C-9D9A-474D-A2DD-0187B7188BFF}"/>
              </a:ext>
            </a:extLst>
          </p:cNvPr>
          <p:cNvSpPr>
            <a:spLocks noGrp="1"/>
          </p:cNvSpPr>
          <p:nvPr>
            <p:ph type="sldNum" sz="quarter" idx="10"/>
          </p:nvPr>
        </p:nvSpPr>
        <p:spPr/>
        <p:txBody>
          <a:bodyPr/>
          <a:lstStyle/>
          <a:p>
            <a:pPr>
              <a:defRPr/>
            </a:pPr>
            <a:fld id="{7D69C928-2164-4F5E-BEC3-A5EA9C70D6EC}"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6D426F8-4C3E-4F32-9B98-332F773FD745}"/>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D3815C4-1247-4F46-8229-B2899D2EDE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Shannon Jordan</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2E69502-4DC5-4CD7-8A6C-344C0FBE8C71}"/>
              </a:ext>
            </a:extLst>
          </p:cNvPr>
          <p:cNvSpPr>
            <a:spLocks noGrp="1"/>
          </p:cNvSpPr>
          <p:nvPr>
            <p:ph type="sldNum" sz="quarter" idx="10"/>
          </p:nvPr>
        </p:nvSpPr>
        <p:spPr/>
        <p:txBody>
          <a:bodyPr/>
          <a:lstStyle/>
          <a:p>
            <a:pPr>
              <a:defRPr/>
            </a:pPr>
            <a:fld id="{7D69C928-2164-4F5E-BEC3-A5EA9C70D6EC}"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6D426F8-4C3E-4F32-9B98-332F773FD745}"/>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D3815C4-1247-4F46-8229-B2899D2EDE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5D0E84E-629A-4C59-9D52-D3F8C9D6E530}"/>
              </a:ext>
            </a:extLst>
          </p:cNvPr>
          <p:cNvSpPr>
            <a:spLocks noGrp="1"/>
          </p:cNvSpPr>
          <p:nvPr>
            <p:ph type="sldNum" sz="quarter" idx="10"/>
          </p:nvPr>
        </p:nvSpPr>
        <p:spPr/>
        <p:txBody>
          <a:bodyPr/>
          <a:lstStyle/>
          <a:p>
            <a:pPr>
              <a:defRPr/>
            </a:pPr>
            <a:fld id="{7D69C928-2164-4F5E-BEC3-A5EA9C70D6EC}" type="slidenum">
              <a:rPr lang="en-US" altLang="en-US" smtClean="0"/>
              <a:pPr>
                <a:defRPr/>
              </a:pPr>
              <a:t>11</a:t>
            </a:fld>
            <a:endParaRPr lang="en-US" altLang="en-US"/>
          </a:p>
        </p:txBody>
      </p:sp>
    </p:spTree>
    <p:extLst>
      <p:ext uri="{BB962C8B-B14F-4D97-AF65-F5344CB8AC3E}">
        <p14:creationId xmlns:p14="http://schemas.microsoft.com/office/powerpoint/2010/main" val="87158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6D426F8-4C3E-4F32-9B98-332F773FD745}"/>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D3815C4-1247-4F46-8229-B2899D2EDE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list all the types of variation within their class. Examples include height, skin and hair </a:t>
            </a:r>
            <a:r>
              <a:rPr lang="en-GB" altLang="en-US" dirty="0" err="1">
                <a:latin typeface="Arial" panose="020B0604020202020204" pitchFamily="34" charset="0"/>
              </a:rPr>
              <a:t>color</a:t>
            </a:r>
            <a:r>
              <a:rPr lang="en-GB" altLang="en-US" dirty="0">
                <a:latin typeface="Arial" panose="020B0604020202020204" pitchFamily="34" charset="0"/>
              </a:rPr>
              <a:t>, tongue rolling, foot size. Some sensitivity may be needed when carrying out this discussion.</a:t>
            </a:r>
          </a:p>
          <a:p>
            <a:endParaRPr lang="en-GB" altLang="en-US" dirty="0">
              <a:latin typeface="Arial" panose="020B0604020202020204" pitchFamily="34" charset="0"/>
            </a:endParaRPr>
          </a:p>
          <a:p>
            <a:r>
              <a:rPr lang="en-GB" altLang="en-US" dirty="0">
                <a:latin typeface="Arial" panose="020B0604020202020204" pitchFamily="34" charset="0"/>
              </a:rPr>
              <a:t>Not all observable characteristics can be inherited, some are a result of an individual’s interaction with the environment.</a:t>
            </a:r>
          </a:p>
          <a:p>
            <a:endParaRPr lang="en-GB" altLang="en-US" dirty="0">
              <a:latin typeface="Arial" panose="020B0604020202020204" pitchFamily="34" charset="0"/>
            </a:endParaRPr>
          </a:p>
          <a:p>
            <a:pPr marR="0" lvl="0" algn="l" defTabSz="914400" rtl="0" eaLnBrk="0" fontAlgn="base" latinLnBrk="0" hangingPunct="0">
              <a:spcAft>
                <a:spcPct val="0"/>
              </a:spcAft>
              <a:buClrTx/>
              <a:buSzTx/>
              <a:buFontTx/>
              <a:buNone/>
              <a:tabLst/>
              <a:defRPr/>
            </a:pPr>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Natia</a:t>
            </a:r>
            <a:r>
              <a:rPr lang="en-GB" altLang="en-US" dirty="0">
                <a:latin typeface="Arial" panose="020B0604020202020204" pitchFamily="34" charset="0"/>
              </a:rPr>
              <a:t> </a:t>
            </a:r>
            <a:r>
              <a:rPr lang="en-GB" altLang="en-US" dirty="0" err="1">
                <a:latin typeface="Arial" panose="020B0604020202020204" pitchFamily="34" charset="0"/>
              </a:rPr>
              <a:t>Tsuleiskiri</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1B3119A-2939-4133-A880-83C5855A3255}"/>
              </a:ext>
            </a:extLst>
          </p:cNvPr>
          <p:cNvSpPr>
            <a:spLocks noGrp="1"/>
          </p:cNvSpPr>
          <p:nvPr>
            <p:ph type="sldNum" sz="quarter" idx="10"/>
          </p:nvPr>
        </p:nvSpPr>
        <p:spPr/>
        <p:txBody>
          <a:bodyPr/>
          <a:lstStyle/>
          <a:p>
            <a:pPr>
              <a:defRPr/>
            </a:pPr>
            <a:fld id="{7D69C928-2164-4F5E-BEC3-A5EA9C70D6EC}" type="slidenum">
              <a:rPr lang="en-US" altLang="en-US" smtClean="0"/>
              <a:pPr>
                <a:defRPr/>
              </a:pPr>
              <a:t>12</a:t>
            </a:fld>
            <a:endParaRPr lang="en-US" altLang="en-US"/>
          </a:p>
        </p:txBody>
      </p:sp>
    </p:spTree>
    <p:extLst>
      <p:ext uri="{BB962C8B-B14F-4D97-AF65-F5344CB8AC3E}">
        <p14:creationId xmlns:p14="http://schemas.microsoft.com/office/powerpoint/2010/main" val="185000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6D426F8-4C3E-4F32-9B98-332F773FD745}"/>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D3815C4-1247-4F46-8229-B2899D2EDE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Ronald Wilfred Jansen</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BDCAC61-8D25-4091-B63F-375648A14727}"/>
              </a:ext>
            </a:extLst>
          </p:cNvPr>
          <p:cNvSpPr>
            <a:spLocks noGrp="1"/>
          </p:cNvSpPr>
          <p:nvPr>
            <p:ph type="sldNum" sz="quarter" idx="10"/>
          </p:nvPr>
        </p:nvSpPr>
        <p:spPr/>
        <p:txBody>
          <a:bodyPr/>
          <a:lstStyle/>
          <a:p>
            <a:pPr>
              <a:defRPr/>
            </a:pPr>
            <a:fld id="{7D69C928-2164-4F5E-BEC3-A5EA9C70D6EC}" type="slidenum">
              <a:rPr lang="en-US" altLang="en-US" smtClean="0"/>
              <a:pPr>
                <a:defRPr/>
              </a:pPr>
              <a:t>13</a:t>
            </a:fld>
            <a:endParaRPr lang="en-US" altLang="en-US"/>
          </a:p>
        </p:txBody>
      </p:sp>
    </p:spTree>
    <p:extLst>
      <p:ext uri="{BB962C8B-B14F-4D97-AF65-F5344CB8AC3E}">
        <p14:creationId xmlns:p14="http://schemas.microsoft.com/office/powerpoint/2010/main" val="77190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6D426F8-4C3E-4F32-9B98-332F773FD745}"/>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D3815C4-1247-4F46-8229-B2899D2EDE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Anna </a:t>
            </a:r>
            <a:r>
              <a:rPr lang="en-GB" altLang="en-US" dirty="0" err="1">
                <a:latin typeface="Arial" panose="020B0604020202020204" pitchFamily="34" charset="0"/>
              </a:rPr>
              <a:t>Hoychuk</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3A7E049-5A38-4D8A-9A2E-924BF8E3C7F7}"/>
              </a:ext>
            </a:extLst>
          </p:cNvPr>
          <p:cNvSpPr>
            <a:spLocks noGrp="1"/>
          </p:cNvSpPr>
          <p:nvPr>
            <p:ph type="sldNum" sz="quarter" idx="10"/>
          </p:nvPr>
        </p:nvSpPr>
        <p:spPr/>
        <p:txBody>
          <a:bodyPr/>
          <a:lstStyle/>
          <a:p>
            <a:pPr>
              <a:defRPr/>
            </a:pPr>
            <a:fld id="{7D69C928-2164-4F5E-BEC3-A5EA9C70D6EC}" type="slidenum">
              <a:rPr lang="en-US" altLang="en-US" smtClean="0"/>
              <a:pPr>
                <a:defRPr/>
              </a:pPr>
              <a:t>14</a:t>
            </a:fld>
            <a:endParaRPr lang="en-US" altLang="en-US"/>
          </a:p>
        </p:txBody>
      </p:sp>
    </p:spTree>
    <p:extLst>
      <p:ext uri="{BB962C8B-B14F-4D97-AF65-F5344CB8AC3E}">
        <p14:creationId xmlns:p14="http://schemas.microsoft.com/office/powerpoint/2010/main" val="2882736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6D426F8-4C3E-4F32-9B98-332F773FD745}"/>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D3815C4-1247-4F46-8229-B2899D2EDE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b="0" dirty="0">
                <a:latin typeface="Arial" panose="020B0604020202020204" pitchFamily="34" charset="0"/>
              </a:rPr>
              <a:t>For more information about competition, please refer to the </a:t>
            </a:r>
            <a:r>
              <a:rPr lang="en-GB" altLang="en-US" i="1" dirty="0">
                <a:latin typeface="Arial" panose="020B0604020202020204" pitchFamily="34" charset="0"/>
              </a:rPr>
              <a:t>Ecosystems</a:t>
            </a:r>
            <a:r>
              <a:rPr lang="en-GB" altLang="en-US" dirty="0">
                <a:latin typeface="Arial" panose="020B0604020202020204" pitchFamily="34" charset="0"/>
              </a:rPr>
              <a:t> </a:t>
            </a:r>
            <a:r>
              <a:rPr lang="en-GB" altLang="en-US" b="0" dirty="0">
                <a:latin typeface="Arial" panose="020B0604020202020204" pitchFamily="34" charset="0"/>
              </a:rPr>
              <a:t>presentation.</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Andre van der Veen</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3F09318-65A5-4902-A9FE-4F634FAA14B1}"/>
              </a:ext>
            </a:extLst>
          </p:cNvPr>
          <p:cNvSpPr>
            <a:spLocks noGrp="1"/>
          </p:cNvSpPr>
          <p:nvPr>
            <p:ph type="sldNum" sz="quarter" idx="10"/>
          </p:nvPr>
        </p:nvSpPr>
        <p:spPr/>
        <p:txBody>
          <a:bodyPr/>
          <a:lstStyle/>
          <a:p>
            <a:pPr>
              <a:defRPr/>
            </a:pPr>
            <a:fld id="{7D69C928-2164-4F5E-BEC3-A5EA9C70D6EC}" type="slidenum">
              <a:rPr lang="en-US" altLang="en-US" smtClean="0"/>
              <a:pPr>
                <a:defRPr/>
              </a:pPr>
              <a:t>15</a:t>
            </a:fld>
            <a:endParaRPr lang="en-US" altLang="en-US"/>
          </a:p>
        </p:txBody>
      </p:sp>
    </p:spTree>
    <p:extLst>
      <p:ext uri="{BB962C8B-B14F-4D97-AF65-F5344CB8AC3E}">
        <p14:creationId xmlns:p14="http://schemas.microsoft.com/office/powerpoint/2010/main" val="3381183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6D426F8-4C3E-4F32-9B98-332F773FD745}"/>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D3815C4-1247-4F46-8229-B2899D2EDE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A425E32-D968-46F8-9A1F-E2C02D1C09BA}"/>
              </a:ext>
            </a:extLst>
          </p:cNvPr>
          <p:cNvSpPr>
            <a:spLocks noGrp="1"/>
          </p:cNvSpPr>
          <p:nvPr>
            <p:ph type="sldNum" sz="quarter" idx="10"/>
          </p:nvPr>
        </p:nvSpPr>
        <p:spPr/>
        <p:txBody>
          <a:bodyPr/>
          <a:lstStyle/>
          <a:p>
            <a:pPr>
              <a:defRPr/>
            </a:pPr>
            <a:fld id="{7D69C928-2164-4F5E-BEC3-A5EA9C70D6EC}" type="slidenum">
              <a:rPr lang="en-US" altLang="en-US" smtClean="0"/>
              <a:pPr>
                <a:defRPr/>
              </a:pPr>
              <a:t>16</a:t>
            </a:fld>
            <a:endParaRPr lang="en-US" altLang="en-US"/>
          </a:p>
        </p:txBody>
      </p:sp>
    </p:spTree>
    <p:extLst>
      <p:ext uri="{BB962C8B-B14F-4D97-AF65-F5344CB8AC3E}">
        <p14:creationId xmlns:p14="http://schemas.microsoft.com/office/powerpoint/2010/main" val="204240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10B6C39-73E3-4458-8BD0-BAB6FC5C6B65}"/>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2CA36CF3-8C61-4CC7-974B-0FEF3F1E2A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worldswildlifewonders</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51E27DE-4E55-4FB8-8A04-0D850A2F1DA9}"/>
              </a:ext>
            </a:extLst>
          </p:cNvPr>
          <p:cNvSpPr>
            <a:spLocks noGrp="1"/>
          </p:cNvSpPr>
          <p:nvPr>
            <p:ph type="sldNum" sz="quarter" idx="10"/>
          </p:nvPr>
        </p:nvSpPr>
        <p:spPr/>
        <p:txBody>
          <a:bodyPr/>
          <a:lstStyle/>
          <a:p>
            <a:pPr>
              <a:defRPr/>
            </a:pPr>
            <a:fld id="{7D69C928-2164-4F5E-BEC3-A5EA9C70D6EC}" type="slidenum">
              <a:rPr lang="en-US" altLang="en-US" smtClean="0"/>
              <a:pPr>
                <a:defRPr/>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2102EE05-9DCF-482A-9AA5-3328F604BA4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231CE876-B037-42DA-83C9-57715845D8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five-stage sequence examines natural selection among a population of different </a:t>
            </a:r>
            <a:r>
              <a:rPr lang="en-GB" altLang="en-US" dirty="0" err="1">
                <a:latin typeface="Arial" panose="020B0604020202020204" pitchFamily="34" charset="0"/>
              </a:rPr>
              <a:t>colored</a:t>
            </a:r>
            <a:r>
              <a:rPr lang="en-GB" altLang="en-US" dirty="0">
                <a:latin typeface="Arial" panose="020B0604020202020204" pitchFamily="34" charset="0"/>
              </a:rPr>
              <a:t> rabbits. Suitable prompts could include:</a:t>
            </a:r>
          </a:p>
          <a:p>
            <a:pPr marL="171450" indent="-171450" eaLnBrk="1" hangingPunct="1">
              <a:buFont typeface="Arial" panose="020B0604020202020204" pitchFamily="34" charset="0"/>
              <a:buChar char="•"/>
            </a:pPr>
            <a:r>
              <a:rPr lang="en-GB" altLang="en-US" dirty="0">
                <a:latin typeface="Arial" panose="020B0604020202020204" pitchFamily="34" charset="0"/>
              </a:rPr>
              <a:t>These rabbits look different. Could natural selection happen if every member of the rabbit population was identical?</a:t>
            </a:r>
          </a:p>
          <a:p>
            <a:pPr marL="171450" indent="-171450" eaLnBrk="1" hangingPunct="1">
              <a:buFont typeface="Arial" panose="020B0604020202020204" pitchFamily="34" charset="0"/>
              <a:buChar char="•"/>
            </a:pPr>
            <a:r>
              <a:rPr lang="en-GB" altLang="en-US" dirty="0">
                <a:latin typeface="Arial" panose="020B0604020202020204" pitchFamily="34" charset="0"/>
              </a:rPr>
              <a:t>What is the key thing the rabbits have to be able to do to make sure their genes are passed on to the next generation?</a:t>
            </a:r>
          </a:p>
          <a:p>
            <a:pPr marL="171450" indent="-171450" eaLnBrk="1" hangingPunct="1">
              <a:buFont typeface="Arial" panose="020B0604020202020204" pitchFamily="34" charset="0"/>
              <a:buChar char="•"/>
            </a:pPr>
            <a:r>
              <a:rPr lang="en-GB" altLang="en-US" dirty="0">
                <a:latin typeface="Arial" panose="020B0604020202020204" pitchFamily="34" charset="0"/>
              </a:rPr>
              <a:t>What might prevent a rabbit living long enough to reproduce?</a:t>
            </a:r>
          </a:p>
          <a:p>
            <a:pPr marL="171450" indent="-171450" eaLnBrk="1" hangingPunct="1">
              <a:buFont typeface="Arial" panose="020B0604020202020204" pitchFamily="34" charset="0"/>
              <a:buChar char="•"/>
            </a:pPr>
            <a:r>
              <a:rPr lang="en-GB" altLang="en-US" dirty="0">
                <a:latin typeface="Arial" panose="020B0604020202020204" pitchFamily="34" charset="0"/>
              </a:rPr>
              <a:t>Which of these rabbits looks best adapted to their icy environment?</a:t>
            </a:r>
          </a:p>
          <a:p>
            <a:pPr marL="171450" indent="-171450" eaLnBrk="1" hangingPunct="1">
              <a:buFont typeface="Arial" panose="020B0604020202020204" pitchFamily="34" charset="0"/>
              <a:buChar char="•"/>
            </a:pPr>
            <a:r>
              <a:rPr lang="en-GB" altLang="en-US" dirty="0">
                <a:latin typeface="Arial" panose="020B0604020202020204" pitchFamily="34" charset="0"/>
              </a:rPr>
              <a:t>How is the number of white and brown rabbits likely to change in the future?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Natural selection is often referred to as “survival of the fittest.”</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6661F9D-ED0B-4D7A-B336-54BA020CCDB8}"/>
              </a:ext>
            </a:extLst>
          </p:cNvPr>
          <p:cNvSpPr>
            <a:spLocks noGrp="1"/>
          </p:cNvSpPr>
          <p:nvPr>
            <p:ph type="sldNum" sz="quarter" idx="10"/>
          </p:nvPr>
        </p:nvSpPr>
        <p:spPr/>
        <p:txBody>
          <a:bodyPr/>
          <a:lstStyle/>
          <a:p>
            <a:pPr>
              <a:defRPr/>
            </a:pPr>
            <a:fld id="{7D69C928-2164-4F5E-BEC3-A5EA9C70D6EC}" type="slidenum">
              <a:rPr lang="en-US" altLang="en-US" smtClean="0"/>
              <a:pPr>
                <a:defRPr/>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EB4BF8BB-D012-44F4-9CE7-767AEDC1FC20}"/>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81F5D307-5C03-45E8-A969-13F9F05D6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ordering activity could be used as </a:t>
            </a:r>
            <a:r>
              <a:rPr lang="en-US" altLang="en-US" dirty="0">
                <a:latin typeface="Arial" panose="020B0604020202020204" pitchFamily="34" charset="0"/>
              </a:rPr>
              <a:t>an </a:t>
            </a:r>
            <a:r>
              <a:rPr lang="en-GB" altLang="en-US" dirty="0">
                <a:latin typeface="Arial" panose="020B0604020202020204" pitchFamily="34" charset="0"/>
              </a:rPr>
              <a:t>introductory or summary activity on natural selection.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5E79DF7-1A34-4095-8D7A-A9A72DE168CC}"/>
              </a:ext>
            </a:extLst>
          </p:cNvPr>
          <p:cNvSpPr>
            <a:spLocks noGrp="1"/>
          </p:cNvSpPr>
          <p:nvPr>
            <p:ph type="sldNum" sz="quarter" idx="10"/>
          </p:nvPr>
        </p:nvSpPr>
        <p:spPr/>
        <p:txBody>
          <a:bodyPr/>
          <a:lstStyle/>
          <a:p>
            <a:pPr>
              <a:defRPr/>
            </a:pPr>
            <a:fld id="{7D69C928-2164-4F5E-BEC3-A5EA9C70D6EC}" type="slidenum">
              <a:rPr lang="en-US" altLang="en-US" smtClean="0"/>
              <a:pPr>
                <a:defRPr/>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7C21860-4C17-4BD0-A874-83887088D455}"/>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F4B72104-E97C-479E-98C9-6B923BF882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0F52781-5538-4842-BF5F-D5A1EB022003}"/>
              </a:ext>
            </a:extLst>
          </p:cNvPr>
          <p:cNvSpPr>
            <a:spLocks noGrp="1"/>
          </p:cNvSpPr>
          <p:nvPr>
            <p:ph type="sldNum" sz="quarter" idx="10"/>
          </p:nvPr>
        </p:nvSpPr>
        <p:spPr/>
        <p:txBody>
          <a:bodyPr/>
          <a:lstStyle/>
          <a:p>
            <a:pPr>
              <a:defRPr/>
            </a:pPr>
            <a:fld id="{7D69C928-2164-4F5E-BEC3-A5EA9C70D6EC}" type="slidenum">
              <a:rPr lang="en-US" altLang="en-US" smtClean="0"/>
              <a:pPr>
                <a:defRPr/>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2718758A-06D4-4832-85B8-E2A32BF2C80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E0CE873-BD81-4572-9910-59B0578B25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619AB3D-ED7C-4A02-B01D-172692B32A06}"/>
              </a:ext>
            </a:extLst>
          </p:cNvPr>
          <p:cNvSpPr>
            <a:spLocks noGrp="1"/>
          </p:cNvSpPr>
          <p:nvPr>
            <p:ph type="sldNum" sz="quarter" idx="10"/>
          </p:nvPr>
        </p:nvSpPr>
        <p:spPr/>
        <p:txBody>
          <a:bodyPr/>
          <a:lstStyle/>
          <a:p>
            <a:pPr>
              <a:defRPr/>
            </a:pPr>
            <a:fld id="{7D69C928-2164-4F5E-BEC3-A5EA9C70D6EC}" type="slidenum">
              <a:rPr lang="en-US" altLang="en-US" smtClean="0"/>
              <a:pPr>
                <a:defRPr/>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2BB2EEB-AED9-42CD-81DA-242112047C4C}"/>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0CC95F9D-6DB5-4C73-8FFB-7D10D8613F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C1B8EBC-98BE-4382-8369-95CCFB7196DE}"/>
              </a:ext>
            </a:extLst>
          </p:cNvPr>
          <p:cNvSpPr>
            <a:spLocks noGrp="1"/>
          </p:cNvSpPr>
          <p:nvPr>
            <p:ph type="sldNum" sz="quarter" idx="10"/>
          </p:nvPr>
        </p:nvSpPr>
        <p:spPr/>
        <p:txBody>
          <a:bodyPr/>
          <a:lstStyle/>
          <a:p>
            <a:pPr>
              <a:defRPr/>
            </a:pPr>
            <a:fld id="{7D69C928-2164-4F5E-BEC3-A5EA9C70D6EC}" type="slidenum">
              <a:rPr lang="en-US" altLang="en-US" smtClean="0"/>
              <a:pPr>
                <a:defRPr/>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68C4E3F6-DA67-4C92-B4AE-39518B99D0D6}"/>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457DE74-A057-4946-A8BC-B5D7ED3B76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b="0" dirty="0">
                <a:latin typeface="Arial" panose="020B0604020202020204" pitchFamily="34" charset="0"/>
              </a:rPr>
              <a:t>For more information about speciation, please refer to the </a:t>
            </a:r>
            <a:r>
              <a:rPr lang="en-GB" altLang="en-US" i="1" dirty="0">
                <a:latin typeface="Arial" panose="020B0604020202020204" pitchFamily="34" charset="0"/>
              </a:rPr>
              <a:t>Speciation</a:t>
            </a:r>
            <a:r>
              <a:rPr lang="en-GB" altLang="en-US" dirty="0">
                <a:latin typeface="Arial" panose="020B0604020202020204" pitchFamily="34" charset="0"/>
              </a:rPr>
              <a:t> </a:t>
            </a:r>
            <a:r>
              <a:rPr lang="en-GB" altLang="en-US" b="0" dirty="0">
                <a:latin typeface="Arial" panose="020B0604020202020204" pitchFamily="34" charset="0"/>
              </a:rPr>
              <a:t>presentation.</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Sarel</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FA7B8FEC-6F77-4E9E-AFCA-090A59E52305}"/>
              </a:ext>
            </a:extLst>
          </p:cNvPr>
          <p:cNvSpPr>
            <a:spLocks noGrp="1"/>
          </p:cNvSpPr>
          <p:nvPr>
            <p:ph type="sldNum" sz="quarter" idx="10"/>
          </p:nvPr>
        </p:nvSpPr>
        <p:spPr/>
        <p:txBody>
          <a:bodyPr/>
          <a:lstStyle/>
          <a:p>
            <a:pPr>
              <a:defRPr/>
            </a:pPr>
            <a:fld id="{7D69C928-2164-4F5E-BEC3-A5EA9C70D6EC}" type="slidenum">
              <a:rPr lang="en-US" altLang="en-US" smtClean="0"/>
              <a:pPr>
                <a:defRPr/>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68C4E3F6-DA67-4C92-B4AE-39518B99D0D6}"/>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457DE74-A057-4946-A8BC-B5D7ED3B76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b="0" dirty="0">
                <a:latin typeface="Arial" panose="020B0604020202020204" pitchFamily="34" charset="0"/>
              </a:rPr>
              <a:t>Help students to interpret the images to compare the two species. They are very similar in appearance and size. Compared to chimpanzees, bonobos have darker faces and are more slender with longer limbs. They also have different </a:t>
            </a:r>
            <a:r>
              <a:rPr lang="en-GB" altLang="en-US" b="0" dirty="0" err="1">
                <a:latin typeface="Arial" panose="020B0604020202020204" pitchFamily="34" charset="0"/>
              </a:rPr>
              <a:t>behavioral</a:t>
            </a:r>
            <a:r>
              <a:rPr lang="en-GB" altLang="en-US" b="0" dirty="0">
                <a:latin typeface="Arial" panose="020B0604020202020204" pitchFamily="34" charset="0"/>
              </a:rPr>
              <a:t> characteristics, being less aggressive than chimpanzees, and forming female-led social groups compared to the male-led groups of chimpanzees.</a:t>
            </a:r>
          </a:p>
          <a:p>
            <a:pPr>
              <a:lnSpc>
                <a:spcPct val="120000"/>
              </a:lnSpc>
            </a:pPr>
            <a:endParaRPr lang="en-GB" altLang="en-US" b="0" dirty="0">
              <a:latin typeface="Arial" panose="020B0604020202020204" pitchFamily="34" charset="0"/>
            </a:endParaRPr>
          </a:p>
          <a:p>
            <a:pPr>
              <a:lnSpc>
                <a:spcPct val="120000"/>
              </a:lnSpc>
            </a:pPr>
            <a:r>
              <a:rPr lang="en-GB" altLang="en-US" b="0" dirty="0">
                <a:latin typeface="Arial" panose="020B0604020202020204" pitchFamily="34" charset="0"/>
              </a:rPr>
              <a:t>For more information about speciation, please refer to the </a:t>
            </a:r>
            <a:r>
              <a:rPr lang="en-GB" altLang="en-US" i="1" dirty="0">
                <a:latin typeface="Arial" panose="020B0604020202020204" pitchFamily="34" charset="0"/>
              </a:rPr>
              <a:t>Speciation</a:t>
            </a:r>
            <a:r>
              <a:rPr lang="en-GB" altLang="en-US" dirty="0">
                <a:latin typeface="Arial" panose="020B0604020202020204" pitchFamily="34" charset="0"/>
              </a:rPr>
              <a:t> </a:t>
            </a:r>
            <a:r>
              <a:rPr lang="en-GB" altLang="en-US" b="0" dirty="0">
                <a:latin typeface="Arial" panose="020B0604020202020204" pitchFamily="34" charset="0"/>
              </a:rPr>
              <a:t>presentation.</a:t>
            </a:r>
          </a:p>
          <a:p>
            <a:pPr>
              <a:lnSpc>
                <a:spcPct val="120000"/>
              </a:lnSpc>
            </a:pPr>
            <a:endParaRPr lang="en-GB" altLang="en-US" b="1"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lnSpc>
                <a:spcPct val="120000"/>
              </a:lnSpc>
              <a:spcAft>
                <a:spcPct val="0"/>
              </a:spcAft>
              <a:buClrTx/>
              <a:buSzTx/>
              <a:buFont typeface="Arial" panose="020B0604020202020204" pitchFamily="34" charset="0"/>
              <a:buNone/>
              <a:tabLst/>
              <a:defRPr/>
            </a:pPr>
            <a:endParaRPr lang="en-GB" altLang="en-US" b="1" dirty="0">
              <a:latin typeface="Arial" panose="020B0604020202020204" pitchFamily="34" charset="0"/>
            </a:endParaRPr>
          </a:p>
          <a:p>
            <a:pPr>
              <a:lnSpc>
                <a:spcPct val="120000"/>
              </a:lnSpc>
            </a:pPr>
            <a:r>
              <a:rPr lang="en-GB" altLang="en-US" b="1" dirty="0">
                <a:latin typeface="Arial" panose="020B0604020202020204" pitchFamily="34" charset="0"/>
              </a:rPr>
              <a:t>Photo credit: </a:t>
            </a:r>
            <a:r>
              <a:rPr lang="en-GB" altLang="en-US" b="0" dirty="0">
                <a:latin typeface="Arial" panose="020B0604020202020204" pitchFamily="34" charset="0"/>
              </a:rPr>
              <a:t>Chimpanzee </a:t>
            </a:r>
            <a:r>
              <a:rPr lang="en-GB" altLang="en-US" dirty="0">
                <a:latin typeface="Arial" panose="020B0604020202020204" pitchFamily="34" charset="0"/>
                <a:cs typeface="Arial" panose="020B0604020202020204" pitchFamily="34" charset="0"/>
              </a:rPr>
              <a:t>© Sharon Morris; </a:t>
            </a:r>
            <a:r>
              <a:rPr lang="en-GB" altLang="en-US" b="0" dirty="0">
                <a:latin typeface="Arial" panose="020B0604020202020204" pitchFamily="34" charset="0"/>
              </a:rPr>
              <a:t>Bonobos </a:t>
            </a:r>
            <a:r>
              <a:rPr lang="en-GB" altLang="en-US" dirty="0">
                <a:latin typeface="Arial" panose="020B0604020202020204" pitchFamily="34" charset="0"/>
                <a:cs typeface="Arial" panose="020B0604020202020204" pitchFamily="34" charset="0"/>
              </a:rPr>
              <a:t>© GUDKOV ANDREY, both at Shutterstock.com 2018</a:t>
            </a:r>
          </a:p>
        </p:txBody>
      </p:sp>
      <p:sp>
        <p:nvSpPr>
          <p:cNvPr id="2" name="Slide Number Placeholder 1">
            <a:extLst>
              <a:ext uri="{FF2B5EF4-FFF2-40B4-BE49-F238E27FC236}">
                <a16:creationId xmlns:a16="http://schemas.microsoft.com/office/drawing/2014/main" id="{C6987939-12CC-48F2-8779-318B73C5D8EC}"/>
              </a:ext>
            </a:extLst>
          </p:cNvPr>
          <p:cNvSpPr>
            <a:spLocks noGrp="1"/>
          </p:cNvSpPr>
          <p:nvPr>
            <p:ph type="sldNum" sz="quarter" idx="10"/>
          </p:nvPr>
        </p:nvSpPr>
        <p:spPr/>
        <p:txBody>
          <a:bodyPr/>
          <a:lstStyle/>
          <a:p>
            <a:pPr>
              <a:defRPr/>
            </a:pPr>
            <a:fld id="{7D69C928-2164-4F5E-BEC3-A5EA9C70D6EC}" type="slidenum">
              <a:rPr lang="en-US" altLang="en-US" smtClean="0"/>
              <a:pPr>
                <a:defRPr/>
              </a:pPr>
              <a:t>23</a:t>
            </a:fld>
            <a:endParaRPr lang="en-US" altLang="en-US"/>
          </a:p>
        </p:txBody>
      </p:sp>
    </p:spTree>
    <p:extLst>
      <p:ext uri="{BB962C8B-B14F-4D97-AF65-F5344CB8AC3E}">
        <p14:creationId xmlns:p14="http://schemas.microsoft.com/office/powerpoint/2010/main" val="329907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68C4E3F6-DA67-4C92-B4AE-39518B99D0D6}"/>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457DE74-A057-4946-A8BC-B5D7ED3B76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b="0" dirty="0">
                <a:latin typeface="Arial" panose="020B0604020202020204" pitchFamily="34" charset="0"/>
              </a:rPr>
              <a:t>Help students to notice that the two species are separated by the Congo River. Neither species of ape can swim proficiently. The current course of the river formed around 1.5–2 million years ago. It is thought that this may have caused the speciation event.</a:t>
            </a:r>
          </a:p>
          <a:p>
            <a:pPr>
              <a:lnSpc>
                <a:spcPct val="120000"/>
              </a:lnSpc>
            </a:pPr>
            <a:endParaRPr lang="en-GB" altLang="en-US" b="0" i="0" dirty="0">
              <a:latin typeface="Arial" panose="020B0604020202020204" pitchFamily="34" charset="0"/>
            </a:endParaRPr>
          </a:p>
          <a:p>
            <a:pPr>
              <a:lnSpc>
                <a:spcPct val="120000"/>
              </a:lnSpc>
            </a:pPr>
            <a:r>
              <a:rPr lang="en-GB" altLang="en-US" b="0" dirty="0">
                <a:latin typeface="Arial" panose="020B0604020202020204" pitchFamily="34" charset="0"/>
              </a:rPr>
              <a:t>For more information about speciation, please refer to the </a:t>
            </a:r>
            <a:r>
              <a:rPr lang="en-GB" altLang="en-US" i="1" dirty="0">
                <a:latin typeface="Arial" panose="020B0604020202020204" pitchFamily="34" charset="0"/>
              </a:rPr>
              <a:t>Speciation</a:t>
            </a:r>
            <a:r>
              <a:rPr lang="en-GB" altLang="en-US" b="0" dirty="0">
                <a:latin typeface="Arial" panose="020B0604020202020204" pitchFamily="34" charset="0"/>
              </a:rPr>
              <a:t> presentation.</a:t>
            </a:r>
          </a:p>
          <a:p>
            <a:pPr>
              <a:lnSpc>
                <a:spcPct val="120000"/>
              </a:lnSpc>
            </a:pPr>
            <a:endParaRPr lang="en-GB" altLang="en-US" b="0" i="0"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2" name="Slide Number Placeholder 1">
            <a:extLst>
              <a:ext uri="{FF2B5EF4-FFF2-40B4-BE49-F238E27FC236}">
                <a16:creationId xmlns:a16="http://schemas.microsoft.com/office/drawing/2014/main" id="{F7D90B33-218A-47F4-8347-E3AF147691E3}"/>
              </a:ext>
            </a:extLst>
          </p:cNvPr>
          <p:cNvSpPr>
            <a:spLocks noGrp="1"/>
          </p:cNvSpPr>
          <p:nvPr>
            <p:ph type="sldNum" sz="quarter" idx="10"/>
          </p:nvPr>
        </p:nvSpPr>
        <p:spPr/>
        <p:txBody>
          <a:bodyPr/>
          <a:lstStyle/>
          <a:p>
            <a:pPr>
              <a:defRPr/>
            </a:pPr>
            <a:fld id="{7D69C928-2164-4F5E-BEC3-A5EA9C70D6EC}" type="slidenum">
              <a:rPr lang="en-US" altLang="en-US" smtClean="0"/>
              <a:pPr>
                <a:defRPr/>
              </a:pPr>
              <a:t>24</a:t>
            </a:fld>
            <a:endParaRPr lang="en-US" altLang="en-US"/>
          </a:p>
        </p:txBody>
      </p:sp>
    </p:spTree>
    <p:extLst>
      <p:ext uri="{BB962C8B-B14F-4D97-AF65-F5344CB8AC3E}">
        <p14:creationId xmlns:p14="http://schemas.microsoft.com/office/powerpoint/2010/main" val="1222455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68C4E3F6-DA67-4C92-B4AE-39518B99D0D6}"/>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457DE74-A057-4946-A8BC-B5D7ED3B76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b="0" dirty="0">
                <a:latin typeface="Arial" panose="020B0604020202020204" pitchFamily="34" charset="0"/>
              </a:rPr>
              <a:t>Discuss students’ answers for the question. Help them to point out common features between the two species. Students should be able to explain that shared features were inherited from the common ancestor, who is likely to have shared the same features. </a:t>
            </a:r>
          </a:p>
          <a:p>
            <a:endParaRPr lang="en-GB" altLang="en-US" b="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sz="1200" b="1" i="1" kern="1200" dirty="0">
              <a:solidFill>
                <a:schemeClr val="tx1"/>
              </a:solidFill>
              <a:effectLst/>
              <a:latin typeface="Arial" panose="020B0604020202020204" pitchFamily="34"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2" name="Slide Number Placeholder 1">
            <a:extLst>
              <a:ext uri="{FF2B5EF4-FFF2-40B4-BE49-F238E27FC236}">
                <a16:creationId xmlns:a16="http://schemas.microsoft.com/office/drawing/2014/main" id="{40C1F90F-48BE-4D3C-9B99-23C8D4276422}"/>
              </a:ext>
            </a:extLst>
          </p:cNvPr>
          <p:cNvSpPr>
            <a:spLocks noGrp="1"/>
          </p:cNvSpPr>
          <p:nvPr>
            <p:ph type="sldNum" sz="quarter" idx="10"/>
          </p:nvPr>
        </p:nvSpPr>
        <p:spPr/>
        <p:txBody>
          <a:bodyPr/>
          <a:lstStyle/>
          <a:p>
            <a:pPr>
              <a:defRPr/>
            </a:pPr>
            <a:fld id="{7D69C928-2164-4F5E-BEC3-A5EA9C70D6EC}" type="slidenum">
              <a:rPr lang="en-US" altLang="en-US" smtClean="0"/>
              <a:pPr>
                <a:defRPr/>
              </a:pPr>
              <a:t>25</a:t>
            </a:fld>
            <a:endParaRPr lang="en-US" altLang="en-US"/>
          </a:p>
        </p:txBody>
      </p:sp>
    </p:spTree>
    <p:extLst>
      <p:ext uri="{BB962C8B-B14F-4D97-AF65-F5344CB8AC3E}">
        <p14:creationId xmlns:p14="http://schemas.microsoft.com/office/powerpoint/2010/main" val="183599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68C4E3F6-DA67-4C92-B4AE-39518B99D0D6}"/>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457DE74-A057-4946-A8BC-B5D7ED3B76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0" i="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619BEDE-ECE3-4349-8783-A4611AF241B6}"/>
              </a:ext>
            </a:extLst>
          </p:cNvPr>
          <p:cNvSpPr>
            <a:spLocks noGrp="1"/>
          </p:cNvSpPr>
          <p:nvPr>
            <p:ph type="sldNum" sz="quarter" idx="10"/>
          </p:nvPr>
        </p:nvSpPr>
        <p:spPr/>
        <p:txBody>
          <a:bodyPr/>
          <a:lstStyle/>
          <a:p>
            <a:pPr>
              <a:defRPr/>
            </a:pPr>
            <a:fld id="{7D69C928-2164-4F5E-BEC3-A5EA9C70D6EC}" type="slidenum">
              <a:rPr lang="en-US" altLang="en-US" smtClean="0"/>
              <a:pPr>
                <a:defRPr/>
              </a:pPr>
              <a:t>26</a:t>
            </a:fld>
            <a:endParaRPr lang="en-US" altLang="en-US"/>
          </a:p>
        </p:txBody>
      </p:sp>
    </p:spTree>
    <p:extLst>
      <p:ext uri="{BB962C8B-B14F-4D97-AF65-F5344CB8AC3E}">
        <p14:creationId xmlns:p14="http://schemas.microsoft.com/office/powerpoint/2010/main" val="2958105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Image Placeholder 1">
            <a:extLst>
              <a:ext uri="{FF2B5EF4-FFF2-40B4-BE49-F238E27FC236}">
                <a16:creationId xmlns:a16="http://schemas.microsoft.com/office/drawing/2014/main" id="{C43E4C66-ADEE-4CA8-9AB4-4825E99A1510}"/>
              </a:ext>
            </a:extLst>
          </p:cNvPr>
          <p:cNvSpPr>
            <a:spLocks noGrp="1" noRot="1" noChangeAspect="1" noTextEdit="1"/>
          </p:cNvSpPr>
          <p:nvPr>
            <p:ph type="sldImg"/>
          </p:nvPr>
        </p:nvSpPr>
        <p:spPr>
          <a:ln/>
        </p:spPr>
      </p:sp>
      <p:sp>
        <p:nvSpPr>
          <p:cNvPr id="33796" name="Notes Placeholder 2">
            <a:extLst>
              <a:ext uri="{FF2B5EF4-FFF2-40B4-BE49-F238E27FC236}">
                <a16:creationId xmlns:a16="http://schemas.microsoft.com/office/drawing/2014/main" id="{57BF6CA3-36CB-44A6-BAE8-60352A5BF2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b="0" dirty="0">
                <a:latin typeface="Arial" panose="020B0604020202020204" pitchFamily="34" charset="0"/>
              </a:rPr>
              <a:t>Stromatolites are mounds made of layered microorganisms, especially cyanobacteria, which are photosynthetic. They are common in the fossil record of the Precambrian, and still exist on Earth today, although they are much more rare.</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Rob Bayer, Shutterstock.com 2018</a:t>
            </a:r>
          </a:p>
        </p:txBody>
      </p:sp>
      <p:sp>
        <p:nvSpPr>
          <p:cNvPr id="2" name="Slide Number Placeholder 1">
            <a:extLst>
              <a:ext uri="{FF2B5EF4-FFF2-40B4-BE49-F238E27FC236}">
                <a16:creationId xmlns:a16="http://schemas.microsoft.com/office/drawing/2014/main" id="{6C3C89F2-6960-4AB6-99AD-4D3DB29C2E4F}"/>
              </a:ext>
            </a:extLst>
          </p:cNvPr>
          <p:cNvSpPr>
            <a:spLocks noGrp="1"/>
          </p:cNvSpPr>
          <p:nvPr>
            <p:ph type="sldNum" sz="quarter" idx="10"/>
          </p:nvPr>
        </p:nvSpPr>
        <p:spPr/>
        <p:txBody>
          <a:bodyPr/>
          <a:lstStyle/>
          <a:p>
            <a:pPr>
              <a:defRPr/>
            </a:pPr>
            <a:fld id="{7D69C928-2164-4F5E-BEC3-A5EA9C70D6EC}" type="slidenum">
              <a:rPr lang="en-US" altLang="en-US" smtClean="0"/>
              <a:pPr>
                <a:defRPr/>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Image Placeholder 1">
            <a:extLst>
              <a:ext uri="{FF2B5EF4-FFF2-40B4-BE49-F238E27FC236}">
                <a16:creationId xmlns:a16="http://schemas.microsoft.com/office/drawing/2014/main" id="{C43E4C66-ADEE-4CA8-9AB4-4825E99A1510}"/>
              </a:ext>
            </a:extLst>
          </p:cNvPr>
          <p:cNvSpPr>
            <a:spLocks noGrp="1" noRot="1" noChangeAspect="1" noTextEdit="1"/>
          </p:cNvSpPr>
          <p:nvPr>
            <p:ph type="sldImg"/>
          </p:nvPr>
        </p:nvSpPr>
        <p:spPr>
          <a:ln/>
        </p:spPr>
      </p:sp>
      <p:sp>
        <p:nvSpPr>
          <p:cNvPr id="33796" name="Notes Placeholder 2">
            <a:extLst>
              <a:ext uri="{FF2B5EF4-FFF2-40B4-BE49-F238E27FC236}">
                <a16:creationId xmlns:a16="http://schemas.microsoft.com/office/drawing/2014/main" id="{57BF6CA3-36CB-44A6-BAE8-60352A5BF2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b="0" dirty="0">
                <a:latin typeface="Arial" panose="020B0604020202020204" pitchFamily="34" charset="0"/>
              </a:rPr>
              <a:t>Over 99% of species that have ever lived on Earth are estimated to be extinct. </a:t>
            </a:r>
          </a:p>
          <a:p>
            <a:endParaRPr lang="en-GB" altLang="en-US" b="0" dirty="0">
              <a:latin typeface="Arial" panose="020B0604020202020204" pitchFamily="34" charset="0"/>
            </a:endParaRPr>
          </a:p>
          <a:p>
            <a:r>
              <a:rPr lang="en-GB" altLang="en-US" b="0" dirty="0">
                <a:latin typeface="Arial" panose="020B0604020202020204" pitchFamily="34" charset="0"/>
              </a:rPr>
              <a:t>For more information about extinction, please refer to the </a:t>
            </a:r>
            <a:r>
              <a:rPr lang="en-GB" altLang="en-US" i="1" dirty="0">
                <a:latin typeface="Arial" panose="020B0604020202020204" pitchFamily="34" charset="0"/>
              </a:rPr>
              <a:t>Extinction</a:t>
            </a:r>
            <a:r>
              <a:rPr lang="en-GB" altLang="en-US" b="0" dirty="0">
                <a:latin typeface="Arial" panose="020B0604020202020204" pitchFamily="34" charset="0"/>
              </a:rPr>
              <a:t> presentation.</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David Roland</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91D2A12-FBB2-4563-B71E-2FC4C9282C5E}"/>
              </a:ext>
            </a:extLst>
          </p:cNvPr>
          <p:cNvSpPr>
            <a:spLocks noGrp="1"/>
          </p:cNvSpPr>
          <p:nvPr>
            <p:ph type="sldNum" sz="quarter" idx="10"/>
          </p:nvPr>
        </p:nvSpPr>
        <p:spPr/>
        <p:txBody>
          <a:bodyPr/>
          <a:lstStyle/>
          <a:p>
            <a:pPr>
              <a:defRPr/>
            </a:pPr>
            <a:fld id="{7D69C928-2164-4F5E-BEC3-A5EA9C70D6EC}" type="slidenum">
              <a:rPr lang="en-US" altLang="en-US" smtClean="0"/>
              <a:pPr>
                <a:defRPr/>
              </a:pPr>
              <a:t>28</a:t>
            </a:fld>
            <a:endParaRPr lang="en-US" altLang="en-US"/>
          </a:p>
        </p:txBody>
      </p:sp>
    </p:spTree>
    <p:extLst>
      <p:ext uri="{BB962C8B-B14F-4D97-AF65-F5344CB8AC3E}">
        <p14:creationId xmlns:p14="http://schemas.microsoft.com/office/powerpoint/2010/main" val="2701323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54AFC506-82E7-49E8-94F5-FC69D2B4EEB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B504CDC-73A3-4228-A5B0-DDF1B400F1C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completing sentences activity could be used as </a:t>
            </a:r>
            <a:r>
              <a:rPr lang="en-US" altLang="en-US" dirty="0">
                <a:latin typeface="Arial" panose="020B0604020202020204" pitchFamily="34" charset="0"/>
              </a:rPr>
              <a:t>an </a:t>
            </a:r>
            <a:r>
              <a:rPr lang="en-GB" altLang="en-US" dirty="0">
                <a:latin typeface="Arial" panose="020B0604020202020204" pitchFamily="34" charset="0"/>
              </a:rPr>
              <a:t>introductory or summary activity on evolution and natural selection.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47F2BEF-E264-4830-84FB-170648F3780E}"/>
              </a:ext>
            </a:extLst>
          </p:cNvPr>
          <p:cNvSpPr>
            <a:spLocks noGrp="1"/>
          </p:cNvSpPr>
          <p:nvPr>
            <p:ph type="sldNum" sz="quarter" idx="10"/>
          </p:nvPr>
        </p:nvSpPr>
        <p:spPr/>
        <p:txBody>
          <a:bodyPr/>
          <a:lstStyle/>
          <a:p>
            <a:pPr>
              <a:defRPr/>
            </a:pPr>
            <a:fld id="{7D69C928-2164-4F5E-BEC3-A5EA9C70D6EC}" type="slidenum">
              <a:rPr lang="en-US" altLang="en-US" smtClean="0"/>
              <a:pPr>
                <a:defRPr/>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1934FD9-15C5-42B4-9EE9-75B53F063FA9}"/>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A9C28A2D-C672-434D-9935-A13131F48B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6B57A90-3076-4835-94ED-75B09B3AF677}"/>
              </a:ext>
            </a:extLst>
          </p:cNvPr>
          <p:cNvSpPr>
            <a:spLocks noGrp="1"/>
          </p:cNvSpPr>
          <p:nvPr>
            <p:ph type="sldNum" sz="quarter" idx="10"/>
          </p:nvPr>
        </p:nvSpPr>
        <p:spPr/>
        <p:txBody>
          <a:bodyPr/>
          <a:lstStyle/>
          <a:p>
            <a:pPr>
              <a:defRPr/>
            </a:pPr>
            <a:fld id="{7D69C928-2164-4F5E-BEC3-A5EA9C70D6EC}" type="slidenum">
              <a:rPr lang="en-US" altLang="en-US" smtClean="0"/>
              <a:pPr>
                <a:defRPr/>
              </a:pPr>
              <a:t>3</a:t>
            </a:fld>
            <a:endParaRPr lang="en-US" altLang="en-US"/>
          </a:p>
        </p:txBody>
      </p:sp>
    </p:spTree>
    <p:extLst>
      <p:ext uri="{BB962C8B-B14F-4D97-AF65-F5344CB8AC3E}">
        <p14:creationId xmlns:p14="http://schemas.microsoft.com/office/powerpoint/2010/main" val="362663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1934FD9-15C5-42B4-9EE9-75B53F063FA9}"/>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A9C28A2D-C672-434D-9935-A13131F48B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1C8FF9A-D441-4903-8CCD-5DAB9DDD6E53}"/>
              </a:ext>
            </a:extLst>
          </p:cNvPr>
          <p:cNvSpPr>
            <a:spLocks noGrp="1"/>
          </p:cNvSpPr>
          <p:nvPr>
            <p:ph type="sldNum" sz="quarter" idx="10"/>
          </p:nvPr>
        </p:nvSpPr>
        <p:spPr/>
        <p:txBody>
          <a:bodyPr/>
          <a:lstStyle/>
          <a:p>
            <a:pPr>
              <a:defRPr/>
            </a:pPr>
            <a:fld id="{7D69C928-2164-4F5E-BEC3-A5EA9C70D6EC}" type="slidenum">
              <a:rPr lang="en-US" altLang="en-US" smtClean="0"/>
              <a:pPr>
                <a:defRPr/>
              </a:pPr>
              <a:t>4</a:t>
            </a:fld>
            <a:endParaRPr lang="en-US" altLang="en-US"/>
          </a:p>
        </p:txBody>
      </p:sp>
    </p:spTree>
    <p:extLst>
      <p:ext uri="{BB962C8B-B14F-4D97-AF65-F5344CB8AC3E}">
        <p14:creationId xmlns:p14="http://schemas.microsoft.com/office/powerpoint/2010/main" val="9336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1934FD9-15C5-42B4-9EE9-75B53F063FA9}"/>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A9C28A2D-C672-434D-9935-A13131F48B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cs typeface="Arial" panose="020B0604020202020204" pitchFamily="34" charset="0"/>
              </a:rPr>
              <a:t>For more information about ecological terms, please refer to the </a:t>
            </a:r>
            <a:r>
              <a:rPr lang="en-GB" altLang="en-US" i="1" dirty="0">
                <a:latin typeface="Arial" panose="020B0604020202020204" pitchFamily="34" charset="0"/>
                <a:cs typeface="Arial" panose="020B0604020202020204" pitchFamily="34" charset="0"/>
              </a:rPr>
              <a:t>Ecosystems</a:t>
            </a:r>
            <a:r>
              <a:rPr lang="en-GB" altLang="en-US" b="1" i="1"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presentation.</a:t>
            </a:r>
          </a:p>
          <a:p>
            <a:pPr eaLnBrk="1" hangingPunct="1"/>
            <a:endParaRPr lang="en-GB"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2A28E18-CF9D-4C11-988C-2DDB145802ED}"/>
              </a:ext>
            </a:extLst>
          </p:cNvPr>
          <p:cNvSpPr>
            <a:spLocks noGrp="1"/>
          </p:cNvSpPr>
          <p:nvPr>
            <p:ph type="sldNum" sz="quarter" idx="10"/>
          </p:nvPr>
        </p:nvSpPr>
        <p:spPr/>
        <p:txBody>
          <a:bodyPr/>
          <a:lstStyle/>
          <a:p>
            <a:pPr>
              <a:defRPr/>
            </a:pPr>
            <a:fld id="{7D69C928-2164-4F5E-BEC3-A5EA9C70D6EC}" type="slidenum">
              <a:rPr lang="en-US" altLang="en-US" smtClean="0"/>
              <a:pPr>
                <a:defRPr/>
              </a:pPr>
              <a:t>5</a:t>
            </a:fld>
            <a:endParaRPr lang="en-US" altLang="en-US"/>
          </a:p>
        </p:txBody>
      </p:sp>
    </p:spTree>
    <p:extLst>
      <p:ext uri="{BB962C8B-B14F-4D97-AF65-F5344CB8AC3E}">
        <p14:creationId xmlns:p14="http://schemas.microsoft.com/office/powerpoint/2010/main" val="104097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1934FD9-15C5-42B4-9EE9-75B53F063FA9}"/>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A9C28A2D-C672-434D-9935-A13131F48B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FEEB0A2-2B40-407F-8EF8-CE10D8C5A014}"/>
              </a:ext>
            </a:extLst>
          </p:cNvPr>
          <p:cNvSpPr>
            <a:spLocks noGrp="1"/>
          </p:cNvSpPr>
          <p:nvPr>
            <p:ph type="sldNum" sz="quarter" idx="10"/>
          </p:nvPr>
        </p:nvSpPr>
        <p:spPr/>
        <p:txBody>
          <a:bodyPr/>
          <a:lstStyle/>
          <a:p>
            <a:pPr>
              <a:defRPr/>
            </a:pPr>
            <a:fld id="{7D69C928-2164-4F5E-BEC3-A5EA9C70D6EC}" type="slidenum">
              <a:rPr lang="en-US" altLang="en-US" smtClean="0"/>
              <a:pPr>
                <a:defRPr/>
              </a:pPr>
              <a:t>6</a:t>
            </a:fld>
            <a:endParaRPr lang="en-US" altLang="en-US"/>
          </a:p>
        </p:txBody>
      </p:sp>
    </p:spTree>
    <p:extLst>
      <p:ext uri="{BB962C8B-B14F-4D97-AF65-F5344CB8AC3E}">
        <p14:creationId xmlns:p14="http://schemas.microsoft.com/office/powerpoint/2010/main" val="313444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1934FD9-15C5-42B4-9EE9-75B53F063FA9}"/>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A9C28A2D-C672-434D-9935-A13131F48B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cs typeface="Arial" panose="020B0604020202020204" pitchFamily="34" charset="0"/>
              </a:rPr>
              <a:t>This slide is intended to open a discussion into the types of characteristics that may be affected by evolution. Discuss students’ ideas for the question. Possible answers may include physical characteristics such as tail length or fur </a:t>
            </a:r>
            <a:r>
              <a:rPr lang="en-GB" altLang="en-US" dirty="0" err="1">
                <a:latin typeface="Arial" panose="020B0604020202020204" pitchFamily="34" charset="0"/>
                <a:cs typeface="Arial" panose="020B0604020202020204" pitchFamily="34" charset="0"/>
              </a:rPr>
              <a:t>color</a:t>
            </a:r>
            <a:r>
              <a:rPr lang="en-GB" altLang="en-US" dirty="0">
                <a:latin typeface="Arial" panose="020B0604020202020204" pitchFamily="34" charset="0"/>
                <a:cs typeface="Arial" panose="020B0604020202020204" pitchFamily="34" charset="0"/>
              </a:rPr>
              <a:t>, as well as </a:t>
            </a:r>
            <a:r>
              <a:rPr lang="en-GB" altLang="en-US" dirty="0" err="1">
                <a:latin typeface="Arial" panose="020B0604020202020204" pitchFamily="34" charset="0"/>
                <a:cs typeface="Arial" panose="020B0604020202020204" pitchFamily="34" charset="0"/>
              </a:rPr>
              <a:t>behavioral</a:t>
            </a:r>
            <a:r>
              <a:rPr lang="en-GB" altLang="en-US" dirty="0">
                <a:latin typeface="Arial" panose="020B0604020202020204" pitchFamily="34" charset="0"/>
                <a:cs typeface="Arial" panose="020B0604020202020204" pitchFamily="34" charset="0"/>
              </a:rPr>
              <a:t> characteristics such as reactions to danger.</a:t>
            </a:r>
          </a:p>
          <a:p>
            <a:pPr eaLnBrk="1" hangingPunct="1"/>
            <a:endParaRPr lang="en-GB"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can be investigated within the scope of the school laboratory, research facilities, or field (e.g., outdoor environment) with available resources and, when appropriate, frame a hypothesis based on a model or theory.</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953E2EA7-6201-46DC-BB09-D6E6462EA2EB}"/>
              </a:ext>
            </a:extLst>
          </p:cNvPr>
          <p:cNvSpPr>
            <a:spLocks noGrp="1"/>
          </p:cNvSpPr>
          <p:nvPr>
            <p:ph type="sldNum" sz="quarter" idx="10"/>
          </p:nvPr>
        </p:nvSpPr>
        <p:spPr/>
        <p:txBody>
          <a:bodyPr/>
          <a:lstStyle/>
          <a:p>
            <a:pPr>
              <a:defRPr/>
            </a:pPr>
            <a:fld id="{7D69C928-2164-4F5E-BEC3-A5EA9C70D6EC}" type="slidenum">
              <a:rPr lang="en-US" altLang="en-US" smtClean="0"/>
              <a:pPr>
                <a:defRPr/>
              </a:pPr>
              <a:t>7</a:t>
            </a:fld>
            <a:endParaRPr lang="en-US" altLang="en-US"/>
          </a:p>
        </p:txBody>
      </p:sp>
    </p:spTree>
    <p:extLst>
      <p:ext uri="{BB962C8B-B14F-4D97-AF65-F5344CB8AC3E}">
        <p14:creationId xmlns:p14="http://schemas.microsoft.com/office/powerpoint/2010/main" val="81121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1934FD9-15C5-42B4-9EE9-75B53F063FA9}"/>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A9C28A2D-C672-434D-9935-A13131F48B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b="0" dirty="0">
                <a:latin typeface="Arial" panose="020B0604020202020204" pitchFamily="34" charset="0"/>
              </a:rPr>
              <a:t>For more information about evolution over shorter timescales, please refer to the </a:t>
            </a:r>
            <a:r>
              <a:rPr lang="en-GB" altLang="en-US" i="1" dirty="0">
                <a:latin typeface="Arial" panose="020B0604020202020204" pitchFamily="34" charset="0"/>
              </a:rPr>
              <a:t>Resistant Bacteria </a:t>
            </a:r>
            <a:r>
              <a:rPr lang="en-GB" altLang="en-US" b="0" dirty="0">
                <a:latin typeface="Arial" panose="020B0604020202020204" pitchFamily="34" charset="0"/>
              </a:rPr>
              <a:t>presentation.</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Pan </a:t>
            </a:r>
            <a:r>
              <a:rPr lang="en-GB" altLang="en-US" dirty="0" err="1">
                <a:latin typeface="Arial" panose="020B0604020202020204" pitchFamily="34" charset="0"/>
              </a:rPr>
              <a:t>Xunbin</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CA0AAB3-517D-4D04-88C3-4A757D0963F4}"/>
              </a:ext>
            </a:extLst>
          </p:cNvPr>
          <p:cNvSpPr>
            <a:spLocks noGrp="1"/>
          </p:cNvSpPr>
          <p:nvPr>
            <p:ph type="sldNum" sz="quarter" idx="10"/>
          </p:nvPr>
        </p:nvSpPr>
        <p:spPr/>
        <p:txBody>
          <a:bodyPr/>
          <a:lstStyle/>
          <a:p>
            <a:pPr>
              <a:defRPr/>
            </a:pPr>
            <a:fld id="{7D69C928-2164-4F5E-BEC3-A5EA9C70D6EC}" type="slidenum">
              <a:rPr lang="en-US" altLang="en-US" smtClean="0"/>
              <a:pPr>
                <a:defRPr/>
              </a:pPr>
              <a:t>8</a:t>
            </a:fld>
            <a:endParaRPr lang="en-US" altLang="en-US"/>
          </a:p>
        </p:txBody>
      </p:sp>
    </p:spTree>
    <p:extLst>
      <p:ext uri="{BB962C8B-B14F-4D97-AF65-F5344CB8AC3E}">
        <p14:creationId xmlns:p14="http://schemas.microsoft.com/office/powerpoint/2010/main" val="134722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C0BBE72E-A0F5-49C4-BEE1-AC9F73771390}"/>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512B51AD-07FF-4FBA-BC28-AAE04EC6BB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b="0" dirty="0">
                <a:latin typeface="Arial" panose="020B0604020202020204" pitchFamily="34" charset="0"/>
              </a:rPr>
              <a:t>For more information about Darwin, please refer to the </a:t>
            </a:r>
            <a:r>
              <a:rPr lang="en-GB" altLang="en-US" i="1" dirty="0">
                <a:latin typeface="Arial" panose="020B0604020202020204" pitchFamily="34" charset="0"/>
              </a:rPr>
              <a:t>Charles Darwin</a:t>
            </a:r>
            <a:r>
              <a:rPr lang="en-GB" altLang="en-US" dirty="0">
                <a:latin typeface="Arial" panose="020B0604020202020204" pitchFamily="34" charset="0"/>
              </a:rPr>
              <a:t> </a:t>
            </a:r>
            <a:r>
              <a:rPr lang="en-GB" altLang="en-US" b="0" dirty="0">
                <a:latin typeface="Arial" panose="020B0604020202020204" pitchFamily="34" charset="0"/>
              </a:rPr>
              <a:t>presentation.</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Jupiterimages</a:t>
            </a:r>
            <a:r>
              <a:rPr lang="en-GB" altLang="en-US" dirty="0">
                <a:latin typeface="Arial" panose="020B0604020202020204" pitchFamily="34" charset="0"/>
              </a:rPr>
              <a:t> Corporation 2018</a:t>
            </a:r>
          </a:p>
        </p:txBody>
      </p:sp>
      <p:sp>
        <p:nvSpPr>
          <p:cNvPr id="2" name="Slide Number Placeholder 1">
            <a:extLst>
              <a:ext uri="{FF2B5EF4-FFF2-40B4-BE49-F238E27FC236}">
                <a16:creationId xmlns:a16="http://schemas.microsoft.com/office/drawing/2014/main" id="{FC1F259E-6EA3-4DB8-97AD-F8A3C61C41C0}"/>
              </a:ext>
            </a:extLst>
          </p:cNvPr>
          <p:cNvSpPr>
            <a:spLocks noGrp="1"/>
          </p:cNvSpPr>
          <p:nvPr>
            <p:ph type="sldNum" sz="quarter" idx="10"/>
          </p:nvPr>
        </p:nvSpPr>
        <p:spPr/>
        <p:txBody>
          <a:bodyPr/>
          <a:lstStyle/>
          <a:p>
            <a:pPr>
              <a:defRPr/>
            </a:pPr>
            <a:fld id="{7D69C928-2164-4F5E-BEC3-A5EA9C70D6EC}"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52D3490D-84C1-4B7F-B885-2B637B3768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hlinkClick r:id="" action="ppaction://hlinkshowjump?jump=nextslide"/>
            <a:extLst>
              <a:ext uri="{FF2B5EF4-FFF2-40B4-BE49-F238E27FC236}">
                <a16:creationId xmlns:a16="http://schemas.microsoft.com/office/drawing/2014/main" id="{114BCD8A-DF89-4888-BE0A-E7BB6FC49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a:extLst>
              <a:ext uri="{FF2B5EF4-FFF2-40B4-BE49-F238E27FC236}">
                <a16:creationId xmlns:a16="http://schemas.microsoft.com/office/drawing/2014/main" id="{53BB49C0-BF60-42E5-A08D-03C3AD5DCC03}"/>
              </a:ext>
            </a:extLst>
          </p:cNvPr>
          <p:cNvSpPr txBox="1">
            <a:spLocks noChangeArrowheads="1"/>
          </p:cNvSpPr>
          <p:nvPr userDrawn="1"/>
        </p:nvSpPr>
        <p:spPr bwMode="auto">
          <a:xfrm>
            <a:off x="716400" y="6654800"/>
            <a:ext cx="655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4B051145-DFC7-4A76-847B-9F85BF2A974F}"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29</a:t>
            </a:r>
          </a:p>
        </p:txBody>
      </p:sp>
      <p:pic>
        <p:nvPicPr>
          <p:cNvPr id="6" name="Picture 11">
            <a:extLst>
              <a:ext uri="{FF2B5EF4-FFF2-40B4-BE49-F238E27FC236}">
                <a16:creationId xmlns:a16="http://schemas.microsoft.com/office/drawing/2014/main" id="{CBD9B340-A036-4022-9DD8-58D4BF9AD32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4163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881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781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7766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4012763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17">
            <a:extLst>
              <a:ext uri="{FF2B5EF4-FFF2-40B4-BE49-F238E27FC236}">
                <a16:creationId xmlns:a16="http://schemas.microsoft.com/office/drawing/2014/main" id="{C179908A-77B9-4AC5-93AD-C16AAD5D58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hlinkClick r:id="" action="ppaction://hlinkshowjump?jump=nextslide"/>
            <a:extLst>
              <a:ext uri="{FF2B5EF4-FFF2-40B4-BE49-F238E27FC236}">
                <a16:creationId xmlns:a16="http://schemas.microsoft.com/office/drawing/2014/main" id="{4456122C-BE35-440C-992F-2F636D061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65386F8A-3E1B-4CC5-ABB1-010EF500F4E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a:extLst>
              <a:ext uri="{FF2B5EF4-FFF2-40B4-BE49-F238E27FC236}">
                <a16:creationId xmlns:a16="http://schemas.microsoft.com/office/drawing/2014/main" id="{9F788591-B1A7-494B-AD75-0599B21E26EE}"/>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ADDE0658-85B1-4D59-A6C8-99747B1BF644}"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29</a:t>
            </a:r>
          </a:p>
        </p:txBody>
      </p:sp>
      <p:sp>
        <p:nvSpPr>
          <p:cNvPr id="9" name="Content Placeholder 2">
            <a:extLst>
              <a:ext uri="{FF2B5EF4-FFF2-40B4-BE49-F238E27FC236}">
                <a16:creationId xmlns:a16="http://schemas.microsoft.com/office/drawing/2014/main" id="{58BEDEB8-A9C3-4367-BF40-FB60AF6FA132}"/>
              </a:ext>
            </a:extLst>
          </p:cNvPr>
          <p:cNvSpPr>
            <a:spLocks noGrp="1"/>
          </p:cNvSpPr>
          <p:nvPr>
            <p:ph idx="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Tree>
    <p:extLst>
      <p:ext uri="{BB962C8B-B14F-4D97-AF65-F5344CB8AC3E}">
        <p14:creationId xmlns:p14="http://schemas.microsoft.com/office/powerpoint/2010/main" val="282453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911132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4846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56028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3306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503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5905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86366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32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4708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4359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3069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607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796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7977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641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77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323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01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029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260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a:extLst>
              <a:ext uri="{FF2B5EF4-FFF2-40B4-BE49-F238E27FC236}">
                <a16:creationId xmlns:a16="http://schemas.microsoft.com/office/drawing/2014/main" id="{C7498AF5-E8F7-4C93-8A35-6C57DE56DDCB}"/>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
            <a:extLst>
              <a:ext uri="{FF2B5EF4-FFF2-40B4-BE49-F238E27FC236}">
                <a16:creationId xmlns:a16="http://schemas.microsoft.com/office/drawing/2014/main" id="{F9FE6868-822A-411E-84F4-A9119A1050C2}"/>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1028" name="Rectangle 8">
            <a:extLst>
              <a:ext uri="{FF2B5EF4-FFF2-40B4-BE49-F238E27FC236}">
                <a16:creationId xmlns:a16="http://schemas.microsoft.com/office/drawing/2014/main" id="{0A11ADFF-6B02-4C83-A1AA-FDFE8169B959}"/>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9" name="Text Box 14">
            <a:extLst>
              <a:ext uri="{FF2B5EF4-FFF2-40B4-BE49-F238E27FC236}">
                <a16:creationId xmlns:a16="http://schemas.microsoft.com/office/drawing/2014/main" id="{2B8F5B11-6EA8-4D0C-A0AD-6584A28C493D}"/>
              </a:ext>
            </a:extLst>
          </p:cNvPr>
          <p:cNvSpPr txBox="1">
            <a:spLocks noChangeArrowheads="1"/>
          </p:cNvSpPr>
          <p:nvPr/>
        </p:nvSpPr>
        <p:spPr bwMode="auto">
          <a:xfrm>
            <a:off x="716400" y="6654800"/>
            <a:ext cx="655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B6A39B63-EA2E-4248-8EFB-13B05A2230DE}"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29</a:t>
            </a:r>
          </a:p>
        </p:txBody>
      </p:sp>
      <p:pic>
        <p:nvPicPr>
          <p:cNvPr id="1030" name="Picture 16">
            <a:hlinkClick r:id="" action="ppaction://hlinkshowjump?jump=previousslide"/>
            <a:extLst>
              <a:ext uri="{FF2B5EF4-FFF2-40B4-BE49-F238E27FC236}">
                <a16:creationId xmlns:a16="http://schemas.microsoft.com/office/drawing/2014/main" id="{C9056083-13B6-4763-A043-7E4108C2E63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3">
            <a:hlinkClick r:id="" action="ppaction://hlinkshowjump?jump=nextslide"/>
            <a:extLst>
              <a:ext uri="{FF2B5EF4-FFF2-40B4-BE49-F238E27FC236}">
                <a16:creationId xmlns:a16="http://schemas.microsoft.com/office/drawing/2014/main" id="{7D0E3107-7FEA-41A6-BE62-A83506E5232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a:extLst>
              <a:ext uri="{FF2B5EF4-FFF2-40B4-BE49-F238E27FC236}">
                <a16:creationId xmlns:a16="http://schemas.microsoft.com/office/drawing/2014/main" id="{7408DBC0-C454-4007-91BF-98F3EC7BE5BD}"/>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6"/>
    </p:custDataLst>
  </p:cSld>
  <p:clrMap bg1="lt1" tx1="dk1" bg2="lt2" tx2="dk2" accent1="accent1" accent2="accent2" accent3="accent3" accent4="accent4" accent5="accent5" accent6="accent6" hlink="hlink" folHlink="folHlink"/>
  <p:sldLayoutIdLst>
    <p:sldLayoutId id="2147485100" r:id="rId1"/>
    <p:sldLayoutId id="2147485076" r:id="rId2"/>
    <p:sldLayoutId id="2147485077" r:id="rId3"/>
    <p:sldLayoutId id="2147485078" r:id="rId4"/>
    <p:sldLayoutId id="2147485079" r:id="rId5"/>
    <p:sldLayoutId id="2147485080" r:id="rId6"/>
    <p:sldLayoutId id="2147485081" r:id="rId7"/>
    <p:sldLayoutId id="2147485082" r:id="rId8"/>
    <p:sldLayoutId id="2147485083" r:id="rId9"/>
    <p:sldLayoutId id="2147485084" r:id="rId10"/>
    <p:sldLayoutId id="2147485085" r:id="rId11"/>
    <p:sldLayoutId id="2147485086" r:id="rId12"/>
    <p:sldLayoutId id="2147485087" r:id="rId13"/>
    <p:sldLayoutId id="214748510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a:extLst>
              <a:ext uri="{FF2B5EF4-FFF2-40B4-BE49-F238E27FC236}">
                <a16:creationId xmlns:a16="http://schemas.microsoft.com/office/drawing/2014/main" id="{A29A1FC9-0C4D-4B52-9BD9-55BEF183529F}"/>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529" y="0"/>
            <a:ext cx="9139766"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a:extLst>
              <a:ext uri="{FF2B5EF4-FFF2-40B4-BE49-F238E27FC236}">
                <a16:creationId xmlns:a16="http://schemas.microsoft.com/office/drawing/2014/main" id="{128FEA44-572B-4F9A-B598-0AEE09A9EA7E}"/>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2052" name="Rectangle 8">
            <a:extLst>
              <a:ext uri="{FF2B5EF4-FFF2-40B4-BE49-F238E27FC236}">
                <a16:creationId xmlns:a16="http://schemas.microsoft.com/office/drawing/2014/main" id="{F7C9E93A-119E-4810-904D-7B70F38EBC37}"/>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3" name="Text Box 14">
            <a:extLst>
              <a:ext uri="{FF2B5EF4-FFF2-40B4-BE49-F238E27FC236}">
                <a16:creationId xmlns:a16="http://schemas.microsoft.com/office/drawing/2014/main" id="{E5A4DE31-6DAD-44FE-9D29-2AED704D8A23}"/>
              </a:ext>
            </a:extLst>
          </p:cNvPr>
          <p:cNvSpPr txBox="1">
            <a:spLocks noChangeArrowheads="1"/>
          </p:cNvSpPr>
          <p:nvPr/>
        </p:nvSpPr>
        <p:spPr bwMode="auto">
          <a:xfrm>
            <a:off x="716400" y="6654800"/>
            <a:ext cx="655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D36CDF67-DFCE-429D-A8C7-2CDB9E0A5BF9}"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29</a:t>
            </a:r>
          </a:p>
        </p:txBody>
      </p:sp>
      <p:pic>
        <p:nvPicPr>
          <p:cNvPr id="2054" name="Picture 16">
            <a:hlinkClick r:id="" action="ppaction://hlinkshowjump?jump=previousslide"/>
            <a:extLst>
              <a:ext uri="{FF2B5EF4-FFF2-40B4-BE49-F238E27FC236}">
                <a16:creationId xmlns:a16="http://schemas.microsoft.com/office/drawing/2014/main" id="{7DF44CFA-AB5E-4E2F-B019-1D3BDB997C1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a:extLst>
              <a:ext uri="{FF2B5EF4-FFF2-40B4-BE49-F238E27FC236}">
                <a16:creationId xmlns:a16="http://schemas.microsoft.com/office/drawing/2014/main" id="{F3414423-8CB3-47A6-9E6B-54566DC9D6A1}"/>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4"/>
    </p:custData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 id="214748509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13.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4.jpg"/><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1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6.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17.jpg"/><Relationship Id="rId5" Type="http://schemas.openxmlformats.org/officeDocument/2006/relationships/image" Target="../media/image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18.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20.png"/><Relationship Id="rId2" Type="http://schemas.openxmlformats.org/officeDocument/2006/relationships/tags" Target="../tags/tag22.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18.xml"/><Relationship Id="rId10" Type="http://schemas.openxmlformats.org/officeDocument/2006/relationships/image" Target="../media/image21.jpg"/><Relationship Id="rId4" Type="http://schemas.openxmlformats.org/officeDocument/2006/relationships/slideLayout" Target="../slideLayouts/slideLayout6.xm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20.png"/><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19.xml"/><Relationship Id="rId10" Type="http://schemas.openxmlformats.org/officeDocument/2006/relationships/image" Target="../media/image21.jpg"/><Relationship Id="rId4" Type="http://schemas.openxmlformats.org/officeDocument/2006/relationships/slideLayout" Target="../slideLayouts/slideLayout6.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6.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3.xml"/><Relationship Id="rId7" Type="http://schemas.openxmlformats.org/officeDocument/2006/relationships/image" Target="../media/image20.png"/><Relationship Id="rId2" Type="http://schemas.openxmlformats.org/officeDocument/2006/relationships/tags" Target="../tags/tag25.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21.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3.xml"/><Relationship Id="rId7" Type="http://schemas.openxmlformats.org/officeDocument/2006/relationships/image" Target="../media/image25.jp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24.jpg"/><Relationship Id="rId5" Type="http://schemas.openxmlformats.org/officeDocument/2006/relationships/image" Target="../media/image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6.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4.xml"/><Relationship Id="rId7" Type="http://schemas.openxmlformats.org/officeDocument/2006/relationships/image" Target="../media/image9.png"/><Relationship Id="rId2" Type="http://schemas.openxmlformats.org/officeDocument/2006/relationships/tags" Target="../tags/tag31.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notesSlide" Target="../notesSlides/notesSlide29.xml"/><Relationship Id="rId10" Type="http://schemas.openxmlformats.org/officeDocument/2006/relationships/image" Target="../media/image19.wmf"/><Relationship Id="rId4" Type="http://schemas.openxmlformats.org/officeDocument/2006/relationships/slideLayout" Target="../slideLayouts/slideLayout20.xml"/><Relationship Id="rId9"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C926438B-3817-426B-9DF3-C02B443DD010}"/>
              </a:ext>
            </a:extLst>
          </p:cNvPr>
          <p:cNvSpPr>
            <a:spLocks noGrp="1" noChangeArrowheads="1"/>
          </p:cNvSpPr>
          <p:nvPr>
            <p:ph type="title"/>
          </p:nvPr>
        </p:nvSpPr>
        <p:spPr>
          <a:xfrm>
            <a:off x="3221038" y="1187450"/>
            <a:ext cx="4991100" cy="3128963"/>
          </a:xfrm>
        </p:spPr>
        <p:txBody>
          <a:bodyPr/>
          <a:lstStyle/>
          <a:p>
            <a:r>
              <a:rPr lang="en-GB" altLang="en-US" dirty="0"/>
              <a:t>Evolution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E22C4B62-97A2-4B4D-9F85-FDFF3A739FD7}"/>
              </a:ext>
            </a:extLst>
          </p:cNvPr>
          <p:cNvSpPr>
            <a:spLocks noGrp="1" noChangeArrowheads="1"/>
          </p:cNvSpPr>
          <p:nvPr>
            <p:ph type="title"/>
          </p:nvPr>
        </p:nvSpPr>
        <p:spPr/>
        <p:txBody>
          <a:bodyPr/>
          <a:lstStyle/>
          <a:p>
            <a:r>
              <a:rPr lang="en-GB" altLang="en-US"/>
              <a:t>Explaining natural selection (1)</a:t>
            </a:r>
          </a:p>
        </p:txBody>
      </p:sp>
      <p:sp>
        <p:nvSpPr>
          <p:cNvPr id="8" name="Rectangle 7">
            <a:extLst>
              <a:ext uri="{FF2B5EF4-FFF2-40B4-BE49-F238E27FC236}">
                <a16:creationId xmlns:a16="http://schemas.microsoft.com/office/drawing/2014/main" id="{F54A7A00-E07E-42C3-85D7-E838D5EFA0BF}"/>
              </a:ext>
            </a:extLst>
          </p:cNvPr>
          <p:cNvSpPr>
            <a:spLocks noChangeArrowheads="1"/>
          </p:cNvSpPr>
          <p:nvPr/>
        </p:nvSpPr>
        <p:spPr bwMode="auto">
          <a:xfrm>
            <a:off x="342900" y="2766827"/>
            <a:ext cx="4994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Organisms typically produce </a:t>
            </a:r>
            <a:br>
              <a:rPr lang="en-GB" altLang="en-US" dirty="0"/>
            </a:br>
            <a:r>
              <a:rPr lang="en-GB" altLang="en-US" dirty="0"/>
              <a:t>many offspring over their lifetime.</a:t>
            </a:r>
          </a:p>
        </p:txBody>
      </p:sp>
      <p:pic>
        <p:nvPicPr>
          <p:cNvPr id="16" name="Picture 15">
            <a:extLst>
              <a:ext uri="{FF2B5EF4-FFF2-40B4-BE49-F238E27FC236}">
                <a16:creationId xmlns:a16="http://schemas.microsoft.com/office/drawing/2014/main" id="{106A79A8-4C02-4C4C-BC4F-2A7EAD96D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48">
            <a:extLst>
              <a:ext uri="{FF2B5EF4-FFF2-40B4-BE49-F238E27FC236}">
                <a16:creationId xmlns:a16="http://schemas.microsoft.com/office/drawing/2014/main" id="{BAD36806-B504-4021-87D9-2EC73741D020}"/>
              </a:ext>
            </a:extLst>
          </p:cNvPr>
          <p:cNvSpPr txBox="1">
            <a:spLocks noChangeArrowheads="1"/>
          </p:cNvSpPr>
          <p:nvPr/>
        </p:nvSpPr>
        <p:spPr bwMode="auto">
          <a:xfrm>
            <a:off x="342900" y="784225"/>
            <a:ext cx="8562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Four key features of populations allow natural selection </a:t>
            </a:r>
            <a:br>
              <a:rPr lang="en-GB" altLang="en-US" dirty="0"/>
            </a:br>
            <a:r>
              <a:rPr lang="en-GB" altLang="en-US" dirty="0"/>
              <a:t>to take place.</a:t>
            </a:r>
            <a:endParaRPr lang="en-GB" altLang="en-US" dirty="0">
              <a:solidFill>
                <a:schemeClr val="tx1"/>
              </a:solidFill>
            </a:endParaRPr>
          </a:p>
        </p:txBody>
      </p:sp>
      <p:sp>
        <p:nvSpPr>
          <p:cNvPr id="12" name="Text Box 21">
            <a:extLst>
              <a:ext uri="{FF2B5EF4-FFF2-40B4-BE49-F238E27FC236}">
                <a16:creationId xmlns:a16="http://schemas.microsoft.com/office/drawing/2014/main" id="{7ED3EBAD-14FD-47D4-AC67-0C9484A7A4C0}"/>
              </a:ext>
            </a:extLst>
          </p:cNvPr>
          <p:cNvSpPr txBox="1">
            <a:spLocks noChangeArrowheads="1"/>
          </p:cNvSpPr>
          <p:nvPr/>
        </p:nvSpPr>
        <p:spPr bwMode="auto">
          <a:xfrm>
            <a:off x="342900" y="1918513"/>
            <a:ext cx="7627250" cy="461665"/>
          </a:xfrm>
          <a:prstGeom prst="rect">
            <a:avLst/>
          </a:prstGeom>
          <a:solidFill>
            <a:schemeClr val="bg1"/>
          </a:solidFill>
          <a:ln w="38100">
            <a:solidFill>
              <a:srgbClr val="10BC45"/>
            </a:solid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a:buClr>
                <a:srgbClr val="010066"/>
              </a:buClr>
              <a:buFont typeface="+mj-lt"/>
              <a:buAutoNum type="arabicPeriod"/>
            </a:pPr>
            <a:r>
              <a:rPr lang="en-GB" dirty="0"/>
              <a:t>The potential for a species to increase in number.</a:t>
            </a:r>
            <a:endParaRPr lang="en-GB" altLang="en-US" dirty="0"/>
          </a:p>
        </p:txBody>
      </p:sp>
      <p:sp>
        <p:nvSpPr>
          <p:cNvPr id="10" name="Rectangle 9">
            <a:extLst>
              <a:ext uri="{FF2B5EF4-FFF2-40B4-BE49-F238E27FC236}">
                <a16:creationId xmlns:a16="http://schemas.microsoft.com/office/drawing/2014/main" id="{8C8F1B04-5212-4EBE-86D0-831441289F4F}"/>
              </a:ext>
            </a:extLst>
          </p:cNvPr>
          <p:cNvSpPr>
            <a:spLocks noChangeArrowheads="1"/>
          </p:cNvSpPr>
          <p:nvPr/>
        </p:nvSpPr>
        <p:spPr bwMode="auto">
          <a:xfrm>
            <a:off x="342900" y="3780465"/>
            <a:ext cx="4994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can be many breeding individuals in a population.</a:t>
            </a:r>
          </a:p>
        </p:txBody>
      </p:sp>
      <p:sp>
        <p:nvSpPr>
          <p:cNvPr id="13" name="Rectangle 12">
            <a:extLst>
              <a:ext uri="{FF2B5EF4-FFF2-40B4-BE49-F238E27FC236}">
                <a16:creationId xmlns:a16="http://schemas.microsoft.com/office/drawing/2014/main" id="{57F61ADA-7326-4079-A562-23D0445B0615}"/>
              </a:ext>
            </a:extLst>
          </p:cNvPr>
          <p:cNvSpPr>
            <a:spLocks noChangeArrowheads="1"/>
          </p:cNvSpPr>
          <p:nvPr/>
        </p:nvSpPr>
        <p:spPr bwMode="auto">
          <a:xfrm>
            <a:off x="342900" y="4794103"/>
            <a:ext cx="46467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the size of each population has the potential to increase over time.</a:t>
            </a:r>
          </a:p>
        </p:txBody>
      </p:sp>
      <p:pic>
        <p:nvPicPr>
          <p:cNvPr id="14" name="Picture 13" descr="Shannon Jordan_378210691.jpg">
            <a:extLst>
              <a:ext uri="{FF2B5EF4-FFF2-40B4-BE49-F238E27FC236}">
                <a16:creationId xmlns:a16="http://schemas.microsoft.com/office/drawing/2014/main" id="{D22496FE-41B3-4D16-92D2-3C18523AA2BA}"/>
              </a:ext>
            </a:extLst>
          </p:cNvPr>
          <p:cNvPicPr>
            <a:picLocks noChangeAspect="1"/>
          </p:cNvPicPr>
          <p:nvPr/>
        </p:nvPicPr>
        <p:blipFill>
          <a:blip r:embed="rId5">
            <a:extLst>
              <a:ext uri="{28A0092B-C50C-407E-A947-70E740481C1C}">
                <a14:useLocalDpi xmlns:a14="http://schemas.microsoft.com/office/drawing/2010/main" val="0"/>
              </a:ext>
            </a:extLst>
          </a:blip>
          <a:srcRect l="3981" t="3148" r="3876" b="1723"/>
          <a:stretch>
            <a:fillRect/>
          </a:stretch>
        </p:blipFill>
        <p:spPr bwMode="auto">
          <a:xfrm>
            <a:off x="5261769" y="3182325"/>
            <a:ext cx="3492500"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E22C4B62-97A2-4B4D-9F85-FDFF3A739FD7}"/>
              </a:ext>
            </a:extLst>
          </p:cNvPr>
          <p:cNvSpPr>
            <a:spLocks noGrp="1" noChangeArrowheads="1"/>
          </p:cNvSpPr>
          <p:nvPr>
            <p:ph type="title"/>
          </p:nvPr>
        </p:nvSpPr>
        <p:spPr/>
        <p:txBody>
          <a:bodyPr/>
          <a:lstStyle/>
          <a:p>
            <a:r>
              <a:rPr lang="en-GB" altLang="en-US" dirty="0"/>
              <a:t>Explaining natural selection (2)</a:t>
            </a:r>
          </a:p>
        </p:txBody>
      </p:sp>
      <p:pic>
        <p:nvPicPr>
          <p:cNvPr id="16" name="Picture 15">
            <a:extLst>
              <a:ext uri="{FF2B5EF4-FFF2-40B4-BE49-F238E27FC236}">
                <a16:creationId xmlns:a16="http://schemas.microsoft.com/office/drawing/2014/main" id="{106A79A8-4C02-4C4C-BC4F-2A7EAD96D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48">
            <a:extLst>
              <a:ext uri="{FF2B5EF4-FFF2-40B4-BE49-F238E27FC236}">
                <a16:creationId xmlns:a16="http://schemas.microsoft.com/office/drawing/2014/main" id="{BAD36806-B504-4021-87D9-2EC73741D020}"/>
              </a:ext>
            </a:extLst>
          </p:cNvPr>
          <p:cNvSpPr txBox="1">
            <a:spLocks noChangeArrowheads="1"/>
          </p:cNvSpPr>
          <p:nvPr/>
        </p:nvSpPr>
        <p:spPr bwMode="auto">
          <a:xfrm>
            <a:off x="342900" y="784225"/>
            <a:ext cx="8562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Four key features of populations allow natural selection </a:t>
            </a:r>
            <a:br>
              <a:rPr lang="en-GB" altLang="en-US" dirty="0"/>
            </a:br>
            <a:r>
              <a:rPr lang="en-GB" altLang="en-US" dirty="0"/>
              <a:t>to take place.</a:t>
            </a:r>
            <a:endParaRPr lang="en-GB" altLang="en-US" dirty="0">
              <a:solidFill>
                <a:schemeClr val="tx1"/>
              </a:solidFill>
            </a:endParaRPr>
          </a:p>
        </p:txBody>
      </p:sp>
      <p:sp>
        <p:nvSpPr>
          <p:cNvPr id="12" name="Text Box 21">
            <a:extLst>
              <a:ext uri="{FF2B5EF4-FFF2-40B4-BE49-F238E27FC236}">
                <a16:creationId xmlns:a16="http://schemas.microsoft.com/office/drawing/2014/main" id="{7ED3EBAD-14FD-47D4-AC67-0C9484A7A4C0}"/>
              </a:ext>
            </a:extLst>
          </p:cNvPr>
          <p:cNvSpPr txBox="1">
            <a:spLocks noChangeArrowheads="1"/>
          </p:cNvSpPr>
          <p:nvPr/>
        </p:nvSpPr>
        <p:spPr bwMode="auto">
          <a:xfrm>
            <a:off x="342900" y="1918513"/>
            <a:ext cx="7627250" cy="830997"/>
          </a:xfrm>
          <a:prstGeom prst="rect">
            <a:avLst/>
          </a:prstGeom>
          <a:solidFill>
            <a:schemeClr val="bg1"/>
          </a:solidFill>
          <a:ln w="38100">
            <a:solidFill>
              <a:srgbClr val="10BC45"/>
            </a:solid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a:buClr>
                <a:srgbClr val="010066"/>
              </a:buClr>
              <a:buFont typeface="+mj-lt"/>
              <a:buAutoNum type="arabicPeriod" startAt="2"/>
            </a:pPr>
            <a:r>
              <a:rPr lang="en-GB" dirty="0">
                <a:solidFill>
                  <a:srgbClr val="10BC45"/>
                </a:solidFill>
              </a:rPr>
              <a:t>​</a:t>
            </a:r>
            <a:r>
              <a:rPr lang="en-GB" b="1" dirty="0">
                <a:solidFill>
                  <a:srgbClr val="10BC45"/>
                </a:solidFill>
              </a:rPr>
              <a:t>Heritable</a:t>
            </a:r>
            <a:r>
              <a:rPr lang="en-GB" dirty="0"/>
              <a:t> genetic variation of individuals in a species due to mutation and sexual reproduction.</a:t>
            </a:r>
            <a:endParaRPr lang="en-GB" altLang="en-US" dirty="0"/>
          </a:p>
        </p:txBody>
      </p:sp>
      <p:sp>
        <p:nvSpPr>
          <p:cNvPr id="10" name="Rectangle 9">
            <a:extLst>
              <a:ext uri="{FF2B5EF4-FFF2-40B4-BE49-F238E27FC236}">
                <a16:creationId xmlns:a16="http://schemas.microsoft.com/office/drawing/2014/main" id="{D943FCFB-146A-4877-B54F-E15DEA135AEF}"/>
              </a:ext>
            </a:extLst>
          </p:cNvPr>
          <p:cNvSpPr>
            <a:spLocks noChangeArrowheads="1"/>
          </p:cNvSpPr>
          <p:nvPr/>
        </p:nvSpPr>
        <p:spPr bwMode="auto">
          <a:xfrm>
            <a:off x="342900" y="4279386"/>
            <a:ext cx="851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Heritable characteristics are controlled by </a:t>
            </a:r>
            <a:r>
              <a:rPr lang="en-GB" altLang="en-US" b="1" dirty="0">
                <a:solidFill>
                  <a:srgbClr val="10BC45"/>
                </a:solidFill>
              </a:rPr>
              <a:t>genes</a:t>
            </a:r>
            <a:r>
              <a:rPr lang="en-GB" altLang="en-US" dirty="0"/>
              <a:t>.</a:t>
            </a:r>
          </a:p>
        </p:txBody>
      </p:sp>
      <p:sp>
        <p:nvSpPr>
          <p:cNvPr id="11" name="Rectangle 10">
            <a:extLst>
              <a:ext uri="{FF2B5EF4-FFF2-40B4-BE49-F238E27FC236}">
                <a16:creationId xmlns:a16="http://schemas.microsoft.com/office/drawing/2014/main" id="{76234C05-6626-4B7D-81B9-B64A4929D8D3}"/>
              </a:ext>
            </a:extLst>
          </p:cNvPr>
          <p:cNvSpPr>
            <a:spLocks noChangeArrowheads="1"/>
          </p:cNvSpPr>
          <p:nvPr/>
        </p:nvSpPr>
        <p:spPr bwMode="auto">
          <a:xfrm>
            <a:off x="342900" y="3013075"/>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dirty="0"/>
              <a:t>Some characteristics can be passed on from parents </a:t>
            </a:r>
            <a:br>
              <a:rPr lang="en-GB" altLang="en-US" dirty="0"/>
            </a:br>
            <a:r>
              <a:rPr lang="en-GB" altLang="en-US" dirty="0"/>
              <a:t>to offspring. These are called </a:t>
            </a:r>
            <a:r>
              <a:rPr lang="en-GB" altLang="en-US" b="1" dirty="0">
                <a:solidFill>
                  <a:srgbClr val="10BC45"/>
                </a:solidFill>
              </a:rPr>
              <a:t>heritable</a:t>
            </a:r>
            <a:r>
              <a:rPr lang="en-GB" altLang="en-US" dirty="0"/>
              <a:t> (or inherited) characteristics.</a:t>
            </a:r>
          </a:p>
        </p:txBody>
      </p:sp>
      <p:sp>
        <p:nvSpPr>
          <p:cNvPr id="13" name="Rectangle 12">
            <a:extLst>
              <a:ext uri="{FF2B5EF4-FFF2-40B4-BE49-F238E27FC236}">
                <a16:creationId xmlns:a16="http://schemas.microsoft.com/office/drawing/2014/main" id="{F4FDCEC0-4F1B-4F77-99FD-34CF097B332D}"/>
              </a:ext>
            </a:extLst>
          </p:cNvPr>
          <p:cNvSpPr>
            <a:spLocks noChangeArrowheads="1"/>
          </p:cNvSpPr>
          <p:nvPr/>
        </p:nvSpPr>
        <p:spPr bwMode="auto">
          <a:xfrm>
            <a:off x="314325" y="4873446"/>
            <a:ext cx="8515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an organism reproduces, some of its genes are </a:t>
            </a:r>
            <a:br>
              <a:rPr lang="en-GB" altLang="en-US" dirty="0"/>
            </a:br>
            <a:r>
              <a:rPr lang="en-GB" altLang="en-US" dirty="0"/>
              <a:t>passed to the next generation. These genes can then </a:t>
            </a:r>
            <a:br>
              <a:rPr lang="en-GB" altLang="en-US" dirty="0"/>
            </a:br>
            <a:r>
              <a:rPr lang="en-GB" altLang="en-US" dirty="0"/>
              <a:t>be expressed as characteristics in the new organism.</a:t>
            </a:r>
          </a:p>
        </p:txBody>
      </p:sp>
    </p:spTree>
    <p:custDataLst>
      <p:tags r:id="rId1"/>
    </p:custDataLst>
    <p:extLst>
      <p:ext uri="{BB962C8B-B14F-4D97-AF65-F5344CB8AC3E}">
        <p14:creationId xmlns:p14="http://schemas.microsoft.com/office/powerpoint/2010/main" val="15252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E22C4B62-97A2-4B4D-9F85-FDFF3A739FD7}"/>
              </a:ext>
            </a:extLst>
          </p:cNvPr>
          <p:cNvSpPr>
            <a:spLocks noGrp="1" noChangeArrowheads="1"/>
          </p:cNvSpPr>
          <p:nvPr>
            <p:ph type="title"/>
          </p:nvPr>
        </p:nvSpPr>
        <p:spPr/>
        <p:txBody>
          <a:bodyPr/>
          <a:lstStyle/>
          <a:p>
            <a:r>
              <a:rPr lang="en-GB" altLang="en-US" dirty="0"/>
              <a:t>Explaining natural selection (3)</a:t>
            </a:r>
          </a:p>
        </p:txBody>
      </p:sp>
      <p:pic>
        <p:nvPicPr>
          <p:cNvPr id="16" name="Picture 15">
            <a:extLst>
              <a:ext uri="{FF2B5EF4-FFF2-40B4-BE49-F238E27FC236}">
                <a16:creationId xmlns:a16="http://schemas.microsoft.com/office/drawing/2014/main" id="{106A79A8-4C02-4C4C-BC4F-2A7EAD96D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48">
            <a:extLst>
              <a:ext uri="{FF2B5EF4-FFF2-40B4-BE49-F238E27FC236}">
                <a16:creationId xmlns:a16="http://schemas.microsoft.com/office/drawing/2014/main" id="{BAD36806-B504-4021-87D9-2EC73741D020}"/>
              </a:ext>
            </a:extLst>
          </p:cNvPr>
          <p:cNvSpPr txBox="1">
            <a:spLocks noChangeArrowheads="1"/>
          </p:cNvSpPr>
          <p:nvPr/>
        </p:nvSpPr>
        <p:spPr bwMode="auto">
          <a:xfrm>
            <a:off x="342900" y="784225"/>
            <a:ext cx="8562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Four key features of populations allow natural selection </a:t>
            </a:r>
            <a:br>
              <a:rPr lang="en-GB" altLang="en-US" dirty="0"/>
            </a:br>
            <a:r>
              <a:rPr lang="en-GB" altLang="en-US" dirty="0"/>
              <a:t>to take place.</a:t>
            </a:r>
            <a:endParaRPr lang="en-GB" altLang="en-US" dirty="0">
              <a:solidFill>
                <a:schemeClr val="tx1"/>
              </a:solidFill>
            </a:endParaRPr>
          </a:p>
        </p:txBody>
      </p:sp>
      <p:sp>
        <p:nvSpPr>
          <p:cNvPr id="12" name="Text Box 21">
            <a:extLst>
              <a:ext uri="{FF2B5EF4-FFF2-40B4-BE49-F238E27FC236}">
                <a16:creationId xmlns:a16="http://schemas.microsoft.com/office/drawing/2014/main" id="{7ED3EBAD-14FD-47D4-AC67-0C9484A7A4C0}"/>
              </a:ext>
            </a:extLst>
          </p:cNvPr>
          <p:cNvSpPr txBox="1">
            <a:spLocks noChangeArrowheads="1"/>
          </p:cNvSpPr>
          <p:nvPr/>
        </p:nvSpPr>
        <p:spPr bwMode="auto">
          <a:xfrm>
            <a:off x="342900" y="1918513"/>
            <a:ext cx="7627250" cy="830997"/>
          </a:xfrm>
          <a:prstGeom prst="rect">
            <a:avLst/>
          </a:prstGeom>
          <a:solidFill>
            <a:schemeClr val="bg1"/>
          </a:solidFill>
          <a:ln w="38100">
            <a:solidFill>
              <a:srgbClr val="10BC45"/>
            </a:solid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a:buClr>
                <a:srgbClr val="010066"/>
              </a:buClr>
              <a:buFont typeface="+mj-lt"/>
              <a:buAutoNum type="arabicPeriod" startAt="2"/>
            </a:pPr>
            <a:r>
              <a:rPr lang="en-GB" dirty="0"/>
              <a:t>​Heritable </a:t>
            </a:r>
            <a:r>
              <a:rPr lang="en-GB" b="1" dirty="0">
                <a:solidFill>
                  <a:srgbClr val="10BC45"/>
                </a:solidFill>
              </a:rPr>
              <a:t>genetic variation </a:t>
            </a:r>
            <a:r>
              <a:rPr lang="en-GB" dirty="0"/>
              <a:t>of individuals in a species due to mutation and sexual reproduction.</a:t>
            </a:r>
            <a:endParaRPr lang="en-GB" altLang="en-US" dirty="0"/>
          </a:p>
        </p:txBody>
      </p:sp>
      <p:sp>
        <p:nvSpPr>
          <p:cNvPr id="10" name="Rectangle 9">
            <a:extLst>
              <a:ext uri="{FF2B5EF4-FFF2-40B4-BE49-F238E27FC236}">
                <a16:creationId xmlns:a16="http://schemas.microsoft.com/office/drawing/2014/main" id="{D943FCFB-146A-4877-B54F-E15DEA135AEF}"/>
              </a:ext>
            </a:extLst>
          </p:cNvPr>
          <p:cNvSpPr>
            <a:spLocks noChangeArrowheads="1"/>
          </p:cNvSpPr>
          <p:nvPr/>
        </p:nvSpPr>
        <p:spPr bwMode="auto">
          <a:xfrm>
            <a:off x="342900" y="4598363"/>
            <a:ext cx="38782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a range </a:t>
            </a:r>
            <a:br>
              <a:rPr lang="en-GB" altLang="en-US" dirty="0"/>
            </a:br>
            <a:r>
              <a:rPr lang="en-GB" altLang="en-US" dirty="0"/>
              <a:t>of heritable characteristics exists in every population.</a:t>
            </a:r>
          </a:p>
        </p:txBody>
      </p:sp>
      <p:sp>
        <p:nvSpPr>
          <p:cNvPr id="11" name="Rectangle 10">
            <a:extLst>
              <a:ext uri="{FF2B5EF4-FFF2-40B4-BE49-F238E27FC236}">
                <a16:creationId xmlns:a16="http://schemas.microsoft.com/office/drawing/2014/main" id="{76234C05-6626-4B7D-81B9-B64A4929D8D3}"/>
              </a:ext>
            </a:extLst>
          </p:cNvPr>
          <p:cNvSpPr>
            <a:spLocks noChangeArrowheads="1"/>
          </p:cNvSpPr>
          <p:nvPr/>
        </p:nvSpPr>
        <p:spPr bwMode="auto">
          <a:xfrm>
            <a:off x="342901" y="3073772"/>
            <a:ext cx="38782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dirty="0"/>
              <a:t>There is </a:t>
            </a:r>
            <a:r>
              <a:rPr lang="en-GB" altLang="en-US" b="1" dirty="0">
                <a:solidFill>
                  <a:srgbClr val="10BC45"/>
                </a:solidFill>
              </a:rPr>
              <a:t>variation</a:t>
            </a:r>
            <a:r>
              <a:rPr lang="en-GB" altLang="en-US" dirty="0"/>
              <a:t> in the genetic information present </a:t>
            </a:r>
            <a:br>
              <a:rPr lang="en-GB" altLang="en-US" dirty="0"/>
            </a:br>
            <a:r>
              <a:rPr lang="en-GB" altLang="en-US" dirty="0"/>
              <a:t>in every population.</a:t>
            </a:r>
          </a:p>
        </p:txBody>
      </p:sp>
      <p:pic>
        <p:nvPicPr>
          <p:cNvPr id="14" name="Picture 9" descr="notes_icon">
            <a:extLst>
              <a:ext uri="{FF2B5EF4-FFF2-40B4-BE49-F238E27FC236}">
                <a16:creationId xmlns:a16="http://schemas.microsoft.com/office/drawing/2014/main" id="{F2EAE298-5588-47FB-A29E-920A3ECF2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3E471AE-4E3C-4D52-BC95-82818D8509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6848" y="3166610"/>
            <a:ext cx="3851827" cy="2632082"/>
          </a:xfrm>
          <a:prstGeom prst="rect">
            <a:avLst/>
          </a:prstGeom>
        </p:spPr>
      </p:pic>
    </p:spTree>
    <p:custDataLst>
      <p:tags r:id="rId1"/>
    </p:custDataLst>
    <p:extLst>
      <p:ext uri="{BB962C8B-B14F-4D97-AF65-F5344CB8AC3E}">
        <p14:creationId xmlns:p14="http://schemas.microsoft.com/office/powerpoint/2010/main" val="271403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E22C4B62-97A2-4B4D-9F85-FDFF3A739FD7}"/>
              </a:ext>
            </a:extLst>
          </p:cNvPr>
          <p:cNvSpPr>
            <a:spLocks noGrp="1" noChangeArrowheads="1"/>
          </p:cNvSpPr>
          <p:nvPr>
            <p:ph type="title"/>
          </p:nvPr>
        </p:nvSpPr>
        <p:spPr/>
        <p:txBody>
          <a:bodyPr/>
          <a:lstStyle/>
          <a:p>
            <a:r>
              <a:rPr lang="en-GB" altLang="en-US" dirty="0"/>
              <a:t>Explaining natural selection (4)</a:t>
            </a:r>
          </a:p>
        </p:txBody>
      </p:sp>
      <p:pic>
        <p:nvPicPr>
          <p:cNvPr id="16" name="Picture 15">
            <a:extLst>
              <a:ext uri="{FF2B5EF4-FFF2-40B4-BE49-F238E27FC236}">
                <a16:creationId xmlns:a16="http://schemas.microsoft.com/office/drawing/2014/main" id="{106A79A8-4C02-4C4C-BC4F-2A7EAD96D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48">
            <a:extLst>
              <a:ext uri="{FF2B5EF4-FFF2-40B4-BE49-F238E27FC236}">
                <a16:creationId xmlns:a16="http://schemas.microsoft.com/office/drawing/2014/main" id="{BAD36806-B504-4021-87D9-2EC73741D020}"/>
              </a:ext>
            </a:extLst>
          </p:cNvPr>
          <p:cNvSpPr txBox="1">
            <a:spLocks noChangeArrowheads="1"/>
          </p:cNvSpPr>
          <p:nvPr/>
        </p:nvSpPr>
        <p:spPr bwMode="auto">
          <a:xfrm>
            <a:off x="342900" y="784225"/>
            <a:ext cx="8562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Four key features of populations allow natural selection </a:t>
            </a:r>
            <a:br>
              <a:rPr lang="en-GB" altLang="en-US" dirty="0"/>
            </a:br>
            <a:r>
              <a:rPr lang="en-GB" altLang="en-US" dirty="0"/>
              <a:t>to take place.</a:t>
            </a:r>
            <a:endParaRPr lang="en-GB" altLang="en-US" dirty="0">
              <a:solidFill>
                <a:schemeClr val="tx1"/>
              </a:solidFill>
            </a:endParaRPr>
          </a:p>
        </p:txBody>
      </p:sp>
      <p:sp>
        <p:nvSpPr>
          <p:cNvPr id="12" name="Text Box 21">
            <a:extLst>
              <a:ext uri="{FF2B5EF4-FFF2-40B4-BE49-F238E27FC236}">
                <a16:creationId xmlns:a16="http://schemas.microsoft.com/office/drawing/2014/main" id="{7ED3EBAD-14FD-47D4-AC67-0C9484A7A4C0}"/>
              </a:ext>
            </a:extLst>
          </p:cNvPr>
          <p:cNvSpPr txBox="1">
            <a:spLocks noChangeArrowheads="1"/>
          </p:cNvSpPr>
          <p:nvPr/>
        </p:nvSpPr>
        <p:spPr bwMode="auto">
          <a:xfrm>
            <a:off x="342900" y="1918513"/>
            <a:ext cx="7627250" cy="830997"/>
          </a:xfrm>
          <a:prstGeom prst="rect">
            <a:avLst/>
          </a:prstGeom>
          <a:solidFill>
            <a:schemeClr val="bg1"/>
          </a:solidFill>
          <a:ln w="38100">
            <a:solidFill>
              <a:srgbClr val="10BC45"/>
            </a:solid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a:buClr>
                <a:srgbClr val="010066"/>
              </a:buClr>
              <a:buFont typeface="+mj-lt"/>
              <a:buAutoNum type="arabicPeriod" startAt="2"/>
            </a:pPr>
            <a:r>
              <a:rPr lang="en-GB" dirty="0"/>
              <a:t>Heritable genetic variation of individuals in a species due to </a:t>
            </a:r>
            <a:r>
              <a:rPr lang="en-GB" b="1" dirty="0">
                <a:solidFill>
                  <a:srgbClr val="10BC45"/>
                </a:solidFill>
              </a:rPr>
              <a:t>mutation</a:t>
            </a:r>
            <a:r>
              <a:rPr lang="en-GB" dirty="0"/>
              <a:t> and sexual reproduction.</a:t>
            </a:r>
            <a:endParaRPr lang="en-GB" altLang="en-US" dirty="0"/>
          </a:p>
        </p:txBody>
      </p:sp>
      <p:sp>
        <p:nvSpPr>
          <p:cNvPr id="11" name="Rectangle 10">
            <a:extLst>
              <a:ext uri="{FF2B5EF4-FFF2-40B4-BE49-F238E27FC236}">
                <a16:creationId xmlns:a16="http://schemas.microsoft.com/office/drawing/2014/main" id="{76234C05-6626-4B7D-81B9-B64A4929D8D3}"/>
              </a:ext>
            </a:extLst>
          </p:cNvPr>
          <p:cNvSpPr>
            <a:spLocks noChangeArrowheads="1"/>
          </p:cNvSpPr>
          <p:nvPr/>
        </p:nvSpPr>
        <p:spPr bwMode="auto">
          <a:xfrm>
            <a:off x="342900" y="2975538"/>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dirty="0"/>
              <a:t>Variation is caused by </a:t>
            </a:r>
            <a:r>
              <a:rPr lang="en-GB" altLang="en-US" b="1" dirty="0">
                <a:solidFill>
                  <a:srgbClr val="10BC45"/>
                </a:solidFill>
              </a:rPr>
              <a:t>mutations</a:t>
            </a:r>
            <a:r>
              <a:rPr lang="en-GB" altLang="en-US" dirty="0"/>
              <a:t>, which are changes in </a:t>
            </a:r>
            <a:r>
              <a:rPr lang="en-GB" altLang="en-US" b="1" dirty="0">
                <a:solidFill>
                  <a:srgbClr val="10BC45"/>
                </a:solidFill>
              </a:rPr>
              <a:t>DNA</a:t>
            </a:r>
            <a:r>
              <a:rPr lang="en-GB" altLang="en-US" dirty="0"/>
              <a:t>.</a:t>
            </a:r>
          </a:p>
        </p:txBody>
      </p:sp>
      <p:sp>
        <p:nvSpPr>
          <p:cNvPr id="13" name="Rectangle 12">
            <a:extLst>
              <a:ext uri="{FF2B5EF4-FFF2-40B4-BE49-F238E27FC236}">
                <a16:creationId xmlns:a16="http://schemas.microsoft.com/office/drawing/2014/main" id="{F4FDCEC0-4F1B-4F77-99FD-34CF097B332D}"/>
              </a:ext>
            </a:extLst>
          </p:cNvPr>
          <p:cNvSpPr>
            <a:spLocks noChangeArrowheads="1"/>
          </p:cNvSpPr>
          <p:nvPr/>
        </p:nvSpPr>
        <p:spPr bwMode="auto">
          <a:xfrm>
            <a:off x="342900" y="4942014"/>
            <a:ext cx="44630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a mutation in a flower </a:t>
            </a:r>
            <a:r>
              <a:rPr lang="en-GB" altLang="en-US" dirty="0" err="1"/>
              <a:t>color</a:t>
            </a:r>
            <a:r>
              <a:rPr lang="en-GB" altLang="en-US" dirty="0"/>
              <a:t> gene could cause a change from purple to white.</a:t>
            </a:r>
          </a:p>
        </p:txBody>
      </p:sp>
      <p:sp>
        <p:nvSpPr>
          <p:cNvPr id="15" name="Rectangle 14">
            <a:extLst>
              <a:ext uri="{FF2B5EF4-FFF2-40B4-BE49-F238E27FC236}">
                <a16:creationId xmlns:a16="http://schemas.microsoft.com/office/drawing/2014/main" id="{D8C0F3C6-9149-4E38-8703-8043DC025936}"/>
              </a:ext>
            </a:extLst>
          </p:cNvPr>
          <p:cNvSpPr>
            <a:spLocks noChangeArrowheads="1"/>
          </p:cNvSpPr>
          <p:nvPr/>
        </p:nvSpPr>
        <p:spPr bwMode="auto">
          <a:xfrm>
            <a:off x="342900" y="3589444"/>
            <a:ext cx="46969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dirty="0"/>
              <a:t>Sometimes, mutations change the properties of a gene, causing it to be expressed differently.</a:t>
            </a:r>
          </a:p>
        </p:txBody>
      </p:sp>
      <p:pic>
        <p:nvPicPr>
          <p:cNvPr id="4" name="Picture 3">
            <a:extLst>
              <a:ext uri="{FF2B5EF4-FFF2-40B4-BE49-F238E27FC236}">
                <a16:creationId xmlns:a16="http://schemas.microsoft.com/office/drawing/2014/main" id="{A20CBFB7-3485-4B2E-ACB1-A3D1853087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608" y="3659550"/>
            <a:ext cx="3018317" cy="2525325"/>
          </a:xfrm>
          <a:prstGeom prst="rect">
            <a:avLst/>
          </a:prstGeom>
        </p:spPr>
      </p:pic>
    </p:spTree>
    <p:custDataLst>
      <p:tags r:id="rId1"/>
    </p:custDataLst>
    <p:extLst>
      <p:ext uri="{BB962C8B-B14F-4D97-AF65-F5344CB8AC3E}">
        <p14:creationId xmlns:p14="http://schemas.microsoft.com/office/powerpoint/2010/main" val="20802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E22C4B62-97A2-4B4D-9F85-FDFF3A739FD7}"/>
              </a:ext>
            </a:extLst>
          </p:cNvPr>
          <p:cNvSpPr>
            <a:spLocks noGrp="1" noChangeArrowheads="1"/>
          </p:cNvSpPr>
          <p:nvPr>
            <p:ph type="title"/>
          </p:nvPr>
        </p:nvSpPr>
        <p:spPr/>
        <p:txBody>
          <a:bodyPr/>
          <a:lstStyle/>
          <a:p>
            <a:r>
              <a:rPr lang="en-GB" altLang="en-US" dirty="0"/>
              <a:t>Explaining natural selection (5)</a:t>
            </a:r>
          </a:p>
        </p:txBody>
      </p:sp>
      <p:pic>
        <p:nvPicPr>
          <p:cNvPr id="16" name="Picture 15">
            <a:extLst>
              <a:ext uri="{FF2B5EF4-FFF2-40B4-BE49-F238E27FC236}">
                <a16:creationId xmlns:a16="http://schemas.microsoft.com/office/drawing/2014/main" id="{106A79A8-4C02-4C4C-BC4F-2A7EAD96D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48">
            <a:extLst>
              <a:ext uri="{FF2B5EF4-FFF2-40B4-BE49-F238E27FC236}">
                <a16:creationId xmlns:a16="http://schemas.microsoft.com/office/drawing/2014/main" id="{BAD36806-B504-4021-87D9-2EC73741D020}"/>
              </a:ext>
            </a:extLst>
          </p:cNvPr>
          <p:cNvSpPr txBox="1">
            <a:spLocks noChangeArrowheads="1"/>
          </p:cNvSpPr>
          <p:nvPr/>
        </p:nvSpPr>
        <p:spPr bwMode="auto">
          <a:xfrm>
            <a:off x="342900" y="784225"/>
            <a:ext cx="8562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Four key features of populations allow natural selection </a:t>
            </a:r>
            <a:br>
              <a:rPr lang="en-GB" altLang="en-US" dirty="0"/>
            </a:br>
            <a:r>
              <a:rPr lang="en-GB" altLang="en-US" dirty="0"/>
              <a:t>to take place.</a:t>
            </a:r>
            <a:endParaRPr lang="en-GB" altLang="en-US" dirty="0">
              <a:solidFill>
                <a:schemeClr val="tx1"/>
              </a:solidFill>
            </a:endParaRPr>
          </a:p>
        </p:txBody>
      </p:sp>
      <p:sp>
        <p:nvSpPr>
          <p:cNvPr id="12" name="Text Box 21">
            <a:extLst>
              <a:ext uri="{FF2B5EF4-FFF2-40B4-BE49-F238E27FC236}">
                <a16:creationId xmlns:a16="http://schemas.microsoft.com/office/drawing/2014/main" id="{7ED3EBAD-14FD-47D4-AC67-0C9484A7A4C0}"/>
              </a:ext>
            </a:extLst>
          </p:cNvPr>
          <p:cNvSpPr txBox="1">
            <a:spLocks noChangeArrowheads="1"/>
          </p:cNvSpPr>
          <p:nvPr/>
        </p:nvSpPr>
        <p:spPr bwMode="auto">
          <a:xfrm>
            <a:off x="342900" y="1918513"/>
            <a:ext cx="7627250" cy="830997"/>
          </a:xfrm>
          <a:prstGeom prst="rect">
            <a:avLst/>
          </a:prstGeom>
          <a:solidFill>
            <a:schemeClr val="bg1"/>
          </a:solidFill>
          <a:ln w="38100">
            <a:solidFill>
              <a:srgbClr val="10BC45"/>
            </a:solid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a:buClr>
                <a:srgbClr val="010066"/>
              </a:buClr>
              <a:buFont typeface="+mj-lt"/>
              <a:buAutoNum type="arabicPeriod" startAt="2"/>
            </a:pPr>
            <a:r>
              <a:rPr lang="en-GB" dirty="0"/>
              <a:t>Heritable genetic variation of individuals in a species due to mutation and </a:t>
            </a:r>
            <a:r>
              <a:rPr lang="en-GB" b="1" dirty="0">
                <a:solidFill>
                  <a:srgbClr val="10BC45"/>
                </a:solidFill>
              </a:rPr>
              <a:t>sexual reproduction</a:t>
            </a:r>
            <a:r>
              <a:rPr lang="en-GB" dirty="0"/>
              <a:t>.</a:t>
            </a:r>
            <a:endParaRPr lang="en-GB" altLang="en-US" dirty="0"/>
          </a:p>
        </p:txBody>
      </p:sp>
      <p:sp>
        <p:nvSpPr>
          <p:cNvPr id="10" name="Rectangle 9">
            <a:extLst>
              <a:ext uri="{FF2B5EF4-FFF2-40B4-BE49-F238E27FC236}">
                <a16:creationId xmlns:a16="http://schemas.microsoft.com/office/drawing/2014/main" id="{D943FCFB-146A-4877-B54F-E15DEA135AEF}"/>
              </a:ext>
            </a:extLst>
          </p:cNvPr>
          <p:cNvSpPr>
            <a:spLocks noChangeArrowheads="1"/>
          </p:cNvSpPr>
          <p:nvPr/>
        </p:nvSpPr>
        <p:spPr bwMode="auto">
          <a:xfrm>
            <a:off x="314325" y="3396957"/>
            <a:ext cx="41444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because each new organism receives a random assortment of genes from its two parents.</a:t>
            </a:r>
          </a:p>
        </p:txBody>
      </p:sp>
      <p:sp>
        <p:nvSpPr>
          <p:cNvPr id="11" name="Rectangle 10">
            <a:extLst>
              <a:ext uri="{FF2B5EF4-FFF2-40B4-BE49-F238E27FC236}">
                <a16:creationId xmlns:a16="http://schemas.microsoft.com/office/drawing/2014/main" id="{76234C05-6626-4B7D-81B9-B64A4929D8D3}"/>
              </a:ext>
            </a:extLst>
          </p:cNvPr>
          <p:cNvSpPr>
            <a:spLocks noChangeArrowheads="1"/>
          </p:cNvSpPr>
          <p:nvPr/>
        </p:nvSpPr>
        <p:spPr bwMode="auto">
          <a:xfrm>
            <a:off x="342900" y="2917380"/>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dirty="0"/>
              <a:t>Sexual reproduction contributes to genetic variation.</a:t>
            </a:r>
          </a:p>
        </p:txBody>
      </p:sp>
      <p:sp>
        <p:nvSpPr>
          <p:cNvPr id="13" name="Rectangle 12">
            <a:extLst>
              <a:ext uri="{FF2B5EF4-FFF2-40B4-BE49-F238E27FC236}">
                <a16:creationId xmlns:a16="http://schemas.microsoft.com/office/drawing/2014/main" id="{F4FDCEC0-4F1B-4F77-99FD-34CF097B332D}"/>
              </a:ext>
            </a:extLst>
          </p:cNvPr>
          <p:cNvSpPr>
            <a:spLocks noChangeArrowheads="1"/>
          </p:cNvSpPr>
          <p:nvPr/>
        </p:nvSpPr>
        <p:spPr bwMode="auto">
          <a:xfrm>
            <a:off x="314325" y="4984529"/>
            <a:ext cx="42052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causes offspring to have different characteristics to their parents and each other.</a:t>
            </a:r>
          </a:p>
        </p:txBody>
      </p:sp>
      <p:pic>
        <p:nvPicPr>
          <p:cNvPr id="4" name="Picture 3">
            <a:extLst>
              <a:ext uri="{FF2B5EF4-FFF2-40B4-BE49-F238E27FC236}">
                <a16:creationId xmlns:a16="http://schemas.microsoft.com/office/drawing/2014/main" id="{DD2738F6-E917-4A8E-B3E2-70A5241A0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195" y="3585319"/>
            <a:ext cx="3825286" cy="2594819"/>
          </a:xfrm>
          <a:prstGeom prst="rect">
            <a:avLst/>
          </a:prstGeom>
        </p:spPr>
      </p:pic>
    </p:spTree>
    <p:custDataLst>
      <p:tags r:id="rId1"/>
    </p:custDataLst>
    <p:extLst>
      <p:ext uri="{BB962C8B-B14F-4D97-AF65-F5344CB8AC3E}">
        <p14:creationId xmlns:p14="http://schemas.microsoft.com/office/powerpoint/2010/main" val="16808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E22C4B62-97A2-4B4D-9F85-FDFF3A739FD7}"/>
              </a:ext>
            </a:extLst>
          </p:cNvPr>
          <p:cNvSpPr>
            <a:spLocks noGrp="1" noChangeArrowheads="1"/>
          </p:cNvSpPr>
          <p:nvPr>
            <p:ph type="title"/>
          </p:nvPr>
        </p:nvSpPr>
        <p:spPr/>
        <p:txBody>
          <a:bodyPr/>
          <a:lstStyle/>
          <a:p>
            <a:r>
              <a:rPr lang="en-GB" altLang="en-US" dirty="0"/>
              <a:t>Explaining natural selection (6)</a:t>
            </a:r>
          </a:p>
        </p:txBody>
      </p:sp>
      <p:sp>
        <p:nvSpPr>
          <p:cNvPr id="8" name="Rectangle 7">
            <a:extLst>
              <a:ext uri="{FF2B5EF4-FFF2-40B4-BE49-F238E27FC236}">
                <a16:creationId xmlns:a16="http://schemas.microsoft.com/office/drawing/2014/main" id="{F54A7A00-E07E-42C3-85D7-E838D5EFA0BF}"/>
              </a:ext>
            </a:extLst>
          </p:cNvPr>
          <p:cNvSpPr>
            <a:spLocks noChangeArrowheads="1"/>
          </p:cNvSpPr>
          <p:nvPr/>
        </p:nvSpPr>
        <p:spPr bwMode="auto">
          <a:xfrm>
            <a:off x="342900" y="2683469"/>
            <a:ext cx="85629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resources needed by organisms are limited. </a:t>
            </a:r>
            <a:br>
              <a:rPr lang="en-GB" altLang="en-US" dirty="0"/>
            </a:br>
            <a:r>
              <a:rPr lang="en-GB" altLang="en-US" dirty="0"/>
              <a:t>They are shared between members of a population.</a:t>
            </a:r>
          </a:p>
        </p:txBody>
      </p:sp>
      <p:pic>
        <p:nvPicPr>
          <p:cNvPr id="16" name="Picture 15">
            <a:extLst>
              <a:ext uri="{FF2B5EF4-FFF2-40B4-BE49-F238E27FC236}">
                <a16:creationId xmlns:a16="http://schemas.microsoft.com/office/drawing/2014/main" id="{106A79A8-4C02-4C4C-BC4F-2A7EAD96D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9" descr="notes_icon">
            <a:extLst>
              <a:ext uri="{FF2B5EF4-FFF2-40B4-BE49-F238E27FC236}">
                <a16:creationId xmlns:a16="http://schemas.microsoft.com/office/drawing/2014/main" id="{315419A2-6A60-4EF8-864B-480C389D8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48">
            <a:extLst>
              <a:ext uri="{FF2B5EF4-FFF2-40B4-BE49-F238E27FC236}">
                <a16:creationId xmlns:a16="http://schemas.microsoft.com/office/drawing/2014/main" id="{BAD36806-B504-4021-87D9-2EC73741D020}"/>
              </a:ext>
            </a:extLst>
          </p:cNvPr>
          <p:cNvSpPr txBox="1">
            <a:spLocks noChangeArrowheads="1"/>
          </p:cNvSpPr>
          <p:nvPr/>
        </p:nvSpPr>
        <p:spPr bwMode="auto">
          <a:xfrm>
            <a:off x="342900" y="784225"/>
            <a:ext cx="8562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Four key features of populations allow natural selection </a:t>
            </a:r>
            <a:br>
              <a:rPr lang="en-GB" altLang="en-US" dirty="0"/>
            </a:br>
            <a:r>
              <a:rPr lang="en-GB" altLang="en-US" dirty="0"/>
              <a:t>to take place.</a:t>
            </a:r>
            <a:endParaRPr lang="en-GB" altLang="en-US" dirty="0">
              <a:solidFill>
                <a:schemeClr val="tx1"/>
              </a:solidFill>
            </a:endParaRPr>
          </a:p>
        </p:txBody>
      </p:sp>
      <p:sp>
        <p:nvSpPr>
          <p:cNvPr id="12" name="Text Box 21">
            <a:extLst>
              <a:ext uri="{FF2B5EF4-FFF2-40B4-BE49-F238E27FC236}">
                <a16:creationId xmlns:a16="http://schemas.microsoft.com/office/drawing/2014/main" id="{7ED3EBAD-14FD-47D4-AC67-0C9484A7A4C0}"/>
              </a:ext>
            </a:extLst>
          </p:cNvPr>
          <p:cNvSpPr txBox="1">
            <a:spLocks noChangeArrowheads="1"/>
          </p:cNvSpPr>
          <p:nvPr/>
        </p:nvSpPr>
        <p:spPr bwMode="auto">
          <a:xfrm>
            <a:off x="342900" y="1918513"/>
            <a:ext cx="7627250" cy="461665"/>
          </a:xfrm>
          <a:prstGeom prst="rect">
            <a:avLst/>
          </a:prstGeom>
          <a:solidFill>
            <a:schemeClr val="bg1"/>
          </a:solidFill>
          <a:ln w="38100">
            <a:solidFill>
              <a:srgbClr val="10BC45"/>
            </a:solid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a:buClr>
                <a:srgbClr val="010066"/>
              </a:buClr>
              <a:buFont typeface="+mj-lt"/>
              <a:buAutoNum type="arabicPeriod" startAt="3"/>
            </a:pPr>
            <a:r>
              <a:rPr lang="en-GB" dirty="0">
                <a:solidFill>
                  <a:srgbClr val="10BC45"/>
                </a:solidFill>
              </a:rPr>
              <a:t>​</a:t>
            </a:r>
            <a:r>
              <a:rPr lang="en-GB" b="1" dirty="0">
                <a:solidFill>
                  <a:srgbClr val="10BC45"/>
                </a:solidFill>
              </a:rPr>
              <a:t>Competition</a:t>
            </a:r>
            <a:r>
              <a:rPr lang="en-GB" dirty="0"/>
              <a:t> for limited resources.</a:t>
            </a:r>
            <a:endParaRPr lang="en-GB" altLang="en-US" dirty="0"/>
          </a:p>
        </p:txBody>
      </p:sp>
      <p:sp>
        <p:nvSpPr>
          <p:cNvPr id="10" name="Rectangle 9">
            <a:extLst>
              <a:ext uri="{FF2B5EF4-FFF2-40B4-BE49-F238E27FC236}">
                <a16:creationId xmlns:a16="http://schemas.microsoft.com/office/drawing/2014/main" id="{7CEA9D9C-5DFF-4E89-AFB8-A6F334206D91}"/>
              </a:ext>
            </a:extLst>
          </p:cNvPr>
          <p:cNvSpPr>
            <a:spLocks noChangeArrowheads="1"/>
          </p:cNvSpPr>
          <p:nvPr/>
        </p:nvSpPr>
        <p:spPr bwMode="auto">
          <a:xfrm>
            <a:off x="342900" y="3719677"/>
            <a:ext cx="46437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organisms </a:t>
            </a:r>
            <a:r>
              <a:rPr lang="en-GB" altLang="en-US" b="1" dirty="0">
                <a:solidFill>
                  <a:srgbClr val="10BC45"/>
                </a:solidFill>
              </a:rPr>
              <a:t>compete</a:t>
            </a:r>
            <a:r>
              <a:rPr lang="en-GB" altLang="en-US" dirty="0"/>
              <a:t> with each other for access to these resources.</a:t>
            </a:r>
          </a:p>
        </p:txBody>
      </p:sp>
      <p:sp>
        <p:nvSpPr>
          <p:cNvPr id="11" name="Rectangle 10">
            <a:extLst>
              <a:ext uri="{FF2B5EF4-FFF2-40B4-BE49-F238E27FC236}">
                <a16:creationId xmlns:a16="http://schemas.microsoft.com/office/drawing/2014/main" id="{4CA1B585-1109-4E22-B271-1C35172515E3}"/>
              </a:ext>
            </a:extLst>
          </p:cNvPr>
          <p:cNvSpPr>
            <a:spLocks noChangeArrowheads="1"/>
          </p:cNvSpPr>
          <p:nvPr/>
        </p:nvSpPr>
        <p:spPr bwMode="auto">
          <a:xfrm>
            <a:off x="342899" y="5180208"/>
            <a:ext cx="44842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may not be enough </a:t>
            </a:r>
            <a:br>
              <a:rPr lang="en-GB" altLang="en-US" dirty="0"/>
            </a:br>
            <a:r>
              <a:rPr lang="en-GB" altLang="en-US" dirty="0"/>
              <a:t>for everyone.</a:t>
            </a:r>
          </a:p>
        </p:txBody>
      </p:sp>
      <p:pic>
        <p:nvPicPr>
          <p:cNvPr id="15" name="Picture 14">
            <a:extLst>
              <a:ext uri="{FF2B5EF4-FFF2-40B4-BE49-F238E27FC236}">
                <a16:creationId xmlns:a16="http://schemas.microsoft.com/office/drawing/2014/main" id="{A8C6F162-61FE-4458-AE0B-30AA435D39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6670" y="3719677"/>
            <a:ext cx="3226425" cy="2574687"/>
          </a:xfrm>
          <a:prstGeom prst="rect">
            <a:avLst/>
          </a:prstGeom>
        </p:spPr>
      </p:pic>
    </p:spTree>
    <p:custDataLst>
      <p:tags r:id="rId1"/>
    </p:custDataLst>
    <p:extLst>
      <p:ext uri="{BB962C8B-B14F-4D97-AF65-F5344CB8AC3E}">
        <p14:creationId xmlns:p14="http://schemas.microsoft.com/office/powerpoint/2010/main" val="3289624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E22C4B62-97A2-4B4D-9F85-FDFF3A739FD7}"/>
              </a:ext>
            </a:extLst>
          </p:cNvPr>
          <p:cNvSpPr>
            <a:spLocks noGrp="1" noChangeArrowheads="1"/>
          </p:cNvSpPr>
          <p:nvPr>
            <p:ph type="title"/>
          </p:nvPr>
        </p:nvSpPr>
        <p:spPr/>
        <p:txBody>
          <a:bodyPr/>
          <a:lstStyle/>
          <a:p>
            <a:r>
              <a:rPr lang="en-GB" altLang="en-US" dirty="0"/>
              <a:t>Explaining natural selection (7)</a:t>
            </a:r>
          </a:p>
        </p:txBody>
      </p:sp>
      <p:pic>
        <p:nvPicPr>
          <p:cNvPr id="16" name="Picture 15">
            <a:extLst>
              <a:ext uri="{FF2B5EF4-FFF2-40B4-BE49-F238E27FC236}">
                <a16:creationId xmlns:a16="http://schemas.microsoft.com/office/drawing/2014/main" id="{106A79A8-4C02-4C4C-BC4F-2A7EAD96D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48">
            <a:extLst>
              <a:ext uri="{FF2B5EF4-FFF2-40B4-BE49-F238E27FC236}">
                <a16:creationId xmlns:a16="http://schemas.microsoft.com/office/drawing/2014/main" id="{BAD36806-B504-4021-87D9-2EC73741D020}"/>
              </a:ext>
            </a:extLst>
          </p:cNvPr>
          <p:cNvSpPr txBox="1">
            <a:spLocks noChangeArrowheads="1"/>
          </p:cNvSpPr>
          <p:nvPr/>
        </p:nvSpPr>
        <p:spPr bwMode="auto">
          <a:xfrm>
            <a:off x="342900" y="784225"/>
            <a:ext cx="8562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Four key features of populations allow natural selection </a:t>
            </a:r>
            <a:br>
              <a:rPr lang="en-GB" altLang="en-US" dirty="0"/>
            </a:br>
            <a:r>
              <a:rPr lang="en-GB" altLang="en-US" dirty="0"/>
              <a:t>to take place.</a:t>
            </a:r>
            <a:endParaRPr lang="en-GB" altLang="en-US" dirty="0">
              <a:solidFill>
                <a:schemeClr val="tx1"/>
              </a:solidFill>
            </a:endParaRPr>
          </a:p>
        </p:txBody>
      </p:sp>
      <p:sp>
        <p:nvSpPr>
          <p:cNvPr id="12" name="Text Box 21">
            <a:extLst>
              <a:ext uri="{FF2B5EF4-FFF2-40B4-BE49-F238E27FC236}">
                <a16:creationId xmlns:a16="http://schemas.microsoft.com/office/drawing/2014/main" id="{7ED3EBAD-14FD-47D4-AC67-0C9484A7A4C0}"/>
              </a:ext>
            </a:extLst>
          </p:cNvPr>
          <p:cNvSpPr txBox="1">
            <a:spLocks noChangeArrowheads="1"/>
          </p:cNvSpPr>
          <p:nvPr/>
        </p:nvSpPr>
        <p:spPr bwMode="auto">
          <a:xfrm>
            <a:off x="342900" y="1918513"/>
            <a:ext cx="7627250" cy="830997"/>
          </a:xfrm>
          <a:prstGeom prst="rect">
            <a:avLst/>
          </a:prstGeom>
          <a:solidFill>
            <a:schemeClr val="bg1"/>
          </a:solidFill>
          <a:ln w="38100">
            <a:solidFill>
              <a:srgbClr val="10BC45"/>
            </a:solid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457200" indent="-457200">
              <a:buClr>
                <a:srgbClr val="010066"/>
              </a:buClr>
              <a:buFont typeface="+mj-lt"/>
              <a:buAutoNum type="arabicPeriod" startAt="4"/>
            </a:pPr>
            <a:r>
              <a:rPr lang="en-GB" dirty="0"/>
              <a:t>The proliferation of those organisms that are better able to survive and reproduce in the environment.</a:t>
            </a:r>
            <a:endParaRPr lang="en-GB" altLang="en-US" dirty="0"/>
          </a:p>
        </p:txBody>
      </p:sp>
      <p:sp>
        <p:nvSpPr>
          <p:cNvPr id="10" name="Rectangle 9">
            <a:extLst>
              <a:ext uri="{FF2B5EF4-FFF2-40B4-BE49-F238E27FC236}">
                <a16:creationId xmlns:a16="http://schemas.microsoft.com/office/drawing/2014/main" id="{FE053311-4E20-4520-B0B1-4496DE27DCBA}"/>
              </a:ext>
            </a:extLst>
          </p:cNvPr>
          <p:cNvSpPr>
            <a:spLocks noChangeArrowheads="1"/>
          </p:cNvSpPr>
          <p:nvPr/>
        </p:nvSpPr>
        <p:spPr bwMode="auto">
          <a:xfrm>
            <a:off x="342900" y="2948600"/>
            <a:ext cx="8343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organisms are better than others at competing for limited resources.</a:t>
            </a:r>
          </a:p>
        </p:txBody>
      </p:sp>
      <p:sp>
        <p:nvSpPr>
          <p:cNvPr id="11" name="Rectangle 10">
            <a:extLst>
              <a:ext uri="{FF2B5EF4-FFF2-40B4-BE49-F238E27FC236}">
                <a16:creationId xmlns:a16="http://schemas.microsoft.com/office/drawing/2014/main" id="{C0B7B811-6398-4341-8D29-06B55B7D6E67}"/>
              </a:ext>
            </a:extLst>
          </p:cNvPr>
          <p:cNvSpPr>
            <a:spLocks noChangeArrowheads="1"/>
          </p:cNvSpPr>
          <p:nvPr/>
        </p:nvSpPr>
        <p:spPr bwMode="auto">
          <a:xfrm>
            <a:off x="342900" y="3858563"/>
            <a:ext cx="8343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success of an organism depends on its characteristics.</a:t>
            </a:r>
          </a:p>
        </p:txBody>
      </p:sp>
      <p:sp>
        <p:nvSpPr>
          <p:cNvPr id="13" name="Rectangle 12">
            <a:extLst>
              <a:ext uri="{FF2B5EF4-FFF2-40B4-BE49-F238E27FC236}">
                <a16:creationId xmlns:a16="http://schemas.microsoft.com/office/drawing/2014/main" id="{D931FD4E-7E85-4080-900C-72FA5E4D68A4}"/>
              </a:ext>
            </a:extLst>
          </p:cNvPr>
          <p:cNvSpPr>
            <a:spLocks noChangeArrowheads="1"/>
          </p:cNvSpPr>
          <p:nvPr/>
        </p:nvSpPr>
        <p:spPr bwMode="auto">
          <a:xfrm>
            <a:off x="342900" y="4399194"/>
            <a:ext cx="8343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Organisms with characteristics that are better suited to their environments are more likely to survive.</a:t>
            </a:r>
          </a:p>
        </p:txBody>
      </p:sp>
      <p:sp>
        <p:nvSpPr>
          <p:cNvPr id="14" name="Rectangle 13">
            <a:extLst>
              <a:ext uri="{FF2B5EF4-FFF2-40B4-BE49-F238E27FC236}">
                <a16:creationId xmlns:a16="http://schemas.microsoft.com/office/drawing/2014/main" id="{0D11D772-6131-4C39-8E49-036454EEAA30}"/>
              </a:ext>
            </a:extLst>
          </p:cNvPr>
          <p:cNvSpPr>
            <a:spLocks noChangeArrowheads="1"/>
          </p:cNvSpPr>
          <p:nvPr/>
        </p:nvSpPr>
        <p:spPr bwMode="auto">
          <a:xfrm>
            <a:off x="342900" y="5309158"/>
            <a:ext cx="8428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are also more likely to reproduce, passing their successful genes to the next generation.</a:t>
            </a:r>
          </a:p>
        </p:txBody>
      </p:sp>
    </p:spTree>
    <p:custDataLst>
      <p:tags r:id="rId1"/>
    </p:custDataLst>
    <p:extLst>
      <p:ext uri="{BB962C8B-B14F-4D97-AF65-F5344CB8AC3E}">
        <p14:creationId xmlns:p14="http://schemas.microsoft.com/office/powerpoint/2010/main" val="252951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0F21F8E9-30CE-456F-B02D-05314E082906}"/>
              </a:ext>
            </a:extLst>
          </p:cNvPr>
          <p:cNvSpPr txBox="1">
            <a:spLocks noChangeArrowheads="1"/>
          </p:cNvSpPr>
          <p:nvPr/>
        </p:nvSpPr>
        <p:spPr bwMode="auto">
          <a:xfrm>
            <a:off x="342900" y="784225"/>
            <a:ext cx="8778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Over time, natural selection increases the proportion of individuals in a population with characteristics that allow </a:t>
            </a:r>
            <a:br>
              <a:rPr lang="en-GB" altLang="en-US" dirty="0"/>
            </a:br>
            <a:r>
              <a:rPr lang="en-GB" altLang="en-US" dirty="0"/>
              <a:t>them to be successful in their environment.</a:t>
            </a:r>
          </a:p>
        </p:txBody>
      </p:sp>
      <p:sp>
        <p:nvSpPr>
          <p:cNvPr id="20483" name="Title 2">
            <a:extLst>
              <a:ext uri="{FF2B5EF4-FFF2-40B4-BE49-F238E27FC236}">
                <a16:creationId xmlns:a16="http://schemas.microsoft.com/office/drawing/2014/main" id="{D2341409-8444-453E-9ACA-B3D818D90A4E}"/>
              </a:ext>
            </a:extLst>
          </p:cNvPr>
          <p:cNvSpPr>
            <a:spLocks noGrp="1" noChangeArrowheads="1"/>
          </p:cNvSpPr>
          <p:nvPr>
            <p:ph type="title"/>
          </p:nvPr>
        </p:nvSpPr>
        <p:spPr/>
        <p:txBody>
          <a:bodyPr/>
          <a:lstStyle/>
          <a:p>
            <a:r>
              <a:rPr lang="en-GB" altLang="en-US" dirty="0"/>
              <a:t>The effect of natural selection</a:t>
            </a:r>
          </a:p>
        </p:txBody>
      </p:sp>
      <p:sp>
        <p:nvSpPr>
          <p:cNvPr id="8" name="TextBox 7">
            <a:extLst>
              <a:ext uri="{FF2B5EF4-FFF2-40B4-BE49-F238E27FC236}">
                <a16:creationId xmlns:a16="http://schemas.microsoft.com/office/drawing/2014/main" id="{9E16E0A0-70AA-49FB-A227-A40706A03C57}"/>
              </a:ext>
            </a:extLst>
          </p:cNvPr>
          <p:cNvSpPr txBox="1">
            <a:spLocks noChangeArrowheads="1"/>
          </p:cNvSpPr>
          <p:nvPr/>
        </p:nvSpPr>
        <p:spPr bwMode="auto">
          <a:xfrm>
            <a:off x="342899" y="2453503"/>
            <a:ext cx="48053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those characteristics remain successful, then over many generations, all individuals in </a:t>
            </a:r>
            <a:br>
              <a:rPr lang="en-GB" altLang="en-US" dirty="0"/>
            </a:br>
            <a:r>
              <a:rPr lang="en-GB" altLang="en-US" dirty="0"/>
              <a:t>the population will eventually </a:t>
            </a:r>
            <a:br>
              <a:rPr lang="en-GB" altLang="en-US" dirty="0"/>
            </a:br>
            <a:r>
              <a:rPr lang="en-GB" altLang="en-US" dirty="0"/>
              <a:t>have the characteristics.</a:t>
            </a:r>
          </a:p>
        </p:txBody>
      </p:sp>
      <p:pic>
        <p:nvPicPr>
          <p:cNvPr id="12" name="Picture 11">
            <a:extLst>
              <a:ext uri="{FF2B5EF4-FFF2-40B4-BE49-F238E27FC236}">
                <a16:creationId xmlns:a16="http://schemas.microsoft.com/office/drawing/2014/main" id="{EF5689D8-A5A4-41F2-8E18-0F273021A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41FCC2C-F469-4EEE-AD7A-DEF645FA84B7}"/>
              </a:ext>
            </a:extLst>
          </p:cNvPr>
          <p:cNvSpPr txBox="1">
            <a:spLocks noChangeArrowheads="1"/>
          </p:cNvSpPr>
          <p:nvPr/>
        </p:nvSpPr>
        <p:spPr bwMode="auto">
          <a:xfrm>
            <a:off x="342899" y="4809564"/>
            <a:ext cx="44354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causes populations </a:t>
            </a:r>
            <a:br>
              <a:rPr lang="en-GB" altLang="en-US" dirty="0"/>
            </a:br>
            <a:r>
              <a:rPr lang="en-GB" altLang="en-US" dirty="0"/>
              <a:t>to evolve over time.</a:t>
            </a:r>
          </a:p>
        </p:txBody>
      </p:sp>
      <p:pic>
        <p:nvPicPr>
          <p:cNvPr id="11" name="Picture 10">
            <a:extLst>
              <a:ext uri="{FF2B5EF4-FFF2-40B4-BE49-F238E27FC236}">
                <a16:creationId xmlns:a16="http://schemas.microsoft.com/office/drawing/2014/main" id="{7A9FE651-0DCD-4713-9272-BFC8B11B6C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262" y="2165529"/>
            <a:ext cx="3240362" cy="401460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C42E922-B244-4F5C-889D-07827C4B129E}"/>
              </a:ext>
            </a:extLst>
          </p:cNvPr>
          <p:cNvSpPr>
            <a:spLocks noGrp="1" noChangeArrowheads="1"/>
          </p:cNvSpPr>
          <p:nvPr>
            <p:ph type="title"/>
          </p:nvPr>
        </p:nvSpPr>
        <p:spPr/>
        <p:txBody>
          <a:bodyPr/>
          <a:lstStyle/>
          <a:p>
            <a:pPr eaLnBrk="1" hangingPunct="1"/>
            <a:r>
              <a:rPr lang="en-GB" altLang="en-US" dirty="0"/>
              <a:t>Natural selection example</a:t>
            </a:r>
          </a:p>
        </p:txBody>
      </p:sp>
      <p:pic>
        <p:nvPicPr>
          <p:cNvPr id="16388" name="Picture 6">
            <a:extLst>
              <a:ext uri="{FF2B5EF4-FFF2-40B4-BE49-F238E27FC236}">
                <a16:creationId xmlns:a16="http://schemas.microsoft.com/office/drawing/2014/main" id="{B3857012-27AB-4315-A172-5148063F1F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flash_icon">
            <a:extLst>
              <a:ext uri="{FF2B5EF4-FFF2-40B4-BE49-F238E27FC236}">
                <a16:creationId xmlns:a16="http://schemas.microsoft.com/office/drawing/2014/main" id="{356B71C5-72B9-4FAD-AE92-6A014368D1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notes_icon">
            <a:extLst>
              <a:ext uri="{FF2B5EF4-FFF2-40B4-BE49-F238E27FC236}">
                <a16:creationId xmlns:a16="http://schemas.microsoft.com/office/drawing/2014/main" id="{826E91A0-4887-4535-BEC5-65B96D8054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323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9658751-1C04-4C1F-B3CB-FB10A6A7DED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28722"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663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536DBFE4-69E6-494C-825F-86BFD143FD30}"/>
              </a:ext>
            </a:extLst>
          </p:cNvPr>
          <p:cNvSpPr txBox="1">
            <a:spLocks noChangeArrowheads="1"/>
          </p:cNvSpPr>
          <p:nvPr/>
        </p:nvSpPr>
        <p:spPr bwMode="auto">
          <a:xfrm>
            <a:off x="609600" y="812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a:p>
        </p:txBody>
      </p:sp>
      <p:sp>
        <p:nvSpPr>
          <p:cNvPr id="18435" name="Rectangle 9">
            <a:extLst>
              <a:ext uri="{FF2B5EF4-FFF2-40B4-BE49-F238E27FC236}">
                <a16:creationId xmlns:a16="http://schemas.microsoft.com/office/drawing/2014/main" id="{0E0C0E7C-11B6-40DA-8239-98B20287A7FE}"/>
              </a:ext>
            </a:extLst>
          </p:cNvPr>
          <p:cNvSpPr>
            <a:spLocks noGrp="1" noChangeArrowheads="1"/>
          </p:cNvSpPr>
          <p:nvPr>
            <p:ph type="title"/>
          </p:nvPr>
        </p:nvSpPr>
        <p:spPr/>
        <p:txBody>
          <a:bodyPr/>
          <a:lstStyle/>
          <a:p>
            <a:pPr eaLnBrk="1" hangingPunct="1"/>
            <a:r>
              <a:rPr lang="en-GB" altLang="en-US" dirty="0"/>
              <a:t>Stages of natural selection</a:t>
            </a:r>
          </a:p>
        </p:txBody>
      </p:sp>
      <p:pic>
        <p:nvPicPr>
          <p:cNvPr id="18437" name="Picture 7">
            <a:extLst>
              <a:ext uri="{FF2B5EF4-FFF2-40B4-BE49-F238E27FC236}">
                <a16:creationId xmlns:a16="http://schemas.microsoft.com/office/drawing/2014/main" id="{FB127E5F-7F62-4ECD-BAC1-A29D6739C3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flash_icon">
            <a:extLst>
              <a:ext uri="{FF2B5EF4-FFF2-40B4-BE49-F238E27FC236}">
                <a16:creationId xmlns:a16="http://schemas.microsoft.com/office/drawing/2014/main" id="{EE01EA16-3E05-4976-8162-2E03D00F01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notes_icon">
            <a:extLst>
              <a:ext uri="{FF2B5EF4-FFF2-40B4-BE49-F238E27FC236}">
                <a16:creationId xmlns:a16="http://schemas.microsoft.com/office/drawing/2014/main" id="{065D2021-31B0-4841-8CE6-289FF2C093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323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B46937A-B802-41F8-BE64-DE43471C919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9611"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8683"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a:extLst>
              <a:ext uri="{FF2B5EF4-FFF2-40B4-BE49-F238E27FC236}">
                <a16:creationId xmlns:a16="http://schemas.microsoft.com/office/drawing/2014/main" id="{6A0C1565-0F1F-4C8C-B410-D42B3FEAE6D0}"/>
              </a:ext>
            </a:extLst>
          </p:cNvPr>
          <p:cNvSpPr>
            <a:spLocks noGrp="1" noChangeArrowheads="1"/>
          </p:cNvSpPr>
          <p:nvPr>
            <p:ph idx="1"/>
          </p:nvPr>
        </p:nvSpPr>
        <p:spPr bwMode="auto">
          <a:xfrm>
            <a:off x="3148013" y="1300163"/>
            <a:ext cx="5713412" cy="2376487"/>
          </a:xfrm>
          <a:solidFill>
            <a:srgbClr val="96E696"/>
          </a:solidFill>
          <a:extLst/>
        </p:spPr>
        <p:txBody>
          <a:bodyPr vert="horz" wrap="square" lIns="91440" tIns="45720" rIns="91440" bIns="45720" numCol="1" anchor="t" anchorCtr="0" compatLnSpc="1">
            <a:prstTxWarp prst="textNoShape">
              <a:avLst/>
            </a:prstTxWarp>
          </a:bodyPr>
          <a:lstStyle/>
          <a:p>
            <a:pPr marL="216000" indent="-216000">
              <a:buFont typeface="Wingdings 2" panose="05020102010507070707" pitchFamily="18" charset="2"/>
              <a:buChar char=""/>
            </a:pPr>
            <a:r>
              <a:rPr lang="en-GB" altLang="en-US" sz="1600" dirty="0"/>
              <a:t>Asking Questions and Defining Problems</a:t>
            </a:r>
          </a:p>
          <a:p>
            <a:pPr marL="216000" indent="-216000">
              <a:buFont typeface="Wingdings 2" panose="05020102010507070707" pitchFamily="18" charset="2"/>
              <a:buChar char=""/>
            </a:pPr>
            <a:r>
              <a:rPr lang="en-GB" altLang="en-US" sz="1600" dirty="0"/>
              <a:t>Constructing Explanations and Designing Solutions</a:t>
            </a:r>
          </a:p>
          <a:p>
            <a:pPr marL="216000" indent="-216000">
              <a:buFont typeface="Wingdings 2" panose="05020102010507070707" pitchFamily="18" charset="2"/>
              <a:buChar char=""/>
            </a:pPr>
            <a:r>
              <a:rPr lang="en-GB" altLang="en-US" sz="1600" dirty="0"/>
              <a:t>Engaging in Argument from Evidence</a:t>
            </a:r>
          </a:p>
          <a:p>
            <a:pPr marL="216000" indent="-216000">
              <a:buFont typeface="Wingdings 2" panose="05020102010507070707" pitchFamily="18" charset="2"/>
              <a:buChar char=""/>
            </a:pPr>
            <a:r>
              <a:rPr lang="en-GB" altLang="en-US" sz="1600" dirty="0"/>
              <a:t>Obtaining, Evaluating and Communicating Information</a:t>
            </a:r>
          </a:p>
        </p:txBody>
      </p:sp>
      <p:sp>
        <p:nvSpPr>
          <p:cNvPr id="9219" name="Content Placeholder 4">
            <a:extLst>
              <a:ext uri="{FF2B5EF4-FFF2-40B4-BE49-F238E27FC236}">
                <a16:creationId xmlns:a16="http://schemas.microsoft.com/office/drawing/2014/main" id="{5C4C0946-CB6C-48F3-A393-7F25B01836F9}"/>
              </a:ext>
            </a:extLst>
          </p:cNvPr>
          <p:cNvSpPr>
            <a:spLocks noGrp="1" noChangeArrowheads="1"/>
          </p:cNvSpPr>
          <p:nvPr>
            <p:ph idx="10"/>
          </p:nvPr>
        </p:nvSpPr>
        <p:spPr bwMode="auto">
          <a:xfrm>
            <a:off x="3148013" y="4271963"/>
            <a:ext cx="5713412" cy="2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600" dirty="0"/>
              <a:t>1. Patterns </a:t>
            </a:r>
          </a:p>
          <a:p>
            <a:r>
              <a:rPr lang="en-GB" altLang="en-US" sz="1600" dirty="0"/>
              <a:t>2. Cause and Effect</a:t>
            </a:r>
          </a:p>
          <a:p>
            <a:r>
              <a:rPr lang="en-GB" altLang="en-US" sz="1600" dirty="0"/>
              <a:t>7. Stability and Change</a:t>
            </a:r>
            <a:endParaRPr lang="en-US" altLang="en-US" sz="1600" dirty="0"/>
          </a:p>
        </p:txBody>
      </p:sp>
      <p:sp>
        <p:nvSpPr>
          <p:cNvPr id="9221" name="Title 6">
            <a:extLst>
              <a:ext uri="{FF2B5EF4-FFF2-40B4-BE49-F238E27FC236}">
                <a16:creationId xmlns:a16="http://schemas.microsoft.com/office/drawing/2014/main" id="{0C18F9CC-634D-4D25-8955-4D0EF2F33C1E}"/>
              </a:ext>
            </a:extLst>
          </p:cNvPr>
          <p:cNvSpPr>
            <a:spLocks noGrp="1" noChangeArrowheads="1"/>
          </p:cNvSpPr>
          <p:nvPr>
            <p:ph type="title"/>
          </p:nvPr>
        </p:nvSpPr>
        <p:spPr/>
        <p:txBody>
          <a:bodyPr/>
          <a:lstStyle/>
          <a:p>
            <a:r>
              <a:rPr lang="en-GB" altLang="en-US"/>
              <a:t>Information</a:t>
            </a:r>
            <a:endParaRPr lang="en-US"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giraffe">
            <a:extLst>
              <a:ext uri="{FF2B5EF4-FFF2-40B4-BE49-F238E27FC236}">
                <a16:creationId xmlns:a16="http://schemas.microsoft.com/office/drawing/2014/main" id="{661DFDE2-9799-4035-9923-6DA2E6DEC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363" y="1436688"/>
            <a:ext cx="2062162"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47" name="Text Box 3">
            <a:extLst>
              <a:ext uri="{FF2B5EF4-FFF2-40B4-BE49-F238E27FC236}">
                <a16:creationId xmlns:a16="http://schemas.microsoft.com/office/drawing/2014/main" id="{37941B3E-94A0-431C-889A-7448CAA5949C}"/>
              </a:ext>
            </a:extLst>
          </p:cNvPr>
          <p:cNvSpPr txBox="1">
            <a:spLocks noChangeArrowheads="1"/>
          </p:cNvSpPr>
          <p:nvPr/>
        </p:nvSpPr>
        <p:spPr bwMode="auto">
          <a:xfrm>
            <a:off x="342900" y="1444625"/>
            <a:ext cx="7172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Due to </a:t>
            </a:r>
            <a:r>
              <a:rPr lang="en-GB" altLang="en-US" b="1"/>
              <a:t>variation</a:t>
            </a:r>
            <a:r>
              <a:rPr lang="en-GB" altLang="en-US"/>
              <a:t>, the ancestors of modern giraffes would have had necks of different lengths. </a:t>
            </a:r>
          </a:p>
        </p:txBody>
      </p:sp>
      <p:sp>
        <p:nvSpPr>
          <p:cNvPr id="22532" name="Rectangle 8">
            <a:extLst>
              <a:ext uri="{FF2B5EF4-FFF2-40B4-BE49-F238E27FC236}">
                <a16:creationId xmlns:a16="http://schemas.microsoft.com/office/drawing/2014/main" id="{2752F4DD-8421-4E6D-AEC5-8007E2EC6991}"/>
              </a:ext>
            </a:extLst>
          </p:cNvPr>
          <p:cNvSpPr>
            <a:spLocks noGrp="1" noChangeArrowheads="1"/>
          </p:cNvSpPr>
          <p:nvPr>
            <p:ph type="title"/>
          </p:nvPr>
        </p:nvSpPr>
        <p:spPr/>
        <p:txBody>
          <a:bodyPr/>
          <a:lstStyle/>
          <a:p>
            <a:pPr eaLnBrk="1" hangingPunct="1"/>
            <a:r>
              <a:rPr lang="en-GB" altLang="en-US"/>
              <a:t>How the giraffe got its neck</a:t>
            </a:r>
          </a:p>
        </p:txBody>
      </p:sp>
      <p:sp>
        <p:nvSpPr>
          <p:cNvPr id="287754" name="Text Box 10">
            <a:extLst>
              <a:ext uri="{FF2B5EF4-FFF2-40B4-BE49-F238E27FC236}">
                <a16:creationId xmlns:a16="http://schemas.microsoft.com/office/drawing/2014/main" id="{7A83BB0D-8C1A-4955-B11C-B5719889029F}"/>
              </a:ext>
            </a:extLst>
          </p:cNvPr>
          <p:cNvSpPr txBox="1">
            <a:spLocks noChangeArrowheads="1"/>
          </p:cNvSpPr>
          <p:nvPr/>
        </p:nvSpPr>
        <p:spPr bwMode="auto">
          <a:xfrm>
            <a:off x="342899" y="3497263"/>
            <a:ext cx="608047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As a result, the long-necked giraffes were more likely to survive and produce offspring in greater numbers.</a:t>
            </a:r>
          </a:p>
        </p:txBody>
      </p:sp>
      <p:sp>
        <p:nvSpPr>
          <p:cNvPr id="287755" name="Text Box 11">
            <a:extLst>
              <a:ext uri="{FF2B5EF4-FFF2-40B4-BE49-F238E27FC236}">
                <a16:creationId xmlns:a16="http://schemas.microsoft.com/office/drawing/2014/main" id="{8F403C5D-6A70-4291-9BA7-E1701672E489}"/>
              </a:ext>
            </a:extLst>
          </p:cNvPr>
          <p:cNvSpPr txBox="1">
            <a:spLocks noChangeArrowheads="1"/>
          </p:cNvSpPr>
          <p:nvPr/>
        </p:nvSpPr>
        <p:spPr bwMode="auto">
          <a:xfrm>
            <a:off x="342900" y="4889500"/>
            <a:ext cx="6440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This increased the chance of the long-necked characteristic (a </a:t>
            </a:r>
            <a:r>
              <a:rPr lang="en-GB" altLang="en-US" dirty="0">
                <a:solidFill>
                  <a:srgbClr val="010066"/>
                </a:solidFill>
              </a:rPr>
              <a:t>heritable characteristic</a:t>
            </a:r>
            <a:r>
              <a:rPr lang="en-GB" altLang="en-US" dirty="0"/>
              <a:t>) being passed on to future generations.</a:t>
            </a:r>
          </a:p>
        </p:txBody>
      </p:sp>
      <p:sp>
        <p:nvSpPr>
          <p:cNvPr id="287758" name="Rectangle 14">
            <a:extLst>
              <a:ext uri="{FF2B5EF4-FFF2-40B4-BE49-F238E27FC236}">
                <a16:creationId xmlns:a16="http://schemas.microsoft.com/office/drawing/2014/main" id="{21EAE746-B69F-42DE-968B-406B342B0391}"/>
              </a:ext>
            </a:extLst>
          </p:cNvPr>
          <p:cNvSpPr>
            <a:spLocks noChangeArrowheads="1"/>
          </p:cNvSpPr>
          <p:nvPr/>
        </p:nvSpPr>
        <p:spPr bwMode="auto">
          <a:xfrm>
            <a:off x="342900" y="2471738"/>
            <a:ext cx="6989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Giraffes with longer necks would have been able to reach more food than those with shorter necks.</a:t>
            </a:r>
          </a:p>
        </p:txBody>
      </p:sp>
      <p:sp>
        <p:nvSpPr>
          <p:cNvPr id="22536" name="Rectangle 2">
            <a:extLst>
              <a:ext uri="{FF2B5EF4-FFF2-40B4-BE49-F238E27FC236}">
                <a16:creationId xmlns:a16="http://schemas.microsoft.com/office/drawing/2014/main" id="{5044BD3B-9D6C-4CCA-8C47-0B469A60578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537" name="Rectangle 1">
            <a:extLst>
              <a:ext uri="{FF2B5EF4-FFF2-40B4-BE49-F238E27FC236}">
                <a16:creationId xmlns:a16="http://schemas.microsoft.com/office/drawing/2014/main" id="{7813EDE6-3C67-4CCD-BE05-DE4B79116B5B}"/>
              </a:ext>
            </a:extLst>
          </p:cNvPr>
          <p:cNvSpPr>
            <a:spLocks noChangeArrowheads="1"/>
          </p:cNvSpPr>
          <p:nvPr/>
        </p:nvSpPr>
        <p:spPr bwMode="auto">
          <a:xfrm>
            <a:off x="342900" y="784225"/>
            <a:ext cx="8189913" cy="4619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does natural selection explain a giraffe’s long neck?</a:t>
            </a:r>
          </a:p>
        </p:txBody>
      </p:sp>
      <p:pic>
        <p:nvPicPr>
          <p:cNvPr id="11" name="Picture 10">
            <a:extLst>
              <a:ext uri="{FF2B5EF4-FFF2-40B4-BE49-F238E27FC236}">
                <a16:creationId xmlns:a16="http://schemas.microsoft.com/office/drawing/2014/main" id="{660EB4D3-0931-463E-8BC2-16D2F67A3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7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755"/>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p:bldP spid="287754" grpId="0"/>
      <p:bldP spid="287755" grpId="0"/>
      <p:bldP spid="2877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5D2FD95-B993-4A33-BADC-651D17E98452}"/>
              </a:ext>
            </a:extLst>
          </p:cNvPr>
          <p:cNvSpPr>
            <a:spLocks noGrp="1" noChangeArrowheads="1"/>
          </p:cNvSpPr>
          <p:nvPr>
            <p:ph type="title"/>
          </p:nvPr>
        </p:nvSpPr>
        <p:spPr/>
        <p:txBody>
          <a:bodyPr/>
          <a:lstStyle/>
          <a:p>
            <a:pPr eaLnBrk="1" hangingPunct="1"/>
            <a:r>
              <a:rPr lang="en-GB" altLang="en-US" dirty="0"/>
              <a:t>Natural selection in action</a:t>
            </a:r>
          </a:p>
        </p:txBody>
      </p:sp>
      <p:pic>
        <p:nvPicPr>
          <p:cNvPr id="24580" name="Picture 5">
            <a:extLst>
              <a:ext uri="{FF2B5EF4-FFF2-40B4-BE49-F238E27FC236}">
                <a16:creationId xmlns:a16="http://schemas.microsoft.com/office/drawing/2014/main" id="{D775C427-418D-4507-A7DE-B8E68C36EF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flash_icon">
            <a:extLst>
              <a:ext uri="{FF2B5EF4-FFF2-40B4-BE49-F238E27FC236}">
                <a16:creationId xmlns:a16="http://schemas.microsoft.com/office/drawing/2014/main" id="{E1D5D2F2-9217-4BB5-A1E7-FDA65F8783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68124BB-4869-4535-90A6-04684AB7299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62126"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482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5D885B2-B896-4D21-A29A-700A9417FC6C}"/>
              </a:ext>
            </a:extLst>
          </p:cNvPr>
          <p:cNvSpPr>
            <a:spLocks noGrp="1" noChangeArrowheads="1"/>
          </p:cNvSpPr>
          <p:nvPr>
            <p:ph type="title"/>
          </p:nvPr>
        </p:nvSpPr>
        <p:spPr>
          <a:noFill/>
        </p:spPr>
        <p:txBody>
          <a:bodyPr/>
          <a:lstStyle/>
          <a:p>
            <a:r>
              <a:rPr lang="en-GB" altLang="en-US"/>
              <a:t>Speciation over time</a:t>
            </a:r>
          </a:p>
        </p:txBody>
      </p:sp>
      <p:sp>
        <p:nvSpPr>
          <p:cNvPr id="26627" name="Text Box 5">
            <a:extLst>
              <a:ext uri="{FF2B5EF4-FFF2-40B4-BE49-F238E27FC236}">
                <a16:creationId xmlns:a16="http://schemas.microsoft.com/office/drawing/2014/main" id="{119F993B-B08C-47CA-A813-DC22B7B2CB1B}"/>
              </a:ext>
            </a:extLst>
          </p:cNvPr>
          <p:cNvSpPr txBox="1">
            <a:spLocks noChangeArrowheads="1"/>
          </p:cNvSpPr>
          <p:nvPr/>
        </p:nvSpPr>
        <p:spPr bwMode="auto">
          <a:xfrm>
            <a:off x="342900" y="784225"/>
            <a:ext cx="857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Over time, natural selection may cause a population to become so different that it becomes a new species. </a:t>
            </a:r>
          </a:p>
        </p:txBody>
      </p:sp>
      <p:sp>
        <p:nvSpPr>
          <p:cNvPr id="783371" name="Text Box 11">
            <a:extLst>
              <a:ext uri="{FF2B5EF4-FFF2-40B4-BE49-F238E27FC236}">
                <a16:creationId xmlns:a16="http://schemas.microsoft.com/office/drawing/2014/main" id="{5C860D92-0E77-4F97-B905-55301F72249A}"/>
              </a:ext>
            </a:extLst>
          </p:cNvPr>
          <p:cNvSpPr txBox="1">
            <a:spLocks noChangeArrowheads="1"/>
          </p:cNvSpPr>
          <p:nvPr/>
        </p:nvSpPr>
        <p:spPr bwMode="auto">
          <a:xfrm>
            <a:off x="342900" y="2073688"/>
            <a:ext cx="6116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a:t>This process is called </a:t>
            </a:r>
            <a:r>
              <a:rPr lang="en-GB" altLang="en-US" b="1">
                <a:solidFill>
                  <a:srgbClr val="10BC45"/>
                </a:solidFill>
              </a:rPr>
              <a:t>speciation</a:t>
            </a:r>
            <a:r>
              <a:rPr lang="en-GB" altLang="en-US"/>
              <a:t>.</a:t>
            </a:r>
          </a:p>
        </p:txBody>
      </p:sp>
      <p:sp>
        <p:nvSpPr>
          <p:cNvPr id="25607" name="Rectangle 10">
            <a:extLst>
              <a:ext uri="{FF2B5EF4-FFF2-40B4-BE49-F238E27FC236}">
                <a16:creationId xmlns:a16="http://schemas.microsoft.com/office/drawing/2014/main" id="{30B97427-5597-415E-88A7-63B6B48C6ACB}"/>
              </a:ext>
            </a:extLst>
          </p:cNvPr>
          <p:cNvSpPr>
            <a:spLocks noChangeArrowheads="1"/>
          </p:cNvSpPr>
          <p:nvPr/>
        </p:nvSpPr>
        <p:spPr bwMode="auto">
          <a:xfrm>
            <a:off x="342899" y="2993819"/>
            <a:ext cx="489170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Over millions of years, natural selection and speciation have produced the huge variety of life that we see on Earth today. </a:t>
            </a:r>
          </a:p>
        </p:txBody>
      </p:sp>
      <p:pic>
        <p:nvPicPr>
          <p:cNvPr id="26631" name="Picture 7" descr="sarel_98140784.jpg">
            <a:extLst>
              <a:ext uri="{FF2B5EF4-FFF2-40B4-BE49-F238E27FC236}">
                <a16:creationId xmlns:a16="http://schemas.microsoft.com/office/drawing/2014/main" id="{FDFD143A-8297-45E0-A0C5-A30F1C49A259}"/>
              </a:ext>
            </a:extLst>
          </p:cNvPr>
          <p:cNvPicPr>
            <a:picLocks noChangeAspect="1"/>
          </p:cNvPicPr>
          <p:nvPr/>
        </p:nvPicPr>
        <p:blipFill>
          <a:blip r:embed="rId4">
            <a:extLst>
              <a:ext uri="{28A0092B-C50C-407E-A947-70E740481C1C}">
                <a14:useLocalDpi xmlns:a14="http://schemas.microsoft.com/office/drawing/2010/main" val="0"/>
              </a:ext>
            </a:extLst>
          </a:blip>
          <a:srcRect l="20015" t="11986" r="25587" b="13840"/>
          <a:stretch>
            <a:fillRect/>
          </a:stretch>
        </p:blipFill>
        <p:spPr bwMode="auto">
          <a:xfrm>
            <a:off x="5610225" y="2078006"/>
            <a:ext cx="28384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4D8B5BE-19C2-4D27-B313-E7D9D46849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353F0AD5-AB5E-4D8F-88EA-68583738EEF2}"/>
              </a:ext>
            </a:extLst>
          </p:cNvPr>
          <p:cNvSpPr>
            <a:spLocks noChangeArrowheads="1"/>
          </p:cNvSpPr>
          <p:nvPr/>
        </p:nvSpPr>
        <p:spPr bwMode="auto">
          <a:xfrm>
            <a:off x="342899" y="5021946"/>
            <a:ext cx="85455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Over 1.5 million species have been documented on Earth so </a:t>
            </a:r>
            <a:br>
              <a:rPr lang="en-GB" altLang="en-US"/>
            </a:br>
            <a:r>
              <a:rPr lang="en-GB" altLang="en-US"/>
              <a:t>far, and many more are yet to be discovered. </a:t>
            </a:r>
          </a:p>
        </p:txBody>
      </p:sp>
      <p:pic>
        <p:nvPicPr>
          <p:cNvPr id="10" name="Picture 9" descr="notes_icon">
            <a:extLst>
              <a:ext uri="{FF2B5EF4-FFF2-40B4-BE49-F238E27FC236}">
                <a16:creationId xmlns:a16="http://schemas.microsoft.com/office/drawing/2014/main" id="{EE498F56-6FAE-4349-98B7-C052535E8A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33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71" grpId="0"/>
      <p:bldP spid="2560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5D885B2-B896-4D21-A29A-700A9417FC6C}"/>
              </a:ext>
            </a:extLst>
          </p:cNvPr>
          <p:cNvSpPr>
            <a:spLocks noGrp="1" noChangeArrowheads="1"/>
          </p:cNvSpPr>
          <p:nvPr>
            <p:ph type="title"/>
          </p:nvPr>
        </p:nvSpPr>
        <p:spPr>
          <a:noFill/>
        </p:spPr>
        <p:txBody>
          <a:bodyPr/>
          <a:lstStyle/>
          <a:p>
            <a:r>
              <a:rPr lang="en-GB" altLang="en-US" dirty="0"/>
              <a:t>Common ancestors (1)</a:t>
            </a:r>
          </a:p>
        </p:txBody>
      </p:sp>
      <p:sp>
        <p:nvSpPr>
          <p:cNvPr id="26627" name="Text Box 5">
            <a:extLst>
              <a:ext uri="{FF2B5EF4-FFF2-40B4-BE49-F238E27FC236}">
                <a16:creationId xmlns:a16="http://schemas.microsoft.com/office/drawing/2014/main" id="{119F993B-B08C-47CA-A813-DC22B7B2CB1B}"/>
              </a:ext>
            </a:extLst>
          </p:cNvPr>
          <p:cNvSpPr txBox="1">
            <a:spLocks noChangeArrowheads="1"/>
          </p:cNvSpPr>
          <p:nvPr/>
        </p:nvSpPr>
        <p:spPr bwMode="auto">
          <a:xfrm>
            <a:off x="342900" y="784225"/>
            <a:ext cx="857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b="1" dirty="0"/>
              <a:t>Chimpanzees</a:t>
            </a:r>
            <a:r>
              <a:rPr lang="en-GB" dirty="0"/>
              <a:t> are very closely related to another ape species called the </a:t>
            </a:r>
            <a:r>
              <a:rPr lang="en-GB" b="1" dirty="0"/>
              <a:t>bonobo</a:t>
            </a:r>
            <a:r>
              <a:rPr lang="en-GB" dirty="0"/>
              <a:t>. Both ape species live in Central Africa. </a:t>
            </a:r>
            <a:endParaRPr lang="en-GB" altLang="en-US" dirty="0"/>
          </a:p>
        </p:txBody>
      </p:sp>
      <p:pic>
        <p:nvPicPr>
          <p:cNvPr id="9" name="Picture 8">
            <a:extLst>
              <a:ext uri="{FF2B5EF4-FFF2-40B4-BE49-F238E27FC236}">
                <a16:creationId xmlns:a16="http://schemas.microsoft.com/office/drawing/2014/main" id="{94D8B5BE-19C2-4D27-B313-E7D9D4684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EE498F56-6FAE-4349-98B7-C052535E8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3F0706E-E89A-4D92-A576-A485EC83A3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2244" y="1815230"/>
            <a:ext cx="3240492" cy="3517407"/>
          </a:xfrm>
          <a:prstGeom prst="rect">
            <a:avLst/>
          </a:prstGeom>
        </p:spPr>
      </p:pic>
      <p:pic>
        <p:nvPicPr>
          <p:cNvPr id="5" name="Picture 4">
            <a:extLst>
              <a:ext uri="{FF2B5EF4-FFF2-40B4-BE49-F238E27FC236}">
                <a16:creationId xmlns:a16="http://schemas.microsoft.com/office/drawing/2014/main" id="{D3EF4C68-E47D-4129-B2FB-511E07EB0D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080" y="1814257"/>
            <a:ext cx="3319226" cy="3518380"/>
          </a:xfrm>
          <a:prstGeom prst="rect">
            <a:avLst/>
          </a:prstGeom>
        </p:spPr>
      </p:pic>
      <p:sp>
        <p:nvSpPr>
          <p:cNvPr id="14" name="Rectangle 10">
            <a:extLst>
              <a:ext uri="{FF2B5EF4-FFF2-40B4-BE49-F238E27FC236}">
                <a16:creationId xmlns:a16="http://schemas.microsoft.com/office/drawing/2014/main" id="{EBF4033D-63B3-4518-9E68-C844C3443E77}"/>
              </a:ext>
            </a:extLst>
          </p:cNvPr>
          <p:cNvSpPr>
            <a:spLocks noChangeArrowheads="1"/>
          </p:cNvSpPr>
          <p:nvPr/>
        </p:nvSpPr>
        <p:spPr bwMode="auto">
          <a:xfrm>
            <a:off x="1390399" y="5454948"/>
            <a:ext cx="21025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buClr>
                <a:srgbClr val="10BC45"/>
              </a:buClr>
            </a:pPr>
            <a:r>
              <a:rPr lang="en-GB" b="1" dirty="0"/>
              <a:t>chimpanzee</a:t>
            </a:r>
            <a:endParaRPr lang="en-GB" altLang="en-US" b="1" dirty="0"/>
          </a:p>
        </p:txBody>
      </p:sp>
      <p:sp>
        <p:nvSpPr>
          <p:cNvPr id="15" name="Rectangle 10">
            <a:extLst>
              <a:ext uri="{FF2B5EF4-FFF2-40B4-BE49-F238E27FC236}">
                <a16:creationId xmlns:a16="http://schemas.microsoft.com/office/drawing/2014/main" id="{5EBDB7AF-A8CA-46E5-B91B-58C9F8A8F7FC}"/>
              </a:ext>
            </a:extLst>
          </p:cNvPr>
          <p:cNvSpPr>
            <a:spLocks noChangeArrowheads="1"/>
          </p:cNvSpPr>
          <p:nvPr/>
        </p:nvSpPr>
        <p:spPr bwMode="auto">
          <a:xfrm>
            <a:off x="5481196" y="5454948"/>
            <a:ext cx="21025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buClr>
                <a:srgbClr val="10BC45"/>
              </a:buClr>
            </a:pPr>
            <a:r>
              <a:rPr lang="en-GB" b="1" dirty="0"/>
              <a:t>bonobo</a:t>
            </a:r>
            <a:endParaRPr lang="en-GB" altLang="en-US" b="1" dirty="0"/>
          </a:p>
        </p:txBody>
      </p:sp>
      <p:sp>
        <p:nvSpPr>
          <p:cNvPr id="16" name="Rectangle 15">
            <a:extLst>
              <a:ext uri="{FF2B5EF4-FFF2-40B4-BE49-F238E27FC236}">
                <a16:creationId xmlns:a16="http://schemas.microsoft.com/office/drawing/2014/main" id="{29C8515F-E172-4080-AB61-45625A5C00E9}"/>
              </a:ext>
            </a:extLst>
          </p:cNvPr>
          <p:cNvSpPr>
            <a:spLocks noChangeArrowheads="1"/>
          </p:cNvSpPr>
          <p:nvPr/>
        </p:nvSpPr>
        <p:spPr bwMode="auto">
          <a:xfrm>
            <a:off x="1252158" y="6055233"/>
            <a:ext cx="6639684"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dirty="0"/>
              <a:t>What similarities or differences do you notice?</a:t>
            </a:r>
          </a:p>
        </p:txBody>
      </p:sp>
      <p:pic>
        <p:nvPicPr>
          <p:cNvPr id="17" name="Picture 16">
            <a:extLst>
              <a:ext uri="{FF2B5EF4-FFF2-40B4-BE49-F238E27FC236}">
                <a16:creationId xmlns:a16="http://schemas.microsoft.com/office/drawing/2014/main" id="{F7E3DA20-147A-41A0-BE16-2372EAA9C54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42380"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291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5D885B2-B896-4D21-A29A-700A9417FC6C}"/>
              </a:ext>
            </a:extLst>
          </p:cNvPr>
          <p:cNvSpPr>
            <a:spLocks noGrp="1" noChangeArrowheads="1"/>
          </p:cNvSpPr>
          <p:nvPr>
            <p:ph type="title"/>
          </p:nvPr>
        </p:nvSpPr>
        <p:spPr>
          <a:noFill/>
        </p:spPr>
        <p:txBody>
          <a:bodyPr/>
          <a:lstStyle/>
          <a:p>
            <a:r>
              <a:rPr lang="en-GB" altLang="en-US" dirty="0"/>
              <a:t>Common ancestors (2)</a:t>
            </a:r>
          </a:p>
        </p:txBody>
      </p:sp>
      <p:sp>
        <p:nvSpPr>
          <p:cNvPr id="26627" name="Text Box 5">
            <a:extLst>
              <a:ext uri="{FF2B5EF4-FFF2-40B4-BE49-F238E27FC236}">
                <a16:creationId xmlns:a16="http://schemas.microsoft.com/office/drawing/2014/main" id="{119F993B-B08C-47CA-A813-DC22B7B2CB1B}"/>
              </a:ext>
            </a:extLst>
          </p:cNvPr>
          <p:cNvSpPr txBox="1">
            <a:spLocks noChangeArrowheads="1"/>
          </p:cNvSpPr>
          <p:nvPr/>
        </p:nvSpPr>
        <p:spPr bwMode="auto">
          <a:xfrm>
            <a:off x="342900" y="784225"/>
            <a:ext cx="857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dirty="0"/>
              <a:t>Around 1.5–2 million years ago, a speciation event occurred that separated a population of apes. </a:t>
            </a:r>
            <a:endParaRPr lang="en-GB" altLang="en-US" dirty="0"/>
          </a:p>
        </p:txBody>
      </p:sp>
      <p:sp>
        <p:nvSpPr>
          <p:cNvPr id="25607" name="Rectangle 10">
            <a:extLst>
              <a:ext uri="{FF2B5EF4-FFF2-40B4-BE49-F238E27FC236}">
                <a16:creationId xmlns:a16="http://schemas.microsoft.com/office/drawing/2014/main" id="{30B97427-5597-415E-88A7-63B6B48C6ACB}"/>
              </a:ext>
            </a:extLst>
          </p:cNvPr>
          <p:cNvSpPr>
            <a:spLocks noChangeArrowheads="1"/>
          </p:cNvSpPr>
          <p:nvPr/>
        </p:nvSpPr>
        <p:spPr bwMode="auto">
          <a:xfrm>
            <a:off x="342899" y="2229969"/>
            <a:ext cx="32828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dirty="0"/>
              <a:t>The population north of the Congo River evolved to become chimpanzees.</a:t>
            </a:r>
            <a:endParaRPr lang="en-GB" altLang="en-US" dirty="0"/>
          </a:p>
        </p:txBody>
      </p:sp>
      <p:pic>
        <p:nvPicPr>
          <p:cNvPr id="9" name="Picture 8">
            <a:extLst>
              <a:ext uri="{FF2B5EF4-FFF2-40B4-BE49-F238E27FC236}">
                <a16:creationId xmlns:a16="http://schemas.microsoft.com/office/drawing/2014/main" id="{94D8B5BE-19C2-4D27-B313-E7D9D4684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353F0AD5-AB5E-4D8F-88EA-68583738EEF2}"/>
              </a:ext>
            </a:extLst>
          </p:cNvPr>
          <p:cNvSpPr>
            <a:spLocks noChangeArrowheads="1"/>
          </p:cNvSpPr>
          <p:nvPr/>
        </p:nvSpPr>
        <p:spPr bwMode="auto">
          <a:xfrm>
            <a:off x="342898" y="4414375"/>
            <a:ext cx="31905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dirty="0"/>
              <a:t>The population south of the river evolved to </a:t>
            </a:r>
            <a:br>
              <a:rPr lang="en-GB" dirty="0"/>
            </a:br>
            <a:r>
              <a:rPr lang="en-GB" dirty="0"/>
              <a:t>become bonobos.</a:t>
            </a:r>
            <a:endParaRPr lang="en-GB" altLang="en-US" dirty="0"/>
          </a:p>
        </p:txBody>
      </p:sp>
      <p:pic>
        <p:nvPicPr>
          <p:cNvPr id="4" name="Picture 3">
            <a:extLst>
              <a:ext uri="{FF2B5EF4-FFF2-40B4-BE49-F238E27FC236}">
                <a16:creationId xmlns:a16="http://schemas.microsoft.com/office/drawing/2014/main" id="{BF20748B-4973-4E85-A5D8-1F42CC8184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5953" y="1681373"/>
            <a:ext cx="4202722" cy="4237030"/>
          </a:xfrm>
          <a:prstGeom prst="rect">
            <a:avLst/>
          </a:prstGeom>
        </p:spPr>
      </p:pic>
      <p:pic>
        <p:nvPicPr>
          <p:cNvPr id="13" name="Picture 12" descr="notes_icon">
            <a:extLst>
              <a:ext uri="{FF2B5EF4-FFF2-40B4-BE49-F238E27FC236}">
                <a16:creationId xmlns:a16="http://schemas.microsoft.com/office/drawing/2014/main" id="{F6C29998-E480-4374-982D-F763368296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C805EA53-3739-4F3F-BFC4-AADB83BDC15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42380" y="86520"/>
            <a:ext cx="442911" cy="516730"/>
          </a:xfrm>
          <a:prstGeom prst="rect">
            <a:avLst/>
          </a:prstGeom>
          <a:noFill/>
          <a:ln w="9525">
            <a:noFill/>
            <a:miter lim="800000"/>
            <a:headEnd/>
            <a:tailEnd/>
          </a:ln>
        </p:spPr>
      </p:pic>
      <p:sp>
        <p:nvSpPr>
          <p:cNvPr id="15" name="Rectangle 14">
            <a:extLst>
              <a:ext uri="{FF2B5EF4-FFF2-40B4-BE49-F238E27FC236}">
                <a16:creationId xmlns:a16="http://schemas.microsoft.com/office/drawing/2014/main" id="{02C0C9D6-515E-419B-9E17-4D2BAFEC2030}"/>
              </a:ext>
            </a:extLst>
          </p:cNvPr>
          <p:cNvSpPr>
            <a:spLocks noChangeArrowheads="1"/>
          </p:cNvSpPr>
          <p:nvPr/>
        </p:nvSpPr>
        <p:spPr bwMode="auto">
          <a:xfrm>
            <a:off x="1252158" y="6145545"/>
            <a:ext cx="6639684"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dirty="0"/>
              <a:t>What may have caused the speciation event?</a:t>
            </a:r>
          </a:p>
        </p:txBody>
      </p:sp>
    </p:spTree>
    <p:custDataLst>
      <p:tags r:id="rId1"/>
    </p:custDataLst>
    <p:extLst>
      <p:ext uri="{BB962C8B-B14F-4D97-AF65-F5344CB8AC3E}">
        <p14:creationId xmlns:p14="http://schemas.microsoft.com/office/powerpoint/2010/main" val="2857217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11"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5D885B2-B896-4D21-A29A-700A9417FC6C}"/>
              </a:ext>
            </a:extLst>
          </p:cNvPr>
          <p:cNvSpPr>
            <a:spLocks noGrp="1" noChangeArrowheads="1"/>
          </p:cNvSpPr>
          <p:nvPr>
            <p:ph type="title"/>
          </p:nvPr>
        </p:nvSpPr>
        <p:spPr>
          <a:noFill/>
        </p:spPr>
        <p:txBody>
          <a:bodyPr/>
          <a:lstStyle/>
          <a:p>
            <a:r>
              <a:rPr lang="en-GB" altLang="en-US" dirty="0"/>
              <a:t>Common ancestors (3)</a:t>
            </a:r>
          </a:p>
        </p:txBody>
      </p:sp>
      <p:sp>
        <p:nvSpPr>
          <p:cNvPr id="26627" name="Text Box 5">
            <a:extLst>
              <a:ext uri="{FF2B5EF4-FFF2-40B4-BE49-F238E27FC236}">
                <a16:creationId xmlns:a16="http://schemas.microsoft.com/office/drawing/2014/main" id="{119F993B-B08C-47CA-A813-DC22B7B2CB1B}"/>
              </a:ext>
            </a:extLst>
          </p:cNvPr>
          <p:cNvSpPr txBox="1">
            <a:spLocks noChangeArrowheads="1"/>
          </p:cNvSpPr>
          <p:nvPr/>
        </p:nvSpPr>
        <p:spPr bwMode="auto">
          <a:xfrm>
            <a:off x="342900" y="784225"/>
            <a:ext cx="857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dirty="0"/>
              <a:t>An </a:t>
            </a:r>
            <a:r>
              <a:rPr lang="en-GB" b="1" dirty="0">
                <a:solidFill>
                  <a:srgbClr val="10BC45"/>
                </a:solidFill>
              </a:rPr>
              <a:t>ancestor</a:t>
            </a:r>
            <a:r>
              <a:rPr lang="en-GB" dirty="0"/>
              <a:t> is a species that another species evolved from at some point in its evolutionary past. </a:t>
            </a:r>
          </a:p>
        </p:txBody>
      </p:sp>
      <p:sp>
        <p:nvSpPr>
          <p:cNvPr id="783371" name="Text Box 11">
            <a:extLst>
              <a:ext uri="{FF2B5EF4-FFF2-40B4-BE49-F238E27FC236}">
                <a16:creationId xmlns:a16="http://schemas.microsoft.com/office/drawing/2014/main" id="{5C860D92-0E77-4F97-B905-55301F72249A}"/>
              </a:ext>
            </a:extLst>
          </p:cNvPr>
          <p:cNvSpPr txBox="1">
            <a:spLocks noChangeArrowheads="1"/>
          </p:cNvSpPr>
          <p:nvPr/>
        </p:nvSpPr>
        <p:spPr bwMode="auto">
          <a:xfrm>
            <a:off x="342899" y="2047603"/>
            <a:ext cx="38675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dirty="0"/>
              <a:t>A </a:t>
            </a:r>
            <a:r>
              <a:rPr lang="en-GB" b="1" dirty="0">
                <a:solidFill>
                  <a:srgbClr val="10BC45"/>
                </a:solidFill>
              </a:rPr>
              <a:t>common ancestor </a:t>
            </a:r>
            <a:r>
              <a:rPr lang="en-GB" dirty="0"/>
              <a:t>is </a:t>
            </a:r>
            <a:br>
              <a:rPr lang="en-GB" dirty="0"/>
            </a:br>
            <a:r>
              <a:rPr lang="en-GB" dirty="0"/>
              <a:t>an ancestor shared by </a:t>
            </a:r>
            <a:br>
              <a:rPr lang="en-GB" dirty="0"/>
            </a:br>
            <a:r>
              <a:rPr lang="en-GB" dirty="0"/>
              <a:t>more than one species.</a:t>
            </a:r>
          </a:p>
        </p:txBody>
      </p:sp>
      <p:pic>
        <p:nvPicPr>
          <p:cNvPr id="9" name="Picture 8">
            <a:extLst>
              <a:ext uri="{FF2B5EF4-FFF2-40B4-BE49-F238E27FC236}">
                <a16:creationId xmlns:a16="http://schemas.microsoft.com/office/drawing/2014/main" id="{94D8B5BE-19C2-4D27-B313-E7D9D4684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353F0AD5-AB5E-4D8F-88EA-68583738EEF2}"/>
              </a:ext>
            </a:extLst>
          </p:cNvPr>
          <p:cNvSpPr>
            <a:spLocks noChangeArrowheads="1"/>
          </p:cNvSpPr>
          <p:nvPr/>
        </p:nvSpPr>
        <p:spPr bwMode="auto">
          <a:xfrm>
            <a:off x="342899" y="3680313"/>
            <a:ext cx="451213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dirty="0"/>
              <a:t>The common ancestor of </a:t>
            </a:r>
            <a:br>
              <a:rPr lang="en-GB" dirty="0"/>
            </a:br>
            <a:r>
              <a:rPr lang="en-GB" dirty="0"/>
              <a:t>chimpanzees and bonobos is </a:t>
            </a:r>
            <a:br>
              <a:rPr lang="en-GB" dirty="0"/>
            </a:br>
            <a:r>
              <a:rPr lang="en-GB" dirty="0"/>
              <a:t>the species of ape that lived </a:t>
            </a:r>
            <a:br>
              <a:rPr lang="en-GB" dirty="0"/>
            </a:br>
            <a:r>
              <a:rPr lang="en-GB" dirty="0"/>
              <a:t>1.5–2 million years ago when </a:t>
            </a:r>
            <a:br>
              <a:rPr lang="en-GB" dirty="0"/>
            </a:br>
            <a:r>
              <a:rPr lang="en-GB" dirty="0"/>
              <a:t>the speciation event occurred.</a:t>
            </a:r>
          </a:p>
        </p:txBody>
      </p:sp>
      <p:pic>
        <p:nvPicPr>
          <p:cNvPr id="10" name="Picture 9" descr="notes_icon">
            <a:extLst>
              <a:ext uri="{FF2B5EF4-FFF2-40B4-BE49-F238E27FC236}">
                <a16:creationId xmlns:a16="http://schemas.microsoft.com/office/drawing/2014/main" id="{EE498F56-6FAE-4349-98B7-C052535E8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884D3425-6822-4FFD-A44B-5C3124D3B141}"/>
              </a:ext>
            </a:extLst>
          </p:cNvPr>
          <p:cNvSpPr>
            <a:spLocks noChangeArrowheads="1"/>
          </p:cNvSpPr>
          <p:nvPr/>
        </p:nvSpPr>
        <p:spPr bwMode="auto">
          <a:xfrm>
            <a:off x="920066" y="6116340"/>
            <a:ext cx="7303868"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dirty="0"/>
              <a:t>What characteristics do you think this ancestor had?</a:t>
            </a:r>
          </a:p>
        </p:txBody>
      </p:sp>
      <p:pic>
        <p:nvPicPr>
          <p:cNvPr id="5" name="Picture 4">
            <a:extLst>
              <a:ext uri="{FF2B5EF4-FFF2-40B4-BE49-F238E27FC236}">
                <a16:creationId xmlns:a16="http://schemas.microsoft.com/office/drawing/2014/main" id="{4BE01661-B66F-48A9-A39A-38D48D1C9C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3878" y="1587803"/>
            <a:ext cx="3383759" cy="4483481"/>
          </a:xfrm>
          <a:prstGeom prst="rect">
            <a:avLst/>
          </a:prstGeom>
        </p:spPr>
      </p:pic>
      <p:pic>
        <p:nvPicPr>
          <p:cNvPr id="14" name="Picture 13">
            <a:extLst>
              <a:ext uri="{FF2B5EF4-FFF2-40B4-BE49-F238E27FC236}">
                <a16:creationId xmlns:a16="http://schemas.microsoft.com/office/drawing/2014/main" id="{4887949B-C933-450D-9D24-D85B0570044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42380"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60442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3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71" grpId="0"/>
      <p:bldP spid="11"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0B888F-9FC6-4ECF-9215-4FA5D14FF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884" y="1690577"/>
            <a:ext cx="6695632" cy="4868720"/>
          </a:xfrm>
          <a:prstGeom prst="rect">
            <a:avLst/>
          </a:prstGeom>
        </p:spPr>
      </p:pic>
      <p:sp>
        <p:nvSpPr>
          <p:cNvPr id="26626" name="Rectangle 2">
            <a:extLst>
              <a:ext uri="{FF2B5EF4-FFF2-40B4-BE49-F238E27FC236}">
                <a16:creationId xmlns:a16="http://schemas.microsoft.com/office/drawing/2014/main" id="{B5D885B2-B896-4D21-A29A-700A9417FC6C}"/>
              </a:ext>
            </a:extLst>
          </p:cNvPr>
          <p:cNvSpPr>
            <a:spLocks noGrp="1" noChangeArrowheads="1"/>
          </p:cNvSpPr>
          <p:nvPr>
            <p:ph type="title"/>
          </p:nvPr>
        </p:nvSpPr>
        <p:spPr>
          <a:noFill/>
        </p:spPr>
        <p:txBody>
          <a:bodyPr/>
          <a:lstStyle/>
          <a:p>
            <a:r>
              <a:rPr lang="en-GB" altLang="en-US" dirty="0"/>
              <a:t>Universal common ancestor</a:t>
            </a:r>
          </a:p>
        </p:txBody>
      </p:sp>
      <p:sp>
        <p:nvSpPr>
          <p:cNvPr id="26627" name="Text Box 5">
            <a:extLst>
              <a:ext uri="{FF2B5EF4-FFF2-40B4-BE49-F238E27FC236}">
                <a16:creationId xmlns:a16="http://schemas.microsoft.com/office/drawing/2014/main" id="{119F993B-B08C-47CA-A813-DC22B7B2CB1B}"/>
              </a:ext>
            </a:extLst>
          </p:cNvPr>
          <p:cNvSpPr txBox="1">
            <a:spLocks noChangeArrowheads="1"/>
          </p:cNvSpPr>
          <p:nvPr/>
        </p:nvSpPr>
        <p:spPr bwMode="auto">
          <a:xfrm>
            <a:off x="342900" y="784225"/>
            <a:ext cx="857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dirty="0"/>
              <a:t>Any two species share a common ancestor at some point </a:t>
            </a:r>
            <a:br>
              <a:rPr lang="en-GB" dirty="0"/>
            </a:br>
            <a:r>
              <a:rPr lang="en-GB" dirty="0"/>
              <a:t>in their evolutionary past. </a:t>
            </a:r>
          </a:p>
        </p:txBody>
      </p:sp>
      <p:sp>
        <p:nvSpPr>
          <p:cNvPr id="783371" name="Text Box 11">
            <a:extLst>
              <a:ext uri="{FF2B5EF4-FFF2-40B4-BE49-F238E27FC236}">
                <a16:creationId xmlns:a16="http://schemas.microsoft.com/office/drawing/2014/main" id="{5C860D92-0E77-4F97-B905-55301F72249A}"/>
              </a:ext>
            </a:extLst>
          </p:cNvPr>
          <p:cNvSpPr txBox="1">
            <a:spLocks noChangeArrowheads="1"/>
          </p:cNvSpPr>
          <p:nvPr/>
        </p:nvSpPr>
        <p:spPr bwMode="auto">
          <a:xfrm>
            <a:off x="342899" y="2200938"/>
            <a:ext cx="79476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dirty="0"/>
              <a:t>The more distantly related the species, the further back in time their common ancestor existed. </a:t>
            </a:r>
          </a:p>
        </p:txBody>
      </p:sp>
      <p:pic>
        <p:nvPicPr>
          <p:cNvPr id="9" name="Picture 8">
            <a:extLst>
              <a:ext uri="{FF2B5EF4-FFF2-40B4-BE49-F238E27FC236}">
                <a16:creationId xmlns:a16="http://schemas.microsoft.com/office/drawing/2014/main" id="{94D8B5BE-19C2-4D27-B313-E7D9D46849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353F0AD5-AB5E-4D8F-88EA-68583738EEF2}"/>
              </a:ext>
            </a:extLst>
          </p:cNvPr>
          <p:cNvSpPr>
            <a:spLocks noChangeArrowheads="1"/>
          </p:cNvSpPr>
          <p:nvPr/>
        </p:nvSpPr>
        <p:spPr bwMode="auto">
          <a:xfrm>
            <a:off x="342899" y="3617651"/>
            <a:ext cx="341039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dirty="0"/>
              <a:t>All species alive </a:t>
            </a:r>
            <a:br>
              <a:rPr lang="en-GB" dirty="0"/>
            </a:br>
            <a:r>
              <a:rPr lang="en-GB" dirty="0"/>
              <a:t>today evolved from </a:t>
            </a:r>
            <a:br>
              <a:rPr lang="en-GB" dirty="0"/>
            </a:br>
            <a:r>
              <a:rPr lang="en-GB" dirty="0"/>
              <a:t>a </a:t>
            </a:r>
            <a:r>
              <a:rPr lang="en-GB" b="1" dirty="0">
                <a:solidFill>
                  <a:srgbClr val="10BC45"/>
                </a:solidFill>
              </a:rPr>
              <a:t>universal common ancestor</a:t>
            </a:r>
            <a:r>
              <a:rPr lang="en-GB" dirty="0">
                <a:solidFill>
                  <a:srgbClr val="10BC45"/>
                </a:solidFill>
              </a:rPr>
              <a:t> </a:t>
            </a:r>
            <a:r>
              <a:rPr lang="en-GB" dirty="0"/>
              <a:t>early </a:t>
            </a:r>
            <a:br>
              <a:rPr lang="en-GB" dirty="0"/>
            </a:br>
            <a:r>
              <a:rPr lang="en-GB" dirty="0"/>
              <a:t>in the history of life.</a:t>
            </a:r>
          </a:p>
        </p:txBody>
      </p:sp>
    </p:spTree>
    <p:custDataLst>
      <p:tags r:id="rId1"/>
    </p:custDataLst>
    <p:extLst>
      <p:ext uri="{BB962C8B-B14F-4D97-AF65-F5344CB8AC3E}">
        <p14:creationId xmlns:p14="http://schemas.microsoft.com/office/powerpoint/2010/main" val="198335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3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71"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B5D7844-A7EE-4F01-A010-282F887F70CC}"/>
              </a:ext>
            </a:extLst>
          </p:cNvPr>
          <p:cNvSpPr>
            <a:spLocks noGrp="1"/>
          </p:cNvSpPr>
          <p:nvPr>
            <p:ph type="title" idx="4294967295"/>
          </p:nvPr>
        </p:nvSpPr>
        <p:spPr/>
        <p:txBody>
          <a:bodyPr/>
          <a:lstStyle/>
          <a:p>
            <a:r>
              <a:rPr lang="en-GB" altLang="en-US" dirty="0"/>
              <a:t>Evolution through time</a:t>
            </a:r>
          </a:p>
        </p:txBody>
      </p:sp>
      <p:sp>
        <p:nvSpPr>
          <p:cNvPr id="18435" name="Text Box 21">
            <a:extLst>
              <a:ext uri="{FF2B5EF4-FFF2-40B4-BE49-F238E27FC236}">
                <a16:creationId xmlns:a16="http://schemas.microsoft.com/office/drawing/2014/main" id="{3C3001D3-D267-4F73-9D4C-BF6BD625152D}"/>
              </a:ext>
            </a:extLst>
          </p:cNvPr>
          <p:cNvSpPr txBox="1">
            <a:spLocks noChangeArrowheads="1"/>
          </p:cNvSpPr>
          <p:nvPr/>
        </p:nvSpPr>
        <p:spPr bwMode="auto">
          <a:xfrm>
            <a:off x="342900"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Simple life forms first developed on Earth over </a:t>
            </a:r>
            <a:r>
              <a:rPr lang="en-GB" altLang="en-US" b="1" dirty="0">
                <a:solidFill>
                  <a:srgbClr val="10BC45"/>
                </a:solidFill>
              </a:rPr>
              <a:t>3.5 billion</a:t>
            </a:r>
            <a:r>
              <a:rPr lang="en-GB" altLang="en-US" b="1" dirty="0"/>
              <a:t> </a:t>
            </a:r>
            <a:br>
              <a:rPr lang="en-GB" altLang="en-US" b="1" dirty="0"/>
            </a:br>
            <a:r>
              <a:rPr lang="en-GB" altLang="en-US" dirty="0"/>
              <a:t>years</a:t>
            </a:r>
            <a:r>
              <a:rPr lang="en-GB" altLang="en-US" b="1" dirty="0"/>
              <a:t> </a:t>
            </a:r>
            <a:r>
              <a:rPr lang="en-GB" altLang="en-US" dirty="0"/>
              <a:t>ago.</a:t>
            </a:r>
          </a:p>
        </p:txBody>
      </p:sp>
      <p:sp>
        <p:nvSpPr>
          <p:cNvPr id="168967" name="Text Box 2">
            <a:extLst>
              <a:ext uri="{FF2B5EF4-FFF2-40B4-BE49-F238E27FC236}">
                <a16:creationId xmlns:a16="http://schemas.microsoft.com/office/drawing/2014/main" id="{3AF6A03E-FFDF-4688-95FA-5798960F3354}"/>
              </a:ext>
            </a:extLst>
          </p:cNvPr>
          <p:cNvSpPr txBox="1">
            <a:spLocks noChangeArrowheads="1"/>
          </p:cNvSpPr>
          <p:nvPr/>
        </p:nvSpPr>
        <p:spPr bwMode="auto">
          <a:xfrm>
            <a:off x="342900" y="1777478"/>
            <a:ext cx="47181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image shows </a:t>
            </a:r>
            <a:r>
              <a:rPr lang="en-GB" altLang="en-US" b="1" dirty="0"/>
              <a:t>stromatolites</a:t>
            </a:r>
            <a:r>
              <a:rPr lang="en-GB" altLang="en-US" dirty="0"/>
              <a:t>, which are mounds made of microorganisms.</a:t>
            </a:r>
          </a:p>
        </p:txBody>
      </p:sp>
      <p:sp>
        <p:nvSpPr>
          <p:cNvPr id="2" name="Rectangle 1">
            <a:extLst>
              <a:ext uri="{FF2B5EF4-FFF2-40B4-BE49-F238E27FC236}">
                <a16:creationId xmlns:a16="http://schemas.microsoft.com/office/drawing/2014/main" id="{D2A63F2E-DC86-4D27-AC1E-AF5229F31A72}"/>
              </a:ext>
            </a:extLst>
          </p:cNvPr>
          <p:cNvSpPr/>
          <p:nvPr/>
        </p:nvSpPr>
        <p:spPr>
          <a:xfrm>
            <a:off x="342899" y="4504115"/>
            <a:ext cx="4229101" cy="1569660"/>
          </a:xfrm>
          <a:prstGeom prst="rect">
            <a:avLst/>
          </a:prstGeom>
        </p:spPr>
        <p:txBody>
          <a:bodyPr wrap="square">
            <a:spAutoFit/>
          </a:bodyPr>
          <a:lstStyle/>
          <a:p>
            <a:r>
              <a:rPr lang="en-GB" altLang="en-US" dirty="0"/>
              <a:t>All life on Earth has evolved from the first living organisms through the process of natural selection over time.</a:t>
            </a:r>
            <a:endParaRPr lang="en-US" dirty="0"/>
          </a:p>
        </p:txBody>
      </p:sp>
      <p:pic>
        <p:nvPicPr>
          <p:cNvPr id="7" name="Picture 6">
            <a:extLst>
              <a:ext uri="{FF2B5EF4-FFF2-40B4-BE49-F238E27FC236}">
                <a16:creationId xmlns:a16="http://schemas.microsoft.com/office/drawing/2014/main" id="{3B7C0AA8-4DDF-45E4-BBB6-B4DBF5EE6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45856CC4-6245-4CBB-9FD8-285E92AA4B57}"/>
              </a:ext>
            </a:extLst>
          </p:cNvPr>
          <p:cNvSpPr txBox="1">
            <a:spLocks noChangeArrowheads="1"/>
          </p:cNvSpPr>
          <p:nvPr/>
        </p:nvSpPr>
        <p:spPr bwMode="auto">
          <a:xfrm>
            <a:off x="342899" y="3140797"/>
            <a:ext cx="48670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Stromatolites are some of </a:t>
            </a:r>
            <a:br>
              <a:rPr lang="en-GB" altLang="en-US" dirty="0"/>
            </a:br>
            <a:r>
              <a:rPr lang="en-GB" altLang="en-US" dirty="0"/>
              <a:t>Earth’s earliest life forms, with </a:t>
            </a:r>
            <a:br>
              <a:rPr lang="en-GB" altLang="en-US" dirty="0"/>
            </a:br>
            <a:r>
              <a:rPr lang="en-GB" altLang="en-US" dirty="0"/>
              <a:t>fossils aged over </a:t>
            </a:r>
            <a:r>
              <a:rPr lang="en-GB" altLang="en-US" b="1" dirty="0"/>
              <a:t>3 billion years</a:t>
            </a:r>
            <a:r>
              <a:rPr lang="en-GB" altLang="en-US" dirty="0"/>
              <a:t>.</a:t>
            </a:r>
          </a:p>
        </p:txBody>
      </p:sp>
      <p:pic>
        <p:nvPicPr>
          <p:cNvPr id="10" name="Picture 9" descr="notes_icon">
            <a:extLst>
              <a:ext uri="{FF2B5EF4-FFF2-40B4-BE49-F238E27FC236}">
                <a16:creationId xmlns:a16="http://schemas.microsoft.com/office/drawing/2014/main" id="{835EBBBC-62A8-472D-93F2-41B826A46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E9C6160-B53A-43B9-A2AD-4698AC76FE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5162" y="1777478"/>
            <a:ext cx="3407841" cy="4130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7" grpId="0"/>
      <p:bldP spid="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B5D7844-A7EE-4F01-A010-282F887F70CC}"/>
              </a:ext>
            </a:extLst>
          </p:cNvPr>
          <p:cNvSpPr>
            <a:spLocks noGrp="1"/>
          </p:cNvSpPr>
          <p:nvPr>
            <p:ph type="title" idx="4294967295"/>
          </p:nvPr>
        </p:nvSpPr>
        <p:spPr/>
        <p:txBody>
          <a:bodyPr/>
          <a:lstStyle/>
          <a:p>
            <a:r>
              <a:rPr lang="en-GB" altLang="en-US" dirty="0"/>
              <a:t>Extinction</a:t>
            </a:r>
          </a:p>
        </p:txBody>
      </p:sp>
      <p:sp>
        <p:nvSpPr>
          <p:cNvPr id="18435" name="Text Box 21">
            <a:extLst>
              <a:ext uri="{FF2B5EF4-FFF2-40B4-BE49-F238E27FC236}">
                <a16:creationId xmlns:a16="http://schemas.microsoft.com/office/drawing/2014/main" id="{3C3001D3-D267-4F73-9D4C-BF6BD625152D}"/>
              </a:ext>
            </a:extLst>
          </p:cNvPr>
          <p:cNvSpPr txBox="1">
            <a:spLocks noChangeArrowheads="1"/>
          </p:cNvSpPr>
          <p:nvPr/>
        </p:nvSpPr>
        <p:spPr bwMode="auto">
          <a:xfrm>
            <a:off x="342899" y="784225"/>
            <a:ext cx="8734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Most of the species that have lived on Earth are now </a:t>
            </a:r>
            <a:r>
              <a:rPr lang="en-GB" altLang="en-US" b="1" dirty="0">
                <a:solidFill>
                  <a:srgbClr val="10BC45"/>
                </a:solidFill>
              </a:rPr>
              <a:t>extinct</a:t>
            </a:r>
            <a:r>
              <a:rPr lang="en-GB" altLang="en-US" dirty="0"/>
              <a:t>.</a:t>
            </a:r>
            <a:endParaRPr lang="en-US" dirty="0"/>
          </a:p>
        </p:txBody>
      </p:sp>
      <p:sp>
        <p:nvSpPr>
          <p:cNvPr id="4" name="Rectangle 3">
            <a:extLst>
              <a:ext uri="{FF2B5EF4-FFF2-40B4-BE49-F238E27FC236}">
                <a16:creationId xmlns:a16="http://schemas.microsoft.com/office/drawing/2014/main" id="{FF62FB7E-CF7D-4EB0-8314-9C69CBE2DD3E}"/>
              </a:ext>
            </a:extLst>
          </p:cNvPr>
          <p:cNvSpPr/>
          <p:nvPr/>
        </p:nvSpPr>
        <p:spPr>
          <a:xfrm>
            <a:off x="342900" y="1696978"/>
            <a:ext cx="8419306" cy="830997"/>
          </a:xfrm>
          <a:prstGeom prst="rect">
            <a:avLst/>
          </a:prstGeom>
        </p:spPr>
        <p:txBody>
          <a:bodyPr wrap="square">
            <a:spAutoFit/>
          </a:bodyPr>
          <a:lstStyle/>
          <a:p>
            <a:r>
              <a:rPr lang="en-GB" altLang="en-US" dirty="0"/>
              <a:t>This is because environmental conditions on Earth have changed over time.</a:t>
            </a:r>
            <a:endParaRPr lang="en-US" dirty="0"/>
          </a:p>
        </p:txBody>
      </p:sp>
      <p:sp>
        <p:nvSpPr>
          <p:cNvPr id="8" name="Rectangle 7">
            <a:extLst>
              <a:ext uri="{FF2B5EF4-FFF2-40B4-BE49-F238E27FC236}">
                <a16:creationId xmlns:a16="http://schemas.microsoft.com/office/drawing/2014/main" id="{EF24471E-F980-4C76-B8CF-C3D666332F52}"/>
              </a:ext>
            </a:extLst>
          </p:cNvPr>
          <p:cNvSpPr/>
          <p:nvPr/>
        </p:nvSpPr>
        <p:spPr>
          <a:xfrm>
            <a:off x="342900" y="2979063"/>
            <a:ext cx="3520355" cy="1200329"/>
          </a:xfrm>
          <a:prstGeom prst="rect">
            <a:avLst/>
          </a:prstGeom>
        </p:spPr>
        <p:txBody>
          <a:bodyPr wrap="square">
            <a:spAutoFit/>
          </a:bodyPr>
          <a:lstStyle/>
          <a:p>
            <a:r>
              <a:rPr lang="en-GB" altLang="en-US" dirty="0"/>
              <a:t>This causes natural selection to </a:t>
            </a:r>
            <a:r>
              <a:rPr lang="en-GB" altLang="en-US" dirty="0" err="1"/>
              <a:t>favor</a:t>
            </a:r>
            <a:r>
              <a:rPr lang="en-GB" altLang="en-US" dirty="0"/>
              <a:t> different characteristics.</a:t>
            </a:r>
            <a:endParaRPr lang="en-US" dirty="0"/>
          </a:p>
        </p:txBody>
      </p:sp>
      <p:sp>
        <p:nvSpPr>
          <p:cNvPr id="9" name="Rectangle 8">
            <a:extLst>
              <a:ext uri="{FF2B5EF4-FFF2-40B4-BE49-F238E27FC236}">
                <a16:creationId xmlns:a16="http://schemas.microsoft.com/office/drawing/2014/main" id="{1A461673-290E-465B-83D3-9E122201CD7E}"/>
              </a:ext>
            </a:extLst>
          </p:cNvPr>
          <p:cNvSpPr/>
          <p:nvPr/>
        </p:nvSpPr>
        <p:spPr>
          <a:xfrm>
            <a:off x="342899" y="4630480"/>
            <a:ext cx="3644309" cy="1200329"/>
          </a:xfrm>
          <a:prstGeom prst="rect">
            <a:avLst/>
          </a:prstGeom>
        </p:spPr>
        <p:txBody>
          <a:bodyPr wrap="square">
            <a:spAutoFit/>
          </a:bodyPr>
          <a:lstStyle/>
          <a:p>
            <a:r>
              <a:rPr lang="en-GB" altLang="en-US" dirty="0"/>
              <a:t>Species that cannot adapt to environmental changes become extinct.</a:t>
            </a:r>
            <a:endParaRPr lang="en-US" dirty="0"/>
          </a:p>
        </p:txBody>
      </p:sp>
      <p:pic>
        <p:nvPicPr>
          <p:cNvPr id="10" name="Picture 8" descr="Fossils_386999533_smaller.jpg">
            <a:extLst>
              <a:ext uri="{FF2B5EF4-FFF2-40B4-BE49-F238E27FC236}">
                <a16:creationId xmlns:a16="http://schemas.microsoft.com/office/drawing/2014/main" id="{8494956E-E991-4EE3-991C-9A9EAEF3FA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1781" y="2542659"/>
            <a:ext cx="4095307" cy="32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D78AB31-EEDF-4CB2-92B2-0069E5C16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notes_icon">
            <a:extLst>
              <a:ext uri="{FF2B5EF4-FFF2-40B4-BE49-F238E27FC236}">
                <a16:creationId xmlns:a16="http://schemas.microsoft.com/office/drawing/2014/main" id="{1EAFC22D-8329-4412-B7CB-891C6FCF3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88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a:extLst>
              <a:ext uri="{FF2B5EF4-FFF2-40B4-BE49-F238E27FC236}">
                <a16:creationId xmlns:a16="http://schemas.microsoft.com/office/drawing/2014/main" id="{D3BF2CCB-3105-47D1-9BCE-9FB938188AB8}"/>
              </a:ext>
            </a:extLst>
          </p:cNvPr>
          <p:cNvSpPr>
            <a:spLocks noGrp="1" noChangeArrowheads="1"/>
          </p:cNvSpPr>
          <p:nvPr>
            <p:ph type="title"/>
          </p:nvPr>
        </p:nvSpPr>
        <p:spPr/>
        <p:txBody>
          <a:bodyPr/>
          <a:lstStyle/>
          <a:p>
            <a:pPr eaLnBrk="1" hangingPunct="1"/>
            <a:r>
              <a:rPr lang="en-GB" altLang="en-US" dirty="0"/>
              <a:t>Summary</a:t>
            </a:r>
          </a:p>
        </p:txBody>
      </p:sp>
      <p:pic>
        <p:nvPicPr>
          <p:cNvPr id="28676" name="Picture 6" descr="flash_icon">
            <a:extLst>
              <a:ext uri="{FF2B5EF4-FFF2-40B4-BE49-F238E27FC236}">
                <a16:creationId xmlns:a16="http://schemas.microsoft.com/office/drawing/2014/main" id="{D2939546-7374-4818-A5C8-F14E40FCE0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notes_icon">
            <a:extLst>
              <a:ext uri="{FF2B5EF4-FFF2-40B4-BE49-F238E27FC236}">
                <a16:creationId xmlns:a16="http://schemas.microsoft.com/office/drawing/2014/main" id="{DD743F40-8C39-4828-8E7E-A3776AC964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323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2BAE3D0-5CF6-4B38-8E57-9A9CA7AC321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1783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892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2A93C7D-657B-4B72-8849-9510D243A3B4}"/>
              </a:ext>
            </a:extLst>
          </p:cNvPr>
          <p:cNvSpPr>
            <a:spLocks noGrp="1" noChangeArrowheads="1"/>
          </p:cNvSpPr>
          <p:nvPr>
            <p:ph type="title"/>
          </p:nvPr>
        </p:nvSpPr>
        <p:spPr/>
        <p:txBody>
          <a:bodyPr/>
          <a:lstStyle/>
          <a:p>
            <a:r>
              <a:rPr lang="en-GB" altLang="en-US" dirty="0"/>
              <a:t>Understanding evolution (1)</a:t>
            </a:r>
          </a:p>
        </p:txBody>
      </p:sp>
      <p:sp>
        <p:nvSpPr>
          <p:cNvPr id="8195" name="Text Box 21">
            <a:extLst>
              <a:ext uri="{FF2B5EF4-FFF2-40B4-BE49-F238E27FC236}">
                <a16:creationId xmlns:a16="http://schemas.microsoft.com/office/drawing/2014/main" id="{130B990A-6313-4004-9BB6-6DBDCE4E7F54}"/>
              </a:ext>
            </a:extLst>
          </p:cNvPr>
          <p:cNvSpPr txBox="1">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Evolution</a:t>
            </a:r>
            <a:r>
              <a:rPr lang="en-GB" altLang="en-US" dirty="0"/>
              <a:t> is the change in the characteristics of a </a:t>
            </a:r>
            <a:br>
              <a:rPr lang="en-GB" altLang="en-US" dirty="0"/>
            </a:br>
            <a:r>
              <a:rPr lang="en-GB" altLang="en-US" dirty="0"/>
              <a:t>population over time.</a:t>
            </a:r>
          </a:p>
        </p:txBody>
      </p:sp>
      <p:sp>
        <p:nvSpPr>
          <p:cNvPr id="168967" name="Text Box 2">
            <a:extLst>
              <a:ext uri="{FF2B5EF4-FFF2-40B4-BE49-F238E27FC236}">
                <a16:creationId xmlns:a16="http://schemas.microsoft.com/office/drawing/2014/main" id="{937028DB-CF40-42C1-BCF4-A4150AE05AEF}"/>
              </a:ext>
            </a:extLst>
          </p:cNvPr>
          <p:cNvSpPr txBox="1">
            <a:spLocks noChangeArrowheads="1"/>
          </p:cNvSpPr>
          <p:nvPr/>
        </p:nvSpPr>
        <p:spPr bwMode="auto">
          <a:xfrm>
            <a:off x="342900" y="1836000"/>
            <a:ext cx="6004737"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Let’s examine this statement more closely.</a:t>
            </a:r>
          </a:p>
        </p:txBody>
      </p:sp>
      <p:pic>
        <p:nvPicPr>
          <p:cNvPr id="9" name="Picture 8">
            <a:extLst>
              <a:ext uri="{FF2B5EF4-FFF2-40B4-BE49-F238E27FC236}">
                <a16:creationId xmlns:a16="http://schemas.microsoft.com/office/drawing/2014/main" id="{2249307D-BEA0-4AFD-A0C6-63428364A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1">
            <a:extLst>
              <a:ext uri="{FF2B5EF4-FFF2-40B4-BE49-F238E27FC236}">
                <a16:creationId xmlns:a16="http://schemas.microsoft.com/office/drawing/2014/main" id="{41306F04-B802-4406-B7A8-AF5D1195E1B2}"/>
              </a:ext>
            </a:extLst>
          </p:cNvPr>
          <p:cNvSpPr txBox="1">
            <a:spLocks noChangeArrowheads="1"/>
          </p:cNvSpPr>
          <p:nvPr/>
        </p:nvSpPr>
        <p:spPr bwMode="auto">
          <a:xfrm>
            <a:off x="342900" y="2686508"/>
            <a:ext cx="7628400" cy="830997"/>
          </a:xfrm>
          <a:prstGeom prst="rect">
            <a:avLst/>
          </a:prstGeom>
          <a:solidFill>
            <a:schemeClr val="bg1"/>
          </a:solidFill>
          <a:ln w="38100">
            <a:solidFill>
              <a:srgbClr val="10BC45"/>
            </a:solid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Evolution is the change in the </a:t>
            </a:r>
            <a:r>
              <a:rPr lang="en-GB" altLang="en-US" b="1" dirty="0">
                <a:solidFill>
                  <a:srgbClr val="10BC45"/>
                </a:solidFill>
              </a:rPr>
              <a:t>characteristics </a:t>
            </a:r>
            <a:r>
              <a:rPr lang="en-GB" altLang="en-US" dirty="0"/>
              <a:t>of a population over time.</a:t>
            </a:r>
          </a:p>
        </p:txBody>
      </p:sp>
      <p:sp>
        <p:nvSpPr>
          <p:cNvPr id="18" name="Text Box 2">
            <a:extLst>
              <a:ext uri="{FF2B5EF4-FFF2-40B4-BE49-F238E27FC236}">
                <a16:creationId xmlns:a16="http://schemas.microsoft.com/office/drawing/2014/main" id="{6F22D481-1EAE-4CA2-8178-1A64F777EFE0}"/>
              </a:ext>
            </a:extLst>
          </p:cNvPr>
          <p:cNvSpPr txBox="1">
            <a:spLocks noChangeArrowheads="1"/>
          </p:cNvSpPr>
          <p:nvPr/>
        </p:nvSpPr>
        <p:spPr bwMode="auto">
          <a:xfrm>
            <a:off x="342899" y="3809096"/>
            <a:ext cx="7869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evolution affects the characteristics of living things.</a:t>
            </a:r>
          </a:p>
        </p:txBody>
      </p:sp>
      <p:sp>
        <p:nvSpPr>
          <p:cNvPr id="19" name="Text Box 2">
            <a:extLst>
              <a:ext uri="{FF2B5EF4-FFF2-40B4-BE49-F238E27FC236}">
                <a16:creationId xmlns:a16="http://schemas.microsoft.com/office/drawing/2014/main" id="{C199F67E-3AF4-4BAE-9369-45228A943177}"/>
              </a:ext>
            </a:extLst>
          </p:cNvPr>
          <p:cNvSpPr txBox="1">
            <a:spLocks noChangeArrowheads="1"/>
          </p:cNvSpPr>
          <p:nvPr/>
        </p:nvSpPr>
        <p:spPr bwMode="auto">
          <a:xfrm>
            <a:off x="342899" y="4814722"/>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characteristic is any feature of organism. It includes </a:t>
            </a:r>
            <a:r>
              <a:rPr lang="en-GB" altLang="en-US" b="1" dirty="0"/>
              <a:t>physical</a:t>
            </a:r>
            <a:r>
              <a:rPr lang="en-GB" altLang="en-US" dirty="0"/>
              <a:t> features such as fur or feathers, as well as </a:t>
            </a:r>
            <a:r>
              <a:rPr lang="en-US" altLang="en-US" b="1" dirty="0"/>
              <a:t>behavioral</a:t>
            </a:r>
            <a:r>
              <a:rPr lang="en-GB" altLang="en-US" dirty="0"/>
              <a:t> ones such as a particular call or reaction.</a:t>
            </a:r>
          </a:p>
        </p:txBody>
      </p:sp>
      <p:pic>
        <p:nvPicPr>
          <p:cNvPr id="11" name="Picture 10">
            <a:extLst>
              <a:ext uri="{FF2B5EF4-FFF2-40B4-BE49-F238E27FC236}">
                <a16:creationId xmlns:a16="http://schemas.microsoft.com/office/drawing/2014/main" id="{0BC4785C-5D12-42B0-BA71-AEBF4848604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21355"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34425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7"/>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7" grpId="0" animBg="1"/>
      <p:bldP spid="10" grpId="0" animBg="1"/>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CC4349-9F1E-481F-82E6-733DCAE29842}"/>
              </a:ext>
            </a:extLst>
          </p:cNvPr>
          <p:cNvSpPr/>
          <p:nvPr/>
        </p:nvSpPr>
        <p:spPr>
          <a:xfrm>
            <a:off x="342000" y="5251167"/>
            <a:ext cx="8312143" cy="830997"/>
          </a:xfrm>
          <a:prstGeom prst="rect">
            <a:avLst/>
          </a:prstGeom>
        </p:spPr>
        <p:txBody>
          <a:bodyPr wrap="square">
            <a:spAutoFit/>
          </a:bodyPr>
          <a:lstStyle/>
          <a:p>
            <a:r>
              <a:rPr lang="en-GB" altLang="en-US" dirty="0"/>
              <a:t>Evolutionary change does not happen over the lifetime of </a:t>
            </a:r>
            <a:br>
              <a:rPr lang="en-GB" altLang="en-US" dirty="0"/>
            </a:br>
            <a:r>
              <a:rPr lang="en-GB" altLang="en-US" dirty="0"/>
              <a:t>an individual organism, but over different </a:t>
            </a:r>
            <a:r>
              <a:rPr lang="en-GB" altLang="en-US" b="1" dirty="0">
                <a:solidFill>
                  <a:srgbClr val="10BC45"/>
                </a:solidFill>
              </a:rPr>
              <a:t>generations</a:t>
            </a:r>
            <a:r>
              <a:rPr lang="en-GB" altLang="en-US" dirty="0"/>
              <a:t>.</a:t>
            </a:r>
            <a:endParaRPr lang="en-US" dirty="0"/>
          </a:p>
        </p:txBody>
      </p:sp>
      <p:sp>
        <p:nvSpPr>
          <p:cNvPr id="8194" name="Title 1">
            <a:extLst>
              <a:ext uri="{FF2B5EF4-FFF2-40B4-BE49-F238E27FC236}">
                <a16:creationId xmlns:a16="http://schemas.microsoft.com/office/drawing/2014/main" id="{D2A93C7D-657B-4B72-8849-9510D243A3B4}"/>
              </a:ext>
            </a:extLst>
          </p:cNvPr>
          <p:cNvSpPr>
            <a:spLocks noGrp="1" noChangeArrowheads="1"/>
          </p:cNvSpPr>
          <p:nvPr>
            <p:ph type="title"/>
          </p:nvPr>
        </p:nvSpPr>
        <p:spPr/>
        <p:txBody>
          <a:bodyPr/>
          <a:lstStyle/>
          <a:p>
            <a:r>
              <a:rPr lang="en-GB" altLang="en-US" dirty="0"/>
              <a:t>Understanding evolution (2)</a:t>
            </a:r>
          </a:p>
        </p:txBody>
      </p:sp>
      <p:sp>
        <p:nvSpPr>
          <p:cNvPr id="8195" name="Text Box 21">
            <a:extLst>
              <a:ext uri="{FF2B5EF4-FFF2-40B4-BE49-F238E27FC236}">
                <a16:creationId xmlns:a16="http://schemas.microsoft.com/office/drawing/2014/main" id="{130B990A-6313-4004-9BB6-6DBDCE4E7F54}"/>
              </a:ext>
            </a:extLst>
          </p:cNvPr>
          <p:cNvSpPr txBox="1">
            <a:spLocks noChangeArrowheads="1"/>
          </p:cNvSpPr>
          <p:nvPr/>
        </p:nvSpPr>
        <p:spPr bwMode="auto">
          <a:xfrm>
            <a:off x="342900" y="784225"/>
            <a:ext cx="858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Evolution</a:t>
            </a:r>
            <a:r>
              <a:rPr lang="en-GB" altLang="en-US" dirty="0"/>
              <a:t> is the change in the characteristics of a </a:t>
            </a:r>
            <a:br>
              <a:rPr lang="en-GB" altLang="en-US" dirty="0"/>
            </a:br>
            <a:r>
              <a:rPr lang="en-GB" altLang="en-US" dirty="0"/>
              <a:t>population over time.</a:t>
            </a:r>
          </a:p>
        </p:txBody>
      </p:sp>
      <p:sp>
        <p:nvSpPr>
          <p:cNvPr id="168967" name="Text Box 2">
            <a:extLst>
              <a:ext uri="{FF2B5EF4-FFF2-40B4-BE49-F238E27FC236}">
                <a16:creationId xmlns:a16="http://schemas.microsoft.com/office/drawing/2014/main" id="{937028DB-CF40-42C1-BCF4-A4150AE05AEF}"/>
              </a:ext>
            </a:extLst>
          </p:cNvPr>
          <p:cNvSpPr txBox="1">
            <a:spLocks noChangeArrowheads="1"/>
          </p:cNvSpPr>
          <p:nvPr/>
        </p:nvSpPr>
        <p:spPr bwMode="auto">
          <a:xfrm>
            <a:off x="342900" y="1836000"/>
            <a:ext cx="6004737"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Let’s examine this statement more closely.</a:t>
            </a:r>
          </a:p>
        </p:txBody>
      </p:sp>
      <p:pic>
        <p:nvPicPr>
          <p:cNvPr id="9" name="Picture 8">
            <a:extLst>
              <a:ext uri="{FF2B5EF4-FFF2-40B4-BE49-F238E27FC236}">
                <a16:creationId xmlns:a16="http://schemas.microsoft.com/office/drawing/2014/main" id="{2249307D-BEA0-4AFD-A0C6-63428364A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1">
            <a:extLst>
              <a:ext uri="{FF2B5EF4-FFF2-40B4-BE49-F238E27FC236}">
                <a16:creationId xmlns:a16="http://schemas.microsoft.com/office/drawing/2014/main" id="{2DCF76B3-8AD1-4774-8413-052F031F1EA7}"/>
              </a:ext>
            </a:extLst>
          </p:cNvPr>
          <p:cNvSpPr txBox="1">
            <a:spLocks noChangeArrowheads="1"/>
          </p:cNvSpPr>
          <p:nvPr/>
        </p:nvSpPr>
        <p:spPr bwMode="auto">
          <a:xfrm>
            <a:off x="342000" y="2685600"/>
            <a:ext cx="7628400" cy="830997"/>
          </a:xfrm>
          <a:prstGeom prst="rect">
            <a:avLst/>
          </a:prstGeom>
          <a:solidFill>
            <a:schemeClr val="bg1"/>
          </a:solidFill>
          <a:ln w="38100">
            <a:solidFill>
              <a:srgbClr val="10BC45"/>
            </a:solid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Evolution is the </a:t>
            </a:r>
            <a:r>
              <a:rPr lang="en-GB" altLang="en-US" b="1" dirty="0">
                <a:solidFill>
                  <a:srgbClr val="10BC45"/>
                </a:solidFill>
              </a:rPr>
              <a:t>change </a:t>
            </a:r>
            <a:r>
              <a:rPr lang="en-GB" altLang="en-US" dirty="0"/>
              <a:t>in the characteristics of a </a:t>
            </a:r>
            <a:br>
              <a:rPr lang="en-GB" altLang="en-US" dirty="0"/>
            </a:br>
            <a:r>
              <a:rPr lang="en-GB" altLang="en-US" dirty="0"/>
              <a:t>population over time.</a:t>
            </a:r>
          </a:p>
        </p:txBody>
      </p:sp>
      <p:sp>
        <p:nvSpPr>
          <p:cNvPr id="18" name="Text Box 2">
            <a:extLst>
              <a:ext uri="{FF2B5EF4-FFF2-40B4-BE49-F238E27FC236}">
                <a16:creationId xmlns:a16="http://schemas.microsoft.com/office/drawing/2014/main" id="{6F22D481-1EAE-4CA2-8178-1A64F777EFE0}"/>
              </a:ext>
            </a:extLst>
          </p:cNvPr>
          <p:cNvSpPr txBox="1">
            <a:spLocks noChangeArrowheads="1"/>
          </p:cNvSpPr>
          <p:nvPr/>
        </p:nvSpPr>
        <p:spPr bwMode="auto">
          <a:xfrm>
            <a:off x="342000" y="3808800"/>
            <a:ext cx="7869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evolution causes the characteristics of organisms to change. </a:t>
            </a:r>
          </a:p>
        </p:txBody>
      </p:sp>
      <p:sp>
        <p:nvSpPr>
          <p:cNvPr id="19" name="Text Box 2">
            <a:extLst>
              <a:ext uri="{FF2B5EF4-FFF2-40B4-BE49-F238E27FC236}">
                <a16:creationId xmlns:a16="http://schemas.microsoft.com/office/drawing/2014/main" id="{C199F67E-3AF4-4BAE-9369-45228A943177}"/>
              </a:ext>
            </a:extLst>
          </p:cNvPr>
          <p:cNvSpPr txBox="1">
            <a:spLocks noChangeArrowheads="1"/>
          </p:cNvSpPr>
          <p:nvPr/>
        </p:nvSpPr>
        <p:spPr bwMode="auto">
          <a:xfrm>
            <a:off x="342000" y="4714649"/>
            <a:ext cx="7869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fur </a:t>
            </a:r>
            <a:r>
              <a:rPr lang="en-GB" altLang="en-US" dirty="0" err="1"/>
              <a:t>color</a:t>
            </a:r>
            <a:r>
              <a:rPr lang="en-GB" altLang="en-US" dirty="0"/>
              <a:t> changing from brown to black.</a:t>
            </a:r>
          </a:p>
        </p:txBody>
      </p:sp>
      <p:pic>
        <p:nvPicPr>
          <p:cNvPr id="11" name="Picture 10">
            <a:extLst>
              <a:ext uri="{FF2B5EF4-FFF2-40B4-BE49-F238E27FC236}">
                <a16:creationId xmlns:a16="http://schemas.microsoft.com/office/drawing/2014/main" id="{BE68743F-EA61-49FD-A50D-A45F66F5C38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21355"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2860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2A93C7D-657B-4B72-8849-9510D243A3B4}"/>
              </a:ext>
            </a:extLst>
          </p:cNvPr>
          <p:cNvSpPr>
            <a:spLocks noGrp="1" noChangeArrowheads="1"/>
          </p:cNvSpPr>
          <p:nvPr>
            <p:ph type="title"/>
          </p:nvPr>
        </p:nvSpPr>
        <p:spPr/>
        <p:txBody>
          <a:bodyPr/>
          <a:lstStyle/>
          <a:p>
            <a:r>
              <a:rPr lang="en-GB" altLang="en-US" dirty="0"/>
              <a:t>Understanding evolution (3)</a:t>
            </a:r>
          </a:p>
        </p:txBody>
      </p:sp>
      <p:sp>
        <p:nvSpPr>
          <p:cNvPr id="8195" name="Text Box 21">
            <a:extLst>
              <a:ext uri="{FF2B5EF4-FFF2-40B4-BE49-F238E27FC236}">
                <a16:creationId xmlns:a16="http://schemas.microsoft.com/office/drawing/2014/main" id="{130B990A-6313-4004-9BB6-6DBDCE4E7F54}"/>
              </a:ext>
            </a:extLst>
          </p:cNvPr>
          <p:cNvSpPr txBox="1">
            <a:spLocks noChangeArrowheads="1"/>
          </p:cNvSpPr>
          <p:nvPr/>
        </p:nvSpPr>
        <p:spPr bwMode="auto">
          <a:xfrm>
            <a:off x="342900" y="784225"/>
            <a:ext cx="858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Evolution</a:t>
            </a:r>
            <a:r>
              <a:rPr lang="en-GB" altLang="en-US" dirty="0"/>
              <a:t> is the change in the characteristics of a </a:t>
            </a:r>
            <a:br>
              <a:rPr lang="en-GB" altLang="en-US" dirty="0"/>
            </a:br>
            <a:r>
              <a:rPr lang="en-GB" altLang="en-US" dirty="0"/>
              <a:t>population over time.</a:t>
            </a:r>
          </a:p>
        </p:txBody>
      </p:sp>
      <p:sp>
        <p:nvSpPr>
          <p:cNvPr id="168967" name="Text Box 2">
            <a:extLst>
              <a:ext uri="{FF2B5EF4-FFF2-40B4-BE49-F238E27FC236}">
                <a16:creationId xmlns:a16="http://schemas.microsoft.com/office/drawing/2014/main" id="{937028DB-CF40-42C1-BCF4-A4150AE05AEF}"/>
              </a:ext>
            </a:extLst>
          </p:cNvPr>
          <p:cNvSpPr txBox="1">
            <a:spLocks noChangeArrowheads="1"/>
          </p:cNvSpPr>
          <p:nvPr/>
        </p:nvSpPr>
        <p:spPr bwMode="auto">
          <a:xfrm>
            <a:off x="342900" y="1836000"/>
            <a:ext cx="6004737"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Let’s examine this statement more closely.</a:t>
            </a:r>
          </a:p>
        </p:txBody>
      </p:sp>
      <p:pic>
        <p:nvPicPr>
          <p:cNvPr id="9" name="Picture 8">
            <a:extLst>
              <a:ext uri="{FF2B5EF4-FFF2-40B4-BE49-F238E27FC236}">
                <a16:creationId xmlns:a16="http://schemas.microsoft.com/office/drawing/2014/main" id="{2249307D-BEA0-4AFD-A0C6-63428364A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notes_icon">
            <a:extLst>
              <a:ext uri="{FF2B5EF4-FFF2-40B4-BE49-F238E27FC236}">
                <a16:creationId xmlns:a16="http://schemas.microsoft.com/office/drawing/2014/main" id="{6CF37B5E-CF49-4E22-9E43-3E7EB0BFE3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1">
            <a:extLst>
              <a:ext uri="{FF2B5EF4-FFF2-40B4-BE49-F238E27FC236}">
                <a16:creationId xmlns:a16="http://schemas.microsoft.com/office/drawing/2014/main" id="{5A209E76-07D4-45E5-9A54-1CDDEA8198D7}"/>
              </a:ext>
            </a:extLst>
          </p:cNvPr>
          <p:cNvSpPr txBox="1">
            <a:spLocks noChangeArrowheads="1"/>
          </p:cNvSpPr>
          <p:nvPr/>
        </p:nvSpPr>
        <p:spPr bwMode="auto">
          <a:xfrm>
            <a:off x="342000" y="2685600"/>
            <a:ext cx="7628400" cy="830997"/>
          </a:xfrm>
          <a:prstGeom prst="rect">
            <a:avLst/>
          </a:prstGeom>
          <a:solidFill>
            <a:schemeClr val="bg1"/>
          </a:solidFill>
          <a:ln w="38100">
            <a:solidFill>
              <a:srgbClr val="10BC45"/>
            </a:solid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Evolution is the change in the characteristics of a </a:t>
            </a:r>
            <a:br>
              <a:rPr lang="en-GB" altLang="en-US" dirty="0"/>
            </a:br>
            <a:r>
              <a:rPr lang="en-GB" altLang="en-US" b="1" dirty="0">
                <a:solidFill>
                  <a:srgbClr val="10BC45"/>
                </a:solidFill>
              </a:rPr>
              <a:t>population </a:t>
            </a:r>
            <a:r>
              <a:rPr lang="en-GB" altLang="en-US" dirty="0"/>
              <a:t>over time.</a:t>
            </a:r>
          </a:p>
        </p:txBody>
      </p:sp>
      <p:sp>
        <p:nvSpPr>
          <p:cNvPr id="18" name="Text Box 2">
            <a:extLst>
              <a:ext uri="{FF2B5EF4-FFF2-40B4-BE49-F238E27FC236}">
                <a16:creationId xmlns:a16="http://schemas.microsoft.com/office/drawing/2014/main" id="{6F22D481-1EAE-4CA2-8178-1A64F777EFE0}"/>
              </a:ext>
            </a:extLst>
          </p:cNvPr>
          <p:cNvSpPr txBox="1">
            <a:spLocks noChangeArrowheads="1"/>
          </p:cNvSpPr>
          <p:nvPr/>
        </p:nvSpPr>
        <p:spPr bwMode="auto">
          <a:xfrm>
            <a:off x="338911" y="3895648"/>
            <a:ext cx="6624597"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evolution affects populations. </a:t>
            </a:r>
            <a:br>
              <a:rPr lang="en-GB" altLang="en-US" dirty="0"/>
            </a:br>
            <a:r>
              <a:rPr lang="en-GB" altLang="en-US" dirty="0"/>
              <a:t>What is a population?</a:t>
            </a:r>
          </a:p>
        </p:txBody>
      </p:sp>
      <p:sp>
        <p:nvSpPr>
          <p:cNvPr id="19" name="Text Box 2">
            <a:extLst>
              <a:ext uri="{FF2B5EF4-FFF2-40B4-BE49-F238E27FC236}">
                <a16:creationId xmlns:a16="http://schemas.microsoft.com/office/drawing/2014/main" id="{C199F67E-3AF4-4BAE-9369-45228A943177}"/>
              </a:ext>
            </a:extLst>
          </p:cNvPr>
          <p:cNvSpPr txBox="1">
            <a:spLocks noChangeArrowheads="1"/>
          </p:cNvSpPr>
          <p:nvPr/>
        </p:nvSpPr>
        <p:spPr bwMode="auto">
          <a:xfrm>
            <a:off x="338911" y="4966026"/>
            <a:ext cx="7869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Lucida Sans Unicode" panose="020B0602030504020204" pitchFamily="34" charset="0"/>
              </a:rPr>
              <a:t>A population is all the members of a particular species living in one area</a:t>
            </a:r>
            <a:r>
              <a:rPr lang="en-GB" altLang="en-US" dirty="0"/>
              <a:t>.</a:t>
            </a:r>
          </a:p>
        </p:txBody>
      </p:sp>
      <p:pic>
        <p:nvPicPr>
          <p:cNvPr id="10" name="Picture 9">
            <a:extLst>
              <a:ext uri="{FF2B5EF4-FFF2-40B4-BE49-F238E27FC236}">
                <a16:creationId xmlns:a16="http://schemas.microsoft.com/office/drawing/2014/main" id="{CCCA1C30-04F5-4B3B-8C6F-906ADBF5FF0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4154"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2799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2A93C7D-657B-4B72-8849-9510D243A3B4}"/>
              </a:ext>
            </a:extLst>
          </p:cNvPr>
          <p:cNvSpPr>
            <a:spLocks noGrp="1" noChangeArrowheads="1"/>
          </p:cNvSpPr>
          <p:nvPr>
            <p:ph type="title"/>
          </p:nvPr>
        </p:nvSpPr>
        <p:spPr/>
        <p:txBody>
          <a:bodyPr/>
          <a:lstStyle/>
          <a:p>
            <a:r>
              <a:rPr lang="en-GB" altLang="en-US" dirty="0"/>
              <a:t>Understanding evolution (4)</a:t>
            </a:r>
          </a:p>
        </p:txBody>
      </p:sp>
      <p:sp>
        <p:nvSpPr>
          <p:cNvPr id="8195" name="Text Box 21">
            <a:extLst>
              <a:ext uri="{FF2B5EF4-FFF2-40B4-BE49-F238E27FC236}">
                <a16:creationId xmlns:a16="http://schemas.microsoft.com/office/drawing/2014/main" id="{130B990A-6313-4004-9BB6-6DBDCE4E7F54}"/>
              </a:ext>
            </a:extLst>
          </p:cNvPr>
          <p:cNvSpPr txBox="1">
            <a:spLocks noChangeArrowheads="1"/>
          </p:cNvSpPr>
          <p:nvPr/>
        </p:nvSpPr>
        <p:spPr bwMode="auto">
          <a:xfrm>
            <a:off x="342900" y="784225"/>
            <a:ext cx="858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Evolution</a:t>
            </a:r>
            <a:r>
              <a:rPr lang="en-GB" altLang="en-US" dirty="0"/>
              <a:t> is the change in the characteristics of a </a:t>
            </a:r>
            <a:br>
              <a:rPr lang="en-GB" altLang="en-US" dirty="0"/>
            </a:br>
            <a:r>
              <a:rPr lang="en-GB" altLang="en-US" dirty="0"/>
              <a:t>population over time.</a:t>
            </a:r>
          </a:p>
        </p:txBody>
      </p:sp>
      <p:sp>
        <p:nvSpPr>
          <p:cNvPr id="168967" name="Text Box 2">
            <a:extLst>
              <a:ext uri="{FF2B5EF4-FFF2-40B4-BE49-F238E27FC236}">
                <a16:creationId xmlns:a16="http://schemas.microsoft.com/office/drawing/2014/main" id="{937028DB-CF40-42C1-BCF4-A4150AE05AEF}"/>
              </a:ext>
            </a:extLst>
          </p:cNvPr>
          <p:cNvSpPr txBox="1">
            <a:spLocks noChangeArrowheads="1"/>
          </p:cNvSpPr>
          <p:nvPr/>
        </p:nvSpPr>
        <p:spPr bwMode="auto">
          <a:xfrm>
            <a:off x="342900" y="1836000"/>
            <a:ext cx="6004737"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Let’s examine this statement more closely.</a:t>
            </a:r>
          </a:p>
        </p:txBody>
      </p:sp>
      <p:pic>
        <p:nvPicPr>
          <p:cNvPr id="9" name="Picture 8">
            <a:extLst>
              <a:ext uri="{FF2B5EF4-FFF2-40B4-BE49-F238E27FC236}">
                <a16:creationId xmlns:a16="http://schemas.microsoft.com/office/drawing/2014/main" id="{2249307D-BEA0-4AFD-A0C6-63428364A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1">
            <a:extLst>
              <a:ext uri="{FF2B5EF4-FFF2-40B4-BE49-F238E27FC236}">
                <a16:creationId xmlns:a16="http://schemas.microsoft.com/office/drawing/2014/main" id="{7FEC1900-12C4-485C-9550-0CD8212AAE6E}"/>
              </a:ext>
            </a:extLst>
          </p:cNvPr>
          <p:cNvSpPr txBox="1">
            <a:spLocks noChangeArrowheads="1"/>
          </p:cNvSpPr>
          <p:nvPr/>
        </p:nvSpPr>
        <p:spPr bwMode="auto">
          <a:xfrm>
            <a:off x="342001" y="2685600"/>
            <a:ext cx="7627250" cy="830997"/>
          </a:xfrm>
          <a:prstGeom prst="rect">
            <a:avLst/>
          </a:prstGeom>
          <a:solidFill>
            <a:schemeClr val="bg1"/>
          </a:solidFill>
          <a:ln w="38100">
            <a:solidFill>
              <a:srgbClr val="10BC45"/>
            </a:solid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Evolution is the change in the characteristics of a </a:t>
            </a:r>
            <a:br>
              <a:rPr lang="en-GB" altLang="en-US" dirty="0"/>
            </a:br>
            <a:r>
              <a:rPr lang="en-GB" altLang="en-US" dirty="0"/>
              <a:t>population </a:t>
            </a:r>
            <a:r>
              <a:rPr lang="en-GB" altLang="en-US" b="1" dirty="0">
                <a:solidFill>
                  <a:srgbClr val="10BC45"/>
                </a:solidFill>
              </a:rPr>
              <a:t>over time</a:t>
            </a:r>
            <a:r>
              <a:rPr lang="en-GB" altLang="en-US" dirty="0"/>
              <a:t>.</a:t>
            </a:r>
          </a:p>
        </p:txBody>
      </p:sp>
      <p:sp>
        <p:nvSpPr>
          <p:cNvPr id="18" name="Text Box 2">
            <a:extLst>
              <a:ext uri="{FF2B5EF4-FFF2-40B4-BE49-F238E27FC236}">
                <a16:creationId xmlns:a16="http://schemas.microsoft.com/office/drawing/2014/main" id="{6F22D481-1EAE-4CA2-8178-1A64F777EFE0}"/>
              </a:ext>
            </a:extLst>
          </p:cNvPr>
          <p:cNvSpPr txBox="1">
            <a:spLocks noChangeArrowheads="1"/>
          </p:cNvSpPr>
          <p:nvPr/>
        </p:nvSpPr>
        <p:spPr bwMode="auto">
          <a:xfrm>
            <a:off x="338911" y="3895648"/>
            <a:ext cx="8488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evolution takes place over a period of time. This can be short, but is often many thousands of years.</a:t>
            </a:r>
          </a:p>
        </p:txBody>
      </p:sp>
      <p:sp>
        <p:nvSpPr>
          <p:cNvPr id="19" name="Text Box 2">
            <a:extLst>
              <a:ext uri="{FF2B5EF4-FFF2-40B4-BE49-F238E27FC236}">
                <a16:creationId xmlns:a16="http://schemas.microsoft.com/office/drawing/2014/main" id="{C199F67E-3AF4-4BAE-9369-45228A943177}"/>
              </a:ext>
            </a:extLst>
          </p:cNvPr>
          <p:cNvSpPr txBox="1">
            <a:spLocks noChangeArrowheads="1"/>
          </p:cNvSpPr>
          <p:nvPr/>
        </p:nvSpPr>
        <p:spPr bwMode="auto">
          <a:xfrm>
            <a:off x="338911" y="5021611"/>
            <a:ext cx="7869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 over a period of time, evolution will cause the characteristics of a particular population to change. </a:t>
            </a:r>
          </a:p>
        </p:txBody>
      </p:sp>
      <p:pic>
        <p:nvPicPr>
          <p:cNvPr id="10" name="Picture 9">
            <a:extLst>
              <a:ext uri="{FF2B5EF4-FFF2-40B4-BE49-F238E27FC236}">
                <a16:creationId xmlns:a16="http://schemas.microsoft.com/office/drawing/2014/main" id="{BD61369C-6506-4EF3-A06F-100CF2538AE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21355"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01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2A93C7D-657B-4B72-8849-9510D243A3B4}"/>
              </a:ext>
            </a:extLst>
          </p:cNvPr>
          <p:cNvSpPr>
            <a:spLocks noGrp="1" noChangeArrowheads="1"/>
          </p:cNvSpPr>
          <p:nvPr>
            <p:ph type="title"/>
          </p:nvPr>
        </p:nvSpPr>
        <p:spPr/>
        <p:txBody>
          <a:bodyPr/>
          <a:lstStyle/>
          <a:p>
            <a:r>
              <a:rPr lang="en-GB" altLang="en-US" dirty="0"/>
              <a:t>Change in monkeys</a:t>
            </a:r>
          </a:p>
        </p:txBody>
      </p:sp>
      <p:sp>
        <p:nvSpPr>
          <p:cNvPr id="8195" name="Text Box 21">
            <a:extLst>
              <a:ext uri="{FF2B5EF4-FFF2-40B4-BE49-F238E27FC236}">
                <a16:creationId xmlns:a16="http://schemas.microsoft.com/office/drawing/2014/main" id="{130B990A-6313-4004-9BB6-6DBDCE4E7F54}"/>
              </a:ext>
            </a:extLst>
          </p:cNvPr>
          <p:cNvSpPr txBox="1">
            <a:spLocks noChangeArrowheads="1"/>
          </p:cNvSpPr>
          <p:nvPr/>
        </p:nvSpPr>
        <p:spPr bwMode="auto">
          <a:xfrm>
            <a:off x="342900" y="784225"/>
            <a:ext cx="858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Imagine that a scientist records the characteristics of a population of one species of monkey. </a:t>
            </a:r>
          </a:p>
        </p:txBody>
      </p:sp>
      <p:pic>
        <p:nvPicPr>
          <p:cNvPr id="9" name="Picture 8">
            <a:extLst>
              <a:ext uri="{FF2B5EF4-FFF2-40B4-BE49-F238E27FC236}">
                <a16:creationId xmlns:a16="http://schemas.microsoft.com/office/drawing/2014/main" id="{2249307D-BEA0-4AFD-A0C6-63428364A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
            <a:extLst>
              <a:ext uri="{FF2B5EF4-FFF2-40B4-BE49-F238E27FC236}">
                <a16:creationId xmlns:a16="http://schemas.microsoft.com/office/drawing/2014/main" id="{71B16E85-2039-4C12-B339-A0E8DB8CDE2F}"/>
              </a:ext>
            </a:extLst>
          </p:cNvPr>
          <p:cNvSpPr txBox="1">
            <a:spLocks noChangeArrowheads="1"/>
          </p:cNvSpPr>
          <p:nvPr/>
        </p:nvSpPr>
        <p:spPr bwMode="auto">
          <a:xfrm>
            <a:off x="342900" y="2131045"/>
            <a:ext cx="379316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the scientist could repeat his investigation several thousand years later, the characteristics </a:t>
            </a:r>
            <a:br>
              <a:rPr lang="en-GB" altLang="en-US"/>
            </a:br>
            <a:r>
              <a:rPr lang="en-GB" altLang="en-US"/>
              <a:t>of the population may have changed slightly. </a:t>
            </a:r>
          </a:p>
        </p:txBody>
      </p:sp>
      <p:sp>
        <p:nvSpPr>
          <p:cNvPr id="13" name="Text Box 2">
            <a:extLst>
              <a:ext uri="{FF2B5EF4-FFF2-40B4-BE49-F238E27FC236}">
                <a16:creationId xmlns:a16="http://schemas.microsoft.com/office/drawing/2014/main" id="{B7051448-A746-45A1-BCBB-EFDB03AABF2B}"/>
              </a:ext>
            </a:extLst>
          </p:cNvPr>
          <p:cNvSpPr txBox="1">
            <a:spLocks noChangeArrowheads="1"/>
          </p:cNvSpPr>
          <p:nvPr/>
        </p:nvSpPr>
        <p:spPr bwMode="auto">
          <a:xfrm>
            <a:off x="342900" y="4955191"/>
            <a:ext cx="3100211"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changes might he observe? </a:t>
            </a:r>
          </a:p>
        </p:txBody>
      </p:sp>
      <p:pic>
        <p:nvPicPr>
          <p:cNvPr id="3" name="Picture 2">
            <a:extLst>
              <a:ext uri="{FF2B5EF4-FFF2-40B4-BE49-F238E27FC236}">
                <a16:creationId xmlns:a16="http://schemas.microsoft.com/office/drawing/2014/main" id="{3E57FF0F-4299-47AF-BE60-C2B556CF1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1007" y="1801789"/>
            <a:ext cx="4757295" cy="4191124"/>
          </a:xfrm>
          <a:prstGeom prst="rect">
            <a:avLst/>
          </a:prstGeom>
        </p:spPr>
      </p:pic>
      <p:pic>
        <p:nvPicPr>
          <p:cNvPr id="14" name="Picture 9" descr="notes_icon">
            <a:extLst>
              <a:ext uri="{FF2B5EF4-FFF2-40B4-BE49-F238E27FC236}">
                <a16:creationId xmlns:a16="http://schemas.microsoft.com/office/drawing/2014/main" id="{6CF37B5E-CF49-4E22-9E43-3E7EB0BFE3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EE05621-3124-4D24-A8EB-DD8B9416FB7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42380"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5215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2A93C7D-657B-4B72-8849-9510D243A3B4}"/>
              </a:ext>
            </a:extLst>
          </p:cNvPr>
          <p:cNvSpPr>
            <a:spLocks noGrp="1" noChangeArrowheads="1"/>
          </p:cNvSpPr>
          <p:nvPr>
            <p:ph type="title"/>
          </p:nvPr>
        </p:nvSpPr>
        <p:spPr/>
        <p:txBody>
          <a:bodyPr/>
          <a:lstStyle/>
          <a:p>
            <a:r>
              <a:rPr lang="en-GB" altLang="en-US"/>
              <a:t>How long does evolution take?</a:t>
            </a:r>
          </a:p>
        </p:txBody>
      </p:sp>
      <p:sp>
        <p:nvSpPr>
          <p:cNvPr id="8195" name="Text Box 21">
            <a:extLst>
              <a:ext uri="{FF2B5EF4-FFF2-40B4-BE49-F238E27FC236}">
                <a16:creationId xmlns:a16="http://schemas.microsoft.com/office/drawing/2014/main" id="{130B990A-6313-4004-9BB6-6DBDCE4E7F54}"/>
              </a:ext>
            </a:extLst>
          </p:cNvPr>
          <p:cNvSpPr txBox="1">
            <a:spLocks noChangeArrowheads="1"/>
          </p:cNvSpPr>
          <p:nvPr/>
        </p:nvSpPr>
        <p:spPr bwMode="auto">
          <a:xfrm>
            <a:off x="342894" y="784225"/>
            <a:ext cx="858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Evolutionary change occurs over many </a:t>
            </a:r>
            <a:r>
              <a:rPr lang="en-GB" altLang="en-US" b="1" dirty="0">
                <a:solidFill>
                  <a:srgbClr val="10BC45"/>
                </a:solidFill>
              </a:rPr>
              <a:t>generations</a:t>
            </a:r>
            <a:r>
              <a:rPr lang="en-GB" altLang="en-US" dirty="0"/>
              <a:t> in a population.</a:t>
            </a:r>
          </a:p>
        </p:txBody>
      </p:sp>
      <p:sp>
        <p:nvSpPr>
          <p:cNvPr id="168967" name="Text Box 2">
            <a:extLst>
              <a:ext uri="{FF2B5EF4-FFF2-40B4-BE49-F238E27FC236}">
                <a16:creationId xmlns:a16="http://schemas.microsoft.com/office/drawing/2014/main" id="{937028DB-CF40-42C1-BCF4-A4150AE05AEF}"/>
              </a:ext>
            </a:extLst>
          </p:cNvPr>
          <p:cNvSpPr txBox="1">
            <a:spLocks noChangeArrowheads="1"/>
          </p:cNvSpPr>
          <p:nvPr/>
        </p:nvSpPr>
        <p:spPr bwMode="auto">
          <a:xfrm>
            <a:off x="342894" y="1843150"/>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evolutionary change often occurs slowly, over thousands of years.</a:t>
            </a:r>
          </a:p>
        </p:txBody>
      </p:sp>
      <p:sp>
        <p:nvSpPr>
          <p:cNvPr id="10" name="Rectangle 9">
            <a:extLst>
              <a:ext uri="{FF2B5EF4-FFF2-40B4-BE49-F238E27FC236}">
                <a16:creationId xmlns:a16="http://schemas.microsoft.com/office/drawing/2014/main" id="{F9F7B280-6F78-42AC-AA95-93B9534710CD}"/>
              </a:ext>
            </a:extLst>
          </p:cNvPr>
          <p:cNvSpPr>
            <a:spLocks noChangeArrowheads="1"/>
          </p:cNvSpPr>
          <p:nvPr/>
        </p:nvSpPr>
        <p:spPr bwMode="auto">
          <a:xfrm>
            <a:off x="342894" y="2902075"/>
            <a:ext cx="47326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species with short generation times can evolve </a:t>
            </a:r>
            <a:br>
              <a:rPr lang="en-GB" altLang="en-US" dirty="0"/>
            </a:br>
            <a:r>
              <a:rPr lang="en-GB" altLang="en-US" dirty="0"/>
              <a:t>over much shorter periods. </a:t>
            </a:r>
          </a:p>
        </p:txBody>
      </p:sp>
      <p:pic>
        <p:nvPicPr>
          <p:cNvPr id="9" name="Picture 8">
            <a:extLst>
              <a:ext uri="{FF2B5EF4-FFF2-40B4-BE49-F238E27FC236}">
                <a16:creationId xmlns:a16="http://schemas.microsoft.com/office/drawing/2014/main" id="{2249307D-BEA0-4AFD-A0C6-63428364A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DD17B10-2A59-4AE3-86BD-959E8027C18F}"/>
              </a:ext>
            </a:extLst>
          </p:cNvPr>
          <p:cNvSpPr>
            <a:spLocks noChangeArrowheads="1"/>
          </p:cNvSpPr>
          <p:nvPr/>
        </p:nvSpPr>
        <p:spPr bwMode="auto">
          <a:xfrm>
            <a:off x="342895" y="4330332"/>
            <a:ext cx="39355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single-celled organisms evolve quickly, over timescales that can be observed in a laboratory.</a:t>
            </a:r>
          </a:p>
        </p:txBody>
      </p:sp>
      <p:pic>
        <p:nvPicPr>
          <p:cNvPr id="13" name="Picture 12" descr="C:\Users\sarah.james\Downloads\Pan Xunbin_99935903.jpg">
            <a:extLst>
              <a:ext uri="{FF2B5EF4-FFF2-40B4-BE49-F238E27FC236}">
                <a16:creationId xmlns:a16="http://schemas.microsoft.com/office/drawing/2014/main" id="{F56CDE9A-53ED-4E6E-91C6-6C67C0684D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5662" r="15813"/>
          <a:stretch>
            <a:fillRect/>
          </a:stretch>
        </p:blipFill>
        <p:spPr bwMode="auto">
          <a:xfrm>
            <a:off x="4709581" y="2811406"/>
            <a:ext cx="371475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notes_icon">
            <a:extLst>
              <a:ext uri="{FF2B5EF4-FFF2-40B4-BE49-F238E27FC236}">
                <a16:creationId xmlns:a16="http://schemas.microsoft.com/office/drawing/2014/main" id="{7DA28DA2-3132-4496-B3DD-1F47DFF941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01353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7"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6986347">
            <a:extLst>
              <a:ext uri="{FF2B5EF4-FFF2-40B4-BE49-F238E27FC236}">
                <a16:creationId xmlns:a16="http://schemas.microsoft.com/office/drawing/2014/main" id="{F0349295-3276-405A-86B6-7D09DB457D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0001" t="16238" r="12579" b="19244"/>
          <a:stretch>
            <a:fillRect/>
          </a:stretch>
        </p:blipFill>
        <p:spPr bwMode="auto">
          <a:xfrm>
            <a:off x="5068711" y="1902178"/>
            <a:ext cx="3464102" cy="421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4">
            <a:extLst>
              <a:ext uri="{FF2B5EF4-FFF2-40B4-BE49-F238E27FC236}">
                <a16:creationId xmlns:a16="http://schemas.microsoft.com/office/drawing/2014/main" id="{7945FE52-7CF4-4260-B8F3-263096A1D654}"/>
              </a:ext>
            </a:extLst>
          </p:cNvPr>
          <p:cNvSpPr>
            <a:spLocks noGrp="1" noChangeArrowheads="1"/>
          </p:cNvSpPr>
          <p:nvPr>
            <p:ph type="title"/>
          </p:nvPr>
        </p:nvSpPr>
        <p:spPr/>
        <p:txBody>
          <a:bodyPr/>
          <a:lstStyle/>
          <a:p>
            <a:pPr eaLnBrk="1" hangingPunct="1"/>
            <a:r>
              <a:rPr lang="en-GB" altLang="en-US"/>
              <a:t>How does evolution happen?</a:t>
            </a:r>
          </a:p>
        </p:txBody>
      </p:sp>
      <p:sp>
        <p:nvSpPr>
          <p:cNvPr id="10243" name="Text Box 348">
            <a:extLst>
              <a:ext uri="{FF2B5EF4-FFF2-40B4-BE49-F238E27FC236}">
                <a16:creationId xmlns:a16="http://schemas.microsoft.com/office/drawing/2014/main" id="{D821F525-F794-40BC-ABB6-D2E38A4A7FC3}"/>
              </a:ext>
            </a:extLst>
          </p:cNvPr>
          <p:cNvSpPr txBox="1">
            <a:spLocks noChangeArrowheads="1"/>
          </p:cNvSpPr>
          <p:nvPr/>
        </p:nvSpPr>
        <p:spPr bwMode="auto">
          <a:xfrm>
            <a:off x="342900" y="784225"/>
            <a:ext cx="856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Evolution occurs through a process called </a:t>
            </a:r>
            <a:r>
              <a:rPr lang="en-GB" altLang="en-US" b="1" dirty="0">
                <a:solidFill>
                  <a:srgbClr val="10BC45"/>
                </a:solidFill>
              </a:rPr>
              <a:t>natural selection</a:t>
            </a:r>
            <a:r>
              <a:rPr lang="en-GB" altLang="en-US" dirty="0"/>
              <a:t>. </a:t>
            </a:r>
            <a:endParaRPr lang="en-GB" altLang="en-US" dirty="0">
              <a:solidFill>
                <a:schemeClr val="tx1"/>
              </a:solidFill>
            </a:endParaRPr>
          </a:p>
        </p:txBody>
      </p:sp>
      <p:sp>
        <p:nvSpPr>
          <p:cNvPr id="20486" name="Rectangle 10">
            <a:extLst>
              <a:ext uri="{FF2B5EF4-FFF2-40B4-BE49-F238E27FC236}">
                <a16:creationId xmlns:a16="http://schemas.microsoft.com/office/drawing/2014/main" id="{CE66CEDC-6F13-4B08-AE21-7F099FB9540D}"/>
              </a:ext>
            </a:extLst>
          </p:cNvPr>
          <p:cNvSpPr>
            <a:spLocks noChangeArrowheads="1"/>
          </p:cNvSpPr>
          <p:nvPr/>
        </p:nvSpPr>
        <p:spPr bwMode="auto">
          <a:xfrm>
            <a:off x="342900" y="1576387"/>
            <a:ext cx="5511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Natural selection was first proposed </a:t>
            </a:r>
            <a:br>
              <a:rPr lang="en-GB" altLang="en-US" dirty="0"/>
            </a:br>
            <a:r>
              <a:rPr lang="en-GB" altLang="en-US" dirty="0"/>
              <a:t>by the British naturalist </a:t>
            </a:r>
            <a:r>
              <a:rPr lang="en-GB" altLang="en-US" b="1" dirty="0">
                <a:solidFill>
                  <a:srgbClr val="10BC45"/>
                </a:solidFill>
              </a:rPr>
              <a:t>Charles Darwin </a:t>
            </a:r>
            <a:r>
              <a:rPr lang="en-GB" altLang="en-US" dirty="0"/>
              <a:t>in the 1800s and is often </a:t>
            </a:r>
            <a:br>
              <a:rPr lang="en-GB" altLang="en-US" dirty="0"/>
            </a:br>
            <a:r>
              <a:rPr lang="en-GB" altLang="en-US" dirty="0"/>
              <a:t>referred to as “</a:t>
            </a:r>
            <a:r>
              <a:rPr lang="en-GB" altLang="en-US" b="1" dirty="0"/>
              <a:t>Darwin’s theory </a:t>
            </a:r>
            <a:br>
              <a:rPr lang="en-GB" altLang="en-US" b="1" dirty="0"/>
            </a:br>
            <a:r>
              <a:rPr lang="en-GB" altLang="en-US" b="1" dirty="0"/>
              <a:t>of evolution</a:t>
            </a:r>
            <a:r>
              <a:rPr lang="en-GB" altLang="en-US" dirty="0"/>
              <a:t>.”</a:t>
            </a:r>
          </a:p>
        </p:txBody>
      </p:sp>
      <p:sp>
        <p:nvSpPr>
          <p:cNvPr id="20487" name="Rectangle 11">
            <a:extLst>
              <a:ext uri="{FF2B5EF4-FFF2-40B4-BE49-F238E27FC236}">
                <a16:creationId xmlns:a16="http://schemas.microsoft.com/office/drawing/2014/main" id="{6A4E8427-285B-47FC-BD6B-8B8183169E2F}"/>
              </a:ext>
            </a:extLst>
          </p:cNvPr>
          <p:cNvSpPr>
            <a:spLocks noChangeArrowheads="1"/>
          </p:cNvSpPr>
          <p:nvPr/>
        </p:nvSpPr>
        <p:spPr bwMode="auto">
          <a:xfrm>
            <a:off x="342900" y="3844925"/>
            <a:ext cx="51323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Natural selection explains how species change over time as </a:t>
            </a:r>
            <a:br>
              <a:rPr lang="en-GB" altLang="en-US" dirty="0"/>
            </a:br>
            <a:r>
              <a:rPr lang="en-GB" altLang="en-US" dirty="0"/>
              <a:t>a result of differences in the </a:t>
            </a:r>
            <a:br>
              <a:rPr lang="en-GB" altLang="en-US" dirty="0"/>
            </a:br>
            <a:r>
              <a:rPr lang="en-GB" altLang="en-US" dirty="0"/>
              <a:t>characteristics and survival </a:t>
            </a:r>
            <a:br>
              <a:rPr lang="en-GB" altLang="en-US" dirty="0"/>
            </a:br>
            <a:r>
              <a:rPr lang="en-GB" altLang="en-US" dirty="0"/>
              <a:t>rate of individuals. </a:t>
            </a:r>
          </a:p>
        </p:txBody>
      </p:sp>
      <p:pic>
        <p:nvPicPr>
          <p:cNvPr id="9" name="Picture 8">
            <a:extLst>
              <a:ext uri="{FF2B5EF4-FFF2-40B4-BE49-F238E27FC236}">
                <a16:creationId xmlns:a16="http://schemas.microsoft.com/office/drawing/2014/main" id="{0232C36B-C1A1-437D-9673-1CDCD43FD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A732210D-915E-44BF-A2EA-4825F9926F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487"/>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DESIGN_ID_DEFAULT DESIGN" val="yoaq3PW3"/>
  <p:tag name="ARTICULATE_DESIGN_ID_6_DEFAULT DESIGN" val="tqYGFolO"/>
  <p:tag name="ARTICULATE_DESIGN_ID_1_DEFAULT DESIGN" val="l5iWk8tI"/>
  <p:tag name="ARTICULATE_DESIGN_ID_7_DEFAULT DESIGN" val="Gh9vpQvt"/>
  <p:tag name="ARTICULATE_DESIGN_ID_3_DEFAULT DESIGN" val="T5MdJgVk"/>
  <p:tag name="ARTICULATE_DESIGN_ID_4_DEFAULT DESIGN" val="nAXOaa5W"/>
  <p:tag name="ARTICULATE_DESIGN_ID_5_DEFAULT DESIGN" val="eX3QD6pw"/>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15380</TotalTime>
  <Words>2932</Words>
  <Application>Microsoft Office PowerPoint</Application>
  <PresentationFormat>On-screen Show (4:3)</PresentationFormat>
  <Paragraphs>268</Paragraphs>
  <Slides>29</Slides>
  <Notes>29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29</vt:i4>
      </vt:variant>
    </vt:vector>
  </HeadingPairs>
  <TitlesOfParts>
    <vt:vector size="33" baseType="lpstr">
      <vt:lpstr>Arial</vt:lpstr>
      <vt:lpstr>Wingdings 2</vt:lpstr>
      <vt:lpstr>1_Default Design</vt:lpstr>
      <vt:lpstr>7_Default Design</vt:lpstr>
      <vt:lpstr>Evolution</vt:lpstr>
      <vt:lpstr>Information</vt:lpstr>
      <vt:lpstr>Understanding evolution (1)</vt:lpstr>
      <vt:lpstr>Understanding evolution (2)</vt:lpstr>
      <vt:lpstr>Understanding evolution (3)</vt:lpstr>
      <vt:lpstr>Understanding evolution (4)</vt:lpstr>
      <vt:lpstr>Change in monkeys</vt:lpstr>
      <vt:lpstr>How long does evolution take?</vt:lpstr>
      <vt:lpstr>How does evolution happen?</vt:lpstr>
      <vt:lpstr>Explaining natural selection (1)</vt:lpstr>
      <vt:lpstr>Explaining natural selection (2)</vt:lpstr>
      <vt:lpstr>Explaining natural selection (3)</vt:lpstr>
      <vt:lpstr>Explaining natural selection (4)</vt:lpstr>
      <vt:lpstr>Explaining natural selection (5)</vt:lpstr>
      <vt:lpstr>Explaining natural selection (6)</vt:lpstr>
      <vt:lpstr>Explaining natural selection (7)</vt:lpstr>
      <vt:lpstr>The effect of natural selection</vt:lpstr>
      <vt:lpstr>Natural selection example</vt:lpstr>
      <vt:lpstr>Stages of natural selection</vt:lpstr>
      <vt:lpstr>How the giraffe got its neck</vt:lpstr>
      <vt:lpstr>Natural selection in action</vt:lpstr>
      <vt:lpstr>Speciation over time</vt:lpstr>
      <vt:lpstr>Common ancestors (1)</vt:lpstr>
      <vt:lpstr>Common ancestors (2)</vt:lpstr>
      <vt:lpstr>Common ancestors (3)</vt:lpstr>
      <vt:lpstr>Universal common ancestor</vt:lpstr>
      <vt:lpstr>Evolution through time</vt:lpstr>
      <vt:lpstr>Extinction</vt:lpstr>
      <vt:lpstr>Summary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subject>Boardworks High School Life Science</dc:subject>
  <dc:creator>Boardworks</dc:creator>
  <cp:lastModifiedBy>Tim Crilly</cp:lastModifiedBy>
  <cp:revision>797</cp:revision>
  <dcterms:created xsi:type="dcterms:W3CDTF">2003-10-06T13:07:42Z</dcterms:created>
  <dcterms:modified xsi:type="dcterms:W3CDTF">2019-01-31T15:25:00Z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C79DC248-FC87-4338-8611-0A444179DD28</vt:lpwstr>
  </property>
  <property fmtid="{D5CDD505-2E9C-101B-9397-08002B2CF9AE}" pid="3" name="ArticulatePath">
    <vt:lpwstr>Evolution</vt:lpwstr>
  </property>
</Properties>
</file>