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ctiveX/activeX3.xml" ContentType="application/vnd.ms-office.activeX+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ctiveX/activeX4.xml" ContentType="application/vnd.ms-office.activeX+xml"/>
  <Override PartName="/ppt/notesSlides/notesSlide25.xml" ContentType="application/vnd.openxmlformats-officedocument.presentationml.notesSlide+xml"/>
  <Override PartName="/ppt/activeX/activeX5.xml" ContentType="application/vnd.ms-office.activeX+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ctiveX/activeX6.xml" ContentType="application/vnd.ms-office.activeX+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25" r:id="rId1"/>
    <p:sldMasterId id="2147485040" r:id="rId2"/>
  </p:sldMasterIdLst>
  <p:notesMasterIdLst>
    <p:notesMasterId r:id="rId33"/>
  </p:notesMasterIdLst>
  <p:handoutMasterIdLst>
    <p:handoutMasterId r:id="rId34"/>
  </p:handoutMasterIdLst>
  <p:sldIdLst>
    <p:sldId id="430" r:id="rId3"/>
    <p:sldId id="527" r:id="rId4"/>
    <p:sldId id="494" r:id="rId5"/>
    <p:sldId id="486" r:id="rId6"/>
    <p:sldId id="625" r:id="rId7"/>
    <p:sldId id="639" r:id="rId8"/>
    <p:sldId id="513" r:id="rId9"/>
    <p:sldId id="489" r:id="rId10"/>
    <p:sldId id="501" r:id="rId11"/>
    <p:sldId id="637" r:id="rId12"/>
    <p:sldId id="617" r:id="rId13"/>
    <p:sldId id="636" r:id="rId14"/>
    <p:sldId id="634" r:id="rId15"/>
    <p:sldId id="626" r:id="rId16"/>
    <p:sldId id="614" r:id="rId17"/>
    <p:sldId id="620" r:id="rId18"/>
    <p:sldId id="619" r:id="rId19"/>
    <p:sldId id="621" r:id="rId20"/>
    <p:sldId id="622" r:id="rId21"/>
    <p:sldId id="623" r:id="rId22"/>
    <p:sldId id="633" r:id="rId23"/>
    <p:sldId id="592" r:id="rId24"/>
    <p:sldId id="635" r:id="rId25"/>
    <p:sldId id="616" r:id="rId26"/>
    <p:sldId id="638" r:id="rId27"/>
    <p:sldId id="640" r:id="rId28"/>
    <p:sldId id="641" r:id="rId29"/>
    <p:sldId id="532" r:id="rId30"/>
    <p:sldId id="525" r:id="rId31"/>
    <p:sldId id="487" r:id="rId32"/>
  </p:sldIdLst>
  <p:sldSz cx="9144000" cy="6858000" type="screen4x3"/>
  <p:notesSz cx="6858000" cy="9296400"/>
  <p:embeddedFontLst>
    <p:embeddedFont>
      <p:font typeface="Wingdings 2" panose="05020102010507070707" pitchFamily="18" charset="2"/>
      <p:regular r:id="rId35"/>
    </p:embeddedFont>
  </p:embeddedFontLst>
  <p:custDataLst>
    <p:tags r:id="rId36"/>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10BC45"/>
    <a:srgbClr val="96E696"/>
    <a:srgbClr val="CC0099"/>
    <a:srgbClr val="FF6600"/>
    <a:srgbClr val="010066"/>
    <a:srgbClr val="33CC33"/>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141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31"/>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4.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2DEABD33-D0A0-412D-BF1A-9F688F7A8D5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504D3F0A-AABC-42F2-94A4-15D09BEC1E25}" type="slidenum">
              <a:rPr lang="en-GB" altLang="en-US"/>
              <a:pPr>
                <a:defRPr/>
              </a:pPr>
              <a:t>‹#›</a:t>
            </a:fld>
            <a:endParaRPr lang="en-GB" altLang="en-US"/>
          </a:p>
        </p:txBody>
      </p:sp>
      <p:sp>
        <p:nvSpPr>
          <p:cNvPr id="6148" name="Rectangle 7">
            <a:extLst>
              <a:ext uri="{FF2B5EF4-FFF2-40B4-BE49-F238E27FC236}">
                <a16:creationId xmlns:a16="http://schemas.microsoft.com/office/drawing/2014/main" id="{798648E5-0821-4D6E-BF42-FCEE1D17F7BA}"/>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6149" name="Rectangle 9">
            <a:extLst>
              <a:ext uri="{FF2B5EF4-FFF2-40B4-BE49-F238E27FC236}">
                <a16:creationId xmlns:a16="http://schemas.microsoft.com/office/drawing/2014/main" id="{1A3BF412-9879-49E6-929B-B057E882E9B3}"/>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7940270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3" name="Rectangle 4">
            <a:extLst>
              <a:ext uri="{FF2B5EF4-FFF2-40B4-BE49-F238E27FC236}">
                <a16:creationId xmlns:a16="http://schemas.microsoft.com/office/drawing/2014/main" id="{70E5A31D-309A-492A-A8BC-66479F203290}"/>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29CC228-3975-4E65-BA4D-939219A53797}"/>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5142DF4B-33BD-4AFD-BB21-F659ACB68572}"/>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solidFill>
                  <a:schemeClr val="tx1"/>
                </a:solidFill>
              </a:defRPr>
            </a:lvl1pPr>
          </a:lstStyle>
          <a:p>
            <a:pPr>
              <a:defRPr/>
            </a:pPr>
            <a:fld id="{73F667FA-A829-452A-9AF3-5DA2385EB252}" type="slidenum">
              <a:rPr lang="en-US" altLang="en-US"/>
              <a:pPr>
                <a:defRPr/>
              </a:pPr>
              <a:t>‹#›</a:t>
            </a:fld>
            <a:endParaRPr lang="en-US" altLang="en-US"/>
          </a:p>
        </p:txBody>
      </p:sp>
      <p:sp>
        <p:nvSpPr>
          <p:cNvPr id="5126" name="Rectangle 7">
            <a:extLst>
              <a:ext uri="{FF2B5EF4-FFF2-40B4-BE49-F238E27FC236}">
                <a16:creationId xmlns:a16="http://schemas.microsoft.com/office/drawing/2014/main" id="{D62B0807-6D32-461C-A6EF-62965DBDAB67}"/>
              </a:ext>
            </a:extLst>
          </p:cNvPr>
          <p:cNvSpPr>
            <a:spLocks noChangeArrowheads="1"/>
          </p:cNvSpPr>
          <p:nvPr/>
        </p:nvSpPr>
        <p:spPr bwMode="auto">
          <a:xfrm>
            <a:off x="192405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a:solidFill>
                  <a:schemeClr val="tx1"/>
                </a:solidFill>
              </a:rPr>
              <a:t>© Boardworks</a:t>
            </a:r>
          </a:p>
        </p:txBody>
      </p:sp>
      <p:sp>
        <p:nvSpPr>
          <p:cNvPr id="5127" name="Rectangle 9">
            <a:extLst>
              <a:ext uri="{FF2B5EF4-FFF2-40B4-BE49-F238E27FC236}">
                <a16:creationId xmlns:a16="http://schemas.microsoft.com/office/drawing/2014/main" id="{6E9D0D77-AAA1-466E-A780-0CD8C7E8471C}"/>
              </a:ext>
            </a:extLst>
          </p:cNvPr>
          <p:cNvSpPr>
            <a:spLocks noChangeArrowheads="1"/>
          </p:cNvSpPr>
          <p:nvPr/>
        </p:nvSpPr>
        <p:spPr bwMode="auto">
          <a:xfrm>
            <a:off x="1549400" y="116205"/>
            <a:ext cx="37592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200" b="1" dirty="0">
                <a:solidFill>
                  <a:schemeClr val="tx1"/>
                </a:solidFill>
              </a:rPr>
              <a:t>Boardworks High School Life Science</a:t>
            </a:r>
          </a:p>
        </p:txBody>
      </p:sp>
    </p:spTree>
    <p:extLst>
      <p:ext uri="{BB962C8B-B14F-4D97-AF65-F5344CB8AC3E}">
        <p14:creationId xmlns:p14="http://schemas.microsoft.com/office/powerpoint/2010/main" val="3002619146"/>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B3DAFFDB-1BD4-4D15-8C76-5DDDB68F4F5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42F36726-DCD0-4E21-8C6E-CFED1DA712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0B22259-9736-425B-9BDC-81F80C32EC63}"/>
              </a:ext>
            </a:extLst>
          </p:cNvPr>
          <p:cNvSpPr>
            <a:spLocks noGrp="1"/>
          </p:cNvSpPr>
          <p:nvPr>
            <p:ph type="sldNum" sz="quarter" idx="10"/>
          </p:nvPr>
        </p:nvSpPr>
        <p:spPr/>
        <p:txBody>
          <a:bodyPr/>
          <a:lstStyle/>
          <a:p>
            <a:pPr>
              <a:defRPr/>
            </a:pPr>
            <a:fld id="{73F667FA-A829-452A-9AF3-5DA2385EB252}" type="slidenum">
              <a:rPr lang="en-US" altLang="en-US" smtClean="0"/>
              <a:pPr>
                <a:defRPr/>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41E3DEB-992E-44B7-BDD9-A54C2D2CF49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10B0B95-3D21-4DD0-877B-49F9DBD9DCB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Help students to identify shared features of the animals shown, such as a central nervous system (brain, spinal cord), backbone and eyes. All of the animals shown belong to the vertebrate subphylum of the chordates. All members of the </a:t>
            </a:r>
            <a:r>
              <a:rPr lang="en-GB" altLang="en-US" i="1" dirty="0">
                <a:latin typeface="Arial" panose="020B0604020202020204" pitchFamily="34" charset="0"/>
              </a:rPr>
              <a:t>chordate</a:t>
            </a:r>
            <a:r>
              <a:rPr lang="en-GB" altLang="en-US" dirty="0">
                <a:latin typeface="Arial" panose="020B0604020202020204" pitchFamily="34" charset="0"/>
              </a:rPr>
              <a:t> phylum possess a dorsal nerve chord, which in vertebrates is modified to become the central nervous system (brain and spinal cord).</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 </a:t>
            </a:r>
            <a:r>
              <a:rPr lang="en-GB" altLang="en-US" b="0" dirty="0">
                <a:latin typeface="Arial" panose="020B0604020202020204" pitchFamily="34" charset="0"/>
              </a:rPr>
              <a:t>dog </a:t>
            </a:r>
            <a:r>
              <a:rPr lang="en-US" altLang="en-US" dirty="0">
                <a:latin typeface="Arial" panose="020B0604020202020204" pitchFamily="34" charset="0"/>
              </a:rPr>
              <a:t>©</a:t>
            </a:r>
            <a:r>
              <a:rPr lang="en-GB" altLang="en-US" dirty="0">
                <a:latin typeface="Arial" panose="020B0604020202020204" pitchFamily="34" charset="0"/>
              </a:rPr>
              <a:t> Dora </a:t>
            </a:r>
            <a:r>
              <a:rPr lang="en-GB" altLang="en-US" dirty="0" err="1">
                <a:latin typeface="Arial" panose="020B0604020202020204" pitchFamily="34" charset="0"/>
              </a:rPr>
              <a:t>Zett</a:t>
            </a:r>
            <a:r>
              <a:rPr lang="en-GB" altLang="en-US" dirty="0">
                <a:latin typeface="Arial" panose="020B0604020202020204" pitchFamily="34" charset="0"/>
              </a:rPr>
              <a:t>; </a:t>
            </a:r>
            <a:r>
              <a:rPr lang="en-GB" sz="1200" b="0" i="0" kern="1200" dirty="0">
                <a:solidFill>
                  <a:schemeClr val="tx1"/>
                </a:solidFill>
                <a:effectLst/>
                <a:latin typeface="Arial" charset="0"/>
                <a:ea typeface="+mn-ea"/>
                <a:cs typeface="+mn-cs"/>
              </a:rPr>
              <a:t>chameleon </a:t>
            </a:r>
            <a:r>
              <a:rPr lang="en-GB" dirty="0">
                <a:latin typeface="Arial" charset="0"/>
              </a:rPr>
              <a:t>© </a:t>
            </a:r>
            <a:r>
              <a:rPr lang="en-GB" dirty="0"/>
              <a:t>Eric </a:t>
            </a:r>
            <a:r>
              <a:rPr lang="en-GB" dirty="0" err="1"/>
              <a:t>Isselee</a:t>
            </a:r>
            <a:r>
              <a:rPr lang="en-GB" dirty="0"/>
              <a:t>, </a:t>
            </a:r>
            <a:r>
              <a:rPr lang="en-GB" sz="1200" b="0" i="0" kern="1200" dirty="0">
                <a:solidFill>
                  <a:schemeClr val="tx1"/>
                </a:solidFill>
                <a:effectLst/>
                <a:latin typeface="Arial" charset="0"/>
                <a:ea typeface="+mn-ea"/>
                <a:cs typeface="+mn-cs"/>
              </a:rPr>
              <a:t>fish </a:t>
            </a:r>
            <a:r>
              <a:rPr lang="en-GB" dirty="0">
                <a:latin typeface="Arial" charset="0"/>
              </a:rPr>
              <a:t>© </a:t>
            </a:r>
            <a:r>
              <a:rPr lang="en-GB" dirty="0" err="1">
                <a:latin typeface="Arial" charset="0"/>
              </a:rPr>
              <a:t>Nosyrevy</a:t>
            </a:r>
            <a:r>
              <a:rPr lang="en-GB" dirty="0">
                <a:latin typeface="Arial" charset="0"/>
              </a:rPr>
              <a:t>, </a:t>
            </a:r>
            <a:r>
              <a:rPr lang="en-GB" sz="1200" b="0" i="0" kern="1200" dirty="0">
                <a:solidFill>
                  <a:schemeClr val="tx1"/>
                </a:solidFill>
                <a:effectLst/>
                <a:latin typeface="Arial" charset="0"/>
                <a:ea typeface="+mn-ea"/>
                <a:cs typeface="+mn-cs"/>
              </a:rPr>
              <a:t>eagle-Owl </a:t>
            </a:r>
            <a:r>
              <a:rPr lang="en-GB" dirty="0">
                <a:latin typeface="Arial" charset="0"/>
              </a:rPr>
              <a:t>© </a:t>
            </a:r>
            <a:r>
              <a:rPr lang="en-GB" dirty="0"/>
              <a:t>Eric </a:t>
            </a:r>
            <a:r>
              <a:rPr lang="en-GB" dirty="0" err="1"/>
              <a:t>Isselee</a:t>
            </a:r>
            <a:r>
              <a:rPr lang="en-GB" dirty="0"/>
              <a:t>, </a:t>
            </a:r>
            <a:r>
              <a:rPr lang="en-GB" sz="1200" b="0" i="0" kern="1200" dirty="0">
                <a:solidFill>
                  <a:schemeClr val="tx1"/>
                </a:solidFill>
                <a:effectLst/>
                <a:latin typeface="Arial" charset="0"/>
                <a:ea typeface="+mn-ea"/>
                <a:cs typeface="+mn-cs"/>
              </a:rPr>
              <a:t>elephant </a:t>
            </a:r>
            <a:r>
              <a:rPr lang="en-GB" dirty="0">
                <a:latin typeface="Arial" charset="0"/>
              </a:rPr>
              <a:t>© Patryk </a:t>
            </a:r>
            <a:r>
              <a:rPr lang="en-GB" dirty="0" err="1">
                <a:latin typeface="Arial" charset="0"/>
              </a:rPr>
              <a:t>Kosminder</a:t>
            </a:r>
            <a:r>
              <a:rPr lang="en-GB" altLang="en-US" dirty="0">
                <a:latin typeface="Arial" panose="020B0604020202020204" pitchFamily="34" charset="0"/>
              </a:rPr>
              <a:t>, all at Shutterstock.com 2018</a:t>
            </a:r>
          </a:p>
        </p:txBody>
      </p:sp>
      <p:sp>
        <p:nvSpPr>
          <p:cNvPr id="2" name="Slide Number Placeholder 1">
            <a:extLst>
              <a:ext uri="{FF2B5EF4-FFF2-40B4-BE49-F238E27FC236}">
                <a16:creationId xmlns:a16="http://schemas.microsoft.com/office/drawing/2014/main" id="{2B7076E6-6D6C-4E24-8C7B-D744D782D9E5}"/>
              </a:ext>
            </a:extLst>
          </p:cNvPr>
          <p:cNvSpPr>
            <a:spLocks noGrp="1"/>
          </p:cNvSpPr>
          <p:nvPr>
            <p:ph type="sldNum" sz="quarter" idx="10"/>
          </p:nvPr>
        </p:nvSpPr>
        <p:spPr/>
        <p:txBody>
          <a:bodyPr/>
          <a:lstStyle/>
          <a:p>
            <a:pPr>
              <a:defRPr/>
            </a:pPr>
            <a:fld id="{73F667FA-A829-452A-9AF3-5DA2385EB252}" type="slidenum">
              <a:rPr lang="en-US" altLang="en-US" smtClean="0"/>
              <a:pPr>
                <a:defRPr/>
              </a:pPr>
              <a:t>10</a:t>
            </a:fld>
            <a:endParaRPr lang="en-US" altLang="en-US"/>
          </a:p>
        </p:txBody>
      </p:sp>
    </p:spTree>
    <p:extLst>
      <p:ext uri="{BB962C8B-B14F-4D97-AF65-F5344CB8AC3E}">
        <p14:creationId xmlns:p14="http://schemas.microsoft.com/office/powerpoint/2010/main" val="2062828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B5E7D7-1750-45DF-845E-62BFDB6E0C81}"/>
              </a:ext>
            </a:extLst>
          </p:cNvPr>
          <p:cNvSpPr>
            <a:spLocks noGrp="1"/>
          </p:cNvSpPr>
          <p:nvPr>
            <p:ph type="sldNum" sz="quarter" idx="10"/>
          </p:nvPr>
        </p:nvSpPr>
        <p:spPr/>
        <p:txBody>
          <a:bodyPr/>
          <a:lstStyle/>
          <a:p>
            <a:pPr>
              <a:defRPr/>
            </a:pPr>
            <a:fld id="{73F667FA-A829-452A-9AF3-5DA2385EB252}" type="slidenum">
              <a:rPr lang="en-US" altLang="en-US" smtClean="0"/>
              <a:pPr>
                <a:defRPr/>
              </a:pPr>
              <a:t>11</a:t>
            </a:fld>
            <a:endParaRPr lang="en-US" altLang="en-US"/>
          </a:p>
        </p:txBody>
      </p:sp>
    </p:spTree>
    <p:extLst>
      <p:ext uri="{BB962C8B-B14F-4D97-AF65-F5344CB8AC3E}">
        <p14:creationId xmlns:p14="http://schemas.microsoft.com/office/powerpoint/2010/main" val="250077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The closer organisms are in the tree, the more shared features they have in common. In this diagram, the lizard shares more features with the snake because it is closer to it in the tree.</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4D6B68-A17F-43E7-9B0D-5495E1BCFABC}"/>
              </a:ext>
            </a:extLst>
          </p:cNvPr>
          <p:cNvSpPr>
            <a:spLocks noGrp="1"/>
          </p:cNvSpPr>
          <p:nvPr>
            <p:ph type="sldNum" sz="quarter" idx="10"/>
          </p:nvPr>
        </p:nvSpPr>
        <p:spPr/>
        <p:txBody>
          <a:bodyPr/>
          <a:lstStyle/>
          <a:p>
            <a:pPr>
              <a:defRPr/>
            </a:pPr>
            <a:fld id="{73F667FA-A829-452A-9AF3-5DA2385EB252}" type="slidenum">
              <a:rPr lang="en-US" altLang="en-US" smtClean="0"/>
              <a:pPr>
                <a:defRPr/>
              </a:pPr>
              <a:t>12</a:t>
            </a:fld>
            <a:endParaRPr lang="en-US" altLang="en-US"/>
          </a:p>
        </p:txBody>
      </p:sp>
    </p:spTree>
    <p:extLst>
      <p:ext uri="{BB962C8B-B14F-4D97-AF65-F5344CB8AC3E}">
        <p14:creationId xmlns:p14="http://schemas.microsoft.com/office/powerpoint/2010/main" val="1403261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Vestigial body parts are inherited from ancestral species. When the inherited feature is not advantageous for the survival of the extant species, but is also not strongly disadvantageous, it is not subject to strong selection pressures and continues to be inherited. Other examples of </a:t>
            </a:r>
            <a:r>
              <a:rPr lang="en-GB" altLang="en-US" dirty="0" err="1">
                <a:latin typeface="Arial" panose="020B0604020202020204" pitchFamily="34" charset="0"/>
              </a:rPr>
              <a:t>vestigiality</a:t>
            </a:r>
            <a:r>
              <a:rPr lang="en-GB" altLang="en-US" dirty="0">
                <a:latin typeface="Arial" panose="020B0604020202020204" pitchFamily="34" charset="0"/>
              </a:rPr>
              <a:t> include hindlimbs and pelvic girdles in cetaceans (whales and dolphins), and in humans, the appendix, tail bone (coccyx) and </a:t>
            </a:r>
            <a:r>
              <a:rPr lang="en-GB" altLang="en-US" dirty="0" err="1">
                <a:latin typeface="Arial" panose="020B0604020202020204" pitchFamily="34" charset="0"/>
              </a:rPr>
              <a:t>goosebumps</a:t>
            </a:r>
            <a:r>
              <a:rPr lang="en-GB" altLang="en-US" dirty="0">
                <a:latin typeface="Arial" panose="020B0604020202020204" pitchFamily="34" charset="0"/>
              </a:rPr>
              <a: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eaLnBrk="1" hangingPunct="1"/>
            <a:endParaRPr lang="en-GB" altLang="en-US" b="1"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vintage engraving of a dodo (</a:t>
            </a:r>
            <a:r>
              <a:rPr lang="en-GB" altLang="en-US" i="1" dirty="0" err="1">
                <a:latin typeface="Arial" panose="020B0604020202020204" pitchFamily="34" charset="0"/>
              </a:rPr>
              <a:t>Raphus</a:t>
            </a:r>
            <a:r>
              <a:rPr lang="en-GB" altLang="en-US" i="1" dirty="0">
                <a:latin typeface="Arial" panose="020B0604020202020204" pitchFamily="34" charset="0"/>
              </a:rPr>
              <a:t> </a:t>
            </a:r>
            <a:r>
              <a:rPr lang="en-GB" altLang="en-US" i="1" dirty="0" err="1">
                <a:latin typeface="Arial" panose="020B0604020202020204" pitchFamily="34" charset="0"/>
              </a:rPr>
              <a:t>cucullatus</a:t>
            </a:r>
            <a:r>
              <a:rPr lang="en-GB" altLang="en-US" dirty="0">
                <a:latin typeface="Arial" panose="020B0604020202020204" pitchFamily="34" charset="0"/>
              </a:rPr>
              <a:t>) </a:t>
            </a:r>
            <a:r>
              <a:rPr lang="en-US" altLang="en-US" dirty="0">
                <a:latin typeface="Arial" panose="020B0604020202020204" pitchFamily="34" charset="0"/>
              </a:rPr>
              <a:t>©</a:t>
            </a:r>
            <a:r>
              <a:rPr lang="en-GB" altLang="en-US" dirty="0">
                <a:latin typeface="Arial" panose="020B0604020202020204" pitchFamily="34" charset="0"/>
              </a:rPr>
              <a:t> </a:t>
            </a:r>
            <a:r>
              <a:rPr lang="en-GB" altLang="en-US" dirty="0" err="1">
                <a:latin typeface="Arial" panose="020B0604020202020204" pitchFamily="34" charset="0"/>
              </a:rPr>
              <a:t>Morphart</a:t>
            </a:r>
            <a:r>
              <a:rPr lang="en-GB" altLang="en-US" dirty="0">
                <a:latin typeface="Arial" panose="020B0604020202020204" pitchFamily="34" charset="0"/>
              </a:rPr>
              <a:t> Creation, Shutterstock.com 2018</a:t>
            </a:r>
          </a:p>
        </p:txBody>
      </p:sp>
      <p:sp>
        <p:nvSpPr>
          <p:cNvPr id="2" name="Slide Number Placeholder 1">
            <a:extLst>
              <a:ext uri="{FF2B5EF4-FFF2-40B4-BE49-F238E27FC236}">
                <a16:creationId xmlns:a16="http://schemas.microsoft.com/office/drawing/2014/main" id="{BC3A63B0-6E55-408A-B787-25807F0D25F3}"/>
              </a:ext>
            </a:extLst>
          </p:cNvPr>
          <p:cNvSpPr>
            <a:spLocks noGrp="1"/>
          </p:cNvSpPr>
          <p:nvPr>
            <p:ph type="sldNum" sz="quarter" idx="10"/>
          </p:nvPr>
        </p:nvSpPr>
        <p:spPr/>
        <p:txBody>
          <a:bodyPr/>
          <a:lstStyle/>
          <a:p>
            <a:pPr>
              <a:defRPr/>
            </a:pPr>
            <a:fld id="{73F667FA-A829-452A-9AF3-5DA2385EB252}" type="slidenum">
              <a:rPr lang="en-US" altLang="en-US" smtClean="0"/>
              <a:pPr>
                <a:defRPr/>
              </a:pPr>
              <a:t>13</a:t>
            </a:fld>
            <a:endParaRPr lang="en-US" altLang="en-US"/>
          </a:p>
        </p:txBody>
      </p:sp>
    </p:spTree>
    <p:extLst>
      <p:ext uri="{BB962C8B-B14F-4D97-AF65-F5344CB8AC3E}">
        <p14:creationId xmlns:p14="http://schemas.microsoft.com/office/powerpoint/2010/main" val="267877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71884C2-FB67-4DFD-9FC4-AF01A7542C4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530DCF0-566B-459C-A806-D61EEF431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Additionally, at the time of Darwin’s work, little was known about the process of fossilization or how to explain gaps in the fossil record.</a:t>
            </a:r>
          </a:p>
        </p:txBody>
      </p:sp>
      <p:sp>
        <p:nvSpPr>
          <p:cNvPr id="2" name="Slide Number Placeholder 1">
            <a:extLst>
              <a:ext uri="{FF2B5EF4-FFF2-40B4-BE49-F238E27FC236}">
                <a16:creationId xmlns:a16="http://schemas.microsoft.com/office/drawing/2014/main" id="{E41D9967-DBDA-45EE-A439-A210B96D052E}"/>
              </a:ext>
            </a:extLst>
          </p:cNvPr>
          <p:cNvSpPr>
            <a:spLocks noGrp="1"/>
          </p:cNvSpPr>
          <p:nvPr>
            <p:ph type="sldNum" sz="quarter" idx="10"/>
          </p:nvPr>
        </p:nvSpPr>
        <p:spPr/>
        <p:txBody>
          <a:bodyPr/>
          <a:lstStyle/>
          <a:p>
            <a:pPr>
              <a:defRPr/>
            </a:pPr>
            <a:fld id="{73F667FA-A829-452A-9AF3-5DA2385EB252}" type="slidenum">
              <a:rPr lang="en-US" altLang="en-US" smtClean="0"/>
              <a:pPr>
                <a:defRPr/>
              </a:pPr>
              <a:t>14</a:t>
            </a:fld>
            <a:endParaRPr lang="en-US" altLang="en-US"/>
          </a:p>
        </p:txBody>
      </p:sp>
    </p:spTree>
    <p:extLst>
      <p:ext uri="{BB962C8B-B14F-4D97-AF65-F5344CB8AC3E}">
        <p14:creationId xmlns:p14="http://schemas.microsoft.com/office/powerpoint/2010/main" val="3897957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a:lnSpc>
                <a:spcPct val="110000"/>
              </a:lnSpc>
            </a:pPr>
            <a:r>
              <a:rPr lang="en-GB" altLang="en-US" b="1" dirty="0">
                <a:latin typeface="Arial" panose="020B0604020202020204" pitchFamily="34" charset="0"/>
              </a:rPr>
              <a:t>Teacher notes</a:t>
            </a:r>
          </a:p>
          <a:p>
            <a:pPr>
              <a:lnSpc>
                <a:spcPct val="110000"/>
              </a:lnSpc>
            </a:pPr>
            <a:r>
              <a:rPr lang="en-GB" altLang="en-US" dirty="0">
                <a:latin typeface="Arial" panose="020B0604020202020204" pitchFamily="34" charset="0"/>
              </a:rPr>
              <a:t>Discuss students’ ideas for the question. The fact that all organisms share the same complex molecule supports the idea that all organisms share a common ancestor. </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Some viruses are RNA-based and do not contain DNA. However, viruses are not commonly defined as living organisms. In multicellular organisms, some types of cell do not contain DNA; red blood cells are one example.</a:t>
            </a:r>
          </a:p>
          <a:p>
            <a:pPr>
              <a:lnSpc>
                <a:spcPct val="110000"/>
              </a:lnSpc>
            </a:pPr>
            <a:endParaRPr lang="en-GB" altLang="en-US" dirty="0">
              <a:latin typeface="Arial" panose="020B0604020202020204" pitchFamily="34" charset="0"/>
            </a:endParaRPr>
          </a:p>
          <a:p>
            <a:pPr>
              <a:lnSpc>
                <a:spcPct val="110000"/>
              </a:lnSpc>
            </a:pPr>
            <a:r>
              <a:rPr lang="en-GB" altLang="en-US" dirty="0">
                <a:latin typeface="Arial" panose="020B0604020202020204" pitchFamily="34" charset="0"/>
              </a:rPr>
              <a:t>For more information on DNA and the genome, please refer to the </a:t>
            </a:r>
            <a:r>
              <a:rPr lang="en-GB" altLang="en-US" i="1" dirty="0">
                <a:latin typeface="Arial" panose="020B0604020202020204" pitchFamily="34" charset="0"/>
              </a:rPr>
              <a:t>DNA and the Genome</a:t>
            </a:r>
            <a:r>
              <a:rPr lang="en-GB" altLang="en-US" dirty="0">
                <a:latin typeface="Arial" panose="020B0604020202020204" pitchFamily="34" charset="0"/>
              </a:rPr>
              <a:t> presentation. </a:t>
            </a:r>
          </a:p>
          <a:p>
            <a:pPr>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A925D04-81C8-4A5E-B749-F61768FDE2E8}"/>
              </a:ext>
            </a:extLst>
          </p:cNvPr>
          <p:cNvSpPr>
            <a:spLocks noGrp="1"/>
          </p:cNvSpPr>
          <p:nvPr>
            <p:ph type="sldNum" sz="quarter" idx="10"/>
          </p:nvPr>
        </p:nvSpPr>
        <p:spPr/>
        <p:txBody>
          <a:bodyPr/>
          <a:lstStyle/>
          <a:p>
            <a:pPr>
              <a:defRPr/>
            </a:pPr>
            <a:fld id="{73F667FA-A829-452A-9AF3-5DA2385EB252}" type="slidenum">
              <a:rPr lang="en-US" altLang="en-US" smtClean="0"/>
              <a:pPr>
                <a:defRPr/>
              </a:pPr>
              <a:t>15</a:t>
            </a:fld>
            <a:endParaRPr lang="en-US" altLang="en-US"/>
          </a:p>
        </p:txBody>
      </p:sp>
    </p:spTree>
    <p:extLst>
      <p:ext uri="{BB962C8B-B14F-4D97-AF65-F5344CB8AC3E}">
        <p14:creationId xmlns:p14="http://schemas.microsoft.com/office/powerpoint/2010/main" val="1306954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DNA and the genome, please refer to the </a:t>
            </a:r>
            <a:r>
              <a:rPr lang="en-GB" altLang="en-US" i="1" dirty="0">
                <a:latin typeface="Arial" panose="020B0604020202020204" pitchFamily="34" charset="0"/>
              </a:rPr>
              <a:t>DNA and the Genome</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E61F9DCC-E424-499D-8D3A-51CD59F436EC}"/>
              </a:ext>
            </a:extLst>
          </p:cNvPr>
          <p:cNvSpPr>
            <a:spLocks noGrp="1"/>
          </p:cNvSpPr>
          <p:nvPr>
            <p:ph type="sldNum" sz="quarter" idx="10"/>
          </p:nvPr>
        </p:nvSpPr>
        <p:spPr/>
        <p:txBody>
          <a:bodyPr/>
          <a:lstStyle/>
          <a:p>
            <a:pPr>
              <a:defRPr/>
            </a:pPr>
            <a:fld id="{73F667FA-A829-452A-9AF3-5DA2385EB252}" type="slidenum">
              <a:rPr lang="en-US" altLang="en-US" smtClean="0"/>
              <a:pPr>
                <a:defRPr/>
              </a:pPr>
              <a:t>16</a:t>
            </a:fld>
            <a:endParaRPr lang="en-US" altLang="en-US"/>
          </a:p>
        </p:txBody>
      </p:sp>
    </p:spTree>
    <p:extLst>
      <p:ext uri="{BB962C8B-B14F-4D97-AF65-F5344CB8AC3E}">
        <p14:creationId xmlns:p14="http://schemas.microsoft.com/office/powerpoint/2010/main" val="402297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Genome similarity varies between humans. Variation has been recorded as high as 0.5%, that is, a genome similarity of 99.5%.</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kurhan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B6699B6-D428-4003-83C7-3D4D0FEDFE8B}"/>
              </a:ext>
            </a:extLst>
          </p:cNvPr>
          <p:cNvSpPr>
            <a:spLocks noGrp="1"/>
          </p:cNvSpPr>
          <p:nvPr>
            <p:ph type="sldNum" sz="quarter" idx="10"/>
          </p:nvPr>
        </p:nvSpPr>
        <p:spPr/>
        <p:txBody>
          <a:bodyPr/>
          <a:lstStyle/>
          <a:p>
            <a:pPr>
              <a:defRPr/>
            </a:pPr>
            <a:fld id="{73F667FA-A829-452A-9AF3-5DA2385EB252}" type="slidenum">
              <a:rPr lang="en-US" altLang="en-US" smtClean="0"/>
              <a:pPr>
                <a:defRPr/>
              </a:pPr>
              <a:t>17</a:t>
            </a:fld>
            <a:endParaRPr lang="en-US" altLang="en-US"/>
          </a:p>
        </p:txBody>
      </p:sp>
    </p:spTree>
    <p:extLst>
      <p:ext uri="{BB962C8B-B14F-4D97-AF65-F5344CB8AC3E}">
        <p14:creationId xmlns:p14="http://schemas.microsoft.com/office/powerpoint/2010/main" val="1147487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sz="1200" b="1" dirty="0">
                <a:latin typeface="Arial" panose="020B0604020202020204" pitchFamily="34" charset="0"/>
              </a:rPr>
              <a:t>Photo credit: </a:t>
            </a:r>
            <a:r>
              <a:rPr lang="en-GB" altLang="en-US" sz="1200" b="0" dirty="0">
                <a:latin typeface="Arial" panose="020B0604020202020204" pitchFamily="34" charset="0"/>
              </a:rPr>
              <a:t>Chimpanzee </a:t>
            </a:r>
            <a:r>
              <a:rPr lang="en-GB" altLang="en-US" sz="1200" dirty="0">
                <a:latin typeface="Arial" panose="020B0604020202020204" pitchFamily="34" charset="0"/>
                <a:cs typeface="Arial" panose="020B0604020202020204" pitchFamily="34" charset="0"/>
              </a:rPr>
              <a:t>© Sharon Morris, Shutterstock.com 2018</a:t>
            </a:r>
          </a:p>
        </p:txBody>
      </p:sp>
      <p:sp>
        <p:nvSpPr>
          <p:cNvPr id="2" name="Slide Number Placeholder 1">
            <a:extLst>
              <a:ext uri="{FF2B5EF4-FFF2-40B4-BE49-F238E27FC236}">
                <a16:creationId xmlns:a16="http://schemas.microsoft.com/office/drawing/2014/main" id="{5EFC7DCA-2093-4237-93B0-B213476C1431}"/>
              </a:ext>
            </a:extLst>
          </p:cNvPr>
          <p:cNvSpPr>
            <a:spLocks noGrp="1"/>
          </p:cNvSpPr>
          <p:nvPr>
            <p:ph type="sldNum" sz="quarter" idx="10"/>
          </p:nvPr>
        </p:nvSpPr>
        <p:spPr/>
        <p:txBody>
          <a:bodyPr/>
          <a:lstStyle/>
          <a:p>
            <a:pPr>
              <a:defRPr/>
            </a:pPr>
            <a:fld id="{73F667FA-A829-452A-9AF3-5DA2385EB252}" type="slidenum">
              <a:rPr lang="en-US" altLang="en-US" smtClean="0"/>
              <a:pPr>
                <a:defRPr/>
              </a:pPr>
              <a:t>18</a:t>
            </a:fld>
            <a:endParaRPr lang="en-US" altLang="en-US"/>
          </a:p>
        </p:txBody>
      </p:sp>
    </p:spTree>
    <p:extLst>
      <p:ext uri="{BB962C8B-B14F-4D97-AF65-F5344CB8AC3E}">
        <p14:creationId xmlns:p14="http://schemas.microsoft.com/office/powerpoint/2010/main" val="277620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242CACF-E969-4A1D-972D-D5475FDC8C16}"/>
              </a:ext>
            </a:extLst>
          </p:cNvPr>
          <p:cNvSpPr>
            <a:spLocks noGrp="1"/>
          </p:cNvSpPr>
          <p:nvPr>
            <p:ph type="sldNum" sz="quarter" idx="10"/>
          </p:nvPr>
        </p:nvSpPr>
        <p:spPr/>
        <p:txBody>
          <a:bodyPr/>
          <a:lstStyle/>
          <a:p>
            <a:pPr>
              <a:defRPr/>
            </a:pPr>
            <a:fld id="{73F667FA-A829-452A-9AF3-5DA2385EB252}" type="slidenum">
              <a:rPr lang="en-US" altLang="en-US" smtClean="0"/>
              <a:pPr>
                <a:defRPr/>
              </a:pPr>
              <a:t>19</a:t>
            </a:fld>
            <a:endParaRPr lang="en-US" altLang="en-US"/>
          </a:p>
        </p:txBody>
      </p:sp>
    </p:spTree>
    <p:extLst>
      <p:ext uri="{BB962C8B-B14F-4D97-AF65-F5344CB8AC3E}">
        <p14:creationId xmlns:p14="http://schemas.microsoft.com/office/powerpoint/2010/main" val="58648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7C21860-4C17-4BD0-A874-83887088D455}"/>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F4B72104-E97C-479E-98C9-6B923BF88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ECFDBA5-49B4-4DF2-9F75-689A457D9EF3}"/>
              </a:ext>
            </a:extLst>
          </p:cNvPr>
          <p:cNvSpPr>
            <a:spLocks noGrp="1"/>
          </p:cNvSpPr>
          <p:nvPr>
            <p:ph type="sldNum" sz="quarter" idx="10"/>
          </p:nvPr>
        </p:nvSpPr>
        <p:spPr/>
        <p:txBody>
          <a:bodyPr/>
          <a:lstStyle/>
          <a:p>
            <a:pPr>
              <a:defRPr/>
            </a:pPr>
            <a:fld id="{73F667FA-A829-452A-9AF3-5DA2385EB252}"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Genes that control vital processes cannot tolerate mutations that cause significant change. Genes that control how organisms make proteins, and develop from embryos, are common to many species on Earth. Many animals (including mammals) share genes for </a:t>
            </a:r>
            <a:r>
              <a:rPr lang="en-GB" altLang="en-US" dirty="0" err="1">
                <a:latin typeface="Arial" panose="020B0604020202020204" pitchFamily="34" charset="0"/>
              </a:rPr>
              <a:t>hemoglobin</a:t>
            </a:r>
            <a:r>
              <a:rPr lang="en-GB" altLang="en-US" dirty="0">
                <a:latin typeface="Arial" panose="020B0604020202020204" pitchFamily="34" charset="0"/>
              </a:rPr>
              <a:t>, which transports oxygen around the body.</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 </a:t>
            </a:r>
            <a:r>
              <a:rPr lang="en-GB" altLang="en-US" dirty="0">
                <a:latin typeface="Arial" panose="020B0604020202020204" pitchFamily="34" charset="0"/>
              </a:rPr>
              <a:t>© </a:t>
            </a:r>
            <a:r>
              <a:rPr lang="en-GB" altLang="en-US" dirty="0" err="1">
                <a:latin typeface="Arial" panose="020B0604020202020204" pitchFamily="34" charset="0"/>
              </a:rPr>
              <a:t>giannimarchetti</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86B75C96-CFB6-4C02-A4BE-B28677E1A41D}"/>
              </a:ext>
            </a:extLst>
          </p:cNvPr>
          <p:cNvSpPr>
            <a:spLocks noGrp="1"/>
          </p:cNvSpPr>
          <p:nvPr>
            <p:ph type="sldNum" sz="quarter" idx="10"/>
          </p:nvPr>
        </p:nvSpPr>
        <p:spPr/>
        <p:txBody>
          <a:bodyPr/>
          <a:lstStyle/>
          <a:p>
            <a:pPr>
              <a:defRPr/>
            </a:pPr>
            <a:fld id="{73F667FA-A829-452A-9AF3-5DA2385EB252}" type="slidenum">
              <a:rPr lang="en-US" altLang="en-US" smtClean="0"/>
              <a:pPr>
                <a:defRPr/>
              </a:pPr>
              <a:t>20</a:t>
            </a:fld>
            <a:endParaRPr lang="en-US" altLang="en-US"/>
          </a:p>
        </p:txBody>
      </p:sp>
    </p:spTree>
    <p:extLst>
      <p:ext uri="{BB962C8B-B14F-4D97-AF65-F5344CB8AC3E}">
        <p14:creationId xmlns:p14="http://schemas.microsoft.com/office/powerpoint/2010/main" val="421492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on common ancestors, please refer to the </a:t>
            </a:r>
            <a:r>
              <a:rPr lang="en-GB" altLang="en-US" i="1" dirty="0">
                <a:latin typeface="Arial" panose="020B0604020202020204" pitchFamily="34" charset="0"/>
              </a:rPr>
              <a:t>Evolution</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6B2AC70D-34FA-48A3-9DF0-28E34C5BB91B}"/>
              </a:ext>
            </a:extLst>
          </p:cNvPr>
          <p:cNvSpPr>
            <a:spLocks noGrp="1"/>
          </p:cNvSpPr>
          <p:nvPr>
            <p:ph type="sldNum" sz="quarter" idx="10"/>
          </p:nvPr>
        </p:nvSpPr>
        <p:spPr/>
        <p:txBody>
          <a:bodyPr/>
          <a:lstStyle/>
          <a:p>
            <a:pPr>
              <a:defRPr/>
            </a:pPr>
            <a:fld id="{73F667FA-A829-452A-9AF3-5DA2385EB252}" type="slidenum">
              <a:rPr lang="en-US" altLang="en-US" smtClean="0"/>
              <a:pPr>
                <a:defRPr/>
              </a:pPr>
              <a:t>21</a:t>
            </a:fld>
            <a:endParaRPr lang="en-US" altLang="en-US"/>
          </a:p>
        </p:txBody>
      </p:sp>
    </p:spTree>
    <p:extLst>
      <p:ext uri="{BB962C8B-B14F-4D97-AF65-F5344CB8AC3E}">
        <p14:creationId xmlns:p14="http://schemas.microsoft.com/office/powerpoint/2010/main" val="1383520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3AD11FC-3B2B-42DF-B093-6B037B1306D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D2211C6-66A1-4AF0-972C-DBB1796B7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The DNA samples are amplified using polymerase chain reaction (PCR). In this example, bacteria A is </a:t>
            </a:r>
            <a:r>
              <a:rPr lang="en-GB" altLang="en-US" i="1" dirty="0">
                <a:latin typeface="Arial" panose="020B0604020202020204" pitchFamily="34" charset="0"/>
              </a:rPr>
              <a:t>Clostridium difficile</a:t>
            </a:r>
            <a:r>
              <a:rPr lang="en-GB" altLang="en-US" dirty="0">
                <a:latin typeface="Arial" panose="020B0604020202020204" pitchFamily="34" charset="0"/>
              </a:rPr>
              <a:t>, bacteria B is </a:t>
            </a:r>
            <a:r>
              <a:rPr lang="en-GB" altLang="en-US" i="1" dirty="0">
                <a:latin typeface="Arial" panose="020B0604020202020204" pitchFamily="34" charset="0"/>
              </a:rPr>
              <a:t>Clostridium tetani </a:t>
            </a:r>
            <a:r>
              <a:rPr lang="en-GB" altLang="en-US" dirty="0">
                <a:latin typeface="Arial" panose="020B0604020202020204" pitchFamily="34" charset="0"/>
              </a:rPr>
              <a:t>and bacteria C is </a:t>
            </a:r>
            <a:r>
              <a:rPr lang="en-GB" altLang="en-US" i="1" dirty="0">
                <a:latin typeface="Arial" panose="020B0604020202020204" pitchFamily="34" charset="0"/>
              </a:rPr>
              <a:t>Clostridium botulinum</a:t>
            </a:r>
            <a:r>
              <a:rPr lang="en-GB" altLang="en-US" dirty="0">
                <a:latin typeface="Arial" panose="020B0604020202020204" pitchFamily="34" charset="0"/>
              </a:rPr>
              <a:t>.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In animals, mitochondrial DNA is usually used to create DNA barcodes. This is because mitochondrial DNA has a relatively high mutation rate, which results in large levels of variation in the nucleotide sequence between species.</a:t>
            </a:r>
          </a:p>
          <a:p>
            <a:pPr eaLnBrk="1" hangingPunct="1">
              <a:lnSpc>
                <a:spcPct val="110000"/>
              </a:lnSpc>
            </a:pPr>
            <a:endParaRPr lang="en-GB" altLang="en-US" dirty="0">
              <a:latin typeface="Arial" panose="020B0604020202020204" pitchFamily="34" charset="0"/>
            </a:endParaRPr>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a:p>
            <a:pPr eaLnBrk="1" hangingPunct="1">
              <a:lnSpc>
                <a:spcPct val="110000"/>
              </a:lnSpc>
            </a:pPr>
            <a:endParaRPr lang="en-GB" altLang="en-US" dirty="0">
              <a:latin typeface="Arial" panose="020B0604020202020204" pitchFamily="34" charset="0"/>
            </a:endParaRPr>
          </a:p>
          <a:p>
            <a:pPr marL="0" marR="0" lvl="0" indent="0" algn="l" defTabSz="914400" rtl="0" eaLnBrk="1" fontAlgn="base" latinLnBrk="0" hangingPunct="1">
              <a:lnSpc>
                <a:spcPct val="110000"/>
              </a:lnSpc>
              <a:spcAft>
                <a:spcPct val="0"/>
              </a:spcAft>
              <a:buClrTx/>
              <a:buSzTx/>
              <a:buFontTx/>
              <a:buNone/>
              <a:tabLst/>
              <a:defRPr/>
            </a:pPr>
            <a:r>
              <a:rPr lang="en-GB" altLang="en-US" b="1" dirty="0">
                <a:latin typeface="Arial" panose="020B0604020202020204" pitchFamily="34" charset="0"/>
              </a:rPr>
              <a:t>Photo credit:</a:t>
            </a:r>
            <a:r>
              <a:rPr lang="en-GB" altLang="en-US" dirty="0">
                <a:latin typeface="Arial" panose="020B0604020202020204" pitchFamily="34" charset="0"/>
              </a:rPr>
              <a:t> Med. Mic. Sciences Cardiff Uni, </a:t>
            </a:r>
            <a:r>
              <a:rPr lang="en-GB" altLang="en-US" dirty="0" err="1">
                <a:latin typeface="Arial" panose="020B0604020202020204" pitchFamily="34" charset="0"/>
              </a:rPr>
              <a:t>Wellcome</a:t>
            </a:r>
            <a:r>
              <a:rPr lang="en-GB" altLang="en-US" dirty="0">
                <a:latin typeface="Arial" panose="020B0604020202020204" pitchFamily="34" charset="0"/>
              </a:rPr>
              <a:t> Images</a:t>
            </a:r>
          </a:p>
        </p:txBody>
      </p:sp>
      <p:sp>
        <p:nvSpPr>
          <p:cNvPr id="2" name="Slide Number Placeholder 1">
            <a:extLst>
              <a:ext uri="{FF2B5EF4-FFF2-40B4-BE49-F238E27FC236}">
                <a16:creationId xmlns:a16="http://schemas.microsoft.com/office/drawing/2014/main" id="{8AB8E0C9-3BB2-4861-AA3D-5698F6F7A69F}"/>
              </a:ext>
            </a:extLst>
          </p:cNvPr>
          <p:cNvSpPr>
            <a:spLocks noGrp="1"/>
          </p:cNvSpPr>
          <p:nvPr>
            <p:ph type="sldNum" sz="quarter" idx="10"/>
          </p:nvPr>
        </p:nvSpPr>
        <p:spPr/>
        <p:txBody>
          <a:bodyPr/>
          <a:lstStyle/>
          <a:p>
            <a:pPr>
              <a:defRPr/>
            </a:pPr>
            <a:fld id="{73F667FA-A829-452A-9AF3-5DA2385EB252}" type="slidenum">
              <a:rPr lang="en-US" altLang="en-US" smtClean="0"/>
              <a:pPr>
                <a:defRPr/>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tree shows part of the </a:t>
            </a:r>
            <a:r>
              <a:rPr lang="en-GB" altLang="en-US" dirty="0" err="1">
                <a:latin typeface="Arial" panose="020B0604020202020204" pitchFamily="34" charset="0"/>
              </a:rPr>
              <a:t>mezatoan</a:t>
            </a:r>
            <a:r>
              <a:rPr lang="en-GB" altLang="en-US" dirty="0">
                <a:latin typeface="Arial" panose="020B0604020202020204" pitchFamily="34" charset="0"/>
              </a:rPr>
              <a:t> evolutionary tree constructed using comparative genomics. Comparative genomics commonly establishes relatedness using the statistical analysis of genomes. This information is typically combined with that from other sources, such as anatomy or fossil data, to produce a phylogenetic tree which shows our most current understanding of the evolutionary relationships between organisms.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7EC9B36-37CF-4A5A-939B-9B33CB2ABB36}"/>
              </a:ext>
            </a:extLst>
          </p:cNvPr>
          <p:cNvSpPr>
            <a:spLocks noGrp="1"/>
          </p:cNvSpPr>
          <p:nvPr>
            <p:ph type="sldNum" sz="quarter" idx="10"/>
          </p:nvPr>
        </p:nvSpPr>
        <p:spPr/>
        <p:txBody>
          <a:bodyPr/>
          <a:lstStyle/>
          <a:p>
            <a:pPr>
              <a:defRPr/>
            </a:pPr>
            <a:fld id="{73F667FA-A829-452A-9AF3-5DA2385EB252}" type="slidenum">
              <a:rPr lang="en-US" altLang="en-US" smtClean="0"/>
              <a:pPr>
                <a:defRPr/>
              </a:pPr>
              <a:t>23</a:t>
            </a:fld>
            <a:endParaRPr lang="en-US" altLang="en-US"/>
          </a:p>
        </p:txBody>
      </p:sp>
    </p:spTree>
    <p:extLst>
      <p:ext uri="{BB962C8B-B14F-4D97-AF65-F5344CB8AC3E}">
        <p14:creationId xmlns:p14="http://schemas.microsoft.com/office/powerpoint/2010/main" val="2657052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more information on proteins and amino acids, please refer to the </a:t>
            </a:r>
            <a:r>
              <a:rPr lang="en-GB" altLang="en-US" i="1" dirty="0">
                <a:latin typeface="Arial" panose="020B0604020202020204" pitchFamily="34" charset="0"/>
              </a:rPr>
              <a:t>Enzymes</a:t>
            </a:r>
            <a:r>
              <a:rPr lang="en-GB" altLang="en-US" dirty="0">
                <a:latin typeface="Arial" panose="020B0604020202020204" pitchFamily="34" charset="0"/>
              </a:rPr>
              <a:t>,</a:t>
            </a:r>
            <a:r>
              <a:rPr lang="en-GB" altLang="en-US" b="1" i="1" dirty="0">
                <a:latin typeface="Arial" panose="020B0604020202020204" pitchFamily="34" charset="0"/>
              </a:rPr>
              <a:t> </a:t>
            </a:r>
            <a:r>
              <a:rPr lang="en-GB" altLang="en-US" i="1" dirty="0">
                <a:latin typeface="Arial" panose="020B0604020202020204" pitchFamily="34" charset="0"/>
              </a:rPr>
              <a:t>The Digestive System</a:t>
            </a:r>
            <a:r>
              <a:rPr lang="en-GB" altLang="en-US" dirty="0">
                <a:latin typeface="Arial" panose="020B0604020202020204" pitchFamily="34" charset="0"/>
              </a:rPr>
              <a:t> and </a:t>
            </a:r>
            <a:r>
              <a:rPr lang="en-GB" altLang="en-US" i="1" dirty="0">
                <a:latin typeface="Arial" panose="020B0604020202020204" pitchFamily="34" charset="0"/>
              </a:rPr>
              <a:t>Making Proteins </a:t>
            </a:r>
            <a:r>
              <a:rPr lang="en-GB" altLang="en-US" dirty="0">
                <a:latin typeface="Arial" panose="020B0604020202020204" pitchFamily="34" charset="0"/>
              </a:rPr>
              <a:t>presentations.</a:t>
            </a:r>
          </a:p>
        </p:txBody>
      </p:sp>
      <p:sp>
        <p:nvSpPr>
          <p:cNvPr id="2" name="Slide Number Placeholder 1">
            <a:extLst>
              <a:ext uri="{FF2B5EF4-FFF2-40B4-BE49-F238E27FC236}">
                <a16:creationId xmlns:a16="http://schemas.microsoft.com/office/drawing/2014/main" id="{02945288-9884-4F67-99F7-7E7E47CD645E}"/>
              </a:ext>
            </a:extLst>
          </p:cNvPr>
          <p:cNvSpPr>
            <a:spLocks noGrp="1"/>
          </p:cNvSpPr>
          <p:nvPr>
            <p:ph type="sldNum" sz="quarter" idx="10"/>
          </p:nvPr>
        </p:nvSpPr>
        <p:spPr/>
        <p:txBody>
          <a:bodyPr/>
          <a:lstStyle/>
          <a:p>
            <a:pPr>
              <a:defRPr/>
            </a:pPr>
            <a:fld id="{73F667FA-A829-452A-9AF3-5DA2385EB252}" type="slidenum">
              <a:rPr lang="en-US" altLang="en-US" smtClean="0"/>
              <a:pPr>
                <a:defRPr/>
              </a:pPr>
              <a:t>24</a:t>
            </a:fld>
            <a:endParaRPr lang="en-US" altLang="en-US"/>
          </a:p>
        </p:txBody>
      </p:sp>
    </p:spTree>
    <p:extLst>
      <p:ext uri="{BB962C8B-B14F-4D97-AF65-F5344CB8AC3E}">
        <p14:creationId xmlns:p14="http://schemas.microsoft.com/office/powerpoint/2010/main" val="2475896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A187400-B74C-4D80-93C4-A40CCED66291}"/>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F0F8225E-C9B8-4F76-8B84-082C40E42E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This activity should help students to understand how complex data from the genome or proteome of an organism can be used to understand evolutionary relationships. You may wish to discuss how the differences in amino acid sequences occur. Errors during transcription and translation may be significant enough to dramatically alter the structure and function of a protein (as is seen in sickle cell anaemia) while others do not.</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Developing and Using Models: </a:t>
            </a:r>
            <a:r>
              <a:rPr lang="en-GB"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Using Mathematics and Computational Thinking: </a:t>
            </a:r>
            <a:r>
              <a:rPr lang="en-GB"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1DACB54-FD87-4B45-A89E-D17AF16103B3}"/>
              </a:ext>
            </a:extLst>
          </p:cNvPr>
          <p:cNvSpPr>
            <a:spLocks noGrp="1"/>
          </p:cNvSpPr>
          <p:nvPr>
            <p:ph type="sldNum" sz="quarter" idx="10"/>
          </p:nvPr>
        </p:nvSpPr>
        <p:spPr/>
        <p:txBody>
          <a:bodyPr/>
          <a:lstStyle/>
          <a:p>
            <a:pPr>
              <a:defRPr/>
            </a:pPr>
            <a:fld id="{73F667FA-A829-452A-9AF3-5DA2385EB252}" type="slidenum">
              <a:rPr lang="en-US" altLang="en-US" smtClean="0"/>
              <a:pPr>
                <a:defRPr/>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3EB41DA-3DEF-4049-878E-155ADF9BC65B}"/>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66643624-34BB-49BD-9B6F-BEDFF51820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are not necessarily expected to get this activity right straight away – it is intended more as a stimulus for discussion.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b="1" kern="1200" dirty="0">
              <a:solidFill>
                <a:schemeClr val="tx1"/>
              </a:solidFill>
              <a:effectLst/>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credits:</a:t>
            </a:r>
            <a:r>
              <a:rPr lang="en-GB" altLang="en-US" dirty="0">
                <a:latin typeface="Arial" panose="020B0604020202020204" pitchFamily="34" charset="0"/>
              </a:rPr>
              <a:t> all </a:t>
            </a:r>
            <a:r>
              <a:rPr lang="en-US" altLang="en-US" dirty="0">
                <a:latin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5888D0BE-3860-483C-BD12-23330FC094BF}"/>
              </a:ext>
            </a:extLst>
          </p:cNvPr>
          <p:cNvSpPr>
            <a:spLocks noGrp="1"/>
          </p:cNvSpPr>
          <p:nvPr>
            <p:ph type="sldNum" sz="quarter" idx="10"/>
          </p:nvPr>
        </p:nvSpPr>
        <p:spPr/>
        <p:txBody>
          <a:bodyPr/>
          <a:lstStyle/>
          <a:p>
            <a:pPr>
              <a:defRPr/>
            </a:pPr>
            <a:fld id="{73F667FA-A829-452A-9AF3-5DA2385EB252}" type="slidenum">
              <a:rPr lang="en-US" altLang="en-US" smtClean="0"/>
              <a:pPr>
                <a:defRPr/>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A3CD2AD-3411-4BB7-8E34-055FD9E0E830}"/>
              </a:ext>
            </a:extLst>
          </p:cNvPr>
          <p:cNvSpPr>
            <a:spLocks noGrp="1"/>
          </p:cNvSpPr>
          <p:nvPr>
            <p:ph type="sldNum" sz="quarter" idx="10"/>
          </p:nvPr>
        </p:nvSpPr>
        <p:spPr/>
        <p:txBody>
          <a:bodyPr/>
          <a:lstStyle/>
          <a:p>
            <a:pPr>
              <a:defRPr/>
            </a:pPr>
            <a:fld id="{73F667FA-A829-452A-9AF3-5DA2385EB252}" type="slidenum">
              <a:rPr lang="en-US" altLang="en-US" smtClean="0"/>
              <a:pPr>
                <a:defRPr/>
              </a:pPr>
              <a:t>27</a:t>
            </a:fld>
            <a:endParaRPr lang="en-US" altLang="en-US"/>
          </a:p>
        </p:txBody>
      </p:sp>
    </p:spTree>
    <p:extLst>
      <p:ext uri="{BB962C8B-B14F-4D97-AF65-F5344CB8AC3E}">
        <p14:creationId xmlns:p14="http://schemas.microsoft.com/office/powerpoint/2010/main" val="2248640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Aft>
                <a:spcPct val="0"/>
              </a:spcAft>
              <a:buClrTx/>
              <a:buSzTx/>
              <a:buFontTx/>
              <a:buNone/>
              <a:tabLst/>
              <a:defRPr/>
            </a:pPr>
            <a:r>
              <a:rPr lang="en-GB" b="1" dirty="0"/>
              <a:t>Teacher</a:t>
            </a:r>
            <a:r>
              <a:rPr lang="en-GB" b="1" baseline="0" dirty="0"/>
              <a:t> notes</a:t>
            </a:r>
          </a:p>
          <a:p>
            <a:pPr marL="0" marR="0" lvl="0" indent="0" algn="l" defTabSz="914400" rtl="0" eaLnBrk="0" fontAlgn="base" latinLnBrk="0" hangingPunct="0">
              <a:lnSpc>
                <a:spcPct val="100000"/>
              </a:lnSpc>
              <a:spcAft>
                <a:spcPct val="0"/>
              </a:spcAft>
              <a:buClrTx/>
              <a:buSzTx/>
              <a:buFontTx/>
              <a:buNone/>
              <a:tabLst/>
              <a:defRPr/>
            </a:pPr>
            <a:r>
              <a:rPr lang="en-GB" dirty="0"/>
              <a:t>The image shown is that of a bat embryo at different stages in its development. Genes for vital processes are conserved across species. One reason for this is because </a:t>
            </a:r>
            <a:r>
              <a:rPr lang="en-GB" altLang="en-US" dirty="0">
                <a:latin typeface="Arial" panose="020B0604020202020204" pitchFamily="34" charset="0"/>
              </a:rPr>
              <a:t>these genes cannot tolerate mutations that cause significant change. Genes that control how organisms make proteins, and develop from embryos, are common to many species on Earth. Many animals share genes for </a:t>
            </a:r>
            <a:r>
              <a:rPr lang="en-GB" altLang="en-US" dirty="0" err="1">
                <a:latin typeface="Arial" panose="020B0604020202020204" pitchFamily="34" charset="0"/>
              </a:rPr>
              <a:t>hemoglobin</a:t>
            </a:r>
            <a:r>
              <a:rPr lang="en-GB" altLang="en-US" dirty="0">
                <a:latin typeface="Arial" panose="020B0604020202020204" pitchFamily="34" charset="0"/>
              </a:rPr>
              <a:t>, which transports oxygen around the body.</a:t>
            </a:r>
          </a:p>
        </p:txBody>
      </p:sp>
      <p:sp>
        <p:nvSpPr>
          <p:cNvPr id="5" name="Slide Number Placeholder 4">
            <a:extLst>
              <a:ext uri="{FF2B5EF4-FFF2-40B4-BE49-F238E27FC236}">
                <a16:creationId xmlns:a16="http://schemas.microsoft.com/office/drawing/2014/main" id="{DC97D3CD-1947-4561-BE5C-EC5998F9879E}"/>
              </a:ext>
            </a:extLst>
          </p:cNvPr>
          <p:cNvSpPr>
            <a:spLocks noGrp="1"/>
          </p:cNvSpPr>
          <p:nvPr>
            <p:ph type="sldNum" sz="quarter" idx="10"/>
          </p:nvPr>
        </p:nvSpPr>
        <p:spPr/>
        <p:txBody>
          <a:bodyPr/>
          <a:lstStyle/>
          <a:p>
            <a:pPr>
              <a:defRPr/>
            </a:pPr>
            <a:fld id="{73F667FA-A829-452A-9AF3-5DA2385EB252}" type="slidenum">
              <a:rPr lang="en-US" altLang="en-US" smtClean="0"/>
              <a:pPr>
                <a:defRPr/>
              </a:pPr>
              <a:t>28</a:t>
            </a:fld>
            <a:endParaRPr lang="en-US" altLang="en-US"/>
          </a:p>
        </p:txBody>
      </p:sp>
    </p:spTree>
    <p:extLst>
      <p:ext uri="{BB962C8B-B14F-4D97-AF65-F5344CB8AC3E}">
        <p14:creationId xmlns:p14="http://schemas.microsoft.com/office/powerpoint/2010/main" val="153809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CABC3045-7F34-4463-8C44-55649CCDA60F}"/>
              </a:ext>
            </a:extLst>
          </p:cNvPr>
          <p:cNvSpPr>
            <a:spLocks noGrp="1" noRot="1" noChangeAspect="1" noChangeArrowheads="1" noTextEdit="1"/>
          </p:cNvSpPr>
          <p:nvPr>
            <p:ph type="sldImg"/>
          </p:nvPr>
        </p:nvSpPr>
        <p:spPr>
          <a:ln/>
        </p:spPr>
      </p:sp>
      <p:sp>
        <p:nvSpPr>
          <p:cNvPr id="47109" name="Rectangle 3">
            <a:extLst>
              <a:ext uri="{FF2B5EF4-FFF2-40B4-BE49-F238E27FC236}">
                <a16:creationId xmlns:a16="http://schemas.microsoft.com/office/drawing/2014/main" id="{DFB31FFA-A2C0-431A-8FAF-35DE50E4FE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The image shows three different ammonoid species. Ammonoids are an extinct group of marine molluscs. The earliest known ammonoid fossils date from the lower Devonian period (419 million years ago). The last species died out during the Cretaceous Tertiary extinction approximately 66 million years ago. During the time in which they lived, the characteristics of ammonoids changed. Later species were generally more coiled, with more complex divisions between the chambers and a larger adult size. Help students to interpret the image and establish the similarities and differences between the fossils shown.</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For more information on fossils, please refer to the </a:t>
            </a:r>
            <a:r>
              <a:rPr lang="en-GB" altLang="en-US" i="1" dirty="0">
                <a:latin typeface="Arial" panose="020B0604020202020204" pitchFamily="34" charset="0"/>
              </a:rPr>
              <a:t>Earth and Space Sciences:</a:t>
            </a:r>
            <a:r>
              <a:rPr lang="en-GB" altLang="en-US" dirty="0">
                <a:latin typeface="Arial" panose="020B0604020202020204" pitchFamily="34" charset="0"/>
              </a:rPr>
              <a:t> </a:t>
            </a:r>
            <a:r>
              <a:rPr lang="en-GB" altLang="en-US" i="1" dirty="0">
                <a:latin typeface="Arial" panose="020B0604020202020204" pitchFamily="34" charset="0"/>
              </a:rPr>
              <a:t>Fossils</a:t>
            </a:r>
            <a:r>
              <a:rPr lang="en-GB" altLang="en-US" dirty="0">
                <a:latin typeface="Arial" panose="020B0604020202020204" pitchFamily="34" charset="0"/>
              </a:rPr>
              <a:t> presentation. </a:t>
            </a:r>
          </a:p>
          <a:p>
            <a:pPr eaLnBrk="1" hangingPunct="1">
              <a:lnSpc>
                <a:spcPct val="120000"/>
              </a:lnSpc>
            </a:pPr>
            <a:endParaRPr lang="en-GB" altLang="en-US" dirty="0">
              <a:latin typeface="Arial" panose="020B0604020202020204" pitchFamily="34" charset="0"/>
            </a:endParaRPr>
          </a:p>
          <a:p>
            <a:pPr marL="0" marR="0" lvl="0" indent="0" algn="l" defTabSz="914400" rtl="0" eaLnBrk="0" fontAlgn="base" latinLnBrk="0" hangingPunct="0">
              <a:lnSpc>
                <a:spcPct val="120000"/>
              </a:lnSpc>
              <a:spcAft>
                <a:spcPct val="0"/>
              </a:spcAft>
              <a:buClrTx/>
              <a:buSzTx/>
              <a:buFontTx/>
              <a:buNone/>
              <a:tabLst/>
              <a:defRPr/>
            </a:pPr>
            <a:r>
              <a:rPr lang="en-GB" kern="1200" dirty="0">
                <a:solidFill>
                  <a:schemeClr val="tx1"/>
                </a:solidFill>
                <a:effectLst/>
                <a:latin typeface="Arial" charset="0"/>
                <a:ea typeface="+mn-ea"/>
                <a:cs typeface="+mn-cs"/>
              </a:rPr>
              <a:t>This slide covers the Science and Engineering Practices:</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b="1" kern="1200" dirty="0">
              <a:solidFill>
                <a:schemeClr val="tx1"/>
              </a:solidFill>
              <a:effectLst/>
              <a:latin typeface="Arial" charset="0"/>
              <a:ea typeface="+mn-ea"/>
              <a:cs typeface="+mn-cs"/>
            </a:endParaRPr>
          </a:p>
          <a:p>
            <a:pPr marL="171450" marR="0" lvl="0" indent="-171450" algn="l" defTabSz="914400" rtl="0" eaLnBrk="0" fontAlgn="base" latinLnBrk="0" hangingPunct="0">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endParaRPr lang="en-GB" altLang="en-US" dirty="0">
              <a:latin typeface="Arial" panose="020B0604020202020204" pitchFamily="34" charset="0"/>
            </a:endParaRPr>
          </a:p>
          <a:p>
            <a:pPr eaLnBrk="1" hangingPunct="1">
              <a:lnSpc>
                <a:spcPct val="120000"/>
              </a:lnSpc>
            </a:pPr>
            <a:endParaRPr lang="en-GB" altLang="en-US" dirty="0">
              <a:latin typeface="Arial" panose="020B0604020202020204" pitchFamily="34" charset="0"/>
            </a:endParaRPr>
          </a:p>
          <a:p>
            <a:pPr marL="0" marR="0" lvl="0" indent="0" algn="l" defTabSz="914400" rtl="0" eaLnBrk="1" fontAlgn="base" latinLnBrk="0" hangingPunct="1">
              <a:lnSpc>
                <a:spcPct val="120000"/>
              </a:lnSpc>
              <a:spcAft>
                <a:spcPct val="0"/>
              </a:spcAft>
              <a:buClrTx/>
              <a:buSzTx/>
              <a:buFontTx/>
              <a:buNone/>
              <a:tabLst/>
              <a:defRPr/>
            </a:pPr>
            <a:r>
              <a:rPr lang="en-GB" altLang="en-US" b="1" dirty="0">
                <a:latin typeface="Arial" panose="020B0604020202020204" pitchFamily="34" charset="0"/>
              </a:rPr>
              <a:t>Photo credit: </a:t>
            </a:r>
            <a:r>
              <a:rPr lang="en-US" altLang="en-US" dirty="0">
                <a:latin typeface="Arial" panose="020B0604020202020204" pitchFamily="34" charset="0"/>
              </a:rPr>
              <a:t>©</a:t>
            </a:r>
            <a:r>
              <a:rPr lang="en-GB" altLang="en-US" dirty="0">
                <a:latin typeface="Arial" panose="020B0604020202020204" pitchFamily="34" charset="0"/>
              </a:rPr>
              <a:t> Alex </a:t>
            </a:r>
            <a:r>
              <a:rPr lang="en-GB" altLang="en-US" dirty="0" err="1">
                <a:latin typeface="Arial" panose="020B0604020202020204" pitchFamily="34" charset="0"/>
              </a:rPr>
              <a:t>Coan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7C317C5B-6E6F-4381-BF98-4EBA402C42C0}"/>
              </a:ext>
            </a:extLst>
          </p:cNvPr>
          <p:cNvSpPr>
            <a:spLocks noGrp="1"/>
          </p:cNvSpPr>
          <p:nvPr>
            <p:ph type="sldNum" sz="quarter" idx="10"/>
          </p:nvPr>
        </p:nvSpPr>
        <p:spPr/>
        <p:txBody>
          <a:bodyPr/>
          <a:lstStyle/>
          <a:p>
            <a:pPr>
              <a:defRPr/>
            </a:pPr>
            <a:fld id="{73F667FA-A829-452A-9AF3-5DA2385EB252}" type="slidenum">
              <a:rPr lang="en-US" altLang="en-US" smtClean="0"/>
              <a:pPr>
                <a:defRPr/>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71884C2-FB67-4DFD-9FC4-AF01A7542C4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530DCF0-566B-459C-A806-D61EEF431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on Darwin, please refer to the </a:t>
            </a:r>
            <a:r>
              <a:rPr lang="en-GB" altLang="en-US" i="1" dirty="0">
                <a:latin typeface="Arial" panose="020B0604020202020204" pitchFamily="34" charset="0"/>
              </a:rPr>
              <a:t>Charles Darwin</a:t>
            </a:r>
            <a:r>
              <a:rPr lang="en-GB" altLang="en-US" dirty="0">
                <a:latin typeface="Arial" panose="020B0604020202020204" pitchFamily="34" charset="0"/>
              </a:rPr>
              <a:t> </a:t>
            </a:r>
            <a:r>
              <a:rPr lang="en-GB" altLang="en-US" b="0" dirty="0">
                <a:latin typeface="Arial" panose="020B0604020202020204" pitchFamily="34" charset="0"/>
              </a:rPr>
              <a:t>presentation.</a:t>
            </a:r>
          </a:p>
          <a:p>
            <a:r>
              <a:rPr lang="en-GB" altLang="en-US" b="0" dirty="0">
                <a:latin typeface="Arial" panose="020B0604020202020204" pitchFamily="34" charset="0"/>
              </a:rPr>
              <a:t>For more information on evolution, natural selection and common ancestors, please refer to the </a:t>
            </a:r>
            <a:r>
              <a:rPr lang="en-GB" altLang="en-US" i="1" dirty="0">
                <a:latin typeface="Arial" panose="020B0604020202020204" pitchFamily="34" charset="0"/>
              </a:rPr>
              <a:t>Evolution</a:t>
            </a:r>
            <a:r>
              <a:rPr lang="en-GB" altLang="en-US" b="0" dirty="0">
                <a:latin typeface="Arial" panose="020B0604020202020204" pitchFamily="34" charset="0"/>
              </a:rPr>
              <a:t> presentation.</a:t>
            </a:r>
          </a:p>
          <a:p>
            <a:pPr eaLnBrk="1" hangingPunct="1"/>
            <a:endParaRPr lang="en-GB" altLang="en-US" b="1"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Charles Darwin © </a:t>
            </a:r>
            <a:r>
              <a:rPr lang="en-GB" altLang="en-US" dirty="0" err="1">
                <a:latin typeface="Arial" panose="020B0604020202020204" pitchFamily="34" charset="0"/>
              </a:rPr>
              <a:t>Jupiterimages</a:t>
            </a:r>
            <a:r>
              <a:rPr lang="en-GB" altLang="en-US" dirty="0">
                <a:latin typeface="Arial" panose="020B0604020202020204" pitchFamily="34" charset="0"/>
              </a:rPr>
              <a:t> Corporation 2018</a:t>
            </a:r>
          </a:p>
        </p:txBody>
      </p:sp>
      <p:sp>
        <p:nvSpPr>
          <p:cNvPr id="2" name="Slide Number Placeholder 1">
            <a:extLst>
              <a:ext uri="{FF2B5EF4-FFF2-40B4-BE49-F238E27FC236}">
                <a16:creationId xmlns:a16="http://schemas.microsoft.com/office/drawing/2014/main" id="{74968927-C925-4880-9916-30FF715D2D31}"/>
              </a:ext>
            </a:extLst>
          </p:cNvPr>
          <p:cNvSpPr>
            <a:spLocks noGrp="1"/>
          </p:cNvSpPr>
          <p:nvPr>
            <p:ph type="sldNum" sz="quarter" idx="10"/>
          </p:nvPr>
        </p:nvSpPr>
        <p:spPr/>
        <p:txBody>
          <a:bodyPr/>
          <a:lstStyle/>
          <a:p>
            <a:pPr>
              <a:defRPr/>
            </a:pPr>
            <a:fld id="{73F667FA-A829-452A-9AF3-5DA2385EB252}" type="slidenum">
              <a:rPr lang="en-US" altLang="en-US" smtClean="0"/>
              <a:pPr>
                <a:defRPr/>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8CB282D6-1C07-46FA-9557-7D4A6A39F421}"/>
              </a:ext>
            </a:extLst>
          </p:cNvPr>
          <p:cNvSpPr>
            <a:spLocks noGrp="1" noRot="1" noChangeAspect="1" noChangeArrowheads="1" noTextEdit="1"/>
          </p:cNvSpPr>
          <p:nvPr>
            <p:ph type="sldImg"/>
          </p:nvPr>
        </p:nvSpPr>
        <p:spPr>
          <a:ln/>
        </p:spPr>
      </p:sp>
      <p:sp>
        <p:nvSpPr>
          <p:cNvPr id="48133" name="Rectangle 3">
            <a:extLst>
              <a:ext uri="{FF2B5EF4-FFF2-40B4-BE49-F238E27FC236}">
                <a16:creationId xmlns:a16="http://schemas.microsoft.com/office/drawing/2014/main" id="{B804E6B6-06C5-4DD7-A0F2-E076C4D2A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timeline of the evolution of the horse is an example of how the fossil record can be used to observe how evolution produces changes over time. Students could be asked about how changes in the size of horses, the structure of their feet and teeth provide evidence for their changing habitat and diet.</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Engaging in Argument from Evidence: </a:t>
            </a:r>
            <a:r>
              <a:rPr lang="en-GB" sz="1200" kern="1200" dirty="0">
                <a:solidFill>
                  <a:schemeClr val="tx1"/>
                </a:solidFill>
                <a:effectLst/>
                <a:latin typeface="Arial" charset="0"/>
                <a:ea typeface="+mn-ea"/>
                <a:cs typeface="+mn-cs"/>
              </a:rPr>
              <a:t>Construct, use, and/or present an oral and written argument or counter-arguments based on data and evidence.</a:t>
            </a:r>
          </a:p>
        </p:txBody>
      </p:sp>
      <p:sp>
        <p:nvSpPr>
          <p:cNvPr id="2" name="Slide Number Placeholder 1">
            <a:extLst>
              <a:ext uri="{FF2B5EF4-FFF2-40B4-BE49-F238E27FC236}">
                <a16:creationId xmlns:a16="http://schemas.microsoft.com/office/drawing/2014/main" id="{0E9F1575-1424-4531-8D10-3D0043917B45}"/>
              </a:ext>
            </a:extLst>
          </p:cNvPr>
          <p:cNvSpPr>
            <a:spLocks noGrp="1"/>
          </p:cNvSpPr>
          <p:nvPr>
            <p:ph type="sldNum" sz="quarter" idx="10"/>
          </p:nvPr>
        </p:nvSpPr>
        <p:spPr/>
        <p:txBody>
          <a:bodyPr/>
          <a:lstStyle/>
          <a:p>
            <a:pPr>
              <a:defRPr/>
            </a:pPr>
            <a:fld id="{73F667FA-A829-452A-9AF3-5DA2385EB252}" type="slidenum">
              <a:rPr lang="en-US" altLang="en-US" smtClean="0"/>
              <a:pPr>
                <a:defRPr/>
              </a:pPr>
              <a:t>30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4744B25B-F7D4-40A4-8E94-261ECF24CAFB}"/>
              </a:ext>
            </a:extLst>
          </p:cNvPr>
          <p:cNvSpPr>
            <a:spLocks noGrp="1" noRot="1" noChangeAspect="1" noChangeArrowheads="1" noTextEdit="1"/>
          </p:cNvSpPr>
          <p:nvPr>
            <p:ph type="sldImg"/>
          </p:nvPr>
        </p:nvSpPr>
        <p:spPr>
          <a:ln/>
        </p:spPr>
      </p:sp>
      <p:sp>
        <p:nvSpPr>
          <p:cNvPr id="46085" name="Rectangle 3">
            <a:extLst>
              <a:ext uri="{FF2B5EF4-FFF2-40B4-BE49-F238E27FC236}">
                <a16:creationId xmlns:a16="http://schemas.microsoft.com/office/drawing/2014/main" id="{BDCA71D9-1A8C-4283-BC59-F8255CF823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A26162E-329F-4ABA-BEC9-965A551F0B3F}"/>
              </a:ext>
            </a:extLst>
          </p:cNvPr>
          <p:cNvSpPr>
            <a:spLocks noGrp="1"/>
          </p:cNvSpPr>
          <p:nvPr>
            <p:ph type="sldNum" sz="quarter" idx="10"/>
          </p:nvPr>
        </p:nvSpPr>
        <p:spPr/>
        <p:txBody>
          <a:bodyPr/>
          <a:lstStyle/>
          <a:p>
            <a:pPr>
              <a:defRPr/>
            </a:pPr>
            <a:fld id="{73F667FA-A829-452A-9AF3-5DA2385EB252}"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C71884C2-FB67-4DFD-9FC4-AF01A7542C4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530DCF0-566B-459C-A806-D61EEF431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b="0" dirty="0">
                <a:latin typeface="Arial" panose="020B0604020202020204" pitchFamily="34" charset="0"/>
              </a:rPr>
              <a:t>For more information </a:t>
            </a:r>
            <a:r>
              <a:rPr lang="en-GB" altLang="en-US" dirty="0">
                <a:latin typeface="Arial" panose="020B0604020202020204" pitchFamily="34" charset="0"/>
              </a:rPr>
              <a:t>about</a:t>
            </a:r>
            <a:r>
              <a:rPr lang="en-GB" altLang="en-US" b="0" dirty="0">
                <a:latin typeface="Arial" panose="020B0604020202020204" pitchFamily="34" charset="0"/>
              </a:rPr>
              <a:t> </a:t>
            </a:r>
            <a:r>
              <a:rPr lang="en-GB" altLang="en-US" b="0" i="1" dirty="0">
                <a:latin typeface="Arial" panose="020B0604020202020204" pitchFamily="34" charset="0"/>
              </a:rPr>
              <a:t>On the Origin of Species</a:t>
            </a:r>
            <a:r>
              <a:rPr lang="en-GB" altLang="en-US" b="0" dirty="0">
                <a:latin typeface="Arial" panose="020B0604020202020204" pitchFamily="34" charset="0"/>
              </a:rPr>
              <a:t>, please refer to the </a:t>
            </a:r>
            <a:r>
              <a:rPr lang="en-GB" altLang="en-US" i="1" dirty="0">
                <a:latin typeface="Arial" panose="020B0604020202020204" pitchFamily="34" charset="0"/>
              </a:rPr>
              <a:t>Charles Darwin</a:t>
            </a:r>
            <a:r>
              <a:rPr lang="en-GB" altLang="en-US" dirty="0">
                <a:latin typeface="Arial" panose="020B0604020202020204" pitchFamily="34" charset="0"/>
              </a:rPr>
              <a:t> </a:t>
            </a:r>
            <a:r>
              <a:rPr lang="en-GB" altLang="en-US" b="0" dirty="0">
                <a:latin typeface="Arial" panose="020B0604020202020204" pitchFamily="34" charset="0"/>
              </a:rPr>
              <a:t>presentation.</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1C6D5F4-9D61-4DF4-8A6F-F14D009ECD7F}"/>
              </a:ext>
            </a:extLst>
          </p:cNvPr>
          <p:cNvSpPr>
            <a:spLocks noGrp="1"/>
          </p:cNvSpPr>
          <p:nvPr>
            <p:ph type="sldNum" sz="quarter" idx="10"/>
          </p:nvPr>
        </p:nvSpPr>
        <p:spPr/>
        <p:txBody>
          <a:bodyPr/>
          <a:lstStyle/>
          <a:p>
            <a:pPr>
              <a:defRPr/>
            </a:pPr>
            <a:fld id="{73F667FA-A829-452A-9AF3-5DA2385EB252}" type="slidenum">
              <a:rPr lang="en-US" altLang="en-US" smtClean="0"/>
              <a:pPr>
                <a:defRPr/>
              </a:pPr>
              <a:t>5</a:t>
            </a:fld>
            <a:endParaRPr lang="en-US" altLang="en-US"/>
          </a:p>
        </p:txBody>
      </p:sp>
    </p:spTree>
    <p:extLst>
      <p:ext uri="{BB962C8B-B14F-4D97-AF65-F5344CB8AC3E}">
        <p14:creationId xmlns:p14="http://schemas.microsoft.com/office/powerpoint/2010/main" val="1716800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057FDCF-5D4A-4B8A-96BC-6ED3FD61E853}"/>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247B4ED6-3A92-4E04-BD32-13A51AA6A45A}"/>
              </a:ext>
            </a:extLst>
          </p:cNvPr>
          <p:cNvSpPr>
            <a:spLocks noGrp="1" noChangeArrowheads="1"/>
          </p:cNvSpPr>
          <p:nvPr>
            <p:ph type="body" idx="1"/>
          </p:nvPr>
        </p:nvSpPr>
        <p:spPr>
          <a:xfrm>
            <a:off x="914401"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activity can be used to start a class discussion about what criteria should be used to classify organisms, and whether some are more useful or valid than others.</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Obtaining, Evaluating, and Communicating Information:</a:t>
            </a:r>
            <a:r>
              <a:rPr lang="en-GB" sz="1200" kern="1200" dirty="0">
                <a:solidFill>
                  <a:schemeClr val="tx1"/>
                </a:solidFill>
                <a:effectLst/>
                <a:latin typeface="Arial" charset="0"/>
                <a:ea typeface="+mn-ea"/>
                <a:cs typeface="+mn-cs"/>
              </a:rPr>
              <a:t> Compare, integrate and evaluate sources of information presented in different media or formats (e.g., visually, quantitatively) as well as in words in order to address a scientific question or solve a problem.</a:t>
            </a:r>
          </a:p>
          <a:p>
            <a:pPr marL="0" marR="0" lvl="0" indent="0" algn="l" defTabSz="914400" rtl="0" eaLnBrk="0" fontAlgn="base" latinLnBrk="0" hangingPunct="0">
              <a:spcAft>
                <a:spcPct val="0"/>
              </a:spcAft>
              <a:buClrTx/>
              <a:buSzTx/>
              <a:buFont typeface="Arial" panose="020B0604020202020204" pitchFamily="34" charset="0"/>
              <a:buNone/>
              <a:tabLst/>
              <a:defRPr/>
            </a:pPr>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credits</a:t>
            </a:r>
            <a:r>
              <a:rPr lang="en-GB" altLang="en-US" dirty="0">
                <a:latin typeface="Arial" panose="020B0604020202020204" pitchFamily="34" charset="0"/>
              </a:rPr>
              <a:t>: </a:t>
            </a:r>
            <a:r>
              <a:rPr lang="en-GB" altLang="en-US" dirty="0" err="1">
                <a:latin typeface="Arial" panose="020B0604020202020204" pitchFamily="34" charset="0"/>
              </a:rPr>
              <a:t>beatle</a:t>
            </a:r>
            <a:r>
              <a:rPr lang="en-GB" altLang="en-US" dirty="0">
                <a:latin typeface="Arial" panose="020B0604020202020204" pitchFamily="34" charset="0"/>
              </a:rPr>
              <a:t>, bird, crab, dolphin, fish, kangaroo, turtle, platypus </a:t>
            </a:r>
            <a:r>
              <a:rPr lang="en-GB" altLang="en-US" b="1" dirty="0">
                <a:latin typeface="Arial" panose="020B0604020202020204" pitchFamily="34" charset="0"/>
              </a:rPr>
              <a:t>© </a:t>
            </a:r>
            <a:r>
              <a:rPr lang="en-GB" altLang="en-US" dirty="0" err="1">
                <a:latin typeface="Arial" panose="020B0604020202020204" pitchFamily="34" charset="0"/>
              </a:rPr>
              <a:t>Jupiterimages</a:t>
            </a:r>
            <a:r>
              <a:rPr lang="en-GB" altLang="en-US" dirty="0">
                <a:latin typeface="Arial" panose="020B0604020202020204" pitchFamily="34" charset="0"/>
              </a:rPr>
              <a:t> Corporation 2018; Bat © Adam </a:t>
            </a:r>
            <a:r>
              <a:rPr lang="en-GB" altLang="en-US" dirty="0" err="1">
                <a:latin typeface="Arial" panose="020B0604020202020204" pitchFamily="34" charset="0"/>
              </a:rPr>
              <a:t>Brokes</a:t>
            </a:r>
            <a:r>
              <a:rPr lang="en-GB" altLang="en-US" dirty="0">
                <a:latin typeface="Arial" panose="020B0604020202020204" pitchFamily="34" charset="0"/>
              </a:rPr>
              <a:t> 2018</a:t>
            </a:r>
          </a:p>
        </p:txBody>
      </p:sp>
      <p:sp>
        <p:nvSpPr>
          <p:cNvPr id="2" name="Slide Number Placeholder 1">
            <a:extLst>
              <a:ext uri="{FF2B5EF4-FFF2-40B4-BE49-F238E27FC236}">
                <a16:creationId xmlns:a16="http://schemas.microsoft.com/office/drawing/2014/main" id="{D2EECC2B-30A7-4E9B-8175-0F01C460FE87}"/>
              </a:ext>
            </a:extLst>
          </p:cNvPr>
          <p:cNvSpPr>
            <a:spLocks noGrp="1"/>
          </p:cNvSpPr>
          <p:nvPr>
            <p:ph type="sldNum" sz="quarter" idx="10"/>
          </p:nvPr>
        </p:nvSpPr>
        <p:spPr/>
        <p:txBody>
          <a:bodyPr/>
          <a:lstStyle/>
          <a:p>
            <a:pPr>
              <a:defRPr/>
            </a:pPr>
            <a:fld id="{73F667FA-A829-452A-9AF3-5DA2385EB252}" type="slidenum">
              <a:rPr lang="en-US" altLang="en-US" smtClean="0"/>
              <a:pPr>
                <a:defRPr/>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4DBD0C3B-4424-46AA-ABD9-B1C6D1E3811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F28C26C-0A08-4180-A09D-30F16D71C7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1EC39FD-C7E2-491A-AD87-9B9B6E886291}"/>
              </a:ext>
            </a:extLst>
          </p:cNvPr>
          <p:cNvSpPr>
            <a:spLocks noGrp="1"/>
          </p:cNvSpPr>
          <p:nvPr>
            <p:ph type="sldNum" sz="quarter" idx="10"/>
          </p:nvPr>
        </p:nvSpPr>
        <p:spPr/>
        <p:txBody>
          <a:bodyPr/>
          <a:lstStyle/>
          <a:p>
            <a:pPr>
              <a:defRPr/>
            </a:pPr>
            <a:fld id="{73F667FA-A829-452A-9AF3-5DA2385EB252}" type="slidenum">
              <a:rPr lang="en-US" altLang="en-US" smtClean="0"/>
              <a:pPr>
                <a:defRPr/>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9182BD1-97C7-4337-ACDD-BE235C2DD214}"/>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06B99192-FD3F-4310-8230-9B3213B9B776}"/>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could be encouraged to write mnemonics to help them remember the order of the levels of classification.</a:t>
            </a:r>
          </a:p>
          <a:p>
            <a:pPr eaLnBrk="1" hangingPunct="1"/>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015AE1D-E54D-4756-BDF3-39868AB0187F}"/>
              </a:ext>
            </a:extLst>
          </p:cNvPr>
          <p:cNvSpPr>
            <a:spLocks noGrp="1"/>
          </p:cNvSpPr>
          <p:nvPr>
            <p:ph type="sldNum" sz="quarter" idx="10"/>
          </p:nvPr>
        </p:nvSpPr>
        <p:spPr/>
        <p:txBody>
          <a:bodyPr/>
          <a:lstStyle/>
          <a:p>
            <a:pPr>
              <a:defRPr/>
            </a:pPr>
            <a:fld id="{73F667FA-A829-452A-9AF3-5DA2385EB252}" type="slidenum">
              <a:rPr lang="en-US" altLang="en-US" smtClean="0"/>
              <a:pPr>
                <a:defRPr/>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841E3DEB-992E-44B7-BDD9-A54C2D2CF49C}"/>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10B0B95-3D21-4DD0-877B-49F9DBD9DCB2}"/>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You may wish to ask students to list the characteristics shared by the dog, jackal and wolf, and then those shared by the dog, spider and fish. Discuss the idea that animals which are more similar are classified more closely together, and have a common ancestor in the recent past.</a:t>
            </a:r>
          </a:p>
          <a:p>
            <a:pPr eaLnBrk="1" hangingPunct="1"/>
            <a:r>
              <a:rPr lang="en-GB" altLang="en-US" dirty="0">
                <a:latin typeface="Arial" panose="020B0604020202020204" pitchFamily="34" charset="0"/>
              </a:rPr>
              <a:t>You might like to ask students to research the characteristics of animals in the phylum </a:t>
            </a:r>
            <a:r>
              <a:rPr lang="en-GB" altLang="en-US" i="1" dirty="0">
                <a:latin typeface="Arial" panose="020B0604020202020204" pitchFamily="34" charset="0"/>
              </a:rPr>
              <a:t>Chordata</a:t>
            </a:r>
            <a:r>
              <a:rPr lang="en-GB" altLang="en-US" dirty="0">
                <a:latin typeface="Arial" panose="020B0604020202020204" pitchFamily="34" charset="0"/>
              </a:rPr>
              <a:t>, class </a:t>
            </a:r>
            <a:r>
              <a:rPr lang="en-GB" altLang="en-US" i="1" dirty="0">
                <a:latin typeface="Arial" panose="020B0604020202020204" pitchFamily="34" charset="0"/>
              </a:rPr>
              <a:t>Mammalia</a:t>
            </a:r>
            <a:r>
              <a:rPr lang="en-GB" altLang="en-US" dirty="0">
                <a:latin typeface="Arial" panose="020B0604020202020204" pitchFamily="34" charset="0"/>
              </a:rPr>
              <a:t> and order </a:t>
            </a:r>
            <a:r>
              <a:rPr lang="en-GB" altLang="en-US" i="1" dirty="0">
                <a:latin typeface="Arial" panose="020B0604020202020204" pitchFamily="34" charset="0"/>
              </a:rPr>
              <a:t>Carnivora</a:t>
            </a:r>
            <a:r>
              <a:rPr lang="en-GB" altLang="en-US" dirty="0">
                <a:latin typeface="Arial" panose="020B0604020202020204" pitchFamily="34" charset="0"/>
              </a:rPr>
              <a:t> to illustrate this further.</a:t>
            </a:r>
          </a:p>
          <a:p>
            <a:pPr eaLnBrk="1" hangingPunct="1"/>
            <a:endParaRPr lang="en-GB" altLang="en-US" dirty="0">
              <a:latin typeface="Arial" panose="020B0604020202020204" pitchFamily="34" charset="0"/>
            </a:endParaRPr>
          </a:p>
          <a:p>
            <a:pPr marL="0" marR="0" lvl="0" indent="0" algn="l" defTabSz="914400" rtl="0" eaLnBrk="1" fontAlgn="base" latinLnBrk="0" hangingPunct="1">
              <a:spcAft>
                <a:spcPct val="0"/>
              </a:spcAft>
              <a:buClrTx/>
              <a:buSzTx/>
              <a:buFontTx/>
              <a:buNone/>
              <a:tabLst/>
              <a:defRPr/>
            </a:pPr>
            <a:r>
              <a:rPr lang="en-GB" altLang="en-US" b="1" dirty="0">
                <a:latin typeface="Arial" panose="020B0604020202020204" pitchFamily="34" charset="0"/>
              </a:rPr>
              <a:t>Photo credit: </a:t>
            </a:r>
            <a:r>
              <a:rPr lang="en-GB" altLang="en-US" b="0" dirty="0">
                <a:latin typeface="Arial" panose="020B0604020202020204" pitchFamily="34" charset="0"/>
              </a:rPr>
              <a:t>dog </a:t>
            </a:r>
            <a:r>
              <a:rPr lang="en-US" altLang="en-US" dirty="0">
                <a:latin typeface="Arial" panose="020B0604020202020204" pitchFamily="34" charset="0"/>
              </a:rPr>
              <a:t>©</a:t>
            </a:r>
            <a:r>
              <a:rPr lang="en-GB" altLang="en-US" dirty="0">
                <a:latin typeface="Arial" panose="020B0604020202020204" pitchFamily="34" charset="0"/>
              </a:rPr>
              <a:t> Dora </a:t>
            </a:r>
            <a:r>
              <a:rPr lang="en-GB" altLang="en-US" dirty="0" err="1">
                <a:latin typeface="Arial" panose="020B0604020202020204" pitchFamily="34" charset="0"/>
              </a:rPr>
              <a:t>Zett</a:t>
            </a:r>
            <a:r>
              <a:rPr lang="en-GB" altLang="en-US" dirty="0">
                <a:latin typeface="Arial" panose="020B0604020202020204" pitchFamily="34" charset="0"/>
              </a:rPr>
              <a:t>; wolf </a:t>
            </a:r>
            <a:r>
              <a:rPr lang="en-US" altLang="en-US" dirty="0">
                <a:latin typeface="Arial" panose="020B0604020202020204" pitchFamily="34" charset="0"/>
              </a:rPr>
              <a:t>© </a:t>
            </a:r>
            <a:r>
              <a:rPr lang="en-US" altLang="en-US" dirty="0" err="1">
                <a:latin typeface="Arial" panose="020B0604020202020204" pitchFamily="34" charset="0"/>
              </a:rPr>
              <a:t>photomaster</a:t>
            </a:r>
            <a:r>
              <a:rPr lang="en-GB" altLang="en-US" dirty="0">
                <a:latin typeface="Arial" panose="020B0604020202020204" pitchFamily="34" charset="0"/>
              </a:rPr>
              <a:t>; jackal </a:t>
            </a:r>
            <a:r>
              <a:rPr lang="en-US" altLang="en-US" dirty="0">
                <a:latin typeface="Arial" panose="020B0604020202020204" pitchFamily="34" charset="0"/>
              </a:rPr>
              <a:t>© Rich Carey</a:t>
            </a:r>
            <a:r>
              <a:rPr lang="en-GB" altLang="en-US" dirty="0">
                <a:latin typeface="Arial" panose="020B0604020202020204" pitchFamily="34" charset="0"/>
              </a:rPr>
              <a:t>, all at Shutterstock.com 2018</a:t>
            </a:r>
          </a:p>
        </p:txBody>
      </p:sp>
      <p:sp>
        <p:nvSpPr>
          <p:cNvPr id="2" name="Slide Number Placeholder 1">
            <a:extLst>
              <a:ext uri="{FF2B5EF4-FFF2-40B4-BE49-F238E27FC236}">
                <a16:creationId xmlns:a16="http://schemas.microsoft.com/office/drawing/2014/main" id="{E4DCD211-B459-4094-9E9F-A9A475898E26}"/>
              </a:ext>
            </a:extLst>
          </p:cNvPr>
          <p:cNvSpPr>
            <a:spLocks noGrp="1"/>
          </p:cNvSpPr>
          <p:nvPr>
            <p:ph type="sldNum" sz="quarter" idx="10"/>
          </p:nvPr>
        </p:nvSpPr>
        <p:spPr/>
        <p:txBody>
          <a:bodyPr/>
          <a:lstStyle/>
          <a:p>
            <a:pPr>
              <a:defRPr/>
            </a:pPr>
            <a:fld id="{73F667FA-A829-452A-9AF3-5DA2385EB252}" type="slidenum">
              <a:rPr lang="en-US" altLang="en-US" smtClean="0"/>
              <a:pPr>
                <a:defRPr/>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a:extLst>
              <a:ext uri="{FF2B5EF4-FFF2-40B4-BE49-F238E27FC236}">
                <a16:creationId xmlns:a16="http://schemas.microsoft.com/office/drawing/2014/main" id="{28887BE8-A429-469F-8124-5AC9E999E5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hlinkClick r:id="" action="ppaction://hlinkshowjump?jump=nextslide"/>
            <a:extLst>
              <a:ext uri="{FF2B5EF4-FFF2-40B4-BE49-F238E27FC236}">
                <a16:creationId xmlns:a16="http://schemas.microsoft.com/office/drawing/2014/main" id="{A492C967-6D47-467A-A784-285F441D8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a:extLst>
              <a:ext uri="{FF2B5EF4-FFF2-40B4-BE49-F238E27FC236}">
                <a16:creationId xmlns:a16="http://schemas.microsoft.com/office/drawing/2014/main" id="{D71CC7DC-7EFC-4235-AFB0-D321961F64C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a:extLst>
              <a:ext uri="{FF2B5EF4-FFF2-40B4-BE49-F238E27FC236}">
                <a16:creationId xmlns:a16="http://schemas.microsoft.com/office/drawing/2014/main" id="{3AE593AE-B883-4E88-80A0-AD99A33C60F0}"/>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F85225F5-BE8A-447D-BAAE-6847085C0B88}"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30</a:t>
            </a:r>
          </a:p>
        </p:txBody>
      </p:sp>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418997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155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92323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2514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75045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6" name="Picture 17">
            <a:extLst>
              <a:ext uri="{FF2B5EF4-FFF2-40B4-BE49-F238E27FC236}">
                <a16:creationId xmlns:a16="http://schemas.microsoft.com/office/drawing/2014/main" id="{C179908A-77B9-4AC5-93AD-C16AAD5D58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hlinkClick r:id="" action="ppaction://hlinkshowjump?jump=nextslide"/>
            <a:extLst>
              <a:ext uri="{FF2B5EF4-FFF2-40B4-BE49-F238E27FC236}">
                <a16:creationId xmlns:a16="http://schemas.microsoft.com/office/drawing/2014/main" id="{4456122C-BE35-440C-992F-2F636D061F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65386F8A-3E1B-4CC5-ABB1-010EF500F4E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a:extLst>
              <a:ext uri="{FF2B5EF4-FFF2-40B4-BE49-F238E27FC236}">
                <a16:creationId xmlns:a16="http://schemas.microsoft.com/office/drawing/2014/main" id="{9F788591-B1A7-494B-AD75-0599B21E26EE}"/>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ADDE0658-85B1-4D59-A6C8-99747B1BF644}"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30</a:t>
            </a:r>
          </a:p>
        </p:txBody>
      </p:sp>
      <p:sp>
        <p:nvSpPr>
          <p:cNvPr id="9" name="Content Placeholder 2">
            <a:extLst>
              <a:ext uri="{FF2B5EF4-FFF2-40B4-BE49-F238E27FC236}">
                <a16:creationId xmlns:a16="http://schemas.microsoft.com/office/drawing/2014/main" id="{58BEDEB8-A9C3-4367-BF40-FB60AF6FA132}"/>
              </a:ext>
            </a:extLst>
          </p:cNvPr>
          <p:cNvSpPr>
            <a:spLocks noGrp="1"/>
          </p:cNvSpPr>
          <p:nvPr>
            <p:ph idx="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Tree>
    <p:extLst>
      <p:ext uri="{BB962C8B-B14F-4D97-AF65-F5344CB8AC3E}">
        <p14:creationId xmlns:p14="http://schemas.microsoft.com/office/powerpoint/2010/main" val="2229814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7011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87788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83594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5151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3164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3185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28220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887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4129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03362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58402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1297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21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76930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707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00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92320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6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174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4372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a:extLst>
              <a:ext uri="{FF2B5EF4-FFF2-40B4-BE49-F238E27FC236}">
                <a16:creationId xmlns:a16="http://schemas.microsoft.com/office/drawing/2014/main" id="{ED3EEA71-12C6-45CF-A769-DA2FD09833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6">
            <a:extLst>
              <a:ext uri="{FF2B5EF4-FFF2-40B4-BE49-F238E27FC236}">
                <a16:creationId xmlns:a16="http://schemas.microsoft.com/office/drawing/2014/main" id="{4F98723A-AE6D-44DB-8509-C6BB7ECCEE60}"/>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1028" name="Rectangle 8">
            <a:extLst>
              <a:ext uri="{FF2B5EF4-FFF2-40B4-BE49-F238E27FC236}">
                <a16:creationId xmlns:a16="http://schemas.microsoft.com/office/drawing/2014/main" id="{3CC253F5-7C30-411F-B0CB-CE572505185F}"/>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29" name="Picture 16">
            <a:hlinkClick r:id="" action="ppaction://hlinkshowjump?jump=previousslide"/>
            <a:extLst>
              <a:ext uri="{FF2B5EF4-FFF2-40B4-BE49-F238E27FC236}">
                <a16:creationId xmlns:a16="http://schemas.microsoft.com/office/drawing/2014/main" id="{E6DDFDE5-C429-4C40-B1BD-946A9F66630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3">
            <a:hlinkClick r:id="" action="ppaction://hlinkshowjump?jump=nextslide"/>
            <a:extLst>
              <a:ext uri="{FF2B5EF4-FFF2-40B4-BE49-F238E27FC236}">
                <a16:creationId xmlns:a16="http://schemas.microsoft.com/office/drawing/2014/main" id="{073A2A22-F586-4F2A-BAC4-100B174AAFE9}"/>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447088" y="6176963"/>
            <a:ext cx="63023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53DA0028-2D79-4241-8356-001C850369A4}"/>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a:extLst>
              <a:ext uri="{FF2B5EF4-FFF2-40B4-BE49-F238E27FC236}">
                <a16:creationId xmlns:a16="http://schemas.microsoft.com/office/drawing/2014/main" id="{0C376F4B-A15A-4A6E-92D7-729D124F5374}"/>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F3C0D7BC-0D24-4102-99E1-277F23D9D56E}"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30</a:t>
            </a:r>
          </a:p>
        </p:txBody>
      </p:sp>
    </p:spTree>
    <p:custDataLst>
      <p:tags r:id="rId16"/>
    </p:custDataLst>
  </p:cSld>
  <p:clrMap bg1="lt1" tx1="dk1" bg2="lt2" tx2="dk2" accent1="accent1" accent2="accent2" accent3="accent3" accent4="accent4" accent5="accent5" accent6="accent6" hlink="hlink" folHlink="folHlink"/>
  <p:sldLayoutIdLst>
    <p:sldLayoutId id="2147485079"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 id="2147485065" r:id="rId12"/>
    <p:sldLayoutId id="2147485066" r:id="rId13"/>
    <p:sldLayoutId id="214748508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a:extLst>
              <a:ext uri="{FF2B5EF4-FFF2-40B4-BE49-F238E27FC236}">
                <a16:creationId xmlns:a16="http://schemas.microsoft.com/office/drawing/2014/main" id="{CD810BD4-7B55-4AE0-9624-665E471335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a:extLst>
              <a:ext uri="{FF2B5EF4-FFF2-40B4-BE49-F238E27FC236}">
                <a16:creationId xmlns:a16="http://schemas.microsoft.com/office/drawing/2014/main" id="{3D39EA2A-9F8C-48F8-8FEF-42834D15DB56}"/>
              </a:ext>
            </a:extLst>
          </p:cNvPr>
          <p:cNvSpPr txBox="1">
            <a:spLocks noChangeArrowheads="1"/>
          </p:cNvSpPr>
          <p:nvPr/>
        </p:nvSpPr>
        <p:spPr bwMode="auto">
          <a:xfrm>
            <a:off x="828675" y="44450"/>
            <a:ext cx="6048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endParaRPr lang="en-GB" altLang="en-US" sz="2800" b="1">
              <a:solidFill>
                <a:srgbClr val="5B0091"/>
              </a:solidFill>
              <a:cs typeface="Arial" panose="020B0604020202020204" pitchFamily="34" charset="0"/>
            </a:endParaRPr>
          </a:p>
        </p:txBody>
      </p:sp>
      <p:sp>
        <p:nvSpPr>
          <p:cNvPr id="2052" name="Rectangle 8">
            <a:extLst>
              <a:ext uri="{FF2B5EF4-FFF2-40B4-BE49-F238E27FC236}">
                <a16:creationId xmlns:a16="http://schemas.microsoft.com/office/drawing/2014/main" id="{345FF3B1-9E07-49BD-AD29-460AFF679DB1}"/>
              </a:ext>
            </a:extLst>
          </p:cNvPr>
          <p:cNvSpPr>
            <a:spLocks noGrp="1" noChangeArrowheads="1"/>
          </p:cNvSpPr>
          <p:nvPr>
            <p:ph type="title"/>
          </p:nvPr>
        </p:nvSpPr>
        <p:spPr bwMode="auto">
          <a:xfrm>
            <a:off x="233363" y="53975"/>
            <a:ext cx="77358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3" name="Picture 16">
            <a:hlinkClick r:id="" action="ppaction://hlinkshowjump?jump=previousslide"/>
            <a:extLst>
              <a:ext uri="{FF2B5EF4-FFF2-40B4-BE49-F238E27FC236}">
                <a16:creationId xmlns:a16="http://schemas.microsoft.com/office/drawing/2014/main" id="{F25DA0F4-8FFD-4999-8730-FEEE54FA9AF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 y="6176963"/>
            <a:ext cx="630238"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4BA81144-6525-4CD8-929F-52675B936D5B}"/>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148513" y="6634163"/>
            <a:ext cx="13382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14">
            <a:extLst>
              <a:ext uri="{FF2B5EF4-FFF2-40B4-BE49-F238E27FC236}">
                <a16:creationId xmlns:a16="http://schemas.microsoft.com/office/drawing/2014/main" id="{07D9BA32-C090-4831-9DD9-3D7FA6581370}"/>
              </a:ext>
            </a:extLst>
          </p:cNvPr>
          <p:cNvSpPr txBox="1">
            <a:spLocks noChangeArrowheads="1"/>
          </p:cNvSpPr>
          <p:nvPr userDrawn="1"/>
        </p:nvSpPr>
        <p:spPr bwMode="auto">
          <a:xfrm>
            <a:off x="715963" y="6654800"/>
            <a:ext cx="6556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fld id="{5E41DE87-AF05-4E4A-8792-B0FD21530821}" type="slidenum">
              <a:rPr lang="en-GB" altLang="en-US" sz="1000">
                <a:solidFill>
                  <a:srgbClr val="5B0091"/>
                </a:solidFill>
                <a:cs typeface="Arial" panose="020B0604020202020204" pitchFamily="34" charset="0"/>
              </a:rPr>
              <a:pPr algn="ctr" eaLnBrk="1" hangingPunct="1">
                <a:spcBef>
                  <a:spcPct val="50000"/>
                </a:spcBef>
              </a:pPr>
              <a:t>‹#›</a:t>
            </a:fld>
            <a:r>
              <a:rPr lang="en-GB" altLang="en-US" sz="1000" dirty="0">
                <a:solidFill>
                  <a:srgbClr val="5B0091"/>
                </a:solidFill>
                <a:cs typeface="Arial" panose="020B0604020202020204" pitchFamily="34" charset="0"/>
              </a:rPr>
              <a:t> of 30</a:t>
            </a:r>
          </a:p>
        </p:txBody>
      </p:sp>
    </p:spTree>
    <p:custDataLst>
      <p:tags r:id="rId14"/>
    </p:custDataLst>
  </p:cSld>
  <p:clrMap bg1="lt1" tx1="dk1" bg2="lt2" tx2="dk2" accent1="accent1" accent2="accent2" accent3="accent3" accent4="accent4" accent5="accent5" accent6="accent6" hlink="hlink" folHlink="folHlink"/>
  <p:sldLayoutIdLst>
    <p:sldLayoutId id="2147485067" r:id="rId1"/>
    <p:sldLayoutId id="2147485068" r:id="rId2"/>
    <p:sldLayoutId id="2147485069" r:id="rId3"/>
    <p:sldLayoutId id="2147485070" r:id="rId4"/>
    <p:sldLayoutId id="2147485071" r:id="rId5"/>
    <p:sldLayoutId id="2147485072" r:id="rId6"/>
    <p:sldLayoutId id="2147485073" r:id="rId7"/>
    <p:sldLayoutId id="2147485074" r:id="rId8"/>
    <p:sldLayoutId id="2147485075" r:id="rId9"/>
    <p:sldLayoutId id="2147485076" r:id="rId10"/>
    <p:sldLayoutId id="2147485077" r:id="rId11"/>
    <p:sldLayoutId id="2147485078"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21.jpeg"/><Relationship Id="rId10" Type="http://schemas.openxmlformats.org/officeDocument/2006/relationships/image" Target="../media/image19.jpg"/><Relationship Id="rId4" Type="http://schemas.openxmlformats.org/officeDocument/2006/relationships/image" Target="../media/image20.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5.png"/><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4.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36.wmf"/><Relationship Id="rId4" Type="http://schemas.openxmlformats.org/officeDocument/2006/relationships/notesSlide" Target="../notesSlides/notesSlide22.xml"/><Relationship Id="rId9"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7.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39.wmf"/><Relationship Id="rId4" Type="http://schemas.openxmlformats.org/officeDocument/2006/relationships/notesSlide" Target="../notesSlides/notesSlide25.xml"/><Relationship Id="rId9" Type="http://schemas.openxmlformats.org/officeDocument/2006/relationships/image" Target="../media/image15.jp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notesSlide" Target="../notesSlides/notesSlide26.xml"/><Relationship Id="rId9"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2.jpg"/><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43.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30.xml"/><Relationship Id="rId9" Type="http://schemas.openxmlformats.org/officeDocument/2006/relationships/image" Target="../media/image12.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14.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3.png"/><Relationship Id="rId10" Type="http://schemas.openxmlformats.org/officeDocument/2006/relationships/image" Target="../media/image12.wmf"/><Relationship Id="rId4" Type="http://schemas.openxmlformats.org/officeDocument/2006/relationships/notesSlide" Target="../notesSlides/notesSlide6.xml"/><Relationship Id="rId9"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ontrol" Target="../activeX/activeX2.xml"/><Relationship Id="rId7"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6.wmf"/><Relationship Id="rId5" Type="http://schemas.openxmlformats.org/officeDocument/2006/relationships/notesSlide" Target="../notesSlides/notesSlide8.xml"/><Relationship Id="rId10" Type="http://schemas.openxmlformats.org/officeDocument/2006/relationships/image" Target="../media/image15.jpg"/><Relationship Id="rId4" Type="http://schemas.openxmlformats.org/officeDocument/2006/relationships/slideLayout" Target="../slideLayouts/slideLayout6.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notesSlide" Target="../notesSlides/notesSlide9.xml"/><Relationship Id="rId7" Type="http://schemas.openxmlformats.org/officeDocument/2006/relationships/image" Target="../media/image18.jpg"/><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951D9F3D-00B5-49C3-9FA0-934CFA5A523A}"/>
              </a:ext>
            </a:extLst>
          </p:cNvPr>
          <p:cNvSpPr>
            <a:spLocks noGrp="1" noChangeArrowheads="1"/>
          </p:cNvSpPr>
          <p:nvPr>
            <p:ph type="title"/>
          </p:nvPr>
        </p:nvSpPr>
        <p:spPr>
          <a:xfrm>
            <a:off x="3221038" y="1187450"/>
            <a:ext cx="4991100" cy="3128963"/>
          </a:xfrm>
        </p:spPr>
        <p:txBody>
          <a:bodyPr/>
          <a:lstStyle/>
          <a:p>
            <a:r>
              <a:rPr lang="en-GB" altLang="en-US" dirty="0"/>
              <a:t>Evolutionary Relationships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F3DB72-F8E8-41E0-B885-86DE42F70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4911" y="3455016"/>
            <a:ext cx="1946329" cy="2332815"/>
          </a:xfrm>
          <a:prstGeom prst="rect">
            <a:avLst/>
          </a:prstGeom>
        </p:spPr>
      </p:pic>
      <p:pic>
        <p:nvPicPr>
          <p:cNvPr id="18" name="Picture 17">
            <a:extLst>
              <a:ext uri="{FF2B5EF4-FFF2-40B4-BE49-F238E27FC236}">
                <a16:creationId xmlns:a16="http://schemas.microsoft.com/office/drawing/2014/main" id="{F6BE9465-7F75-4D11-B84E-71F3830C50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539166" y="2851825"/>
            <a:ext cx="2436560" cy="2936006"/>
          </a:xfrm>
          <a:prstGeom prst="rect">
            <a:avLst/>
          </a:prstGeom>
        </p:spPr>
      </p:pic>
      <p:sp>
        <p:nvSpPr>
          <p:cNvPr id="31746" name="Title 1">
            <a:extLst>
              <a:ext uri="{FF2B5EF4-FFF2-40B4-BE49-F238E27FC236}">
                <a16:creationId xmlns:a16="http://schemas.microsoft.com/office/drawing/2014/main" id="{AEF130D6-ED16-4D91-A2AD-2E74BB52090C}"/>
              </a:ext>
            </a:extLst>
          </p:cNvPr>
          <p:cNvSpPr>
            <a:spLocks noGrp="1" noChangeArrowheads="1"/>
          </p:cNvSpPr>
          <p:nvPr>
            <p:ph type="title"/>
          </p:nvPr>
        </p:nvSpPr>
        <p:spPr/>
        <p:txBody>
          <a:bodyPr/>
          <a:lstStyle/>
          <a:p>
            <a:pPr eaLnBrk="1" hangingPunct="1"/>
            <a:r>
              <a:rPr lang="en-US" altLang="en-US" dirty="0"/>
              <a:t>Shared features (2)</a:t>
            </a:r>
          </a:p>
        </p:txBody>
      </p:sp>
      <p:sp>
        <p:nvSpPr>
          <p:cNvPr id="31747" name="Text Box 53">
            <a:extLst>
              <a:ext uri="{FF2B5EF4-FFF2-40B4-BE49-F238E27FC236}">
                <a16:creationId xmlns:a16="http://schemas.microsoft.com/office/drawing/2014/main" id="{525DF81E-7257-4451-AAE3-DEC6268B7CAE}"/>
              </a:ext>
            </a:extLst>
          </p:cNvPr>
          <p:cNvSpPr txBox="1">
            <a:spLocks noChangeArrowheads="1"/>
          </p:cNvSpPr>
          <p:nvPr/>
        </p:nvSpPr>
        <p:spPr bwMode="auto">
          <a:xfrm>
            <a:off x="355600" y="812800"/>
            <a:ext cx="85174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dirty="0"/>
              <a:t>Organisms that share the same higher order groups, such as </a:t>
            </a:r>
            <a:r>
              <a:rPr lang="en-US" altLang="en-US" b="1" dirty="0">
                <a:solidFill>
                  <a:srgbClr val="10BC45"/>
                </a:solidFill>
              </a:rPr>
              <a:t>kingdom</a:t>
            </a:r>
            <a:r>
              <a:rPr lang="en-US" altLang="en-US" dirty="0"/>
              <a:t> or </a:t>
            </a:r>
            <a:r>
              <a:rPr lang="en-US" altLang="en-US" b="1" dirty="0">
                <a:solidFill>
                  <a:srgbClr val="10BC45"/>
                </a:solidFill>
              </a:rPr>
              <a:t>phylum</a:t>
            </a:r>
            <a:r>
              <a:rPr lang="en-US" altLang="en-US" dirty="0"/>
              <a:t>, but different lower order groups share some characteristics but are different in many ways.</a:t>
            </a:r>
            <a:endParaRPr lang="en-GB" altLang="en-US" dirty="0"/>
          </a:p>
        </p:txBody>
      </p:sp>
      <p:sp>
        <p:nvSpPr>
          <p:cNvPr id="189446" name="Text Box 51">
            <a:extLst>
              <a:ext uri="{FF2B5EF4-FFF2-40B4-BE49-F238E27FC236}">
                <a16:creationId xmlns:a16="http://schemas.microsoft.com/office/drawing/2014/main" id="{31322B42-5166-4AF7-8189-CE1C8FD1A597}"/>
              </a:ext>
            </a:extLst>
          </p:cNvPr>
          <p:cNvSpPr txBox="1">
            <a:spLocks noChangeArrowheads="1"/>
          </p:cNvSpPr>
          <p:nvPr/>
        </p:nvSpPr>
        <p:spPr bwMode="auto">
          <a:xfrm>
            <a:off x="355600" y="2290144"/>
            <a:ext cx="7899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dirty="0"/>
              <a:t>These organisms all belong to the </a:t>
            </a:r>
            <a:r>
              <a:rPr lang="en-US" altLang="en-US" i="1" dirty="0"/>
              <a:t>chordate</a:t>
            </a:r>
            <a:r>
              <a:rPr lang="en-US" altLang="en-US" dirty="0"/>
              <a:t> phylum.</a:t>
            </a:r>
            <a:endParaRPr lang="en-GB" altLang="en-US" dirty="0"/>
          </a:p>
        </p:txBody>
      </p:sp>
      <p:pic>
        <p:nvPicPr>
          <p:cNvPr id="10" name="Picture 9">
            <a:extLst>
              <a:ext uri="{FF2B5EF4-FFF2-40B4-BE49-F238E27FC236}">
                <a16:creationId xmlns:a16="http://schemas.microsoft.com/office/drawing/2014/main" id="{031D38AD-1874-41D0-9ED7-C9CE10AC50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notes_icon">
            <a:extLst>
              <a:ext uri="{FF2B5EF4-FFF2-40B4-BE49-F238E27FC236}">
                <a16:creationId xmlns:a16="http://schemas.microsoft.com/office/drawing/2014/main" id="{DDDD11F7-C892-4B7A-AB23-2220E73DA4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D0D03F2F-F874-4E8D-AC1E-8A4CF9FFB4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29260" y="3038413"/>
            <a:ext cx="2855717" cy="1260595"/>
          </a:xfrm>
          <a:prstGeom prst="rect">
            <a:avLst/>
          </a:prstGeom>
        </p:spPr>
      </p:pic>
      <p:pic>
        <p:nvPicPr>
          <p:cNvPr id="14" name="Picture 13">
            <a:extLst>
              <a:ext uri="{FF2B5EF4-FFF2-40B4-BE49-F238E27FC236}">
                <a16:creationId xmlns:a16="http://schemas.microsoft.com/office/drawing/2014/main" id="{07C0BAAE-2D96-4C31-8C89-2F205981114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97614" y="4507407"/>
            <a:ext cx="2575355" cy="1464274"/>
          </a:xfrm>
          <a:prstGeom prst="rect">
            <a:avLst/>
          </a:prstGeom>
        </p:spPr>
      </p:pic>
      <p:pic>
        <p:nvPicPr>
          <p:cNvPr id="16" name="Picture 15">
            <a:extLst>
              <a:ext uri="{FF2B5EF4-FFF2-40B4-BE49-F238E27FC236}">
                <a16:creationId xmlns:a16="http://schemas.microsoft.com/office/drawing/2014/main" id="{5486AFD8-0C6A-4A41-BB3C-5FBB096DF5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3593" y="3223152"/>
            <a:ext cx="1685667" cy="2528501"/>
          </a:xfrm>
          <a:prstGeom prst="rect">
            <a:avLst/>
          </a:prstGeom>
        </p:spPr>
      </p:pic>
      <p:sp>
        <p:nvSpPr>
          <p:cNvPr id="19" name="Text Box 51">
            <a:extLst>
              <a:ext uri="{FF2B5EF4-FFF2-40B4-BE49-F238E27FC236}">
                <a16:creationId xmlns:a16="http://schemas.microsoft.com/office/drawing/2014/main" id="{63DCC002-4E56-4A25-AADD-BEB4DFCB7A96}"/>
              </a:ext>
            </a:extLst>
          </p:cNvPr>
          <p:cNvSpPr txBox="1">
            <a:spLocks noChangeArrowheads="1"/>
          </p:cNvSpPr>
          <p:nvPr/>
        </p:nvSpPr>
        <p:spPr bwMode="auto">
          <a:xfrm>
            <a:off x="1697931" y="6078431"/>
            <a:ext cx="5748138"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20000"/>
              </a:spcBef>
            </a:pPr>
            <a:r>
              <a:rPr lang="en-US" altLang="en-US" dirty="0"/>
              <a:t>What features do you think they share?</a:t>
            </a:r>
            <a:endParaRPr lang="en-GB" altLang="en-US" dirty="0"/>
          </a:p>
        </p:txBody>
      </p:sp>
      <p:pic>
        <p:nvPicPr>
          <p:cNvPr id="20" name="Picture 19">
            <a:extLst>
              <a:ext uri="{FF2B5EF4-FFF2-40B4-BE49-F238E27FC236}">
                <a16:creationId xmlns:a16="http://schemas.microsoft.com/office/drawing/2014/main" id="{F33EC1C8-A09C-4CF1-9414-71D5A5B9370D}"/>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8003610"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9644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1899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Darwin’s theory of evolution by natural selection provided </a:t>
            </a:r>
            <a:br>
              <a:rPr lang="en-GB" altLang="en-US" dirty="0"/>
            </a:br>
            <a:r>
              <a:rPr lang="en-GB" altLang="en-US" dirty="0"/>
              <a:t>an explanation for the similarities and differences between classified organisms. </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Evolution explains shared features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614C90B-9455-4644-9448-9ABB2C8E5C5A}"/>
              </a:ext>
            </a:extLst>
          </p:cNvPr>
          <p:cNvSpPr/>
          <p:nvPr/>
        </p:nvSpPr>
        <p:spPr>
          <a:xfrm>
            <a:off x="342899" y="2118474"/>
            <a:ext cx="3401716" cy="1938992"/>
          </a:xfrm>
          <a:prstGeom prst="rect">
            <a:avLst/>
          </a:prstGeom>
        </p:spPr>
        <p:txBody>
          <a:bodyPr wrap="square">
            <a:spAutoFit/>
          </a:bodyPr>
          <a:lstStyle/>
          <a:p>
            <a:r>
              <a:rPr lang="en-GB" altLang="en-US" dirty="0"/>
              <a:t>It explained why some features, such as bone structures, are very similar in different organisms. </a:t>
            </a:r>
            <a:endParaRPr lang="en-US" dirty="0"/>
          </a:p>
        </p:txBody>
      </p:sp>
      <p:pic>
        <p:nvPicPr>
          <p:cNvPr id="11" name="Picture 10">
            <a:extLst>
              <a:ext uri="{FF2B5EF4-FFF2-40B4-BE49-F238E27FC236}">
                <a16:creationId xmlns:a16="http://schemas.microsoft.com/office/drawing/2014/main" id="{3FEF670B-0CEE-4AE3-A3B4-D571384047C7}"/>
              </a:ext>
            </a:extLst>
          </p:cNvPr>
          <p:cNvPicPr>
            <a:picLocks noChangeAspect="1"/>
          </p:cNvPicPr>
          <p:nvPr/>
        </p:nvPicPr>
        <p:blipFill rotWithShape="1">
          <a:blip r:embed="rId4">
            <a:extLst>
              <a:ext uri="{28A0092B-C50C-407E-A947-70E740481C1C}">
                <a14:useLocalDpi xmlns:a14="http://schemas.microsoft.com/office/drawing/2010/main" val="0"/>
              </a:ext>
            </a:extLst>
          </a:blip>
          <a:srcRect l="35807" t="-61" r="35143" b="22452"/>
          <a:stretch/>
        </p:blipFill>
        <p:spPr>
          <a:xfrm>
            <a:off x="7345041" y="2781272"/>
            <a:ext cx="1350447" cy="2623211"/>
          </a:xfrm>
          <a:prstGeom prst="rect">
            <a:avLst/>
          </a:prstGeom>
        </p:spPr>
      </p:pic>
      <p:pic>
        <p:nvPicPr>
          <p:cNvPr id="12" name="Picture 11">
            <a:extLst>
              <a:ext uri="{FF2B5EF4-FFF2-40B4-BE49-F238E27FC236}">
                <a16:creationId xmlns:a16="http://schemas.microsoft.com/office/drawing/2014/main" id="{71AEF684-F598-4352-A746-DCAB214445D8}"/>
              </a:ext>
            </a:extLst>
          </p:cNvPr>
          <p:cNvPicPr>
            <a:picLocks noChangeAspect="1"/>
          </p:cNvPicPr>
          <p:nvPr/>
        </p:nvPicPr>
        <p:blipFill rotWithShape="1">
          <a:blip r:embed="rId4">
            <a:extLst>
              <a:ext uri="{28A0092B-C50C-407E-A947-70E740481C1C}">
                <a14:useLocalDpi xmlns:a14="http://schemas.microsoft.com/office/drawing/2010/main" val="0"/>
              </a:ext>
            </a:extLst>
          </a:blip>
          <a:srcRect l="71186" t="3458" r="4068" b="28820"/>
          <a:stretch/>
        </p:blipFill>
        <p:spPr>
          <a:xfrm>
            <a:off x="4016640" y="2781272"/>
            <a:ext cx="1318306" cy="2623211"/>
          </a:xfrm>
          <a:prstGeom prst="rect">
            <a:avLst/>
          </a:prstGeom>
        </p:spPr>
      </p:pic>
      <p:pic>
        <p:nvPicPr>
          <p:cNvPr id="14" name="Picture 13">
            <a:extLst>
              <a:ext uri="{FF2B5EF4-FFF2-40B4-BE49-F238E27FC236}">
                <a16:creationId xmlns:a16="http://schemas.microsoft.com/office/drawing/2014/main" id="{35C2ED4D-5AC7-4492-A622-59A12A434F0E}"/>
              </a:ext>
            </a:extLst>
          </p:cNvPr>
          <p:cNvPicPr>
            <a:picLocks noChangeAspect="1"/>
          </p:cNvPicPr>
          <p:nvPr/>
        </p:nvPicPr>
        <p:blipFill rotWithShape="1">
          <a:blip r:embed="rId4">
            <a:extLst>
              <a:ext uri="{28A0092B-C50C-407E-A947-70E740481C1C}">
                <a14:useLocalDpi xmlns:a14="http://schemas.microsoft.com/office/drawing/2010/main" val="0"/>
              </a:ext>
            </a:extLst>
          </a:blip>
          <a:srcRect t="79044" r="50000" b="3309"/>
          <a:stretch/>
        </p:blipFill>
        <p:spPr>
          <a:xfrm rot="5400000">
            <a:off x="4938038" y="3783394"/>
            <a:ext cx="2803911" cy="719533"/>
          </a:xfrm>
          <a:prstGeom prst="rect">
            <a:avLst/>
          </a:prstGeom>
        </p:spPr>
      </p:pic>
      <p:sp>
        <p:nvSpPr>
          <p:cNvPr id="16" name="TextBox 15">
            <a:extLst>
              <a:ext uri="{FF2B5EF4-FFF2-40B4-BE49-F238E27FC236}">
                <a16:creationId xmlns:a16="http://schemas.microsoft.com/office/drawing/2014/main" id="{5FF1FB8A-F735-49F6-86B0-11DE89EEAC4E}"/>
              </a:ext>
            </a:extLst>
          </p:cNvPr>
          <p:cNvSpPr txBox="1"/>
          <p:nvPr/>
        </p:nvSpPr>
        <p:spPr>
          <a:xfrm>
            <a:off x="4041692" y="2122586"/>
            <a:ext cx="875503" cy="430887"/>
          </a:xfrm>
          <a:prstGeom prst="rect">
            <a:avLst/>
          </a:prstGeom>
          <a:noFill/>
        </p:spPr>
        <p:txBody>
          <a:bodyPr wrap="square" rtlCol="0">
            <a:spAutoFit/>
          </a:bodyPr>
          <a:lstStyle/>
          <a:p>
            <a:pPr algn="ctr"/>
            <a:r>
              <a:rPr lang="en-GB" sz="2100" b="1" dirty="0"/>
              <a:t>bird</a:t>
            </a:r>
          </a:p>
        </p:txBody>
      </p:sp>
      <p:sp>
        <p:nvSpPr>
          <p:cNvPr id="17" name="TextBox 16">
            <a:extLst>
              <a:ext uri="{FF2B5EF4-FFF2-40B4-BE49-F238E27FC236}">
                <a16:creationId xmlns:a16="http://schemas.microsoft.com/office/drawing/2014/main" id="{2C53148E-B4E5-4821-BC05-7920C89ADC4B}"/>
              </a:ext>
            </a:extLst>
          </p:cNvPr>
          <p:cNvSpPr txBox="1"/>
          <p:nvPr/>
        </p:nvSpPr>
        <p:spPr>
          <a:xfrm>
            <a:off x="5524333" y="2122586"/>
            <a:ext cx="1115885" cy="430887"/>
          </a:xfrm>
          <a:prstGeom prst="rect">
            <a:avLst/>
          </a:prstGeom>
          <a:noFill/>
        </p:spPr>
        <p:txBody>
          <a:bodyPr wrap="square" rtlCol="0">
            <a:spAutoFit/>
          </a:bodyPr>
          <a:lstStyle/>
          <a:p>
            <a:pPr algn="ctr"/>
            <a:r>
              <a:rPr lang="en-GB" sz="2100" b="1" dirty="0"/>
              <a:t>lizard</a:t>
            </a:r>
          </a:p>
        </p:txBody>
      </p:sp>
      <p:sp>
        <p:nvSpPr>
          <p:cNvPr id="18" name="TextBox 17">
            <a:extLst>
              <a:ext uri="{FF2B5EF4-FFF2-40B4-BE49-F238E27FC236}">
                <a16:creationId xmlns:a16="http://schemas.microsoft.com/office/drawing/2014/main" id="{757839DF-5875-447F-916D-2D7626F94125}"/>
              </a:ext>
            </a:extLst>
          </p:cNvPr>
          <p:cNvSpPr txBox="1"/>
          <p:nvPr/>
        </p:nvSpPr>
        <p:spPr>
          <a:xfrm>
            <a:off x="6996837" y="2122586"/>
            <a:ext cx="1350447" cy="430887"/>
          </a:xfrm>
          <a:prstGeom prst="rect">
            <a:avLst/>
          </a:prstGeom>
          <a:noFill/>
        </p:spPr>
        <p:txBody>
          <a:bodyPr wrap="square" rtlCol="0">
            <a:spAutoFit/>
          </a:bodyPr>
          <a:lstStyle/>
          <a:p>
            <a:pPr algn="ctr"/>
            <a:r>
              <a:rPr lang="en-GB" sz="2100" b="1" dirty="0"/>
              <a:t>human</a:t>
            </a:r>
          </a:p>
        </p:txBody>
      </p:sp>
      <p:sp>
        <p:nvSpPr>
          <p:cNvPr id="19" name="Rectangle 18">
            <a:extLst>
              <a:ext uri="{FF2B5EF4-FFF2-40B4-BE49-F238E27FC236}">
                <a16:creationId xmlns:a16="http://schemas.microsoft.com/office/drawing/2014/main" id="{5A7ACDAA-5A76-4CF5-8CF9-F93E8842CA68}"/>
              </a:ext>
            </a:extLst>
          </p:cNvPr>
          <p:cNvSpPr/>
          <p:nvPr/>
        </p:nvSpPr>
        <p:spPr>
          <a:xfrm>
            <a:off x="324484" y="4189956"/>
            <a:ext cx="3382054" cy="1938992"/>
          </a:xfrm>
          <a:prstGeom prst="rect">
            <a:avLst/>
          </a:prstGeom>
        </p:spPr>
        <p:txBody>
          <a:bodyPr wrap="square">
            <a:spAutoFit/>
          </a:bodyPr>
          <a:lstStyle/>
          <a:p>
            <a:r>
              <a:rPr lang="en-GB" altLang="en-US" dirty="0"/>
              <a:t>It also explained how groups could acquire different distinguishing characteristics from other groups.</a:t>
            </a:r>
            <a:endParaRPr lang="en-US" dirty="0"/>
          </a:p>
        </p:txBody>
      </p:sp>
      <p:pic>
        <p:nvPicPr>
          <p:cNvPr id="20" name="Picture 19">
            <a:extLst>
              <a:ext uri="{FF2B5EF4-FFF2-40B4-BE49-F238E27FC236}">
                <a16:creationId xmlns:a16="http://schemas.microsoft.com/office/drawing/2014/main" id="{0DE62DF7-67DD-4CAB-AF7F-B2E9153C4A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606724"/>
            <a:ext cx="3571875" cy="781050"/>
          </a:xfrm>
          <a:prstGeom prst="rect">
            <a:avLst/>
          </a:prstGeom>
        </p:spPr>
      </p:pic>
      <p:pic>
        <p:nvPicPr>
          <p:cNvPr id="15" name="Picture 14">
            <a:extLst>
              <a:ext uri="{FF2B5EF4-FFF2-40B4-BE49-F238E27FC236}">
                <a16:creationId xmlns:a16="http://schemas.microsoft.com/office/drawing/2014/main" id="{E9745860-7207-4ADF-A25F-F69EC7B2298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503676"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17276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CBAF76-76C1-4216-A0EF-236462CB4E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784" y="1862511"/>
            <a:ext cx="3693308" cy="3547114"/>
          </a:xfrm>
          <a:prstGeom prst="rect">
            <a:avLst/>
          </a:prstGeom>
        </p:spPr>
      </p:pic>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37784"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Linnaean system is very old. However, modern science </a:t>
            </a:r>
            <a:br>
              <a:rPr lang="en-GB" altLang="en-US" dirty="0"/>
            </a:br>
            <a:r>
              <a:rPr lang="en-GB" altLang="en-US" dirty="0"/>
              <a:t>still groups organisms together using their shared features.</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Diagrams using shared features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a:extLst>
              <a:ext uri="{FF2B5EF4-FFF2-40B4-BE49-F238E27FC236}">
                <a16:creationId xmlns:a16="http://schemas.microsoft.com/office/drawing/2014/main" id="{DB2F36EE-7338-4461-B23D-F23ABC21BEC2}"/>
              </a:ext>
            </a:extLst>
          </p:cNvPr>
          <p:cNvSpPr txBox="1">
            <a:spLocks noChangeArrowheads="1"/>
          </p:cNvSpPr>
          <p:nvPr/>
        </p:nvSpPr>
        <p:spPr bwMode="auto">
          <a:xfrm>
            <a:off x="337784" y="1853539"/>
            <a:ext cx="463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Diagrams can be used to show how features are shared between different organisms.</a:t>
            </a:r>
          </a:p>
        </p:txBody>
      </p:sp>
      <p:sp>
        <p:nvSpPr>
          <p:cNvPr id="3" name="Rectangle 2">
            <a:extLst>
              <a:ext uri="{FF2B5EF4-FFF2-40B4-BE49-F238E27FC236}">
                <a16:creationId xmlns:a16="http://schemas.microsoft.com/office/drawing/2014/main" id="{7A35AC27-80E3-44FA-9D3E-D747A9CE4174}"/>
              </a:ext>
            </a:extLst>
          </p:cNvPr>
          <p:cNvSpPr/>
          <p:nvPr/>
        </p:nvSpPr>
        <p:spPr>
          <a:xfrm>
            <a:off x="337784" y="4730830"/>
            <a:ext cx="4416991" cy="830997"/>
          </a:xfrm>
          <a:prstGeom prst="rect">
            <a:avLst/>
          </a:prstGeom>
        </p:spPr>
        <p:txBody>
          <a:bodyPr wrap="square">
            <a:spAutoFit/>
          </a:bodyPr>
          <a:lstStyle/>
          <a:p>
            <a:r>
              <a:rPr lang="en-GB" altLang="en-US" dirty="0"/>
              <a:t>This produces a branching </a:t>
            </a:r>
            <a:br>
              <a:rPr lang="en-GB" altLang="en-US" dirty="0"/>
            </a:br>
            <a:r>
              <a:rPr lang="en-GB" altLang="en-US" dirty="0"/>
              <a:t>tree diagram.</a:t>
            </a:r>
            <a:endParaRPr lang="en-US" dirty="0"/>
          </a:p>
        </p:txBody>
      </p:sp>
      <p:sp>
        <p:nvSpPr>
          <p:cNvPr id="8" name="Text Box 2">
            <a:extLst>
              <a:ext uri="{FF2B5EF4-FFF2-40B4-BE49-F238E27FC236}">
                <a16:creationId xmlns:a16="http://schemas.microsoft.com/office/drawing/2014/main" id="{ABC61FC2-E2D9-415B-BA07-DC2D39D0FBF3}"/>
              </a:ext>
            </a:extLst>
          </p:cNvPr>
          <p:cNvSpPr txBox="1">
            <a:spLocks noChangeArrowheads="1"/>
          </p:cNvSpPr>
          <p:nvPr/>
        </p:nvSpPr>
        <p:spPr bwMode="auto">
          <a:xfrm>
            <a:off x="1964233" y="5693097"/>
            <a:ext cx="5215534"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Does the lizard share more features with the snake or the bird?</a:t>
            </a:r>
          </a:p>
        </p:txBody>
      </p:sp>
      <p:sp>
        <p:nvSpPr>
          <p:cNvPr id="7" name="Rectangle 6">
            <a:extLst>
              <a:ext uri="{FF2B5EF4-FFF2-40B4-BE49-F238E27FC236}">
                <a16:creationId xmlns:a16="http://schemas.microsoft.com/office/drawing/2014/main" id="{A407D84A-140C-4981-A2A8-26B314666725}"/>
              </a:ext>
            </a:extLst>
          </p:cNvPr>
          <p:cNvSpPr/>
          <p:nvPr/>
        </p:nvSpPr>
        <p:spPr>
          <a:xfrm>
            <a:off x="337784" y="3292185"/>
            <a:ext cx="4572000" cy="1200329"/>
          </a:xfrm>
          <a:prstGeom prst="rect">
            <a:avLst/>
          </a:prstGeom>
        </p:spPr>
        <p:txBody>
          <a:bodyPr>
            <a:spAutoFit/>
          </a:bodyPr>
          <a:lstStyle/>
          <a:p>
            <a:r>
              <a:rPr lang="en-GB" altLang="en-US" dirty="0"/>
              <a:t>Organisms that share the </a:t>
            </a:r>
            <a:br>
              <a:rPr lang="en-GB" altLang="en-US" dirty="0"/>
            </a:br>
            <a:r>
              <a:rPr lang="en-GB" altLang="en-US" dirty="0"/>
              <a:t>most features are placed </a:t>
            </a:r>
            <a:br>
              <a:rPr lang="en-GB" altLang="en-US" dirty="0"/>
            </a:br>
            <a:r>
              <a:rPr lang="en-GB" altLang="en-US" dirty="0"/>
              <a:t>close to each other. </a:t>
            </a:r>
            <a:endParaRPr lang="en-US" dirty="0"/>
          </a:p>
        </p:txBody>
      </p:sp>
      <p:pic>
        <p:nvPicPr>
          <p:cNvPr id="10" name="Picture 9" descr="notes_icon">
            <a:extLst>
              <a:ext uri="{FF2B5EF4-FFF2-40B4-BE49-F238E27FC236}">
                <a16:creationId xmlns:a16="http://schemas.microsoft.com/office/drawing/2014/main" id="{F2098C6D-1848-41DB-B18A-134EA2CC8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2B1D66E-3752-48F3-A5EF-E99311C642E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89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2472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Evolution through natural selection also provides an </a:t>
            </a:r>
            <a:br>
              <a:rPr lang="en-GB" altLang="en-US" dirty="0"/>
            </a:br>
            <a:r>
              <a:rPr lang="en-GB" altLang="en-US" dirty="0"/>
              <a:t>explanation for why some organisms have body parts </a:t>
            </a:r>
            <a:br>
              <a:rPr lang="en-GB" altLang="en-US" dirty="0"/>
            </a:br>
            <a:r>
              <a:rPr lang="en-GB" altLang="en-US" dirty="0"/>
              <a:t>that seemingly have no function.</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Vestigial body parts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Morphart Creation_77548981.jpg">
            <a:extLst>
              <a:ext uri="{FF2B5EF4-FFF2-40B4-BE49-F238E27FC236}">
                <a16:creationId xmlns:a16="http://schemas.microsoft.com/office/drawing/2014/main" id="{FA4369DA-9FDF-44B4-9889-59DC954B5F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4838" y="2832688"/>
            <a:ext cx="4279900" cy="3756025"/>
          </a:xfrm>
          <a:prstGeom prst="roundRect">
            <a:avLst>
              <a:gd name="adj" fmla="val 2237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a:extLst>
              <a:ext uri="{FF2B5EF4-FFF2-40B4-BE49-F238E27FC236}">
                <a16:creationId xmlns:a16="http://schemas.microsoft.com/office/drawing/2014/main" id="{A60E7905-2A73-47C8-BF09-6AD6E9E43A5F}"/>
              </a:ext>
            </a:extLst>
          </p:cNvPr>
          <p:cNvSpPr txBox="1">
            <a:spLocks noChangeArrowheads="1"/>
          </p:cNvSpPr>
          <p:nvPr/>
        </p:nvSpPr>
        <p:spPr bwMode="auto">
          <a:xfrm>
            <a:off x="342900" y="2270409"/>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dodo was a flightless, ground-dwelling bird that once </a:t>
            </a:r>
            <a:br>
              <a:rPr lang="en-GB" altLang="en-US" dirty="0"/>
            </a:br>
            <a:r>
              <a:rPr lang="en-GB" altLang="en-US" dirty="0"/>
              <a:t>lived on the island of Mauritius.</a:t>
            </a:r>
          </a:p>
        </p:txBody>
      </p:sp>
      <p:sp>
        <p:nvSpPr>
          <p:cNvPr id="8" name="Text Box 2">
            <a:extLst>
              <a:ext uri="{FF2B5EF4-FFF2-40B4-BE49-F238E27FC236}">
                <a16:creationId xmlns:a16="http://schemas.microsoft.com/office/drawing/2014/main" id="{A49ACDDB-B244-47DD-9669-AE0177A8522C}"/>
              </a:ext>
            </a:extLst>
          </p:cNvPr>
          <p:cNvSpPr txBox="1">
            <a:spLocks noChangeArrowheads="1"/>
          </p:cNvSpPr>
          <p:nvPr/>
        </p:nvSpPr>
        <p:spPr bwMode="auto">
          <a:xfrm>
            <a:off x="342900" y="3387261"/>
            <a:ext cx="40719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It had small wings which were too weak to bear its weight in flight.</a:t>
            </a:r>
          </a:p>
        </p:txBody>
      </p:sp>
      <p:sp>
        <p:nvSpPr>
          <p:cNvPr id="9" name="Text Box 2">
            <a:extLst>
              <a:ext uri="{FF2B5EF4-FFF2-40B4-BE49-F238E27FC236}">
                <a16:creationId xmlns:a16="http://schemas.microsoft.com/office/drawing/2014/main" id="{F1D235D9-4EBF-45D3-82CA-B68F6261C639}"/>
              </a:ext>
            </a:extLst>
          </p:cNvPr>
          <p:cNvSpPr txBox="1">
            <a:spLocks noChangeArrowheads="1"/>
          </p:cNvSpPr>
          <p:nvPr/>
        </p:nvSpPr>
        <p:spPr bwMode="auto">
          <a:xfrm>
            <a:off x="342899" y="4873446"/>
            <a:ext cx="3622677" cy="1200329"/>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 could evolution by natural selection explain </a:t>
            </a:r>
            <a:br>
              <a:rPr lang="en-GB" altLang="en-US" dirty="0"/>
            </a:br>
            <a:r>
              <a:rPr lang="en-GB" altLang="en-US" dirty="0"/>
              <a:t>the dodo’s wings? </a:t>
            </a:r>
          </a:p>
        </p:txBody>
      </p:sp>
      <p:pic>
        <p:nvPicPr>
          <p:cNvPr id="10" name="Picture 9" descr="notes_icon">
            <a:extLst>
              <a:ext uri="{FF2B5EF4-FFF2-40B4-BE49-F238E27FC236}">
                <a16:creationId xmlns:a16="http://schemas.microsoft.com/office/drawing/2014/main" id="{B2941CBD-121F-42BC-BD5B-8168C1047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1C89A622-3F30-4043-8846-249DFC1F743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895" y="86520"/>
            <a:ext cx="442911" cy="516730"/>
          </a:xfrm>
          <a:prstGeom prst="rect">
            <a:avLst/>
          </a:prstGeom>
          <a:noFill/>
          <a:ln w="9525">
            <a:noFill/>
            <a:miter lim="800000"/>
            <a:headEnd/>
            <a:tailEnd/>
          </a:ln>
        </p:spPr>
      </p:pic>
    </p:spTree>
    <p:extLst>
      <p:ext uri="{BB962C8B-B14F-4D97-AF65-F5344CB8AC3E}">
        <p14:creationId xmlns:p14="http://schemas.microsoft.com/office/powerpoint/2010/main" val="42053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9A62E6-2AC1-420B-BB69-FFA1263C8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0657" y="2400029"/>
            <a:ext cx="4616668" cy="3694884"/>
          </a:xfrm>
          <a:prstGeom prst="rect">
            <a:avLst/>
          </a:prstGeom>
        </p:spPr>
      </p:pic>
      <p:sp>
        <p:nvSpPr>
          <p:cNvPr id="25602" name="Rectangle 3">
            <a:extLst>
              <a:ext uri="{FF2B5EF4-FFF2-40B4-BE49-F238E27FC236}">
                <a16:creationId xmlns:a16="http://schemas.microsoft.com/office/drawing/2014/main" id="{EDEF9BAF-FA91-4060-9E48-FF076AA7A4A8}"/>
              </a:ext>
            </a:extLst>
          </p:cNvPr>
          <p:cNvSpPr>
            <a:spLocks noChangeArrowheads="1"/>
          </p:cNvSpPr>
          <p:nvPr/>
        </p:nvSpPr>
        <p:spPr bwMode="auto">
          <a:xfrm>
            <a:off x="342900"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At the time Darwin proposed his theory of evolution in 1859, DNA and genes had not yet been discovered.</a:t>
            </a:r>
          </a:p>
        </p:txBody>
      </p:sp>
      <p:sp>
        <p:nvSpPr>
          <p:cNvPr id="25603" name="Rectangle 6">
            <a:extLst>
              <a:ext uri="{FF2B5EF4-FFF2-40B4-BE49-F238E27FC236}">
                <a16:creationId xmlns:a16="http://schemas.microsoft.com/office/drawing/2014/main" id="{4175F413-CB5E-48D7-A3B7-869982331CC7}"/>
              </a:ext>
            </a:extLst>
          </p:cNvPr>
          <p:cNvSpPr>
            <a:spLocks noGrp="1" noChangeArrowheads="1"/>
          </p:cNvSpPr>
          <p:nvPr>
            <p:ph type="title"/>
          </p:nvPr>
        </p:nvSpPr>
        <p:spPr/>
        <p:txBody>
          <a:bodyPr/>
          <a:lstStyle/>
          <a:p>
            <a:pPr eaLnBrk="1" hangingPunct="1"/>
            <a:r>
              <a:rPr lang="en-GB" altLang="en-US" dirty="0"/>
              <a:t>The impact of modern science</a:t>
            </a:r>
          </a:p>
        </p:txBody>
      </p:sp>
      <p:pic>
        <p:nvPicPr>
          <p:cNvPr id="9" name="Picture 8">
            <a:extLst>
              <a:ext uri="{FF2B5EF4-FFF2-40B4-BE49-F238E27FC236}">
                <a16:creationId xmlns:a16="http://schemas.microsoft.com/office/drawing/2014/main" id="{536D611C-783A-41D5-B97A-1DFBEAB54D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555C421-7C96-468A-B409-E8ABA88EFE1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
        <p:nvSpPr>
          <p:cNvPr id="12" name="Rectangle 3">
            <a:extLst>
              <a:ext uri="{FF2B5EF4-FFF2-40B4-BE49-F238E27FC236}">
                <a16:creationId xmlns:a16="http://schemas.microsoft.com/office/drawing/2014/main" id="{EB3671C2-EEA2-439D-8200-B03F29008651}"/>
              </a:ext>
            </a:extLst>
          </p:cNvPr>
          <p:cNvSpPr>
            <a:spLocks noChangeArrowheads="1"/>
          </p:cNvSpPr>
          <p:nvPr/>
        </p:nvSpPr>
        <p:spPr bwMode="auto">
          <a:xfrm>
            <a:off x="342900" y="1820500"/>
            <a:ext cx="83251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Now, more than 150 years later, we have made large strides in our understanding of:</a:t>
            </a:r>
          </a:p>
        </p:txBody>
      </p:sp>
      <p:sp>
        <p:nvSpPr>
          <p:cNvPr id="8" name="Rectangle 3">
            <a:extLst>
              <a:ext uri="{FF2B5EF4-FFF2-40B4-BE49-F238E27FC236}">
                <a16:creationId xmlns:a16="http://schemas.microsoft.com/office/drawing/2014/main" id="{5A2C8F26-C558-4DD7-A6AD-5347CD19CAA0}"/>
              </a:ext>
            </a:extLst>
          </p:cNvPr>
          <p:cNvSpPr>
            <a:spLocks noChangeArrowheads="1"/>
          </p:cNvSpPr>
          <p:nvPr/>
        </p:nvSpPr>
        <p:spPr bwMode="auto">
          <a:xfrm>
            <a:off x="342900" y="4559993"/>
            <a:ext cx="43543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areas provide further strong support of evolution and descent from a universal common ancestor.</a:t>
            </a:r>
          </a:p>
        </p:txBody>
      </p:sp>
      <p:sp>
        <p:nvSpPr>
          <p:cNvPr id="11" name="Rectangle 8">
            <a:extLst>
              <a:ext uri="{FF2B5EF4-FFF2-40B4-BE49-F238E27FC236}">
                <a16:creationId xmlns:a16="http://schemas.microsoft.com/office/drawing/2014/main" id="{DCB05D5F-DE06-42D5-AFDF-26FB3329EFC0}"/>
              </a:ext>
            </a:extLst>
          </p:cNvPr>
          <p:cNvSpPr>
            <a:spLocks noChangeArrowheads="1"/>
          </p:cNvSpPr>
          <p:nvPr/>
        </p:nvSpPr>
        <p:spPr bwMode="auto">
          <a:xfrm>
            <a:off x="342900" y="2856775"/>
            <a:ext cx="67593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genetics</a:t>
            </a:r>
            <a:r>
              <a:rPr lang="en-GB" altLang="en-US" dirty="0"/>
              <a:t>: the study of genes and inheritance</a:t>
            </a:r>
          </a:p>
        </p:txBody>
      </p:sp>
      <p:sp>
        <p:nvSpPr>
          <p:cNvPr id="13" name="Rectangle 8">
            <a:extLst>
              <a:ext uri="{FF2B5EF4-FFF2-40B4-BE49-F238E27FC236}">
                <a16:creationId xmlns:a16="http://schemas.microsoft.com/office/drawing/2014/main" id="{CB2DA463-6101-4DE0-A57A-93695316E675}"/>
              </a:ext>
            </a:extLst>
          </p:cNvPr>
          <p:cNvSpPr>
            <a:spLocks noChangeArrowheads="1"/>
          </p:cNvSpPr>
          <p:nvPr/>
        </p:nvSpPr>
        <p:spPr bwMode="auto">
          <a:xfrm>
            <a:off x="342900" y="3523718"/>
            <a:ext cx="63852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molecular biology</a:t>
            </a:r>
            <a:r>
              <a:rPr lang="en-GB" altLang="en-US" dirty="0"/>
              <a:t>: the study of biological molecules such as proteins.</a:t>
            </a:r>
          </a:p>
        </p:txBody>
      </p:sp>
    </p:spTree>
    <p:custDataLst>
      <p:tags r:id="rId1"/>
    </p:custDataLst>
    <p:extLst>
      <p:ext uri="{BB962C8B-B14F-4D97-AF65-F5344CB8AC3E}">
        <p14:creationId xmlns:p14="http://schemas.microsoft.com/office/powerpoint/2010/main" val="1492038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189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organisms use </a:t>
            </a:r>
            <a:r>
              <a:rPr lang="en-GB" altLang="en-US" b="1" dirty="0">
                <a:solidFill>
                  <a:srgbClr val="10BC45"/>
                </a:solidFill>
              </a:rPr>
              <a:t>DNA</a:t>
            </a:r>
            <a:r>
              <a:rPr lang="en-GB" altLang="en-US" dirty="0"/>
              <a:t> to store their genetic information.</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DNA is conserved</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8A818F7F-AF39-4DF5-B1CD-9A3BDE09BAF0}"/>
              </a:ext>
            </a:extLst>
          </p:cNvPr>
          <p:cNvSpPr txBox="1">
            <a:spLocks noChangeArrowheads="1"/>
          </p:cNvSpPr>
          <p:nvPr/>
        </p:nvSpPr>
        <p:spPr bwMode="auto">
          <a:xfrm>
            <a:off x="342899" y="1429132"/>
            <a:ext cx="81645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basic structure of DNA molecules is the same in every organism.</a:t>
            </a:r>
            <a:endParaRPr lang="en-GB" altLang="en-US" sz="1200" dirty="0">
              <a:solidFill>
                <a:srgbClr val="010066"/>
              </a:solidFill>
            </a:endParaRPr>
          </a:p>
        </p:txBody>
      </p:sp>
      <p:pic>
        <p:nvPicPr>
          <p:cNvPr id="7" name="Picture 9" descr="DNA double helix_labelled.png">
            <a:extLst>
              <a:ext uri="{FF2B5EF4-FFF2-40B4-BE49-F238E27FC236}">
                <a16:creationId xmlns:a16="http://schemas.microsoft.com/office/drawing/2014/main" id="{D277748A-FC6B-49BA-BD89-A21EA51D1E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8063" y="2653062"/>
            <a:ext cx="521493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B4791E2B-1A20-4250-8259-F06BCDA11166}"/>
              </a:ext>
            </a:extLst>
          </p:cNvPr>
          <p:cNvSpPr txBox="1">
            <a:spLocks noChangeArrowheads="1"/>
          </p:cNvSpPr>
          <p:nvPr/>
        </p:nvSpPr>
        <p:spPr bwMode="auto">
          <a:xfrm>
            <a:off x="342899" y="2443371"/>
            <a:ext cx="294695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From single-celled organisms such as bacteria, to complex multicellular organisms of all types, every organism uses the same molecule to store information.</a:t>
            </a:r>
          </a:p>
        </p:txBody>
      </p:sp>
      <p:pic>
        <p:nvPicPr>
          <p:cNvPr id="10" name="Picture 9" descr="notes_icon">
            <a:extLst>
              <a:ext uri="{FF2B5EF4-FFF2-40B4-BE49-F238E27FC236}">
                <a16:creationId xmlns:a16="http://schemas.microsoft.com/office/drawing/2014/main" id="{BF5DB253-F739-4840-A178-6A9DD7724A39}"/>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9" name="Rectangle 8">
            <a:extLst>
              <a:ext uri="{FF2B5EF4-FFF2-40B4-BE49-F238E27FC236}">
                <a16:creationId xmlns:a16="http://schemas.microsoft.com/office/drawing/2014/main" id="{562D2738-B7FB-4511-935D-0A4FF9A4C510}"/>
              </a:ext>
            </a:extLst>
          </p:cNvPr>
          <p:cNvSpPr>
            <a:spLocks noChangeArrowheads="1"/>
          </p:cNvSpPr>
          <p:nvPr/>
        </p:nvSpPr>
        <p:spPr bwMode="auto">
          <a:xfrm>
            <a:off x="1087807" y="6009067"/>
            <a:ext cx="6968386"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Does this support our understanding of evolution?</a:t>
            </a:r>
          </a:p>
        </p:txBody>
      </p:sp>
      <p:pic>
        <p:nvPicPr>
          <p:cNvPr id="11" name="Picture 10">
            <a:extLst>
              <a:ext uri="{FF2B5EF4-FFF2-40B4-BE49-F238E27FC236}">
                <a16:creationId xmlns:a16="http://schemas.microsoft.com/office/drawing/2014/main" id="{2A3774B8-036D-4F18-A860-94E37226D6C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98931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25050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is a polymer made from smaller units called </a:t>
            </a:r>
            <a:r>
              <a:rPr lang="en-GB" altLang="en-US" b="1" dirty="0">
                <a:solidFill>
                  <a:srgbClr val="10BC45"/>
                </a:solidFill>
              </a:rPr>
              <a:t>nucleotides</a:t>
            </a:r>
            <a:r>
              <a:rPr lang="en-GB" altLang="en-US" dirty="0"/>
              <a:t>.</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DNA sequences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8A818F7F-AF39-4DF5-B1CD-9A3BDE09BAF0}"/>
              </a:ext>
            </a:extLst>
          </p:cNvPr>
          <p:cNvSpPr txBox="1">
            <a:spLocks noChangeArrowheads="1"/>
          </p:cNvSpPr>
          <p:nvPr/>
        </p:nvSpPr>
        <p:spPr bwMode="auto">
          <a:xfrm>
            <a:off x="342899" y="1534501"/>
            <a:ext cx="51037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Each nucleotide contains a </a:t>
            </a:r>
            <a:r>
              <a:rPr lang="en-GB" altLang="en-US" b="1" dirty="0">
                <a:solidFill>
                  <a:srgbClr val="10BC45"/>
                </a:solidFill>
              </a:rPr>
              <a:t>base</a:t>
            </a:r>
            <a:r>
              <a:rPr lang="en-GB" altLang="en-US" dirty="0">
                <a:solidFill>
                  <a:srgbClr val="010066"/>
                </a:solidFill>
              </a:rPr>
              <a:t>.</a:t>
            </a:r>
            <a:endParaRPr lang="en-GB" altLang="en-US" sz="1200" dirty="0">
              <a:solidFill>
                <a:srgbClr val="010066"/>
              </a:solidFill>
            </a:endParaRPr>
          </a:p>
        </p:txBody>
      </p:sp>
      <p:sp>
        <p:nvSpPr>
          <p:cNvPr id="8" name="Text Box 4">
            <a:extLst>
              <a:ext uri="{FF2B5EF4-FFF2-40B4-BE49-F238E27FC236}">
                <a16:creationId xmlns:a16="http://schemas.microsoft.com/office/drawing/2014/main" id="{B4791E2B-1A20-4250-8259-F06BCDA11166}"/>
              </a:ext>
            </a:extLst>
          </p:cNvPr>
          <p:cNvSpPr txBox="1">
            <a:spLocks noChangeArrowheads="1"/>
          </p:cNvSpPr>
          <p:nvPr/>
        </p:nvSpPr>
        <p:spPr bwMode="auto">
          <a:xfrm>
            <a:off x="342899" y="2284777"/>
            <a:ext cx="77173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There are four types of base in a DNA molecule. </a:t>
            </a:r>
            <a:endParaRPr lang="en-GB" altLang="en-US" sz="1200" dirty="0">
              <a:solidFill>
                <a:srgbClr val="010066"/>
              </a:solidFill>
            </a:endParaRPr>
          </a:p>
        </p:txBody>
      </p:sp>
      <p:sp>
        <p:nvSpPr>
          <p:cNvPr id="9" name="Text Box 4">
            <a:extLst>
              <a:ext uri="{FF2B5EF4-FFF2-40B4-BE49-F238E27FC236}">
                <a16:creationId xmlns:a16="http://schemas.microsoft.com/office/drawing/2014/main" id="{B870749D-80F3-4152-AB15-BB37745853FC}"/>
              </a:ext>
            </a:extLst>
          </p:cNvPr>
          <p:cNvSpPr txBox="1">
            <a:spLocks noChangeArrowheads="1"/>
          </p:cNvSpPr>
          <p:nvPr/>
        </p:nvSpPr>
        <p:spPr bwMode="auto">
          <a:xfrm>
            <a:off x="342898" y="3035053"/>
            <a:ext cx="303640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The order of the bases in each DNA molecule determines the information that </a:t>
            </a:r>
            <a:br>
              <a:rPr lang="en-GB" altLang="en-US" dirty="0">
                <a:solidFill>
                  <a:srgbClr val="010066"/>
                </a:solidFill>
              </a:rPr>
            </a:br>
            <a:r>
              <a:rPr lang="en-GB" altLang="en-US" dirty="0">
                <a:solidFill>
                  <a:srgbClr val="010066"/>
                </a:solidFill>
              </a:rPr>
              <a:t>is stored in it. </a:t>
            </a:r>
            <a:endParaRPr lang="en-GB" altLang="en-US" sz="1200" dirty="0">
              <a:solidFill>
                <a:srgbClr val="010066"/>
              </a:solidFill>
            </a:endParaRPr>
          </a:p>
        </p:txBody>
      </p:sp>
      <p:sp>
        <p:nvSpPr>
          <p:cNvPr id="10" name="Text Box 4">
            <a:extLst>
              <a:ext uri="{FF2B5EF4-FFF2-40B4-BE49-F238E27FC236}">
                <a16:creationId xmlns:a16="http://schemas.microsoft.com/office/drawing/2014/main" id="{105EE128-BF36-46EF-8671-FE2C11BF238B}"/>
              </a:ext>
            </a:extLst>
          </p:cNvPr>
          <p:cNvSpPr txBox="1">
            <a:spLocks noChangeArrowheads="1"/>
          </p:cNvSpPr>
          <p:nvPr/>
        </p:nvSpPr>
        <p:spPr bwMode="auto">
          <a:xfrm>
            <a:off x="342899" y="5262656"/>
            <a:ext cx="30364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This is known as the </a:t>
            </a:r>
            <a:br>
              <a:rPr lang="en-GB" altLang="en-US" dirty="0">
                <a:solidFill>
                  <a:srgbClr val="010066"/>
                </a:solidFill>
              </a:rPr>
            </a:br>
            <a:r>
              <a:rPr lang="en-GB" altLang="en-US" b="1" dirty="0">
                <a:solidFill>
                  <a:srgbClr val="10BC45"/>
                </a:solidFill>
              </a:rPr>
              <a:t>DNA sequence</a:t>
            </a:r>
            <a:r>
              <a:rPr lang="en-GB" altLang="en-US" dirty="0">
                <a:solidFill>
                  <a:srgbClr val="010066"/>
                </a:solidFill>
              </a:rPr>
              <a:t>. </a:t>
            </a:r>
            <a:endParaRPr lang="en-GB" altLang="en-US" sz="1200" dirty="0">
              <a:solidFill>
                <a:srgbClr val="010066"/>
              </a:solidFill>
            </a:endParaRPr>
          </a:p>
        </p:txBody>
      </p:sp>
      <p:pic>
        <p:nvPicPr>
          <p:cNvPr id="11" name="Picture 10" descr="notes_icon">
            <a:extLst>
              <a:ext uri="{FF2B5EF4-FFF2-40B4-BE49-F238E27FC236}">
                <a16:creationId xmlns:a16="http://schemas.microsoft.com/office/drawing/2014/main" id="{05B5540B-BCB3-459C-AAD5-077552BEBF2D}"/>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B4901BA2-0793-412E-BB0D-A5E03A5846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793" y="3141134"/>
            <a:ext cx="4592882" cy="3000375"/>
          </a:xfrm>
          <a:prstGeom prst="rect">
            <a:avLst/>
          </a:prstGeom>
        </p:spPr>
      </p:pic>
    </p:spTree>
    <p:extLst>
      <p:ext uri="{BB962C8B-B14F-4D97-AF65-F5344CB8AC3E}">
        <p14:creationId xmlns:p14="http://schemas.microsoft.com/office/powerpoint/2010/main" val="397908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complete DNA sequence of every organism is unique. </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Shared DNA sequences in humans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8A818F7F-AF39-4DF5-B1CD-9A3BDE09BAF0}"/>
              </a:ext>
            </a:extLst>
          </p:cNvPr>
          <p:cNvSpPr txBox="1">
            <a:spLocks noChangeArrowheads="1"/>
          </p:cNvSpPr>
          <p:nvPr/>
        </p:nvSpPr>
        <p:spPr bwMode="auto">
          <a:xfrm>
            <a:off x="342899" y="1492481"/>
            <a:ext cx="844329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However, many parts of the DNA sequence are </a:t>
            </a:r>
            <a:r>
              <a:rPr lang="en-GB" altLang="en-US" b="1" dirty="0">
                <a:solidFill>
                  <a:srgbClr val="10BC45"/>
                </a:solidFill>
              </a:rPr>
              <a:t>shared</a:t>
            </a:r>
            <a:r>
              <a:rPr lang="en-GB" altLang="en-US" dirty="0"/>
              <a:t> between organisms.</a:t>
            </a:r>
            <a:endParaRPr lang="en-GB" altLang="en-US" sz="1200" dirty="0">
              <a:solidFill>
                <a:srgbClr val="010066"/>
              </a:solidFill>
            </a:endParaRPr>
          </a:p>
        </p:txBody>
      </p:sp>
      <p:sp>
        <p:nvSpPr>
          <p:cNvPr id="8" name="Text Box 4">
            <a:extLst>
              <a:ext uri="{FF2B5EF4-FFF2-40B4-BE49-F238E27FC236}">
                <a16:creationId xmlns:a16="http://schemas.microsoft.com/office/drawing/2014/main" id="{529E2CEA-ABB2-4F24-9766-B2BAF0EF359A}"/>
              </a:ext>
            </a:extLst>
          </p:cNvPr>
          <p:cNvSpPr txBox="1">
            <a:spLocks noChangeArrowheads="1"/>
          </p:cNvSpPr>
          <p:nvPr/>
        </p:nvSpPr>
        <p:spPr bwMode="auto">
          <a:xfrm>
            <a:off x="342900" y="2570069"/>
            <a:ext cx="3608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In humans, about 99.9% of our DNA is common </a:t>
            </a:r>
            <a:br>
              <a:rPr lang="en-GB" altLang="en-US" dirty="0"/>
            </a:br>
            <a:r>
              <a:rPr lang="en-GB" altLang="en-US" dirty="0"/>
              <a:t>to everyone. </a:t>
            </a:r>
            <a:endParaRPr lang="en-GB" altLang="en-US" sz="1200" dirty="0">
              <a:solidFill>
                <a:srgbClr val="010066"/>
              </a:solidFill>
            </a:endParaRPr>
          </a:p>
        </p:txBody>
      </p:sp>
      <p:sp>
        <p:nvSpPr>
          <p:cNvPr id="3" name="Rectangle 2">
            <a:extLst>
              <a:ext uri="{FF2B5EF4-FFF2-40B4-BE49-F238E27FC236}">
                <a16:creationId xmlns:a16="http://schemas.microsoft.com/office/drawing/2014/main" id="{05C13C1D-053F-476E-A53A-EE8700D3F270}"/>
              </a:ext>
            </a:extLst>
          </p:cNvPr>
          <p:cNvSpPr/>
          <p:nvPr/>
        </p:nvSpPr>
        <p:spPr>
          <a:xfrm>
            <a:off x="342899" y="4016989"/>
            <a:ext cx="4221646" cy="1938992"/>
          </a:xfrm>
          <a:prstGeom prst="rect">
            <a:avLst/>
          </a:prstGeom>
        </p:spPr>
        <p:txBody>
          <a:bodyPr wrap="square">
            <a:spAutoFit/>
          </a:bodyPr>
          <a:lstStyle/>
          <a:p>
            <a:r>
              <a:rPr lang="en-GB" altLang="en-US" dirty="0"/>
              <a:t>The remaining 0.1% varies between individuals, and is responsible for differences </a:t>
            </a:r>
            <a:br>
              <a:rPr lang="en-GB" altLang="en-US" dirty="0"/>
            </a:br>
            <a:r>
              <a:rPr lang="en-GB" altLang="en-US" dirty="0"/>
              <a:t>in characteristics like eye, hair and skin </a:t>
            </a:r>
            <a:r>
              <a:rPr lang="en-GB" altLang="en-US" dirty="0" err="1"/>
              <a:t>color</a:t>
            </a:r>
            <a:r>
              <a:rPr lang="en-GB" altLang="en-US" dirty="0"/>
              <a:t>.</a:t>
            </a:r>
            <a:endParaRPr lang="en-US" dirty="0"/>
          </a:p>
        </p:txBody>
      </p:sp>
      <p:pic>
        <p:nvPicPr>
          <p:cNvPr id="10" name="Picture 9" descr="notes_icon">
            <a:extLst>
              <a:ext uri="{FF2B5EF4-FFF2-40B4-BE49-F238E27FC236}">
                <a16:creationId xmlns:a16="http://schemas.microsoft.com/office/drawing/2014/main" id="{A4CB82BA-A60B-4C48-90A7-8BBD70B7FB3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4" name="Picture 3">
            <a:extLst>
              <a:ext uri="{FF2B5EF4-FFF2-40B4-BE49-F238E27FC236}">
                <a16:creationId xmlns:a16="http://schemas.microsoft.com/office/drawing/2014/main" id="{1348ED71-7E1E-4AD6-87D1-B951B6796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9457" y="2329950"/>
            <a:ext cx="3743825" cy="3743825"/>
          </a:xfrm>
          <a:prstGeom prst="rect">
            <a:avLst/>
          </a:prstGeom>
        </p:spPr>
      </p:pic>
    </p:spTree>
    <p:extLst>
      <p:ext uri="{BB962C8B-B14F-4D97-AF65-F5344CB8AC3E}">
        <p14:creationId xmlns:p14="http://schemas.microsoft.com/office/powerpoint/2010/main" val="65203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Large parts of the human DNA sequence are also shared </a:t>
            </a:r>
            <a:br>
              <a:rPr lang="en-GB" altLang="en-US" dirty="0"/>
            </a:br>
            <a:r>
              <a:rPr lang="en-GB" altLang="en-US" dirty="0"/>
              <a:t>with other organisms. </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Shared DNA sequences between species (1)</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8A818F7F-AF39-4DF5-B1CD-9A3BDE09BAF0}"/>
              </a:ext>
            </a:extLst>
          </p:cNvPr>
          <p:cNvSpPr txBox="1">
            <a:spLocks noChangeArrowheads="1"/>
          </p:cNvSpPr>
          <p:nvPr/>
        </p:nvSpPr>
        <p:spPr bwMode="auto">
          <a:xfrm>
            <a:off x="342899" y="1898863"/>
            <a:ext cx="8105776" cy="830997"/>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 much of our DNA sequence do you think is shared with chimpanzees?</a:t>
            </a:r>
            <a:endParaRPr lang="en-GB" altLang="en-US" sz="1200" dirty="0"/>
          </a:p>
        </p:txBody>
      </p:sp>
      <p:sp>
        <p:nvSpPr>
          <p:cNvPr id="8" name="Text Box 4">
            <a:extLst>
              <a:ext uri="{FF2B5EF4-FFF2-40B4-BE49-F238E27FC236}">
                <a16:creationId xmlns:a16="http://schemas.microsoft.com/office/drawing/2014/main" id="{529E2CEA-ABB2-4F24-9766-B2BAF0EF359A}"/>
              </a:ext>
            </a:extLst>
          </p:cNvPr>
          <p:cNvSpPr txBox="1">
            <a:spLocks noChangeArrowheads="1"/>
          </p:cNvSpPr>
          <p:nvPr/>
        </p:nvSpPr>
        <p:spPr bwMode="auto">
          <a:xfrm>
            <a:off x="342899" y="3244000"/>
            <a:ext cx="43110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We share 98.7% of our DNA sequence with chimpanzees.</a:t>
            </a:r>
            <a:endParaRPr lang="en-GB" altLang="en-US" sz="1200" dirty="0">
              <a:solidFill>
                <a:srgbClr val="010066"/>
              </a:solidFill>
            </a:endParaRPr>
          </a:p>
        </p:txBody>
      </p:sp>
      <p:sp>
        <p:nvSpPr>
          <p:cNvPr id="9" name="Text Box 4">
            <a:extLst>
              <a:ext uri="{FF2B5EF4-FFF2-40B4-BE49-F238E27FC236}">
                <a16:creationId xmlns:a16="http://schemas.microsoft.com/office/drawing/2014/main" id="{3BDC1424-1F93-444E-97FC-C90383BD8FA8}"/>
              </a:ext>
            </a:extLst>
          </p:cNvPr>
          <p:cNvSpPr txBox="1">
            <a:spLocks noChangeArrowheads="1"/>
          </p:cNvSpPr>
          <p:nvPr/>
        </p:nvSpPr>
        <p:spPr bwMode="auto">
          <a:xfrm>
            <a:off x="342900" y="4595280"/>
            <a:ext cx="358563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This means that most human genes are also present in chimpanzees.</a:t>
            </a:r>
            <a:endParaRPr lang="en-GB" altLang="en-US" sz="1200" dirty="0">
              <a:solidFill>
                <a:srgbClr val="010066"/>
              </a:solidFill>
            </a:endParaRPr>
          </a:p>
        </p:txBody>
      </p:sp>
      <p:pic>
        <p:nvPicPr>
          <p:cNvPr id="11" name="Picture 10">
            <a:extLst>
              <a:ext uri="{FF2B5EF4-FFF2-40B4-BE49-F238E27FC236}">
                <a16:creationId xmlns:a16="http://schemas.microsoft.com/office/drawing/2014/main" id="{3BD9DE11-14F8-4708-9E8A-C8E5E752A9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597" y="3013501"/>
            <a:ext cx="3154762" cy="3344048"/>
          </a:xfrm>
          <a:prstGeom prst="rect">
            <a:avLst/>
          </a:prstGeom>
        </p:spPr>
      </p:pic>
    </p:spTree>
    <p:extLst>
      <p:ext uri="{BB962C8B-B14F-4D97-AF65-F5344CB8AC3E}">
        <p14:creationId xmlns:p14="http://schemas.microsoft.com/office/powerpoint/2010/main" val="33299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Humans also share large parts of our DNA sequence with </a:t>
            </a:r>
            <a:br>
              <a:rPr lang="en-GB" altLang="en-US" dirty="0"/>
            </a:br>
            <a:r>
              <a:rPr lang="en-GB" altLang="en-US" dirty="0"/>
              <a:t>many other organisms. </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Shared DNA sequences between species (2)</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529E2CEA-ABB2-4F24-9766-B2BAF0EF359A}"/>
              </a:ext>
            </a:extLst>
          </p:cNvPr>
          <p:cNvSpPr txBox="1">
            <a:spLocks noChangeArrowheads="1"/>
          </p:cNvSpPr>
          <p:nvPr/>
        </p:nvSpPr>
        <p:spPr bwMode="auto">
          <a:xfrm>
            <a:off x="342898" y="2146369"/>
            <a:ext cx="48838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We share around 90% of our DNA sequence with a domestic cat.</a:t>
            </a:r>
            <a:endParaRPr lang="en-GB" altLang="en-US" sz="1200" dirty="0">
              <a:solidFill>
                <a:srgbClr val="010066"/>
              </a:solidFill>
            </a:endParaRPr>
          </a:p>
        </p:txBody>
      </p:sp>
      <p:sp>
        <p:nvSpPr>
          <p:cNvPr id="9" name="Text Box 4">
            <a:extLst>
              <a:ext uri="{FF2B5EF4-FFF2-40B4-BE49-F238E27FC236}">
                <a16:creationId xmlns:a16="http://schemas.microsoft.com/office/drawing/2014/main" id="{3BDC1424-1F93-444E-97FC-C90383BD8FA8}"/>
              </a:ext>
            </a:extLst>
          </p:cNvPr>
          <p:cNvSpPr txBox="1">
            <a:spLocks noChangeArrowheads="1"/>
          </p:cNvSpPr>
          <p:nvPr/>
        </p:nvSpPr>
        <p:spPr bwMode="auto">
          <a:xfrm>
            <a:off x="342899" y="4870658"/>
            <a:ext cx="43984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We also share some parts of our DNA sequence with plants.</a:t>
            </a:r>
            <a:endParaRPr lang="en-GB" altLang="en-US" sz="1200" dirty="0">
              <a:solidFill>
                <a:srgbClr val="010066"/>
              </a:solidFill>
            </a:endParaRPr>
          </a:p>
        </p:txBody>
      </p:sp>
      <p:sp>
        <p:nvSpPr>
          <p:cNvPr id="11" name="Text Box 4">
            <a:extLst>
              <a:ext uri="{FF2B5EF4-FFF2-40B4-BE49-F238E27FC236}">
                <a16:creationId xmlns:a16="http://schemas.microsoft.com/office/drawing/2014/main" id="{EEAE8377-3393-4E63-B76C-26B4933ABA89}"/>
              </a:ext>
            </a:extLst>
          </p:cNvPr>
          <p:cNvSpPr txBox="1">
            <a:spLocks noChangeArrowheads="1"/>
          </p:cNvSpPr>
          <p:nvPr/>
        </p:nvSpPr>
        <p:spPr bwMode="auto">
          <a:xfrm>
            <a:off x="342898" y="3508513"/>
            <a:ext cx="48838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Around 80% of our DNA sequence is shared with cows.</a:t>
            </a:r>
            <a:endParaRPr lang="en-GB" altLang="en-US" sz="1200" dirty="0">
              <a:solidFill>
                <a:srgbClr val="010066"/>
              </a:solidFill>
            </a:endParaRPr>
          </a:p>
        </p:txBody>
      </p:sp>
      <p:pic>
        <p:nvPicPr>
          <p:cNvPr id="3" name="Picture 2">
            <a:extLst>
              <a:ext uri="{FF2B5EF4-FFF2-40B4-BE49-F238E27FC236}">
                <a16:creationId xmlns:a16="http://schemas.microsoft.com/office/drawing/2014/main" id="{53CE0BCD-5708-475C-ACE8-EDC29BD4A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331" y="1803988"/>
            <a:ext cx="3797655" cy="4744348"/>
          </a:xfrm>
          <a:prstGeom prst="rect">
            <a:avLst/>
          </a:prstGeom>
        </p:spPr>
      </p:pic>
    </p:spTree>
    <p:extLst>
      <p:ext uri="{BB962C8B-B14F-4D97-AF65-F5344CB8AC3E}">
        <p14:creationId xmlns:p14="http://schemas.microsoft.com/office/powerpoint/2010/main" val="199672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3">
            <a:extLst>
              <a:ext uri="{FF2B5EF4-FFF2-40B4-BE49-F238E27FC236}">
                <a16:creationId xmlns:a16="http://schemas.microsoft.com/office/drawing/2014/main" id="{6A0C1565-0F1F-4C8C-B410-D42B3FEAE6D0}"/>
              </a:ext>
            </a:extLst>
          </p:cNvPr>
          <p:cNvSpPr>
            <a:spLocks noGrp="1" noChangeArrowheads="1"/>
          </p:cNvSpPr>
          <p:nvPr>
            <p:ph idx="1"/>
          </p:nvPr>
        </p:nvSpPr>
        <p:spPr bwMode="auto">
          <a:xfrm>
            <a:off x="3148013" y="1300163"/>
            <a:ext cx="5713412" cy="2376487"/>
          </a:xfrm>
          <a:solidFill>
            <a:srgbClr val="96E696"/>
          </a:solidFill>
          <a:extLst/>
        </p:spPr>
        <p:txBody>
          <a:bodyPr vert="horz" wrap="square" lIns="91440" tIns="45720" rIns="91440" bIns="45720" numCol="1" anchor="t" anchorCtr="0" compatLnSpc="1">
            <a:prstTxWarp prst="textNoShape">
              <a:avLst/>
            </a:prstTxWarp>
          </a:bodyPr>
          <a:lstStyle/>
          <a:p>
            <a:pPr marL="216000" indent="-216000">
              <a:buFont typeface="Wingdings 2" panose="05020102010507070707" pitchFamily="18" charset="2"/>
              <a:buChar char=""/>
            </a:pPr>
            <a:r>
              <a:rPr lang="en-GB" altLang="en-US" sz="1600" dirty="0"/>
              <a:t>Developing and Using Models</a:t>
            </a:r>
          </a:p>
          <a:p>
            <a:pPr marL="216000" indent="-216000">
              <a:buFont typeface="Wingdings 2" panose="05020102010507070707" pitchFamily="18" charset="2"/>
              <a:buChar char=""/>
            </a:pPr>
            <a:r>
              <a:rPr lang="en-GB" altLang="en-US" sz="1600" dirty="0"/>
              <a:t>Using Mathematics and Computational Thinking</a:t>
            </a:r>
          </a:p>
          <a:p>
            <a:pPr marL="216000" indent="-216000">
              <a:buFont typeface="Wingdings 2" panose="05020102010507070707" pitchFamily="18" charset="2"/>
              <a:buChar char=""/>
            </a:pPr>
            <a:r>
              <a:rPr lang="en-GB" altLang="en-US" sz="1600" dirty="0"/>
              <a:t>Constructing Explanations and Designing Solutions</a:t>
            </a:r>
          </a:p>
          <a:p>
            <a:pPr marL="216000" indent="-216000">
              <a:buFont typeface="Wingdings 2" panose="05020102010507070707" pitchFamily="18" charset="2"/>
              <a:buChar char=""/>
            </a:pPr>
            <a:r>
              <a:rPr lang="en-GB" altLang="en-US" sz="1600" dirty="0"/>
              <a:t>Engaging in Argument from Evidence</a:t>
            </a:r>
          </a:p>
          <a:p>
            <a:pPr marL="216000" indent="-216000">
              <a:buFont typeface="Wingdings 2" panose="05020102010507070707" pitchFamily="18" charset="2"/>
              <a:buChar char=""/>
            </a:pPr>
            <a:r>
              <a:rPr lang="en-GB" altLang="en-US" sz="1600" dirty="0"/>
              <a:t>Obtaining, Evaluating and Communicating Information</a:t>
            </a:r>
          </a:p>
        </p:txBody>
      </p:sp>
      <p:sp>
        <p:nvSpPr>
          <p:cNvPr id="9219" name="Content Placeholder 4">
            <a:extLst>
              <a:ext uri="{FF2B5EF4-FFF2-40B4-BE49-F238E27FC236}">
                <a16:creationId xmlns:a16="http://schemas.microsoft.com/office/drawing/2014/main" id="{5C4C0946-CB6C-48F3-A393-7F25B01836F9}"/>
              </a:ext>
            </a:extLst>
          </p:cNvPr>
          <p:cNvSpPr>
            <a:spLocks noGrp="1" noChangeArrowheads="1"/>
          </p:cNvSpPr>
          <p:nvPr>
            <p:ph idx="10"/>
          </p:nvPr>
        </p:nvSpPr>
        <p:spPr bwMode="auto">
          <a:xfrm>
            <a:off x="3148013" y="4271963"/>
            <a:ext cx="5713412" cy="2359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1600" dirty="0"/>
              <a:t>1. Patterns </a:t>
            </a:r>
          </a:p>
          <a:p>
            <a:r>
              <a:rPr lang="en-GB" altLang="en-US" sz="1600" dirty="0"/>
              <a:t>2. Cause and Effect</a:t>
            </a:r>
          </a:p>
          <a:p>
            <a:r>
              <a:rPr lang="en-GB" altLang="en-US" sz="1600" dirty="0"/>
              <a:t>4. Systems and System Models</a:t>
            </a:r>
          </a:p>
          <a:p>
            <a:r>
              <a:rPr lang="en-GB" altLang="en-US" sz="1600" dirty="0"/>
              <a:t>6. Structure and Function</a:t>
            </a:r>
          </a:p>
          <a:p>
            <a:r>
              <a:rPr lang="en-GB" altLang="en-US" sz="1600" dirty="0"/>
              <a:t>7. Stability and Change</a:t>
            </a:r>
            <a:endParaRPr lang="en-US" altLang="en-US" sz="1600" dirty="0"/>
          </a:p>
        </p:txBody>
      </p:sp>
      <p:sp>
        <p:nvSpPr>
          <p:cNvPr id="9221" name="Title 6">
            <a:extLst>
              <a:ext uri="{FF2B5EF4-FFF2-40B4-BE49-F238E27FC236}">
                <a16:creationId xmlns:a16="http://schemas.microsoft.com/office/drawing/2014/main" id="{0C18F9CC-634D-4D25-8955-4D0EF2F33C1E}"/>
              </a:ext>
            </a:extLst>
          </p:cNvPr>
          <p:cNvSpPr>
            <a:spLocks noGrp="1" noChangeArrowheads="1"/>
          </p:cNvSpPr>
          <p:nvPr>
            <p:ph type="title"/>
          </p:nvPr>
        </p:nvSpPr>
        <p:spPr/>
        <p:txBody>
          <a:bodyPr/>
          <a:lstStyle/>
          <a:p>
            <a:r>
              <a:rPr lang="en-GB" altLang="en-US" dirty="0"/>
              <a:t>Information</a:t>
            </a:r>
            <a:endParaRPr lang="en-US" altLang="en-US"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DNA sequences overlap across different species because many processes are vital for all living things. </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Why are some DNA sequences conserved?</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529E2CEA-ABB2-4F24-9766-B2BAF0EF359A}"/>
              </a:ext>
            </a:extLst>
          </p:cNvPr>
          <p:cNvSpPr txBox="1">
            <a:spLocks noChangeArrowheads="1"/>
          </p:cNvSpPr>
          <p:nvPr/>
        </p:nvSpPr>
        <p:spPr bwMode="auto">
          <a:xfrm>
            <a:off x="342898" y="1840529"/>
            <a:ext cx="89889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Genes for vital processes are </a:t>
            </a:r>
            <a:r>
              <a:rPr lang="en-GB" altLang="en-US" b="1" dirty="0">
                <a:solidFill>
                  <a:srgbClr val="10BC45"/>
                </a:solidFill>
              </a:rPr>
              <a:t>conserved</a:t>
            </a:r>
            <a:r>
              <a:rPr lang="en-GB" altLang="en-US" dirty="0"/>
              <a:t> across species.</a:t>
            </a:r>
            <a:endParaRPr lang="en-GB" altLang="en-US" sz="1200" dirty="0">
              <a:solidFill>
                <a:srgbClr val="010066"/>
              </a:solidFill>
            </a:endParaRPr>
          </a:p>
        </p:txBody>
      </p:sp>
      <p:sp>
        <p:nvSpPr>
          <p:cNvPr id="9" name="Text Box 4">
            <a:extLst>
              <a:ext uri="{FF2B5EF4-FFF2-40B4-BE49-F238E27FC236}">
                <a16:creationId xmlns:a16="http://schemas.microsoft.com/office/drawing/2014/main" id="{3BDC1424-1F93-444E-97FC-C90383BD8FA8}"/>
              </a:ext>
            </a:extLst>
          </p:cNvPr>
          <p:cNvSpPr txBox="1">
            <a:spLocks noChangeArrowheads="1"/>
          </p:cNvSpPr>
          <p:nvPr/>
        </p:nvSpPr>
        <p:spPr bwMode="auto">
          <a:xfrm>
            <a:off x="342897" y="2527500"/>
            <a:ext cx="305165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However, genes </a:t>
            </a:r>
            <a:br>
              <a:rPr lang="en-GB" altLang="en-US" dirty="0"/>
            </a:br>
            <a:r>
              <a:rPr lang="en-GB" altLang="en-US" dirty="0"/>
              <a:t>that control other processes, such as features that allow an organism to suit its environment, </a:t>
            </a:r>
            <a:br>
              <a:rPr lang="en-GB" altLang="en-US" dirty="0"/>
            </a:br>
            <a:r>
              <a:rPr lang="en-GB" altLang="en-US" dirty="0"/>
              <a:t>are not conserved. These change between species.</a:t>
            </a:r>
            <a:endParaRPr lang="en-GB" altLang="en-US" sz="1200" dirty="0">
              <a:solidFill>
                <a:srgbClr val="010066"/>
              </a:solidFill>
            </a:endParaRPr>
          </a:p>
        </p:txBody>
      </p:sp>
      <p:pic>
        <p:nvPicPr>
          <p:cNvPr id="11" name="Picture 10" descr="notes_icon">
            <a:extLst>
              <a:ext uri="{FF2B5EF4-FFF2-40B4-BE49-F238E27FC236}">
                <a16:creationId xmlns:a16="http://schemas.microsoft.com/office/drawing/2014/main" id="{CF0E13A0-2AAC-4976-9DF5-92423362C407}"/>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DE4843B5-F75F-4A3C-A1E6-650EFD6EED87}"/>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808262" y="2755143"/>
            <a:ext cx="4640413" cy="2944199"/>
          </a:xfrm>
          <a:prstGeom prst="rect">
            <a:avLst/>
          </a:prstGeom>
        </p:spPr>
      </p:pic>
      <p:sp>
        <p:nvSpPr>
          <p:cNvPr id="16" name="Text Box 4">
            <a:extLst>
              <a:ext uri="{FF2B5EF4-FFF2-40B4-BE49-F238E27FC236}">
                <a16:creationId xmlns:a16="http://schemas.microsoft.com/office/drawing/2014/main" id="{58EFC043-CBF8-4970-906F-E04A8579DEFD}"/>
              </a:ext>
            </a:extLst>
          </p:cNvPr>
          <p:cNvSpPr txBox="1">
            <a:spLocks noChangeArrowheads="1"/>
          </p:cNvSpPr>
          <p:nvPr/>
        </p:nvSpPr>
        <p:spPr bwMode="auto">
          <a:xfrm>
            <a:off x="1310517" y="6073775"/>
            <a:ext cx="6522967"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Which genes might these two species share?</a:t>
            </a:r>
            <a:endParaRPr lang="en-GB" altLang="en-US" sz="1200" dirty="0"/>
          </a:p>
        </p:txBody>
      </p:sp>
      <p:pic>
        <p:nvPicPr>
          <p:cNvPr id="10" name="Picture 9">
            <a:extLst>
              <a:ext uri="{FF2B5EF4-FFF2-40B4-BE49-F238E27FC236}">
                <a16:creationId xmlns:a16="http://schemas.microsoft.com/office/drawing/2014/main" id="{51D9E3DE-451D-4CD6-8F1C-33579DAD202D}"/>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7899" y="86520"/>
            <a:ext cx="442911" cy="516730"/>
          </a:xfrm>
          <a:prstGeom prst="rect">
            <a:avLst/>
          </a:prstGeom>
          <a:noFill/>
          <a:ln w="9525">
            <a:noFill/>
            <a:miter lim="800000"/>
            <a:headEnd/>
            <a:tailEnd/>
          </a:ln>
        </p:spPr>
      </p:pic>
    </p:spTree>
    <p:extLst>
      <p:ext uri="{BB962C8B-B14F-4D97-AF65-F5344CB8AC3E}">
        <p14:creationId xmlns:p14="http://schemas.microsoft.com/office/powerpoint/2010/main" val="1774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17132-9F29-437E-A296-A27E49C2A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2062" y="1979112"/>
            <a:ext cx="6429055" cy="4674879"/>
          </a:xfrm>
          <a:prstGeom prst="rect">
            <a:avLst/>
          </a:prstGeom>
        </p:spPr>
      </p:pic>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By comparing the DNA sequences of different species, scientists are able to piece together how they are related.</a:t>
            </a:r>
            <a:endParaRPr lang="en-GB" altLang="en-US" sz="1200" dirty="0">
              <a:solidFill>
                <a:srgbClr val="010066"/>
              </a:solidFill>
            </a:endParaRP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Using shared DNA sequences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otes_icon">
            <a:extLst>
              <a:ext uri="{FF2B5EF4-FFF2-40B4-BE49-F238E27FC236}">
                <a16:creationId xmlns:a16="http://schemas.microsoft.com/office/drawing/2014/main" id="{DB1DB50F-3127-4153-8824-14222C4D06B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8" name="Text Box 2">
            <a:extLst>
              <a:ext uri="{FF2B5EF4-FFF2-40B4-BE49-F238E27FC236}">
                <a16:creationId xmlns:a16="http://schemas.microsoft.com/office/drawing/2014/main" id="{D2961E86-0574-41E7-9ED2-AB2A93B17408}"/>
              </a:ext>
            </a:extLst>
          </p:cNvPr>
          <p:cNvSpPr txBox="1">
            <a:spLocks noChangeArrowheads="1"/>
          </p:cNvSpPr>
          <p:nvPr/>
        </p:nvSpPr>
        <p:spPr bwMode="auto">
          <a:xfrm>
            <a:off x="342900" y="1740788"/>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Species that share DNA sequences must have inherited </a:t>
            </a:r>
            <a:br>
              <a:rPr lang="en-GB" altLang="en-US" dirty="0"/>
            </a:br>
            <a:r>
              <a:rPr lang="en-GB" altLang="en-US" dirty="0"/>
              <a:t>them from a </a:t>
            </a:r>
            <a:r>
              <a:rPr lang="en-GB" altLang="en-US" b="1" dirty="0">
                <a:solidFill>
                  <a:srgbClr val="10BC45"/>
                </a:solidFill>
              </a:rPr>
              <a:t>common ancestor</a:t>
            </a:r>
            <a:r>
              <a:rPr lang="en-GB" altLang="en-US" dirty="0"/>
              <a:t>.</a:t>
            </a:r>
            <a:endParaRPr lang="en-GB" altLang="en-US" sz="1200" dirty="0">
              <a:solidFill>
                <a:srgbClr val="010066"/>
              </a:solidFill>
            </a:endParaRPr>
          </a:p>
        </p:txBody>
      </p:sp>
      <p:sp>
        <p:nvSpPr>
          <p:cNvPr id="10" name="Text Box 4">
            <a:extLst>
              <a:ext uri="{FF2B5EF4-FFF2-40B4-BE49-F238E27FC236}">
                <a16:creationId xmlns:a16="http://schemas.microsoft.com/office/drawing/2014/main" id="{C798FA9C-7FCC-4FCA-B69D-77B2859A59BF}"/>
              </a:ext>
            </a:extLst>
          </p:cNvPr>
          <p:cNvSpPr txBox="1">
            <a:spLocks noChangeArrowheads="1"/>
          </p:cNvSpPr>
          <p:nvPr/>
        </p:nvSpPr>
        <p:spPr bwMode="auto">
          <a:xfrm>
            <a:off x="342900" y="2697351"/>
            <a:ext cx="8189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DNA sequences change over time because of </a:t>
            </a:r>
            <a:r>
              <a:rPr lang="en-GB" altLang="en-US" b="1" dirty="0">
                <a:solidFill>
                  <a:srgbClr val="10BC45"/>
                </a:solidFill>
              </a:rPr>
              <a:t>mutations</a:t>
            </a:r>
            <a:r>
              <a:rPr lang="en-GB" altLang="en-US" dirty="0"/>
              <a:t>.</a:t>
            </a:r>
            <a:endParaRPr lang="en-GB" altLang="en-US" sz="1200" dirty="0">
              <a:solidFill>
                <a:srgbClr val="010066"/>
              </a:solidFill>
            </a:endParaRPr>
          </a:p>
        </p:txBody>
      </p:sp>
      <p:sp>
        <p:nvSpPr>
          <p:cNvPr id="11" name="Text Box 4">
            <a:extLst>
              <a:ext uri="{FF2B5EF4-FFF2-40B4-BE49-F238E27FC236}">
                <a16:creationId xmlns:a16="http://schemas.microsoft.com/office/drawing/2014/main" id="{F46C23DC-841B-4BDB-B996-6AE51F9BE0A0}"/>
              </a:ext>
            </a:extLst>
          </p:cNvPr>
          <p:cNvSpPr txBox="1">
            <a:spLocks noChangeArrowheads="1"/>
          </p:cNvSpPr>
          <p:nvPr/>
        </p:nvSpPr>
        <p:spPr bwMode="auto">
          <a:xfrm>
            <a:off x="342899" y="3284582"/>
            <a:ext cx="38908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Mutations occur naturally and build up over time. </a:t>
            </a:r>
            <a:endParaRPr lang="en-GB" altLang="en-US" sz="1200" dirty="0">
              <a:solidFill>
                <a:srgbClr val="010066"/>
              </a:solidFill>
            </a:endParaRPr>
          </a:p>
        </p:txBody>
      </p:sp>
      <p:sp>
        <p:nvSpPr>
          <p:cNvPr id="12" name="Text Box 4">
            <a:extLst>
              <a:ext uri="{FF2B5EF4-FFF2-40B4-BE49-F238E27FC236}">
                <a16:creationId xmlns:a16="http://schemas.microsoft.com/office/drawing/2014/main" id="{6A72E22E-5758-4CE6-8EFB-33CC6820BBB2}"/>
              </a:ext>
            </a:extLst>
          </p:cNvPr>
          <p:cNvSpPr txBox="1">
            <a:spLocks noChangeArrowheads="1"/>
          </p:cNvSpPr>
          <p:nvPr/>
        </p:nvSpPr>
        <p:spPr bwMode="auto">
          <a:xfrm>
            <a:off x="342900" y="4241146"/>
            <a:ext cx="389089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DNA sequences of closely-related species should therefore be more similar than species that diverged a long time ago.</a:t>
            </a:r>
            <a:endParaRPr lang="en-GB" altLang="en-US" sz="1200" dirty="0">
              <a:solidFill>
                <a:srgbClr val="010066"/>
              </a:solidFill>
            </a:endParaRPr>
          </a:p>
        </p:txBody>
      </p:sp>
    </p:spTree>
    <p:extLst>
      <p:ext uri="{BB962C8B-B14F-4D97-AF65-F5344CB8AC3E}">
        <p14:creationId xmlns:p14="http://schemas.microsoft.com/office/powerpoint/2010/main" val="404178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a:extLst>
              <a:ext uri="{FF2B5EF4-FFF2-40B4-BE49-F238E27FC236}">
                <a16:creationId xmlns:a16="http://schemas.microsoft.com/office/drawing/2014/main" id="{7CBD1FDB-5F77-4D07-920D-B7AF5127BFBA}"/>
              </a:ext>
            </a:extLst>
          </p:cNvPr>
          <p:cNvSpPr>
            <a:spLocks noGrp="1" noChangeArrowheads="1"/>
          </p:cNvSpPr>
          <p:nvPr>
            <p:ph type="title"/>
          </p:nvPr>
        </p:nvSpPr>
        <p:spPr/>
        <p:txBody>
          <a:bodyPr/>
          <a:lstStyle/>
          <a:p>
            <a:pPr eaLnBrk="1" hangingPunct="1"/>
            <a:r>
              <a:rPr lang="en-GB" altLang="en-US" dirty="0"/>
              <a:t>Interpretation of shared DNA</a:t>
            </a:r>
          </a:p>
        </p:txBody>
      </p:sp>
      <p:pic>
        <p:nvPicPr>
          <p:cNvPr id="7" name="Picture 6" descr="flash_icon">
            <a:extLst>
              <a:ext uri="{FF2B5EF4-FFF2-40B4-BE49-F238E27FC236}">
                <a16:creationId xmlns:a16="http://schemas.microsoft.com/office/drawing/2014/main" id="{DB2D342A-EC95-4453-9FA9-CD97B4D67940}"/>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4C48D03-947A-4A4F-8172-1B56AB669BEB}"/>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30E7C01B-FA9C-45AC-A1BA-F8E1FEB80F8B}"/>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0" name="Picture 9">
            <a:extLst>
              <a:ext uri="{FF2B5EF4-FFF2-40B4-BE49-F238E27FC236}">
                <a16:creationId xmlns:a16="http://schemas.microsoft.com/office/drawing/2014/main" id="{EA2E6F87-C4DB-464C-9D34-1C43304600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712200" cy="5308600"/>
          </a:xfrm>
          <a:prstGeom prst="rect">
            <a:avLst/>
          </a:prstGeom>
        </p:spPr>
      </p:pic>
    </p:spTree>
    <p:controls>
      <mc:AlternateContent xmlns:mc="http://schemas.openxmlformats.org/markup-compatibility/2006">
        <mc:Choice xmlns:v="urn:schemas-microsoft-com:vml" Requires="v">
          <p:control spid="29922" name="ShockwaveFlash1" r:id="rId2" imgW="8712360" imgH="5308560"/>
        </mc:Choice>
        <mc:Fallback>
          <p:control name="ShockwaveFlash1" r:id="rId2" imgW="8712360" imgH="5308560">
            <p:pic>
              <p:nvPicPr>
                <p:cNvPr id="4" name="ShockwaveFlash1">
                  <a:extLst>
                    <a:ext uri="{FF2B5EF4-FFF2-40B4-BE49-F238E27FC236}">
                      <a16:creationId xmlns:a16="http://schemas.microsoft.com/office/drawing/2014/main" id="{893033EE-D614-4B0E-927F-9230853878A7}"/>
                    </a:ext>
                  </a:extLst>
                </p:cNvPr>
                <p:cNvPicPr>
                  <a:picLocks/>
                </p:cNvPicPr>
                <p:nvPr/>
              </p:nvPicPr>
              <p:blipFill>
                <a:blip r:embed="rId10"/>
                <a:stretch>
                  <a:fillRect/>
                </a:stretch>
              </p:blipFill>
              <p:spPr>
                <a:xfrm>
                  <a:off x="212725" y="800100"/>
                  <a:ext cx="8712200" cy="5308600"/>
                </a:xfrm>
                <a:prstGeom prst="rect">
                  <a:avLst/>
                </a:prstGeom>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900" y="784225"/>
            <a:ext cx="46355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This </a:t>
            </a:r>
            <a:r>
              <a:rPr lang="en-GB" altLang="en-US" b="1" dirty="0">
                <a:solidFill>
                  <a:srgbClr val="10BC45"/>
                </a:solidFill>
              </a:rPr>
              <a:t>evolutionary tree </a:t>
            </a:r>
            <a:r>
              <a:rPr lang="en-GB" altLang="en-US" dirty="0"/>
              <a:t>diagram</a:t>
            </a:r>
            <a:r>
              <a:rPr lang="en-GB" altLang="en-US" b="1" dirty="0">
                <a:solidFill>
                  <a:srgbClr val="10BC45"/>
                </a:solidFill>
              </a:rPr>
              <a:t> </a:t>
            </a:r>
            <a:r>
              <a:rPr lang="en-GB" altLang="en-US" dirty="0"/>
              <a:t>has been</a:t>
            </a:r>
            <a:r>
              <a:rPr lang="en-GB" altLang="en-US" b="1" dirty="0"/>
              <a:t> </a:t>
            </a:r>
            <a:r>
              <a:rPr lang="en-GB" altLang="en-US" dirty="0"/>
              <a:t>constructed using the results of comparisons between the shared DNA sequences of some mammal species.</a:t>
            </a:r>
            <a:endParaRPr lang="en-GB" altLang="en-US" sz="1200" dirty="0">
              <a:solidFill>
                <a:srgbClr val="010066"/>
              </a:solidFill>
            </a:endParaRP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Diagrams using genetic data</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notes_icon">
            <a:extLst>
              <a:ext uri="{FF2B5EF4-FFF2-40B4-BE49-F238E27FC236}">
                <a16:creationId xmlns:a16="http://schemas.microsoft.com/office/drawing/2014/main" id="{DB1DB50F-3127-4153-8824-14222C4D06B5}"/>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1CAAE3A6-6A2A-4C85-A099-5EEEE52186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5253" y="929383"/>
            <a:ext cx="3576776" cy="5312668"/>
          </a:xfrm>
          <a:prstGeom prst="rect">
            <a:avLst/>
          </a:prstGeom>
        </p:spPr>
      </p:pic>
      <p:sp>
        <p:nvSpPr>
          <p:cNvPr id="8" name="Text Box 2">
            <a:extLst>
              <a:ext uri="{FF2B5EF4-FFF2-40B4-BE49-F238E27FC236}">
                <a16:creationId xmlns:a16="http://schemas.microsoft.com/office/drawing/2014/main" id="{2DAF29D0-0F53-4790-A0DC-505DEF8DC4BD}"/>
              </a:ext>
            </a:extLst>
          </p:cNvPr>
          <p:cNvSpPr txBox="1">
            <a:spLocks noChangeArrowheads="1"/>
          </p:cNvSpPr>
          <p:nvPr/>
        </p:nvSpPr>
        <p:spPr bwMode="auto">
          <a:xfrm>
            <a:off x="371971" y="2998170"/>
            <a:ext cx="41210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The more branches that two species share on this tree, the more similar their DNA sequences are.</a:t>
            </a:r>
            <a:endParaRPr lang="en-GB" altLang="en-US" sz="1200" dirty="0">
              <a:solidFill>
                <a:srgbClr val="010066"/>
              </a:solidFill>
            </a:endParaRPr>
          </a:p>
        </p:txBody>
      </p:sp>
      <p:sp>
        <p:nvSpPr>
          <p:cNvPr id="10" name="Text Box 2">
            <a:extLst>
              <a:ext uri="{FF2B5EF4-FFF2-40B4-BE49-F238E27FC236}">
                <a16:creationId xmlns:a16="http://schemas.microsoft.com/office/drawing/2014/main" id="{0D5F1FFB-53D1-45AE-BA5B-440388985D0F}"/>
              </a:ext>
            </a:extLst>
          </p:cNvPr>
          <p:cNvSpPr txBox="1">
            <a:spLocks noChangeArrowheads="1"/>
          </p:cNvSpPr>
          <p:nvPr/>
        </p:nvSpPr>
        <p:spPr bwMode="auto">
          <a:xfrm>
            <a:off x="371971" y="4842784"/>
            <a:ext cx="52812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This branching line of descent </a:t>
            </a:r>
            <a:br>
              <a:rPr lang="en-GB" altLang="en-US" dirty="0"/>
            </a:br>
            <a:r>
              <a:rPr lang="en-GB" altLang="en-US" dirty="0"/>
              <a:t>looks very similar to the relationships shown by other areas of science.</a:t>
            </a:r>
            <a:endParaRPr lang="en-GB" altLang="en-US" sz="1200" dirty="0">
              <a:solidFill>
                <a:srgbClr val="010066"/>
              </a:solidFill>
            </a:endParaRPr>
          </a:p>
        </p:txBody>
      </p:sp>
      <p:pic>
        <p:nvPicPr>
          <p:cNvPr id="11" name="Picture 10">
            <a:extLst>
              <a:ext uri="{FF2B5EF4-FFF2-40B4-BE49-F238E27FC236}">
                <a16:creationId xmlns:a16="http://schemas.microsoft.com/office/drawing/2014/main" id="{32DDCAEE-C8B4-4863-8454-4EE56CDC3DD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03607" y="86520"/>
            <a:ext cx="442911" cy="516730"/>
          </a:xfrm>
          <a:prstGeom prst="rect">
            <a:avLst/>
          </a:prstGeom>
          <a:noFill/>
          <a:ln w="9525">
            <a:noFill/>
            <a:miter lim="800000"/>
            <a:headEnd/>
            <a:tailEnd/>
          </a:ln>
        </p:spPr>
      </p:pic>
    </p:spTree>
    <p:extLst>
      <p:ext uri="{BB962C8B-B14F-4D97-AF65-F5344CB8AC3E}">
        <p14:creationId xmlns:p14="http://schemas.microsoft.com/office/powerpoint/2010/main" val="33605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Molecular biologists have discovered that many organisms </a:t>
            </a:r>
            <a:br>
              <a:rPr lang="en-GB" altLang="en-US" dirty="0"/>
            </a:br>
            <a:r>
              <a:rPr lang="en-GB" altLang="en-US" dirty="0"/>
              <a:t>share common </a:t>
            </a:r>
            <a:r>
              <a:rPr lang="en-GB" altLang="en-US" b="1" dirty="0">
                <a:solidFill>
                  <a:srgbClr val="10BC45"/>
                </a:solidFill>
              </a:rPr>
              <a:t>protein</a:t>
            </a:r>
            <a:r>
              <a:rPr lang="en-GB" altLang="en-US" dirty="0"/>
              <a:t> structures.</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Shared amino acid sequences</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a:extLst>
              <a:ext uri="{FF2B5EF4-FFF2-40B4-BE49-F238E27FC236}">
                <a16:creationId xmlns:a16="http://schemas.microsoft.com/office/drawing/2014/main" id="{2F0F862F-1173-4851-979B-DE497FF0061A}"/>
              </a:ext>
            </a:extLst>
          </p:cNvPr>
          <p:cNvSpPr txBox="1">
            <a:spLocks noChangeArrowheads="1"/>
          </p:cNvSpPr>
          <p:nvPr/>
        </p:nvSpPr>
        <p:spPr bwMode="auto">
          <a:xfrm>
            <a:off x="342900" y="1805159"/>
            <a:ext cx="8801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Proteins are polymers made up of </a:t>
            </a:r>
            <a:r>
              <a:rPr lang="en-GB" altLang="en-US" b="1" dirty="0">
                <a:solidFill>
                  <a:srgbClr val="10BC45"/>
                </a:solidFill>
              </a:rPr>
              <a:t>amino acids</a:t>
            </a:r>
            <a:r>
              <a:rPr lang="en-GB" altLang="en-US" dirty="0"/>
              <a:t>.</a:t>
            </a:r>
          </a:p>
        </p:txBody>
      </p:sp>
      <p:sp>
        <p:nvSpPr>
          <p:cNvPr id="8" name="Text Box 2">
            <a:extLst>
              <a:ext uri="{FF2B5EF4-FFF2-40B4-BE49-F238E27FC236}">
                <a16:creationId xmlns:a16="http://schemas.microsoft.com/office/drawing/2014/main" id="{2FE72CCB-687A-4D26-82D5-D99B5532C76B}"/>
              </a:ext>
            </a:extLst>
          </p:cNvPr>
          <p:cNvSpPr txBox="1">
            <a:spLocks noChangeArrowheads="1"/>
          </p:cNvSpPr>
          <p:nvPr/>
        </p:nvSpPr>
        <p:spPr bwMode="auto">
          <a:xfrm>
            <a:off x="342899" y="2456761"/>
            <a:ext cx="5606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order of amino acids in a protein (the </a:t>
            </a:r>
            <a:r>
              <a:rPr lang="en-GB" altLang="en-US" b="1" dirty="0">
                <a:solidFill>
                  <a:srgbClr val="10BC45"/>
                </a:solidFill>
              </a:rPr>
              <a:t>amino acid sequence</a:t>
            </a:r>
            <a:r>
              <a:rPr lang="en-GB" altLang="en-US" dirty="0"/>
              <a:t>) can be compared in different organisms.</a:t>
            </a:r>
          </a:p>
        </p:txBody>
      </p:sp>
      <p:sp>
        <p:nvSpPr>
          <p:cNvPr id="10" name="Text Box 2">
            <a:extLst>
              <a:ext uri="{FF2B5EF4-FFF2-40B4-BE49-F238E27FC236}">
                <a16:creationId xmlns:a16="http://schemas.microsoft.com/office/drawing/2014/main" id="{9B2758F8-9DB7-49AD-B95D-CB79139C7F81}"/>
              </a:ext>
            </a:extLst>
          </p:cNvPr>
          <p:cNvSpPr txBox="1">
            <a:spLocks noChangeArrowheads="1"/>
          </p:cNvSpPr>
          <p:nvPr/>
        </p:nvSpPr>
        <p:spPr bwMode="auto">
          <a:xfrm>
            <a:off x="342898" y="3847026"/>
            <a:ext cx="47976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comparison of the similarities and differences between the sequences of different species shows branching relationships that provide further evidence </a:t>
            </a:r>
            <a:br>
              <a:rPr lang="en-GB" altLang="en-US" dirty="0"/>
            </a:br>
            <a:r>
              <a:rPr lang="en-GB" altLang="en-US" dirty="0"/>
              <a:t>of evolution.</a:t>
            </a:r>
          </a:p>
        </p:txBody>
      </p:sp>
      <p:pic>
        <p:nvPicPr>
          <p:cNvPr id="5" name="Picture 4">
            <a:extLst>
              <a:ext uri="{FF2B5EF4-FFF2-40B4-BE49-F238E27FC236}">
                <a16:creationId xmlns:a16="http://schemas.microsoft.com/office/drawing/2014/main" id="{C1A7F254-9992-49A4-906B-170028CED2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568" y="2954529"/>
            <a:ext cx="4083363" cy="3707969"/>
          </a:xfrm>
          <a:prstGeom prst="rect">
            <a:avLst/>
          </a:prstGeom>
        </p:spPr>
      </p:pic>
      <p:pic>
        <p:nvPicPr>
          <p:cNvPr id="9" name="Picture 8" descr="notes_icon">
            <a:extLst>
              <a:ext uri="{FF2B5EF4-FFF2-40B4-BE49-F238E27FC236}">
                <a16:creationId xmlns:a16="http://schemas.microsoft.com/office/drawing/2014/main" id="{DC85D5E4-572D-4E33-AD93-4B9FBABF5650}"/>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extLst>
      <p:ext uri="{BB962C8B-B14F-4D97-AF65-F5344CB8AC3E}">
        <p14:creationId xmlns:p14="http://schemas.microsoft.com/office/powerpoint/2010/main" val="23916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3A70662B-0E0F-4F06-A3BE-7354EFB1EF60}"/>
              </a:ext>
            </a:extLst>
          </p:cNvPr>
          <p:cNvSpPr>
            <a:spLocks noGrp="1" noChangeArrowheads="1"/>
          </p:cNvSpPr>
          <p:nvPr>
            <p:ph type="title"/>
          </p:nvPr>
        </p:nvSpPr>
        <p:spPr/>
        <p:txBody>
          <a:bodyPr/>
          <a:lstStyle/>
          <a:p>
            <a:pPr eaLnBrk="1" hangingPunct="1"/>
            <a:r>
              <a:rPr lang="en-GB" altLang="en-US" dirty="0"/>
              <a:t>Shared amino acids activity</a:t>
            </a:r>
          </a:p>
        </p:txBody>
      </p:sp>
      <p:pic>
        <p:nvPicPr>
          <p:cNvPr id="7" name="Picture 6" descr="flash_icon">
            <a:extLst>
              <a:ext uri="{FF2B5EF4-FFF2-40B4-BE49-F238E27FC236}">
                <a16:creationId xmlns:a16="http://schemas.microsoft.com/office/drawing/2014/main" id="{C759A7B4-D670-4E1A-8CF7-0C30512208C4}"/>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BDE28F5B-1ADE-42F3-A498-410C635E5F5F}"/>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1E59F863-0B96-42A7-9009-229EA967FDE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0" name="Picture 9">
            <a:extLst>
              <a:ext uri="{FF2B5EF4-FFF2-40B4-BE49-F238E27FC236}">
                <a16:creationId xmlns:a16="http://schemas.microsoft.com/office/drawing/2014/main" id="{6BB2CE75-B69A-4EA0-A046-E4ED3319BC7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38200"/>
            <a:ext cx="8712200" cy="5308600"/>
          </a:xfrm>
          <a:prstGeom prst="rect">
            <a:avLst/>
          </a:prstGeom>
        </p:spPr>
      </p:pic>
    </p:spTree>
    <p:controls>
      <mc:AlternateContent xmlns:mc="http://schemas.openxmlformats.org/markup-compatibility/2006">
        <mc:Choice xmlns:v="urn:schemas-microsoft-com:vml" Requires="v">
          <p:control spid="28899" name="ShockwaveFlash1" r:id="rId2" imgW="8712360" imgH="5308560"/>
        </mc:Choice>
        <mc:Fallback>
          <p:control name="ShockwaveFlash1" r:id="rId2" imgW="8712360" imgH="5308560">
            <p:pic>
              <p:nvPicPr>
                <p:cNvPr id="3" name="ShockwaveFlash1"/>
                <p:cNvPicPr preferRelativeResize="0">
                  <a:picLocks noChangeArrowheads="1" noChangeShapeType="1"/>
                </p:cNvPicPr>
                <p:nvPr/>
              </p:nvPicPr>
              <p:blipFill>
                <a:blip r:embed="rId10"/>
                <a:srcRect/>
                <a:stretch>
                  <a:fillRect/>
                </a:stretch>
              </p:blipFill>
              <p:spPr bwMode="auto">
                <a:xfrm>
                  <a:off x="212725" y="838200"/>
                  <a:ext cx="87122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a:extLst>
              <a:ext uri="{FF2B5EF4-FFF2-40B4-BE49-F238E27FC236}">
                <a16:creationId xmlns:a16="http://schemas.microsoft.com/office/drawing/2014/main" id="{6EAF7FD0-0170-4327-B564-FC5455BB512C}"/>
              </a:ext>
            </a:extLst>
          </p:cNvPr>
          <p:cNvSpPr>
            <a:spLocks noGrp="1" noChangeArrowheads="1"/>
          </p:cNvSpPr>
          <p:nvPr>
            <p:ph type="title"/>
          </p:nvPr>
        </p:nvSpPr>
        <p:spPr/>
        <p:txBody>
          <a:bodyPr/>
          <a:lstStyle/>
          <a:p>
            <a:pPr eaLnBrk="1" hangingPunct="1"/>
            <a:r>
              <a:rPr lang="en-GB" altLang="en-US" dirty="0"/>
              <a:t>Primate evolutionary tree</a:t>
            </a:r>
          </a:p>
        </p:txBody>
      </p:sp>
      <p:pic>
        <p:nvPicPr>
          <p:cNvPr id="7" name="Picture 6" descr="flash_icon">
            <a:extLst>
              <a:ext uri="{FF2B5EF4-FFF2-40B4-BE49-F238E27FC236}">
                <a16:creationId xmlns:a16="http://schemas.microsoft.com/office/drawing/2014/main" id="{FC9C4F8A-2301-42FD-B593-AD0C75179E8D}"/>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DC44364-9929-41EF-8E34-00F271DF6DCB}"/>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BDB875D1-FB7D-49D4-9C84-7BA1D3503F1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0" name="Picture 9">
            <a:extLst>
              <a:ext uri="{FF2B5EF4-FFF2-40B4-BE49-F238E27FC236}">
                <a16:creationId xmlns:a16="http://schemas.microsoft.com/office/drawing/2014/main" id="{FBF1F92A-D8C0-42D1-A756-D4F133D020B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96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AF94448B-0705-4AAD-85E9-39F9752C866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9342F4-4D0D-46BD-9DA8-E7BA6E8921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6776"/>
          <a:stretch/>
        </p:blipFill>
        <p:spPr>
          <a:xfrm>
            <a:off x="305866" y="4242077"/>
            <a:ext cx="8406140" cy="1227961"/>
          </a:xfrm>
          <a:prstGeom prst="rect">
            <a:avLst/>
          </a:prstGeom>
        </p:spPr>
      </p:pic>
      <p:pic>
        <p:nvPicPr>
          <p:cNvPr id="7" name="Picture 6">
            <a:extLst>
              <a:ext uri="{FF2B5EF4-FFF2-40B4-BE49-F238E27FC236}">
                <a16:creationId xmlns:a16="http://schemas.microsoft.com/office/drawing/2014/main" id="{01B339E2-5822-4C23-A29D-972B5663AAE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2632" b="44914"/>
          <a:stretch/>
        </p:blipFill>
        <p:spPr>
          <a:xfrm>
            <a:off x="349208" y="3851100"/>
            <a:ext cx="8406140" cy="1782176"/>
          </a:xfrm>
          <a:prstGeom prst="rect">
            <a:avLst/>
          </a:prstGeom>
        </p:spPr>
      </p:pic>
      <p:pic>
        <p:nvPicPr>
          <p:cNvPr id="8" name="Picture 7">
            <a:extLst>
              <a:ext uri="{FF2B5EF4-FFF2-40B4-BE49-F238E27FC236}">
                <a16:creationId xmlns:a16="http://schemas.microsoft.com/office/drawing/2014/main" id="{15566254-44DF-4F15-87B6-E485304028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5874" b="4690"/>
          <a:stretch/>
        </p:blipFill>
        <p:spPr>
          <a:xfrm>
            <a:off x="355855" y="3690749"/>
            <a:ext cx="8463275" cy="2115718"/>
          </a:xfrm>
          <a:prstGeom prst="rect">
            <a:avLst/>
          </a:prstGeom>
        </p:spPr>
      </p:pic>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1899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Darwin’s time, it was known that the young </a:t>
            </a:r>
            <a:r>
              <a:rPr lang="en-GB" altLang="en-US" b="1" dirty="0">
                <a:solidFill>
                  <a:srgbClr val="10BC45"/>
                </a:solidFill>
              </a:rPr>
              <a:t>embryos</a:t>
            </a:r>
            <a:r>
              <a:rPr lang="en-GB" altLang="en-US" dirty="0"/>
              <a:t> of different species look very similar.</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Evolution and embryology</a:t>
            </a:r>
          </a:p>
        </p:txBody>
      </p:sp>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
            <a:extLst>
              <a:ext uri="{FF2B5EF4-FFF2-40B4-BE49-F238E27FC236}">
                <a16:creationId xmlns:a16="http://schemas.microsoft.com/office/drawing/2014/main" id="{AB8534AA-7437-44C4-AD64-3F20C2F7429B}"/>
              </a:ext>
            </a:extLst>
          </p:cNvPr>
          <p:cNvSpPr txBox="1">
            <a:spLocks noChangeArrowheads="1"/>
          </p:cNvSpPr>
          <p:nvPr/>
        </p:nvSpPr>
        <p:spPr bwMode="auto">
          <a:xfrm>
            <a:off x="342899" y="2664261"/>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Darwin suggested that his theory of evolution, with descent from a common ancestor, helped to explain this.</a:t>
            </a:r>
          </a:p>
        </p:txBody>
      </p:sp>
      <p:sp>
        <p:nvSpPr>
          <p:cNvPr id="11" name="Text Box 2">
            <a:extLst>
              <a:ext uri="{FF2B5EF4-FFF2-40B4-BE49-F238E27FC236}">
                <a16:creationId xmlns:a16="http://schemas.microsoft.com/office/drawing/2014/main" id="{0187BC22-2691-4432-A3E6-FDD7B970D8EB}"/>
              </a:ext>
            </a:extLst>
          </p:cNvPr>
          <p:cNvSpPr txBox="1">
            <a:spLocks noChangeArrowheads="1"/>
          </p:cNvSpPr>
          <p:nvPr/>
        </p:nvSpPr>
        <p:spPr bwMode="auto">
          <a:xfrm>
            <a:off x="342899" y="1724243"/>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more developed the embryo becomes, the more it resembles the species it belongs to.</a:t>
            </a:r>
          </a:p>
        </p:txBody>
      </p:sp>
      <p:sp>
        <p:nvSpPr>
          <p:cNvPr id="12" name="Text Box 2">
            <a:extLst>
              <a:ext uri="{FF2B5EF4-FFF2-40B4-BE49-F238E27FC236}">
                <a16:creationId xmlns:a16="http://schemas.microsoft.com/office/drawing/2014/main" id="{6591CCBD-68C9-4086-9B9A-0F35536FA275}"/>
              </a:ext>
            </a:extLst>
          </p:cNvPr>
          <p:cNvSpPr txBox="1">
            <a:spLocks noChangeArrowheads="1"/>
          </p:cNvSpPr>
          <p:nvPr/>
        </p:nvSpPr>
        <p:spPr bwMode="auto">
          <a:xfrm>
            <a:off x="277025" y="5783894"/>
            <a:ext cx="842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fish</a:t>
            </a:r>
          </a:p>
        </p:txBody>
      </p:sp>
      <p:sp>
        <p:nvSpPr>
          <p:cNvPr id="13" name="Text Box 2">
            <a:extLst>
              <a:ext uri="{FF2B5EF4-FFF2-40B4-BE49-F238E27FC236}">
                <a16:creationId xmlns:a16="http://schemas.microsoft.com/office/drawing/2014/main" id="{1B70F646-AC32-4950-B6D7-CEF686061193}"/>
              </a:ext>
            </a:extLst>
          </p:cNvPr>
          <p:cNvSpPr txBox="1">
            <a:spLocks noChangeArrowheads="1"/>
          </p:cNvSpPr>
          <p:nvPr/>
        </p:nvSpPr>
        <p:spPr bwMode="auto">
          <a:xfrm>
            <a:off x="1008993" y="5783894"/>
            <a:ext cx="1475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salamander</a:t>
            </a:r>
          </a:p>
        </p:txBody>
      </p:sp>
      <p:sp>
        <p:nvSpPr>
          <p:cNvPr id="14" name="Text Box 2">
            <a:extLst>
              <a:ext uri="{FF2B5EF4-FFF2-40B4-BE49-F238E27FC236}">
                <a16:creationId xmlns:a16="http://schemas.microsoft.com/office/drawing/2014/main" id="{496EB094-0BD1-4081-9A9E-0644F1F8BC0A}"/>
              </a:ext>
            </a:extLst>
          </p:cNvPr>
          <p:cNvSpPr txBox="1">
            <a:spLocks noChangeArrowheads="1"/>
          </p:cNvSpPr>
          <p:nvPr/>
        </p:nvSpPr>
        <p:spPr bwMode="auto">
          <a:xfrm>
            <a:off x="2533762" y="5783894"/>
            <a:ext cx="1001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tortoise</a:t>
            </a:r>
          </a:p>
        </p:txBody>
      </p:sp>
      <p:sp>
        <p:nvSpPr>
          <p:cNvPr id="15" name="Text Box 2">
            <a:extLst>
              <a:ext uri="{FF2B5EF4-FFF2-40B4-BE49-F238E27FC236}">
                <a16:creationId xmlns:a16="http://schemas.microsoft.com/office/drawing/2014/main" id="{285DE4FC-4BBB-4639-847C-39B43E82CD3A}"/>
              </a:ext>
            </a:extLst>
          </p:cNvPr>
          <p:cNvSpPr txBox="1">
            <a:spLocks noChangeArrowheads="1"/>
          </p:cNvSpPr>
          <p:nvPr/>
        </p:nvSpPr>
        <p:spPr bwMode="auto">
          <a:xfrm>
            <a:off x="3663372" y="5783894"/>
            <a:ext cx="1001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chicken</a:t>
            </a:r>
          </a:p>
        </p:txBody>
      </p:sp>
      <p:sp>
        <p:nvSpPr>
          <p:cNvPr id="16" name="Text Box 2">
            <a:extLst>
              <a:ext uri="{FF2B5EF4-FFF2-40B4-BE49-F238E27FC236}">
                <a16:creationId xmlns:a16="http://schemas.microsoft.com/office/drawing/2014/main" id="{71D9BD9C-377D-4F13-9040-1CEB89D18322}"/>
              </a:ext>
            </a:extLst>
          </p:cNvPr>
          <p:cNvSpPr txBox="1">
            <a:spLocks noChangeArrowheads="1"/>
          </p:cNvSpPr>
          <p:nvPr/>
        </p:nvSpPr>
        <p:spPr bwMode="auto">
          <a:xfrm>
            <a:off x="4790749" y="5783894"/>
            <a:ext cx="842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rabbit</a:t>
            </a:r>
          </a:p>
        </p:txBody>
      </p:sp>
      <p:sp>
        <p:nvSpPr>
          <p:cNvPr id="17" name="Text Box 2">
            <a:extLst>
              <a:ext uri="{FF2B5EF4-FFF2-40B4-BE49-F238E27FC236}">
                <a16:creationId xmlns:a16="http://schemas.microsoft.com/office/drawing/2014/main" id="{396CE920-61FD-4F2D-B928-41C6D535EB27}"/>
              </a:ext>
            </a:extLst>
          </p:cNvPr>
          <p:cNvSpPr txBox="1">
            <a:spLocks noChangeArrowheads="1"/>
          </p:cNvSpPr>
          <p:nvPr/>
        </p:nvSpPr>
        <p:spPr bwMode="auto">
          <a:xfrm>
            <a:off x="5936892" y="5783894"/>
            <a:ext cx="842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cow</a:t>
            </a:r>
          </a:p>
        </p:txBody>
      </p:sp>
      <p:sp>
        <p:nvSpPr>
          <p:cNvPr id="18" name="Text Box 2">
            <a:extLst>
              <a:ext uri="{FF2B5EF4-FFF2-40B4-BE49-F238E27FC236}">
                <a16:creationId xmlns:a16="http://schemas.microsoft.com/office/drawing/2014/main" id="{0AABEB35-8DF7-48DE-8E97-9639CF09DB66}"/>
              </a:ext>
            </a:extLst>
          </p:cNvPr>
          <p:cNvSpPr txBox="1">
            <a:spLocks noChangeArrowheads="1"/>
          </p:cNvSpPr>
          <p:nvPr/>
        </p:nvSpPr>
        <p:spPr bwMode="auto">
          <a:xfrm>
            <a:off x="6985665" y="5783894"/>
            <a:ext cx="8423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pig</a:t>
            </a:r>
          </a:p>
        </p:txBody>
      </p:sp>
      <p:sp>
        <p:nvSpPr>
          <p:cNvPr id="19" name="Text Box 2">
            <a:extLst>
              <a:ext uri="{FF2B5EF4-FFF2-40B4-BE49-F238E27FC236}">
                <a16:creationId xmlns:a16="http://schemas.microsoft.com/office/drawing/2014/main" id="{259E7B26-C14E-4E6C-9026-B9C8C83D2D9A}"/>
              </a:ext>
            </a:extLst>
          </p:cNvPr>
          <p:cNvSpPr txBox="1">
            <a:spLocks noChangeArrowheads="1"/>
          </p:cNvSpPr>
          <p:nvPr/>
        </p:nvSpPr>
        <p:spPr bwMode="auto">
          <a:xfrm>
            <a:off x="7875287" y="5783894"/>
            <a:ext cx="1118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dirty="0"/>
              <a:t>human</a:t>
            </a:r>
          </a:p>
        </p:txBody>
      </p:sp>
    </p:spTree>
    <p:extLst>
      <p:ext uri="{BB962C8B-B14F-4D97-AF65-F5344CB8AC3E}">
        <p14:creationId xmlns:p14="http://schemas.microsoft.com/office/powerpoint/2010/main" val="9225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 of embryo development</a:t>
            </a:r>
          </a:p>
        </p:txBody>
      </p:sp>
      <p:sp>
        <p:nvSpPr>
          <p:cNvPr id="3" name="TextBox 2"/>
          <p:cNvSpPr txBox="1"/>
          <p:nvPr/>
        </p:nvSpPr>
        <p:spPr>
          <a:xfrm>
            <a:off x="358776" y="785517"/>
            <a:ext cx="8718550" cy="830997"/>
          </a:xfrm>
          <a:prstGeom prst="rect">
            <a:avLst/>
          </a:prstGeom>
          <a:noFill/>
        </p:spPr>
        <p:txBody>
          <a:bodyPr wrap="square" rtlCol="0">
            <a:spAutoFit/>
          </a:bodyPr>
          <a:lstStyle/>
          <a:p>
            <a:r>
              <a:rPr lang="en-GB" dirty="0"/>
              <a:t>We now know that the set of genes controlling early embryo</a:t>
            </a:r>
            <a:br>
              <a:rPr lang="en-GB" dirty="0"/>
            </a:br>
            <a:r>
              <a:rPr lang="en-GB" dirty="0"/>
              <a:t>development is essentially the same in all animals. </a:t>
            </a:r>
          </a:p>
        </p:txBody>
      </p:sp>
      <p:sp>
        <p:nvSpPr>
          <p:cNvPr id="4" name="TextBox 3"/>
          <p:cNvSpPr txBox="1"/>
          <p:nvPr/>
        </p:nvSpPr>
        <p:spPr>
          <a:xfrm>
            <a:off x="358775" y="1946347"/>
            <a:ext cx="8320768" cy="1200329"/>
          </a:xfrm>
          <a:prstGeom prst="rect">
            <a:avLst/>
          </a:prstGeom>
          <a:noFill/>
        </p:spPr>
        <p:txBody>
          <a:bodyPr wrap="square" rtlCol="0">
            <a:spAutoFit/>
          </a:bodyPr>
          <a:lstStyle/>
          <a:p>
            <a:r>
              <a:rPr lang="en-GB" dirty="0"/>
              <a:t>This causes them to look very similar, and strongly suggests that these genes were present in the common ancestor of all animals.</a:t>
            </a:r>
          </a:p>
        </p:txBody>
      </p:sp>
      <p:sp>
        <p:nvSpPr>
          <p:cNvPr id="7" name="TextBox 6"/>
          <p:cNvSpPr txBox="1"/>
          <p:nvPr/>
        </p:nvSpPr>
        <p:spPr>
          <a:xfrm>
            <a:off x="358775" y="3476510"/>
            <a:ext cx="2915003" cy="2677656"/>
          </a:xfrm>
          <a:prstGeom prst="rect">
            <a:avLst/>
          </a:prstGeom>
          <a:noFill/>
        </p:spPr>
        <p:txBody>
          <a:bodyPr wrap="square" rtlCol="0">
            <a:spAutoFit/>
          </a:bodyPr>
          <a:lstStyle/>
          <a:p>
            <a:r>
              <a:rPr lang="en-GB" dirty="0"/>
              <a:t>As embryos grow </a:t>
            </a:r>
            <a:br>
              <a:rPr lang="en-GB" dirty="0"/>
            </a:br>
            <a:r>
              <a:rPr lang="en-GB" dirty="0"/>
              <a:t>and develop, other genes are turned </a:t>
            </a:r>
            <a:br>
              <a:rPr lang="en-GB" dirty="0"/>
            </a:br>
            <a:r>
              <a:rPr lang="en-GB" dirty="0"/>
              <a:t>on and the unique features of each species become apparent.</a:t>
            </a:r>
          </a:p>
        </p:txBody>
      </p:sp>
      <p:pic>
        <p:nvPicPr>
          <p:cNvPr id="10" name="Picture 9">
            <a:extLst>
              <a:ext uri="{FF2B5EF4-FFF2-40B4-BE49-F238E27FC236}">
                <a16:creationId xmlns:a16="http://schemas.microsoft.com/office/drawing/2014/main" id="{F8231121-20C7-4509-B62E-8C698BA9C60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BA4AD384-E876-49BE-9C68-ADEDAA09D7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2009" y="3438950"/>
            <a:ext cx="5053043" cy="2534698"/>
          </a:xfrm>
          <a:prstGeom prst="rect">
            <a:avLst/>
          </a:prstGeom>
        </p:spPr>
      </p:pic>
      <p:pic>
        <p:nvPicPr>
          <p:cNvPr id="9" name="Picture 8" descr="notes_icon">
            <a:extLst>
              <a:ext uri="{FF2B5EF4-FFF2-40B4-BE49-F238E27FC236}">
                <a16:creationId xmlns:a16="http://schemas.microsoft.com/office/drawing/2014/main" id="{C65D2822-F464-4239-8032-CC61B5B0D33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extLst>
      <p:ext uri="{BB962C8B-B14F-4D97-AF65-F5344CB8AC3E}">
        <p14:creationId xmlns:p14="http://schemas.microsoft.com/office/powerpoint/2010/main" val="17944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F7E784-019A-4675-9DEB-893CD6D0D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387" y="2877018"/>
            <a:ext cx="4795136" cy="3196757"/>
          </a:xfrm>
          <a:prstGeom prst="rect">
            <a:avLst/>
          </a:prstGeom>
        </p:spPr>
      </p:pic>
      <p:sp>
        <p:nvSpPr>
          <p:cNvPr id="27651" name="Text Box 2">
            <a:extLst>
              <a:ext uri="{FF2B5EF4-FFF2-40B4-BE49-F238E27FC236}">
                <a16:creationId xmlns:a16="http://schemas.microsoft.com/office/drawing/2014/main" id="{77DFE7B2-402D-4F10-95F0-7DC46DBB203B}"/>
              </a:ext>
            </a:extLst>
          </p:cNvPr>
          <p:cNvSpPr txBox="1">
            <a:spLocks noChangeArrowheads="1"/>
          </p:cNvSpPr>
          <p:nvPr/>
        </p:nvSpPr>
        <p:spPr bwMode="auto">
          <a:xfrm>
            <a:off x="342900" y="784225"/>
            <a:ext cx="81899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a:t>
            </a:r>
            <a:r>
              <a:rPr lang="en-GB" altLang="en-US" b="1" dirty="0">
                <a:solidFill>
                  <a:srgbClr val="10BC45"/>
                </a:solidFill>
              </a:rPr>
              <a:t>fossil record </a:t>
            </a:r>
            <a:r>
              <a:rPr lang="en-GB" altLang="en-US" dirty="0"/>
              <a:t>shows gradual changes in preserved specimens of the same species over time.</a:t>
            </a:r>
          </a:p>
        </p:txBody>
      </p:sp>
      <p:sp>
        <p:nvSpPr>
          <p:cNvPr id="27652" name="Rectangle 3">
            <a:extLst>
              <a:ext uri="{FF2B5EF4-FFF2-40B4-BE49-F238E27FC236}">
                <a16:creationId xmlns:a16="http://schemas.microsoft.com/office/drawing/2014/main" id="{B0EDAAB0-1984-43A9-A92D-133BC4BE1DFF}"/>
              </a:ext>
            </a:extLst>
          </p:cNvPr>
          <p:cNvSpPr>
            <a:spLocks noGrp="1" noChangeArrowheads="1"/>
          </p:cNvSpPr>
          <p:nvPr>
            <p:ph type="title" idx="4294967295"/>
          </p:nvPr>
        </p:nvSpPr>
        <p:spPr/>
        <p:txBody>
          <a:bodyPr/>
          <a:lstStyle/>
          <a:p>
            <a:pPr eaLnBrk="1" hangingPunct="1"/>
            <a:r>
              <a:rPr lang="en-GB" altLang="en-US" dirty="0"/>
              <a:t>Evolution and the fossil record</a:t>
            </a:r>
          </a:p>
        </p:txBody>
      </p:sp>
      <p:sp>
        <p:nvSpPr>
          <p:cNvPr id="10" name="Text Box 8">
            <a:extLst>
              <a:ext uri="{FF2B5EF4-FFF2-40B4-BE49-F238E27FC236}">
                <a16:creationId xmlns:a16="http://schemas.microsoft.com/office/drawing/2014/main" id="{BAEA4CFB-54FE-4487-9C08-A779EB1D1060}"/>
              </a:ext>
            </a:extLst>
          </p:cNvPr>
          <p:cNvSpPr txBox="1">
            <a:spLocks noChangeArrowheads="1"/>
          </p:cNvSpPr>
          <p:nvPr/>
        </p:nvSpPr>
        <p:spPr bwMode="auto">
          <a:xfrm>
            <a:off x="342899" y="1937484"/>
            <a:ext cx="83626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provides evidence of evolutionary change over millions of years, showing how species have changed over time.</a:t>
            </a:r>
          </a:p>
        </p:txBody>
      </p:sp>
      <p:sp>
        <p:nvSpPr>
          <p:cNvPr id="11" name="Text Box 81">
            <a:extLst>
              <a:ext uri="{FF2B5EF4-FFF2-40B4-BE49-F238E27FC236}">
                <a16:creationId xmlns:a16="http://schemas.microsoft.com/office/drawing/2014/main" id="{E9F54D3E-5906-4713-95E9-01BDDC20ACC6}"/>
              </a:ext>
            </a:extLst>
          </p:cNvPr>
          <p:cNvSpPr txBox="1">
            <a:spLocks noChangeArrowheads="1"/>
          </p:cNvSpPr>
          <p:nvPr/>
        </p:nvSpPr>
        <p:spPr bwMode="auto">
          <a:xfrm>
            <a:off x="342900" y="3090743"/>
            <a:ext cx="30821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image shows three different types of fossil.</a:t>
            </a:r>
          </a:p>
        </p:txBody>
      </p:sp>
      <p:sp>
        <p:nvSpPr>
          <p:cNvPr id="12" name="Text Box 81">
            <a:extLst>
              <a:ext uri="{FF2B5EF4-FFF2-40B4-BE49-F238E27FC236}">
                <a16:creationId xmlns:a16="http://schemas.microsoft.com/office/drawing/2014/main" id="{D99B60BF-0246-48DA-8BEF-35C69DA4353B}"/>
              </a:ext>
            </a:extLst>
          </p:cNvPr>
          <p:cNvSpPr txBox="1">
            <a:spLocks noChangeArrowheads="1"/>
          </p:cNvSpPr>
          <p:nvPr/>
        </p:nvSpPr>
        <p:spPr bwMode="auto">
          <a:xfrm>
            <a:off x="342900" y="4613334"/>
            <a:ext cx="30821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Each one lived in a different geological </a:t>
            </a:r>
            <a:br>
              <a:rPr lang="en-GB" altLang="en-US" dirty="0"/>
            </a:br>
            <a:r>
              <a:rPr lang="en-GB" altLang="en-US" dirty="0"/>
              <a:t>time period.</a:t>
            </a:r>
          </a:p>
        </p:txBody>
      </p:sp>
      <p:sp>
        <p:nvSpPr>
          <p:cNvPr id="13" name="Text Box 81">
            <a:extLst>
              <a:ext uri="{FF2B5EF4-FFF2-40B4-BE49-F238E27FC236}">
                <a16:creationId xmlns:a16="http://schemas.microsoft.com/office/drawing/2014/main" id="{6679BAD7-0AEE-4324-BD41-BDE1BAEB79F0}"/>
              </a:ext>
            </a:extLst>
          </p:cNvPr>
          <p:cNvSpPr txBox="1">
            <a:spLocks noChangeArrowheads="1"/>
          </p:cNvSpPr>
          <p:nvPr/>
        </p:nvSpPr>
        <p:spPr bwMode="auto">
          <a:xfrm>
            <a:off x="2174432" y="6054548"/>
            <a:ext cx="4795136" cy="461665"/>
          </a:xfrm>
          <a:prstGeom prst="rect">
            <a:avLst/>
          </a:prstGeom>
          <a:solidFill>
            <a:srgbClr val="96E696"/>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dirty="0"/>
              <a:t>What differences do you notice?</a:t>
            </a:r>
          </a:p>
        </p:txBody>
      </p:sp>
      <p:pic>
        <p:nvPicPr>
          <p:cNvPr id="14" name="Picture 13" descr="notes_icon">
            <a:extLst>
              <a:ext uri="{FF2B5EF4-FFF2-40B4-BE49-F238E27FC236}">
                <a16:creationId xmlns:a16="http://schemas.microsoft.com/office/drawing/2014/main" id="{94D6CB61-CC37-4B2C-A580-BF5F51127F3D}"/>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15" name="Picture 14">
            <a:extLst>
              <a:ext uri="{FF2B5EF4-FFF2-40B4-BE49-F238E27FC236}">
                <a16:creationId xmlns:a16="http://schemas.microsoft.com/office/drawing/2014/main" id="{AD29D4C6-5B1D-401F-9E3D-36CBD347191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15">
            <a:extLst>
              <a:ext uri="{FF2B5EF4-FFF2-40B4-BE49-F238E27FC236}">
                <a16:creationId xmlns:a16="http://schemas.microsoft.com/office/drawing/2014/main" id="{792C8769-B31A-4B8C-847F-90A83BCED3B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0361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DEF9BAF-FA91-4060-9E48-FF076AA7A4A8}"/>
              </a:ext>
            </a:extLst>
          </p:cNvPr>
          <p:cNvSpPr>
            <a:spLocks noChangeArrowheads="1"/>
          </p:cNvSpPr>
          <p:nvPr/>
        </p:nvSpPr>
        <p:spPr bwMode="auto">
          <a:xfrm>
            <a:off x="342900" y="784225"/>
            <a:ext cx="8632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1859, Charles Darwin proposed that all species have descended over time from </a:t>
            </a:r>
            <a:r>
              <a:rPr lang="en-GB" altLang="en-US" b="1" dirty="0">
                <a:solidFill>
                  <a:srgbClr val="10BC45"/>
                </a:solidFill>
              </a:rPr>
              <a:t>common ancestors</a:t>
            </a:r>
            <a:r>
              <a:rPr lang="en-GB" altLang="en-US" dirty="0"/>
              <a:t>.</a:t>
            </a:r>
          </a:p>
        </p:txBody>
      </p:sp>
      <p:sp>
        <p:nvSpPr>
          <p:cNvPr id="25603" name="Rectangle 6">
            <a:extLst>
              <a:ext uri="{FF2B5EF4-FFF2-40B4-BE49-F238E27FC236}">
                <a16:creationId xmlns:a16="http://schemas.microsoft.com/office/drawing/2014/main" id="{4175F413-CB5E-48D7-A3B7-869982331CC7}"/>
              </a:ext>
            </a:extLst>
          </p:cNvPr>
          <p:cNvSpPr>
            <a:spLocks noGrp="1" noChangeArrowheads="1"/>
          </p:cNvSpPr>
          <p:nvPr>
            <p:ph type="title"/>
          </p:nvPr>
        </p:nvSpPr>
        <p:spPr/>
        <p:txBody>
          <a:bodyPr/>
          <a:lstStyle/>
          <a:p>
            <a:pPr eaLnBrk="1" hangingPunct="1"/>
            <a:r>
              <a:rPr lang="en-GB" altLang="en-US" dirty="0"/>
              <a:t>Darwin’s theory of evolution</a:t>
            </a:r>
          </a:p>
        </p:txBody>
      </p:sp>
      <p:pic>
        <p:nvPicPr>
          <p:cNvPr id="9" name="Picture 8">
            <a:extLst>
              <a:ext uri="{FF2B5EF4-FFF2-40B4-BE49-F238E27FC236}">
                <a16:creationId xmlns:a16="http://schemas.microsoft.com/office/drawing/2014/main" id="{536D611C-783A-41D5-B97A-1DFBEAB54D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555C421-7C96-468A-B409-E8ABA88EFE1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1" name="Rectangle 3">
            <a:extLst>
              <a:ext uri="{FF2B5EF4-FFF2-40B4-BE49-F238E27FC236}">
                <a16:creationId xmlns:a16="http://schemas.microsoft.com/office/drawing/2014/main" id="{5DBF4B0C-EDDE-4A77-BDB5-2E6FBD66473A}"/>
              </a:ext>
            </a:extLst>
          </p:cNvPr>
          <p:cNvSpPr>
            <a:spLocks noChangeArrowheads="1"/>
          </p:cNvSpPr>
          <p:nvPr/>
        </p:nvSpPr>
        <p:spPr bwMode="auto">
          <a:xfrm>
            <a:off x="342900" y="4114554"/>
            <a:ext cx="37906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His evidence largely came from his own observations of many different species around the world.</a:t>
            </a:r>
          </a:p>
        </p:txBody>
      </p:sp>
      <p:sp>
        <p:nvSpPr>
          <p:cNvPr id="12" name="Rectangle 3">
            <a:extLst>
              <a:ext uri="{FF2B5EF4-FFF2-40B4-BE49-F238E27FC236}">
                <a16:creationId xmlns:a16="http://schemas.microsoft.com/office/drawing/2014/main" id="{EB3671C2-EEA2-439D-8200-B03F29008651}"/>
              </a:ext>
            </a:extLst>
          </p:cNvPr>
          <p:cNvSpPr>
            <a:spLocks noChangeArrowheads="1"/>
          </p:cNvSpPr>
          <p:nvPr/>
        </p:nvSpPr>
        <p:spPr bwMode="auto">
          <a:xfrm>
            <a:off x="342900" y="2080058"/>
            <a:ext cx="43984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He also proposed that the driving mechanism for this was </a:t>
            </a:r>
            <a:r>
              <a:rPr lang="en-GB" altLang="en-US" b="1" dirty="0">
                <a:solidFill>
                  <a:srgbClr val="10BC45"/>
                </a:solidFill>
              </a:rPr>
              <a:t>evolution</a:t>
            </a:r>
            <a:r>
              <a:rPr lang="en-GB" altLang="en-US" dirty="0"/>
              <a:t> by the process of </a:t>
            </a:r>
            <a:r>
              <a:rPr lang="en-GB" altLang="en-US" b="1" dirty="0">
                <a:solidFill>
                  <a:srgbClr val="10BC45"/>
                </a:solidFill>
              </a:rPr>
              <a:t>natural selection</a:t>
            </a:r>
            <a:r>
              <a:rPr lang="en-GB" altLang="en-US" dirty="0"/>
              <a:t>.</a:t>
            </a:r>
          </a:p>
        </p:txBody>
      </p:sp>
      <p:pic>
        <p:nvPicPr>
          <p:cNvPr id="14" name="Picture 13" descr="36986347">
            <a:extLst>
              <a:ext uri="{FF2B5EF4-FFF2-40B4-BE49-F238E27FC236}">
                <a16:creationId xmlns:a16="http://schemas.microsoft.com/office/drawing/2014/main" id="{CF8FB4ED-283C-460C-9EC6-6D048E8A43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0001" t="16238" r="12579" b="19244"/>
          <a:stretch>
            <a:fillRect/>
          </a:stretch>
        </p:blipFill>
        <p:spPr bwMode="auto">
          <a:xfrm>
            <a:off x="5010413" y="1945658"/>
            <a:ext cx="320833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
            <a:extLst>
              <a:ext uri="{FF2B5EF4-FFF2-40B4-BE49-F238E27FC236}">
                <a16:creationId xmlns:a16="http://schemas.microsoft.com/office/drawing/2014/main" id="{8735F69B-3A81-4D13-BDD1-D90B1AFB5184}"/>
              </a:ext>
            </a:extLst>
          </p:cNvPr>
          <p:cNvSpPr>
            <a:spLocks noGrp="1" noChangeArrowheads="1"/>
          </p:cNvSpPr>
          <p:nvPr>
            <p:ph type="title"/>
          </p:nvPr>
        </p:nvSpPr>
        <p:spPr/>
        <p:txBody>
          <a:bodyPr/>
          <a:lstStyle/>
          <a:p>
            <a:pPr eaLnBrk="1" hangingPunct="1"/>
            <a:r>
              <a:rPr lang="en-GB" altLang="en-US" dirty="0"/>
              <a:t>Fossil record: horses</a:t>
            </a:r>
          </a:p>
        </p:txBody>
      </p:sp>
      <p:pic>
        <p:nvPicPr>
          <p:cNvPr id="7" name="Picture 6" descr="flash_icon">
            <a:extLst>
              <a:ext uri="{FF2B5EF4-FFF2-40B4-BE49-F238E27FC236}">
                <a16:creationId xmlns:a16="http://schemas.microsoft.com/office/drawing/2014/main" id="{CEFFEA29-9402-4B0A-B0E3-F9E451CE73A7}"/>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6AA90EC0-0C02-4AD2-8A33-87EA07525AA9}"/>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D6DA08B0-1BCE-4363-A8C2-1DEE25382D2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707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607088A-9F5C-433A-9B9B-C03F6B17BE31}"/>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DDA7D4D0-1A2A-4C0E-AEDF-AB8DA57799A4}"/>
              </a:ext>
            </a:extLst>
          </p:cNvPr>
          <p:cNvSpPr txBox="1">
            <a:spLocks noChangeArrowheads="1"/>
          </p:cNvSpPr>
          <p:nvPr/>
        </p:nvSpPr>
        <p:spPr bwMode="auto">
          <a:xfrm>
            <a:off x="342899"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theory of evolution by natural selection is accepted as </a:t>
            </a:r>
            <a:br>
              <a:rPr lang="en-GB" altLang="en-US" dirty="0"/>
            </a:br>
            <a:r>
              <a:rPr lang="en-GB" altLang="en-US" dirty="0"/>
              <a:t>fact because there is strong scientific evidence to support it.</a:t>
            </a:r>
          </a:p>
        </p:txBody>
      </p:sp>
      <p:sp>
        <p:nvSpPr>
          <p:cNvPr id="26627" name="Rectangle 3">
            <a:extLst>
              <a:ext uri="{FF2B5EF4-FFF2-40B4-BE49-F238E27FC236}">
                <a16:creationId xmlns:a16="http://schemas.microsoft.com/office/drawing/2014/main" id="{CF097150-194A-459E-AC8B-9D02C2A0061D}"/>
              </a:ext>
            </a:extLst>
          </p:cNvPr>
          <p:cNvSpPr>
            <a:spLocks noGrp="1" noChangeArrowheads="1"/>
          </p:cNvSpPr>
          <p:nvPr>
            <p:ph type="title" idx="4294967295"/>
          </p:nvPr>
        </p:nvSpPr>
        <p:spPr/>
        <p:txBody>
          <a:bodyPr/>
          <a:lstStyle/>
          <a:p>
            <a:pPr eaLnBrk="1" hangingPunct="1"/>
            <a:r>
              <a:rPr lang="en-GB" altLang="en-US" dirty="0"/>
              <a:t>Evidence for evolution</a:t>
            </a:r>
          </a:p>
        </p:txBody>
      </p:sp>
      <p:sp>
        <p:nvSpPr>
          <p:cNvPr id="20" name="Rectangle 8">
            <a:extLst>
              <a:ext uri="{FF2B5EF4-FFF2-40B4-BE49-F238E27FC236}">
                <a16:creationId xmlns:a16="http://schemas.microsoft.com/office/drawing/2014/main" id="{46EEBC17-EC28-4926-96C1-FDA1E4AD51AA}"/>
              </a:ext>
            </a:extLst>
          </p:cNvPr>
          <p:cNvSpPr>
            <a:spLocks noChangeArrowheads="1"/>
          </p:cNvSpPr>
          <p:nvPr/>
        </p:nvSpPr>
        <p:spPr bwMode="auto">
          <a:xfrm>
            <a:off x="342899" y="1710642"/>
            <a:ext cx="8630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This evidence has come from many different areas of science:</a:t>
            </a:r>
          </a:p>
        </p:txBody>
      </p:sp>
      <p:sp>
        <p:nvSpPr>
          <p:cNvPr id="21" name="Rectangle 8">
            <a:extLst>
              <a:ext uri="{FF2B5EF4-FFF2-40B4-BE49-F238E27FC236}">
                <a16:creationId xmlns:a16="http://schemas.microsoft.com/office/drawing/2014/main" id="{326CCFFB-9604-4617-91AF-CFDB298FD669}"/>
              </a:ext>
            </a:extLst>
          </p:cNvPr>
          <p:cNvSpPr>
            <a:spLocks noChangeArrowheads="1"/>
          </p:cNvSpPr>
          <p:nvPr/>
        </p:nvSpPr>
        <p:spPr bwMode="auto">
          <a:xfrm>
            <a:off x="342899" y="2267727"/>
            <a:ext cx="4770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genetics</a:t>
            </a:r>
            <a:r>
              <a:rPr lang="en-GB" altLang="en-US" dirty="0"/>
              <a:t>: the study of genes</a:t>
            </a:r>
          </a:p>
        </p:txBody>
      </p:sp>
      <p:sp>
        <p:nvSpPr>
          <p:cNvPr id="22" name="Rectangle 8">
            <a:extLst>
              <a:ext uri="{FF2B5EF4-FFF2-40B4-BE49-F238E27FC236}">
                <a16:creationId xmlns:a16="http://schemas.microsoft.com/office/drawing/2014/main" id="{949E4EFE-A64D-4100-966A-69936E34D66D}"/>
              </a:ext>
            </a:extLst>
          </p:cNvPr>
          <p:cNvSpPr>
            <a:spLocks noChangeArrowheads="1"/>
          </p:cNvSpPr>
          <p:nvPr/>
        </p:nvSpPr>
        <p:spPr bwMode="auto">
          <a:xfrm>
            <a:off x="342899" y="2824812"/>
            <a:ext cx="59160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molecular biology</a:t>
            </a:r>
            <a:r>
              <a:rPr lang="en-GB" altLang="en-US" dirty="0"/>
              <a:t>: the study of biological molecules such as proteins</a:t>
            </a:r>
          </a:p>
        </p:txBody>
      </p:sp>
      <p:sp>
        <p:nvSpPr>
          <p:cNvPr id="23" name="Rectangle 8">
            <a:extLst>
              <a:ext uri="{FF2B5EF4-FFF2-40B4-BE49-F238E27FC236}">
                <a16:creationId xmlns:a16="http://schemas.microsoft.com/office/drawing/2014/main" id="{028895D9-C297-4F59-AD9D-1BF51088E81A}"/>
              </a:ext>
            </a:extLst>
          </p:cNvPr>
          <p:cNvSpPr>
            <a:spLocks noChangeArrowheads="1"/>
          </p:cNvSpPr>
          <p:nvPr/>
        </p:nvSpPr>
        <p:spPr bwMode="auto">
          <a:xfrm>
            <a:off x="342899" y="3751229"/>
            <a:ext cx="57175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developmental biology</a:t>
            </a:r>
            <a:r>
              <a:rPr lang="en-GB" altLang="en-US" dirty="0"/>
              <a:t>: the study of how organisms grow and develop </a:t>
            </a:r>
          </a:p>
        </p:txBody>
      </p:sp>
      <p:sp>
        <p:nvSpPr>
          <p:cNvPr id="24" name="Rectangle 8">
            <a:extLst>
              <a:ext uri="{FF2B5EF4-FFF2-40B4-BE49-F238E27FC236}">
                <a16:creationId xmlns:a16="http://schemas.microsoft.com/office/drawing/2014/main" id="{14025904-BFFA-4239-86A1-8327BA925BA3}"/>
              </a:ext>
            </a:extLst>
          </p:cNvPr>
          <p:cNvSpPr>
            <a:spLocks noChangeArrowheads="1"/>
          </p:cNvSpPr>
          <p:nvPr/>
        </p:nvSpPr>
        <p:spPr bwMode="auto">
          <a:xfrm>
            <a:off x="342900" y="4677646"/>
            <a:ext cx="43984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b="1" dirty="0">
                <a:solidFill>
                  <a:srgbClr val="10BC45"/>
                </a:solidFill>
              </a:rPr>
              <a:t>anatomy</a:t>
            </a:r>
            <a:r>
              <a:rPr lang="en-GB" altLang="en-US" dirty="0"/>
              <a:t>: the study of how </a:t>
            </a:r>
            <a:br>
              <a:rPr lang="en-GB" altLang="en-US" dirty="0"/>
            </a:br>
            <a:r>
              <a:rPr lang="en-GB" altLang="en-US" dirty="0"/>
              <a:t>organisms are structured</a:t>
            </a:r>
          </a:p>
        </p:txBody>
      </p:sp>
      <p:sp>
        <p:nvSpPr>
          <p:cNvPr id="25" name="Rectangle 8">
            <a:extLst>
              <a:ext uri="{FF2B5EF4-FFF2-40B4-BE49-F238E27FC236}">
                <a16:creationId xmlns:a16="http://schemas.microsoft.com/office/drawing/2014/main" id="{BFC316F6-DB48-4782-A2FA-9248EAFDA750}"/>
              </a:ext>
            </a:extLst>
          </p:cNvPr>
          <p:cNvSpPr>
            <a:spLocks noChangeArrowheads="1"/>
          </p:cNvSpPr>
          <p:nvPr/>
        </p:nvSpPr>
        <p:spPr bwMode="auto">
          <a:xfrm>
            <a:off x="342899" y="5604062"/>
            <a:ext cx="49628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t>the study of the </a:t>
            </a:r>
            <a:r>
              <a:rPr lang="en-GB" altLang="en-US" b="1" dirty="0">
                <a:solidFill>
                  <a:srgbClr val="10BC45"/>
                </a:solidFill>
              </a:rPr>
              <a:t>fossil record</a:t>
            </a:r>
            <a:r>
              <a:rPr lang="en-GB" altLang="en-US" dirty="0"/>
              <a:t>. </a:t>
            </a:r>
          </a:p>
        </p:txBody>
      </p:sp>
      <p:pic>
        <p:nvPicPr>
          <p:cNvPr id="3" name="Picture 2">
            <a:extLst>
              <a:ext uri="{FF2B5EF4-FFF2-40B4-BE49-F238E27FC236}">
                <a16:creationId xmlns:a16="http://schemas.microsoft.com/office/drawing/2014/main" id="{41583671-AF2A-4971-87B0-0B0AAA5B4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660" y="2349264"/>
            <a:ext cx="2487441" cy="3724511"/>
          </a:xfrm>
          <a:prstGeom prst="rect">
            <a:avLst/>
          </a:prstGeom>
        </p:spPr>
      </p:pic>
      <p:pic>
        <p:nvPicPr>
          <p:cNvPr id="26" name="Picture 25">
            <a:extLst>
              <a:ext uri="{FF2B5EF4-FFF2-40B4-BE49-F238E27FC236}">
                <a16:creationId xmlns:a16="http://schemas.microsoft.com/office/drawing/2014/main" id="{6CC853F7-7103-403B-9032-2F3EB409B2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EDEF9BAF-FA91-4060-9E48-FF076AA7A4A8}"/>
              </a:ext>
            </a:extLst>
          </p:cNvPr>
          <p:cNvSpPr>
            <a:spLocks noChangeArrowheads="1"/>
          </p:cNvSpPr>
          <p:nvPr/>
        </p:nvSpPr>
        <p:spPr bwMode="auto">
          <a:xfrm>
            <a:off x="342901" y="784225"/>
            <a:ext cx="81899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In </a:t>
            </a:r>
            <a:r>
              <a:rPr lang="en-GB" altLang="en-US" i="1" dirty="0"/>
              <a:t>On the Origin of Species</a:t>
            </a:r>
            <a:r>
              <a:rPr lang="en-GB" altLang="en-US" dirty="0"/>
              <a:t>, Darwin described how his theory of evolution by natural selection explained many of the observations made by other scientists at the time:</a:t>
            </a:r>
          </a:p>
        </p:txBody>
      </p:sp>
      <p:sp>
        <p:nvSpPr>
          <p:cNvPr id="25603" name="Rectangle 6">
            <a:extLst>
              <a:ext uri="{FF2B5EF4-FFF2-40B4-BE49-F238E27FC236}">
                <a16:creationId xmlns:a16="http://schemas.microsoft.com/office/drawing/2014/main" id="{4175F413-CB5E-48D7-A3B7-869982331CC7}"/>
              </a:ext>
            </a:extLst>
          </p:cNvPr>
          <p:cNvSpPr>
            <a:spLocks noGrp="1" noChangeArrowheads="1"/>
          </p:cNvSpPr>
          <p:nvPr>
            <p:ph type="title"/>
          </p:nvPr>
        </p:nvSpPr>
        <p:spPr/>
        <p:txBody>
          <a:bodyPr/>
          <a:lstStyle/>
          <a:p>
            <a:pPr eaLnBrk="1" hangingPunct="1"/>
            <a:r>
              <a:rPr lang="en-GB" altLang="en-US" dirty="0"/>
              <a:t>Evolution as an answer</a:t>
            </a:r>
          </a:p>
        </p:txBody>
      </p:sp>
      <p:pic>
        <p:nvPicPr>
          <p:cNvPr id="9" name="Picture 8">
            <a:extLst>
              <a:ext uri="{FF2B5EF4-FFF2-40B4-BE49-F238E27FC236}">
                <a16:creationId xmlns:a16="http://schemas.microsoft.com/office/drawing/2014/main" id="{536D611C-783A-41D5-B97A-1DFBEAB54D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555C421-7C96-468A-B409-E8ABA88EFE15}"/>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
        <p:nvSpPr>
          <p:cNvPr id="12" name="Rectangle 3">
            <a:extLst>
              <a:ext uri="{FF2B5EF4-FFF2-40B4-BE49-F238E27FC236}">
                <a16:creationId xmlns:a16="http://schemas.microsoft.com/office/drawing/2014/main" id="{EB3671C2-EEA2-439D-8200-B03F29008651}"/>
              </a:ext>
            </a:extLst>
          </p:cNvPr>
          <p:cNvSpPr>
            <a:spLocks noChangeArrowheads="1"/>
          </p:cNvSpPr>
          <p:nvPr/>
        </p:nvSpPr>
        <p:spPr bwMode="auto">
          <a:xfrm>
            <a:off x="342900" y="3659021"/>
            <a:ext cx="484998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t>the tendency of </a:t>
            </a:r>
            <a:r>
              <a:rPr lang="en-GB" altLang="en-US" b="1" dirty="0">
                <a:solidFill>
                  <a:srgbClr val="10BC45"/>
                </a:solidFill>
              </a:rPr>
              <a:t>embryos</a:t>
            </a:r>
            <a:r>
              <a:rPr lang="en-GB" altLang="en-US" dirty="0"/>
              <a:t> from different species to look very </a:t>
            </a:r>
            <a:br>
              <a:rPr lang="en-GB" altLang="en-US" dirty="0"/>
            </a:br>
            <a:r>
              <a:rPr lang="en-GB" altLang="en-US" dirty="0"/>
              <a:t>similar to one another</a:t>
            </a:r>
          </a:p>
        </p:txBody>
      </p:sp>
      <p:sp>
        <p:nvSpPr>
          <p:cNvPr id="8" name="Rectangle 3">
            <a:extLst>
              <a:ext uri="{FF2B5EF4-FFF2-40B4-BE49-F238E27FC236}">
                <a16:creationId xmlns:a16="http://schemas.microsoft.com/office/drawing/2014/main" id="{5A2C8F26-C558-4DD7-A6AD-5347CD19CAA0}"/>
              </a:ext>
            </a:extLst>
          </p:cNvPr>
          <p:cNvSpPr>
            <a:spLocks noChangeArrowheads="1"/>
          </p:cNvSpPr>
          <p:nvPr/>
        </p:nvSpPr>
        <p:spPr bwMode="auto">
          <a:xfrm>
            <a:off x="342900" y="2221623"/>
            <a:ext cx="50558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t>the </a:t>
            </a:r>
            <a:r>
              <a:rPr lang="en-GB" altLang="en-US" b="1" dirty="0">
                <a:solidFill>
                  <a:srgbClr val="10BC45"/>
                </a:solidFill>
              </a:rPr>
              <a:t>classification</a:t>
            </a:r>
            <a:r>
              <a:rPr lang="en-GB" altLang="en-US" dirty="0"/>
              <a:t> of organisms </a:t>
            </a:r>
            <a:br>
              <a:rPr lang="en-GB" altLang="en-US" dirty="0"/>
            </a:br>
            <a:r>
              <a:rPr lang="en-GB" altLang="en-US" dirty="0"/>
              <a:t>in groups according to shared characteristics</a:t>
            </a:r>
          </a:p>
        </p:txBody>
      </p:sp>
      <p:sp>
        <p:nvSpPr>
          <p:cNvPr id="14" name="Rectangle 3">
            <a:extLst>
              <a:ext uri="{FF2B5EF4-FFF2-40B4-BE49-F238E27FC236}">
                <a16:creationId xmlns:a16="http://schemas.microsoft.com/office/drawing/2014/main" id="{0E95115B-5A62-4D16-BA6C-368A70174F34}"/>
              </a:ext>
            </a:extLst>
          </p:cNvPr>
          <p:cNvSpPr>
            <a:spLocks noChangeArrowheads="1"/>
          </p:cNvSpPr>
          <p:nvPr/>
        </p:nvSpPr>
        <p:spPr bwMode="auto">
          <a:xfrm>
            <a:off x="342900" y="5096419"/>
            <a:ext cx="48499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900" indent="-342900">
              <a:buClr>
                <a:srgbClr val="10BC45"/>
              </a:buClr>
              <a:buFont typeface="Wingdings" panose="05000000000000000000" pitchFamily="2" charset="2"/>
              <a:buChar char="l"/>
            </a:pPr>
            <a:r>
              <a:rPr lang="en-GB" altLang="en-US" dirty="0"/>
              <a:t>the presence of seemingly useless body parts in animals.</a:t>
            </a:r>
          </a:p>
        </p:txBody>
      </p:sp>
      <p:pic>
        <p:nvPicPr>
          <p:cNvPr id="3" name="Picture 2">
            <a:extLst>
              <a:ext uri="{FF2B5EF4-FFF2-40B4-BE49-F238E27FC236}">
                <a16:creationId xmlns:a16="http://schemas.microsoft.com/office/drawing/2014/main" id="{F8E26107-3EC3-4560-9647-C164CA3860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6921" y="2165529"/>
            <a:ext cx="2574876" cy="4464836"/>
          </a:xfrm>
          <a:prstGeom prst="rect">
            <a:avLst/>
          </a:prstGeom>
        </p:spPr>
      </p:pic>
    </p:spTree>
    <p:custDataLst>
      <p:tags r:id="rId1"/>
    </p:custDataLst>
    <p:extLst>
      <p:ext uri="{BB962C8B-B14F-4D97-AF65-F5344CB8AC3E}">
        <p14:creationId xmlns:p14="http://schemas.microsoft.com/office/powerpoint/2010/main" val="254464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121C2EB5-EF3C-47ED-8DBA-5A33C6ACD14A}"/>
              </a:ext>
            </a:extLst>
          </p:cNvPr>
          <p:cNvSpPr>
            <a:spLocks noGrp="1" noChangeArrowheads="1"/>
          </p:cNvSpPr>
          <p:nvPr>
            <p:ph type="title" idx="4294967295"/>
          </p:nvPr>
        </p:nvSpPr>
        <p:spPr/>
        <p:txBody>
          <a:bodyPr/>
          <a:lstStyle/>
          <a:p>
            <a:pPr eaLnBrk="1" hangingPunct="1"/>
            <a:r>
              <a:rPr lang="en-GB" altLang="en-US" dirty="0"/>
              <a:t>Classification activity</a:t>
            </a:r>
          </a:p>
        </p:txBody>
      </p:sp>
      <p:pic>
        <p:nvPicPr>
          <p:cNvPr id="7" name="Picture 6" descr="flash_icon">
            <a:extLst>
              <a:ext uri="{FF2B5EF4-FFF2-40B4-BE49-F238E27FC236}">
                <a16:creationId xmlns:a16="http://schemas.microsoft.com/office/drawing/2014/main" id="{A7592C6D-F3A4-4651-9482-A53699AEA31E}"/>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AF002900-A569-485A-9992-AB5D6CB88268}"/>
              </a:ext>
            </a:extLst>
          </p:cNvPr>
          <p:cNvPicPr>
            <a:picLocks noChangeAspect="1" noChangeArrowheads="1"/>
          </p:cNvPicPr>
          <p:nvPr/>
        </p:nvPicPr>
        <p:blipFill>
          <a:blip r:embed="rId6" cstate="print"/>
          <a:srcRect/>
          <a:stretch>
            <a:fillRect/>
          </a:stretch>
        </p:blipFill>
        <p:spPr bwMode="auto">
          <a:xfrm>
            <a:off x="8123238"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EC15A114-D2C0-49CC-949E-FFDD2630EA4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10" name="Picture 9">
            <a:extLst>
              <a:ext uri="{FF2B5EF4-FFF2-40B4-BE49-F238E27FC236}">
                <a16:creationId xmlns:a16="http://schemas.microsoft.com/office/drawing/2014/main" id="{7F14DD24-AFD1-45D0-8783-B620935D10F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094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114414E5-8429-4946-B4D6-6AA690290003}"/>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01788EBB-162E-48AF-A03C-912C46E9A672}"/>
              </a:ext>
            </a:extLst>
          </p:cNvPr>
          <p:cNvSpPr>
            <a:spLocks noGrp="1" noChangeArrowheads="1"/>
          </p:cNvSpPr>
          <p:nvPr>
            <p:ph type="title"/>
          </p:nvPr>
        </p:nvSpPr>
        <p:spPr/>
        <p:txBody>
          <a:bodyPr/>
          <a:lstStyle/>
          <a:p>
            <a:pPr eaLnBrk="1" hangingPunct="1"/>
            <a:r>
              <a:rPr lang="en-GB" altLang="en-US" dirty="0"/>
              <a:t>The Linnaean system</a:t>
            </a:r>
          </a:p>
        </p:txBody>
      </p:sp>
      <p:sp>
        <p:nvSpPr>
          <p:cNvPr id="17411" name="Text Box 52">
            <a:extLst>
              <a:ext uri="{FF2B5EF4-FFF2-40B4-BE49-F238E27FC236}">
                <a16:creationId xmlns:a16="http://schemas.microsoft.com/office/drawing/2014/main" id="{7EF32505-9085-41A6-8BC8-74E8BD78F93B}"/>
              </a:ext>
            </a:extLst>
          </p:cNvPr>
          <p:cNvSpPr txBox="1">
            <a:spLocks noChangeArrowheads="1"/>
          </p:cNvSpPr>
          <p:nvPr/>
        </p:nvSpPr>
        <p:spPr bwMode="auto">
          <a:xfrm>
            <a:off x="330548" y="812800"/>
            <a:ext cx="878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Scientists had been classifying organisms into groups long before Darwin’s time. </a:t>
            </a:r>
          </a:p>
        </p:txBody>
      </p:sp>
      <p:sp>
        <p:nvSpPr>
          <p:cNvPr id="17412" name="Rectangle 2">
            <a:extLst>
              <a:ext uri="{FF2B5EF4-FFF2-40B4-BE49-F238E27FC236}">
                <a16:creationId xmlns:a16="http://schemas.microsoft.com/office/drawing/2014/main" id="{95DAE8AF-D41F-4F15-AB88-0AF946043CB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1" name="Text Box 51">
            <a:extLst>
              <a:ext uri="{FF2B5EF4-FFF2-40B4-BE49-F238E27FC236}">
                <a16:creationId xmlns:a16="http://schemas.microsoft.com/office/drawing/2014/main" id="{9560EE87-269C-46B3-B229-707D5F964A20}"/>
              </a:ext>
            </a:extLst>
          </p:cNvPr>
          <p:cNvSpPr txBox="1">
            <a:spLocks noChangeArrowheads="1"/>
          </p:cNvSpPr>
          <p:nvPr/>
        </p:nvSpPr>
        <p:spPr bwMode="auto">
          <a:xfrm>
            <a:off x="330548" y="3229840"/>
            <a:ext cx="4872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Linnaeus classified all living things into a seven tier hierarchy.</a:t>
            </a:r>
          </a:p>
        </p:txBody>
      </p:sp>
      <p:sp>
        <p:nvSpPr>
          <p:cNvPr id="12" name="Rectangle 11">
            <a:extLst>
              <a:ext uri="{FF2B5EF4-FFF2-40B4-BE49-F238E27FC236}">
                <a16:creationId xmlns:a16="http://schemas.microsoft.com/office/drawing/2014/main" id="{7CB2B293-1057-4AFE-8900-9D4AF5873705}"/>
              </a:ext>
            </a:extLst>
          </p:cNvPr>
          <p:cNvSpPr>
            <a:spLocks noChangeArrowheads="1"/>
          </p:cNvSpPr>
          <p:nvPr/>
        </p:nvSpPr>
        <p:spPr bwMode="auto">
          <a:xfrm>
            <a:off x="5753889" y="2858353"/>
            <a:ext cx="1824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solidFill>
                  <a:srgbClr val="10BC45"/>
                </a:solidFill>
              </a:rPr>
              <a:t>kingdom</a:t>
            </a:r>
          </a:p>
        </p:txBody>
      </p:sp>
      <p:sp>
        <p:nvSpPr>
          <p:cNvPr id="14" name="Rectangle 13">
            <a:extLst>
              <a:ext uri="{FF2B5EF4-FFF2-40B4-BE49-F238E27FC236}">
                <a16:creationId xmlns:a16="http://schemas.microsoft.com/office/drawing/2014/main" id="{BC874896-9E34-4570-A7EC-7E7E53F57CE6}"/>
              </a:ext>
            </a:extLst>
          </p:cNvPr>
          <p:cNvSpPr>
            <a:spLocks noChangeArrowheads="1"/>
          </p:cNvSpPr>
          <p:nvPr/>
        </p:nvSpPr>
        <p:spPr bwMode="auto">
          <a:xfrm>
            <a:off x="5753889" y="3352066"/>
            <a:ext cx="1636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phylum</a:t>
            </a:r>
          </a:p>
        </p:txBody>
      </p:sp>
      <p:sp>
        <p:nvSpPr>
          <p:cNvPr id="16" name="Rectangle 15">
            <a:extLst>
              <a:ext uri="{FF2B5EF4-FFF2-40B4-BE49-F238E27FC236}">
                <a16:creationId xmlns:a16="http://schemas.microsoft.com/office/drawing/2014/main" id="{97AA434D-418B-44BB-B1B4-2977A30699FD}"/>
              </a:ext>
            </a:extLst>
          </p:cNvPr>
          <p:cNvSpPr>
            <a:spLocks noChangeArrowheads="1"/>
          </p:cNvSpPr>
          <p:nvPr/>
        </p:nvSpPr>
        <p:spPr bwMode="auto">
          <a:xfrm>
            <a:off x="5753889" y="4337903"/>
            <a:ext cx="1831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order</a:t>
            </a:r>
          </a:p>
        </p:txBody>
      </p:sp>
      <p:sp>
        <p:nvSpPr>
          <p:cNvPr id="17" name="Rectangle 16">
            <a:extLst>
              <a:ext uri="{FF2B5EF4-FFF2-40B4-BE49-F238E27FC236}">
                <a16:creationId xmlns:a16="http://schemas.microsoft.com/office/drawing/2014/main" id="{544D4845-296B-445F-B066-E09F861CFA01}"/>
              </a:ext>
            </a:extLst>
          </p:cNvPr>
          <p:cNvSpPr>
            <a:spLocks noChangeArrowheads="1"/>
          </p:cNvSpPr>
          <p:nvPr/>
        </p:nvSpPr>
        <p:spPr bwMode="auto">
          <a:xfrm>
            <a:off x="5753889" y="4831616"/>
            <a:ext cx="1851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family</a:t>
            </a:r>
          </a:p>
        </p:txBody>
      </p:sp>
      <p:sp>
        <p:nvSpPr>
          <p:cNvPr id="18" name="Rectangle 17">
            <a:extLst>
              <a:ext uri="{FF2B5EF4-FFF2-40B4-BE49-F238E27FC236}">
                <a16:creationId xmlns:a16="http://schemas.microsoft.com/office/drawing/2014/main" id="{FF483C51-2013-4D5D-BEDB-F7A70F0D3D33}"/>
              </a:ext>
            </a:extLst>
          </p:cNvPr>
          <p:cNvSpPr>
            <a:spLocks noChangeArrowheads="1"/>
          </p:cNvSpPr>
          <p:nvPr/>
        </p:nvSpPr>
        <p:spPr bwMode="auto">
          <a:xfrm>
            <a:off x="5753889" y="5323741"/>
            <a:ext cx="1449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genus</a:t>
            </a:r>
          </a:p>
        </p:txBody>
      </p:sp>
      <p:sp>
        <p:nvSpPr>
          <p:cNvPr id="19" name="Rectangle 18">
            <a:extLst>
              <a:ext uri="{FF2B5EF4-FFF2-40B4-BE49-F238E27FC236}">
                <a16:creationId xmlns:a16="http://schemas.microsoft.com/office/drawing/2014/main" id="{2291C756-FD41-4DED-A989-F60AFCBB0350}"/>
              </a:ext>
            </a:extLst>
          </p:cNvPr>
          <p:cNvSpPr>
            <a:spLocks noChangeArrowheads="1"/>
          </p:cNvSpPr>
          <p:nvPr/>
        </p:nvSpPr>
        <p:spPr bwMode="auto">
          <a:xfrm>
            <a:off x="5753889" y="5815866"/>
            <a:ext cx="1952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species</a:t>
            </a:r>
          </a:p>
        </p:txBody>
      </p:sp>
      <p:sp>
        <p:nvSpPr>
          <p:cNvPr id="21" name="Line 9">
            <a:extLst>
              <a:ext uri="{FF2B5EF4-FFF2-40B4-BE49-F238E27FC236}">
                <a16:creationId xmlns:a16="http://schemas.microsoft.com/office/drawing/2014/main" id="{2EA5C4CB-7B35-497A-B866-EF7DB5CDBFC9}"/>
              </a:ext>
            </a:extLst>
          </p:cNvPr>
          <p:cNvSpPr>
            <a:spLocks noChangeShapeType="1"/>
          </p:cNvSpPr>
          <p:nvPr/>
        </p:nvSpPr>
        <p:spPr bwMode="auto">
          <a:xfrm flipH="1">
            <a:off x="7916064" y="2925028"/>
            <a:ext cx="28575" cy="3198813"/>
          </a:xfrm>
          <a:prstGeom prst="line">
            <a:avLst/>
          </a:prstGeom>
          <a:noFill/>
          <a:ln w="76200">
            <a:solidFill>
              <a:schemeClr val="tx1"/>
            </a:solidFill>
            <a:round/>
            <a:headEnd/>
            <a:tailEnd type="triangle" w="med" len="med"/>
          </a:ln>
          <a:effectLst/>
        </p:spPr>
        <p:txBody>
          <a:bodyPr/>
          <a:lstStyle/>
          <a:p>
            <a:pPr>
              <a:defRPr/>
            </a:pPr>
            <a:endParaRPr lang="en-GB">
              <a:ln>
                <a:solidFill>
                  <a:sysClr val="windowText" lastClr="000000"/>
                </a:solidFill>
              </a:ln>
              <a:latin typeface="Arial" charset="0"/>
            </a:endParaRPr>
          </a:p>
        </p:txBody>
      </p:sp>
      <p:sp>
        <p:nvSpPr>
          <p:cNvPr id="22" name="Text Box 5">
            <a:extLst>
              <a:ext uri="{FF2B5EF4-FFF2-40B4-BE49-F238E27FC236}">
                <a16:creationId xmlns:a16="http://schemas.microsoft.com/office/drawing/2014/main" id="{F17D8788-6B6B-4DF0-81D9-48024CA584B3}"/>
              </a:ext>
            </a:extLst>
          </p:cNvPr>
          <p:cNvSpPr txBox="1">
            <a:spLocks noChangeArrowheads="1"/>
          </p:cNvSpPr>
          <p:nvPr/>
        </p:nvSpPr>
        <p:spPr bwMode="auto">
          <a:xfrm>
            <a:off x="330547" y="4253694"/>
            <a:ext cx="51566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Going down the hierarchy, there are fewer organisms within each group. </a:t>
            </a:r>
          </a:p>
        </p:txBody>
      </p:sp>
      <p:sp>
        <p:nvSpPr>
          <p:cNvPr id="23" name="Rectangle 22">
            <a:extLst>
              <a:ext uri="{FF2B5EF4-FFF2-40B4-BE49-F238E27FC236}">
                <a16:creationId xmlns:a16="http://schemas.microsoft.com/office/drawing/2014/main" id="{5C7764D5-D082-41E5-8AE9-B4D2BA1ED313}"/>
              </a:ext>
            </a:extLst>
          </p:cNvPr>
          <p:cNvSpPr>
            <a:spLocks noChangeArrowheads="1"/>
          </p:cNvSpPr>
          <p:nvPr/>
        </p:nvSpPr>
        <p:spPr bwMode="auto">
          <a:xfrm>
            <a:off x="330548" y="5277546"/>
            <a:ext cx="51566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organisms in each group share more and more common features.</a:t>
            </a:r>
          </a:p>
        </p:txBody>
      </p:sp>
      <p:sp>
        <p:nvSpPr>
          <p:cNvPr id="20" name="Rectangle 19">
            <a:extLst>
              <a:ext uri="{FF2B5EF4-FFF2-40B4-BE49-F238E27FC236}">
                <a16:creationId xmlns:a16="http://schemas.microsoft.com/office/drawing/2014/main" id="{ADB211C1-2FAB-4905-870A-B501AF748BAB}"/>
              </a:ext>
            </a:extLst>
          </p:cNvPr>
          <p:cNvSpPr>
            <a:spLocks noChangeArrowheads="1"/>
          </p:cNvSpPr>
          <p:nvPr/>
        </p:nvSpPr>
        <p:spPr bwMode="auto">
          <a:xfrm>
            <a:off x="5753889" y="3844191"/>
            <a:ext cx="1314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solidFill>
                  <a:srgbClr val="10BC45"/>
                </a:solidFill>
              </a:rPr>
              <a:t>class</a:t>
            </a:r>
          </a:p>
        </p:txBody>
      </p:sp>
      <p:pic>
        <p:nvPicPr>
          <p:cNvPr id="24" name="Picture 23">
            <a:extLst>
              <a:ext uri="{FF2B5EF4-FFF2-40B4-BE49-F238E27FC236}">
                <a16:creationId xmlns:a16="http://schemas.microsoft.com/office/drawing/2014/main" id="{7E91BEA7-614B-48A4-91B6-A371C9D172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F10E5EA-1220-41D5-897F-80B18F9EEA3E}"/>
              </a:ext>
            </a:extLst>
          </p:cNvPr>
          <p:cNvSpPr/>
          <p:nvPr/>
        </p:nvSpPr>
        <p:spPr>
          <a:xfrm>
            <a:off x="330548" y="1836654"/>
            <a:ext cx="8370527" cy="1200329"/>
          </a:xfrm>
          <a:prstGeom prst="rect">
            <a:avLst/>
          </a:prstGeom>
        </p:spPr>
        <p:txBody>
          <a:bodyPr wrap="square">
            <a:spAutoFit/>
          </a:bodyPr>
          <a:lstStyle/>
          <a:p>
            <a:r>
              <a:rPr lang="en-GB" altLang="en-US" b="1" dirty="0">
                <a:solidFill>
                  <a:srgbClr val="10BC45"/>
                </a:solidFill>
              </a:rPr>
              <a:t>Carl Linnaeus </a:t>
            </a:r>
            <a:r>
              <a:rPr lang="en-GB" altLang="en-US" dirty="0"/>
              <a:t>(1707–1778) was a Swedish scientist who classified organisms into groups according to their structure and characteristics. </a:t>
            </a: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par>
                          <p:cTn id="49" fill="hold" nodeType="afterGroup">
                            <p:stCondLst>
                              <p:cond delay="0"/>
                            </p:stCondLst>
                            <p:childTnLst>
                              <p:par>
                                <p:cTn id="50" presetID="1" presetClass="entr" presetSubtype="0"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6" grpId="0"/>
      <p:bldP spid="17" grpId="0"/>
      <p:bldP spid="18" grpId="0"/>
      <p:bldP spid="19" grpId="0"/>
      <p:bldP spid="22" grpId="0"/>
      <p:bldP spid="2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9590D474-161D-42BF-9C7E-4BE36824F87E}"/>
              </a:ext>
            </a:extLst>
          </p:cNvPr>
          <p:cNvSpPr>
            <a:spLocks noGrp="1" noChangeArrowheads="1"/>
          </p:cNvSpPr>
          <p:nvPr>
            <p:ph type="title"/>
          </p:nvPr>
        </p:nvSpPr>
        <p:spPr/>
        <p:txBody>
          <a:bodyPr/>
          <a:lstStyle/>
          <a:p>
            <a:pPr eaLnBrk="1" hangingPunct="1"/>
            <a:r>
              <a:rPr lang="en-GB" altLang="en-US" dirty="0"/>
              <a:t>The Linnaean system activity</a:t>
            </a:r>
            <a:endParaRPr lang="en-US" altLang="en-US" dirty="0"/>
          </a:p>
        </p:txBody>
      </p:sp>
      <p:pic>
        <p:nvPicPr>
          <p:cNvPr id="23556" name="Picture 6">
            <a:extLst>
              <a:ext uri="{FF2B5EF4-FFF2-40B4-BE49-F238E27FC236}">
                <a16:creationId xmlns:a16="http://schemas.microsoft.com/office/drawing/2014/main" id="{563848CA-E046-4E3E-8A72-BE250F645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descr="flash_icon">
            <a:extLst>
              <a:ext uri="{FF2B5EF4-FFF2-40B4-BE49-F238E27FC236}">
                <a16:creationId xmlns:a16="http://schemas.microsoft.com/office/drawing/2014/main" id="{CCF03E55-3DD7-4AA9-B6CD-B3C1E1CC51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34413" y="115888"/>
            <a:ext cx="38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descr="notes_icon">
            <a:extLst>
              <a:ext uri="{FF2B5EF4-FFF2-40B4-BE49-F238E27FC236}">
                <a16:creationId xmlns:a16="http://schemas.microsoft.com/office/drawing/2014/main" id="{106B5CD7-25AD-4D40-B6BB-92DD6858AC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3238" y="150813"/>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B8A939-20A4-4E88-A3E5-E8A179C2221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7839"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4014"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EF130D6-ED16-4D91-A2AD-2E74BB52090C}"/>
              </a:ext>
            </a:extLst>
          </p:cNvPr>
          <p:cNvSpPr>
            <a:spLocks noGrp="1" noChangeArrowheads="1"/>
          </p:cNvSpPr>
          <p:nvPr>
            <p:ph type="title"/>
          </p:nvPr>
        </p:nvSpPr>
        <p:spPr/>
        <p:txBody>
          <a:bodyPr/>
          <a:lstStyle/>
          <a:p>
            <a:pPr eaLnBrk="1" hangingPunct="1"/>
            <a:r>
              <a:rPr lang="en-US" altLang="en-US" dirty="0"/>
              <a:t>Shared features (1)</a:t>
            </a:r>
          </a:p>
        </p:txBody>
      </p:sp>
      <p:sp>
        <p:nvSpPr>
          <p:cNvPr id="31747" name="Text Box 53">
            <a:extLst>
              <a:ext uri="{FF2B5EF4-FFF2-40B4-BE49-F238E27FC236}">
                <a16:creationId xmlns:a16="http://schemas.microsoft.com/office/drawing/2014/main" id="{525DF81E-7257-4451-AAE3-DEC6268B7CAE}"/>
              </a:ext>
            </a:extLst>
          </p:cNvPr>
          <p:cNvSpPr txBox="1">
            <a:spLocks noChangeArrowheads="1"/>
          </p:cNvSpPr>
          <p:nvPr/>
        </p:nvSpPr>
        <p:spPr bwMode="auto">
          <a:xfrm>
            <a:off x="355600" y="812800"/>
            <a:ext cx="8521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Linnaean classification system places organisms into groups in which an increasing number of features are shared.</a:t>
            </a:r>
          </a:p>
        </p:txBody>
      </p:sp>
      <p:sp>
        <p:nvSpPr>
          <p:cNvPr id="189445" name="Text Box 52">
            <a:extLst>
              <a:ext uri="{FF2B5EF4-FFF2-40B4-BE49-F238E27FC236}">
                <a16:creationId xmlns:a16="http://schemas.microsoft.com/office/drawing/2014/main" id="{62B9144A-62A4-4FA1-9CC1-982BAEDA1A53}"/>
              </a:ext>
            </a:extLst>
          </p:cNvPr>
          <p:cNvSpPr txBox="1">
            <a:spLocks noChangeArrowheads="1"/>
          </p:cNvSpPr>
          <p:nvPr/>
        </p:nvSpPr>
        <p:spPr bwMode="auto">
          <a:xfrm>
            <a:off x="355600" y="1728975"/>
            <a:ext cx="85740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20000"/>
              </a:spcBef>
            </a:pPr>
            <a:r>
              <a:rPr lang="en-US" altLang="en-US" dirty="0"/>
              <a:t>Organisms in the same </a:t>
            </a:r>
            <a:r>
              <a:rPr lang="en-US" altLang="en-US" b="1" dirty="0">
                <a:solidFill>
                  <a:srgbClr val="10BC45"/>
                </a:solidFill>
              </a:rPr>
              <a:t>genus</a:t>
            </a:r>
            <a:r>
              <a:rPr lang="en-US" altLang="en-US" dirty="0"/>
              <a:t> are generally very similar. For example, the genus </a:t>
            </a:r>
            <a:r>
              <a:rPr lang="en-US" altLang="en-US" i="1" dirty="0" err="1"/>
              <a:t>Canis</a:t>
            </a:r>
            <a:r>
              <a:rPr lang="en-US" altLang="en-US" i="1" dirty="0"/>
              <a:t> </a:t>
            </a:r>
            <a:r>
              <a:rPr lang="en-US" altLang="en-US" dirty="0"/>
              <a:t>includes dogs, wolves and jackals.</a:t>
            </a:r>
            <a:endParaRPr lang="en-GB" altLang="en-US" dirty="0"/>
          </a:p>
        </p:txBody>
      </p:sp>
      <p:pic>
        <p:nvPicPr>
          <p:cNvPr id="10" name="Picture 9">
            <a:extLst>
              <a:ext uri="{FF2B5EF4-FFF2-40B4-BE49-F238E27FC236}">
                <a16:creationId xmlns:a16="http://schemas.microsoft.com/office/drawing/2014/main" id="{031D38AD-1874-41D0-9ED7-C9CE10AC50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8675" y="6180138"/>
            <a:ext cx="6286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notes_icon">
            <a:extLst>
              <a:ext uri="{FF2B5EF4-FFF2-40B4-BE49-F238E27FC236}">
                <a16:creationId xmlns:a16="http://schemas.microsoft.com/office/drawing/2014/main" id="{DDDD11F7-C892-4B7A-AB23-2220E73DA4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2813" y="153988"/>
            <a:ext cx="4429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8E4B632-AC0B-4F64-9B4F-97E3C2593F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8122" y="3446748"/>
            <a:ext cx="2653459" cy="2653459"/>
          </a:xfrm>
          <a:prstGeom prst="rect">
            <a:avLst/>
          </a:prstGeom>
        </p:spPr>
      </p:pic>
      <p:pic>
        <p:nvPicPr>
          <p:cNvPr id="5" name="Picture 4">
            <a:extLst>
              <a:ext uri="{FF2B5EF4-FFF2-40B4-BE49-F238E27FC236}">
                <a16:creationId xmlns:a16="http://schemas.microsoft.com/office/drawing/2014/main" id="{B011785D-B969-448A-BBD1-682D073CC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3282" y="2714480"/>
            <a:ext cx="2653459" cy="3531969"/>
          </a:xfrm>
          <a:prstGeom prst="rect">
            <a:avLst/>
          </a:prstGeom>
        </p:spPr>
      </p:pic>
      <p:pic>
        <p:nvPicPr>
          <p:cNvPr id="7" name="Picture 6">
            <a:extLst>
              <a:ext uri="{FF2B5EF4-FFF2-40B4-BE49-F238E27FC236}">
                <a16:creationId xmlns:a16="http://schemas.microsoft.com/office/drawing/2014/main" id="{429147C4-9885-4216-8580-C2F2C855AB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3147" y="3129349"/>
            <a:ext cx="1980572" cy="297085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80xnrsSH"/>
  <p:tag name="ARTICULATE_DESIGN_ID_4_DEFAULT DESIGN" val="e5FrNgST"/>
  <p:tag name="ARTICULATE_DESIGN_ID_1_DEFAULT DESIGN" val="bw9DeUeT"/>
  <p:tag name="ARTICULATE_DESIGN_ID_5_DEFAULT DESIGN" val="quWkdC0Y"/>
  <p:tag name="ARTICULATE_SLIDE_COUNT" val="15"/>
  <p:tag name="ARTICULATE_DESIGN_ID_3_DEFAULT DESIGN" val="yyd540kG"/>
  <p:tag name="ARTICULATE_DESIGN_ID_2_DEFAULT DESIGN" val="UN76AsH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16527</TotalTime>
  <Words>3837</Words>
  <Application>Microsoft Office PowerPoint</Application>
  <PresentationFormat>On-screen Show (4:3)</PresentationFormat>
  <Paragraphs>308</Paragraphs>
  <Slides>30</Slides>
  <Notes>30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Wingdings</vt:lpstr>
      <vt:lpstr>Arial</vt:lpstr>
      <vt:lpstr>Wingdings 2</vt:lpstr>
      <vt:lpstr>1_Default Design</vt:lpstr>
      <vt:lpstr>5_Default Design</vt:lpstr>
      <vt:lpstr>Evolutionary Relationships</vt:lpstr>
      <vt:lpstr>Information</vt:lpstr>
      <vt:lpstr>Darwin’s theory of evolution</vt:lpstr>
      <vt:lpstr>Evidence for evolution</vt:lpstr>
      <vt:lpstr>Evolution as an answer</vt:lpstr>
      <vt:lpstr>Classification activity</vt:lpstr>
      <vt:lpstr>The Linnaean system</vt:lpstr>
      <vt:lpstr>The Linnaean system activity</vt:lpstr>
      <vt:lpstr>Shared features (1)</vt:lpstr>
      <vt:lpstr>Shared features (2)</vt:lpstr>
      <vt:lpstr>Evolution explains shared features</vt:lpstr>
      <vt:lpstr>Diagrams using shared features</vt:lpstr>
      <vt:lpstr>Vestigial body parts</vt:lpstr>
      <vt:lpstr>The impact of modern science</vt:lpstr>
      <vt:lpstr>DNA is conserved</vt:lpstr>
      <vt:lpstr>DNA sequences</vt:lpstr>
      <vt:lpstr>Shared DNA sequences in humans</vt:lpstr>
      <vt:lpstr>Shared DNA sequences between species (1)</vt:lpstr>
      <vt:lpstr>Shared DNA sequences between species (2)</vt:lpstr>
      <vt:lpstr>Why are some DNA sequences conserved?</vt:lpstr>
      <vt:lpstr>Using shared DNA sequences</vt:lpstr>
      <vt:lpstr>Interpretation of shared DNA</vt:lpstr>
      <vt:lpstr>Diagrams using genetic data</vt:lpstr>
      <vt:lpstr>Shared amino acid sequences</vt:lpstr>
      <vt:lpstr>Shared amino acids activity</vt:lpstr>
      <vt:lpstr>Primate evolutionary tree</vt:lpstr>
      <vt:lpstr>Evolution and embryology</vt:lpstr>
      <vt:lpstr>Control of embryo development</vt:lpstr>
      <vt:lpstr>Evolution and the fossil record</vt:lpstr>
      <vt:lpstr>Fossil record: horses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Relationships</dc:title>
  <dc:subject>Boardworks High School Life Science</dc:subject>
  <dc:creator>Boardworks</dc:creator>
  <cp:lastModifiedBy>Tim Crilly</cp:lastModifiedBy>
  <cp:revision>1003</cp:revision>
  <dcterms:created xsi:type="dcterms:W3CDTF">2003-10-06T13:07:42Z</dcterms:created>
  <dcterms:modified xsi:type="dcterms:W3CDTF">2019-01-31T15:25:04Z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AC590558-60F9-4035-8C1B-7CD32C2018E8</vt:lpwstr>
  </property>
  <property fmtid="{D5CDD505-2E9C-101B-9397-08002B2CF9AE}" pid="3" name="ArticulatePath">
    <vt:lpwstr>Classification</vt:lpwstr>
  </property>
</Properties>
</file>