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activeX/activeX1.xml" ContentType="application/vnd.ms-office.activeX+xml"/>
  <Override PartName="/ppt/notesSlides/notesSlide7.xml" ContentType="application/vnd.openxmlformats-officedocument.presentationml.notesSlide+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activeX/activeX2.xml" ContentType="application/vnd.ms-office.activeX+xml"/>
  <Override PartName="/ppt/notesSlides/notesSlide13.xml" ContentType="application/vnd.openxmlformats-officedocument.presentationml.notesSlide+xml"/>
  <Override PartName="/ppt/tags/tag4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4.xml" ContentType="application/vnd.openxmlformats-officedocument.presentationml.tags+xml"/>
  <Override PartName="/ppt/activeX/activeX3.xml" ContentType="application/vnd.ms-office.activeX+xml"/>
  <Override PartName="/ppt/notesSlides/notesSlide18.xml" ContentType="application/vnd.openxmlformats-officedocument.presentationml.notesSlide+xml"/>
  <Override PartName="/ppt/tags/tag4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6.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711" r:id="rId1"/>
    <p:sldMasterId id="2147485725" r:id="rId2"/>
  </p:sldMasterIdLst>
  <p:notesMasterIdLst>
    <p:notesMasterId r:id="rId26"/>
  </p:notesMasterIdLst>
  <p:handoutMasterIdLst>
    <p:handoutMasterId r:id="rId27"/>
  </p:handoutMasterIdLst>
  <p:sldIdLst>
    <p:sldId id="430" r:id="rId3"/>
    <p:sldId id="547" r:id="rId4"/>
    <p:sldId id="507" r:id="rId5"/>
    <p:sldId id="526" r:id="rId6"/>
    <p:sldId id="522" r:id="rId7"/>
    <p:sldId id="549" r:id="rId8"/>
    <p:sldId id="528" r:id="rId9"/>
    <p:sldId id="527" r:id="rId10"/>
    <p:sldId id="550" r:id="rId11"/>
    <p:sldId id="505" r:id="rId12"/>
    <p:sldId id="508" r:id="rId13"/>
    <p:sldId id="511" r:id="rId14"/>
    <p:sldId id="512" r:id="rId15"/>
    <p:sldId id="530" r:id="rId16"/>
    <p:sldId id="552" r:id="rId17"/>
    <p:sldId id="524" r:id="rId18"/>
    <p:sldId id="525" r:id="rId19"/>
    <p:sldId id="514" r:id="rId20"/>
    <p:sldId id="542" r:id="rId21"/>
    <p:sldId id="516" r:id="rId22"/>
    <p:sldId id="495" r:id="rId23"/>
    <p:sldId id="489" r:id="rId24"/>
    <p:sldId id="541" r:id="rId25"/>
  </p:sldIdLst>
  <p:sldSz cx="9144000" cy="6858000" type="screen4x3"/>
  <p:notesSz cx="6858000" cy="9296400"/>
  <p:embeddedFontLst>
    <p:embeddedFont>
      <p:font typeface="Wingdings 2" panose="05020102010507070707" pitchFamily="18" charset="2"/>
      <p:regular r:id="rId28"/>
    </p:embeddedFont>
  </p:embeddedFontLst>
  <p:custDataLst>
    <p:tags r:id="rId29"/>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69">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96E696"/>
    <a:srgbClr val="010066"/>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p:scale>
          <a:sx n="85" d="100"/>
          <a:sy n="85" d="100"/>
        </p:scale>
        <p:origin x="618" y="156"/>
      </p:cViewPr>
      <p:guideLst>
        <p:guide orient="horz" pos="494"/>
        <p:guide orient="horz" pos="3869"/>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31"/>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A1B48494-57B4-43F6-AC29-2F1227960E3C}"/>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2783897E-2953-4D27-A18F-40B816F33D7B}" type="slidenum">
              <a:rPr lang="en-GB" altLang="en-US"/>
              <a:pPr/>
              <a:t>‹#›</a:t>
            </a:fld>
            <a:endParaRPr lang="en-GB" altLang="en-US"/>
          </a:p>
        </p:txBody>
      </p:sp>
      <p:sp>
        <p:nvSpPr>
          <p:cNvPr id="6" name="Rectangle 7">
            <a:extLst>
              <a:ext uri="{FF2B5EF4-FFF2-40B4-BE49-F238E27FC236}">
                <a16:creationId xmlns:a16="http://schemas.microsoft.com/office/drawing/2014/main" id="{9FDE2FB3-9E09-4984-8472-E42C92670D2E}"/>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2ED7D848-A800-4E9F-9774-5BCAE86D104C}"/>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3739329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7" name="Rectangle 4">
            <a:extLst>
              <a:ext uri="{FF2B5EF4-FFF2-40B4-BE49-F238E27FC236}">
                <a16:creationId xmlns:a16="http://schemas.microsoft.com/office/drawing/2014/main" id="{B7F5D49E-46E2-46AF-A8DF-7016AF8DABC5}"/>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62508FE3-91F5-4192-9330-C09CC76C266B}"/>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955FDCA3-2271-4FB6-937C-81AFF2DF643B}"/>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39978573-A192-4696-9961-B38E2AC587DF}" type="slidenum">
              <a:rPr lang="en-US" altLang="en-US"/>
              <a:pPr/>
              <a:t>‹#›</a:t>
            </a:fld>
            <a:endParaRPr lang="en-US" altLang="en-US"/>
          </a:p>
        </p:txBody>
      </p:sp>
      <p:sp>
        <p:nvSpPr>
          <p:cNvPr id="8" name="Rectangle 7">
            <a:extLst>
              <a:ext uri="{FF2B5EF4-FFF2-40B4-BE49-F238E27FC236}">
                <a16:creationId xmlns:a16="http://schemas.microsoft.com/office/drawing/2014/main" id="{36811E7D-50D0-4ED4-BDA5-DD902A16CD00}"/>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8152CDDE-8649-4CC5-874D-E159B93E0EFC}"/>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52419338"/>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E4A036E4-B43C-453C-AE24-78BF6629CC6F}"/>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7AABEA27-52F5-4D3B-8AC1-E74A73B3AF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1B981F0-325F-49BC-AA60-F4F1114F6193}"/>
              </a:ext>
            </a:extLst>
          </p:cNvPr>
          <p:cNvSpPr>
            <a:spLocks noGrp="1"/>
          </p:cNvSpPr>
          <p:nvPr>
            <p:ph type="sldNum" sz="quarter" idx="10"/>
          </p:nvPr>
        </p:nvSpPr>
        <p:spPr/>
        <p:txBody>
          <a:bodyPr/>
          <a:lstStyle/>
          <a:p>
            <a:fld id="{39978573-A192-4696-9961-B38E2AC587D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057D54FA-75FD-4288-AE98-72638B2D412D}"/>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CCF0C5D4-77C3-457B-8E11-B9516C1555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Remind students that in plants, xylem tissue transports water and mineral ions. Phloem tissue transports the products of photosynthesis, mainly in the form of sucrose.</a:t>
            </a:r>
          </a:p>
          <a:p>
            <a:endParaRPr lang="en-GB" altLang="en-US" b="1" dirty="0">
              <a:latin typeface="Arial" panose="020B0604020202020204" pitchFamily="34" charset="0"/>
            </a:endParaRPr>
          </a:p>
          <a:p>
            <a:r>
              <a:rPr lang="en-GB" altLang="en-US" dirty="0">
                <a:latin typeface="Arial" panose="020B0604020202020204" pitchFamily="34" charset="0"/>
              </a:rPr>
              <a:t>For more information about blood and the circulatory system, please refer to </a:t>
            </a:r>
            <a:r>
              <a:rPr lang="en-GB" altLang="en-US" i="1" dirty="0">
                <a:latin typeface="Arial" panose="020B0604020202020204" pitchFamily="34" charset="0"/>
              </a:rPr>
              <a:t>The Circulatory System </a:t>
            </a:r>
            <a:r>
              <a:rPr lang="en-GB" altLang="en-US" dirty="0">
                <a:latin typeface="Arial" panose="020B0604020202020204" pitchFamily="34" charset="0"/>
              </a:rPr>
              <a:t>presentation. </a:t>
            </a:r>
          </a:p>
          <a:p>
            <a:r>
              <a:rPr lang="en-GB" altLang="en-US" dirty="0">
                <a:latin typeface="Arial" panose="020B0604020202020204" pitchFamily="34" charset="0"/>
              </a:rPr>
              <a:t>For more information about xylem and phloem in plants, please refer to the </a:t>
            </a:r>
            <a:r>
              <a:rPr lang="en-GB" altLang="en-US" i="1" dirty="0">
                <a:latin typeface="Arial" panose="020B0604020202020204" pitchFamily="34" charset="0"/>
              </a:rPr>
              <a:t>Transport in Plants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36E9E1FB-9D21-4140-933E-6D271AA2BBED}"/>
              </a:ext>
            </a:extLst>
          </p:cNvPr>
          <p:cNvSpPr>
            <a:spLocks noGrp="1"/>
          </p:cNvSpPr>
          <p:nvPr>
            <p:ph type="sldNum" sz="quarter" idx="10"/>
          </p:nvPr>
        </p:nvSpPr>
        <p:spPr/>
        <p:txBody>
          <a:bodyPr/>
          <a:lstStyle/>
          <a:p>
            <a:fld id="{39978573-A192-4696-9961-B38E2AC587DF}"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a:extLst>
              <a:ext uri="{FF2B5EF4-FFF2-40B4-BE49-F238E27FC236}">
                <a16:creationId xmlns:a16="http://schemas.microsoft.com/office/drawing/2014/main" id="{0ED0D177-FF16-4B87-AD99-70947197C32D}"/>
              </a:ext>
            </a:extLst>
          </p:cNvPr>
          <p:cNvSpPr>
            <a:spLocks noGrp="1" noRot="1" noChangeAspect="1" noChangeArrowheads="1" noTextEdit="1"/>
          </p:cNvSpPr>
          <p:nvPr>
            <p:ph type="sldImg"/>
          </p:nvPr>
        </p:nvSpPr>
        <p:spPr>
          <a:ln/>
        </p:spPr>
      </p:sp>
      <p:sp>
        <p:nvSpPr>
          <p:cNvPr id="63493" name="Rectangle 3">
            <a:extLst>
              <a:ext uri="{FF2B5EF4-FFF2-40B4-BE49-F238E27FC236}">
                <a16:creationId xmlns:a16="http://schemas.microsoft.com/office/drawing/2014/main" id="{43DA7F49-6D93-4323-A345-69E0F43E1E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t>Many animals have lungs, including all mammals, birds, reptiles and amphibians. </a:t>
            </a:r>
            <a:r>
              <a:rPr lang="en-GB" altLang="en-US" dirty="0">
                <a:latin typeface="Arial" panose="020B0604020202020204" pitchFamily="34" charset="0"/>
              </a:rPr>
              <a:t>Gas exchange takes place between the air in the alveoli of the lungs and the blood in the lung capillaries.</a:t>
            </a:r>
          </a:p>
        </p:txBody>
      </p:sp>
      <p:sp>
        <p:nvSpPr>
          <p:cNvPr id="2" name="Slide Number Placeholder 1">
            <a:extLst>
              <a:ext uri="{FF2B5EF4-FFF2-40B4-BE49-F238E27FC236}">
                <a16:creationId xmlns:a16="http://schemas.microsoft.com/office/drawing/2014/main" id="{C2CE5AE3-A92C-470F-9E49-A17B23760049}"/>
              </a:ext>
            </a:extLst>
          </p:cNvPr>
          <p:cNvSpPr>
            <a:spLocks noGrp="1"/>
          </p:cNvSpPr>
          <p:nvPr>
            <p:ph type="sldNum" sz="quarter" idx="10"/>
          </p:nvPr>
        </p:nvSpPr>
        <p:spPr/>
        <p:txBody>
          <a:bodyPr/>
          <a:lstStyle/>
          <a:p>
            <a:fld id="{39978573-A192-4696-9961-B38E2AC587DF}"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a:extLst>
              <a:ext uri="{FF2B5EF4-FFF2-40B4-BE49-F238E27FC236}">
                <a16:creationId xmlns:a16="http://schemas.microsoft.com/office/drawing/2014/main" id="{FD871CEE-2A3A-4B14-BCB0-5F6BEC283BC9}"/>
              </a:ext>
            </a:extLst>
          </p:cNvPr>
          <p:cNvSpPr>
            <a:spLocks noGrp="1" noRot="1" noChangeAspect="1" noChangeArrowheads="1" noTextEdit="1"/>
          </p:cNvSpPr>
          <p:nvPr>
            <p:ph type="sldImg"/>
          </p:nvPr>
        </p:nvSpPr>
        <p:spPr>
          <a:ln/>
        </p:spPr>
      </p:sp>
      <p:sp>
        <p:nvSpPr>
          <p:cNvPr id="64517" name="Rectangle 3">
            <a:extLst>
              <a:ext uri="{FF2B5EF4-FFF2-40B4-BE49-F238E27FC236}">
                <a16:creationId xmlns:a16="http://schemas.microsoft.com/office/drawing/2014/main" id="{52FC2D84-7B61-47F3-BA14-AA27F9DD91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Combined surface area takes into account the total surface area of all alveoli in the lungs. There are approximately 300 million alveoli in the human lungs, providing a combined surface area of 50–75 m</a:t>
            </a:r>
            <a:r>
              <a:rPr lang="en-GB" altLang="en-US" baseline="30000" dirty="0">
                <a:latin typeface="Arial" panose="020B0604020202020204" pitchFamily="34" charset="0"/>
              </a:rPr>
              <a:t>2</a:t>
            </a:r>
            <a:r>
              <a:rPr lang="en-GB" altLang="en-US" baseline="0" dirty="0">
                <a:latin typeface="Arial" panose="020B0604020202020204" pitchFamily="34" charset="0"/>
              </a:rPr>
              <a:t>.</a:t>
            </a:r>
          </a:p>
        </p:txBody>
      </p:sp>
      <p:sp>
        <p:nvSpPr>
          <p:cNvPr id="2" name="Slide Number Placeholder 1">
            <a:extLst>
              <a:ext uri="{FF2B5EF4-FFF2-40B4-BE49-F238E27FC236}">
                <a16:creationId xmlns:a16="http://schemas.microsoft.com/office/drawing/2014/main" id="{20953442-E588-4E82-87AF-E78F3B4070AB}"/>
              </a:ext>
            </a:extLst>
          </p:cNvPr>
          <p:cNvSpPr>
            <a:spLocks noGrp="1"/>
          </p:cNvSpPr>
          <p:nvPr>
            <p:ph type="sldNum" sz="quarter" idx="10"/>
          </p:nvPr>
        </p:nvSpPr>
        <p:spPr/>
        <p:txBody>
          <a:bodyPr/>
          <a:lstStyle/>
          <a:p>
            <a:fld id="{39978573-A192-4696-9961-B38E2AC587DF}"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a:extLst>
              <a:ext uri="{FF2B5EF4-FFF2-40B4-BE49-F238E27FC236}">
                <a16:creationId xmlns:a16="http://schemas.microsoft.com/office/drawing/2014/main" id="{C3A5DFA6-BBB3-4EB2-AEB2-CFDBC635DC3D}"/>
              </a:ext>
            </a:extLst>
          </p:cNvPr>
          <p:cNvSpPr>
            <a:spLocks noGrp="1" noRot="1" noChangeAspect="1" noChangeArrowheads="1" noTextEdit="1"/>
          </p:cNvSpPr>
          <p:nvPr>
            <p:ph type="sldImg"/>
          </p:nvPr>
        </p:nvSpPr>
        <p:spPr>
          <a:ln/>
        </p:spPr>
      </p:sp>
      <p:sp>
        <p:nvSpPr>
          <p:cNvPr id="65541" name="Rectangle 3">
            <a:extLst>
              <a:ext uri="{FF2B5EF4-FFF2-40B4-BE49-F238E27FC236}">
                <a16:creationId xmlns:a16="http://schemas.microsoft.com/office/drawing/2014/main" id="{5366B9E0-B89A-43BB-8F7C-4E990D2813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four-stage animation shows how oxygen and carbon dioxide are exchanged in the alveoli. Suitable prompts could include:</a:t>
            </a:r>
            <a:endParaRPr lang="en-GB" altLang="en-US" b="1" dirty="0">
              <a:latin typeface="Arial" panose="020B0604020202020204" pitchFamily="34" charset="0"/>
            </a:endParaRPr>
          </a:p>
          <a:p>
            <a:r>
              <a:rPr lang="en-GB" altLang="en-US" b="1" dirty="0">
                <a:latin typeface="Arial" panose="020B0604020202020204" pitchFamily="34" charset="0"/>
              </a:rPr>
              <a:t>Start:</a:t>
            </a:r>
            <a:r>
              <a:rPr lang="en-GB" altLang="en-US" dirty="0">
                <a:latin typeface="Arial" panose="020B0604020202020204" pitchFamily="34" charset="0"/>
              </a:rPr>
              <a:t> What is special about the shape of the alveoli and their position to the capillary blood supply?</a:t>
            </a:r>
            <a:endParaRPr lang="en-GB" altLang="en-US" b="1" dirty="0">
              <a:latin typeface="Arial" panose="020B0604020202020204" pitchFamily="34" charset="0"/>
            </a:endParaRPr>
          </a:p>
          <a:p>
            <a:r>
              <a:rPr lang="en-GB" altLang="en-US" b="1" dirty="0">
                <a:latin typeface="Arial" panose="020B0604020202020204" pitchFamily="34" charset="0"/>
              </a:rPr>
              <a:t>Stage 1:</a:t>
            </a:r>
            <a:r>
              <a:rPr lang="en-GB" altLang="en-US" dirty="0">
                <a:latin typeface="Arial" panose="020B0604020202020204" pitchFamily="34" charset="0"/>
              </a:rPr>
              <a:t> Why is the blood arriving at the lungs deoxygenated?</a:t>
            </a:r>
            <a:endParaRPr lang="en-GB" altLang="en-US" b="1" dirty="0">
              <a:latin typeface="Arial" panose="020B0604020202020204" pitchFamily="34" charset="0"/>
            </a:endParaRPr>
          </a:p>
          <a:p>
            <a:r>
              <a:rPr lang="en-GB" altLang="en-US" b="1" dirty="0">
                <a:latin typeface="Arial" panose="020B0604020202020204" pitchFamily="34" charset="0"/>
              </a:rPr>
              <a:t>Stage 2: </a:t>
            </a:r>
            <a:r>
              <a:rPr lang="en-GB" altLang="en-US" dirty="0">
                <a:latin typeface="Arial" panose="020B0604020202020204" pitchFamily="34" charset="0"/>
              </a:rPr>
              <a:t>What </a:t>
            </a:r>
            <a:r>
              <a:rPr lang="en-GB" altLang="en-US" dirty="0" err="1">
                <a:latin typeface="Arial" panose="020B0604020202020204" pitchFamily="34" charset="0"/>
              </a:rPr>
              <a:t>color</a:t>
            </a:r>
            <a:r>
              <a:rPr lang="en-GB" altLang="en-US" dirty="0">
                <a:latin typeface="Arial" panose="020B0604020202020204" pitchFamily="34" charset="0"/>
              </a:rPr>
              <a:t> is </a:t>
            </a:r>
            <a:r>
              <a:rPr lang="en-GB" altLang="en-US" dirty="0" err="1">
                <a:latin typeface="Arial" panose="020B0604020202020204" pitchFamily="34" charset="0"/>
              </a:rPr>
              <a:t>hemoglobin</a:t>
            </a:r>
            <a:r>
              <a:rPr lang="en-GB" altLang="en-US" dirty="0">
                <a:latin typeface="Arial" panose="020B0604020202020204" pitchFamily="34" charset="0"/>
              </a:rPr>
              <a:t>?</a:t>
            </a:r>
            <a:endParaRPr lang="en-GB" altLang="en-US" b="1" dirty="0">
              <a:latin typeface="Arial" panose="020B0604020202020204" pitchFamily="34" charset="0"/>
            </a:endParaRPr>
          </a:p>
          <a:p>
            <a:r>
              <a:rPr lang="en-GB" altLang="en-US" b="1" dirty="0">
                <a:latin typeface="Arial" panose="020B0604020202020204" pitchFamily="34" charset="0"/>
              </a:rPr>
              <a:t>Stage 3:</a:t>
            </a:r>
            <a:r>
              <a:rPr lang="en-GB" altLang="en-US" dirty="0">
                <a:latin typeface="Arial" panose="020B0604020202020204" pitchFamily="34" charset="0"/>
              </a:rPr>
              <a:t> Which other substances are produced during cellular respiration?</a:t>
            </a:r>
          </a:p>
          <a:p>
            <a:r>
              <a:rPr lang="en-GB" altLang="en-US" b="1" dirty="0">
                <a:latin typeface="Arial" panose="020B0604020202020204" pitchFamily="34" charset="0"/>
              </a:rPr>
              <a:t>Stage 4:</a:t>
            </a:r>
            <a:r>
              <a:rPr lang="en-GB" altLang="en-US" dirty="0">
                <a:latin typeface="Arial" panose="020B0604020202020204" pitchFamily="34" charset="0"/>
              </a:rPr>
              <a:t> Approximately what percentage of exhaled air is carbon dioxide? (Approximately 4%)</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a:t>
            </a:r>
            <a:endParaRPr lang="en-GB"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Constructing Explanations and Designing Solutions:</a:t>
            </a:r>
            <a:r>
              <a:rPr lang="en-GB"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EAB32C6E-FF2E-4BA0-A881-7FEFDBF87EEC}"/>
              </a:ext>
            </a:extLst>
          </p:cNvPr>
          <p:cNvSpPr>
            <a:spLocks noGrp="1"/>
          </p:cNvSpPr>
          <p:nvPr>
            <p:ph type="sldNum" sz="quarter" idx="10"/>
          </p:nvPr>
        </p:nvSpPr>
        <p:spPr/>
        <p:txBody>
          <a:bodyPr/>
          <a:lstStyle/>
          <a:p>
            <a:fld id="{39978573-A192-4696-9961-B38E2AC587DF}"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a:extLst>
              <a:ext uri="{FF2B5EF4-FFF2-40B4-BE49-F238E27FC236}">
                <a16:creationId xmlns:a16="http://schemas.microsoft.com/office/drawing/2014/main" id="{C1A00E8E-5AB4-42F8-9C95-FE97CE47D0E9}"/>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C28BE9C9-DE7E-4521-9030-0CF117AD5E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Gills can only extract gases from water. They cannot get oxygen from the air. This means that fish are restricted to aquatic environments.</a:t>
            </a:r>
          </a:p>
        </p:txBody>
      </p:sp>
      <p:sp>
        <p:nvSpPr>
          <p:cNvPr id="2" name="Slide Number Placeholder 1">
            <a:extLst>
              <a:ext uri="{FF2B5EF4-FFF2-40B4-BE49-F238E27FC236}">
                <a16:creationId xmlns:a16="http://schemas.microsoft.com/office/drawing/2014/main" id="{0E2ABB2D-A543-4780-AF2D-449D64E8BAD4}"/>
              </a:ext>
            </a:extLst>
          </p:cNvPr>
          <p:cNvSpPr>
            <a:spLocks noGrp="1"/>
          </p:cNvSpPr>
          <p:nvPr>
            <p:ph type="sldNum" sz="quarter" idx="10"/>
          </p:nvPr>
        </p:nvSpPr>
        <p:spPr/>
        <p:txBody>
          <a:bodyPr/>
          <a:lstStyle/>
          <a:p>
            <a:fld id="{39978573-A192-4696-9961-B38E2AC587DF}"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3B8E135-99FF-4089-A35B-08108BE5A8F7}"/>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7C6A9E50-FCB2-4C97-812F-FDC3767408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Some types of shark have to continuously swim to maintain ventilation of their gills. If they stop, their blood will no longer receive a supply of oxygen from the water. </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Joe Belanger, Shutterstock.com 2018</a:t>
            </a:r>
          </a:p>
        </p:txBody>
      </p:sp>
      <p:sp>
        <p:nvSpPr>
          <p:cNvPr id="2" name="Slide Number Placeholder 1">
            <a:extLst>
              <a:ext uri="{FF2B5EF4-FFF2-40B4-BE49-F238E27FC236}">
                <a16:creationId xmlns:a16="http://schemas.microsoft.com/office/drawing/2014/main" id="{7B2631C9-EF82-4257-9AF6-D2C879C048CD}"/>
              </a:ext>
            </a:extLst>
          </p:cNvPr>
          <p:cNvSpPr>
            <a:spLocks noGrp="1"/>
          </p:cNvSpPr>
          <p:nvPr>
            <p:ph type="sldNum" sz="quarter" idx="10"/>
          </p:nvPr>
        </p:nvSpPr>
        <p:spPr/>
        <p:txBody>
          <a:bodyPr/>
          <a:lstStyle/>
          <a:p>
            <a:fld id="{39978573-A192-4696-9961-B38E2AC587DF}"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a:extLst>
              <a:ext uri="{FF2B5EF4-FFF2-40B4-BE49-F238E27FC236}">
                <a16:creationId xmlns:a16="http://schemas.microsoft.com/office/drawing/2014/main" id="{AE8CD2AF-D6C2-4969-82C5-28FEFFC1713C}"/>
              </a:ext>
            </a:extLst>
          </p:cNvPr>
          <p:cNvSpPr>
            <a:spLocks noGrp="1" noRot="1" noChangeAspect="1" noChangeArrowheads="1" noTextEdit="1"/>
          </p:cNvSpPr>
          <p:nvPr>
            <p:ph type="sldImg"/>
          </p:nvPr>
        </p:nvSpPr>
        <p:spPr>
          <a:ln/>
        </p:spPr>
      </p:sp>
      <p:sp>
        <p:nvSpPr>
          <p:cNvPr id="67589" name="Rectangle 5">
            <a:extLst>
              <a:ext uri="{FF2B5EF4-FFF2-40B4-BE49-F238E27FC236}">
                <a16:creationId xmlns:a16="http://schemas.microsoft.com/office/drawing/2014/main" id="{F1D013CB-02A7-4B02-B63F-0DC4B46514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For more information on cellular respiration, please refer to the </a:t>
            </a:r>
            <a:r>
              <a:rPr lang="en-GB" altLang="en-US" i="1" dirty="0">
                <a:latin typeface="Arial" panose="020B0604020202020204" pitchFamily="34" charset="0"/>
              </a:rPr>
              <a:t>Cellular Respiration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C7BA3D41-2519-4046-947F-20B97FD39A0D}"/>
              </a:ext>
            </a:extLst>
          </p:cNvPr>
          <p:cNvSpPr>
            <a:spLocks noGrp="1"/>
          </p:cNvSpPr>
          <p:nvPr>
            <p:ph type="sldNum" sz="quarter" idx="10"/>
          </p:nvPr>
        </p:nvSpPr>
        <p:spPr/>
        <p:txBody>
          <a:bodyPr/>
          <a:lstStyle/>
          <a:p>
            <a:fld id="{39978573-A192-4696-9961-B38E2AC587DF}"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A0DEFC9F-48E5-4434-880C-063ABE3EFC08}"/>
              </a:ext>
            </a:extLst>
          </p:cNvPr>
          <p:cNvSpPr>
            <a:spLocks noGrp="1" noRot="1" noChangeAspect="1" noChangeArrowheads="1" noTextEdit="1"/>
          </p:cNvSpPr>
          <p:nvPr>
            <p:ph type="sldImg"/>
          </p:nvPr>
        </p:nvSpPr>
        <p:spPr>
          <a:ln/>
        </p:spPr>
      </p:sp>
      <p:sp>
        <p:nvSpPr>
          <p:cNvPr id="55300" name="Rectangle 5">
            <a:extLst>
              <a:ext uri="{FF2B5EF4-FFF2-40B4-BE49-F238E27FC236}">
                <a16:creationId xmlns:a16="http://schemas.microsoft.com/office/drawing/2014/main" id="{32D3F510-2ADE-42F9-8448-68A5B28576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Teacher notes</a:t>
            </a:r>
          </a:p>
          <a:p>
            <a:r>
              <a:rPr lang="en-US" altLang="en-US" dirty="0">
                <a:latin typeface="Arial" panose="020B0604020202020204" pitchFamily="34" charset="0"/>
              </a:rPr>
              <a:t>For more information about digestion and digestive enzymes, please refer to </a:t>
            </a:r>
            <a:r>
              <a:rPr lang="en-US" altLang="en-US" i="1" dirty="0">
                <a:latin typeface="Arial" panose="020B0604020202020204" pitchFamily="34" charset="0"/>
              </a:rPr>
              <a:t>The Digestive System</a:t>
            </a:r>
            <a:r>
              <a:rPr lang="en-US"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9003C470-3D33-4B55-BF11-3CB63709AC34}"/>
              </a:ext>
            </a:extLst>
          </p:cNvPr>
          <p:cNvSpPr>
            <a:spLocks noGrp="1"/>
          </p:cNvSpPr>
          <p:nvPr>
            <p:ph type="sldNum" sz="quarter" idx="10"/>
          </p:nvPr>
        </p:nvSpPr>
        <p:spPr/>
        <p:txBody>
          <a:bodyPr/>
          <a:lstStyle/>
          <a:p>
            <a:fld id="{39978573-A192-4696-9961-B38E2AC587DF}"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a:extLst>
              <a:ext uri="{FF2B5EF4-FFF2-40B4-BE49-F238E27FC236}">
                <a16:creationId xmlns:a16="http://schemas.microsoft.com/office/drawing/2014/main" id="{19B6C1AD-2017-4D84-8DFB-152F5E420B8F}"/>
              </a:ext>
            </a:extLst>
          </p:cNvPr>
          <p:cNvSpPr>
            <a:spLocks noGrp="1" noRot="1" noChangeAspect="1" noChangeArrowheads="1" noTextEdit="1"/>
          </p:cNvSpPr>
          <p:nvPr>
            <p:ph type="sldImg"/>
          </p:nvPr>
        </p:nvSpPr>
        <p:spPr>
          <a:ln/>
        </p:spPr>
      </p:sp>
      <p:sp>
        <p:nvSpPr>
          <p:cNvPr id="68613" name="Rectangle 3">
            <a:extLst>
              <a:ext uri="{FF2B5EF4-FFF2-40B4-BE49-F238E27FC236}">
                <a16:creationId xmlns:a16="http://schemas.microsoft.com/office/drawing/2014/main" id="{1C985478-EC1A-4C74-8939-D33CE987E6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singular of villi is villus.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a:t>
            </a:r>
            <a:endParaRPr lang="en-GB"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Constructing Explanations and Designing Solutions:</a:t>
            </a:r>
            <a:r>
              <a:rPr lang="en-GB"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086255C-8C11-4EE3-991C-C120863CD3B1}"/>
              </a:ext>
            </a:extLst>
          </p:cNvPr>
          <p:cNvSpPr>
            <a:spLocks noGrp="1"/>
          </p:cNvSpPr>
          <p:nvPr>
            <p:ph type="sldNum" sz="quarter" idx="10"/>
          </p:nvPr>
        </p:nvSpPr>
        <p:spPr/>
        <p:txBody>
          <a:bodyPr/>
          <a:lstStyle/>
          <a:p>
            <a:fld id="{39978573-A192-4696-9961-B38E2AC587DF}"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a:extLst>
              <a:ext uri="{FF2B5EF4-FFF2-40B4-BE49-F238E27FC236}">
                <a16:creationId xmlns:a16="http://schemas.microsoft.com/office/drawing/2014/main" id="{F8CB2341-ACAD-4900-9707-20D4039F4604}"/>
              </a:ext>
            </a:extLst>
          </p:cNvPr>
          <p:cNvSpPr>
            <a:spLocks noGrp="1" noRot="1" noChangeAspect="1" noChangeArrowheads="1" noTextEdit="1"/>
          </p:cNvSpPr>
          <p:nvPr>
            <p:ph type="sldImg"/>
          </p:nvPr>
        </p:nvSpPr>
        <p:spPr>
          <a:ln/>
        </p:spPr>
      </p:sp>
      <p:sp>
        <p:nvSpPr>
          <p:cNvPr id="81925" name="Rectangle 3">
            <a:extLst>
              <a:ext uri="{FF2B5EF4-FFF2-40B4-BE49-F238E27FC236}">
                <a16:creationId xmlns:a16="http://schemas.microsoft.com/office/drawing/2014/main" id="{861C01D6-AF67-40B6-A6F1-072B9E74E5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B6308F2-97BD-47D4-A878-4EB49BBE8F30}"/>
              </a:ext>
            </a:extLst>
          </p:cNvPr>
          <p:cNvSpPr>
            <a:spLocks noGrp="1"/>
          </p:cNvSpPr>
          <p:nvPr>
            <p:ph type="sldNum" sz="quarter" idx="10"/>
          </p:nvPr>
        </p:nvSpPr>
        <p:spPr/>
        <p:txBody>
          <a:bodyPr/>
          <a:lstStyle/>
          <a:p>
            <a:fld id="{39978573-A192-4696-9961-B38E2AC587DF}"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0D0035C8-5268-4CD9-A71F-8C11AEEEEABD}"/>
              </a:ext>
            </a:extLst>
          </p:cNvPr>
          <p:cNvSpPr>
            <a:spLocks noGrp="1"/>
          </p:cNvSpPr>
          <p:nvPr>
            <p:ph type="sldNum" sz="quarter" idx="10"/>
          </p:nvPr>
        </p:nvSpPr>
        <p:spPr/>
        <p:txBody>
          <a:bodyPr/>
          <a:lstStyle/>
          <a:p>
            <a:fld id="{39978573-A192-4696-9961-B38E2AC587DF}" type="slidenum">
              <a:rPr lang="en-US" altLang="en-US" smtClean="0"/>
              <a:pPr/>
              <a:t>2</a:t>
            </a:fld>
            <a:endParaRPr lang="en-US" altLang="en-US"/>
          </a:p>
        </p:txBody>
      </p:sp>
    </p:spTree>
    <p:extLst>
      <p:ext uri="{BB962C8B-B14F-4D97-AF65-F5344CB8AC3E}">
        <p14:creationId xmlns:p14="http://schemas.microsoft.com/office/powerpoint/2010/main" val="208946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5F9AC561-CC21-45C0-B203-4C522EDFD804}"/>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E5830CC9-C2B1-44FF-960F-574BFA7D73C7}"/>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Teacher notes</a:t>
            </a:r>
          </a:p>
          <a:p>
            <a:r>
              <a:rPr lang="en-US" altLang="en-US" dirty="0">
                <a:latin typeface="Arial" panose="020B0604020202020204" pitchFamily="34" charset="0"/>
              </a:rPr>
              <a:t>Stoma is the singular of stomata. </a:t>
            </a:r>
          </a:p>
          <a:p>
            <a:endParaRPr lang="en-US" altLang="en-US" dirty="0">
              <a:latin typeface="Arial" panose="020B0604020202020204" pitchFamily="34" charset="0"/>
            </a:endParaRPr>
          </a:p>
          <a:p>
            <a:r>
              <a:rPr lang="en-US" altLang="en-US" dirty="0">
                <a:latin typeface="Arial" panose="020B0604020202020204" pitchFamily="34" charset="0"/>
              </a:rPr>
              <a:t>For more information about gas exchange in plants, please refer to the </a:t>
            </a:r>
            <a:r>
              <a:rPr lang="en-US" altLang="en-US" i="1" dirty="0">
                <a:latin typeface="Arial" panose="020B0604020202020204" pitchFamily="34" charset="0"/>
              </a:rPr>
              <a:t>Transport in Plants </a:t>
            </a:r>
            <a:r>
              <a:rPr lang="en-US" altLang="en-US" dirty="0">
                <a:latin typeface="Arial" panose="020B0604020202020204" pitchFamily="34" charset="0"/>
              </a:rPr>
              <a:t>presentation. </a:t>
            </a:r>
          </a:p>
          <a:p>
            <a:endParaRPr lang="en-US" altLang="en-US" b="1" dirty="0">
              <a:latin typeface="Arial" panose="020B0604020202020204" pitchFamily="34" charset="0"/>
            </a:endParaRPr>
          </a:p>
          <a:p>
            <a:r>
              <a:rPr lang="en-US" altLang="en-US" b="1" dirty="0">
                <a:latin typeface="Arial" panose="020B0604020202020204" pitchFamily="34" charset="0"/>
              </a:rPr>
              <a:t>Photo credit: </a:t>
            </a:r>
            <a:r>
              <a:rPr lang="en-US" altLang="en-US" dirty="0">
                <a:latin typeface="Arial" panose="020B0604020202020204" pitchFamily="34" charset="0"/>
              </a:rPr>
              <a:t>© Pan </a:t>
            </a:r>
            <a:r>
              <a:rPr lang="en-US" altLang="en-US" dirty="0" err="1">
                <a:latin typeface="Arial" panose="020B0604020202020204" pitchFamily="34" charset="0"/>
              </a:rPr>
              <a:t>Xunbin</a:t>
            </a:r>
            <a:r>
              <a:rPr lang="en-US"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C9CC8C33-3C30-471A-BE29-60C1C9FD26FF}"/>
              </a:ext>
            </a:extLst>
          </p:cNvPr>
          <p:cNvSpPr>
            <a:spLocks noGrp="1"/>
          </p:cNvSpPr>
          <p:nvPr>
            <p:ph type="sldNum" sz="quarter" idx="10"/>
          </p:nvPr>
        </p:nvSpPr>
        <p:spPr/>
        <p:txBody>
          <a:bodyPr/>
          <a:lstStyle/>
          <a:p>
            <a:fld id="{39978573-A192-4696-9961-B38E2AC587DF}"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FB7F3B75-422D-4CF5-BA39-EB0C54F6098E}"/>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12987773-110F-4250-A7C4-F7247F3FE8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leaves please refer to the </a:t>
            </a:r>
            <a:r>
              <a:rPr lang="en-GB" altLang="en-US" i="1" dirty="0">
                <a:latin typeface="Arial" panose="020B0604020202020204" pitchFamily="34" charset="0"/>
              </a:rPr>
              <a:t>Plant Tissues and Organs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FE1FF131-1475-4D62-9B39-362A85B640DB}"/>
              </a:ext>
            </a:extLst>
          </p:cNvPr>
          <p:cNvSpPr>
            <a:spLocks noGrp="1"/>
          </p:cNvSpPr>
          <p:nvPr>
            <p:ph type="sldNum" sz="quarter" idx="10"/>
          </p:nvPr>
        </p:nvSpPr>
        <p:spPr/>
        <p:txBody>
          <a:bodyPr/>
          <a:lstStyle/>
          <a:p>
            <a:fld id="{39978573-A192-4696-9961-B38E2AC587DF}"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6D5ABC5D-3E04-4A99-B7B8-86B215A59561}"/>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3037FF94-C0CD-478A-A0F1-8F5401C8D0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Teacher notes</a:t>
            </a:r>
          </a:p>
          <a:p>
            <a:r>
              <a:rPr lang="en-US" altLang="en-US" dirty="0">
                <a:latin typeface="Arial" panose="020B0604020202020204" pitchFamily="34" charset="0"/>
              </a:rPr>
              <a:t>For further information on the uptake of water and mineral ions in plants, please refer to the </a:t>
            </a:r>
            <a:r>
              <a:rPr lang="en-US" altLang="en-US" i="1" dirty="0">
                <a:latin typeface="Arial" panose="020B0604020202020204" pitchFamily="34" charset="0"/>
              </a:rPr>
              <a:t>Transport in Plants </a:t>
            </a:r>
            <a:r>
              <a:rPr lang="en-US"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14E1A2C9-C43C-484A-9356-E2161131C87C}"/>
              </a:ext>
            </a:extLst>
          </p:cNvPr>
          <p:cNvSpPr>
            <a:spLocks noGrp="1"/>
          </p:cNvSpPr>
          <p:nvPr>
            <p:ph type="sldNum" sz="quarter" idx="10"/>
          </p:nvPr>
        </p:nvSpPr>
        <p:spPr/>
        <p:txBody>
          <a:bodyPr/>
          <a:lstStyle/>
          <a:p>
            <a:fld id="{39978573-A192-4696-9961-B38E2AC587DF}"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2">
            <a:extLst>
              <a:ext uri="{FF2B5EF4-FFF2-40B4-BE49-F238E27FC236}">
                <a16:creationId xmlns:a16="http://schemas.microsoft.com/office/drawing/2014/main" id="{CE98BBD6-21C4-4BAB-845D-45D037055180}"/>
              </a:ext>
            </a:extLst>
          </p:cNvPr>
          <p:cNvSpPr>
            <a:spLocks noGrp="1" noRot="1" noChangeAspect="1" noChangeArrowheads="1" noTextEdit="1"/>
          </p:cNvSpPr>
          <p:nvPr>
            <p:ph type="sldImg"/>
          </p:nvPr>
        </p:nvSpPr>
        <p:spPr>
          <a:ln/>
        </p:spPr>
      </p:sp>
      <p:sp>
        <p:nvSpPr>
          <p:cNvPr id="80901" name="Rectangle 3">
            <a:extLst>
              <a:ext uri="{FF2B5EF4-FFF2-40B4-BE49-F238E27FC236}">
                <a16:creationId xmlns:a16="http://schemas.microsoft.com/office/drawing/2014/main" id="{EA178A99-76CD-4BA3-A0BC-4A6BD51D7C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 Filipe B. Varela, Shutterstock.com 2018</a:t>
            </a:r>
          </a:p>
        </p:txBody>
      </p:sp>
      <p:sp>
        <p:nvSpPr>
          <p:cNvPr id="2" name="Slide Number Placeholder 1">
            <a:extLst>
              <a:ext uri="{FF2B5EF4-FFF2-40B4-BE49-F238E27FC236}">
                <a16:creationId xmlns:a16="http://schemas.microsoft.com/office/drawing/2014/main" id="{2564A2B9-0015-4BD3-9A9E-383EAAEF771C}"/>
              </a:ext>
            </a:extLst>
          </p:cNvPr>
          <p:cNvSpPr>
            <a:spLocks noGrp="1"/>
          </p:cNvSpPr>
          <p:nvPr>
            <p:ph type="sldNum" sz="quarter" idx="10"/>
          </p:nvPr>
        </p:nvSpPr>
        <p:spPr/>
        <p:txBody>
          <a:bodyPr/>
          <a:lstStyle/>
          <a:p>
            <a:fld id="{39978573-A192-4696-9961-B38E2AC587DF}" type="slidenum">
              <a:rPr lang="en-US" altLang="en-US" smtClean="0"/>
              <a:pPr/>
              <a:t>23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9C88D2AC-375D-478C-BABC-D58FCE4D0416}"/>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C9B88E40-FAB4-4A0B-918D-19280F9CA5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BD14ACD-1506-48D9-9640-6974A1A0E34D}"/>
              </a:ext>
            </a:extLst>
          </p:cNvPr>
          <p:cNvSpPr>
            <a:spLocks noGrp="1"/>
          </p:cNvSpPr>
          <p:nvPr>
            <p:ph type="sldNum" sz="quarter" idx="10"/>
          </p:nvPr>
        </p:nvSpPr>
        <p:spPr/>
        <p:txBody>
          <a:bodyPr/>
          <a:lstStyle/>
          <a:p>
            <a:fld id="{39978573-A192-4696-9961-B38E2AC587DF}"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C73DDFCB-6125-4E60-AC55-F21DFC94C129}"/>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58CADE5-EDA9-44BC-B918-BA6C062EDFB5}"/>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An amoeba is shown on the slide. It is a type of single-celled organism.</a:t>
            </a:r>
          </a:p>
        </p:txBody>
      </p:sp>
      <p:sp>
        <p:nvSpPr>
          <p:cNvPr id="2" name="Slide Number Placeholder 1">
            <a:extLst>
              <a:ext uri="{FF2B5EF4-FFF2-40B4-BE49-F238E27FC236}">
                <a16:creationId xmlns:a16="http://schemas.microsoft.com/office/drawing/2014/main" id="{B4FB1945-0215-450E-AE9C-9433E23D16B8}"/>
              </a:ext>
            </a:extLst>
          </p:cNvPr>
          <p:cNvSpPr>
            <a:spLocks noGrp="1"/>
          </p:cNvSpPr>
          <p:nvPr>
            <p:ph type="sldNum" sz="quarter" idx="10"/>
          </p:nvPr>
        </p:nvSpPr>
        <p:spPr/>
        <p:txBody>
          <a:bodyPr/>
          <a:lstStyle/>
          <a:p>
            <a:fld id="{39978573-A192-4696-9961-B38E2AC587DF}"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D5C4CBB-BE20-4178-8F23-5958C227467B}"/>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DB2088A5-52FF-48AB-B006-AE74EA3121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For more information about diffusion, please refer to the </a:t>
            </a:r>
            <a:r>
              <a:rPr lang="en-GB" altLang="en-US" i="1" dirty="0">
                <a:latin typeface="Arial" panose="020B0604020202020204" pitchFamily="34" charset="0"/>
              </a:rPr>
              <a:t>Cell Transport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3B866D9B-420C-444C-BD2E-2AC102A8A2E7}"/>
              </a:ext>
            </a:extLst>
          </p:cNvPr>
          <p:cNvSpPr>
            <a:spLocks noGrp="1"/>
          </p:cNvSpPr>
          <p:nvPr>
            <p:ph type="sldNum" sz="quarter" idx="10"/>
          </p:nvPr>
        </p:nvSpPr>
        <p:spPr/>
        <p:txBody>
          <a:bodyPr/>
          <a:lstStyle/>
          <a:p>
            <a:fld id="{39978573-A192-4696-9961-B38E2AC587DF}"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id="{C46E95F0-844B-42C3-9D5E-7997916E6894}"/>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B170160B-FAF3-4CBC-A329-BD85945EDD3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As organisms get larger their surface area to volume ratio gets smaller. Eventually, organisms get so large that diffusion alone will not supply all the substances they need. Larger organisms have developed specialized organs for the exchange of substance.</a:t>
            </a: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Pan </a:t>
            </a:r>
            <a:r>
              <a:rPr lang="en-GB" altLang="en-US" dirty="0" err="1">
                <a:latin typeface="Arial" panose="020B0604020202020204" pitchFamily="34" charset="0"/>
              </a:rPr>
              <a:t>Xunbin</a:t>
            </a:r>
            <a:r>
              <a:rPr lang="en-GB" altLang="en-US" dirty="0">
                <a:latin typeface="Arial" panose="020B0604020202020204" pitchFamily="34" charset="0"/>
              </a:rPr>
              <a:t>, Shutterstock.com 2018</a:t>
            </a:r>
          </a:p>
          <a:p>
            <a:r>
              <a:rPr lang="en-GB" altLang="en-US" dirty="0">
                <a:latin typeface="Arial" panose="020B0604020202020204" pitchFamily="34" charset="0"/>
              </a:rPr>
              <a:t>Paramecium, a type of single-celled protist.</a:t>
            </a:r>
          </a:p>
        </p:txBody>
      </p:sp>
      <p:sp>
        <p:nvSpPr>
          <p:cNvPr id="2" name="Slide Number Placeholder 1">
            <a:extLst>
              <a:ext uri="{FF2B5EF4-FFF2-40B4-BE49-F238E27FC236}">
                <a16:creationId xmlns:a16="http://schemas.microsoft.com/office/drawing/2014/main" id="{D1DA5E63-7129-4C91-8519-959F38F7431B}"/>
              </a:ext>
            </a:extLst>
          </p:cNvPr>
          <p:cNvSpPr>
            <a:spLocks noGrp="1"/>
          </p:cNvSpPr>
          <p:nvPr>
            <p:ph type="sldNum" sz="quarter" idx="10"/>
          </p:nvPr>
        </p:nvSpPr>
        <p:spPr/>
        <p:txBody>
          <a:bodyPr/>
          <a:lstStyle/>
          <a:p>
            <a:fld id="{39978573-A192-4696-9961-B38E2AC587DF}" type="slidenum">
              <a:rPr lang="en-US" altLang="en-US" smtClean="0"/>
              <a:pPr/>
              <a:t>6</a:t>
            </a:fld>
            <a:endParaRPr lang="en-US" altLang="en-US"/>
          </a:p>
        </p:txBody>
      </p:sp>
    </p:spTree>
    <p:extLst>
      <p:ext uri="{BB962C8B-B14F-4D97-AF65-F5344CB8AC3E}">
        <p14:creationId xmlns:p14="http://schemas.microsoft.com/office/powerpoint/2010/main" val="2320601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1DCF423E-C1C2-43E4-8BB9-A0F8C2CD3E87}"/>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0670619D-D27A-4B78-9025-E8635958C7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p>
            <a:pPr>
              <a:lnSpc>
                <a:spcPct val="120000"/>
              </a:lnSpc>
            </a:pPr>
            <a:r>
              <a:rPr lang="en-GB" altLang="en-US" b="1" dirty="0">
                <a:latin typeface="Arial" panose="020B0604020202020204" pitchFamily="34" charset="0"/>
              </a:rPr>
              <a:t>Teacher notes</a:t>
            </a:r>
          </a:p>
          <a:p>
            <a:pPr>
              <a:lnSpc>
                <a:spcPct val="120000"/>
              </a:lnSpc>
            </a:pPr>
            <a:r>
              <a:rPr lang="en-GB" altLang="en-US" dirty="0">
                <a:latin typeface="Arial" panose="020B0604020202020204" pitchFamily="34" charset="0"/>
              </a:rPr>
              <a:t>Firstly, you could select a single block. Ask the students to note that:</a:t>
            </a:r>
          </a:p>
          <a:p>
            <a:pPr marL="171450" indent="-171450">
              <a:lnSpc>
                <a:spcPct val="120000"/>
              </a:lnSpc>
              <a:buFont typeface="Arial" panose="020B0604020202020204" pitchFamily="34" charset="0"/>
              <a:buChar char="•"/>
            </a:pPr>
            <a:r>
              <a:rPr lang="en-GB" altLang="en-US" dirty="0">
                <a:latin typeface="Arial" panose="020B0604020202020204" pitchFamily="34" charset="0"/>
              </a:rPr>
              <a:t>the volume is 1 cm</a:t>
            </a:r>
            <a:r>
              <a:rPr lang="en-GB" altLang="en-US" baseline="30000" dirty="0">
                <a:latin typeface="Arial" panose="020B0604020202020204" pitchFamily="34" charset="0"/>
              </a:rPr>
              <a:t>3 </a:t>
            </a:r>
            <a:r>
              <a:rPr lang="en-GB" altLang="en-US" dirty="0">
                <a:latin typeface="Arial" panose="020B0604020202020204" pitchFamily="34" charset="0"/>
              </a:rPr>
              <a:t>(1 cm × 1 cm × 1 cm)</a:t>
            </a:r>
          </a:p>
          <a:p>
            <a:pPr marL="171450" indent="-171450">
              <a:lnSpc>
                <a:spcPct val="120000"/>
              </a:lnSpc>
              <a:buFont typeface="Arial" panose="020B0604020202020204" pitchFamily="34" charset="0"/>
              <a:buChar char="•"/>
            </a:pPr>
            <a:r>
              <a:rPr lang="en-GB" altLang="en-US" dirty="0">
                <a:latin typeface="Arial" panose="020B0604020202020204" pitchFamily="34" charset="0"/>
              </a:rPr>
              <a:t>the surface area is 6 cm</a:t>
            </a:r>
            <a:r>
              <a:rPr lang="en-GB" altLang="en-US" baseline="30000" dirty="0">
                <a:latin typeface="Arial" panose="020B0604020202020204" pitchFamily="34" charset="0"/>
              </a:rPr>
              <a:t>2</a:t>
            </a:r>
            <a:r>
              <a:rPr lang="en-GB" altLang="en-US" dirty="0">
                <a:latin typeface="Arial" panose="020B0604020202020204" pitchFamily="34" charset="0"/>
              </a:rPr>
              <a:t> </a:t>
            </a:r>
          </a:p>
          <a:p>
            <a:pPr marL="171450" indent="-171450">
              <a:lnSpc>
                <a:spcPct val="120000"/>
              </a:lnSpc>
              <a:buFont typeface="Arial" panose="020B0604020202020204" pitchFamily="34" charset="0"/>
              <a:buChar char="•"/>
            </a:pPr>
            <a:r>
              <a:rPr lang="en-GB" altLang="en-US" dirty="0">
                <a:latin typeface="Arial" panose="020B0604020202020204" pitchFamily="34" charset="0"/>
              </a:rPr>
              <a:t>the surface to volume ratio is 6:1.</a:t>
            </a:r>
          </a:p>
          <a:p>
            <a:pPr>
              <a:lnSpc>
                <a:spcPct val="120000"/>
              </a:lnSpc>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Secondly, you could draw a cube that is 2 blocks in length, 2 blocks in height, with 2 layers. Ask the students to note that:</a:t>
            </a:r>
          </a:p>
          <a:p>
            <a:pPr marL="171450" indent="-171450">
              <a:lnSpc>
                <a:spcPct val="120000"/>
              </a:lnSpc>
              <a:buFont typeface="Arial" panose="020B0604020202020204" pitchFamily="34" charset="0"/>
              <a:buChar char="•"/>
            </a:pPr>
            <a:r>
              <a:rPr lang="en-GB" altLang="en-US" dirty="0">
                <a:latin typeface="Arial" panose="020B0604020202020204" pitchFamily="34" charset="0"/>
              </a:rPr>
              <a:t>the volume is 8 cm</a:t>
            </a:r>
            <a:r>
              <a:rPr lang="en-GB" altLang="en-US" baseline="30000" dirty="0">
                <a:latin typeface="Arial" panose="020B0604020202020204" pitchFamily="34" charset="0"/>
              </a:rPr>
              <a:t>3 </a:t>
            </a:r>
            <a:r>
              <a:rPr lang="en-GB" altLang="en-US" dirty="0">
                <a:latin typeface="Arial" panose="020B0604020202020204" pitchFamily="34" charset="0"/>
              </a:rPr>
              <a:t>(2 cm × 2 cm × 2 cm)</a:t>
            </a:r>
          </a:p>
          <a:p>
            <a:pPr marL="171450" indent="-171450">
              <a:lnSpc>
                <a:spcPct val="120000"/>
              </a:lnSpc>
              <a:buFont typeface="Arial" panose="020B0604020202020204" pitchFamily="34" charset="0"/>
              <a:buChar char="•"/>
            </a:pPr>
            <a:r>
              <a:rPr lang="en-GB" altLang="en-US" dirty="0">
                <a:latin typeface="Arial" panose="020B0604020202020204" pitchFamily="34" charset="0"/>
              </a:rPr>
              <a:t>the surface area is 24 cm</a:t>
            </a:r>
            <a:r>
              <a:rPr lang="en-GB" altLang="en-US" baseline="30000" dirty="0">
                <a:latin typeface="Arial" panose="020B0604020202020204" pitchFamily="34" charset="0"/>
              </a:rPr>
              <a:t>2</a:t>
            </a:r>
            <a:r>
              <a:rPr lang="en-GB" altLang="en-US" dirty="0">
                <a:latin typeface="Arial" panose="020B0604020202020204" pitchFamily="34" charset="0"/>
              </a:rPr>
              <a:t> </a:t>
            </a:r>
          </a:p>
          <a:p>
            <a:pPr marL="171450" indent="-171450">
              <a:lnSpc>
                <a:spcPct val="120000"/>
              </a:lnSpc>
              <a:buFont typeface="Arial" panose="020B0604020202020204" pitchFamily="34" charset="0"/>
              <a:buChar char="•"/>
            </a:pPr>
            <a:r>
              <a:rPr lang="en-GB" altLang="en-US" dirty="0">
                <a:latin typeface="Arial" panose="020B0604020202020204" pitchFamily="34" charset="0"/>
              </a:rPr>
              <a:t>the surface to volume ratio is 24:8, or 3:1.</a:t>
            </a:r>
          </a:p>
          <a:p>
            <a:pPr>
              <a:lnSpc>
                <a:spcPct val="120000"/>
              </a:lnSpc>
              <a:buFontTx/>
              <a:buChar char="-"/>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Finally, you could draw a cube that is 3 blocks in length, 3 blocks in height, with 3 layers. Ask the students to note that:</a:t>
            </a:r>
          </a:p>
          <a:p>
            <a:pPr marL="171450" indent="-171450">
              <a:lnSpc>
                <a:spcPct val="120000"/>
              </a:lnSpc>
              <a:buFont typeface="Arial" panose="020B0604020202020204" pitchFamily="34" charset="0"/>
              <a:buChar char="•"/>
            </a:pPr>
            <a:r>
              <a:rPr lang="en-GB" altLang="en-US" dirty="0">
                <a:latin typeface="Arial" panose="020B0604020202020204" pitchFamily="34" charset="0"/>
              </a:rPr>
              <a:t>the volume is 27 cm</a:t>
            </a:r>
            <a:r>
              <a:rPr lang="en-GB" altLang="en-US" baseline="30000" dirty="0">
                <a:latin typeface="Arial" panose="020B0604020202020204" pitchFamily="34" charset="0"/>
              </a:rPr>
              <a:t>3 </a:t>
            </a:r>
            <a:r>
              <a:rPr lang="en-GB" altLang="en-US" dirty="0">
                <a:latin typeface="Arial" panose="020B0604020202020204" pitchFamily="34" charset="0"/>
              </a:rPr>
              <a:t>(3 cm × 3 cm × 3 cm)</a:t>
            </a:r>
          </a:p>
          <a:p>
            <a:pPr marL="171450" indent="-171450">
              <a:lnSpc>
                <a:spcPct val="120000"/>
              </a:lnSpc>
              <a:buFont typeface="Arial" panose="020B0604020202020204" pitchFamily="34" charset="0"/>
              <a:buChar char="•"/>
            </a:pPr>
            <a:r>
              <a:rPr lang="en-GB" altLang="en-US" dirty="0">
                <a:latin typeface="Arial" panose="020B0604020202020204" pitchFamily="34" charset="0"/>
              </a:rPr>
              <a:t>the surface area is 54 cm</a:t>
            </a:r>
            <a:r>
              <a:rPr lang="en-GB" altLang="en-US" baseline="30000" dirty="0">
                <a:latin typeface="Arial" panose="020B0604020202020204" pitchFamily="34" charset="0"/>
              </a:rPr>
              <a:t>2</a:t>
            </a:r>
            <a:r>
              <a:rPr lang="en-GB" altLang="en-US" dirty="0">
                <a:latin typeface="Arial" panose="020B0604020202020204" pitchFamily="34" charset="0"/>
              </a:rPr>
              <a:t> </a:t>
            </a:r>
          </a:p>
          <a:p>
            <a:pPr marL="171450" indent="-171450">
              <a:lnSpc>
                <a:spcPct val="120000"/>
              </a:lnSpc>
              <a:buFont typeface="Arial" panose="020B0604020202020204" pitchFamily="34" charset="0"/>
              <a:buChar char="•"/>
            </a:pPr>
            <a:r>
              <a:rPr lang="en-GB" altLang="en-US" dirty="0">
                <a:latin typeface="Arial" panose="020B0604020202020204" pitchFamily="34" charset="0"/>
              </a:rPr>
              <a:t>the surface to volume ratio is 54:27, or 2:1.</a:t>
            </a:r>
          </a:p>
          <a:p>
            <a:pPr>
              <a:lnSpc>
                <a:spcPct val="120000"/>
              </a:lnSpc>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This shows that the larger the cube, the smaller its surface area to volume ratio.</a:t>
            </a:r>
          </a:p>
          <a:p>
            <a:pPr>
              <a:lnSpc>
                <a:spcPct val="120000"/>
              </a:lnSpc>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Practices:</a:t>
            </a:r>
            <a:endParaRPr lang="en-GB"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Developing and Using Models: </a:t>
            </a:r>
            <a:r>
              <a:rPr lang="en-GB"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Using Mathematics and Computational Thinking: </a:t>
            </a:r>
            <a:r>
              <a:rPr lang="en-GB"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5C5F45B9-0FA1-45E1-8362-4B62A30DAADF}"/>
              </a:ext>
            </a:extLst>
          </p:cNvPr>
          <p:cNvSpPr>
            <a:spLocks noGrp="1"/>
          </p:cNvSpPr>
          <p:nvPr>
            <p:ph type="sldNum" sz="quarter" idx="10"/>
          </p:nvPr>
        </p:nvSpPr>
        <p:spPr/>
        <p:txBody>
          <a:bodyPr/>
          <a:lstStyle/>
          <a:p>
            <a:fld id="{39978573-A192-4696-9961-B38E2AC587DF}"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id="{C46E95F0-844B-42C3-9D5E-7997916E6894}"/>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B170160B-FAF3-4CBC-A329-BD85945EDD3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b="1" dirty="0">
                <a:latin typeface="Arial" panose="020B0604020202020204" pitchFamily="34" charset="0"/>
              </a:rPr>
              <a:t>Photo credit:</a:t>
            </a:r>
            <a:r>
              <a:rPr lang="en-GB" altLang="en-US" dirty="0">
                <a:latin typeface="Arial" panose="020B0604020202020204" pitchFamily="34" charset="0"/>
              </a:rPr>
              <a:t> © Four Oaks, Shutterstock.com 2018</a:t>
            </a:r>
          </a:p>
        </p:txBody>
      </p:sp>
      <p:sp>
        <p:nvSpPr>
          <p:cNvPr id="2" name="Slide Number Placeholder 1">
            <a:extLst>
              <a:ext uri="{FF2B5EF4-FFF2-40B4-BE49-F238E27FC236}">
                <a16:creationId xmlns:a16="http://schemas.microsoft.com/office/drawing/2014/main" id="{5AC453B6-E4F5-4982-A506-6C85A3C80371}"/>
              </a:ext>
            </a:extLst>
          </p:cNvPr>
          <p:cNvSpPr>
            <a:spLocks noGrp="1"/>
          </p:cNvSpPr>
          <p:nvPr>
            <p:ph type="sldNum" sz="quarter" idx="10"/>
          </p:nvPr>
        </p:nvSpPr>
        <p:spPr/>
        <p:txBody>
          <a:bodyPr/>
          <a:lstStyle/>
          <a:p>
            <a:fld id="{39978573-A192-4696-9961-B38E2AC587DF}"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id="{C46E95F0-844B-42C3-9D5E-7997916E6894}"/>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B170160B-FAF3-4CBC-A329-BD85945EDD3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b="1" dirty="0"/>
              <a:t>Teacher notes</a:t>
            </a:r>
          </a:p>
          <a:p>
            <a:pPr marL="0" marR="0" lvl="0" indent="0" algn="l" defTabSz="914400" rtl="0" eaLnBrk="0" fontAlgn="base" latinLnBrk="0" hangingPunct="0">
              <a:lnSpc>
                <a:spcPct val="100000"/>
              </a:lnSpc>
              <a:spcAft>
                <a:spcPct val="0"/>
              </a:spcAft>
              <a:buClrTx/>
              <a:buSzTx/>
              <a:buFontTx/>
              <a:buNone/>
              <a:tabLst/>
              <a:defRPr/>
            </a:pPr>
            <a:r>
              <a:rPr lang="en-GB" altLang="en-US" dirty="0"/>
              <a:t>For more information about mechanisms of cell transport, please refer to the </a:t>
            </a:r>
            <a:r>
              <a:rPr lang="en-GB" altLang="en-US" i="1" dirty="0"/>
              <a:t>Cell Transport</a:t>
            </a:r>
            <a:r>
              <a:rPr lang="en-GB" altLang="en-US" b="1" i="1" dirty="0"/>
              <a:t> </a:t>
            </a:r>
            <a:r>
              <a:rPr lang="en-GB" altLang="en-US" dirty="0"/>
              <a:t>presentation.</a:t>
            </a:r>
          </a:p>
        </p:txBody>
      </p:sp>
      <p:sp>
        <p:nvSpPr>
          <p:cNvPr id="2" name="Slide Number Placeholder 1">
            <a:extLst>
              <a:ext uri="{FF2B5EF4-FFF2-40B4-BE49-F238E27FC236}">
                <a16:creationId xmlns:a16="http://schemas.microsoft.com/office/drawing/2014/main" id="{7D6603F3-5271-4F4B-AD31-05932E4DAE89}"/>
              </a:ext>
            </a:extLst>
          </p:cNvPr>
          <p:cNvSpPr>
            <a:spLocks noGrp="1"/>
          </p:cNvSpPr>
          <p:nvPr>
            <p:ph type="sldNum" sz="quarter" idx="10"/>
          </p:nvPr>
        </p:nvSpPr>
        <p:spPr/>
        <p:txBody>
          <a:bodyPr/>
          <a:lstStyle/>
          <a:p>
            <a:fld id="{39978573-A192-4696-9961-B38E2AC587DF}" type="slidenum">
              <a:rPr lang="en-US" altLang="en-US" smtClean="0"/>
              <a:pPr/>
              <a:t>9</a:t>
            </a:fld>
            <a:endParaRPr lang="en-US" altLang="en-US"/>
          </a:p>
        </p:txBody>
      </p:sp>
    </p:spTree>
    <p:extLst>
      <p:ext uri="{BB962C8B-B14F-4D97-AF65-F5344CB8AC3E}">
        <p14:creationId xmlns:p14="http://schemas.microsoft.com/office/powerpoint/2010/main" val="3745182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05D7787F-C31B-4FA1-A4BC-FDCB9A43E11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
    </p:custDataLst>
    <p:extLst>
      <p:ext uri="{BB962C8B-B14F-4D97-AF65-F5344CB8AC3E}">
        <p14:creationId xmlns:p14="http://schemas.microsoft.com/office/powerpoint/2010/main" val="2986875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8255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95076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75082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605321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
    </p:custDataLst>
    <p:extLst>
      <p:ext uri="{BB962C8B-B14F-4D97-AF65-F5344CB8AC3E}">
        <p14:creationId xmlns:p14="http://schemas.microsoft.com/office/powerpoint/2010/main" val="1051715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967146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9781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495961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45087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6596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51506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567865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668563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627098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093166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33844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37411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1053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2639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8434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007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826068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06213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96329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9868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E9E96690-7DFC-429E-BB04-57DC43C24F5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6"/>
    </p:custDataLst>
    <p:extLst>
      <p:ext uri="{BB962C8B-B14F-4D97-AF65-F5344CB8AC3E}">
        <p14:creationId xmlns:p14="http://schemas.microsoft.com/office/powerpoint/2010/main" val="3674029065"/>
      </p:ext>
    </p:extLst>
  </p:cSld>
  <p:clrMap bg1="lt1" tx1="dk1" bg2="lt2" tx2="dk2" accent1="accent1" accent2="accent2" accent3="accent3" accent4="accent4" accent5="accent5" accent6="accent6" hlink="hlink" folHlink="folHlink"/>
  <p:sldLayoutIdLst>
    <p:sldLayoutId id="2147485712" r:id="rId1"/>
    <p:sldLayoutId id="2147485713" r:id="rId2"/>
    <p:sldLayoutId id="2147485714" r:id="rId3"/>
    <p:sldLayoutId id="2147485715" r:id="rId4"/>
    <p:sldLayoutId id="2147485716" r:id="rId5"/>
    <p:sldLayoutId id="2147485717" r:id="rId6"/>
    <p:sldLayoutId id="2147485718" r:id="rId7"/>
    <p:sldLayoutId id="2147485719" r:id="rId8"/>
    <p:sldLayoutId id="2147485720" r:id="rId9"/>
    <p:sldLayoutId id="2147485721" r:id="rId10"/>
    <p:sldLayoutId id="2147485722" r:id="rId11"/>
    <p:sldLayoutId id="2147485723" r:id="rId12"/>
    <p:sldLayoutId id="2147485724" r:id="rId13"/>
    <p:sldLayoutId id="2147485738"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68A34990-ACD7-4B18-8011-EAF39A0CFA2C}"/>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4"/>
    </p:custDataLst>
    <p:extLst>
      <p:ext uri="{BB962C8B-B14F-4D97-AF65-F5344CB8AC3E}">
        <p14:creationId xmlns:p14="http://schemas.microsoft.com/office/powerpoint/2010/main" val="1140000391"/>
      </p:ext>
    </p:extLst>
  </p:cSld>
  <p:clrMap bg1="lt1" tx1="dk1" bg2="lt2" tx2="dk2" accent1="accent1" accent2="accent2" accent3="accent3" accent4="accent4" accent5="accent5" accent6="accent6" hlink="hlink" folHlink="folHlink"/>
  <p:sldLayoutIdLst>
    <p:sldLayoutId id="2147485726" r:id="rId1"/>
    <p:sldLayoutId id="2147485727" r:id="rId2"/>
    <p:sldLayoutId id="2147485728" r:id="rId3"/>
    <p:sldLayoutId id="2147485729" r:id="rId4"/>
    <p:sldLayoutId id="2147485730" r:id="rId5"/>
    <p:sldLayoutId id="2147485731" r:id="rId6"/>
    <p:sldLayoutId id="2147485732" r:id="rId7"/>
    <p:sldLayoutId id="2147485733" r:id="rId8"/>
    <p:sldLayoutId id="2147485734" r:id="rId9"/>
    <p:sldLayoutId id="2147485735" r:id="rId10"/>
    <p:sldLayoutId id="2147485736" r:id="rId11"/>
    <p:sldLayoutId id="2147485737"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2.xml"/><Relationship Id="rId7" Type="http://schemas.openxmlformats.org/officeDocument/2006/relationships/image" Target="../media/image15.png"/><Relationship Id="rId2" Type="http://schemas.openxmlformats.org/officeDocument/2006/relationships/tags" Target="../tags/tag41.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4.wmf"/><Relationship Id="rId5" Type="http://schemas.openxmlformats.org/officeDocument/2006/relationships/notesSlide" Target="../notesSlides/notesSlide13.xml"/><Relationship Id="rId10" Type="http://schemas.openxmlformats.org/officeDocument/2006/relationships/image" Target="../media/image17.jp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3.xml"/><Relationship Id="rId7" Type="http://schemas.openxmlformats.org/officeDocument/2006/relationships/image" Target="../media/image15.png"/><Relationship Id="rId2" Type="http://schemas.openxmlformats.org/officeDocument/2006/relationships/tags" Target="../tags/tag44.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28.wmf"/><Relationship Id="rId5" Type="http://schemas.openxmlformats.org/officeDocument/2006/relationships/notesSlide" Target="../notesSlides/notesSlide18.xml"/><Relationship Id="rId10" Type="http://schemas.openxmlformats.org/officeDocument/2006/relationships/image" Target="../media/image17.jp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5.xml"/><Relationship Id="rId5" Type="http://schemas.openxmlformats.org/officeDocument/2006/relationships/image" Target="../media/image6.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0.xml"/><Relationship Id="rId1" Type="http://schemas.openxmlformats.org/officeDocument/2006/relationships/tags" Target="../tags/tag46.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1.png"/><Relationship Id="rId5" Type="http://schemas.openxmlformats.org/officeDocument/2006/relationships/image" Target="../media/image13.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1.xml"/><Relationship Id="rId7" Type="http://schemas.openxmlformats.org/officeDocument/2006/relationships/image" Target="../media/image15.png"/><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4.wmf"/><Relationship Id="rId5" Type="http://schemas.openxmlformats.org/officeDocument/2006/relationships/notesSlide" Target="../notesSlides/notesSlide7.xml"/><Relationship Id="rId10" Type="http://schemas.openxmlformats.org/officeDocument/2006/relationships/image" Target="../media/image17.jp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1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8.xml"/><Relationship Id="rId5"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D8EB1162-345F-486A-B805-37C5FB0C7D01}"/>
              </a:ext>
            </a:extLst>
          </p:cNvPr>
          <p:cNvSpPr>
            <a:spLocks noGrp="1"/>
          </p:cNvSpPr>
          <p:nvPr>
            <p:ph type="title"/>
          </p:nvPr>
        </p:nvSpPr>
        <p:spPr/>
        <p:txBody>
          <a:bodyPr/>
          <a:lstStyle/>
          <a:p>
            <a:r>
              <a:rPr lang="en-GB" altLang="en-US" dirty="0"/>
              <a:t>Exchange Surfaces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6AA958E-3EE0-4482-9B5B-D85A9ADA05FA}"/>
              </a:ext>
            </a:extLst>
          </p:cNvPr>
          <p:cNvSpPr>
            <a:spLocks noGrp="1" noChangeArrowheads="1"/>
          </p:cNvSpPr>
          <p:nvPr>
            <p:ph type="title"/>
          </p:nvPr>
        </p:nvSpPr>
        <p:spPr/>
        <p:txBody>
          <a:bodyPr/>
          <a:lstStyle/>
          <a:p>
            <a:r>
              <a:rPr lang="en-GB" altLang="en-US" dirty="0"/>
              <a:t>Transport systems</a:t>
            </a:r>
          </a:p>
        </p:txBody>
      </p:sp>
      <p:sp>
        <p:nvSpPr>
          <p:cNvPr id="22531" name="Text Box 3">
            <a:extLst>
              <a:ext uri="{FF2B5EF4-FFF2-40B4-BE49-F238E27FC236}">
                <a16:creationId xmlns:a16="http://schemas.microsoft.com/office/drawing/2014/main" id="{8E893364-4C27-4B63-A04C-7E0956CD090D}"/>
              </a:ext>
            </a:extLst>
          </p:cNvPr>
          <p:cNvSpPr txBox="1">
            <a:spLocks noChangeArrowheads="1"/>
          </p:cNvSpPr>
          <p:nvPr/>
        </p:nvSpPr>
        <p:spPr bwMode="auto">
          <a:xfrm>
            <a:off x="342900" y="784225"/>
            <a:ext cx="848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dirty="0">
                <a:solidFill>
                  <a:srgbClr val="010066"/>
                </a:solidFill>
                <a:cs typeface="Times New Roman" panose="02020603050405020304" pitchFamily="18" charset="0"/>
              </a:rPr>
              <a:t>In multicellular organisms, </a:t>
            </a:r>
            <a:r>
              <a:rPr lang="en-US" altLang="en-US" b="1" dirty="0">
                <a:solidFill>
                  <a:srgbClr val="010066"/>
                </a:solidFill>
                <a:cs typeface="Times New Roman" panose="02020603050405020304" pitchFamily="18" charset="0"/>
              </a:rPr>
              <a:t>transport systems</a:t>
            </a:r>
            <a:r>
              <a:rPr lang="en-US" altLang="en-US" dirty="0">
                <a:solidFill>
                  <a:srgbClr val="010066"/>
                </a:solidFill>
                <a:cs typeface="Times New Roman" panose="02020603050405020304" pitchFamily="18" charset="0"/>
              </a:rPr>
              <a:t> move substances to and from exchange surfaces. </a:t>
            </a:r>
            <a:endParaRPr lang="en-GB" altLang="en-US" sz="1200" dirty="0">
              <a:solidFill>
                <a:srgbClr val="010066"/>
              </a:solidFill>
              <a:cs typeface="Times New Roman" panose="02020603050405020304" pitchFamily="18" charset="0"/>
            </a:endParaRPr>
          </a:p>
        </p:txBody>
      </p:sp>
      <p:sp>
        <p:nvSpPr>
          <p:cNvPr id="281606" name="Text Box 63">
            <a:extLst>
              <a:ext uri="{FF2B5EF4-FFF2-40B4-BE49-F238E27FC236}">
                <a16:creationId xmlns:a16="http://schemas.microsoft.com/office/drawing/2014/main" id="{E19BAEA9-0D08-4202-8B9A-AA3B2C1B4222}"/>
              </a:ext>
            </a:extLst>
          </p:cNvPr>
          <p:cNvSpPr txBox="1">
            <a:spLocks noChangeArrowheads="1"/>
          </p:cNvSpPr>
          <p:nvPr/>
        </p:nvSpPr>
        <p:spPr bwMode="auto">
          <a:xfrm>
            <a:off x="342900" y="2491307"/>
            <a:ext cx="410492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US" altLang="en-US" dirty="0">
                <a:solidFill>
                  <a:srgbClr val="010066"/>
                </a:solidFill>
              </a:rPr>
              <a:t>In animals, substances </a:t>
            </a:r>
            <a:br>
              <a:rPr lang="en-US" altLang="en-US" dirty="0">
                <a:solidFill>
                  <a:srgbClr val="010066"/>
                </a:solidFill>
              </a:rPr>
            </a:br>
            <a:r>
              <a:rPr lang="en-US" altLang="en-US" dirty="0">
                <a:solidFill>
                  <a:srgbClr val="010066"/>
                </a:solidFill>
              </a:rPr>
              <a:t>are transported in the </a:t>
            </a:r>
            <a:r>
              <a:rPr lang="en-US" altLang="en-US" b="1" dirty="0">
                <a:solidFill>
                  <a:srgbClr val="10BC45"/>
                </a:solidFill>
              </a:rPr>
              <a:t>blood</a:t>
            </a:r>
            <a:r>
              <a:rPr lang="en-US" altLang="en-US" dirty="0">
                <a:solidFill>
                  <a:srgbClr val="010066"/>
                </a:solidFill>
              </a:rPr>
              <a:t>, from where they can diffuse in and out of cells.</a:t>
            </a:r>
            <a:endParaRPr lang="en-GB" altLang="en-US" dirty="0">
              <a:solidFill>
                <a:srgbClr val="010066"/>
              </a:solidFill>
            </a:endParaRPr>
          </a:p>
        </p:txBody>
      </p:sp>
      <p:pic>
        <p:nvPicPr>
          <p:cNvPr id="281607" name="Picture 7" descr="blood in capillary">
            <a:extLst>
              <a:ext uri="{FF2B5EF4-FFF2-40B4-BE49-F238E27FC236}">
                <a16:creationId xmlns:a16="http://schemas.microsoft.com/office/drawing/2014/main" id="{CD339886-8BDA-4F9F-96B3-3227DAAD7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40471">
            <a:off x="4618567" y="1796197"/>
            <a:ext cx="396240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2">
            <a:extLst>
              <a:ext uri="{FF2B5EF4-FFF2-40B4-BE49-F238E27FC236}">
                <a16:creationId xmlns:a16="http://schemas.microsoft.com/office/drawing/2014/main" id="{0ED2DE7D-36B6-4B0B-8753-C37B6601D10E}"/>
              </a:ext>
            </a:extLst>
          </p:cNvPr>
          <p:cNvSpPr txBox="1">
            <a:spLocks noChangeArrowheads="1"/>
          </p:cNvSpPr>
          <p:nvPr/>
        </p:nvSpPr>
        <p:spPr bwMode="auto">
          <a:xfrm>
            <a:off x="342900" y="4937052"/>
            <a:ext cx="817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US" altLang="en-US" dirty="0">
                <a:solidFill>
                  <a:srgbClr val="010066"/>
                </a:solidFill>
              </a:rPr>
              <a:t>In plants, substances are transported in the </a:t>
            </a:r>
            <a:r>
              <a:rPr lang="en-US" altLang="en-US" b="1" dirty="0">
                <a:solidFill>
                  <a:srgbClr val="10BC45"/>
                </a:solidFill>
              </a:rPr>
              <a:t>xylem</a:t>
            </a:r>
            <a:r>
              <a:rPr lang="en-US" altLang="en-US" dirty="0">
                <a:solidFill>
                  <a:srgbClr val="010066"/>
                </a:solidFill>
              </a:rPr>
              <a:t> and </a:t>
            </a:r>
            <a:r>
              <a:rPr lang="en-US" altLang="en-US" b="1" dirty="0">
                <a:solidFill>
                  <a:srgbClr val="10BC45"/>
                </a:solidFill>
              </a:rPr>
              <a:t>phloem</a:t>
            </a:r>
            <a:r>
              <a:rPr lang="en-US" altLang="en-US" dirty="0">
                <a:solidFill>
                  <a:srgbClr val="010066"/>
                </a:solidFill>
              </a:rPr>
              <a:t>, from where they can diffuse into other plant cells.</a:t>
            </a:r>
            <a:endParaRPr lang="en-GB" altLang="en-US" dirty="0">
              <a:solidFill>
                <a:srgbClr val="010066"/>
              </a:solidFill>
            </a:endParaRPr>
          </a:p>
        </p:txBody>
      </p:sp>
      <p:pic>
        <p:nvPicPr>
          <p:cNvPr id="11" name="Picture 9" descr="notes_icon">
            <a:extLst>
              <a:ext uri="{FF2B5EF4-FFF2-40B4-BE49-F238E27FC236}">
                <a16:creationId xmlns:a16="http://schemas.microsoft.com/office/drawing/2014/main" id="{F6CF21F7-FAF0-43CC-9F0E-CEE4EB6B5B73}"/>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556E83BF-36B7-43B6-9953-895AEF05051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6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160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A380A17-A35C-4248-BA1E-3422701D0C31}"/>
              </a:ext>
            </a:extLst>
          </p:cNvPr>
          <p:cNvSpPr>
            <a:spLocks noGrp="1" noChangeArrowheads="1"/>
          </p:cNvSpPr>
          <p:nvPr>
            <p:ph type="title"/>
          </p:nvPr>
        </p:nvSpPr>
        <p:spPr/>
        <p:txBody>
          <a:bodyPr/>
          <a:lstStyle/>
          <a:p>
            <a:r>
              <a:rPr lang="en-GB" altLang="en-US" dirty="0"/>
              <a:t>Exchange in the lungs</a:t>
            </a:r>
          </a:p>
        </p:txBody>
      </p:sp>
      <p:sp>
        <p:nvSpPr>
          <p:cNvPr id="32771" name="Text Box 3">
            <a:extLst>
              <a:ext uri="{FF2B5EF4-FFF2-40B4-BE49-F238E27FC236}">
                <a16:creationId xmlns:a16="http://schemas.microsoft.com/office/drawing/2014/main" id="{C6DA89CA-96E2-4FF8-AB5F-40E9F47DF39F}"/>
              </a:ext>
            </a:extLst>
          </p:cNvPr>
          <p:cNvSpPr txBox="1">
            <a:spLocks noChangeArrowheads="1"/>
          </p:cNvSpPr>
          <p:nvPr/>
        </p:nvSpPr>
        <p:spPr bwMode="auto">
          <a:xfrm>
            <a:off x="342900" y="784225"/>
            <a:ext cx="8485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dirty="0">
                <a:solidFill>
                  <a:srgbClr val="010066"/>
                </a:solidFill>
                <a:cs typeface="Times New Roman" panose="02020603050405020304" pitchFamily="18" charset="0"/>
              </a:rPr>
              <a:t>In many animals, the exchange of gases occurs by diffusion </a:t>
            </a:r>
            <a:br>
              <a:rPr lang="en-US" altLang="en-US" dirty="0">
                <a:solidFill>
                  <a:srgbClr val="010066"/>
                </a:solidFill>
                <a:cs typeface="Times New Roman" panose="02020603050405020304" pitchFamily="18" charset="0"/>
              </a:rPr>
            </a:br>
            <a:r>
              <a:rPr lang="en-US" altLang="en-US" dirty="0">
                <a:solidFill>
                  <a:srgbClr val="010066"/>
                </a:solidFill>
                <a:cs typeface="Times New Roman" panose="02020603050405020304" pitchFamily="18" charset="0"/>
              </a:rPr>
              <a:t>in the </a:t>
            </a:r>
            <a:r>
              <a:rPr lang="en-US" altLang="en-US" b="1" dirty="0">
                <a:solidFill>
                  <a:srgbClr val="10BC45"/>
                </a:solidFill>
                <a:cs typeface="Times New Roman" panose="02020603050405020304" pitchFamily="18" charset="0"/>
              </a:rPr>
              <a:t>lungs</a:t>
            </a:r>
            <a:r>
              <a:rPr lang="en-US" altLang="en-US" dirty="0">
                <a:solidFill>
                  <a:srgbClr val="010066"/>
                </a:solidFill>
                <a:cs typeface="Times New Roman" panose="02020603050405020304" pitchFamily="18" charset="0"/>
              </a:rPr>
              <a:t>.</a:t>
            </a:r>
          </a:p>
        </p:txBody>
      </p:sp>
      <p:sp>
        <p:nvSpPr>
          <p:cNvPr id="283652" name="Text Box 4">
            <a:extLst>
              <a:ext uri="{FF2B5EF4-FFF2-40B4-BE49-F238E27FC236}">
                <a16:creationId xmlns:a16="http://schemas.microsoft.com/office/drawing/2014/main" id="{AF033915-B09F-413B-A2C2-616A461B03D2}"/>
              </a:ext>
            </a:extLst>
          </p:cNvPr>
          <p:cNvSpPr txBox="1">
            <a:spLocks noChangeArrowheads="1"/>
          </p:cNvSpPr>
          <p:nvPr/>
        </p:nvSpPr>
        <p:spPr bwMode="auto">
          <a:xfrm>
            <a:off x="342900" y="1792685"/>
            <a:ext cx="552732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010066"/>
                </a:solidFill>
                <a:cs typeface="Arial" panose="020B0604020202020204" pitchFamily="34" charset="0"/>
              </a:rPr>
              <a:t>Oxygen</a:t>
            </a:r>
            <a:r>
              <a:rPr lang="en-GB" altLang="en-US" dirty="0">
                <a:cs typeface="Arial" panose="020B0604020202020204" pitchFamily="34" charset="0"/>
              </a:rPr>
              <a:t> in inhaled air diffuses through the lungs and into the bloodstream. The oxygen is then transported to </a:t>
            </a:r>
            <a:br>
              <a:rPr lang="en-GB" altLang="en-US" dirty="0">
                <a:cs typeface="Arial" panose="020B0604020202020204" pitchFamily="34" charset="0"/>
              </a:rPr>
            </a:br>
            <a:r>
              <a:rPr lang="en-GB" altLang="en-US" dirty="0">
                <a:cs typeface="Arial" panose="020B0604020202020204" pitchFamily="34" charset="0"/>
              </a:rPr>
              <a:t>cells throughout the body. </a:t>
            </a:r>
          </a:p>
        </p:txBody>
      </p:sp>
      <p:sp>
        <p:nvSpPr>
          <p:cNvPr id="283653" name="Text Box 5">
            <a:extLst>
              <a:ext uri="{FF2B5EF4-FFF2-40B4-BE49-F238E27FC236}">
                <a16:creationId xmlns:a16="http://schemas.microsoft.com/office/drawing/2014/main" id="{96ED9164-A8CD-4900-8CB7-36FC3746F4E5}"/>
              </a:ext>
            </a:extLst>
          </p:cNvPr>
          <p:cNvSpPr txBox="1">
            <a:spLocks noChangeArrowheads="1"/>
          </p:cNvSpPr>
          <p:nvPr/>
        </p:nvSpPr>
        <p:spPr bwMode="auto">
          <a:xfrm>
            <a:off x="342901" y="3539808"/>
            <a:ext cx="445487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010066"/>
                </a:solidFill>
              </a:rPr>
              <a:t>Carbon dioxide </a:t>
            </a:r>
            <a:r>
              <a:rPr lang="en-GB" altLang="en-US" dirty="0"/>
              <a:t>is a waste product of cellular respiration. Carbon dioxide diffuses from body tissues into the blood and is exhaled via the lungs.</a:t>
            </a:r>
            <a:endParaRPr lang="en-GB" altLang="en-US" dirty="0">
              <a:solidFill>
                <a:srgbClr val="010066"/>
              </a:solidFill>
            </a:endParaRPr>
          </a:p>
        </p:txBody>
      </p:sp>
      <p:pic>
        <p:nvPicPr>
          <p:cNvPr id="32774" name="Picture 7" descr="lungs">
            <a:extLst>
              <a:ext uri="{FF2B5EF4-FFF2-40B4-BE49-F238E27FC236}">
                <a16:creationId xmlns:a16="http://schemas.microsoft.com/office/drawing/2014/main" id="{C8A4433E-E771-465F-953C-E0DF51CC59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1025" y="1984552"/>
            <a:ext cx="3033713"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Rectangle 2">
            <a:extLst>
              <a:ext uri="{FF2B5EF4-FFF2-40B4-BE49-F238E27FC236}">
                <a16:creationId xmlns:a16="http://schemas.microsoft.com/office/drawing/2014/main" id="{D357140F-6895-4DB5-A977-160F9BE1156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03425" name="Rectangle 1">
            <a:extLst>
              <a:ext uri="{FF2B5EF4-FFF2-40B4-BE49-F238E27FC236}">
                <a16:creationId xmlns:a16="http://schemas.microsoft.com/office/drawing/2014/main" id="{079BB887-DD1A-4671-B503-E33A8ACFB743}"/>
              </a:ext>
            </a:extLst>
          </p:cNvPr>
          <p:cNvSpPr>
            <a:spLocks noChangeArrowheads="1"/>
          </p:cNvSpPr>
          <p:nvPr/>
        </p:nvSpPr>
        <p:spPr bwMode="auto">
          <a:xfrm>
            <a:off x="342900" y="5656263"/>
            <a:ext cx="8504238" cy="461665"/>
          </a:xfrm>
          <a:prstGeom prst="rect">
            <a:avLst/>
          </a:prstGeom>
          <a:solidFill>
            <a:srgbClr val="96E696"/>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US" altLang="en-US" dirty="0"/>
              <a:t> Where does gaseous exchange take place inside the lungs? </a:t>
            </a:r>
            <a:endParaRPr lang="en-GB" altLang="en-US" dirty="0"/>
          </a:p>
        </p:txBody>
      </p:sp>
      <p:pic>
        <p:nvPicPr>
          <p:cNvPr id="11" name="Picture 10">
            <a:extLst>
              <a:ext uri="{FF2B5EF4-FFF2-40B4-BE49-F238E27FC236}">
                <a16:creationId xmlns:a16="http://schemas.microsoft.com/office/drawing/2014/main" id="{ECC39097-F89E-423B-A134-1C4264EED0B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DF1621B6-0B0B-4AB9-8F93-4712194255F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6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42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p:bldP spid="283653" grpId="0"/>
      <p:bldP spid="1034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B381449-D76E-4C46-85EF-BC160BC438BF}"/>
              </a:ext>
            </a:extLst>
          </p:cNvPr>
          <p:cNvSpPr>
            <a:spLocks noGrp="1" noChangeArrowheads="1"/>
          </p:cNvSpPr>
          <p:nvPr>
            <p:ph type="title"/>
          </p:nvPr>
        </p:nvSpPr>
        <p:spPr/>
        <p:txBody>
          <a:bodyPr/>
          <a:lstStyle/>
          <a:p>
            <a:r>
              <a:rPr lang="en-GB" altLang="en-US"/>
              <a:t>How are alveoli adapted?</a:t>
            </a:r>
          </a:p>
        </p:txBody>
      </p:sp>
      <p:sp>
        <p:nvSpPr>
          <p:cNvPr id="33795" name="Text Box 3">
            <a:extLst>
              <a:ext uri="{FF2B5EF4-FFF2-40B4-BE49-F238E27FC236}">
                <a16:creationId xmlns:a16="http://schemas.microsoft.com/office/drawing/2014/main" id="{1FD0B603-C2D4-4146-8F5C-74F7DC48299E}"/>
              </a:ext>
            </a:extLst>
          </p:cNvPr>
          <p:cNvSpPr txBox="1">
            <a:spLocks noChangeArrowheads="1"/>
          </p:cNvSpPr>
          <p:nvPr/>
        </p:nvSpPr>
        <p:spPr bwMode="auto">
          <a:xfrm>
            <a:off x="342900" y="784225"/>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10BC45"/>
                </a:solidFill>
              </a:rPr>
              <a:t>Alveoli</a:t>
            </a:r>
            <a:r>
              <a:rPr lang="en-GB" altLang="en-US" dirty="0">
                <a:solidFill>
                  <a:srgbClr val="010066"/>
                </a:solidFill>
              </a:rPr>
              <a:t> in the lungs are adapted to maximize the efficiency of gaseous exchange. </a:t>
            </a:r>
            <a:endParaRPr lang="en-US" altLang="en-US" dirty="0">
              <a:solidFill>
                <a:srgbClr val="010066"/>
              </a:solidFill>
            </a:endParaRPr>
          </a:p>
        </p:txBody>
      </p:sp>
      <p:sp>
        <p:nvSpPr>
          <p:cNvPr id="289796" name="Text Box 4">
            <a:extLst>
              <a:ext uri="{FF2B5EF4-FFF2-40B4-BE49-F238E27FC236}">
                <a16:creationId xmlns:a16="http://schemas.microsoft.com/office/drawing/2014/main" id="{1728BCB8-826E-4069-B1F0-CA447C3EA62C}"/>
              </a:ext>
            </a:extLst>
          </p:cNvPr>
          <p:cNvSpPr txBox="1">
            <a:spLocks noChangeArrowheads="1"/>
          </p:cNvSpPr>
          <p:nvPr/>
        </p:nvSpPr>
        <p:spPr bwMode="auto">
          <a:xfrm>
            <a:off x="342900" y="1676400"/>
            <a:ext cx="4775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solidFill>
                  <a:srgbClr val="010066"/>
                </a:solidFill>
              </a:rPr>
              <a:t>The walls of alveoli are very thin: just one cell thick.</a:t>
            </a:r>
          </a:p>
        </p:txBody>
      </p:sp>
      <p:pic>
        <p:nvPicPr>
          <p:cNvPr id="33798" name="Picture 2" descr="alveoli">
            <a:extLst>
              <a:ext uri="{FF2B5EF4-FFF2-40B4-BE49-F238E27FC236}">
                <a16:creationId xmlns:a16="http://schemas.microsoft.com/office/drawing/2014/main" id="{261CB96C-BD6B-4688-A2B2-9DB8CD25E2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622" y="2111375"/>
            <a:ext cx="328295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6">
            <a:extLst>
              <a:ext uri="{FF2B5EF4-FFF2-40B4-BE49-F238E27FC236}">
                <a16:creationId xmlns:a16="http://schemas.microsoft.com/office/drawing/2014/main" id="{70AACB96-9A09-4A47-92F8-E03A71C7A4E5}"/>
              </a:ext>
            </a:extLst>
          </p:cNvPr>
          <p:cNvSpPr txBox="1">
            <a:spLocks noChangeArrowheads="1"/>
          </p:cNvSpPr>
          <p:nvPr/>
        </p:nvSpPr>
        <p:spPr bwMode="auto">
          <a:xfrm>
            <a:off x="7562320" y="1688571"/>
            <a:ext cx="1446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sz="2000" b="1">
                <a:solidFill>
                  <a:srgbClr val="010066"/>
                </a:solidFill>
              </a:rPr>
              <a:t>air in/out</a:t>
            </a:r>
          </a:p>
        </p:txBody>
      </p:sp>
      <p:sp>
        <p:nvSpPr>
          <p:cNvPr id="33800" name="Line 17">
            <a:extLst>
              <a:ext uri="{FF2B5EF4-FFF2-40B4-BE49-F238E27FC236}">
                <a16:creationId xmlns:a16="http://schemas.microsoft.com/office/drawing/2014/main" id="{C89D7497-3B30-4E50-8891-82732A670D68}"/>
              </a:ext>
            </a:extLst>
          </p:cNvPr>
          <p:cNvSpPr>
            <a:spLocks noChangeShapeType="1"/>
          </p:cNvSpPr>
          <p:nvPr/>
        </p:nvSpPr>
        <p:spPr bwMode="auto">
          <a:xfrm flipV="1">
            <a:off x="7600772" y="2108200"/>
            <a:ext cx="547687" cy="67786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 name="Rectangle 9">
            <a:extLst>
              <a:ext uri="{FF2B5EF4-FFF2-40B4-BE49-F238E27FC236}">
                <a16:creationId xmlns:a16="http://schemas.microsoft.com/office/drawing/2014/main" id="{52A50760-6CCD-4880-939F-15884BEF3858}"/>
              </a:ext>
            </a:extLst>
          </p:cNvPr>
          <p:cNvSpPr>
            <a:spLocks noChangeArrowheads="1"/>
          </p:cNvSpPr>
          <p:nvPr/>
        </p:nvSpPr>
        <p:spPr bwMode="auto">
          <a:xfrm>
            <a:off x="342900" y="4572000"/>
            <a:ext cx="450832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solidFill>
                  <a:srgbClr val="010066"/>
                </a:solidFill>
              </a:rPr>
              <a:t>They have a large combined surface area which provides </a:t>
            </a:r>
            <a:br>
              <a:rPr lang="en-GB" altLang="en-US" dirty="0">
                <a:solidFill>
                  <a:srgbClr val="010066"/>
                </a:solidFill>
              </a:rPr>
            </a:br>
            <a:r>
              <a:rPr lang="en-GB" altLang="en-US" dirty="0">
                <a:solidFill>
                  <a:srgbClr val="010066"/>
                </a:solidFill>
              </a:rPr>
              <a:t>a lot of space for diffusion to occur across.</a:t>
            </a:r>
          </a:p>
        </p:txBody>
      </p:sp>
      <p:sp>
        <p:nvSpPr>
          <p:cNvPr id="11" name="Rectangle 10">
            <a:extLst>
              <a:ext uri="{FF2B5EF4-FFF2-40B4-BE49-F238E27FC236}">
                <a16:creationId xmlns:a16="http://schemas.microsoft.com/office/drawing/2014/main" id="{F081C79C-5AE6-4B79-BCAA-F9B187E738BE}"/>
              </a:ext>
            </a:extLst>
          </p:cNvPr>
          <p:cNvSpPr>
            <a:spLocks noChangeArrowheads="1"/>
          </p:cNvSpPr>
          <p:nvPr/>
        </p:nvSpPr>
        <p:spPr bwMode="auto">
          <a:xfrm>
            <a:off x="342900" y="2570163"/>
            <a:ext cx="49403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a:solidFill>
                  <a:srgbClr val="010066"/>
                </a:solidFill>
              </a:rPr>
              <a:t>They are covered by a network of capillaries. This means there is only a very short diffusion </a:t>
            </a:r>
            <a:br>
              <a:rPr lang="en-GB" altLang="en-US">
                <a:solidFill>
                  <a:srgbClr val="010066"/>
                </a:solidFill>
              </a:rPr>
            </a:br>
            <a:r>
              <a:rPr lang="en-GB" altLang="en-US">
                <a:solidFill>
                  <a:srgbClr val="010066"/>
                </a:solidFill>
              </a:rPr>
              <a:t>pathway between the lungs </a:t>
            </a:r>
            <a:br>
              <a:rPr lang="en-GB" altLang="en-US">
                <a:solidFill>
                  <a:srgbClr val="010066"/>
                </a:solidFill>
              </a:rPr>
            </a:br>
            <a:r>
              <a:rPr lang="en-GB" altLang="en-US">
                <a:solidFill>
                  <a:srgbClr val="010066"/>
                </a:solidFill>
              </a:rPr>
              <a:t>and bloodstream.</a:t>
            </a:r>
          </a:p>
        </p:txBody>
      </p:sp>
      <p:sp>
        <p:nvSpPr>
          <p:cNvPr id="33803" name="Text Box 6">
            <a:extLst>
              <a:ext uri="{FF2B5EF4-FFF2-40B4-BE49-F238E27FC236}">
                <a16:creationId xmlns:a16="http://schemas.microsoft.com/office/drawing/2014/main" id="{BDE2C77E-FFB8-4ADE-A36D-77B60C35B867}"/>
              </a:ext>
            </a:extLst>
          </p:cNvPr>
          <p:cNvSpPr txBox="1">
            <a:spLocks noChangeArrowheads="1"/>
          </p:cNvSpPr>
          <p:nvPr/>
        </p:nvSpPr>
        <p:spPr bwMode="auto">
          <a:xfrm>
            <a:off x="4897258" y="1751013"/>
            <a:ext cx="13793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sz="2000" b="1" dirty="0">
                <a:solidFill>
                  <a:srgbClr val="010066"/>
                </a:solidFill>
              </a:rPr>
              <a:t>alveolus</a:t>
            </a:r>
          </a:p>
        </p:txBody>
      </p:sp>
      <p:sp>
        <p:nvSpPr>
          <p:cNvPr id="33804" name="Text Box 6">
            <a:extLst>
              <a:ext uri="{FF2B5EF4-FFF2-40B4-BE49-F238E27FC236}">
                <a16:creationId xmlns:a16="http://schemas.microsoft.com/office/drawing/2014/main" id="{C52DEE24-37C2-490C-8105-035BE3314D74}"/>
              </a:ext>
            </a:extLst>
          </p:cNvPr>
          <p:cNvSpPr txBox="1">
            <a:spLocks noChangeArrowheads="1"/>
          </p:cNvSpPr>
          <p:nvPr/>
        </p:nvSpPr>
        <p:spPr bwMode="auto">
          <a:xfrm>
            <a:off x="4839933" y="5741636"/>
            <a:ext cx="12786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sz="2000" b="1" dirty="0">
                <a:solidFill>
                  <a:srgbClr val="010066"/>
                </a:solidFill>
              </a:rPr>
              <a:t>capillary</a:t>
            </a:r>
          </a:p>
        </p:txBody>
      </p:sp>
      <p:pic>
        <p:nvPicPr>
          <p:cNvPr id="33806" name="Picture 16" descr="Cell_transport_17.1.png">
            <a:extLst>
              <a:ext uri="{FF2B5EF4-FFF2-40B4-BE49-F238E27FC236}">
                <a16:creationId xmlns:a16="http://schemas.microsoft.com/office/drawing/2014/main" id="{269FB0BF-BE97-4C80-8CFB-D21F997004D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83297" y="2243138"/>
            <a:ext cx="8350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7" name="Line 8">
            <a:extLst>
              <a:ext uri="{FF2B5EF4-FFF2-40B4-BE49-F238E27FC236}">
                <a16:creationId xmlns:a16="http://schemas.microsoft.com/office/drawing/2014/main" id="{98F11AAE-D221-49D3-AC56-EB935D1E7C63}"/>
              </a:ext>
            </a:extLst>
          </p:cNvPr>
          <p:cNvSpPr>
            <a:spLocks noChangeShapeType="1"/>
          </p:cNvSpPr>
          <p:nvPr/>
        </p:nvSpPr>
        <p:spPr bwMode="auto">
          <a:xfrm>
            <a:off x="5619572" y="2197100"/>
            <a:ext cx="874712" cy="1539875"/>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3808" name="Line 8">
            <a:extLst>
              <a:ext uri="{FF2B5EF4-FFF2-40B4-BE49-F238E27FC236}">
                <a16:creationId xmlns:a16="http://schemas.microsoft.com/office/drawing/2014/main" id="{B3EA653D-5B04-4CA4-98AF-6B2DD0C7BDC8}"/>
              </a:ext>
            </a:extLst>
          </p:cNvPr>
          <p:cNvSpPr>
            <a:spLocks noChangeShapeType="1"/>
          </p:cNvSpPr>
          <p:nvPr/>
        </p:nvSpPr>
        <p:spPr bwMode="auto">
          <a:xfrm flipV="1">
            <a:off x="5521147" y="4791075"/>
            <a:ext cx="336550" cy="893763"/>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pic>
        <p:nvPicPr>
          <p:cNvPr id="17" name="Picture 16">
            <a:extLst>
              <a:ext uri="{FF2B5EF4-FFF2-40B4-BE49-F238E27FC236}">
                <a16:creationId xmlns:a16="http://schemas.microsoft.com/office/drawing/2014/main" id="{4BF38933-23D7-4C7A-A397-350B0988340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8" name="Picture 9" descr="notes_icon">
            <a:extLst>
              <a:ext uri="{FF2B5EF4-FFF2-40B4-BE49-F238E27FC236}">
                <a16:creationId xmlns:a16="http://schemas.microsoft.com/office/drawing/2014/main" id="{6759EEFE-9F10-46D1-9541-7C1A0F76B2D0}"/>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97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4E0907FA-C08C-4D9E-95FE-9347A31A0A48}"/>
              </a:ext>
            </a:extLst>
          </p:cNvPr>
          <p:cNvSpPr>
            <a:spLocks noGrp="1" noChangeArrowheads="1"/>
          </p:cNvSpPr>
          <p:nvPr>
            <p:ph type="title"/>
          </p:nvPr>
        </p:nvSpPr>
        <p:spPr/>
        <p:txBody>
          <a:bodyPr/>
          <a:lstStyle/>
          <a:p>
            <a:r>
              <a:rPr lang="en-GB" altLang="en-US" dirty="0"/>
              <a:t>Gaseous exchange in the lungs</a:t>
            </a:r>
          </a:p>
        </p:txBody>
      </p:sp>
      <p:pic>
        <p:nvPicPr>
          <p:cNvPr id="7" name="Picture 6">
            <a:extLst>
              <a:ext uri="{FF2B5EF4-FFF2-40B4-BE49-F238E27FC236}">
                <a16:creationId xmlns:a16="http://schemas.microsoft.com/office/drawing/2014/main" id="{ECB3EB60-F43A-4B50-938B-54592F55D5E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1442A0F1-2855-4234-A64B-C69F8994C829}"/>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EF690525-2AC4-4716-8B62-10F8323271D9}"/>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DF2862B1-19E2-45AD-8E8D-D9745CE34A3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3259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21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8688E7C-663C-4761-8CF4-0BA49ACDD898}"/>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68A3898-920C-418D-9F98-F164D0163716}"/>
              </a:ext>
            </a:extLst>
          </p:cNvPr>
          <p:cNvSpPr>
            <a:spLocks noGrp="1" noChangeArrowheads="1"/>
          </p:cNvSpPr>
          <p:nvPr>
            <p:ph type="title"/>
          </p:nvPr>
        </p:nvSpPr>
        <p:spPr/>
        <p:txBody>
          <a:bodyPr/>
          <a:lstStyle/>
          <a:p>
            <a:r>
              <a:rPr lang="en-GB" altLang="en-US" dirty="0"/>
              <a:t>Gaseous exchange in fish (1)</a:t>
            </a:r>
          </a:p>
        </p:txBody>
      </p:sp>
      <p:sp>
        <p:nvSpPr>
          <p:cNvPr id="34820" name="Rectangle 11">
            <a:extLst>
              <a:ext uri="{FF2B5EF4-FFF2-40B4-BE49-F238E27FC236}">
                <a16:creationId xmlns:a16="http://schemas.microsoft.com/office/drawing/2014/main" id="{4621227E-E853-47F8-AEEA-F1688EEFF72E}"/>
              </a:ext>
            </a:extLst>
          </p:cNvPr>
          <p:cNvSpPr>
            <a:spLocks noChangeArrowheads="1"/>
          </p:cNvSpPr>
          <p:nvPr/>
        </p:nvSpPr>
        <p:spPr bwMode="auto">
          <a:xfrm>
            <a:off x="342900" y="784225"/>
            <a:ext cx="81899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90000"/>
              </a:lnSpc>
              <a:spcBef>
                <a:spcPct val="20000"/>
              </a:spcBef>
            </a:pPr>
            <a:r>
              <a:rPr lang="en-GB" altLang="en-US" dirty="0">
                <a:solidFill>
                  <a:srgbClr val="010066"/>
                </a:solidFill>
              </a:rPr>
              <a:t>In fish, gaseous exchange occurs across the </a:t>
            </a:r>
            <a:r>
              <a:rPr lang="en-GB" altLang="en-US" b="1" dirty="0">
                <a:solidFill>
                  <a:srgbClr val="10BC45"/>
                </a:solidFill>
              </a:rPr>
              <a:t>gills</a:t>
            </a:r>
            <a:r>
              <a:rPr lang="en-GB" altLang="en-US" dirty="0">
                <a:solidFill>
                  <a:srgbClr val="010066"/>
                </a:solidFill>
              </a:rPr>
              <a:t>. Like the alveoli, they are adapted for efficient diffusion. </a:t>
            </a:r>
          </a:p>
        </p:txBody>
      </p:sp>
      <p:sp>
        <p:nvSpPr>
          <p:cNvPr id="7" name="Rectangle 6">
            <a:extLst>
              <a:ext uri="{FF2B5EF4-FFF2-40B4-BE49-F238E27FC236}">
                <a16:creationId xmlns:a16="http://schemas.microsoft.com/office/drawing/2014/main" id="{61850462-25B7-4DD2-87C9-CC181F33A2E6}"/>
              </a:ext>
            </a:extLst>
          </p:cNvPr>
          <p:cNvSpPr>
            <a:spLocks noChangeArrowheads="1"/>
          </p:cNvSpPr>
          <p:nvPr/>
        </p:nvSpPr>
        <p:spPr bwMode="auto">
          <a:xfrm>
            <a:off x="342901" y="1828800"/>
            <a:ext cx="3258256"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gills have a good </a:t>
            </a:r>
            <a:br>
              <a:rPr lang="en-GB" altLang="en-US" dirty="0">
                <a:solidFill>
                  <a:srgbClr val="010066"/>
                </a:solidFill>
              </a:rPr>
            </a:br>
            <a:r>
              <a:rPr lang="en-GB" altLang="en-US" dirty="0">
                <a:solidFill>
                  <a:srgbClr val="010066"/>
                </a:solidFill>
              </a:rPr>
              <a:t>blood supply and a </a:t>
            </a:r>
            <a:br>
              <a:rPr lang="en-GB" altLang="en-US" dirty="0">
                <a:solidFill>
                  <a:srgbClr val="010066"/>
                </a:solidFill>
              </a:rPr>
            </a:br>
            <a:r>
              <a:rPr lang="en-GB" altLang="en-US" dirty="0">
                <a:solidFill>
                  <a:srgbClr val="010066"/>
                </a:solidFill>
              </a:rPr>
              <a:t>large surface area to </a:t>
            </a:r>
            <a:br>
              <a:rPr lang="en-GB" altLang="en-US" dirty="0">
                <a:solidFill>
                  <a:srgbClr val="010066"/>
                </a:solidFill>
              </a:rPr>
            </a:br>
            <a:r>
              <a:rPr lang="en-GB" altLang="en-US" dirty="0">
                <a:solidFill>
                  <a:srgbClr val="010066"/>
                </a:solidFill>
              </a:rPr>
              <a:t>increase the efficiency </a:t>
            </a:r>
            <a:br>
              <a:rPr lang="en-GB" altLang="en-US" dirty="0">
                <a:solidFill>
                  <a:srgbClr val="010066"/>
                </a:solidFill>
              </a:rPr>
            </a:br>
            <a:r>
              <a:rPr lang="en-GB" altLang="en-US" dirty="0">
                <a:solidFill>
                  <a:srgbClr val="010066"/>
                </a:solidFill>
              </a:rPr>
              <a:t>of gaseous exchange. </a:t>
            </a:r>
            <a:endParaRPr lang="en-GB" altLang="en-US" dirty="0"/>
          </a:p>
        </p:txBody>
      </p:sp>
      <p:sp>
        <p:nvSpPr>
          <p:cNvPr id="8" name="Rectangle 7">
            <a:extLst>
              <a:ext uri="{FF2B5EF4-FFF2-40B4-BE49-F238E27FC236}">
                <a16:creationId xmlns:a16="http://schemas.microsoft.com/office/drawing/2014/main" id="{E6132EF5-8DA9-4466-B9F1-8779B81B9639}"/>
              </a:ext>
            </a:extLst>
          </p:cNvPr>
          <p:cNvSpPr>
            <a:spLocks noChangeArrowheads="1"/>
          </p:cNvSpPr>
          <p:nvPr/>
        </p:nvSpPr>
        <p:spPr bwMode="auto">
          <a:xfrm>
            <a:off x="342900" y="4056063"/>
            <a:ext cx="3709811"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90000"/>
              </a:lnSpc>
              <a:spcBef>
                <a:spcPct val="20000"/>
              </a:spcBef>
            </a:pPr>
            <a:r>
              <a:rPr lang="en-GB" altLang="en-US" dirty="0">
                <a:solidFill>
                  <a:srgbClr val="010066"/>
                </a:solidFill>
              </a:rPr>
              <a:t>As water moves over the gills, oxygen diffuses from the water into the blood.</a:t>
            </a:r>
            <a:br>
              <a:rPr lang="en-GB" altLang="en-US" dirty="0">
                <a:solidFill>
                  <a:srgbClr val="010066"/>
                </a:solidFill>
              </a:rPr>
            </a:br>
            <a:r>
              <a:rPr lang="en-GB" altLang="en-US" dirty="0">
                <a:solidFill>
                  <a:srgbClr val="010066"/>
                </a:solidFill>
              </a:rPr>
              <a:t>At the same time, carbon dioxide diffuses in the opposite direction.</a:t>
            </a:r>
          </a:p>
        </p:txBody>
      </p:sp>
      <p:pic>
        <p:nvPicPr>
          <p:cNvPr id="11" name="Picture 8" descr="Cell transport_fish.png">
            <a:extLst>
              <a:ext uri="{FF2B5EF4-FFF2-40B4-BE49-F238E27FC236}">
                <a16:creationId xmlns:a16="http://schemas.microsoft.com/office/drawing/2014/main" id="{0E5396E9-7E65-4F3E-A2D6-6703F5EA36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8938" y="1689983"/>
            <a:ext cx="4602241"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2D6FF96D-4155-4E39-8739-DE55D857723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3816AF6F-9A0E-4831-9780-0B1C6A964C1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A09F38C-E8D3-4BF3-A07D-A9D127038451}"/>
              </a:ext>
            </a:extLst>
          </p:cNvPr>
          <p:cNvSpPr>
            <a:spLocks noGrp="1" noChangeArrowheads="1"/>
          </p:cNvSpPr>
          <p:nvPr>
            <p:ph type="title"/>
          </p:nvPr>
        </p:nvSpPr>
        <p:spPr/>
        <p:txBody>
          <a:bodyPr/>
          <a:lstStyle/>
          <a:p>
            <a:r>
              <a:rPr lang="en-GB" altLang="en-US"/>
              <a:t>Gaseous exchange in fish (2)</a:t>
            </a:r>
          </a:p>
        </p:txBody>
      </p:sp>
      <p:sp>
        <p:nvSpPr>
          <p:cNvPr id="26628" name="Rectangle 111">
            <a:extLst>
              <a:ext uri="{FF2B5EF4-FFF2-40B4-BE49-F238E27FC236}">
                <a16:creationId xmlns:a16="http://schemas.microsoft.com/office/drawing/2014/main" id="{C611582F-9047-4630-B9E8-EE0D73CD39CB}"/>
              </a:ext>
            </a:extLst>
          </p:cNvPr>
          <p:cNvSpPr>
            <a:spLocks noChangeArrowheads="1"/>
          </p:cNvSpPr>
          <p:nvPr/>
        </p:nvSpPr>
        <p:spPr bwMode="auto">
          <a:xfrm>
            <a:off x="342900" y="784225"/>
            <a:ext cx="84709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90000"/>
              </a:lnSpc>
              <a:spcBef>
                <a:spcPct val="20000"/>
              </a:spcBef>
            </a:pPr>
            <a:r>
              <a:rPr lang="en-GB" altLang="en-US" dirty="0"/>
              <a:t>Fish have their own mechanisms to ventilate the </a:t>
            </a:r>
            <a:r>
              <a:rPr lang="en-GB" altLang="en-US" dirty="0">
                <a:solidFill>
                  <a:srgbClr val="010066"/>
                </a:solidFill>
              </a:rPr>
              <a:t>gills. </a:t>
            </a:r>
          </a:p>
        </p:txBody>
      </p:sp>
      <p:sp>
        <p:nvSpPr>
          <p:cNvPr id="11" name="Rectangle 10">
            <a:extLst>
              <a:ext uri="{FF2B5EF4-FFF2-40B4-BE49-F238E27FC236}">
                <a16:creationId xmlns:a16="http://schemas.microsoft.com/office/drawing/2014/main" id="{FBB186EB-8C71-4582-87D8-C57CBDCD2A15}"/>
              </a:ext>
            </a:extLst>
          </p:cNvPr>
          <p:cNvSpPr>
            <a:spLocks noChangeArrowheads="1"/>
          </p:cNvSpPr>
          <p:nvPr/>
        </p:nvSpPr>
        <p:spPr bwMode="auto">
          <a:xfrm>
            <a:off x="342900" y="4408122"/>
            <a:ext cx="8534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Oxygen diffuses from the water, across the gill surface and </a:t>
            </a:r>
            <a:br>
              <a:rPr lang="en-GB" altLang="en-US" dirty="0">
                <a:solidFill>
                  <a:srgbClr val="010066"/>
                </a:solidFill>
              </a:rPr>
            </a:br>
            <a:r>
              <a:rPr lang="en-GB" altLang="en-US" dirty="0">
                <a:solidFill>
                  <a:srgbClr val="010066"/>
                </a:solidFill>
              </a:rPr>
              <a:t>into the blood in the gill capillaries. </a:t>
            </a:r>
            <a:endParaRPr lang="en-GB" altLang="en-US" dirty="0"/>
          </a:p>
        </p:txBody>
      </p:sp>
      <p:sp>
        <p:nvSpPr>
          <p:cNvPr id="12" name="Rectangle 11">
            <a:extLst>
              <a:ext uri="{FF2B5EF4-FFF2-40B4-BE49-F238E27FC236}">
                <a16:creationId xmlns:a16="http://schemas.microsoft.com/office/drawing/2014/main" id="{C1D5A60F-E706-49BA-85D5-2B9FB53885DC}"/>
              </a:ext>
            </a:extLst>
          </p:cNvPr>
          <p:cNvSpPr>
            <a:spLocks noChangeArrowheads="1"/>
          </p:cNvSpPr>
          <p:nvPr/>
        </p:nvSpPr>
        <p:spPr bwMode="auto">
          <a:xfrm>
            <a:off x="342900" y="1352210"/>
            <a:ext cx="8458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Most fish take in water through the mouth. When they close their mouth, it is forced to move backwards over the gills. </a:t>
            </a:r>
            <a:endParaRPr lang="en-GB" altLang="en-US" dirty="0"/>
          </a:p>
        </p:txBody>
      </p:sp>
      <p:sp>
        <p:nvSpPr>
          <p:cNvPr id="13" name="Rectangle 12">
            <a:extLst>
              <a:ext uri="{FF2B5EF4-FFF2-40B4-BE49-F238E27FC236}">
                <a16:creationId xmlns:a16="http://schemas.microsoft.com/office/drawing/2014/main" id="{5E6F3350-F303-4449-8C57-3B1E9DB63681}"/>
              </a:ext>
            </a:extLst>
          </p:cNvPr>
          <p:cNvSpPr>
            <a:spLocks noChangeArrowheads="1"/>
          </p:cNvSpPr>
          <p:nvPr/>
        </p:nvSpPr>
        <p:spPr bwMode="auto">
          <a:xfrm>
            <a:off x="342900" y="2326595"/>
            <a:ext cx="329212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In some fish, such </a:t>
            </a:r>
            <a:br>
              <a:rPr lang="en-GB" altLang="en-US" dirty="0">
                <a:solidFill>
                  <a:srgbClr val="010066"/>
                </a:solidFill>
              </a:rPr>
            </a:br>
            <a:r>
              <a:rPr lang="en-GB" altLang="en-US" dirty="0">
                <a:solidFill>
                  <a:srgbClr val="010066"/>
                </a:solidFill>
              </a:rPr>
              <a:t>as sharks, water is continuously forced </a:t>
            </a:r>
            <a:br>
              <a:rPr lang="en-GB" altLang="en-US" dirty="0">
                <a:solidFill>
                  <a:srgbClr val="010066"/>
                </a:solidFill>
              </a:rPr>
            </a:br>
            <a:r>
              <a:rPr lang="en-GB" altLang="en-US" dirty="0">
                <a:solidFill>
                  <a:srgbClr val="010066"/>
                </a:solidFill>
              </a:rPr>
              <a:t>to pass over the gills </a:t>
            </a:r>
            <a:br>
              <a:rPr lang="en-GB" altLang="en-US" dirty="0">
                <a:solidFill>
                  <a:srgbClr val="010066"/>
                </a:solidFill>
              </a:rPr>
            </a:br>
            <a:r>
              <a:rPr lang="en-GB" altLang="en-US" dirty="0">
                <a:solidFill>
                  <a:srgbClr val="010066"/>
                </a:solidFill>
              </a:rPr>
              <a:t>as it swims forwards. </a:t>
            </a:r>
            <a:endParaRPr lang="en-GB" altLang="en-US" dirty="0"/>
          </a:p>
        </p:txBody>
      </p:sp>
      <p:pic>
        <p:nvPicPr>
          <p:cNvPr id="14" name="Picture 131" descr="Joe Belanger_157273886.jpg">
            <a:extLst>
              <a:ext uri="{FF2B5EF4-FFF2-40B4-BE49-F238E27FC236}">
                <a16:creationId xmlns:a16="http://schemas.microsoft.com/office/drawing/2014/main" id="{FF052F6D-2DE4-4AF7-8740-3E26F8751E8C}"/>
              </a:ext>
            </a:extLst>
          </p:cNvPr>
          <p:cNvPicPr>
            <a:picLocks noChangeAspect="1"/>
          </p:cNvPicPr>
          <p:nvPr/>
        </p:nvPicPr>
        <p:blipFill>
          <a:blip r:embed="rId3">
            <a:extLst>
              <a:ext uri="{28A0092B-C50C-407E-A947-70E740481C1C}">
                <a14:useLocalDpi xmlns:a14="http://schemas.microsoft.com/office/drawing/2010/main" val="0"/>
              </a:ext>
            </a:extLst>
          </a:blip>
          <a:srcRect l="11250" t="19733" r="5322" b="7040"/>
          <a:stretch>
            <a:fillRect/>
          </a:stretch>
        </p:blipFill>
        <p:spPr bwMode="auto">
          <a:xfrm>
            <a:off x="3864228" y="2303626"/>
            <a:ext cx="33845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3F47EAB0-DC6A-4B80-901C-D0A8C6544FD7}"/>
              </a:ext>
            </a:extLst>
          </p:cNvPr>
          <p:cNvSpPr>
            <a:spLocks noChangeArrowheads="1"/>
          </p:cNvSpPr>
          <p:nvPr/>
        </p:nvSpPr>
        <p:spPr bwMode="auto">
          <a:xfrm>
            <a:off x="7896624" y="2633310"/>
            <a:ext cx="8691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solidFill>
                  <a:srgbClr val="010066"/>
                </a:solidFill>
              </a:rPr>
              <a:t>shark</a:t>
            </a:r>
            <a:br>
              <a:rPr lang="en-GB" altLang="en-US" sz="2000" b="1" dirty="0">
                <a:solidFill>
                  <a:srgbClr val="010066"/>
                </a:solidFill>
              </a:rPr>
            </a:br>
            <a:r>
              <a:rPr lang="en-GB" altLang="en-US" sz="2000" b="1" dirty="0">
                <a:solidFill>
                  <a:srgbClr val="010066"/>
                </a:solidFill>
              </a:rPr>
              <a:t>gills</a:t>
            </a:r>
            <a:endParaRPr lang="en-GB" altLang="en-US" sz="2000" b="1" dirty="0"/>
          </a:p>
        </p:txBody>
      </p:sp>
      <p:sp>
        <p:nvSpPr>
          <p:cNvPr id="17" name="Rectangle 16">
            <a:extLst>
              <a:ext uri="{FF2B5EF4-FFF2-40B4-BE49-F238E27FC236}">
                <a16:creationId xmlns:a16="http://schemas.microsoft.com/office/drawing/2014/main" id="{1CC86123-A547-4462-AC04-83683AD9BAE6}"/>
              </a:ext>
            </a:extLst>
          </p:cNvPr>
          <p:cNvSpPr>
            <a:spLocks noChangeArrowheads="1"/>
          </p:cNvSpPr>
          <p:nvPr/>
        </p:nvSpPr>
        <p:spPr bwMode="auto">
          <a:xfrm>
            <a:off x="342900" y="5382506"/>
            <a:ext cx="8089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At the same time, carbon dioxide diffuses from the gill capillaries, across the gills and into the water.</a:t>
            </a:r>
            <a:endParaRPr lang="en-GB" altLang="en-US" dirty="0"/>
          </a:p>
        </p:txBody>
      </p:sp>
      <p:cxnSp>
        <p:nvCxnSpPr>
          <p:cNvPr id="18" name="Straight Arrow Connector 17">
            <a:extLst>
              <a:ext uri="{FF2B5EF4-FFF2-40B4-BE49-F238E27FC236}">
                <a16:creationId xmlns:a16="http://schemas.microsoft.com/office/drawing/2014/main" id="{2C291FCD-C5F0-4110-9C97-9F18D971E4C8}"/>
              </a:ext>
            </a:extLst>
          </p:cNvPr>
          <p:cNvCxnSpPr>
            <a:cxnSpLocks noChangeShapeType="1"/>
          </p:cNvCxnSpPr>
          <p:nvPr/>
        </p:nvCxnSpPr>
        <p:spPr bwMode="auto">
          <a:xfrm flipH="1">
            <a:off x="7041443" y="3070577"/>
            <a:ext cx="838200" cy="127000"/>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pic>
        <p:nvPicPr>
          <p:cNvPr id="16" name="Picture 9" descr="notes_icon">
            <a:extLst>
              <a:ext uri="{FF2B5EF4-FFF2-40B4-BE49-F238E27FC236}">
                <a16:creationId xmlns:a16="http://schemas.microsoft.com/office/drawing/2014/main" id="{931BECB1-2BA2-43A0-92EB-28271BAC6DBC}"/>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9" name="Picture 18">
            <a:extLst>
              <a:ext uri="{FF2B5EF4-FFF2-40B4-BE49-F238E27FC236}">
                <a16:creationId xmlns:a16="http://schemas.microsoft.com/office/drawing/2014/main" id="{92060499-BEE4-45CB-8A6F-09029CBEF07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3DBF0EF-C532-4AC6-A216-E424FD035AFE}"/>
              </a:ext>
            </a:extLst>
          </p:cNvPr>
          <p:cNvSpPr>
            <a:spLocks noGrp="1" noChangeArrowheads="1"/>
          </p:cNvSpPr>
          <p:nvPr>
            <p:ph type="title"/>
          </p:nvPr>
        </p:nvSpPr>
        <p:spPr/>
        <p:txBody>
          <a:bodyPr/>
          <a:lstStyle/>
          <a:p>
            <a:pPr eaLnBrk="1" hangingPunct="1"/>
            <a:r>
              <a:rPr lang="en-GB" altLang="en-US" dirty="0"/>
              <a:t>How is oxygen used?</a:t>
            </a:r>
          </a:p>
        </p:txBody>
      </p:sp>
      <p:sp>
        <p:nvSpPr>
          <p:cNvPr id="35849" name="Text Box 13">
            <a:extLst>
              <a:ext uri="{FF2B5EF4-FFF2-40B4-BE49-F238E27FC236}">
                <a16:creationId xmlns:a16="http://schemas.microsoft.com/office/drawing/2014/main" id="{591D058D-9C9E-47D8-BA55-76956724B88B}"/>
              </a:ext>
            </a:extLst>
          </p:cNvPr>
          <p:cNvSpPr txBox="1">
            <a:spLocks noChangeArrowheads="1"/>
          </p:cNvSpPr>
          <p:nvPr/>
        </p:nvSpPr>
        <p:spPr bwMode="auto">
          <a:xfrm>
            <a:off x="342900" y="784225"/>
            <a:ext cx="8552743" cy="830997"/>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happens to the oxygen that moves into the bloodstream of animals during gaseous exchange?</a:t>
            </a:r>
          </a:p>
        </p:txBody>
      </p:sp>
      <p:pic>
        <p:nvPicPr>
          <p:cNvPr id="11" name="Picture 10">
            <a:extLst>
              <a:ext uri="{FF2B5EF4-FFF2-40B4-BE49-F238E27FC236}">
                <a16:creationId xmlns:a16="http://schemas.microsoft.com/office/drawing/2014/main" id="{110287AD-B22F-4896-BC90-8DC49FDEA07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2" name="Rectangle 11">
            <a:extLst>
              <a:ext uri="{FF2B5EF4-FFF2-40B4-BE49-F238E27FC236}">
                <a16:creationId xmlns:a16="http://schemas.microsoft.com/office/drawing/2014/main" id="{E293C8F6-08EA-4A62-B10F-E1688A0E5C70}"/>
              </a:ext>
            </a:extLst>
          </p:cNvPr>
          <p:cNvSpPr>
            <a:spLocks noChangeArrowheads="1"/>
          </p:cNvSpPr>
          <p:nvPr/>
        </p:nvSpPr>
        <p:spPr bwMode="auto">
          <a:xfrm>
            <a:off x="342900" y="1828800"/>
            <a:ext cx="82557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It is transported to cells, where it is used in aerobic cellular respiration. </a:t>
            </a:r>
            <a:endParaRPr lang="en-GB" altLang="en-US" dirty="0"/>
          </a:p>
        </p:txBody>
      </p:sp>
      <p:sp>
        <p:nvSpPr>
          <p:cNvPr id="24" name="AutoShape 12">
            <a:extLst>
              <a:ext uri="{FF2B5EF4-FFF2-40B4-BE49-F238E27FC236}">
                <a16:creationId xmlns:a16="http://schemas.microsoft.com/office/drawing/2014/main" id="{C78DE74F-4FD6-434C-A108-82C293E85E0A}"/>
              </a:ext>
            </a:extLst>
          </p:cNvPr>
          <p:cNvSpPr>
            <a:spLocks noChangeArrowheads="1"/>
          </p:cNvSpPr>
          <p:nvPr/>
        </p:nvSpPr>
        <p:spPr bwMode="auto">
          <a:xfrm>
            <a:off x="408781" y="2888917"/>
            <a:ext cx="8326438" cy="1410380"/>
          </a:xfrm>
          <a:prstGeom prst="roundRect">
            <a:avLst>
              <a:gd name="adj" fmla="val 0"/>
            </a:avLst>
          </a:prstGeom>
          <a:noFill/>
          <a:ln w="38100">
            <a:solidFill>
              <a:srgbClr val="10BC4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GB" altLang="en-US"/>
          </a:p>
        </p:txBody>
      </p:sp>
      <p:pic>
        <p:nvPicPr>
          <p:cNvPr id="25" name="Picture 48" descr="energy boom">
            <a:extLst>
              <a:ext uri="{FF2B5EF4-FFF2-40B4-BE49-F238E27FC236}">
                <a16:creationId xmlns:a16="http://schemas.microsoft.com/office/drawing/2014/main" id="{70D6AD4B-F69E-409C-8BB5-B22BB14B2A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8319" y="3007979"/>
            <a:ext cx="17303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4">
            <a:extLst>
              <a:ext uri="{FF2B5EF4-FFF2-40B4-BE49-F238E27FC236}">
                <a16:creationId xmlns:a16="http://schemas.microsoft.com/office/drawing/2014/main" id="{40F46589-4F4E-4B79-8636-7C2320325D0B}"/>
              </a:ext>
            </a:extLst>
          </p:cNvPr>
          <p:cNvSpPr txBox="1">
            <a:spLocks noChangeArrowheads="1"/>
          </p:cNvSpPr>
          <p:nvPr/>
        </p:nvSpPr>
        <p:spPr bwMode="auto">
          <a:xfrm>
            <a:off x="2140744" y="3317542"/>
            <a:ext cx="126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oxygen</a:t>
            </a:r>
          </a:p>
        </p:txBody>
      </p:sp>
      <p:sp>
        <p:nvSpPr>
          <p:cNvPr id="27" name="Text Box 15">
            <a:extLst>
              <a:ext uri="{FF2B5EF4-FFF2-40B4-BE49-F238E27FC236}">
                <a16:creationId xmlns:a16="http://schemas.microsoft.com/office/drawing/2014/main" id="{CB8DE8D7-D6A4-4137-9D14-AC5AAEF8CB7F}"/>
              </a:ext>
            </a:extLst>
          </p:cNvPr>
          <p:cNvSpPr txBox="1">
            <a:spLocks noChangeArrowheads="1"/>
          </p:cNvSpPr>
          <p:nvPr/>
        </p:nvSpPr>
        <p:spPr bwMode="auto">
          <a:xfrm>
            <a:off x="3966369" y="3138154"/>
            <a:ext cx="1403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carbon</a:t>
            </a:r>
          </a:p>
          <a:p>
            <a:pPr algn="ctr"/>
            <a:r>
              <a:rPr lang="en-GB" altLang="en-US" b="1"/>
              <a:t>dioxide</a:t>
            </a:r>
          </a:p>
        </p:txBody>
      </p:sp>
      <p:sp>
        <p:nvSpPr>
          <p:cNvPr id="28" name="Text Box 16">
            <a:extLst>
              <a:ext uri="{FF2B5EF4-FFF2-40B4-BE49-F238E27FC236}">
                <a16:creationId xmlns:a16="http://schemas.microsoft.com/office/drawing/2014/main" id="{2F61954B-F75A-498E-8DB1-F3FDF58C933D}"/>
              </a:ext>
            </a:extLst>
          </p:cNvPr>
          <p:cNvSpPr txBox="1">
            <a:spLocks noChangeArrowheads="1"/>
          </p:cNvSpPr>
          <p:nvPr/>
        </p:nvSpPr>
        <p:spPr bwMode="auto">
          <a:xfrm>
            <a:off x="408781" y="3328654"/>
            <a:ext cx="1530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 glucose</a:t>
            </a:r>
          </a:p>
        </p:txBody>
      </p:sp>
      <p:sp>
        <p:nvSpPr>
          <p:cNvPr id="29" name="Text Box 17">
            <a:extLst>
              <a:ext uri="{FF2B5EF4-FFF2-40B4-BE49-F238E27FC236}">
                <a16:creationId xmlns:a16="http://schemas.microsoft.com/office/drawing/2014/main" id="{A4CCE260-85DC-4987-90AA-383697879BA3}"/>
              </a:ext>
            </a:extLst>
          </p:cNvPr>
          <p:cNvSpPr txBox="1">
            <a:spLocks noChangeArrowheads="1"/>
          </p:cNvSpPr>
          <p:nvPr/>
        </p:nvSpPr>
        <p:spPr bwMode="auto">
          <a:xfrm>
            <a:off x="1801019" y="3249279"/>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000" b="1"/>
              <a:t>+</a:t>
            </a:r>
          </a:p>
        </p:txBody>
      </p:sp>
      <p:sp>
        <p:nvSpPr>
          <p:cNvPr id="30" name="Text Box 18">
            <a:extLst>
              <a:ext uri="{FF2B5EF4-FFF2-40B4-BE49-F238E27FC236}">
                <a16:creationId xmlns:a16="http://schemas.microsoft.com/office/drawing/2014/main" id="{386E67EC-5638-4F4B-BE8C-A2A0C34E46B0}"/>
              </a:ext>
            </a:extLst>
          </p:cNvPr>
          <p:cNvSpPr txBox="1">
            <a:spLocks noChangeArrowheads="1"/>
          </p:cNvSpPr>
          <p:nvPr/>
        </p:nvSpPr>
        <p:spPr bwMode="auto">
          <a:xfrm>
            <a:off x="5391944" y="3271504"/>
            <a:ext cx="4492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000" b="1"/>
              <a:t>+</a:t>
            </a:r>
          </a:p>
        </p:txBody>
      </p:sp>
      <p:sp>
        <p:nvSpPr>
          <p:cNvPr id="31" name="Text Box 20">
            <a:extLst>
              <a:ext uri="{FF2B5EF4-FFF2-40B4-BE49-F238E27FC236}">
                <a16:creationId xmlns:a16="http://schemas.microsoft.com/office/drawing/2014/main" id="{73C8518B-CB06-4FFA-A619-7F8ABEBEEBBC}"/>
              </a:ext>
            </a:extLst>
          </p:cNvPr>
          <p:cNvSpPr txBox="1">
            <a:spLocks noChangeArrowheads="1"/>
          </p:cNvSpPr>
          <p:nvPr/>
        </p:nvSpPr>
        <p:spPr bwMode="auto">
          <a:xfrm>
            <a:off x="5825331" y="3317542"/>
            <a:ext cx="99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water</a:t>
            </a:r>
          </a:p>
        </p:txBody>
      </p:sp>
      <p:sp>
        <p:nvSpPr>
          <p:cNvPr id="32" name="Text Box 22">
            <a:extLst>
              <a:ext uri="{FF2B5EF4-FFF2-40B4-BE49-F238E27FC236}">
                <a16:creationId xmlns:a16="http://schemas.microsoft.com/office/drawing/2014/main" id="{6A0F4B45-133A-45A7-8500-8AB98478591E}"/>
              </a:ext>
            </a:extLst>
          </p:cNvPr>
          <p:cNvSpPr txBox="1">
            <a:spLocks noChangeArrowheads="1"/>
          </p:cNvSpPr>
          <p:nvPr/>
        </p:nvSpPr>
        <p:spPr bwMode="auto">
          <a:xfrm>
            <a:off x="6739731" y="3328654"/>
            <a:ext cx="185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    energy)</a:t>
            </a:r>
          </a:p>
        </p:txBody>
      </p:sp>
      <p:sp>
        <p:nvSpPr>
          <p:cNvPr id="33" name="Text Box 23">
            <a:extLst>
              <a:ext uri="{FF2B5EF4-FFF2-40B4-BE49-F238E27FC236}">
                <a16:creationId xmlns:a16="http://schemas.microsoft.com/office/drawing/2014/main" id="{3D4175C0-D1A2-41DA-9BB3-6DB4C499D1A8}"/>
              </a:ext>
            </a:extLst>
          </p:cNvPr>
          <p:cNvSpPr txBox="1">
            <a:spLocks noChangeArrowheads="1"/>
          </p:cNvSpPr>
          <p:nvPr/>
        </p:nvSpPr>
        <p:spPr bwMode="auto">
          <a:xfrm>
            <a:off x="6892131" y="3282617"/>
            <a:ext cx="3476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000" b="1"/>
              <a:t>+</a:t>
            </a:r>
          </a:p>
        </p:txBody>
      </p:sp>
      <p:pic>
        <p:nvPicPr>
          <p:cNvPr id="34" name="Picture 33" descr="Cellular_respiration_6.1.png">
            <a:extLst>
              <a:ext uri="{FF2B5EF4-FFF2-40B4-BE49-F238E27FC236}">
                <a16:creationId xmlns:a16="http://schemas.microsoft.com/office/drawing/2014/main" id="{8562CFC4-4FB8-41F6-993D-04B58A07663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93269" y="3285792"/>
            <a:ext cx="70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12">
            <a:extLst>
              <a:ext uri="{FF2B5EF4-FFF2-40B4-BE49-F238E27FC236}">
                <a16:creationId xmlns:a16="http://schemas.microsoft.com/office/drawing/2014/main" id="{6DDC45A5-261D-4B0A-BEE2-44E8DE606C01}"/>
              </a:ext>
            </a:extLst>
          </p:cNvPr>
          <p:cNvSpPr txBox="1">
            <a:spLocks noChangeArrowheads="1"/>
          </p:cNvSpPr>
          <p:nvPr/>
        </p:nvSpPr>
        <p:spPr bwMode="auto">
          <a:xfrm>
            <a:off x="342900" y="4589683"/>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this reaction, glucose from food reacts with oxygen from </a:t>
            </a:r>
            <a:br>
              <a:rPr lang="en-GB" altLang="en-US" dirty="0"/>
            </a:br>
            <a:r>
              <a:rPr lang="en-GB" altLang="en-US" dirty="0"/>
              <a:t>the air to release energy.</a:t>
            </a:r>
          </a:p>
        </p:txBody>
      </p:sp>
      <p:sp>
        <p:nvSpPr>
          <p:cNvPr id="36" name="Text Box 12">
            <a:extLst>
              <a:ext uri="{FF2B5EF4-FFF2-40B4-BE49-F238E27FC236}">
                <a16:creationId xmlns:a16="http://schemas.microsoft.com/office/drawing/2014/main" id="{EE0730E6-8BD4-4DAE-BBF5-C95D15D428C5}"/>
              </a:ext>
            </a:extLst>
          </p:cNvPr>
          <p:cNvSpPr txBox="1">
            <a:spLocks noChangeArrowheads="1"/>
          </p:cNvSpPr>
          <p:nvPr/>
        </p:nvSpPr>
        <p:spPr bwMode="auto">
          <a:xfrm>
            <a:off x="346352" y="5624231"/>
            <a:ext cx="880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is used for the chemical processes inside all cells.</a:t>
            </a:r>
          </a:p>
        </p:txBody>
      </p:sp>
      <p:pic>
        <p:nvPicPr>
          <p:cNvPr id="37" name="Picture 9" descr="notes_icon">
            <a:extLst>
              <a:ext uri="{FF2B5EF4-FFF2-40B4-BE49-F238E27FC236}">
                <a16:creationId xmlns:a16="http://schemas.microsoft.com/office/drawing/2014/main" id="{ECCB0ECC-33C4-47E1-9206-B2FF68D77D49}"/>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animBg="1"/>
      <p:bldP spid="26" grpId="0"/>
      <p:bldP spid="27" grpId="0"/>
      <p:bldP spid="28" grpId="0"/>
      <p:bldP spid="29" grpId="0"/>
      <p:bldP spid="30" grpId="0"/>
      <p:bldP spid="31" grpId="0"/>
      <p:bldP spid="32" grpId="0"/>
      <p:bldP spid="33"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196BDD6-427C-4F42-A71C-3239CF9C2598}"/>
              </a:ext>
            </a:extLst>
          </p:cNvPr>
          <p:cNvSpPr>
            <a:spLocks noGrp="1" noChangeArrowheads="1"/>
          </p:cNvSpPr>
          <p:nvPr>
            <p:ph type="title" idx="4294967295"/>
          </p:nvPr>
        </p:nvSpPr>
        <p:spPr/>
        <p:txBody>
          <a:bodyPr/>
          <a:lstStyle/>
          <a:p>
            <a:pPr eaLnBrk="1" hangingPunct="1"/>
            <a:r>
              <a:rPr lang="en-GB" altLang="en-US"/>
              <a:t>Absorbing food molecules  </a:t>
            </a:r>
          </a:p>
        </p:txBody>
      </p:sp>
      <p:sp>
        <p:nvSpPr>
          <p:cNvPr id="179214" name="Rectangle 14">
            <a:extLst>
              <a:ext uri="{FF2B5EF4-FFF2-40B4-BE49-F238E27FC236}">
                <a16:creationId xmlns:a16="http://schemas.microsoft.com/office/drawing/2014/main" id="{C08F1288-9EB4-4101-A264-2ED0907DE61A}"/>
              </a:ext>
            </a:extLst>
          </p:cNvPr>
          <p:cNvSpPr>
            <a:spLocks noChangeArrowheads="1"/>
          </p:cNvSpPr>
          <p:nvPr/>
        </p:nvSpPr>
        <p:spPr bwMode="auto">
          <a:xfrm>
            <a:off x="342900" y="4214813"/>
            <a:ext cx="5562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cs typeface="Times New Roman" panose="02020603050405020304" pitchFamily="18" charset="0"/>
              </a:rPr>
              <a:t>Food molecules are broken down by </a:t>
            </a:r>
            <a:r>
              <a:rPr lang="en-US" altLang="en-US" b="1" dirty="0">
                <a:solidFill>
                  <a:srgbClr val="10BC45"/>
                </a:solidFill>
                <a:cs typeface="Times New Roman" panose="02020603050405020304" pitchFamily="18" charset="0"/>
              </a:rPr>
              <a:t>digestive enzymes</a:t>
            </a:r>
            <a:r>
              <a:rPr lang="en-US" altLang="en-US" dirty="0">
                <a:solidFill>
                  <a:srgbClr val="010066"/>
                </a:solidFill>
                <a:cs typeface="Times New Roman" panose="02020603050405020304" pitchFamily="18" charset="0"/>
              </a:rPr>
              <a:t>. </a:t>
            </a:r>
            <a:r>
              <a:rPr lang="en-US" altLang="en-US" dirty="0">
                <a:solidFill>
                  <a:srgbClr val="010066"/>
                </a:solidFill>
              </a:rPr>
              <a:t>The smaller, soluble molecules produced can </a:t>
            </a:r>
            <a:br>
              <a:rPr lang="en-US" altLang="en-US" dirty="0">
                <a:solidFill>
                  <a:srgbClr val="010066"/>
                </a:solidFill>
              </a:rPr>
            </a:br>
            <a:r>
              <a:rPr lang="en-US" altLang="en-US" dirty="0">
                <a:solidFill>
                  <a:srgbClr val="010066"/>
                </a:solidFill>
              </a:rPr>
              <a:t>easily diffuse across the small</a:t>
            </a:r>
            <a:br>
              <a:rPr lang="en-US" altLang="en-US" dirty="0">
                <a:solidFill>
                  <a:srgbClr val="010066"/>
                </a:solidFill>
              </a:rPr>
            </a:br>
            <a:r>
              <a:rPr lang="en-US" altLang="en-US" dirty="0">
                <a:solidFill>
                  <a:srgbClr val="010066"/>
                </a:solidFill>
              </a:rPr>
              <a:t>intestine into the blood. </a:t>
            </a:r>
          </a:p>
        </p:txBody>
      </p:sp>
      <p:sp>
        <p:nvSpPr>
          <p:cNvPr id="31749" name="Text Box 13">
            <a:extLst>
              <a:ext uri="{FF2B5EF4-FFF2-40B4-BE49-F238E27FC236}">
                <a16:creationId xmlns:a16="http://schemas.microsoft.com/office/drawing/2014/main" id="{0ABB4B40-63F6-4BAC-8A8B-9CDE928226E5}"/>
              </a:ext>
            </a:extLst>
          </p:cNvPr>
          <p:cNvSpPr txBox="1">
            <a:spLocks noChangeArrowheads="1"/>
          </p:cNvSpPr>
          <p:nvPr/>
        </p:nvSpPr>
        <p:spPr bwMode="auto">
          <a:xfrm>
            <a:off x="342900" y="784225"/>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Food molecules can be absorbed from the digestive system by diffusion. </a:t>
            </a:r>
          </a:p>
        </p:txBody>
      </p:sp>
      <p:sp>
        <p:nvSpPr>
          <p:cNvPr id="14" name="Rectangle 13">
            <a:extLst>
              <a:ext uri="{FF2B5EF4-FFF2-40B4-BE49-F238E27FC236}">
                <a16:creationId xmlns:a16="http://schemas.microsoft.com/office/drawing/2014/main" id="{5C517929-2D3F-4A3A-B027-A161BDB17738}"/>
              </a:ext>
            </a:extLst>
          </p:cNvPr>
          <p:cNvSpPr>
            <a:spLocks noChangeArrowheads="1"/>
          </p:cNvSpPr>
          <p:nvPr/>
        </p:nvSpPr>
        <p:spPr bwMode="auto">
          <a:xfrm>
            <a:off x="342900" y="3194050"/>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solidFill>
                  <a:srgbClr val="010066"/>
                </a:solidFill>
                <a:cs typeface="Times New Roman" panose="02020603050405020304" pitchFamily="18" charset="0"/>
              </a:rPr>
              <a:t>Large molecules such as carbohydrates, proteins and fats </a:t>
            </a:r>
            <a:br>
              <a:rPr lang="en-US" altLang="en-US">
                <a:solidFill>
                  <a:srgbClr val="010066"/>
                </a:solidFill>
                <a:cs typeface="Times New Roman" panose="02020603050405020304" pitchFamily="18" charset="0"/>
              </a:rPr>
            </a:br>
            <a:r>
              <a:rPr lang="en-US" altLang="en-US">
                <a:solidFill>
                  <a:srgbClr val="010066"/>
                </a:solidFill>
                <a:cs typeface="Times New Roman" panose="02020603050405020304" pitchFamily="18" charset="0"/>
              </a:rPr>
              <a:t>are too big to diffuse across the wall of the small intestine. </a:t>
            </a:r>
            <a:endParaRPr lang="en-GB" altLang="en-US"/>
          </a:p>
        </p:txBody>
      </p:sp>
      <p:pic>
        <p:nvPicPr>
          <p:cNvPr id="30728" name="Picture 14" descr="enzymes_cartoon.png">
            <a:extLst>
              <a:ext uri="{FF2B5EF4-FFF2-40B4-BE49-F238E27FC236}">
                <a16:creationId xmlns:a16="http://schemas.microsoft.com/office/drawing/2014/main" id="{0885C054-9F3E-4436-806E-918C26FB20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7460" y="4221163"/>
            <a:ext cx="2786062"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CEAB59B0-8F17-4D53-A9B7-03A86EE8B89A}"/>
              </a:ext>
            </a:extLst>
          </p:cNvPr>
          <p:cNvSpPr>
            <a:spLocks noChangeArrowheads="1"/>
          </p:cNvSpPr>
          <p:nvPr/>
        </p:nvSpPr>
        <p:spPr bwMode="auto">
          <a:xfrm>
            <a:off x="342900" y="1804988"/>
            <a:ext cx="832696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humans, food molecules diffuse across the wall of the </a:t>
            </a:r>
            <a:r>
              <a:rPr lang="en-GB" altLang="en-US" b="1" dirty="0">
                <a:solidFill>
                  <a:srgbClr val="10BC45"/>
                </a:solidFill>
              </a:rPr>
              <a:t>small intestine</a:t>
            </a:r>
            <a:r>
              <a:rPr lang="en-GB" altLang="en-US" dirty="0"/>
              <a:t> and into the blood to be transported to other cells around the body. </a:t>
            </a:r>
          </a:p>
        </p:txBody>
      </p:sp>
      <p:pic>
        <p:nvPicPr>
          <p:cNvPr id="10" name="Picture 9" descr="notes_icon">
            <a:extLst>
              <a:ext uri="{FF2B5EF4-FFF2-40B4-BE49-F238E27FC236}">
                <a16:creationId xmlns:a16="http://schemas.microsoft.com/office/drawing/2014/main" id="{565F3FE2-5A8D-4BB7-8A16-899722EEBBFF}"/>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325D8830-EC1C-47FC-8EEF-8A140799D8E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2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2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14" grpId="0"/>
      <p:bldP spid="14"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1BF869C5-C7C5-4077-8909-E252A5BE5AE3}"/>
              </a:ext>
            </a:extLst>
          </p:cNvPr>
          <p:cNvSpPr>
            <a:spLocks noGrp="1" noChangeArrowheads="1"/>
          </p:cNvSpPr>
          <p:nvPr>
            <p:ph type="title"/>
          </p:nvPr>
        </p:nvSpPr>
        <p:spPr/>
        <p:txBody>
          <a:bodyPr/>
          <a:lstStyle/>
          <a:p>
            <a:r>
              <a:rPr lang="en-GB" altLang="en-US" dirty="0"/>
              <a:t>Diffusion in the small intestine</a:t>
            </a:r>
          </a:p>
        </p:txBody>
      </p:sp>
      <p:pic>
        <p:nvPicPr>
          <p:cNvPr id="8" name="Picture 7">
            <a:extLst>
              <a:ext uri="{FF2B5EF4-FFF2-40B4-BE49-F238E27FC236}">
                <a16:creationId xmlns:a16="http://schemas.microsoft.com/office/drawing/2014/main" id="{EB4F51EC-5667-4F22-B528-5475D6BC125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5DF51371-8534-41C2-8EF5-A76725593FD4}"/>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9C09321D-E769-46D4-B055-8ABBB9B664AB}"/>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F659C470-A595-4290-A3E1-01B1C831C7E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3259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234"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villi absorbtion - active transport">
            <a:extLst>
              <a:ext uri="{FF2B5EF4-FFF2-40B4-BE49-F238E27FC236}">
                <a16:creationId xmlns:a16="http://schemas.microsoft.com/office/drawing/2014/main" id="{B01826AA-A5F6-4E7A-9D8E-1BBC55E2A5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5659" y="3016956"/>
            <a:ext cx="2827338"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a:extLst>
              <a:ext uri="{FF2B5EF4-FFF2-40B4-BE49-F238E27FC236}">
                <a16:creationId xmlns:a16="http://schemas.microsoft.com/office/drawing/2014/main" id="{C77A2630-C753-4237-B815-B16013874E52}"/>
              </a:ext>
            </a:extLst>
          </p:cNvPr>
          <p:cNvSpPr>
            <a:spLocks noGrp="1" noChangeArrowheads="1"/>
          </p:cNvSpPr>
          <p:nvPr>
            <p:ph type="title"/>
          </p:nvPr>
        </p:nvSpPr>
        <p:spPr/>
        <p:txBody>
          <a:bodyPr/>
          <a:lstStyle/>
          <a:p>
            <a:r>
              <a:rPr lang="en-GB" altLang="en-US"/>
              <a:t>Active transport in humans</a:t>
            </a:r>
          </a:p>
        </p:txBody>
      </p:sp>
      <p:sp>
        <p:nvSpPr>
          <p:cNvPr id="45060" name="Text Box 4">
            <a:extLst>
              <a:ext uri="{FF2B5EF4-FFF2-40B4-BE49-F238E27FC236}">
                <a16:creationId xmlns:a16="http://schemas.microsoft.com/office/drawing/2014/main" id="{6A8F0E0F-F92D-41D6-934D-85883BEBC535}"/>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During digestion,</a:t>
            </a:r>
            <a:r>
              <a:rPr lang="en-GB" altLang="en-US" b="1" dirty="0">
                <a:solidFill>
                  <a:srgbClr val="10BC45"/>
                </a:solidFill>
              </a:rPr>
              <a:t> glucose </a:t>
            </a:r>
            <a:r>
              <a:rPr lang="en-GB" altLang="en-US" dirty="0">
                <a:solidFill>
                  <a:srgbClr val="010066"/>
                </a:solidFill>
              </a:rPr>
              <a:t>is absorbed across the small intestine and into the blood. </a:t>
            </a:r>
          </a:p>
        </p:txBody>
      </p:sp>
      <p:sp>
        <p:nvSpPr>
          <p:cNvPr id="316421" name="Text Box 53">
            <a:extLst>
              <a:ext uri="{FF2B5EF4-FFF2-40B4-BE49-F238E27FC236}">
                <a16:creationId xmlns:a16="http://schemas.microsoft.com/office/drawing/2014/main" id="{004E2F68-16AB-4699-A4BF-4FE29BB22322}"/>
              </a:ext>
            </a:extLst>
          </p:cNvPr>
          <p:cNvSpPr txBox="1">
            <a:spLocks noChangeArrowheads="1"/>
          </p:cNvSpPr>
          <p:nvPr/>
        </p:nvSpPr>
        <p:spPr bwMode="auto">
          <a:xfrm>
            <a:off x="342900" y="3156144"/>
            <a:ext cx="40560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rPr>
              <a:t>Active transport </a:t>
            </a:r>
            <a:r>
              <a:rPr lang="en-GB" altLang="en-US" dirty="0">
                <a:solidFill>
                  <a:srgbClr val="010066"/>
                </a:solidFill>
              </a:rPr>
              <a:t>enables the uptake of glucose </a:t>
            </a:r>
            <a:br>
              <a:rPr lang="en-GB" altLang="en-US" dirty="0">
                <a:solidFill>
                  <a:srgbClr val="010066"/>
                </a:solidFill>
              </a:rPr>
            </a:br>
            <a:r>
              <a:rPr lang="en-GB" altLang="en-US" dirty="0">
                <a:solidFill>
                  <a:srgbClr val="010066"/>
                </a:solidFill>
              </a:rPr>
              <a:t>to continue against its concentration gradient.</a:t>
            </a:r>
          </a:p>
        </p:txBody>
      </p:sp>
      <p:sp>
        <p:nvSpPr>
          <p:cNvPr id="45062" name="Text Box 7">
            <a:extLst>
              <a:ext uri="{FF2B5EF4-FFF2-40B4-BE49-F238E27FC236}">
                <a16:creationId xmlns:a16="http://schemas.microsoft.com/office/drawing/2014/main" id="{40F2E4E0-8A13-448B-AFE4-3558614A4BA5}"/>
              </a:ext>
            </a:extLst>
          </p:cNvPr>
          <p:cNvSpPr txBox="1">
            <a:spLocks noChangeArrowheads="1"/>
          </p:cNvSpPr>
          <p:nvPr/>
        </p:nvSpPr>
        <p:spPr bwMode="auto">
          <a:xfrm>
            <a:off x="7346772" y="3328989"/>
            <a:ext cx="11544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b="1" dirty="0">
                <a:solidFill>
                  <a:srgbClr val="010066"/>
                </a:solidFill>
              </a:rPr>
              <a:t>glucose</a:t>
            </a:r>
          </a:p>
        </p:txBody>
      </p:sp>
      <p:sp>
        <p:nvSpPr>
          <p:cNvPr id="10" name="Rectangle 9">
            <a:extLst>
              <a:ext uri="{FF2B5EF4-FFF2-40B4-BE49-F238E27FC236}">
                <a16:creationId xmlns:a16="http://schemas.microsoft.com/office/drawing/2014/main" id="{6AD2F44E-462B-4105-9319-ABD1C3776BA3}"/>
              </a:ext>
            </a:extLst>
          </p:cNvPr>
          <p:cNvSpPr>
            <a:spLocks noChangeArrowheads="1"/>
          </p:cNvSpPr>
          <p:nvPr/>
        </p:nvSpPr>
        <p:spPr bwMode="auto">
          <a:xfrm>
            <a:off x="342900" y="1785241"/>
            <a:ext cx="8521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Over time, the concentration of glucose in the capillaries of </a:t>
            </a:r>
            <a:br>
              <a:rPr lang="en-GB" altLang="en-US" dirty="0">
                <a:solidFill>
                  <a:srgbClr val="010066"/>
                </a:solidFill>
              </a:rPr>
            </a:br>
            <a:r>
              <a:rPr lang="en-GB" altLang="en-US" dirty="0">
                <a:solidFill>
                  <a:srgbClr val="010066"/>
                </a:solidFill>
              </a:rPr>
              <a:t>the small intestine becomes the same as the gut. This means glucose can no longer be absorbed by diffusion. </a:t>
            </a:r>
            <a:endParaRPr lang="en-GB" altLang="en-US" dirty="0"/>
          </a:p>
        </p:txBody>
      </p:sp>
      <p:sp>
        <p:nvSpPr>
          <p:cNvPr id="11" name="Text Box 51">
            <a:extLst>
              <a:ext uri="{FF2B5EF4-FFF2-40B4-BE49-F238E27FC236}">
                <a16:creationId xmlns:a16="http://schemas.microsoft.com/office/drawing/2014/main" id="{67523CF8-C021-430D-91B0-19EB684808F7}"/>
              </a:ext>
            </a:extLst>
          </p:cNvPr>
          <p:cNvSpPr txBox="1">
            <a:spLocks noChangeArrowheads="1"/>
          </p:cNvSpPr>
          <p:nvPr/>
        </p:nvSpPr>
        <p:spPr bwMode="auto">
          <a:xfrm>
            <a:off x="342900" y="4896557"/>
            <a:ext cx="4229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This allows the concentration </a:t>
            </a:r>
            <a:br>
              <a:rPr lang="en-GB" altLang="en-US" dirty="0">
                <a:solidFill>
                  <a:srgbClr val="010066"/>
                </a:solidFill>
              </a:rPr>
            </a:br>
            <a:r>
              <a:rPr lang="en-GB" altLang="en-US" dirty="0">
                <a:solidFill>
                  <a:srgbClr val="010066"/>
                </a:solidFill>
              </a:rPr>
              <a:t>of glucose in the blood to be </a:t>
            </a:r>
            <a:br>
              <a:rPr lang="en-GB" altLang="en-US" dirty="0">
                <a:solidFill>
                  <a:srgbClr val="010066"/>
                </a:solidFill>
              </a:rPr>
            </a:br>
            <a:r>
              <a:rPr lang="en-GB" altLang="en-US" dirty="0">
                <a:solidFill>
                  <a:srgbClr val="010066"/>
                </a:solidFill>
              </a:rPr>
              <a:t>higher than that in the gut.</a:t>
            </a:r>
          </a:p>
        </p:txBody>
      </p:sp>
      <p:sp>
        <p:nvSpPr>
          <p:cNvPr id="45066" name="Text Box 7">
            <a:extLst>
              <a:ext uri="{FF2B5EF4-FFF2-40B4-BE49-F238E27FC236}">
                <a16:creationId xmlns:a16="http://schemas.microsoft.com/office/drawing/2014/main" id="{016976B2-7C8F-401D-AC80-B266E7C05F6B}"/>
              </a:ext>
            </a:extLst>
          </p:cNvPr>
          <p:cNvSpPr txBox="1">
            <a:spLocks noChangeArrowheads="1"/>
          </p:cNvSpPr>
          <p:nvPr/>
        </p:nvSpPr>
        <p:spPr bwMode="auto">
          <a:xfrm>
            <a:off x="7471067" y="4646614"/>
            <a:ext cx="12378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b="1" dirty="0">
                <a:solidFill>
                  <a:srgbClr val="010066"/>
                </a:solidFill>
              </a:rPr>
              <a:t>small </a:t>
            </a:r>
            <a:br>
              <a:rPr lang="en-GB" altLang="en-US" sz="2000" b="1" dirty="0">
                <a:solidFill>
                  <a:srgbClr val="010066"/>
                </a:solidFill>
              </a:rPr>
            </a:br>
            <a:r>
              <a:rPr lang="en-GB" altLang="en-US" sz="2000" b="1" dirty="0">
                <a:solidFill>
                  <a:srgbClr val="010066"/>
                </a:solidFill>
              </a:rPr>
              <a:t>intestine</a:t>
            </a:r>
          </a:p>
        </p:txBody>
      </p:sp>
      <p:sp>
        <p:nvSpPr>
          <p:cNvPr id="45067" name="Line 8">
            <a:extLst>
              <a:ext uri="{FF2B5EF4-FFF2-40B4-BE49-F238E27FC236}">
                <a16:creationId xmlns:a16="http://schemas.microsoft.com/office/drawing/2014/main" id="{C15DEDF8-921E-489E-BA04-BBBB7514AC5C}"/>
              </a:ext>
            </a:extLst>
          </p:cNvPr>
          <p:cNvSpPr>
            <a:spLocks noChangeShapeType="1"/>
          </p:cNvSpPr>
          <p:nvPr/>
        </p:nvSpPr>
        <p:spPr bwMode="auto">
          <a:xfrm flipH="1" flipV="1">
            <a:off x="6556197" y="3358269"/>
            <a:ext cx="752475" cy="165100"/>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45068" name="Line 8">
            <a:extLst>
              <a:ext uri="{FF2B5EF4-FFF2-40B4-BE49-F238E27FC236}">
                <a16:creationId xmlns:a16="http://schemas.microsoft.com/office/drawing/2014/main" id="{00C7EB3E-1DC7-4380-AA0E-4FB63649D96F}"/>
              </a:ext>
            </a:extLst>
          </p:cNvPr>
          <p:cNvSpPr>
            <a:spLocks noChangeShapeType="1"/>
          </p:cNvSpPr>
          <p:nvPr/>
        </p:nvSpPr>
        <p:spPr bwMode="auto">
          <a:xfrm flipH="1" flipV="1">
            <a:off x="7280097" y="4159956"/>
            <a:ext cx="646112" cy="457200"/>
          </a:xfrm>
          <a:prstGeom prst="line">
            <a:avLst/>
          </a:prstGeom>
          <a:noFill/>
          <a:ln w="381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pic>
        <p:nvPicPr>
          <p:cNvPr id="13" name="Picture 12">
            <a:extLst>
              <a:ext uri="{FF2B5EF4-FFF2-40B4-BE49-F238E27FC236}">
                <a16:creationId xmlns:a16="http://schemas.microsoft.com/office/drawing/2014/main" id="{8C9EFE5A-BCDB-4A43-9495-5B3FAF4B0CA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64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1"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5. Energy and Matter</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826EA5E-DFEB-4D12-B562-749866D8BEF8}"/>
              </a:ext>
            </a:extLst>
          </p:cNvPr>
          <p:cNvSpPr>
            <a:spLocks noGrp="1" noChangeArrowheads="1"/>
          </p:cNvSpPr>
          <p:nvPr>
            <p:ph type="title"/>
          </p:nvPr>
        </p:nvSpPr>
        <p:spPr/>
        <p:txBody>
          <a:bodyPr/>
          <a:lstStyle/>
          <a:p>
            <a:r>
              <a:rPr lang="en-GB" altLang="en-US" sz="3000"/>
              <a:t>Gaseous exchange in plants </a:t>
            </a:r>
          </a:p>
        </p:txBody>
      </p:sp>
      <p:sp>
        <p:nvSpPr>
          <p:cNvPr id="34820" name="Text Box 42">
            <a:extLst>
              <a:ext uri="{FF2B5EF4-FFF2-40B4-BE49-F238E27FC236}">
                <a16:creationId xmlns:a16="http://schemas.microsoft.com/office/drawing/2014/main" id="{6E940480-F029-4382-A45B-0A758C13E9D2}"/>
              </a:ext>
            </a:extLst>
          </p:cNvPr>
          <p:cNvSpPr txBox="1">
            <a:spLocks noChangeArrowheads="1"/>
          </p:cNvSpPr>
          <p:nvPr/>
        </p:nvSpPr>
        <p:spPr bwMode="auto">
          <a:xfrm>
            <a:off x="342900" y="4574821"/>
            <a:ext cx="38791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When cells carry out photosynthesis, they take up carbon dioxide and produce oxygen.</a:t>
            </a:r>
          </a:p>
        </p:txBody>
      </p:sp>
      <p:sp>
        <p:nvSpPr>
          <p:cNvPr id="27653" name="Text Box 4">
            <a:extLst>
              <a:ext uri="{FF2B5EF4-FFF2-40B4-BE49-F238E27FC236}">
                <a16:creationId xmlns:a16="http://schemas.microsoft.com/office/drawing/2014/main" id="{9B761DAC-1817-4425-8EBF-26E63295C1B4}"/>
              </a:ext>
            </a:extLst>
          </p:cNvPr>
          <p:cNvSpPr txBox="1">
            <a:spLocks noChangeArrowheads="1"/>
          </p:cNvSpPr>
          <p:nvPr/>
        </p:nvSpPr>
        <p:spPr bwMode="auto">
          <a:xfrm>
            <a:off x="342900" y="784225"/>
            <a:ext cx="83296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Cells in plants require a supply of gases for both cellular respiration and photosynthesis. </a:t>
            </a:r>
          </a:p>
        </p:txBody>
      </p:sp>
      <p:sp>
        <p:nvSpPr>
          <p:cNvPr id="10" name="Rectangle 9">
            <a:extLst>
              <a:ext uri="{FF2B5EF4-FFF2-40B4-BE49-F238E27FC236}">
                <a16:creationId xmlns:a16="http://schemas.microsoft.com/office/drawing/2014/main" id="{2135AA26-022C-4AC1-AA0D-B9C23FBC3116}"/>
              </a:ext>
            </a:extLst>
          </p:cNvPr>
          <p:cNvSpPr>
            <a:spLocks noChangeArrowheads="1"/>
          </p:cNvSpPr>
          <p:nvPr/>
        </p:nvSpPr>
        <p:spPr bwMode="auto">
          <a:xfrm>
            <a:off x="342900" y="1801106"/>
            <a:ext cx="431941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Gases enter and leave plants </a:t>
            </a:r>
            <a:br>
              <a:rPr lang="en-GB" altLang="en-US" dirty="0"/>
            </a:br>
            <a:r>
              <a:rPr lang="en-GB" altLang="en-US" dirty="0"/>
              <a:t>via small pores in their leaves </a:t>
            </a:r>
            <a:br>
              <a:rPr lang="en-GB" altLang="en-US" dirty="0"/>
            </a:br>
            <a:r>
              <a:rPr lang="en-GB" altLang="en-US" dirty="0"/>
              <a:t>called </a:t>
            </a:r>
            <a:r>
              <a:rPr lang="en-GB" altLang="en-US" b="1" dirty="0">
                <a:solidFill>
                  <a:srgbClr val="10BC45"/>
                </a:solidFill>
              </a:rPr>
              <a:t>stomata</a:t>
            </a:r>
            <a:r>
              <a:rPr lang="en-GB" altLang="en-US" dirty="0"/>
              <a:t>. </a:t>
            </a:r>
          </a:p>
        </p:txBody>
      </p:sp>
      <p:sp>
        <p:nvSpPr>
          <p:cNvPr id="11" name="Rectangle 10">
            <a:extLst>
              <a:ext uri="{FF2B5EF4-FFF2-40B4-BE49-F238E27FC236}">
                <a16:creationId xmlns:a16="http://schemas.microsoft.com/office/drawing/2014/main" id="{65C03531-F70F-4716-9BC1-EEE2EBCAFACF}"/>
              </a:ext>
            </a:extLst>
          </p:cNvPr>
          <p:cNvSpPr>
            <a:spLocks noChangeArrowheads="1"/>
          </p:cNvSpPr>
          <p:nvPr/>
        </p:nvSpPr>
        <p:spPr bwMode="auto">
          <a:xfrm>
            <a:off x="342900" y="3187874"/>
            <a:ext cx="43984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Carbon dioxide and oxygen  both move in and out of plants through stomata by diffusion.</a:t>
            </a:r>
          </a:p>
        </p:txBody>
      </p:sp>
      <p:pic>
        <p:nvPicPr>
          <p:cNvPr id="12" name="Picture 11" descr="Pan Xunbin_110683244.jpg">
            <a:extLst>
              <a:ext uri="{FF2B5EF4-FFF2-40B4-BE49-F238E27FC236}">
                <a16:creationId xmlns:a16="http://schemas.microsoft.com/office/drawing/2014/main" id="{AF074D57-326D-4A43-A89A-CC88A031B0B1}"/>
              </a:ext>
            </a:extLst>
          </p:cNvPr>
          <p:cNvPicPr>
            <a:picLocks noChangeAspect="1"/>
          </p:cNvPicPr>
          <p:nvPr/>
        </p:nvPicPr>
        <p:blipFill>
          <a:blip r:embed="rId3">
            <a:extLst>
              <a:ext uri="{28A0092B-C50C-407E-A947-70E740481C1C}">
                <a14:useLocalDpi xmlns:a14="http://schemas.microsoft.com/office/drawing/2010/main" val="0"/>
              </a:ext>
            </a:extLst>
          </a:blip>
          <a:srcRect l="15833" r="14999"/>
          <a:stretch>
            <a:fillRect/>
          </a:stretch>
        </p:blipFill>
        <p:spPr bwMode="auto">
          <a:xfrm>
            <a:off x="5016500" y="2120900"/>
            <a:ext cx="34163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2B5CDF52-687D-44C9-B0BD-793386DEAC64}"/>
              </a:ext>
            </a:extLst>
          </p:cNvPr>
          <p:cNvSpPr>
            <a:spLocks noChangeArrowheads="1"/>
          </p:cNvSpPr>
          <p:nvPr/>
        </p:nvSpPr>
        <p:spPr bwMode="auto">
          <a:xfrm>
            <a:off x="6535738" y="1484313"/>
            <a:ext cx="9396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dirty="0"/>
              <a:t>stoma</a:t>
            </a:r>
          </a:p>
        </p:txBody>
      </p:sp>
      <p:cxnSp>
        <p:nvCxnSpPr>
          <p:cNvPr id="14" name="Straight Arrow Connector 13">
            <a:extLst>
              <a:ext uri="{FF2B5EF4-FFF2-40B4-BE49-F238E27FC236}">
                <a16:creationId xmlns:a16="http://schemas.microsoft.com/office/drawing/2014/main" id="{04EA6100-D16F-452F-B280-8E77388FD507}"/>
              </a:ext>
            </a:extLst>
          </p:cNvPr>
          <p:cNvCxnSpPr>
            <a:cxnSpLocks noChangeShapeType="1"/>
            <a:stCxn id="13" idx="2"/>
          </p:cNvCxnSpPr>
          <p:nvPr/>
        </p:nvCxnSpPr>
        <p:spPr bwMode="auto">
          <a:xfrm flipH="1">
            <a:off x="6438900" y="1884423"/>
            <a:ext cx="566679" cy="1671577"/>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18" name="Rectangle 17">
            <a:extLst>
              <a:ext uri="{FF2B5EF4-FFF2-40B4-BE49-F238E27FC236}">
                <a16:creationId xmlns:a16="http://schemas.microsoft.com/office/drawing/2014/main" id="{0C5A04C9-6182-4808-B216-E7FCE78361D2}"/>
              </a:ext>
            </a:extLst>
          </p:cNvPr>
          <p:cNvSpPr>
            <a:spLocks noChangeArrowheads="1"/>
          </p:cNvSpPr>
          <p:nvPr/>
        </p:nvSpPr>
        <p:spPr bwMode="auto">
          <a:xfrm>
            <a:off x="5105050" y="5526088"/>
            <a:ext cx="3217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dirty="0"/>
              <a:t>underside surface of leaf</a:t>
            </a:r>
          </a:p>
        </p:txBody>
      </p:sp>
      <p:pic>
        <p:nvPicPr>
          <p:cNvPr id="15" name="Picture 9" descr="notes_icon">
            <a:extLst>
              <a:ext uri="{FF2B5EF4-FFF2-40B4-BE49-F238E27FC236}">
                <a16:creationId xmlns:a16="http://schemas.microsoft.com/office/drawing/2014/main" id="{BAEB52B9-F7BA-4D3C-A174-3517F4F63BC0}"/>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15">
            <a:extLst>
              <a:ext uri="{FF2B5EF4-FFF2-40B4-BE49-F238E27FC236}">
                <a16:creationId xmlns:a16="http://schemas.microsoft.com/office/drawing/2014/main" id="{710FF293-A413-4384-A6F1-37863856477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820"/>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10" grpId="0"/>
      <p:bldP spid="11" grpId="0"/>
      <p:bldP spid="13"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6835B7C-FF8F-4C57-9FCC-A654D24E1484}"/>
              </a:ext>
            </a:extLst>
          </p:cNvPr>
          <p:cNvSpPr>
            <a:spLocks noGrp="1" noChangeArrowheads="1"/>
          </p:cNvSpPr>
          <p:nvPr>
            <p:ph type="title"/>
          </p:nvPr>
        </p:nvSpPr>
        <p:spPr>
          <a:noFill/>
        </p:spPr>
        <p:txBody>
          <a:bodyPr/>
          <a:lstStyle/>
          <a:p>
            <a:r>
              <a:rPr lang="en-GB" altLang="en-US" dirty="0"/>
              <a:t>Adaptations for gas exchange</a:t>
            </a:r>
          </a:p>
        </p:txBody>
      </p:sp>
      <p:sp>
        <p:nvSpPr>
          <p:cNvPr id="29699" name="Text Box 4">
            <a:extLst>
              <a:ext uri="{FF2B5EF4-FFF2-40B4-BE49-F238E27FC236}">
                <a16:creationId xmlns:a16="http://schemas.microsoft.com/office/drawing/2014/main" id="{AF994BCB-4D6F-4BFF-8EE5-A3736D4FBD93}"/>
              </a:ext>
            </a:extLst>
          </p:cNvPr>
          <p:cNvSpPr txBox="1">
            <a:spLocks noChangeArrowheads="1"/>
          </p:cNvSpPr>
          <p:nvPr/>
        </p:nvSpPr>
        <p:spPr bwMode="auto">
          <a:xfrm>
            <a:off x="342900" y="784225"/>
            <a:ext cx="8343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Leaves</a:t>
            </a:r>
            <a:r>
              <a:rPr lang="en-GB" altLang="en-US"/>
              <a:t> are adapted to enable efficient diffusion of gases:</a:t>
            </a:r>
          </a:p>
        </p:txBody>
      </p:sp>
      <p:pic>
        <p:nvPicPr>
          <p:cNvPr id="29700" name="Picture 13" descr="Exch_Mat_Plants_crosssection_leaf">
            <a:extLst>
              <a:ext uri="{FF2B5EF4-FFF2-40B4-BE49-F238E27FC236}">
                <a16:creationId xmlns:a16="http://schemas.microsoft.com/office/drawing/2014/main" id="{F601BE9A-DEF3-45F8-83D6-50A6387F2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088" y="2641600"/>
            <a:ext cx="51530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74" name="Text Box 14">
            <a:extLst>
              <a:ext uri="{FF2B5EF4-FFF2-40B4-BE49-F238E27FC236}">
                <a16:creationId xmlns:a16="http://schemas.microsoft.com/office/drawing/2014/main" id="{B0DC727A-4B86-4204-A633-C2C13DB3DE7D}"/>
              </a:ext>
            </a:extLst>
          </p:cNvPr>
          <p:cNvSpPr txBox="1">
            <a:spLocks noChangeArrowheads="1"/>
          </p:cNvSpPr>
          <p:nvPr/>
        </p:nvSpPr>
        <p:spPr bwMode="auto">
          <a:xfrm>
            <a:off x="342900" y="1371600"/>
            <a:ext cx="4229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a:t>
            </a:r>
            <a:r>
              <a:rPr lang="en-GB" altLang="en-US" b="1" dirty="0"/>
              <a:t>flat</a:t>
            </a:r>
            <a:r>
              <a:rPr lang="en-GB" altLang="en-US" dirty="0"/>
              <a:t> leaf shape increases the surface area for diffusion.</a:t>
            </a:r>
          </a:p>
        </p:txBody>
      </p:sp>
      <p:sp>
        <p:nvSpPr>
          <p:cNvPr id="194575" name="Text Box 15">
            <a:extLst>
              <a:ext uri="{FF2B5EF4-FFF2-40B4-BE49-F238E27FC236}">
                <a16:creationId xmlns:a16="http://schemas.microsoft.com/office/drawing/2014/main" id="{1091A8D7-F8F0-49B8-B475-0BFDC1FF718D}"/>
              </a:ext>
            </a:extLst>
          </p:cNvPr>
          <p:cNvSpPr txBox="1">
            <a:spLocks noChangeArrowheads="1"/>
          </p:cNvSpPr>
          <p:nvPr/>
        </p:nvSpPr>
        <p:spPr bwMode="auto">
          <a:xfrm>
            <a:off x="5002213" y="1371600"/>
            <a:ext cx="3695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Internal </a:t>
            </a:r>
            <a:r>
              <a:rPr lang="en-GB" altLang="en-US" b="1" dirty="0"/>
              <a:t>air spaces </a:t>
            </a:r>
            <a:r>
              <a:rPr lang="en-GB" altLang="en-US" dirty="0"/>
              <a:t>to allow gases to make contact with lots of cells.</a:t>
            </a:r>
          </a:p>
        </p:txBody>
      </p:sp>
      <p:sp>
        <p:nvSpPr>
          <p:cNvPr id="194576" name="Text Box 16">
            <a:extLst>
              <a:ext uri="{FF2B5EF4-FFF2-40B4-BE49-F238E27FC236}">
                <a16:creationId xmlns:a16="http://schemas.microsoft.com/office/drawing/2014/main" id="{53E4276B-18D9-4163-98D0-BB375CF0B3D1}"/>
              </a:ext>
            </a:extLst>
          </p:cNvPr>
          <p:cNvSpPr txBox="1">
            <a:spLocks noChangeArrowheads="1"/>
          </p:cNvSpPr>
          <p:nvPr/>
        </p:nvSpPr>
        <p:spPr bwMode="auto">
          <a:xfrm>
            <a:off x="7137400" y="2994025"/>
            <a:ext cx="18415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t>Thin</a:t>
            </a:r>
            <a:r>
              <a:rPr lang="en-GB" altLang="en-US" dirty="0"/>
              <a:t> leaves minimize the diffusion distance for gases.</a:t>
            </a:r>
          </a:p>
        </p:txBody>
      </p:sp>
      <p:sp>
        <p:nvSpPr>
          <p:cNvPr id="194578" name="Text Box 18">
            <a:extLst>
              <a:ext uri="{FF2B5EF4-FFF2-40B4-BE49-F238E27FC236}">
                <a16:creationId xmlns:a16="http://schemas.microsoft.com/office/drawing/2014/main" id="{365CEAC2-7B58-4334-97E6-7BFE120146FE}"/>
              </a:ext>
            </a:extLst>
          </p:cNvPr>
          <p:cNvSpPr txBox="1">
            <a:spLocks noChangeArrowheads="1"/>
          </p:cNvSpPr>
          <p:nvPr/>
        </p:nvSpPr>
        <p:spPr bwMode="auto">
          <a:xfrm>
            <a:off x="342900" y="5322888"/>
            <a:ext cx="4025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Stomata</a:t>
            </a:r>
            <a:r>
              <a:rPr lang="en-GB" altLang="en-US"/>
              <a:t> enable gases to</a:t>
            </a:r>
            <a:br>
              <a:rPr lang="en-GB" altLang="en-US"/>
            </a:br>
            <a:r>
              <a:rPr lang="en-GB" altLang="en-US"/>
              <a:t>enter and leave the plant. </a:t>
            </a:r>
          </a:p>
        </p:txBody>
      </p:sp>
      <p:sp>
        <p:nvSpPr>
          <p:cNvPr id="194581" name="Line 21">
            <a:extLst>
              <a:ext uri="{FF2B5EF4-FFF2-40B4-BE49-F238E27FC236}">
                <a16:creationId xmlns:a16="http://schemas.microsoft.com/office/drawing/2014/main" id="{87273EB1-7D3D-4E73-87E3-C7D049F0F6CF}"/>
              </a:ext>
            </a:extLst>
          </p:cNvPr>
          <p:cNvSpPr>
            <a:spLocks noChangeShapeType="1"/>
          </p:cNvSpPr>
          <p:nvPr/>
        </p:nvSpPr>
        <p:spPr bwMode="auto">
          <a:xfrm flipH="1">
            <a:off x="5037138" y="2593975"/>
            <a:ext cx="928687" cy="1155700"/>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GB"/>
          </a:p>
        </p:txBody>
      </p:sp>
      <p:sp>
        <p:nvSpPr>
          <p:cNvPr id="194582" name="Line 22">
            <a:extLst>
              <a:ext uri="{FF2B5EF4-FFF2-40B4-BE49-F238E27FC236}">
                <a16:creationId xmlns:a16="http://schemas.microsoft.com/office/drawing/2014/main" id="{AC08862B-5E78-418E-8CC1-BA260E309FEB}"/>
              </a:ext>
            </a:extLst>
          </p:cNvPr>
          <p:cNvSpPr>
            <a:spLocks noChangeShapeType="1"/>
          </p:cNvSpPr>
          <p:nvPr/>
        </p:nvSpPr>
        <p:spPr bwMode="auto">
          <a:xfrm flipV="1">
            <a:off x="1460500" y="4737100"/>
            <a:ext cx="1409700" cy="571500"/>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GB"/>
          </a:p>
        </p:txBody>
      </p:sp>
      <p:sp>
        <p:nvSpPr>
          <p:cNvPr id="194583" name="Line 23">
            <a:extLst>
              <a:ext uri="{FF2B5EF4-FFF2-40B4-BE49-F238E27FC236}">
                <a16:creationId xmlns:a16="http://schemas.microsoft.com/office/drawing/2014/main" id="{D713AAD0-BD57-4E46-AB95-52E7068FCC1F}"/>
              </a:ext>
            </a:extLst>
          </p:cNvPr>
          <p:cNvSpPr>
            <a:spLocks noChangeShapeType="1"/>
          </p:cNvSpPr>
          <p:nvPr/>
        </p:nvSpPr>
        <p:spPr bwMode="auto">
          <a:xfrm>
            <a:off x="2590800" y="2159000"/>
            <a:ext cx="1231900" cy="596900"/>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GB"/>
          </a:p>
        </p:txBody>
      </p:sp>
      <p:sp>
        <p:nvSpPr>
          <p:cNvPr id="194584" name="Line 24">
            <a:extLst>
              <a:ext uri="{FF2B5EF4-FFF2-40B4-BE49-F238E27FC236}">
                <a16:creationId xmlns:a16="http://schemas.microsoft.com/office/drawing/2014/main" id="{3A7291D8-DA5A-4AF8-BCBB-B466017618CB}"/>
              </a:ext>
            </a:extLst>
          </p:cNvPr>
          <p:cNvSpPr>
            <a:spLocks noChangeShapeType="1"/>
          </p:cNvSpPr>
          <p:nvPr/>
        </p:nvSpPr>
        <p:spPr bwMode="auto">
          <a:xfrm flipH="1">
            <a:off x="6642100" y="3479800"/>
            <a:ext cx="558800" cy="711200"/>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GB"/>
          </a:p>
        </p:txBody>
      </p:sp>
      <p:pic>
        <p:nvPicPr>
          <p:cNvPr id="14" name="Picture 13">
            <a:extLst>
              <a:ext uri="{FF2B5EF4-FFF2-40B4-BE49-F238E27FC236}">
                <a16:creationId xmlns:a16="http://schemas.microsoft.com/office/drawing/2014/main" id="{5B0CBC65-BC82-48DF-8195-264F6649FCD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F44BD39F-DF93-480F-8119-902F930B551B}"/>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45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58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945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57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4" grpId="0"/>
      <p:bldP spid="194575" grpId="0"/>
      <p:bldP spid="194576" grpId="0"/>
      <p:bldP spid="1945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QASpecialisedCells_root hair cell..png">
            <a:extLst>
              <a:ext uri="{FF2B5EF4-FFF2-40B4-BE49-F238E27FC236}">
                <a16:creationId xmlns:a16="http://schemas.microsoft.com/office/drawing/2014/main" id="{2DAA5AD2-C636-47DD-8FA9-9E3850CE1F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8100" y="2867025"/>
            <a:ext cx="33147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a:extLst>
              <a:ext uri="{FF2B5EF4-FFF2-40B4-BE49-F238E27FC236}">
                <a16:creationId xmlns:a16="http://schemas.microsoft.com/office/drawing/2014/main" id="{D42C6CD4-0618-49CF-8FF7-B9A8AC60823C}"/>
              </a:ext>
            </a:extLst>
          </p:cNvPr>
          <p:cNvSpPr>
            <a:spLocks noGrp="1" noChangeArrowheads="1"/>
          </p:cNvSpPr>
          <p:nvPr>
            <p:ph type="title"/>
          </p:nvPr>
        </p:nvSpPr>
        <p:spPr/>
        <p:txBody>
          <a:bodyPr/>
          <a:lstStyle/>
          <a:p>
            <a:r>
              <a:rPr lang="en-GB" altLang="en-US"/>
              <a:t>Water and mineral ion uptake in plants</a:t>
            </a:r>
          </a:p>
        </p:txBody>
      </p:sp>
      <p:sp>
        <p:nvSpPr>
          <p:cNvPr id="30724" name="Text Box 5">
            <a:extLst>
              <a:ext uri="{FF2B5EF4-FFF2-40B4-BE49-F238E27FC236}">
                <a16:creationId xmlns:a16="http://schemas.microsoft.com/office/drawing/2014/main" id="{62F67A8A-DD89-4EA1-868D-701155A9AFA7}"/>
              </a:ext>
            </a:extLst>
          </p:cNvPr>
          <p:cNvSpPr txBox="1">
            <a:spLocks noChangeArrowheads="1"/>
          </p:cNvSpPr>
          <p:nvPr/>
        </p:nvSpPr>
        <p:spPr bwMode="auto">
          <a:xfrm>
            <a:off x="342899" y="784225"/>
            <a:ext cx="848360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rPr>
              <a:t>Roots</a:t>
            </a:r>
            <a:r>
              <a:rPr lang="en-GB" altLang="en-US" dirty="0">
                <a:solidFill>
                  <a:srgbClr val="010066"/>
                </a:solidFill>
              </a:rPr>
              <a:t> are adapted to absorb </a:t>
            </a:r>
            <a:r>
              <a:rPr lang="en-GB" altLang="en-US" b="1" dirty="0">
                <a:solidFill>
                  <a:srgbClr val="010066"/>
                </a:solidFill>
              </a:rPr>
              <a:t>water</a:t>
            </a:r>
            <a:r>
              <a:rPr lang="en-GB" altLang="en-US" dirty="0">
                <a:solidFill>
                  <a:srgbClr val="010066"/>
                </a:solidFill>
              </a:rPr>
              <a:t> and </a:t>
            </a:r>
            <a:r>
              <a:rPr lang="en-GB" altLang="en-US" b="1" dirty="0">
                <a:solidFill>
                  <a:srgbClr val="10BC45"/>
                </a:solidFill>
              </a:rPr>
              <a:t>mineral ions</a:t>
            </a:r>
            <a:r>
              <a:rPr lang="en-GB" altLang="en-US" dirty="0">
                <a:solidFill>
                  <a:srgbClr val="010066"/>
                </a:solidFill>
              </a:rPr>
              <a:t> from the surrounding soil. These then enter the xylem tissue to be transported to cells throughout the plant. </a:t>
            </a:r>
            <a:endParaRPr lang="en-GB" altLang="en-US" dirty="0"/>
          </a:p>
        </p:txBody>
      </p:sp>
      <p:sp>
        <p:nvSpPr>
          <p:cNvPr id="394249" name="Text Box 92">
            <a:extLst>
              <a:ext uri="{FF2B5EF4-FFF2-40B4-BE49-F238E27FC236}">
                <a16:creationId xmlns:a16="http://schemas.microsoft.com/office/drawing/2014/main" id="{0F304F4E-72B7-46CF-9388-E2A469C567DB}"/>
              </a:ext>
            </a:extLst>
          </p:cNvPr>
          <p:cNvSpPr txBox="1">
            <a:spLocks noChangeArrowheads="1"/>
          </p:cNvSpPr>
          <p:nvPr/>
        </p:nvSpPr>
        <p:spPr bwMode="auto">
          <a:xfrm>
            <a:off x="342900" y="2173288"/>
            <a:ext cx="7977011"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pPr>
            <a:r>
              <a:rPr lang="en-GB" altLang="en-US" dirty="0">
                <a:solidFill>
                  <a:srgbClr val="010066"/>
                </a:solidFill>
              </a:rPr>
              <a:t>Roots are long and thin, and divide into many branches that cover a large area in the soil.</a:t>
            </a:r>
          </a:p>
        </p:txBody>
      </p:sp>
      <p:sp>
        <p:nvSpPr>
          <p:cNvPr id="2" name="Text Box 91">
            <a:extLst>
              <a:ext uri="{FF2B5EF4-FFF2-40B4-BE49-F238E27FC236}">
                <a16:creationId xmlns:a16="http://schemas.microsoft.com/office/drawing/2014/main" id="{820F7250-7339-4942-83F0-0B81996079F3}"/>
              </a:ext>
            </a:extLst>
          </p:cNvPr>
          <p:cNvSpPr txBox="1">
            <a:spLocks noChangeArrowheads="1"/>
          </p:cNvSpPr>
          <p:nvPr/>
        </p:nvSpPr>
        <p:spPr bwMode="auto">
          <a:xfrm>
            <a:off x="342900" y="3194050"/>
            <a:ext cx="394687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pPr>
            <a:r>
              <a:rPr lang="en-GB" altLang="en-US" dirty="0">
                <a:solidFill>
                  <a:srgbClr val="010066"/>
                </a:solidFill>
              </a:rPr>
              <a:t>The surface of roots are covered in </a:t>
            </a:r>
            <a:r>
              <a:rPr lang="en-GB" altLang="en-US" b="1" dirty="0">
                <a:solidFill>
                  <a:srgbClr val="10BC45"/>
                </a:solidFill>
              </a:rPr>
              <a:t>root hair cells</a:t>
            </a:r>
            <a:r>
              <a:rPr lang="en-GB" altLang="en-US" dirty="0">
                <a:solidFill>
                  <a:srgbClr val="010066"/>
                </a:solidFill>
              </a:rPr>
              <a:t>. </a:t>
            </a:r>
          </a:p>
        </p:txBody>
      </p:sp>
      <p:sp>
        <p:nvSpPr>
          <p:cNvPr id="180242" name="Text Box 18">
            <a:extLst>
              <a:ext uri="{FF2B5EF4-FFF2-40B4-BE49-F238E27FC236}">
                <a16:creationId xmlns:a16="http://schemas.microsoft.com/office/drawing/2014/main" id="{992656D5-134D-4DC4-8E59-B1ED8DD28811}"/>
              </a:ext>
            </a:extLst>
          </p:cNvPr>
          <p:cNvSpPr txBox="1">
            <a:spLocks noChangeArrowheads="1"/>
          </p:cNvSpPr>
          <p:nvPr/>
        </p:nvSpPr>
        <p:spPr bwMode="auto">
          <a:xfrm>
            <a:off x="6462713" y="5571245"/>
            <a:ext cx="2363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b="1" dirty="0">
                <a:solidFill>
                  <a:srgbClr val="010066"/>
                </a:solidFill>
              </a:rPr>
              <a:t>root hair cell</a:t>
            </a:r>
            <a:endParaRPr lang="en-GB" altLang="en-US" sz="2000" b="1" dirty="0"/>
          </a:p>
        </p:txBody>
      </p:sp>
      <p:sp>
        <p:nvSpPr>
          <p:cNvPr id="180243" name="Line 19">
            <a:extLst>
              <a:ext uri="{FF2B5EF4-FFF2-40B4-BE49-F238E27FC236}">
                <a16:creationId xmlns:a16="http://schemas.microsoft.com/office/drawing/2014/main" id="{25ED6E66-58D1-4684-AA59-07C5F31018F5}"/>
              </a:ext>
            </a:extLst>
          </p:cNvPr>
          <p:cNvSpPr>
            <a:spLocks noChangeShapeType="1"/>
          </p:cNvSpPr>
          <p:nvPr/>
        </p:nvSpPr>
        <p:spPr bwMode="auto">
          <a:xfrm flipV="1">
            <a:off x="5651500" y="4114800"/>
            <a:ext cx="546100" cy="876300"/>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GB"/>
          </a:p>
        </p:txBody>
      </p:sp>
      <p:sp>
        <p:nvSpPr>
          <p:cNvPr id="15" name="Rectangle 14">
            <a:extLst>
              <a:ext uri="{FF2B5EF4-FFF2-40B4-BE49-F238E27FC236}">
                <a16:creationId xmlns:a16="http://schemas.microsoft.com/office/drawing/2014/main" id="{824E57D0-2662-4F43-B219-C4F33AF142A4}"/>
              </a:ext>
            </a:extLst>
          </p:cNvPr>
          <p:cNvSpPr>
            <a:spLocks noChangeArrowheads="1"/>
          </p:cNvSpPr>
          <p:nvPr/>
        </p:nvSpPr>
        <p:spPr bwMode="auto">
          <a:xfrm>
            <a:off x="342900" y="4214813"/>
            <a:ext cx="408234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These cells have specialized extensions which project out between soil particles to increase the surface area </a:t>
            </a:r>
            <a:br>
              <a:rPr lang="en-GB" altLang="en-US" dirty="0">
                <a:solidFill>
                  <a:srgbClr val="010066"/>
                </a:solidFill>
              </a:rPr>
            </a:br>
            <a:r>
              <a:rPr lang="en-GB" altLang="en-US" dirty="0">
                <a:solidFill>
                  <a:srgbClr val="010066"/>
                </a:solidFill>
              </a:rPr>
              <a:t>for absorption.</a:t>
            </a:r>
            <a:endParaRPr lang="en-GB" altLang="en-US" dirty="0"/>
          </a:p>
        </p:txBody>
      </p:sp>
      <p:sp>
        <p:nvSpPr>
          <p:cNvPr id="13" name="TextBox 12">
            <a:extLst>
              <a:ext uri="{FF2B5EF4-FFF2-40B4-BE49-F238E27FC236}">
                <a16:creationId xmlns:a16="http://schemas.microsoft.com/office/drawing/2014/main" id="{D2F479A2-2D1E-43E6-B5D5-67ECE442E978}"/>
              </a:ext>
            </a:extLst>
          </p:cNvPr>
          <p:cNvSpPr txBox="1">
            <a:spLocks noChangeArrowheads="1"/>
          </p:cNvSpPr>
          <p:nvPr/>
        </p:nvSpPr>
        <p:spPr bwMode="auto">
          <a:xfrm>
            <a:off x="4673599" y="5119511"/>
            <a:ext cx="17159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solidFill>
                  <a:srgbClr val="010066"/>
                </a:solidFill>
              </a:rPr>
              <a:t>specialized </a:t>
            </a:r>
            <a:br>
              <a:rPr lang="en-GB" altLang="en-US" sz="2000" b="1" dirty="0">
                <a:solidFill>
                  <a:srgbClr val="010066"/>
                </a:solidFill>
              </a:rPr>
            </a:br>
            <a:r>
              <a:rPr lang="en-GB" altLang="en-US" sz="2000" b="1" dirty="0">
                <a:solidFill>
                  <a:srgbClr val="010066"/>
                </a:solidFill>
              </a:rPr>
              <a:t>extension</a:t>
            </a:r>
            <a:endParaRPr lang="en-GB" altLang="en-US" sz="2000" b="1" dirty="0"/>
          </a:p>
        </p:txBody>
      </p:sp>
      <p:pic>
        <p:nvPicPr>
          <p:cNvPr id="14" name="Picture 9" descr="notes_icon">
            <a:extLst>
              <a:ext uri="{FF2B5EF4-FFF2-40B4-BE49-F238E27FC236}">
                <a16:creationId xmlns:a16="http://schemas.microsoft.com/office/drawing/2014/main" id="{2C6975FF-5824-4CBD-914E-47014CD58640}"/>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7" name="Picture 16">
            <a:extLst>
              <a:ext uri="{FF2B5EF4-FFF2-40B4-BE49-F238E27FC236}">
                <a16:creationId xmlns:a16="http://schemas.microsoft.com/office/drawing/2014/main" id="{099F7789-6419-4BC0-BCD2-5692FC87318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02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0243"/>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9" grpId="0"/>
      <p:bldP spid="2" grpId="0"/>
      <p:bldP spid="180242" grpId="0"/>
      <p:bldP spid="15"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450CC1E9-F333-479C-B1F7-8D52FC56665A}"/>
              </a:ext>
            </a:extLst>
          </p:cNvPr>
          <p:cNvSpPr>
            <a:spLocks noGrp="1" noChangeArrowheads="1"/>
          </p:cNvSpPr>
          <p:nvPr>
            <p:ph type="title"/>
          </p:nvPr>
        </p:nvSpPr>
        <p:spPr/>
        <p:txBody>
          <a:bodyPr/>
          <a:lstStyle/>
          <a:p>
            <a:r>
              <a:rPr lang="en-GB" altLang="en-US"/>
              <a:t>Active transport in plants</a:t>
            </a:r>
          </a:p>
        </p:txBody>
      </p:sp>
      <p:sp>
        <p:nvSpPr>
          <p:cNvPr id="44035" name="Text Box 4">
            <a:extLst>
              <a:ext uri="{FF2B5EF4-FFF2-40B4-BE49-F238E27FC236}">
                <a16:creationId xmlns:a16="http://schemas.microsoft.com/office/drawing/2014/main" id="{EC8BDE0B-9418-49B5-888D-B97172B83F9B}"/>
              </a:ext>
            </a:extLst>
          </p:cNvPr>
          <p:cNvSpPr txBox="1">
            <a:spLocks noChangeArrowheads="1"/>
          </p:cNvSpPr>
          <p:nvPr/>
        </p:nvSpPr>
        <p:spPr bwMode="auto">
          <a:xfrm>
            <a:off x="342900" y="784225"/>
            <a:ext cx="8604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Plants need to absorb minerals such as </a:t>
            </a:r>
            <a:r>
              <a:rPr lang="en-GB" altLang="en-US" b="1" dirty="0">
                <a:solidFill>
                  <a:srgbClr val="10BC45"/>
                </a:solidFill>
              </a:rPr>
              <a:t>nitrate ions </a:t>
            </a:r>
            <a:r>
              <a:rPr lang="en-GB" altLang="en-US" dirty="0">
                <a:solidFill>
                  <a:srgbClr val="010066"/>
                </a:solidFill>
              </a:rPr>
              <a:t>from </a:t>
            </a:r>
            <a:br>
              <a:rPr lang="en-GB" altLang="en-US" dirty="0">
                <a:solidFill>
                  <a:srgbClr val="010066"/>
                </a:solidFill>
              </a:rPr>
            </a:br>
            <a:r>
              <a:rPr lang="en-GB" altLang="en-US" dirty="0">
                <a:solidFill>
                  <a:srgbClr val="010066"/>
                </a:solidFill>
              </a:rPr>
              <a:t>the soil for healthy growth. </a:t>
            </a:r>
          </a:p>
        </p:txBody>
      </p:sp>
      <p:sp>
        <p:nvSpPr>
          <p:cNvPr id="314374" name="Text Box 6">
            <a:extLst>
              <a:ext uri="{FF2B5EF4-FFF2-40B4-BE49-F238E27FC236}">
                <a16:creationId xmlns:a16="http://schemas.microsoft.com/office/drawing/2014/main" id="{C85DB91A-0B92-48F8-865D-509C792283EC}"/>
              </a:ext>
            </a:extLst>
          </p:cNvPr>
          <p:cNvSpPr txBox="1">
            <a:spLocks noChangeArrowheads="1"/>
          </p:cNvSpPr>
          <p:nvPr/>
        </p:nvSpPr>
        <p:spPr bwMode="auto">
          <a:xfrm>
            <a:off x="342900" y="3556000"/>
            <a:ext cx="4889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Nitrate ions are absorbed into the roots against their concentration gradient by </a:t>
            </a:r>
            <a:r>
              <a:rPr lang="en-GB" altLang="en-US">
                <a:solidFill>
                  <a:srgbClr val="010066"/>
                </a:solidFill>
              </a:rPr>
              <a:t>active transport</a:t>
            </a:r>
            <a:r>
              <a:rPr lang="en-GB" altLang="en-US"/>
              <a:t>. </a:t>
            </a:r>
          </a:p>
        </p:txBody>
      </p:sp>
      <p:sp>
        <p:nvSpPr>
          <p:cNvPr id="314375" name="Text Box 7">
            <a:extLst>
              <a:ext uri="{FF2B5EF4-FFF2-40B4-BE49-F238E27FC236}">
                <a16:creationId xmlns:a16="http://schemas.microsoft.com/office/drawing/2014/main" id="{E58DA4C0-C201-4DB9-9841-E0BF091F13A9}"/>
              </a:ext>
            </a:extLst>
          </p:cNvPr>
          <p:cNvSpPr txBox="1">
            <a:spLocks noChangeArrowheads="1"/>
          </p:cNvSpPr>
          <p:nvPr/>
        </p:nvSpPr>
        <p:spPr bwMode="auto">
          <a:xfrm>
            <a:off x="342900" y="4941888"/>
            <a:ext cx="52676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Active transport allows nitrate ions </a:t>
            </a:r>
            <a:br>
              <a:rPr lang="en-GB" altLang="en-US" dirty="0">
                <a:solidFill>
                  <a:srgbClr val="010066"/>
                </a:solidFill>
              </a:rPr>
            </a:br>
            <a:r>
              <a:rPr lang="en-GB" altLang="en-US" dirty="0">
                <a:solidFill>
                  <a:srgbClr val="010066"/>
                </a:solidFill>
              </a:rPr>
              <a:t>to accumulate in the plant. This helps to prevent mineral deficiency. </a:t>
            </a:r>
          </a:p>
        </p:txBody>
      </p:sp>
      <p:sp>
        <p:nvSpPr>
          <p:cNvPr id="12" name="Text Box 41">
            <a:extLst>
              <a:ext uri="{FF2B5EF4-FFF2-40B4-BE49-F238E27FC236}">
                <a16:creationId xmlns:a16="http://schemas.microsoft.com/office/drawing/2014/main" id="{539E9864-20AE-4B03-AAEE-DCA4F5B5E6AF}"/>
              </a:ext>
            </a:extLst>
          </p:cNvPr>
          <p:cNvSpPr txBox="1">
            <a:spLocks noChangeArrowheads="1"/>
          </p:cNvSpPr>
          <p:nvPr/>
        </p:nvSpPr>
        <p:spPr bwMode="auto">
          <a:xfrm>
            <a:off x="342900" y="1800225"/>
            <a:ext cx="8507589"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Nitrate ions are often found at very low concentrations in soil. This means that the concentration of nitrate ions in the plant is higher than that in the soil. As a result, nitrate ions cannot </a:t>
            </a:r>
            <a:br>
              <a:rPr lang="en-GB" altLang="en-US" dirty="0">
                <a:solidFill>
                  <a:srgbClr val="010066"/>
                </a:solidFill>
              </a:rPr>
            </a:br>
            <a:r>
              <a:rPr lang="en-GB" altLang="en-US" dirty="0">
                <a:solidFill>
                  <a:srgbClr val="010066"/>
                </a:solidFill>
              </a:rPr>
              <a:t>be taken up by diffusion.</a:t>
            </a:r>
          </a:p>
        </p:txBody>
      </p:sp>
      <p:pic>
        <p:nvPicPr>
          <p:cNvPr id="2" name="Picture 10" descr="Filipe B. Varela_57066130.jpg">
            <a:extLst>
              <a:ext uri="{FF2B5EF4-FFF2-40B4-BE49-F238E27FC236}">
                <a16:creationId xmlns:a16="http://schemas.microsoft.com/office/drawing/2014/main" id="{23BA7707-38AA-4F18-A4E5-1D1272A4BA41}"/>
              </a:ext>
            </a:extLst>
          </p:cNvPr>
          <p:cNvPicPr>
            <a:picLocks noChangeAspect="1"/>
          </p:cNvPicPr>
          <p:nvPr/>
        </p:nvPicPr>
        <p:blipFill>
          <a:blip r:embed="rId4">
            <a:extLst>
              <a:ext uri="{28A0092B-C50C-407E-A947-70E740481C1C}">
                <a14:useLocalDpi xmlns:a14="http://schemas.microsoft.com/office/drawing/2010/main" val="0"/>
              </a:ext>
            </a:extLst>
          </a:blip>
          <a:srcRect l="9457" t="7191" r="2567"/>
          <a:stretch>
            <a:fillRect/>
          </a:stretch>
        </p:blipFill>
        <p:spPr bwMode="auto">
          <a:xfrm>
            <a:off x="5849057" y="3130733"/>
            <a:ext cx="2633663"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43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4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4" grpId="0"/>
      <p:bldP spid="314375"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8B3EBA6-B338-4CA5-872A-0FDC0B304990}"/>
              </a:ext>
            </a:extLst>
          </p:cNvPr>
          <p:cNvSpPr>
            <a:spLocks noGrp="1" noChangeArrowheads="1"/>
          </p:cNvSpPr>
          <p:nvPr>
            <p:ph type="title"/>
          </p:nvPr>
        </p:nvSpPr>
        <p:spPr/>
        <p:txBody>
          <a:bodyPr/>
          <a:lstStyle/>
          <a:p>
            <a:r>
              <a:rPr lang="en-GB" altLang="en-US" dirty="0"/>
              <a:t>Useful substances and waste products</a:t>
            </a:r>
          </a:p>
        </p:txBody>
      </p:sp>
      <p:sp>
        <p:nvSpPr>
          <p:cNvPr id="281604" name="Text Box 4">
            <a:extLst>
              <a:ext uri="{FF2B5EF4-FFF2-40B4-BE49-F238E27FC236}">
                <a16:creationId xmlns:a16="http://schemas.microsoft.com/office/drawing/2014/main" id="{FAEEE885-E905-4C50-AD95-D300854F7B79}"/>
              </a:ext>
            </a:extLst>
          </p:cNvPr>
          <p:cNvSpPr txBox="1">
            <a:spLocks noChangeArrowheads="1"/>
          </p:cNvSpPr>
          <p:nvPr/>
        </p:nvSpPr>
        <p:spPr bwMode="auto">
          <a:xfrm>
            <a:off x="342900" y="1874250"/>
            <a:ext cx="8629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dirty="0">
                <a:solidFill>
                  <a:srgbClr val="010066"/>
                </a:solidFill>
              </a:rPr>
              <a:t>Substances that are commonly needed include:</a:t>
            </a:r>
            <a:endParaRPr lang="en-GB" altLang="en-US" dirty="0">
              <a:solidFill>
                <a:srgbClr val="010066"/>
              </a:solidFill>
            </a:endParaRPr>
          </a:p>
        </p:txBody>
      </p:sp>
      <p:sp>
        <p:nvSpPr>
          <p:cNvPr id="29704" name="Rectangle 2">
            <a:extLst>
              <a:ext uri="{FF2B5EF4-FFF2-40B4-BE49-F238E27FC236}">
                <a16:creationId xmlns:a16="http://schemas.microsoft.com/office/drawing/2014/main" id="{70D3C773-7461-4845-B8C5-5FB4D492D2D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11" name="Picture 10">
            <a:extLst>
              <a:ext uri="{FF2B5EF4-FFF2-40B4-BE49-F238E27FC236}">
                <a16:creationId xmlns:a16="http://schemas.microsoft.com/office/drawing/2014/main" id="{B557A999-C859-4F8D-B4CB-79A8B8945CD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2" name="Rectangle 1">
            <a:extLst>
              <a:ext uri="{FF2B5EF4-FFF2-40B4-BE49-F238E27FC236}">
                <a16:creationId xmlns:a16="http://schemas.microsoft.com/office/drawing/2014/main" id="{57C5118E-8EFE-4336-B77D-4362C0B3E403}"/>
              </a:ext>
            </a:extLst>
          </p:cNvPr>
          <p:cNvSpPr/>
          <p:nvPr/>
        </p:nvSpPr>
        <p:spPr>
          <a:xfrm>
            <a:off x="342900" y="2550631"/>
            <a:ext cx="4572000" cy="461665"/>
          </a:xfrm>
          <a:prstGeom prst="rect">
            <a:avLst/>
          </a:prstGeom>
        </p:spPr>
        <p:txBody>
          <a:bodyPr>
            <a:spAutoFit/>
          </a:bodyPr>
          <a:lstStyle/>
          <a:p>
            <a:pPr marL="342900" indent="-342900">
              <a:buClr>
                <a:srgbClr val="10BC45"/>
              </a:buClr>
              <a:buFont typeface="Wingdings" panose="05000000000000000000" pitchFamily="2" charset="2"/>
              <a:buChar char="l"/>
            </a:pPr>
            <a:r>
              <a:rPr lang="en-US" altLang="en-US" dirty="0">
                <a:solidFill>
                  <a:srgbClr val="010066"/>
                </a:solidFill>
              </a:rPr>
              <a:t>oxygen</a:t>
            </a:r>
            <a:endParaRPr lang="en-GB" dirty="0"/>
          </a:p>
        </p:txBody>
      </p:sp>
      <p:sp>
        <p:nvSpPr>
          <p:cNvPr id="12" name="Rectangle 11">
            <a:extLst>
              <a:ext uri="{FF2B5EF4-FFF2-40B4-BE49-F238E27FC236}">
                <a16:creationId xmlns:a16="http://schemas.microsoft.com/office/drawing/2014/main" id="{9DEE7E3F-5251-4408-96F9-4B69537955D3}"/>
              </a:ext>
            </a:extLst>
          </p:cNvPr>
          <p:cNvSpPr/>
          <p:nvPr/>
        </p:nvSpPr>
        <p:spPr>
          <a:xfrm>
            <a:off x="342900" y="4995642"/>
            <a:ext cx="2835127" cy="461665"/>
          </a:xfrm>
          <a:prstGeom prst="rect">
            <a:avLst/>
          </a:prstGeom>
        </p:spPr>
        <p:txBody>
          <a:bodyPr wrap="square">
            <a:spAutoFit/>
          </a:bodyPr>
          <a:lstStyle/>
          <a:p>
            <a:pPr marL="342900" indent="-342900">
              <a:buClr>
                <a:srgbClr val="10BC45"/>
              </a:buClr>
              <a:buFont typeface="Wingdings" panose="05000000000000000000" pitchFamily="2" charset="2"/>
              <a:buChar char="l"/>
            </a:pPr>
            <a:r>
              <a:rPr lang="en-US" altLang="en-US" dirty="0">
                <a:solidFill>
                  <a:srgbClr val="010066"/>
                </a:solidFill>
              </a:rPr>
              <a:t>carbon dioxide</a:t>
            </a:r>
            <a:endParaRPr lang="en-GB" dirty="0"/>
          </a:p>
        </p:txBody>
      </p:sp>
      <p:sp>
        <p:nvSpPr>
          <p:cNvPr id="13" name="Rectangle 12">
            <a:extLst>
              <a:ext uri="{FF2B5EF4-FFF2-40B4-BE49-F238E27FC236}">
                <a16:creationId xmlns:a16="http://schemas.microsoft.com/office/drawing/2014/main" id="{18819C58-E84A-4A3F-B62C-7C51B54F007C}"/>
              </a:ext>
            </a:extLst>
          </p:cNvPr>
          <p:cNvSpPr/>
          <p:nvPr/>
        </p:nvSpPr>
        <p:spPr>
          <a:xfrm>
            <a:off x="342900" y="5452497"/>
            <a:ext cx="3119327" cy="461665"/>
          </a:xfrm>
          <a:prstGeom prst="rect">
            <a:avLst/>
          </a:prstGeom>
        </p:spPr>
        <p:txBody>
          <a:bodyPr wrap="square">
            <a:spAutoFit/>
          </a:bodyPr>
          <a:lstStyle/>
          <a:p>
            <a:pPr marL="342900" indent="-342900">
              <a:buClr>
                <a:srgbClr val="10BC45"/>
              </a:buClr>
              <a:buFont typeface="Wingdings" panose="05000000000000000000" pitchFamily="2" charset="2"/>
              <a:buChar char="l"/>
            </a:pPr>
            <a:r>
              <a:rPr lang="en-US" altLang="en-US" dirty="0">
                <a:solidFill>
                  <a:srgbClr val="010066"/>
                </a:solidFill>
              </a:rPr>
              <a:t>urea.</a:t>
            </a:r>
            <a:endParaRPr lang="en-GB" dirty="0"/>
          </a:p>
        </p:txBody>
      </p:sp>
      <p:sp>
        <p:nvSpPr>
          <p:cNvPr id="14" name="Rectangle 13">
            <a:extLst>
              <a:ext uri="{FF2B5EF4-FFF2-40B4-BE49-F238E27FC236}">
                <a16:creationId xmlns:a16="http://schemas.microsoft.com/office/drawing/2014/main" id="{B9B2B947-1389-48D9-9271-FAB6DB270973}"/>
              </a:ext>
            </a:extLst>
          </p:cNvPr>
          <p:cNvSpPr/>
          <p:nvPr/>
        </p:nvSpPr>
        <p:spPr>
          <a:xfrm>
            <a:off x="342900" y="3019735"/>
            <a:ext cx="3044901" cy="461665"/>
          </a:xfrm>
          <a:prstGeom prst="rect">
            <a:avLst/>
          </a:prstGeom>
        </p:spPr>
        <p:txBody>
          <a:bodyPr wrap="square">
            <a:spAutoFit/>
          </a:bodyPr>
          <a:lstStyle/>
          <a:p>
            <a:pPr marL="342900" indent="-342900">
              <a:buClr>
                <a:srgbClr val="10BC45"/>
              </a:buClr>
              <a:buFont typeface="Wingdings" panose="05000000000000000000" pitchFamily="2" charset="2"/>
              <a:buChar char="l"/>
            </a:pPr>
            <a:r>
              <a:rPr lang="en-US" altLang="en-US" dirty="0">
                <a:solidFill>
                  <a:srgbClr val="010066"/>
                </a:solidFill>
              </a:rPr>
              <a:t>food molecules.</a:t>
            </a:r>
            <a:endParaRPr lang="en-GB" dirty="0"/>
          </a:p>
        </p:txBody>
      </p:sp>
      <p:sp>
        <p:nvSpPr>
          <p:cNvPr id="15" name="Text Box 3">
            <a:extLst>
              <a:ext uri="{FF2B5EF4-FFF2-40B4-BE49-F238E27FC236}">
                <a16:creationId xmlns:a16="http://schemas.microsoft.com/office/drawing/2014/main" id="{724B15AF-7CDA-4F62-AF43-7F53F8A3C98D}"/>
              </a:ext>
            </a:extLst>
          </p:cNvPr>
          <p:cNvSpPr txBox="1">
            <a:spLocks noChangeArrowheads="1"/>
          </p:cNvSpPr>
          <p:nvPr/>
        </p:nvSpPr>
        <p:spPr bwMode="auto">
          <a:xfrm>
            <a:off x="342900" y="784225"/>
            <a:ext cx="8580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All cells need to be able to access the substances they need </a:t>
            </a:r>
            <a:br>
              <a:rPr lang="en-GB" altLang="en-US" dirty="0"/>
            </a:br>
            <a:r>
              <a:rPr lang="en-GB" altLang="en-US" dirty="0"/>
              <a:t>to survive, and remove waste materials.</a:t>
            </a:r>
          </a:p>
        </p:txBody>
      </p:sp>
      <p:pic>
        <p:nvPicPr>
          <p:cNvPr id="16" name="Picture 11" descr="cell_cell membrane.png">
            <a:extLst>
              <a:ext uri="{FF2B5EF4-FFF2-40B4-BE49-F238E27FC236}">
                <a16:creationId xmlns:a16="http://schemas.microsoft.com/office/drawing/2014/main" id="{49E0C9D2-DE35-469D-89FA-AFA6D05ED35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83275" y="3086215"/>
            <a:ext cx="208597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4">
            <a:extLst>
              <a:ext uri="{FF2B5EF4-FFF2-40B4-BE49-F238E27FC236}">
                <a16:creationId xmlns:a16="http://schemas.microsoft.com/office/drawing/2014/main" id="{2C0198EC-994D-4888-A7B6-1BDD963E70B3}"/>
              </a:ext>
            </a:extLst>
          </p:cNvPr>
          <p:cNvSpPr txBox="1">
            <a:spLocks noChangeArrowheads="1"/>
          </p:cNvSpPr>
          <p:nvPr/>
        </p:nvSpPr>
        <p:spPr bwMode="auto">
          <a:xfrm>
            <a:off x="342900" y="3820746"/>
            <a:ext cx="47751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dirty="0">
                <a:solidFill>
                  <a:srgbClr val="010066"/>
                </a:solidFill>
              </a:rPr>
              <a:t>Waste products that commonly need removing include:</a:t>
            </a:r>
            <a:endParaRPr lang="en-GB" altLang="en-US" dirty="0">
              <a:solidFill>
                <a:srgbClr val="010066"/>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6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4" grpId="0"/>
      <p:bldP spid="2" grpId="0"/>
      <p:bldP spid="12" grpId="0"/>
      <p:bldP spid="13" grpId="0"/>
      <p:bldP spid="1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moeba">
            <a:extLst>
              <a:ext uri="{FF2B5EF4-FFF2-40B4-BE49-F238E27FC236}">
                <a16:creationId xmlns:a16="http://schemas.microsoft.com/office/drawing/2014/main" id="{744874EA-95B9-4ED4-8078-AB6289F64A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794" y="2962865"/>
            <a:ext cx="42672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a:extLst>
              <a:ext uri="{FF2B5EF4-FFF2-40B4-BE49-F238E27FC236}">
                <a16:creationId xmlns:a16="http://schemas.microsoft.com/office/drawing/2014/main" id="{F1CB3185-92A1-4602-A106-A0FCB1DADD50}"/>
              </a:ext>
            </a:extLst>
          </p:cNvPr>
          <p:cNvSpPr>
            <a:spLocks noGrp="1" noChangeArrowheads="1"/>
          </p:cNvSpPr>
          <p:nvPr>
            <p:ph type="title"/>
          </p:nvPr>
        </p:nvSpPr>
        <p:spPr/>
        <p:txBody>
          <a:bodyPr/>
          <a:lstStyle/>
          <a:p>
            <a:r>
              <a:rPr lang="en-GB" altLang="en-US" dirty="0"/>
              <a:t>Single celled organisms</a:t>
            </a:r>
          </a:p>
        </p:txBody>
      </p:sp>
      <p:sp>
        <p:nvSpPr>
          <p:cNvPr id="24580" name="Text Box 4">
            <a:extLst>
              <a:ext uri="{FF2B5EF4-FFF2-40B4-BE49-F238E27FC236}">
                <a16:creationId xmlns:a16="http://schemas.microsoft.com/office/drawing/2014/main" id="{FE9D1AB2-43F4-41F3-8167-7FD92B916FA1}"/>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rPr>
              <a:t>Single-celled organisms </a:t>
            </a:r>
            <a:r>
              <a:rPr lang="en-GB" altLang="en-US" dirty="0">
                <a:solidFill>
                  <a:srgbClr val="010066"/>
                </a:solidFill>
              </a:rPr>
              <a:t>can obtain nutrients and excrete waste simply by </a:t>
            </a:r>
            <a:r>
              <a:rPr lang="en-GB" altLang="en-US" b="1" dirty="0">
                <a:solidFill>
                  <a:srgbClr val="10BC45"/>
                </a:solidFill>
              </a:rPr>
              <a:t>diffusion</a:t>
            </a:r>
            <a:r>
              <a:rPr lang="en-GB" altLang="en-US" dirty="0">
                <a:solidFill>
                  <a:srgbClr val="010066"/>
                </a:solidFill>
              </a:rPr>
              <a:t> across their external surfaces.</a:t>
            </a:r>
          </a:p>
        </p:txBody>
      </p:sp>
      <p:sp>
        <p:nvSpPr>
          <p:cNvPr id="233477" name="Text Box 5">
            <a:extLst>
              <a:ext uri="{FF2B5EF4-FFF2-40B4-BE49-F238E27FC236}">
                <a16:creationId xmlns:a16="http://schemas.microsoft.com/office/drawing/2014/main" id="{97DD9811-BD26-46F6-BED9-66792FC0193F}"/>
              </a:ext>
            </a:extLst>
          </p:cNvPr>
          <p:cNvSpPr txBox="1">
            <a:spLocks noChangeArrowheads="1"/>
          </p:cNvSpPr>
          <p:nvPr/>
        </p:nvSpPr>
        <p:spPr bwMode="auto">
          <a:xfrm>
            <a:off x="641569" y="3015253"/>
            <a:ext cx="18748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010066"/>
                </a:solidFill>
                <a:cs typeface="Arial" panose="020B0604020202020204" pitchFamily="34" charset="0"/>
              </a:rPr>
              <a:t>nutrients</a:t>
            </a:r>
          </a:p>
          <a:p>
            <a:pPr eaLnBrk="1" hangingPunct="1"/>
            <a:r>
              <a:rPr lang="en-GB" altLang="en-US" b="1" dirty="0">
                <a:solidFill>
                  <a:srgbClr val="010066"/>
                </a:solidFill>
                <a:cs typeface="Arial" panose="020B0604020202020204" pitchFamily="34" charset="0"/>
              </a:rPr>
              <a:t>e.g. oxygen</a:t>
            </a:r>
          </a:p>
        </p:txBody>
      </p:sp>
      <p:sp>
        <p:nvSpPr>
          <p:cNvPr id="233478" name="Line 6">
            <a:extLst>
              <a:ext uri="{FF2B5EF4-FFF2-40B4-BE49-F238E27FC236}">
                <a16:creationId xmlns:a16="http://schemas.microsoft.com/office/drawing/2014/main" id="{7FDE25C0-D25A-4D64-9043-7F722DA652B2}"/>
              </a:ext>
            </a:extLst>
          </p:cNvPr>
          <p:cNvSpPr>
            <a:spLocks noChangeShapeType="1"/>
          </p:cNvSpPr>
          <p:nvPr/>
        </p:nvSpPr>
        <p:spPr bwMode="auto">
          <a:xfrm>
            <a:off x="1836957" y="3839165"/>
            <a:ext cx="1406525" cy="76517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33479" name="Text Box 7">
            <a:extLst>
              <a:ext uri="{FF2B5EF4-FFF2-40B4-BE49-F238E27FC236}">
                <a16:creationId xmlns:a16="http://schemas.microsoft.com/office/drawing/2014/main" id="{1031C63C-7757-4734-8CCD-1E14C815094E}"/>
              </a:ext>
            </a:extLst>
          </p:cNvPr>
          <p:cNvSpPr txBox="1">
            <a:spLocks noChangeArrowheads="1"/>
          </p:cNvSpPr>
          <p:nvPr/>
        </p:nvSpPr>
        <p:spPr bwMode="auto">
          <a:xfrm>
            <a:off x="6126382" y="3013665"/>
            <a:ext cx="25765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010066"/>
                </a:solidFill>
                <a:cs typeface="Arial" panose="020B0604020202020204" pitchFamily="34" charset="0"/>
              </a:rPr>
              <a:t>waste products</a:t>
            </a:r>
          </a:p>
          <a:p>
            <a:pPr eaLnBrk="1" hangingPunct="1"/>
            <a:r>
              <a:rPr lang="en-GB" altLang="en-US" b="1">
                <a:solidFill>
                  <a:srgbClr val="010066"/>
                </a:solidFill>
                <a:cs typeface="Arial" panose="020B0604020202020204" pitchFamily="34" charset="0"/>
              </a:rPr>
              <a:t>e.g. urea</a:t>
            </a:r>
          </a:p>
        </p:txBody>
      </p:sp>
      <p:sp>
        <p:nvSpPr>
          <p:cNvPr id="24586" name="Rectangle 2">
            <a:extLst>
              <a:ext uri="{FF2B5EF4-FFF2-40B4-BE49-F238E27FC236}">
                <a16:creationId xmlns:a16="http://schemas.microsoft.com/office/drawing/2014/main" id="{BC281218-D8DB-4D74-B857-4174532C9A2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3" name="Picture 15" descr="arrow2.png">
            <a:extLst>
              <a:ext uri="{FF2B5EF4-FFF2-40B4-BE49-F238E27FC236}">
                <a16:creationId xmlns:a16="http://schemas.microsoft.com/office/drawing/2014/main" id="{8E1EC48A-603E-4163-8F5D-D3F83622E9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0244" y="3634378"/>
            <a:ext cx="16637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8A9F658-E228-44AD-B6FE-BE6A94CC256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2A31B87F-24F6-4ED1-97EA-CAAD9BB16A40}"/>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4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34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347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p:bldP spid="2334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1BFF7E6-2E88-4DF8-834C-096EA63FE9EF}"/>
              </a:ext>
            </a:extLst>
          </p:cNvPr>
          <p:cNvSpPr>
            <a:spLocks noGrp="1" noChangeArrowheads="1"/>
          </p:cNvSpPr>
          <p:nvPr>
            <p:ph type="title"/>
          </p:nvPr>
        </p:nvSpPr>
        <p:spPr/>
        <p:txBody>
          <a:bodyPr/>
          <a:lstStyle/>
          <a:p>
            <a:r>
              <a:rPr lang="en-GB" altLang="en-US"/>
              <a:t>Diffusion</a:t>
            </a:r>
          </a:p>
        </p:txBody>
      </p:sp>
      <p:sp>
        <p:nvSpPr>
          <p:cNvPr id="214020" name="Text Box 4">
            <a:extLst>
              <a:ext uri="{FF2B5EF4-FFF2-40B4-BE49-F238E27FC236}">
                <a16:creationId xmlns:a16="http://schemas.microsoft.com/office/drawing/2014/main" id="{3605EC9B-E07A-4100-993E-22CF31CF0193}"/>
              </a:ext>
            </a:extLst>
          </p:cNvPr>
          <p:cNvSpPr txBox="1">
            <a:spLocks noChangeArrowheads="1"/>
          </p:cNvSpPr>
          <p:nvPr/>
        </p:nvSpPr>
        <p:spPr bwMode="auto">
          <a:xfrm>
            <a:off x="342900" y="4383088"/>
            <a:ext cx="8547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Net movement describes the overall movement of particles. </a:t>
            </a:r>
            <a:br>
              <a:rPr lang="en-GB" altLang="en-US">
                <a:solidFill>
                  <a:srgbClr val="010066"/>
                </a:solidFill>
              </a:rPr>
            </a:br>
            <a:r>
              <a:rPr lang="en-GB" altLang="en-US">
                <a:solidFill>
                  <a:srgbClr val="010066"/>
                </a:solidFill>
              </a:rPr>
              <a:t>If the concentration of particles on both sides of an exchange surface is equal, there will be no net movement.</a:t>
            </a:r>
          </a:p>
        </p:txBody>
      </p:sp>
      <p:sp>
        <p:nvSpPr>
          <p:cNvPr id="17412" name="Text Box 5">
            <a:extLst>
              <a:ext uri="{FF2B5EF4-FFF2-40B4-BE49-F238E27FC236}">
                <a16:creationId xmlns:a16="http://schemas.microsoft.com/office/drawing/2014/main" id="{31C48A43-C918-4E42-BA88-06ACBEC813E1}"/>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Diffusion is the </a:t>
            </a:r>
            <a:r>
              <a:rPr lang="en-GB" altLang="en-US" b="1" dirty="0">
                <a:solidFill>
                  <a:srgbClr val="10BC45"/>
                </a:solidFill>
              </a:rPr>
              <a:t>net movement </a:t>
            </a:r>
            <a:r>
              <a:rPr lang="en-GB" altLang="en-US" dirty="0">
                <a:solidFill>
                  <a:srgbClr val="010066"/>
                </a:solidFill>
              </a:rPr>
              <a:t>of particles from an area of high concentration to an area of lower concentration. </a:t>
            </a:r>
          </a:p>
        </p:txBody>
      </p:sp>
      <p:sp>
        <p:nvSpPr>
          <p:cNvPr id="214022" name="Text Box 6">
            <a:extLst>
              <a:ext uri="{FF2B5EF4-FFF2-40B4-BE49-F238E27FC236}">
                <a16:creationId xmlns:a16="http://schemas.microsoft.com/office/drawing/2014/main" id="{2E72E5EC-9E57-4E29-9111-DE9E81ACCB4C}"/>
              </a:ext>
            </a:extLst>
          </p:cNvPr>
          <p:cNvSpPr txBox="1">
            <a:spLocks noChangeArrowheads="1"/>
          </p:cNvSpPr>
          <p:nvPr/>
        </p:nvSpPr>
        <p:spPr bwMode="auto">
          <a:xfrm>
            <a:off x="342900" y="5691188"/>
            <a:ext cx="8480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Diffusion is a </a:t>
            </a:r>
            <a:r>
              <a:rPr lang="en-GB" altLang="en-US" b="1" dirty="0">
                <a:solidFill>
                  <a:srgbClr val="10BC45"/>
                </a:solidFill>
              </a:rPr>
              <a:t>passive</a:t>
            </a:r>
            <a:r>
              <a:rPr lang="en-GB" altLang="en-US" dirty="0">
                <a:solidFill>
                  <a:srgbClr val="010066"/>
                </a:solidFill>
              </a:rPr>
              <a:t> process because no energy is used.</a:t>
            </a:r>
          </a:p>
        </p:txBody>
      </p:sp>
      <p:sp>
        <p:nvSpPr>
          <p:cNvPr id="22535" name="Text Box 8">
            <a:extLst>
              <a:ext uri="{FF2B5EF4-FFF2-40B4-BE49-F238E27FC236}">
                <a16:creationId xmlns:a16="http://schemas.microsoft.com/office/drawing/2014/main" id="{D29301B4-1D47-4508-8E95-7F25822159F7}"/>
              </a:ext>
            </a:extLst>
          </p:cNvPr>
          <p:cNvSpPr txBox="1">
            <a:spLocks noChangeArrowheads="1"/>
          </p:cNvSpPr>
          <p:nvPr/>
        </p:nvSpPr>
        <p:spPr bwMode="auto">
          <a:xfrm>
            <a:off x="804863" y="2419350"/>
            <a:ext cx="210978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sz="2300" b="1">
                <a:solidFill>
                  <a:srgbClr val="010066"/>
                </a:solidFill>
              </a:rPr>
              <a:t>high</a:t>
            </a:r>
          </a:p>
          <a:p>
            <a:pPr algn="ctr" eaLnBrk="1" hangingPunct="1"/>
            <a:r>
              <a:rPr lang="en-GB" altLang="en-US" sz="2300" b="1">
                <a:solidFill>
                  <a:srgbClr val="010066"/>
                </a:solidFill>
              </a:rPr>
              <a:t>concentration</a:t>
            </a:r>
          </a:p>
        </p:txBody>
      </p:sp>
      <p:sp>
        <p:nvSpPr>
          <p:cNvPr id="22536" name="Text Box 9">
            <a:extLst>
              <a:ext uri="{FF2B5EF4-FFF2-40B4-BE49-F238E27FC236}">
                <a16:creationId xmlns:a16="http://schemas.microsoft.com/office/drawing/2014/main" id="{8758D89D-D9B9-437A-B6E3-704DB16071FF}"/>
              </a:ext>
            </a:extLst>
          </p:cNvPr>
          <p:cNvSpPr txBox="1">
            <a:spLocks noChangeArrowheads="1"/>
          </p:cNvSpPr>
          <p:nvPr/>
        </p:nvSpPr>
        <p:spPr bwMode="auto">
          <a:xfrm>
            <a:off x="6257925" y="2454275"/>
            <a:ext cx="210978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sz="2300" b="1">
                <a:solidFill>
                  <a:srgbClr val="010066"/>
                </a:solidFill>
              </a:rPr>
              <a:t>low</a:t>
            </a:r>
          </a:p>
          <a:p>
            <a:pPr algn="ctr" eaLnBrk="1" hangingPunct="1"/>
            <a:r>
              <a:rPr lang="en-GB" altLang="en-US" sz="2300" b="1">
                <a:solidFill>
                  <a:srgbClr val="010066"/>
                </a:solidFill>
              </a:rPr>
              <a:t>concentration</a:t>
            </a:r>
          </a:p>
        </p:txBody>
      </p:sp>
      <p:pic>
        <p:nvPicPr>
          <p:cNvPr id="22537" name="Picture 10" descr="diffusion">
            <a:extLst>
              <a:ext uri="{FF2B5EF4-FFF2-40B4-BE49-F238E27FC236}">
                <a16:creationId xmlns:a16="http://schemas.microsoft.com/office/drawing/2014/main" id="{CE00A792-D13E-4D15-A1FB-D1AAC47BF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638" y="1817688"/>
            <a:ext cx="3287712"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B47B96EE-9CFB-49B4-A587-AA860EAB254B}"/>
              </a:ext>
            </a:extLst>
          </p:cNvPr>
          <p:cNvSpPr>
            <a:spLocks noChangeArrowheads="1"/>
          </p:cNvSpPr>
          <p:nvPr/>
        </p:nvSpPr>
        <p:spPr bwMode="auto">
          <a:xfrm>
            <a:off x="3614738" y="3765550"/>
            <a:ext cx="2392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cell membrane</a:t>
            </a:r>
            <a:endParaRPr lang="en-GB" altLang="en-US" b="1"/>
          </a:p>
        </p:txBody>
      </p:sp>
      <p:pic>
        <p:nvPicPr>
          <p:cNvPr id="13" name="Picture 9" descr="notes_icon">
            <a:extLst>
              <a:ext uri="{FF2B5EF4-FFF2-40B4-BE49-F238E27FC236}">
                <a16:creationId xmlns:a16="http://schemas.microsoft.com/office/drawing/2014/main" id="{DC7FACFB-37F2-4E1D-97B1-C05D41348FB3}"/>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8013AE6A-8D62-41E6-95B4-25DF7021A2B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53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40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402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p:bldP spid="214022" grpId="0"/>
      <p:bldP spid="22535" grpId="0"/>
      <p:bldP spid="2253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847E8FE-FA02-4D91-95E9-508CBDA08FB8}"/>
              </a:ext>
            </a:extLst>
          </p:cNvPr>
          <p:cNvSpPr>
            <a:spLocks noGrp="1" noChangeArrowheads="1"/>
          </p:cNvSpPr>
          <p:nvPr>
            <p:ph type="title"/>
          </p:nvPr>
        </p:nvSpPr>
        <p:spPr/>
        <p:txBody>
          <a:bodyPr/>
          <a:lstStyle/>
          <a:p>
            <a:r>
              <a:rPr lang="en-GB" altLang="en-US"/>
              <a:t>Surface area to volume ratio (1)</a:t>
            </a:r>
          </a:p>
        </p:txBody>
      </p:sp>
      <p:sp>
        <p:nvSpPr>
          <p:cNvPr id="30723" name="Text Box 3">
            <a:extLst>
              <a:ext uri="{FF2B5EF4-FFF2-40B4-BE49-F238E27FC236}">
                <a16:creationId xmlns:a16="http://schemas.microsoft.com/office/drawing/2014/main" id="{62B159FF-0510-4E12-AACC-79649315F630}"/>
              </a:ext>
            </a:extLst>
          </p:cNvPr>
          <p:cNvSpPr txBox="1">
            <a:spLocks noChangeArrowheads="1"/>
          </p:cNvSpPr>
          <p:nvPr/>
        </p:nvSpPr>
        <p:spPr bwMode="auto">
          <a:xfrm>
            <a:off x="342900" y="784225"/>
            <a:ext cx="86203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An organism’s </a:t>
            </a:r>
            <a:r>
              <a:rPr lang="en-GB" altLang="en-US" b="1" dirty="0">
                <a:solidFill>
                  <a:srgbClr val="10BC45"/>
                </a:solidFill>
              </a:rPr>
              <a:t>surface area to volume ratio</a:t>
            </a:r>
            <a:r>
              <a:rPr lang="en-GB" altLang="en-US" dirty="0">
                <a:solidFill>
                  <a:srgbClr val="010066"/>
                </a:solidFill>
              </a:rPr>
              <a:t> influences how effective diffusion can be.</a:t>
            </a:r>
          </a:p>
        </p:txBody>
      </p:sp>
      <p:sp>
        <p:nvSpPr>
          <p:cNvPr id="235524" name="Text Box 4">
            <a:extLst>
              <a:ext uri="{FF2B5EF4-FFF2-40B4-BE49-F238E27FC236}">
                <a16:creationId xmlns:a16="http://schemas.microsoft.com/office/drawing/2014/main" id="{06B38FA7-E156-4901-8FA3-973E84590684}"/>
              </a:ext>
            </a:extLst>
          </p:cNvPr>
          <p:cNvSpPr txBox="1">
            <a:spLocks noChangeArrowheads="1"/>
          </p:cNvSpPr>
          <p:nvPr/>
        </p:nvSpPr>
        <p:spPr bwMode="auto">
          <a:xfrm>
            <a:off x="342900" y="3929604"/>
            <a:ext cx="422909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Single-celled organisms have a very large surface area to volume ratio, so diffusion is efficient enough to meet all </a:t>
            </a:r>
            <a:br>
              <a:rPr lang="en-GB" altLang="en-US" dirty="0">
                <a:solidFill>
                  <a:srgbClr val="010066"/>
                </a:solidFill>
              </a:rPr>
            </a:br>
            <a:r>
              <a:rPr lang="en-GB" altLang="en-US" dirty="0">
                <a:solidFill>
                  <a:srgbClr val="010066"/>
                </a:solidFill>
              </a:rPr>
              <a:t>the cell’s needs.</a:t>
            </a:r>
          </a:p>
        </p:txBody>
      </p:sp>
      <p:pic>
        <p:nvPicPr>
          <p:cNvPr id="10" name="Picture 9">
            <a:extLst>
              <a:ext uri="{FF2B5EF4-FFF2-40B4-BE49-F238E27FC236}">
                <a16:creationId xmlns:a16="http://schemas.microsoft.com/office/drawing/2014/main" id="{D6453A18-56C1-4094-BB2A-C819207B8BF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1" name="Rectangle 9">
            <a:extLst>
              <a:ext uri="{FF2B5EF4-FFF2-40B4-BE49-F238E27FC236}">
                <a16:creationId xmlns:a16="http://schemas.microsoft.com/office/drawing/2014/main" id="{727EF414-A1F5-4DF3-AD7F-1E7506F3092D}"/>
              </a:ext>
            </a:extLst>
          </p:cNvPr>
          <p:cNvSpPr>
            <a:spLocks noChangeArrowheads="1"/>
          </p:cNvSpPr>
          <p:nvPr/>
        </p:nvSpPr>
        <p:spPr bwMode="auto">
          <a:xfrm>
            <a:off x="333662" y="1987583"/>
            <a:ext cx="43307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more surface area an organism has compared to its volume, the larger its surface area to volume ratio.</a:t>
            </a:r>
            <a:endParaRPr lang="en-GB" altLang="en-US" dirty="0">
              <a:solidFill>
                <a:srgbClr val="010066"/>
              </a:solidFill>
            </a:endParaRPr>
          </a:p>
        </p:txBody>
      </p:sp>
      <p:pic>
        <p:nvPicPr>
          <p:cNvPr id="9" name="Picture 12" descr="C:\Users\sarah.james\Downloads\Pan Xunbin_99935903.jpg">
            <a:extLst>
              <a:ext uri="{FF2B5EF4-FFF2-40B4-BE49-F238E27FC236}">
                <a16:creationId xmlns:a16="http://schemas.microsoft.com/office/drawing/2014/main" id="{F1F2B914-EC86-42E8-8FB3-A190589C16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5662" r="15813"/>
          <a:stretch>
            <a:fillRect/>
          </a:stretch>
        </p:blipFill>
        <p:spPr bwMode="auto">
          <a:xfrm>
            <a:off x="4890977" y="2103536"/>
            <a:ext cx="371475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notes_icon">
            <a:extLst>
              <a:ext uri="{FF2B5EF4-FFF2-40B4-BE49-F238E27FC236}">
                <a16:creationId xmlns:a16="http://schemas.microsoft.com/office/drawing/2014/main" id="{F69AFE65-653E-4012-BCF0-F019F7A2A096}"/>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90814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2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DE42CB7F-C890-4EA9-A937-5A3073013A87}"/>
              </a:ext>
            </a:extLst>
          </p:cNvPr>
          <p:cNvSpPr>
            <a:spLocks noGrp="1" noChangeArrowheads="1"/>
          </p:cNvSpPr>
          <p:nvPr>
            <p:ph type="title"/>
          </p:nvPr>
        </p:nvSpPr>
        <p:spPr/>
        <p:txBody>
          <a:bodyPr/>
          <a:lstStyle/>
          <a:p>
            <a:r>
              <a:rPr lang="en-GB" altLang="en-US" dirty="0"/>
              <a:t>Surface area to volume ratio (2)</a:t>
            </a:r>
          </a:p>
        </p:txBody>
      </p:sp>
      <p:pic>
        <p:nvPicPr>
          <p:cNvPr id="8" name="Picture 7">
            <a:extLst>
              <a:ext uri="{FF2B5EF4-FFF2-40B4-BE49-F238E27FC236}">
                <a16:creationId xmlns:a16="http://schemas.microsoft.com/office/drawing/2014/main" id="{840EFFB6-A4D3-4FE8-8BEC-13015517FBC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90E1EFEF-5733-4E61-B5E0-A004857E7493}"/>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130A2943-BA01-454F-819F-7DF1DEC98B6F}"/>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4E451B0D-EA59-43C0-8963-6118732356A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3259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6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1A53040-A94F-4BBE-B9D6-B02ED59A5BD1}"/>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847E8FE-FA02-4D91-95E9-508CBDA08FB8}"/>
              </a:ext>
            </a:extLst>
          </p:cNvPr>
          <p:cNvSpPr>
            <a:spLocks noGrp="1" noChangeArrowheads="1"/>
          </p:cNvSpPr>
          <p:nvPr>
            <p:ph type="title"/>
          </p:nvPr>
        </p:nvSpPr>
        <p:spPr/>
        <p:txBody>
          <a:bodyPr/>
          <a:lstStyle/>
          <a:p>
            <a:r>
              <a:rPr lang="en-GB" altLang="en-US" dirty="0"/>
              <a:t>Surface area to volume ratio (3)</a:t>
            </a:r>
          </a:p>
        </p:txBody>
      </p:sp>
      <p:sp>
        <p:nvSpPr>
          <p:cNvPr id="30723" name="Text Box 3">
            <a:extLst>
              <a:ext uri="{FF2B5EF4-FFF2-40B4-BE49-F238E27FC236}">
                <a16:creationId xmlns:a16="http://schemas.microsoft.com/office/drawing/2014/main" id="{62B159FF-0510-4E12-AACC-79649315F630}"/>
              </a:ext>
            </a:extLst>
          </p:cNvPr>
          <p:cNvSpPr txBox="1">
            <a:spLocks noChangeArrowheads="1"/>
          </p:cNvSpPr>
          <p:nvPr/>
        </p:nvSpPr>
        <p:spPr bwMode="auto">
          <a:xfrm>
            <a:off x="342900" y="784225"/>
            <a:ext cx="86203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rPr>
              <a:t>Multicellular organisms </a:t>
            </a:r>
            <a:r>
              <a:rPr lang="en-GB" altLang="en-US" dirty="0">
                <a:solidFill>
                  <a:srgbClr val="010066"/>
                </a:solidFill>
              </a:rPr>
              <a:t>tend to have small surface area to volume ratios.</a:t>
            </a:r>
          </a:p>
        </p:txBody>
      </p:sp>
      <p:pic>
        <p:nvPicPr>
          <p:cNvPr id="10" name="Picture 9">
            <a:extLst>
              <a:ext uri="{FF2B5EF4-FFF2-40B4-BE49-F238E27FC236}">
                <a16:creationId xmlns:a16="http://schemas.microsoft.com/office/drawing/2014/main" id="{D6453A18-56C1-4094-BB2A-C819207B8BF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3" name="Text Box 4">
            <a:extLst>
              <a:ext uri="{FF2B5EF4-FFF2-40B4-BE49-F238E27FC236}">
                <a16:creationId xmlns:a16="http://schemas.microsoft.com/office/drawing/2014/main" id="{61DE8334-7B7C-466D-9C39-5C1EE2FFF1DF}"/>
              </a:ext>
            </a:extLst>
          </p:cNvPr>
          <p:cNvSpPr txBox="1">
            <a:spLocks noChangeArrowheads="1"/>
          </p:cNvSpPr>
          <p:nvPr/>
        </p:nvSpPr>
        <p:spPr bwMode="auto">
          <a:xfrm>
            <a:off x="342899" y="5352497"/>
            <a:ext cx="86203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Multicellular organisms therefore need specialized </a:t>
            </a:r>
            <a:r>
              <a:rPr lang="en-GB" altLang="en-US" b="1" dirty="0">
                <a:solidFill>
                  <a:srgbClr val="10BC45"/>
                </a:solidFill>
              </a:rPr>
              <a:t>transport systems</a:t>
            </a:r>
            <a:r>
              <a:rPr lang="en-GB" altLang="en-US" dirty="0">
                <a:solidFill>
                  <a:srgbClr val="010066"/>
                </a:solidFill>
              </a:rPr>
              <a:t> and </a:t>
            </a:r>
            <a:r>
              <a:rPr lang="en-GB" altLang="en-US" b="1" dirty="0">
                <a:solidFill>
                  <a:srgbClr val="10BC45"/>
                </a:solidFill>
              </a:rPr>
              <a:t>exchange surfaces</a:t>
            </a:r>
            <a:r>
              <a:rPr lang="en-GB" altLang="en-US" dirty="0">
                <a:solidFill>
                  <a:srgbClr val="010066"/>
                </a:solidFill>
              </a:rPr>
              <a:t>.</a:t>
            </a:r>
          </a:p>
        </p:txBody>
      </p:sp>
      <p:sp>
        <p:nvSpPr>
          <p:cNvPr id="14" name="Text Box 3">
            <a:extLst>
              <a:ext uri="{FF2B5EF4-FFF2-40B4-BE49-F238E27FC236}">
                <a16:creationId xmlns:a16="http://schemas.microsoft.com/office/drawing/2014/main" id="{250A0B0F-8A16-49B3-9D2D-29CCF0AF25C2}"/>
              </a:ext>
            </a:extLst>
          </p:cNvPr>
          <p:cNvSpPr txBox="1">
            <a:spLocks noChangeArrowheads="1"/>
          </p:cNvSpPr>
          <p:nvPr/>
        </p:nvSpPr>
        <p:spPr bwMode="auto">
          <a:xfrm>
            <a:off x="342901" y="2844855"/>
            <a:ext cx="398713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Diffusion of substances across the external surface would occur too slowly for all cells inside the organism to receive everything they need to function. </a:t>
            </a:r>
          </a:p>
        </p:txBody>
      </p:sp>
      <p:sp>
        <p:nvSpPr>
          <p:cNvPr id="15" name="Text Box 4">
            <a:extLst>
              <a:ext uri="{FF2B5EF4-FFF2-40B4-BE49-F238E27FC236}">
                <a16:creationId xmlns:a16="http://schemas.microsoft.com/office/drawing/2014/main" id="{FAA64605-1D7C-433C-9205-48F98F2BFC18}"/>
              </a:ext>
            </a:extLst>
          </p:cNvPr>
          <p:cNvSpPr txBox="1">
            <a:spLocks noChangeArrowheads="1"/>
          </p:cNvSpPr>
          <p:nvPr/>
        </p:nvSpPr>
        <p:spPr bwMode="auto">
          <a:xfrm>
            <a:off x="342900" y="1814540"/>
            <a:ext cx="8734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means that they cannot rely on diffusion alone to transport the substances they need. </a:t>
            </a:r>
            <a:endParaRPr lang="en-GB" altLang="en-US" dirty="0"/>
          </a:p>
        </p:txBody>
      </p:sp>
      <p:pic>
        <p:nvPicPr>
          <p:cNvPr id="16" name="Picture 10" descr="Exch_Mat_elephant_Four_Oaks_shutterstock_61124224">
            <a:extLst>
              <a:ext uri="{FF2B5EF4-FFF2-40B4-BE49-F238E27FC236}">
                <a16:creationId xmlns:a16="http://schemas.microsoft.com/office/drawing/2014/main" id="{C07A3551-240C-438E-AC2F-D3AF79849D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966"/>
          <a:stretch>
            <a:fillRect/>
          </a:stretch>
        </p:blipFill>
        <p:spPr bwMode="auto">
          <a:xfrm>
            <a:off x="5128734" y="2582552"/>
            <a:ext cx="3319941" cy="256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847E8FE-FA02-4D91-95E9-508CBDA08FB8}"/>
              </a:ext>
            </a:extLst>
          </p:cNvPr>
          <p:cNvSpPr>
            <a:spLocks noGrp="1" noChangeArrowheads="1"/>
          </p:cNvSpPr>
          <p:nvPr>
            <p:ph type="title"/>
          </p:nvPr>
        </p:nvSpPr>
        <p:spPr/>
        <p:txBody>
          <a:bodyPr/>
          <a:lstStyle/>
          <a:p>
            <a:r>
              <a:rPr lang="en-GB" altLang="en-US" dirty="0"/>
              <a:t>Specialized organs</a:t>
            </a:r>
          </a:p>
        </p:txBody>
      </p:sp>
      <p:sp>
        <p:nvSpPr>
          <p:cNvPr id="30723" name="Text Box 3">
            <a:extLst>
              <a:ext uri="{FF2B5EF4-FFF2-40B4-BE49-F238E27FC236}">
                <a16:creationId xmlns:a16="http://schemas.microsoft.com/office/drawing/2014/main" id="{62B159FF-0510-4E12-AACC-79649315F630}"/>
              </a:ext>
            </a:extLst>
          </p:cNvPr>
          <p:cNvSpPr txBox="1">
            <a:spLocks noChangeArrowheads="1"/>
          </p:cNvSpPr>
          <p:nvPr/>
        </p:nvSpPr>
        <p:spPr bwMode="auto">
          <a:xfrm>
            <a:off x="342900" y="784225"/>
            <a:ext cx="86203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Many organisms have developed specialized organs for the exchange of substances.</a:t>
            </a:r>
          </a:p>
        </p:txBody>
      </p:sp>
      <p:pic>
        <p:nvPicPr>
          <p:cNvPr id="10" name="Picture 9">
            <a:extLst>
              <a:ext uri="{FF2B5EF4-FFF2-40B4-BE49-F238E27FC236}">
                <a16:creationId xmlns:a16="http://schemas.microsoft.com/office/drawing/2014/main" id="{D6453A18-56C1-4094-BB2A-C819207B8BF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5" name="Text Box 4">
            <a:extLst>
              <a:ext uri="{FF2B5EF4-FFF2-40B4-BE49-F238E27FC236}">
                <a16:creationId xmlns:a16="http://schemas.microsoft.com/office/drawing/2014/main" id="{FAA64605-1D7C-433C-9205-48F98F2BFC18}"/>
              </a:ext>
            </a:extLst>
          </p:cNvPr>
          <p:cNvSpPr txBox="1">
            <a:spLocks noChangeArrowheads="1"/>
          </p:cNvSpPr>
          <p:nvPr/>
        </p:nvSpPr>
        <p:spPr bwMode="auto">
          <a:xfrm>
            <a:off x="342900" y="5297021"/>
            <a:ext cx="8734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Inside these specialized organs, molecules are moved into </a:t>
            </a:r>
            <a:br>
              <a:rPr lang="en-GB" altLang="en-US" dirty="0">
                <a:solidFill>
                  <a:srgbClr val="010066"/>
                </a:solidFill>
              </a:rPr>
            </a:br>
            <a:r>
              <a:rPr lang="en-GB" altLang="en-US" dirty="0">
                <a:solidFill>
                  <a:srgbClr val="010066"/>
                </a:solidFill>
              </a:rPr>
              <a:t>or out of cells through diffusion, osmosis or active transport.</a:t>
            </a:r>
            <a:endParaRPr lang="en-GB" altLang="en-US" dirty="0"/>
          </a:p>
        </p:txBody>
      </p:sp>
      <p:sp>
        <p:nvSpPr>
          <p:cNvPr id="9" name="Text Box 4">
            <a:extLst>
              <a:ext uri="{FF2B5EF4-FFF2-40B4-BE49-F238E27FC236}">
                <a16:creationId xmlns:a16="http://schemas.microsoft.com/office/drawing/2014/main" id="{5316D3D9-DC87-455A-A45C-613CFE98D45E}"/>
              </a:ext>
            </a:extLst>
          </p:cNvPr>
          <p:cNvSpPr txBox="1">
            <a:spLocks noChangeArrowheads="1"/>
          </p:cNvSpPr>
          <p:nvPr/>
        </p:nvSpPr>
        <p:spPr bwMode="auto">
          <a:xfrm>
            <a:off x="342900" y="2288491"/>
            <a:ext cx="86203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b="1" dirty="0">
                <a:solidFill>
                  <a:srgbClr val="10BC45"/>
                </a:solidFill>
              </a:rPr>
              <a:t>Lungs </a:t>
            </a:r>
            <a:r>
              <a:rPr lang="en-GB" altLang="en-US" dirty="0">
                <a:solidFill>
                  <a:srgbClr val="010066"/>
                </a:solidFill>
              </a:rPr>
              <a:t>and</a:t>
            </a:r>
            <a:r>
              <a:rPr lang="en-GB" altLang="en-US" b="1" dirty="0">
                <a:solidFill>
                  <a:srgbClr val="10BC45"/>
                </a:solidFill>
              </a:rPr>
              <a:t> gills</a:t>
            </a:r>
            <a:r>
              <a:rPr lang="en-GB" altLang="en-US" dirty="0">
                <a:solidFill>
                  <a:srgbClr val="010066"/>
                </a:solidFill>
              </a:rPr>
              <a:t>, which exchange gases between the bloodstream and air or water. </a:t>
            </a:r>
          </a:p>
        </p:txBody>
      </p:sp>
      <p:sp>
        <p:nvSpPr>
          <p:cNvPr id="17" name="Text Box 3">
            <a:extLst>
              <a:ext uri="{FF2B5EF4-FFF2-40B4-BE49-F238E27FC236}">
                <a16:creationId xmlns:a16="http://schemas.microsoft.com/office/drawing/2014/main" id="{6712CEDA-5E17-43BB-811B-C70EF255DD13}"/>
              </a:ext>
            </a:extLst>
          </p:cNvPr>
          <p:cNvSpPr txBox="1">
            <a:spLocks noChangeArrowheads="1"/>
          </p:cNvSpPr>
          <p:nvPr/>
        </p:nvSpPr>
        <p:spPr bwMode="auto">
          <a:xfrm>
            <a:off x="342900" y="1721024"/>
            <a:ext cx="8620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Examples include:</a:t>
            </a:r>
          </a:p>
        </p:txBody>
      </p:sp>
      <p:sp>
        <p:nvSpPr>
          <p:cNvPr id="18" name="Text Box 4">
            <a:extLst>
              <a:ext uri="{FF2B5EF4-FFF2-40B4-BE49-F238E27FC236}">
                <a16:creationId xmlns:a16="http://schemas.microsoft.com/office/drawing/2014/main" id="{52827349-A40D-423D-9CBE-81652202D2A9}"/>
              </a:ext>
            </a:extLst>
          </p:cNvPr>
          <p:cNvSpPr txBox="1">
            <a:spLocks noChangeArrowheads="1"/>
          </p:cNvSpPr>
          <p:nvPr/>
        </p:nvSpPr>
        <p:spPr bwMode="auto">
          <a:xfrm>
            <a:off x="342900" y="3225290"/>
            <a:ext cx="87344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b="1" dirty="0">
                <a:solidFill>
                  <a:srgbClr val="10BC45"/>
                </a:solidFill>
              </a:rPr>
              <a:t>Small intestine</a:t>
            </a:r>
            <a:r>
              <a:rPr lang="en-GB" altLang="en-US" dirty="0">
                <a:solidFill>
                  <a:srgbClr val="010066"/>
                </a:solidFill>
              </a:rPr>
              <a:t>, which transports food molecules into </a:t>
            </a:r>
            <a:br>
              <a:rPr lang="en-GB" altLang="en-US" dirty="0">
                <a:solidFill>
                  <a:srgbClr val="010066"/>
                </a:solidFill>
              </a:rPr>
            </a:br>
            <a:r>
              <a:rPr lang="en-GB" altLang="en-US" dirty="0">
                <a:solidFill>
                  <a:srgbClr val="010066"/>
                </a:solidFill>
              </a:rPr>
              <a:t>the bloodstream.</a:t>
            </a:r>
          </a:p>
        </p:txBody>
      </p:sp>
      <p:sp>
        <p:nvSpPr>
          <p:cNvPr id="19" name="Text Box 4">
            <a:extLst>
              <a:ext uri="{FF2B5EF4-FFF2-40B4-BE49-F238E27FC236}">
                <a16:creationId xmlns:a16="http://schemas.microsoft.com/office/drawing/2014/main" id="{F83A759A-E6AD-4544-A128-2F6CEB28A286}"/>
              </a:ext>
            </a:extLst>
          </p:cNvPr>
          <p:cNvSpPr txBox="1">
            <a:spLocks noChangeArrowheads="1"/>
          </p:cNvSpPr>
          <p:nvPr/>
        </p:nvSpPr>
        <p:spPr bwMode="auto">
          <a:xfrm>
            <a:off x="342900" y="4162089"/>
            <a:ext cx="8734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b="1" dirty="0">
                <a:solidFill>
                  <a:srgbClr val="10BC45"/>
                </a:solidFill>
              </a:rPr>
              <a:t>Leaves</a:t>
            </a:r>
            <a:r>
              <a:rPr lang="en-GB" altLang="en-US" dirty="0">
                <a:solidFill>
                  <a:srgbClr val="010066"/>
                </a:solidFill>
              </a:rPr>
              <a:t>, which are the site of gas exchange in plants.</a:t>
            </a:r>
          </a:p>
        </p:txBody>
      </p:sp>
      <p:sp>
        <p:nvSpPr>
          <p:cNvPr id="20" name="Text Box 4">
            <a:extLst>
              <a:ext uri="{FF2B5EF4-FFF2-40B4-BE49-F238E27FC236}">
                <a16:creationId xmlns:a16="http://schemas.microsoft.com/office/drawing/2014/main" id="{D09E35EE-99C9-4E1B-901D-E264FA8CA024}"/>
              </a:ext>
            </a:extLst>
          </p:cNvPr>
          <p:cNvSpPr txBox="1">
            <a:spLocks noChangeArrowheads="1"/>
          </p:cNvSpPr>
          <p:nvPr/>
        </p:nvSpPr>
        <p:spPr bwMode="auto">
          <a:xfrm>
            <a:off x="342900" y="4729556"/>
            <a:ext cx="880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b="1" dirty="0">
                <a:solidFill>
                  <a:srgbClr val="10BC45"/>
                </a:solidFill>
              </a:rPr>
              <a:t>Roots</a:t>
            </a:r>
            <a:r>
              <a:rPr lang="en-GB" altLang="en-US" dirty="0">
                <a:solidFill>
                  <a:srgbClr val="010066"/>
                </a:solidFill>
              </a:rPr>
              <a:t>, through which plants obtain substances from the soil.</a:t>
            </a:r>
          </a:p>
        </p:txBody>
      </p:sp>
      <p:pic>
        <p:nvPicPr>
          <p:cNvPr id="21" name="Picture 9" descr="notes_icon">
            <a:extLst>
              <a:ext uri="{FF2B5EF4-FFF2-40B4-BE49-F238E27FC236}">
                <a16:creationId xmlns:a16="http://schemas.microsoft.com/office/drawing/2014/main" id="{F589BCD9-6C8B-4F82-A73C-2F42B728F65A}"/>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822794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7" grpId="0"/>
      <p:bldP spid="18" grpId="0"/>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kK4pFk7s"/>
  <p:tag name="ARTICULATE_DESIGN_ID_6_DEFAULT DESIGN" val="g2oOdphA"/>
  <p:tag name="ARTICULATE_DESIGN_ID_1_DEFAULT DESIGN" val="TmeAyQdg"/>
  <p:tag name="ARTICULATE_DESIGN_ID_7_DEFAULT DESIGN" val="toFnK44o"/>
  <p:tag name="ARTICULATE_DESIGN_ID_3_DEFAULT DESIGN" val="EXPmQA1g"/>
  <p:tag name="ARTICULATE_DESIGN_ID_2_DEFAULT DESIGN" val="PwnMvL1i"/>
  <p:tag name="ARTICULATE_DESIGN_ID_4_DEFAULT DESIGN" val="1oYS8tOv"/>
  <p:tag name="ARTICULATE_DESIGN_ID_5_DEFAULT DESIGN" val="N9pH66z6"/>
  <p:tag name="ARTICULATE_PROJECT_OPEN" val="0"/>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15053</TotalTime>
  <Words>1843</Words>
  <Application>Microsoft Office PowerPoint</Application>
  <PresentationFormat>On-screen Show (4:3)</PresentationFormat>
  <Paragraphs>232</Paragraphs>
  <Slides>23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Wingdings</vt:lpstr>
      <vt:lpstr>Arial</vt:lpstr>
      <vt:lpstr>Wingdings 2</vt:lpstr>
      <vt:lpstr>1_Default Design</vt:lpstr>
      <vt:lpstr>7_Default Design</vt:lpstr>
      <vt:lpstr>Exchange Surfaces</vt:lpstr>
      <vt:lpstr>Information</vt:lpstr>
      <vt:lpstr>Useful substances and waste products</vt:lpstr>
      <vt:lpstr>Single celled organisms</vt:lpstr>
      <vt:lpstr>Diffusion</vt:lpstr>
      <vt:lpstr>Surface area to volume ratio (1)</vt:lpstr>
      <vt:lpstr>Surface area to volume ratio (2)</vt:lpstr>
      <vt:lpstr>Surface area to volume ratio (3)</vt:lpstr>
      <vt:lpstr>Specialized organs</vt:lpstr>
      <vt:lpstr>Transport systems</vt:lpstr>
      <vt:lpstr>Exchange in the lungs</vt:lpstr>
      <vt:lpstr>How are alveoli adapted?</vt:lpstr>
      <vt:lpstr>Gaseous exchange in the lungs</vt:lpstr>
      <vt:lpstr>Gaseous exchange in fish (1)</vt:lpstr>
      <vt:lpstr>Gaseous exchange in fish (2)</vt:lpstr>
      <vt:lpstr>How is oxygen used?</vt:lpstr>
      <vt:lpstr>Absorbing food molecules  </vt:lpstr>
      <vt:lpstr>Diffusion in the small intestine</vt:lpstr>
      <vt:lpstr>Active transport in humans</vt:lpstr>
      <vt:lpstr>Gaseous exchange in plants </vt:lpstr>
      <vt:lpstr>Adaptations for gas exchange</vt:lpstr>
      <vt:lpstr>Water and mineral ion uptake in plants</vt:lpstr>
      <vt:lpstr>Active transport in plants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Exchange Surfaces</dc:title>
  <dc:subject>Boardworks High School Life Science</dc:subject>
  <dc:creator>Boardworks</dc:creator>
  <cp:lastModifiedBy>Tim Crilly</cp:lastModifiedBy>
  <cp:revision>691</cp:revision>
  <dcterms:created xsi:type="dcterms:W3CDTF">2003-10-06T13:07:42Z</dcterms:created>
  <dcterms:modified xsi:type="dcterms:W3CDTF">2019-01-31T15:25:06Z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169235D7-A526-434F-9856-66E322210658</vt:lpwstr>
  </property>
  <property fmtid="{D5CDD505-2E9C-101B-9397-08002B2CF9AE}" pid="3" name="ArticulatePath">
    <vt:lpwstr>Cell Transport</vt:lpwstr>
  </property>
</Properties>
</file>