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1.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2.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3.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44" r:id="rId1"/>
    <p:sldMasterId id="2147485159" r:id="rId2"/>
  </p:sldMasterIdLst>
  <p:notesMasterIdLst>
    <p:notesMasterId r:id="rId21"/>
  </p:notesMasterIdLst>
  <p:handoutMasterIdLst>
    <p:handoutMasterId r:id="rId22"/>
  </p:handoutMasterIdLst>
  <p:sldIdLst>
    <p:sldId id="430" r:id="rId3"/>
    <p:sldId id="527" r:id="rId4"/>
    <p:sldId id="485" r:id="rId5"/>
    <p:sldId id="515" r:id="rId6"/>
    <p:sldId id="514" r:id="rId7"/>
    <p:sldId id="486" r:id="rId8"/>
    <p:sldId id="490" r:id="rId9"/>
    <p:sldId id="494" r:id="rId10"/>
    <p:sldId id="495" r:id="rId11"/>
    <p:sldId id="489" r:id="rId12"/>
    <p:sldId id="516" r:id="rId13"/>
    <p:sldId id="518" r:id="rId14"/>
    <p:sldId id="508" r:id="rId15"/>
    <p:sldId id="509" r:id="rId16"/>
    <p:sldId id="513" r:id="rId17"/>
    <p:sldId id="496" r:id="rId18"/>
    <p:sldId id="497" r:id="rId19"/>
    <p:sldId id="500" r:id="rId20"/>
  </p:sldIdLst>
  <p:sldSz cx="9144000" cy="6858000" type="screen4x3"/>
  <p:notesSz cx="6858000" cy="9296400"/>
  <p:embeddedFontLst>
    <p:embeddedFont>
      <p:font typeface="Wingdings 2" panose="05020102010507070707" pitchFamily="18" charset="2"/>
      <p:regular r:id="rId23"/>
    </p:embeddedFont>
  </p:embeddedFontLst>
  <p:custDataLst>
    <p:tags r:id="rId2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68">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68"/>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B1D8864F-E7EB-4C74-8163-FD651E249ACF}"/>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1010C62-936A-468B-A3B4-C4A68CC7C6E7}" type="slidenum">
              <a:rPr lang="en-GB" altLang="en-US"/>
              <a:pPr/>
              <a:t>‹#›</a:t>
            </a:fld>
            <a:endParaRPr lang="en-GB" altLang="en-US"/>
          </a:p>
        </p:txBody>
      </p:sp>
      <p:sp>
        <p:nvSpPr>
          <p:cNvPr id="6" name="Rectangle 7">
            <a:extLst>
              <a:ext uri="{FF2B5EF4-FFF2-40B4-BE49-F238E27FC236}">
                <a16:creationId xmlns:a16="http://schemas.microsoft.com/office/drawing/2014/main" id="{556DD714-281F-4A6F-BB70-4C0005F5DD8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D1AB7725-8FED-4F58-8246-BF7ED5FA8E6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1771422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4">
            <a:extLst>
              <a:ext uri="{FF2B5EF4-FFF2-40B4-BE49-F238E27FC236}">
                <a16:creationId xmlns:a16="http://schemas.microsoft.com/office/drawing/2014/main" id="{1B3B8F49-DE8F-4D1E-834C-FC9A151975D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B1F5D9A-837E-4AA0-9AF7-8521FE32FEF2}"/>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22DA276B-CA7C-4EDF-BD32-60B7C6A07199}"/>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C0C4B33-96D6-475B-A539-9D3AC5E9491A}" type="slidenum">
              <a:rPr lang="en-US" altLang="en-US"/>
              <a:pPr/>
              <a:t>‹#›</a:t>
            </a:fld>
            <a:endParaRPr lang="en-US" altLang="en-US"/>
          </a:p>
        </p:txBody>
      </p:sp>
      <p:sp>
        <p:nvSpPr>
          <p:cNvPr id="8" name="Rectangle 7">
            <a:extLst>
              <a:ext uri="{FF2B5EF4-FFF2-40B4-BE49-F238E27FC236}">
                <a16:creationId xmlns:a16="http://schemas.microsoft.com/office/drawing/2014/main" id="{5473E21A-D07F-4AE4-A09A-41C69972822E}"/>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D38823F6-5280-4967-9875-25B1AD269DB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69641694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3385A4B6-7CAB-444A-9AD6-8DE5BE46407E}"/>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D8EFC23-2E84-4C7C-97A5-99D77AB8A6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2B9F60E-57E9-4EBE-9EB3-5607AA2B42C0}"/>
              </a:ext>
            </a:extLst>
          </p:cNvPr>
          <p:cNvSpPr>
            <a:spLocks noGrp="1"/>
          </p:cNvSpPr>
          <p:nvPr>
            <p:ph type="sldNum" sz="quarter" idx="10"/>
          </p:nvPr>
        </p:nvSpPr>
        <p:spPr/>
        <p:txBody>
          <a:bodyPr/>
          <a:lstStyle/>
          <a:p>
            <a:fld id="{7C0C4B33-96D6-475B-A539-9D3AC5E9491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0745907F-1C3D-42D7-8E9F-305804C120E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D5F19F8-E874-423E-B8E6-A57EDB13D25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Waste products are filtered from the blood as it passes through the kidney. The urine produced is transported along the ureters from the kidneys to the bladder, where it is temporarily stored. The urine later leaves the bladder and the body via the urethra.</a:t>
            </a:r>
          </a:p>
          <a:p>
            <a:endParaRPr lang="en-GB" altLang="en-US" dirty="0">
              <a:latin typeface="Arial" panose="020B0604020202020204" pitchFamily="34" charset="0"/>
            </a:endParaRPr>
          </a:p>
          <a:p>
            <a:r>
              <a:rPr lang="en-GB" altLang="en-US" dirty="0">
                <a:latin typeface="Arial" panose="020B0604020202020204" pitchFamily="34" charset="0"/>
              </a:rPr>
              <a:t>Unfiltered blood enters the kidney via the renal artery. Filtered blood leaves the kidney in the renal vein. </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O2creationz, Shutterstock.com 2018</a:t>
            </a:r>
          </a:p>
        </p:txBody>
      </p:sp>
      <p:sp>
        <p:nvSpPr>
          <p:cNvPr id="2" name="Slide Number Placeholder 1">
            <a:extLst>
              <a:ext uri="{FF2B5EF4-FFF2-40B4-BE49-F238E27FC236}">
                <a16:creationId xmlns:a16="http://schemas.microsoft.com/office/drawing/2014/main" id="{E3988E85-C3C8-48A5-A1B6-FDA63223F6C9}"/>
              </a:ext>
            </a:extLst>
          </p:cNvPr>
          <p:cNvSpPr>
            <a:spLocks noGrp="1"/>
          </p:cNvSpPr>
          <p:nvPr>
            <p:ph type="sldNum" sz="quarter" idx="10"/>
          </p:nvPr>
        </p:nvSpPr>
        <p:spPr/>
        <p:txBody>
          <a:bodyPr/>
          <a:lstStyle/>
          <a:p>
            <a:fld id="{7C0C4B33-96D6-475B-A539-9D3AC5E9491A}"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B1BA3E9-A39C-42EC-B58B-1EE9AA538010}"/>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42EC30EE-ED52-4A83-82C1-E2E32A6B5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glomerulus is a ball of blood vessels. As blood passes through these blood vessels it is filtered and the filtered substances enter Bowman’s capsule – the start of the nephron. </a:t>
            </a:r>
          </a:p>
          <a:p>
            <a:r>
              <a:rPr lang="en-GB" altLang="en-US" dirty="0">
                <a:latin typeface="Arial" panose="020B0604020202020204" pitchFamily="34" charset="0"/>
              </a:rPr>
              <a:t>The collecting duct is at the end of the nephron. Its permeability to water is controlled by a hormone called ADH.</a:t>
            </a:r>
          </a:p>
        </p:txBody>
      </p:sp>
      <p:sp>
        <p:nvSpPr>
          <p:cNvPr id="2" name="Slide Number Placeholder 1">
            <a:extLst>
              <a:ext uri="{FF2B5EF4-FFF2-40B4-BE49-F238E27FC236}">
                <a16:creationId xmlns:a16="http://schemas.microsoft.com/office/drawing/2014/main" id="{8A9945D7-77CB-4660-AB0F-3154BBB4BB19}"/>
              </a:ext>
            </a:extLst>
          </p:cNvPr>
          <p:cNvSpPr>
            <a:spLocks noGrp="1"/>
          </p:cNvSpPr>
          <p:nvPr>
            <p:ph type="sldNum" sz="quarter" idx="10"/>
          </p:nvPr>
        </p:nvSpPr>
        <p:spPr/>
        <p:txBody>
          <a:bodyPr/>
          <a:lstStyle/>
          <a:p>
            <a:fld id="{7C0C4B33-96D6-475B-A539-9D3AC5E9491A}"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15A4558-615D-42A8-94BB-055687007066}"/>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3A571810-22E2-41D7-AE16-19EE8C4D6A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Ask students to identify the location of the pituitary gland on the image, before revealing its label. </a:t>
            </a:r>
          </a:p>
          <a:p>
            <a:endParaRPr lang="en-GB" altLang="en-US" dirty="0">
              <a:latin typeface="Arial" panose="020B0604020202020204" pitchFamily="34" charset="0"/>
            </a:endParaRPr>
          </a:p>
          <a:p>
            <a:r>
              <a:rPr lang="en-GB" altLang="en-US" dirty="0">
                <a:latin typeface="Arial" panose="020B0604020202020204" pitchFamily="34" charset="0"/>
              </a:rPr>
              <a:t>For more information on hormones, please refer to </a:t>
            </a:r>
            <a:r>
              <a:rPr lang="en-GB" altLang="en-US" i="1" dirty="0">
                <a:latin typeface="Arial" panose="020B0604020202020204" pitchFamily="34" charset="0"/>
              </a:rPr>
              <a:t>The Endocrine System</a:t>
            </a:r>
            <a:r>
              <a:rPr lang="en-GB" altLang="en-US" dirty="0">
                <a:latin typeface="Arial" panose="020B0604020202020204" pitchFamily="34" charset="0"/>
              </a:rPr>
              <a:t> presentation. </a:t>
            </a:r>
          </a:p>
        </p:txBody>
      </p:sp>
      <p:sp>
        <p:nvSpPr>
          <p:cNvPr id="2" name="Slide Number Placeholder 1">
            <a:extLst>
              <a:ext uri="{FF2B5EF4-FFF2-40B4-BE49-F238E27FC236}">
                <a16:creationId xmlns:a16="http://schemas.microsoft.com/office/drawing/2014/main" id="{999DB4C9-61CB-40E3-83FD-FC61DA6E0E66}"/>
              </a:ext>
            </a:extLst>
          </p:cNvPr>
          <p:cNvSpPr>
            <a:spLocks noGrp="1"/>
          </p:cNvSpPr>
          <p:nvPr>
            <p:ph type="sldNum" sz="quarter" idx="10"/>
          </p:nvPr>
        </p:nvSpPr>
        <p:spPr/>
        <p:txBody>
          <a:bodyPr/>
          <a:lstStyle/>
          <a:p>
            <a:fld id="{7C0C4B33-96D6-475B-A539-9D3AC5E9491A}"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D6B704DF-3821-4676-98CF-610A85B244FA}"/>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65754EF1-807B-4FC7-A9CD-7ADDF6197E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activity could be used to explain how ADH alters the permeability of the kidney tubules to maintain water balance. Students could also be asked how negative feedback is involved in this control system. </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400" dirty="0">
              <a:effectLst/>
            </a:endParaRPr>
          </a:p>
        </p:txBody>
      </p:sp>
      <p:sp>
        <p:nvSpPr>
          <p:cNvPr id="2" name="Slide Number Placeholder 1">
            <a:extLst>
              <a:ext uri="{FF2B5EF4-FFF2-40B4-BE49-F238E27FC236}">
                <a16:creationId xmlns:a16="http://schemas.microsoft.com/office/drawing/2014/main" id="{4D4EB28F-7FAA-4657-AE49-74904328FC67}"/>
              </a:ext>
            </a:extLst>
          </p:cNvPr>
          <p:cNvSpPr>
            <a:spLocks noGrp="1"/>
          </p:cNvSpPr>
          <p:nvPr>
            <p:ph type="sldNum" sz="quarter" idx="10"/>
          </p:nvPr>
        </p:nvSpPr>
        <p:spPr/>
        <p:txBody>
          <a:bodyPr/>
          <a:lstStyle/>
          <a:p>
            <a:fld id="{7C0C4B33-96D6-475B-A539-9D3AC5E9491A}"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DBC881E5-A9C5-4EE8-8A2F-02D70AEE014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A897C87-8266-49C9-899A-7B9DC3327421}"/>
              </a:ext>
            </a:extLst>
          </p:cNvPr>
          <p:cNvSpPr>
            <a:spLocks noGrp="1" noChangeArrowheads="1"/>
          </p:cNvSpPr>
          <p:nvPr>
            <p:ph type="body" idx="1"/>
          </p:nvPr>
        </p:nvSpPr>
        <p:spPr>
          <a:xfrm>
            <a:off x="914400" y="4415790"/>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Negative feedback is when a change from the normal level leads to a response to oppose the change, which returns the level back to normal. </a:t>
            </a:r>
          </a:p>
          <a:p>
            <a:pPr eaLnBrk="1" hangingPunct="1">
              <a:lnSpc>
                <a:spcPct val="120000"/>
              </a:lnSpc>
            </a:pPr>
            <a:br>
              <a:rPr lang="en-GB" altLang="en-US" dirty="0">
                <a:latin typeface="Arial" panose="020B0604020202020204" pitchFamily="34" charset="0"/>
              </a:rPr>
            </a:br>
            <a:r>
              <a:rPr lang="en-GB" altLang="en-US" dirty="0">
                <a:latin typeface="Arial" panose="020B0604020202020204" pitchFamily="34" charset="0"/>
              </a:rPr>
              <a:t>ADH is controlled by a negative feedback mechanism. </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When there is too little water in the body, the pituitary gland produces more ADH. This makes the kidney tubules more permeable to water, which means more water can be reabsorbed from the kidney tubule into the blood. As a result, a more concentrated and smaller volume of urine is produced. </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When there is too much water in the blood, the pituitary gland produces less ADH. This makes the kidney tubules less permeable to water, which means less water can be reabsorbed from the kidney tubule into the blood. As a result, a more dilute (less concentrated) and larger volume of urine is produced. </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Most water is reabsorbed from the collecting duct – the end of the kidney tubule. This is where ADH has its greatest effect on the permeability of the kidney tubule. </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For more information on negative feedback, please refer to the </a:t>
            </a:r>
            <a:r>
              <a:rPr lang="en-GB" altLang="en-US" i="1" dirty="0">
                <a:latin typeface="Arial" panose="020B0604020202020204" pitchFamily="34" charset="0"/>
              </a:rPr>
              <a:t>Homeostasis</a:t>
            </a:r>
            <a:r>
              <a:rPr lang="en-GB" altLang="en-US" dirty="0">
                <a:latin typeface="Arial" panose="020B0604020202020204" pitchFamily="34" charset="0"/>
              </a:rPr>
              <a:t> presentation. </a:t>
            </a:r>
          </a:p>
          <a:p>
            <a:pPr eaLnBrk="1" hangingPunct="1">
              <a:lnSpc>
                <a:spcPct val="120000"/>
              </a:lnSpc>
            </a:pPr>
            <a:endParaRPr lang="en-GB" altLang="en-US" b="1" i="1"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Developing and Using Models: </a:t>
            </a:r>
            <a:r>
              <a:rPr lang="en-GB"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B4C4A8B-E372-4548-BFF7-A4D680E4371C}"/>
              </a:ext>
            </a:extLst>
          </p:cNvPr>
          <p:cNvSpPr>
            <a:spLocks noGrp="1"/>
          </p:cNvSpPr>
          <p:nvPr>
            <p:ph type="sldNum" sz="quarter" idx="10"/>
          </p:nvPr>
        </p:nvSpPr>
        <p:spPr/>
        <p:txBody>
          <a:bodyPr/>
          <a:lstStyle/>
          <a:p>
            <a:fld id="{7C0C4B33-96D6-475B-A539-9D3AC5E9491A}"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AF17B597-8DFC-43D2-9D48-3A5FB473A1E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564ECB57-5418-4120-BABC-019B9CB14A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These factors all present osmotic challenges to the body.</a:t>
            </a:r>
          </a:p>
          <a:p>
            <a:endParaRPr lang="en-GB" altLang="en-US" dirty="0">
              <a:latin typeface="Arial" panose="020B0604020202020204" pitchFamily="34" charset="0"/>
            </a:endParaRPr>
          </a:p>
          <a:p>
            <a:r>
              <a:rPr lang="en-US" altLang="en-US" dirty="0">
                <a:latin typeface="Arial" panose="020B0604020202020204" pitchFamily="34" charset="0"/>
              </a:rPr>
              <a:t>This slide is accompanied by the worksheet </a:t>
            </a:r>
            <a:r>
              <a:rPr lang="en-US" altLang="en-US" i="1" dirty="0">
                <a:latin typeface="Arial" panose="020B0604020202020204" pitchFamily="34" charset="0"/>
              </a:rPr>
              <a:t>Excretion</a:t>
            </a:r>
            <a:r>
              <a:rPr lang="en-US" altLang="en-US" dirty="0">
                <a:latin typeface="Arial" panose="020B0604020202020204" pitchFamily="34" charset="0"/>
              </a:rPr>
              <a:t>.</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0563C78-D41E-4E16-A82A-5D08F2C1EEB0}"/>
              </a:ext>
            </a:extLst>
          </p:cNvPr>
          <p:cNvSpPr>
            <a:spLocks noGrp="1"/>
          </p:cNvSpPr>
          <p:nvPr>
            <p:ph type="sldNum" sz="quarter" idx="10"/>
          </p:nvPr>
        </p:nvSpPr>
        <p:spPr/>
        <p:txBody>
          <a:bodyPr/>
          <a:lstStyle/>
          <a:p>
            <a:fld id="{7C0C4B33-96D6-475B-A539-9D3AC5E9491A}"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8CFAFB72-F9FB-4316-81E7-309E74BCD17A}"/>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CA114C7B-B5E7-4CF9-A314-E0C7F0A2E74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Symptoms of kidney failure include weight loss, swelling and high blood pressure. </a:t>
            </a:r>
          </a:p>
          <a:p>
            <a:endParaRPr lang="en-US"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Image Point Fr, Shutterstock.com 2018</a:t>
            </a:r>
          </a:p>
        </p:txBody>
      </p:sp>
      <p:sp>
        <p:nvSpPr>
          <p:cNvPr id="2" name="Slide Number Placeholder 1">
            <a:extLst>
              <a:ext uri="{FF2B5EF4-FFF2-40B4-BE49-F238E27FC236}">
                <a16:creationId xmlns:a16="http://schemas.microsoft.com/office/drawing/2014/main" id="{AD3E0E0E-B999-42D8-BB47-A938117BF8C6}"/>
              </a:ext>
            </a:extLst>
          </p:cNvPr>
          <p:cNvSpPr>
            <a:spLocks noGrp="1"/>
          </p:cNvSpPr>
          <p:nvPr>
            <p:ph type="sldNum" sz="quarter" idx="10"/>
          </p:nvPr>
        </p:nvSpPr>
        <p:spPr/>
        <p:txBody>
          <a:bodyPr/>
          <a:lstStyle/>
          <a:p>
            <a:fld id="{7C0C4B33-96D6-475B-A539-9D3AC5E9491A}"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a:extLst>
              <a:ext uri="{FF2B5EF4-FFF2-40B4-BE49-F238E27FC236}">
                <a16:creationId xmlns:a16="http://schemas.microsoft.com/office/drawing/2014/main" id="{64312376-2CB0-44BA-9E81-4D90E0F57C51}"/>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6AD6F562-9234-459F-AE3D-9C49967B583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Kidney dialysis is used to reduce the concentration of urea and salts in a patient’s blood. High concentrations of these substances can cause organ damage. </a:t>
            </a:r>
          </a:p>
          <a:p>
            <a:r>
              <a:rPr lang="en-GB" altLang="en-US" dirty="0">
                <a:latin typeface="Arial" panose="020B0604020202020204" pitchFamily="34" charset="0"/>
              </a:rPr>
              <a:t>Dialysis has a huge affect on a patient’s lifestyle. They must make frequent hospital visits to receive treatment and be careful of what they eat and drink. </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Picsfive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D9BF7D69-D7E2-46D2-8862-ED863C53EC11}"/>
              </a:ext>
            </a:extLst>
          </p:cNvPr>
          <p:cNvSpPr>
            <a:spLocks noGrp="1"/>
          </p:cNvSpPr>
          <p:nvPr>
            <p:ph type="sldNum" sz="quarter" idx="10"/>
          </p:nvPr>
        </p:nvSpPr>
        <p:spPr/>
        <p:txBody>
          <a:bodyPr/>
          <a:lstStyle/>
          <a:p>
            <a:fld id="{7C0C4B33-96D6-475B-A539-9D3AC5E9491A}"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76902481-F0DD-4305-A4C0-AEE75FA27C79}"/>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0135050A-EA73-4B23-920E-B7F26236E13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Often the donor organ is taken from a family member of the patient. They are likely to be a good tissue match as they will share many genes with the patient. This means the patient’s immune system is less likely to react to the new organ, reducing the risk of rejection. </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Poznyakov</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DC1362CB-D902-4786-8FA1-3F86CA99C9EB}"/>
              </a:ext>
            </a:extLst>
          </p:cNvPr>
          <p:cNvSpPr>
            <a:spLocks noGrp="1"/>
          </p:cNvSpPr>
          <p:nvPr>
            <p:ph type="sldNum" sz="quarter" idx="10"/>
          </p:nvPr>
        </p:nvSpPr>
        <p:spPr/>
        <p:txBody>
          <a:bodyPr/>
          <a:lstStyle/>
          <a:p>
            <a:fld id="{7C0C4B33-96D6-475B-A539-9D3AC5E9491A}" type="slidenum">
              <a:rPr lang="en-US" altLang="en-US" smtClean="0"/>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8173C84A-4A19-43C9-AB0E-436097468DD5}"/>
              </a:ext>
            </a:extLst>
          </p:cNvPr>
          <p:cNvSpPr>
            <a:spLocks noGrp="1"/>
          </p:cNvSpPr>
          <p:nvPr>
            <p:ph type="sldNum" sz="quarter" idx="10"/>
          </p:nvPr>
        </p:nvSpPr>
        <p:spPr/>
        <p:txBody>
          <a:bodyPr/>
          <a:lstStyle/>
          <a:p>
            <a:fld id="{7C0C4B33-96D6-475B-A539-9D3AC5E9491A}" type="slidenum">
              <a:rPr lang="en-US" altLang="en-US" smtClean="0"/>
              <a:pPr/>
              <a:t>2</a:t>
            </a:fld>
            <a:endParaRPr lang="en-US" altLang="en-US"/>
          </a:p>
        </p:txBody>
      </p:sp>
    </p:spTree>
    <p:extLst>
      <p:ext uri="{BB962C8B-B14F-4D97-AF65-F5344CB8AC3E}">
        <p14:creationId xmlns:p14="http://schemas.microsoft.com/office/powerpoint/2010/main" val="72845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E8488749-AA59-4426-87D0-0E5C698CA3F3}"/>
              </a:ext>
            </a:extLst>
          </p:cNvPr>
          <p:cNvSpPr>
            <a:spLocks noGrp="1" noRot="1" noChangeAspect="1" noChangeArrowheads="1" noTextEdit="1"/>
          </p:cNvSpPr>
          <p:nvPr>
            <p:ph type="sldImg"/>
          </p:nvPr>
        </p:nvSpPr>
        <p:spPr>
          <a:ln/>
        </p:spPr>
      </p:sp>
      <p:sp>
        <p:nvSpPr>
          <p:cNvPr id="35845" name="Rectangle 3">
            <a:extLst>
              <a:ext uri="{FF2B5EF4-FFF2-40B4-BE49-F238E27FC236}">
                <a16:creationId xmlns:a16="http://schemas.microsoft.com/office/drawing/2014/main" id="{00A5E2E6-ECEB-4627-982C-73F668B0C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Help students to draw on their understanding of other life science topics to answer the question.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2F43670-891B-4B67-AB60-70DB2FDA247E}"/>
              </a:ext>
            </a:extLst>
          </p:cNvPr>
          <p:cNvSpPr>
            <a:spLocks noGrp="1"/>
          </p:cNvSpPr>
          <p:nvPr>
            <p:ph type="sldNum" sz="quarter" idx="10"/>
          </p:nvPr>
        </p:nvSpPr>
        <p:spPr/>
        <p:txBody>
          <a:bodyPr/>
          <a:lstStyle/>
          <a:p>
            <a:fld id="{7C0C4B33-96D6-475B-A539-9D3AC5E9491A}"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3FDDDE86-6DD3-4B59-81A8-375490EAA08A}"/>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C5927FC4-22BA-4D70-8F4E-D2A1658607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Water can be lost from the body in sweat, </a:t>
            </a:r>
            <a:r>
              <a:rPr lang="en-GB" altLang="en-US" dirty="0" err="1">
                <a:latin typeface="Arial" panose="020B0604020202020204" pitchFamily="34" charset="0"/>
              </a:rPr>
              <a:t>feces</a:t>
            </a:r>
            <a:r>
              <a:rPr lang="en-GB" altLang="en-US" dirty="0">
                <a:latin typeface="Arial" panose="020B0604020202020204" pitchFamily="34" charset="0"/>
              </a:rPr>
              <a:t> and urine.</a:t>
            </a:r>
          </a:p>
          <a:p>
            <a:pPr eaLnBrk="1" hangingPunct="1"/>
            <a:r>
              <a:rPr lang="en-GB" altLang="en-US" dirty="0">
                <a:latin typeface="Arial" panose="020B0604020202020204" pitchFamily="34" charset="0"/>
              </a:rPr>
              <a:t>Water can be gained by the body through eating and drinking.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about osmosis, please refer to the </a:t>
            </a:r>
            <a:r>
              <a:rPr lang="en-GB" altLang="en-US" i="1" dirty="0">
                <a:latin typeface="Arial" panose="020B0604020202020204" pitchFamily="34" charset="0"/>
              </a:rPr>
              <a:t>Cell Transport </a:t>
            </a:r>
            <a:r>
              <a:rPr lang="en-GB" altLang="en-US" dirty="0">
                <a:latin typeface="Arial" panose="020B0604020202020204" pitchFamily="34" charset="0"/>
              </a:rPr>
              <a:t>presentation. </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andesign101, Shutterstock.com 2018</a:t>
            </a:r>
          </a:p>
        </p:txBody>
      </p:sp>
      <p:sp>
        <p:nvSpPr>
          <p:cNvPr id="2" name="Slide Number Placeholder 1">
            <a:extLst>
              <a:ext uri="{FF2B5EF4-FFF2-40B4-BE49-F238E27FC236}">
                <a16:creationId xmlns:a16="http://schemas.microsoft.com/office/drawing/2014/main" id="{16C8FC98-4FC4-46C4-9E0D-C026E8479ED5}"/>
              </a:ext>
            </a:extLst>
          </p:cNvPr>
          <p:cNvSpPr>
            <a:spLocks noGrp="1"/>
          </p:cNvSpPr>
          <p:nvPr>
            <p:ph type="sldNum" sz="quarter" idx="10"/>
          </p:nvPr>
        </p:nvSpPr>
        <p:spPr/>
        <p:txBody>
          <a:bodyPr/>
          <a:lstStyle/>
          <a:p>
            <a:fld id="{7C0C4B33-96D6-475B-A539-9D3AC5E9491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46005A1E-9EF6-4103-9A26-320663E070DC}"/>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51AE0529-DE7F-4A10-8E8A-65F75EA5BB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Lysis only occurs in animals cells. In plant cells, the cell wall prevents this from occurring. </a:t>
            </a:r>
          </a:p>
        </p:txBody>
      </p:sp>
      <p:sp>
        <p:nvSpPr>
          <p:cNvPr id="2" name="Slide Number Placeholder 1">
            <a:extLst>
              <a:ext uri="{FF2B5EF4-FFF2-40B4-BE49-F238E27FC236}">
                <a16:creationId xmlns:a16="http://schemas.microsoft.com/office/drawing/2014/main" id="{AD19191B-6499-4782-9A9A-59A8406B3E02}"/>
              </a:ext>
            </a:extLst>
          </p:cNvPr>
          <p:cNvSpPr>
            <a:spLocks noGrp="1"/>
          </p:cNvSpPr>
          <p:nvPr>
            <p:ph type="sldNum" sz="quarter" idx="10"/>
          </p:nvPr>
        </p:nvSpPr>
        <p:spPr/>
        <p:txBody>
          <a:bodyPr/>
          <a:lstStyle/>
          <a:p>
            <a:fld id="{7C0C4B33-96D6-475B-A539-9D3AC5E9491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879FBDD5-3C2C-4AF2-8907-1EB36DE31BE9}"/>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930EE067-6335-45BF-8092-0F1ADD76B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110000"/>
              </a:lnSpc>
            </a:pPr>
            <a:r>
              <a:rPr lang="en-GB" altLang="en-US" b="1" dirty="0">
                <a:latin typeface="Arial" panose="020B0604020202020204" pitchFamily="34" charset="0"/>
              </a:rPr>
              <a:t>Teacher notes</a:t>
            </a:r>
          </a:p>
          <a:p>
            <a:pPr eaLnBrk="1" hangingPunct="1">
              <a:lnSpc>
                <a:spcPct val="110000"/>
              </a:lnSpc>
            </a:pPr>
            <a:r>
              <a:rPr lang="en-GB" altLang="en-US" dirty="0">
                <a:latin typeface="Arial" panose="020B0604020202020204" pitchFamily="34" charset="0"/>
              </a:rPr>
              <a:t>Help students to draw on their understanding of other life science topics to answer the question. Encourage them to remember that water is a waste product of cellular respiration, which is a reaction that releases energy from glucose, and occurs in all living cells. </a:t>
            </a:r>
          </a:p>
          <a:p>
            <a:pPr eaLnBrk="1" hangingPunct="1">
              <a:lnSpc>
                <a:spcPct val="110000"/>
              </a:lnSpc>
            </a:pPr>
            <a:endParaRPr lang="en-GB" altLang="en-US" b="1" dirty="0">
              <a:latin typeface="Arial" panose="020B0604020202020204" pitchFamily="34" charset="0"/>
            </a:endParaRPr>
          </a:p>
          <a:p>
            <a:pPr eaLnBrk="1" hangingPunct="1">
              <a:lnSpc>
                <a:spcPct val="110000"/>
              </a:lnSpc>
            </a:pPr>
            <a:r>
              <a:rPr lang="en-GB" altLang="en-US" dirty="0">
                <a:latin typeface="Arial" panose="020B0604020202020204" pitchFamily="34" charset="0"/>
              </a:rPr>
              <a:t>For more information on cellular respiration, please refer to the </a:t>
            </a:r>
            <a:r>
              <a:rPr lang="en-GB" altLang="en-US" i="1" dirty="0">
                <a:latin typeface="Arial" panose="020B0604020202020204" pitchFamily="34" charset="0"/>
              </a:rPr>
              <a:t>Cellular Respiration </a:t>
            </a:r>
            <a:r>
              <a:rPr lang="en-GB" altLang="en-US" dirty="0">
                <a:latin typeface="Arial" panose="020B0604020202020204" pitchFamily="34" charset="0"/>
              </a:rPr>
              <a:t>presentation. </a:t>
            </a:r>
          </a:p>
          <a:p>
            <a:pPr eaLnBrk="1" hangingPunct="1">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pPr eaLnBrk="1" hangingPunct="1">
              <a:lnSpc>
                <a:spcPct val="110000"/>
              </a:lnSpc>
            </a:pPr>
            <a:endParaRPr lang="en-GB" altLang="en-US" b="1" dirty="0">
              <a:latin typeface="Arial" panose="020B0604020202020204" pitchFamily="34" charset="0"/>
            </a:endParaRPr>
          </a:p>
          <a:p>
            <a:pPr eaLnBrk="1" hangingPunct="1">
              <a:lnSpc>
                <a:spcPct val="110000"/>
              </a:lnSpc>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Billion Photos,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D14077C-BE1D-43BB-93C8-A0CC4537F50A}"/>
              </a:ext>
            </a:extLst>
          </p:cNvPr>
          <p:cNvSpPr>
            <a:spLocks noGrp="1"/>
          </p:cNvSpPr>
          <p:nvPr>
            <p:ph type="sldNum" sz="quarter" idx="10"/>
          </p:nvPr>
        </p:nvSpPr>
        <p:spPr/>
        <p:txBody>
          <a:bodyPr/>
          <a:lstStyle/>
          <a:p>
            <a:fld id="{7C0C4B33-96D6-475B-A539-9D3AC5E9491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26D37A16-2B31-4777-9C12-C32E4A1D99B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5311D6FE-4B5E-4807-A89C-5EEA2DC77EB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Deamination is the removal of the amino group found in amino acids. The amino group goes on to form ammonia (NH</a:t>
            </a:r>
            <a:r>
              <a:rPr lang="en-US" altLang="en-US" baseline="-25000" dirty="0">
                <a:latin typeface="Arial" panose="020B0604020202020204" pitchFamily="34" charset="0"/>
              </a:rPr>
              <a:t>3</a:t>
            </a:r>
            <a:r>
              <a:rPr lang="en-US" altLang="en-US" dirty="0">
                <a:latin typeface="Arial" panose="020B0604020202020204" pitchFamily="34" charset="0"/>
              </a:rPr>
              <a:t>). The ammonia then reacts with carbon dioxide to form urea (CH</a:t>
            </a:r>
            <a:r>
              <a:rPr lang="en-US" altLang="en-US" baseline="-25000" dirty="0">
                <a:latin typeface="Arial" panose="020B0604020202020204" pitchFamily="34" charset="0"/>
              </a:rPr>
              <a:t>4</a:t>
            </a:r>
            <a:r>
              <a:rPr lang="en-US" altLang="en-US" dirty="0">
                <a:latin typeface="Arial" panose="020B0604020202020204" pitchFamily="34" charset="0"/>
              </a:rPr>
              <a:t>N</a:t>
            </a:r>
            <a:r>
              <a:rPr lang="en-US" altLang="en-US" baseline="-25000" dirty="0">
                <a:latin typeface="Arial" panose="020B0604020202020204" pitchFamily="34" charset="0"/>
              </a:rPr>
              <a:t>2</a:t>
            </a:r>
            <a:r>
              <a:rPr lang="en-US" altLang="en-US" dirty="0">
                <a:latin typeface="Arial" panose="020B0604020202020204" pitchFamily="34" charset="0"/>
              </a:rPr>
              <a:t>O).</a:t>
            </a:r>
          </a:p>
          <a:p>
            <a:endParaRPr lang="en-US" altLang="en-US" dirty="0">
              <a:latin typeface="Arial" panose="020B0604020202020204" pitchFamily="34" charset="0"/>
            </a:endParaRPr>
          </a:p>
          <a:p>
            <a:r>
              <a:rPr lang="en-US" altLang="en-US" dirty="0">
                <a:latin typeface="Arial" panose="020B0604020202020204" pitchFamily="34" charset="0"/>
              </a:rPr>
              <a:t>If urea is not excreted properly it can build up in the body. If the concentration of urea in the blood becomes too high, it can lead to the condition uremia. This is usually caused by the kidneys being unable to effectively remove urea from the blood. Symptoms include tiredness, vomiting and weight loss. Without treatment, uremia can lead to death.</a:t>
            </a:r>
          </a:p>
        </p:txBody>
      </p:sp>
      <p:sp>
        <p:nvSpPr>
          <p:cNvPr id="2" name="Slide Number Placeholder 1">
            <a:extLst>
              <a:ext uri="{FF2B5EF4-FFF2-40B4-BE49-F238E27FC236}">
                <a16:creationId xmlns:a16="http://schemas.microsoft.com/office/drawing/2014/main" id="{41BF4382-CFE3-4B89-B511-2E2D670FA6F8}"/>
              </a:ext>
            </a:extLst>
          </p:cNvPr>
          <p:cNvSpPr>
            <a:spLocks noGrp="1"/>
          </p:cNvSpPr>
          <p:nvPr>
            <p:ph type="sldNum" sz="quarter" idx="10"/>
          </p:nvPr>
        </p:nvSpPr>
        <p:spPr/>
        <p:txBody>
          <a:bodyPr/>
          <a:lstStyle/>
          <a:p>
            <a:fld id="{7C0C4B33-96D6-475B-A539-9D3AC5E9491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6FEE64B8-B503-40A0-ACE4-04EAD240B943}"/>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2AF9CB88-D735-43BB-90B5-AFC74DC8B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students to identify the location of the kidneys and the bladder on the image, before revealing their labels.</a:t>
            </a:r>
          </a:p>
        </p:txBody>
      </p:sp>
      <p:sp>
        <p:nvSpPr>
          <p:cNvPr id="2" name="Slide Number Placeholder 1">
            <a:extLst>
              <a:ext uri="{FF2B5EF4-FFF2-40B4-BE49-F238E27FC236}">
                <a16:creationId xmlns:a16="http://schemas.microsoft.com/office/drawing/2014/main" id="{0F6E48B0-F5ED-4D2D-A9A5-5FE982DEF686}"/>
              </a:ext>
            </a:extLst>
          </p:cNvPr>
          <p:cNvSpPr>
            <a:spLocks noGrp="1"/>
          </p:cNvSpPr>
          <p:nvPr>
            <p:ph type="sldNum" sz="quarter" idx="10"/>
          </p:nvPr>
        </p:nvSpPr>
        <p:spPr/>
        <p:txBody>
          <a:bodyPr/>
          <a:lstStyle/>
          <a:p>
            <a:fld id="{7C0C4B33-96D6-475B-A539-9D3AC5E9491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Image Placeholder 1">
            <a:extLst>
              <a:ext uri="{FF2B5EF4-FFF2-40B4-BE49-F238E27FC236}">
                <a16:creationId xmlns:a16="http://schemas.microsoft.com/office/drawing/2014/main" id="{B0EE83F9-7BAA-4DBB-80A0-758405C69F7E}"/>
              </a:ext>
            </a:extLst>
          </p:cNvPr>
          <p:cNvSpPr>
            <a:spLocks noGrp="1" noRot="1" noChangeAspect="1" noTextEdit="1"/>
          </p:cNvSpPr>
          <p:nvPr>
            <p:ph type="sldImg"/>
          </p:nvPr>
        </p:nvSpPr>
        <p:spPr>
          <a:ln/>
        </p:spPr>
      </p:sp>
      <p:sp>
        <p:nvSpPr>
          <p:cNvPr id="41988" name="Notes Placeholder 2">
            <a:extLst>
              <a:ext uri="{FF2B5EF4-FFF2-40B4-BE49-F238E27FC236}">
                <a16:creationId xmlns:a16="http://schemas.microsoft.com/office/drawing/2014/main" id="{DF6F7389-E583-41BD-A2AD-AE0C670A7363}"/>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D2C78BA-B299-4C22-B966-996C147EC302}"/>
              </a:ext>
            </a:extLst>
          </p:cNvPr>
          <p:cNvSpPr>
            <a:spLocks noGrp="1"/>
          </p:cNvSpPr>
          <p:nvPr>
            <p:ph type="sldNum" sz="quarter" idx="10"/>
          </p:nvPr>
        </p:nvSpPr>
        <p:spPr/>
        <p:txBody>
          <a:bodyPr/>
          <a:lstStyle/>
          <a:p>
            <a:fld id="{7C0C4B33-96D6-475B-A539-9D3AC5E9491A}"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22314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2328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70735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7827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48216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1076867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392561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60316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027554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06388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1991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43933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876084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69825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607981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501170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95612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9026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7622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44633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1166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0552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66883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7366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404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95149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6"/>
    </p:custDataLst>
    <p:extLst>
      <p:ext uri="{BB962C8B-B14F-4D97-AF65-F5344CB8AC3E}">
        <p14:creationId xmlns:p14="http://schemas.microsoft.com/office/powerpoint/2010/main" val="1136617417"/>
      </p:ext>
    </p:extLst>
  </p:cSld>
  <p:clrMap bg1="lt1" tx1="dk1" bg2="lt2" tx2="dk2" accent1="accent1" accent2="accent2" accent3="accent3" accent4="accent4" accent5="accent5" accent6="accent6" hlink="hlink" folHlink="folHlink"/>
  <p:sldLayoutIdLst>
    <p:sldLayoutId id="2147485145" r:id="rId1"/>
    <p:sldLayoutId id="2147485146" r:id="rId2"/>
    <p:sldLayoutId id="2147485147" r:id="rId3"/>
    <p:sldLayoutId id="2147485148" r:id="rId4"/>
    <p:sldLayoutId id="2147485149" r:id="rId5"/>
    <p:sldLayoutId id="2147485150" r:id="rId6"/>
    <p:sldLayoutId id="2147485151" r:id="rId7"/>
    <p:sldLayoutId id="2147485152" r:id="rId8"/>
    <p:sldLayoutId id="2147485153" r:id="rId9"/>
    <p:sldLayoutId id="2147485154" r:id="rId10"/>
    <p:sldLayoutId id="2147485155" r:id="rId11"/>
    <p:sldLayoutId id="2147485156" r:id="rId12"/>
    <p:sldLayoutId id="2147485157" r:id="rId13"/>
    <p:sldLayoutId id="214748515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4"/>
    </p:custDataLst>
    <p:extLst>
      <p:ext uri="{BB962C8B-B14F-4D97-AF65-F5344CB8AC3E}">
        <p14:creationId xmlns:p14="http://schemas.microsoft.com/office/powerpoint/2010/main" val="2790876280"/>
      </p:ext>
    </p:extLst>
  </p:cSld>
  <p:clrMap bg1="lt1" tx1="dk1" bg2="lt2" tx2="dk2" accent1="accent1" accent2="accent2" accent3="accent3" accent4="accent4" accent5="accent5" accent6="accent6" hlink="hlink" folHlink="folHlink"/>
  <p:sldLayoutIdLst>
    <p:sldLayoutId id="2147485160" r:id="rId1"/>
    <p:sldLayoutId id="2147485161" r:id="rId2"/>
    <p:sldLayoutId id="2147485162" r:id="rId3"/>
    <p:sldLayoutId id="2147485163" r:id="rId4"/>
    <p:sldLayoutId id="2147485164" r:id="rId5"/>
    <p:sldLayoutId id="2147485165" r:id="rId6"/>
    <p:sldLayoutId id="2147485166" r:id="rId7"/>
    <p:sldLayoutId id="2147485167" r:id="rId8"/>
    <p:sldLayoutId id="2147485168" r:id="rId9"/>
    <p:sldLayoutId id="2147485169" r:id="rId10"/>
    <p:sldLayoutId id="2147485170" r:id="rId11"/>
    <p:sldLayoutId id="214748517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8.png"/><Relationship Id="rId2" Type="http://schemas.openxmlformats.org/officeDocument/2006/relationships/tags" Target="../tags/tag43.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7.wmf"/><Relationship Id="rId5" Type="http://schemas.openxmlformats.org/officeDocument/2006/relationships/notesSlide" Target="../notesSlides/notesSlide13.xml"/><Relationship Id="rId10" Type="http://schemas.openxmlformats.org/officeDocument/2006/relationships/image" Target="../media/image19.jpg"/><Relationship Id="rId4" Type="http://schemas.openxmlformats.org/officeDocument/2006/relationships/slideLayout" Target="../slideLayouts/slideLayout6.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notesSlide" Target="../notesSlides/notesSlide14.xml"/><Relationship Id="rId21" Type="http://schemas.openxmlformats.org/officeDocument/2006/relationships/image" Target="../media/image6.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slideLayout" Target="../slideLayouts/slideLayout6.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tags" Target="../tags/tag4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10.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8.png"/><Relationship Id="rId2" Type="http://schemas.openxmlformats.org/officeDocument/2006/relationships/tags" Target="../tags/tag45.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7.wmf"/><Relationship Id="rId5" Type="http://schemas.openxmlformats.org/officeDocument/2006/relationships/notesSlide" Target="../notesSlides/notesSlide15.xml"/><Relationship Id="rId10" Type="http://schemas.openxmlformats.org/officeDocument/2006/relationships/image" Target="../media/image19.jpg"/><Relationship Id="rId4" Type="http://schemas.openxmlformats.org/officeDocument/2006/relationships/slideLayout" Target="../slideLayouts/slideLayout6.xml"/><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48.xml"/><Relationship Id="rId5" Type="http://schemas.openxmlformats.org/officeDocument/2006/relationships/image" Target="../media/image9.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control" Target="../activeX/activeX1.xml"/><Relationship Id="rId7" Type="http://schemas.openxmlformats.org/officeDocument/2006/relationships/image" Target="../media/image18.png"/><Relationship Id="rId2" Type="http://schemas.openxmlformats.org/officeDocument/2006/relationships/tags" Target="../tags/tag39.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6.xml"/><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D389F922-986B-468D-A6ED-AF32A308B690}"/>
              </a:ext>
            </a:extLst>
          </p:cNvPr>
          <p:cNvSpPr>
            <a:spLocks noGrp="1"/>
          </p:cNvSpPr>
          <p:nvPr>
            <p:ph type="title"/>
          </p:nvPr>
        </p:nvSpPr>
        <p:spPr/>
        <p:txBody>
          <a:bodyPr/>
          <a:lstStyle/>
          <a:p>
            <a:r>
              <a:rPr lang="en-GB" altLang="en-US" dirty="0"/>
              <a:t>Excretion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8" descr="O2creationz_108758510.jpg">
            <a:extLst>
              <a:ext uri="{FF2B5EF4-FFF2-40B4-BE49-F238E27FC236}">
                <a16:creationId xmlns:a16="http://schemas.microsoft.com/office/drawing/2014/main" id="{44121B71-0C08-40C1-B9C4-450E95F3A33F}"/>
              </a:ext>
            </a:extLst>
          </p:cNvPr>
          <p:cNvPicPr>
            <a:picLocks noChangeAspect="1"/>
          </p:cNvPicPr>
          <p:nvPr/>
        </p:nvPicPr>
        <p:blipFill>
          <a:blip r:embed="rId4">
            <a:extLst>
              <a:ext uri="{28A0092B-C50C-407E-A947-70E740481C1C}">
                <a14:useLocalDpi xmlns:a14="http://schemas.microsoft.com/office/drawing/2010/main" val="0"/>
              </a:ext>
            </a:extLst>
          </a:blip>
          <a:srcRect l="32079" r="28181"/>
          <a:stretch>
            <a:fillRect/>
          </a:stretch>
        </p:blipFill>
        <p:spPr bwMode="auto">
          <a:xfrm>
            <a:off x="3155950" y="1676400"/>
            <a:ext cx="28368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D5A75E46-BCB1-430B-A66B-029721AFAA4E}"/>
              </a:ext>
            </a:extLst>
          </p:cNvPr>
          <p:cNvSpPr>
            <a:spLocks noGrp="1" noChangeArrowheads="1"/>
          </p:cNvSpPr>
          <p:nvPr>
            <p:ph type="title"/>
          </p:nvPr>
        </p:nvSpPr>
        <p:spPr/>
        <p:txBody>
          <a:bodyPr/>
          <a:lstStyle/>
          <a:p>
            <a:r>
              <a:rPr lang="en-GB" altLang="en-US"/>
              <a:t>The urinary system</a:t>
            </a:r>
            <a:endParaRPr lang="en-US" altLang="en-US"/>
          </a:p>
        </p:txBody>
      </p:sp>
      <p:sp>
        <p:nvSpPr>
          <p:cNvPr id="171013" name="Line 51">
            <a:extLst>
              <a:ext uri="{FF2B5EF4-FFF2-40B4-BE49-F238E27FC236}">
                <a16:creationId xmlns:a16="http://schemas.microsoft.com/office/drawing/2014/main" id="{C16F87E8-634C-4A13-8B37-F952199C71E9}"/>
              </a:ext>
            </a:extLst>
          </p:cNvPr>
          <p:cNvSpPr>
            <a:spLocks noChangeShapeType="1"/>
          </p:cNvSpPr>
          <p:nvPr/>
        </p:nvSpPr>
        <p:spPr bwMode="auto">
          <a:xfrm>
            <a:off x="2444750" y="3429000"/>
            <a:ext cx="1555750" cy="106680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1016" name="Line 82">
            <a:extLst>
              <a:ext uri="{FF2B5EF4-FFF2-40B4-BE49-F238E27FC236}">
                <a16:creationId xmlns:a16="http://schemas.microsoft.com/office/drawing/2014/main" id="{C6EE33D6-13B2-4E89-A66C-54BD328F28D7}"/>
              </a:ext>
            </a:extLst>
          </p:cNvPr>
          <p:cNvSpPr>
            <a:spLocks noChangeShapeType="1"/>
          </p:cNvSpPr>
          <p:nvPr/>
        </p:nvSpPr>
        <p:spPr bwMode="auto">
          <a:xfrm flipH="1" flipV="1">
            <a:off x="5511800" y="3409950"/>
            <a:ext cx="896938" cy="11113"/>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3558" name="Text Box 11">
            <a:extLst>
              <a:ext uri="{FF2B5EF4-FFF2-40B4-BE49-F238E27FC236}">
                <a16:creationId xmlns:a16="http://schemas.microsoft.com/office/drawing/2014/main" id="{4095CDC4-1EF1-46D8-90A1-3A34B88690A8}"/>
              </a:ext>
            </a:extLst>
          </p:cNvPr>
          <p:cNvSpPr txBox="1">
            <a:spLocks noChangeArrowheads="1"/>
          </p:cNvSpPr>
          <p:nvPr/>
        </p:nvSpPr>
        <p:spPr bwMode="auto">
          <a:xfrm>
            <a:off x="352425" y="800100"/>
            <a:ext cx="8958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a:t>
            </a:r>
            <a:r>
              <a:rPr lang="en-GB" altLang="en-US" b="1">
                <a:solidFill>
                  <a:srgbClr val="10BC45"/>
                </a:solidFill>
              </a:rPr>
              <a:t>urinary system </a:t>
            </a:r>
            <a:r>
              <a:rPr lang="en-GB" altLang="en-US">
                <a:solidFill>
                  <a:srgbClr val="010066"/>
                </a:solidFill>
              </a:rPr>
              <a:t>is the </a:t>
            </a:r>
            <a:r>
              <a:rPr lang="en-GB" altLang="en-US" b="1">
                <a:solidFill>
                  <a:srgbClr val="10BC45"/>
                </a:solidFill>
              </a:rPr>
              <a:t>organ system </a:t>
            </a:r>
            <a:r>
              <a:rPr lang="en-GB" altLang="en-US">
                <a:solidFill>
                  <a:srgbClr val="010066"/>
                </a:solidFill>
              </a:rPr>
              <a:t>of the body </a:t>
            </a:r>
            <a:br>
              <a:rPr lang="en-GB" altLang="en-US">
                <a:solidFill>
                  <a:srgbClr val="010066"/>
                </a:solidFill>
              </a:rPr>
            </a:br>
            <a:r>
              <a:rPr lang="en-GB" altLang="en-US">
                <a:solidFill>
                  <a:srgbClr val="010066"/>
                </a:solidFill>
              </a:rPr>
              <a:t>responsible for the production and excretion of urine.</a:t>
            </a:r>
            <a:endParaRPr lang="en-US" altLang="en-US">
              <a:solidFill>
                <a:srgbClr val="010066"/>
              </a:solidFill>
            </a:endParaRPr>
          </a:p>
        </p:txBody>
      </p:sp>
      <p:sp>
        <p:nvSpPr>
          <p:cNvPr id="171023" name="Text Box 151">
            <a:extLst>
              <a:ext uri="{FF2B5EF4-FFF2-40B4-BE49-F238E27FC236}">
                <a16:creationId xmlns:a16="http://schemas.microsoft.com/office/drawing/2014/main" id="{E7C758F2-6DC4-44D9-B961-CF81A58C4A38}"/>
              </a:ext>
            </a:extLst>
          </p:cNvPr>
          <p:cNvSpPr txBox="1">
            <a:spLocks noChangeArrowheads="1"/>
          </p:cNvSpPr>
          <p:nvPr/>
        </p:nvSpPr>
        <p:spPr bwMode="auto">
          <a:xfrm>
            <a:off x="6550025" y="5310188"/>
            <a:ext cx="1890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bladder</a:t>
            </a:r>
            <a:r>
              <a:rPr lang="en-GB" altLang="en-US" dirty="0">
                <a:solidFill>
                  <a:srgbClr val="010066"/>
                </a:solidFill>
              </a:rPr>
              <a:t>:</a:t>
            </a:r>
            <a:r>
              <a:rPr lang="en-GB" altLang="en-US" b="1" dirty="0">
                <a:solidFill>
                  <a:srgbClr val="010066"/>
                </a:solidFill>
              </a:rPr>
              <a:t> </a:t>
            </a:r>
            <a:r>
              <a:rPr lang="en-GB" altLang="en-US" dirty="0">
                <a:solidFill>
                  <a:srgbClr val="010066"/>
                </a:solidFill>
              </a:rPr>
              <a:t>stores urine</a:t>
            </a:r>
            <a:endParaRPr lang="en-US" altLang="en-US" dirty="0">
              <a:solidFill>
                <a:srgbClr val="010066"/>
              </a:solidFill>
            </a:endParaRPr>
          </a:p>
        </p:txBody>
      </p:sp>
      <p:sp>
        <p:nvSpPr>
          <p:cNvPr id="171024" name="Line 16">
            <a:extLst>
              <a:ext uri="{FF2B5EF4-FFF2-40B4-BE49-F238E27FC236}">
                <a16:creationId xmlns:a16="http://schemas.microsoft.com/office/drawing/2014/main" id="{9D6DFA58-9D2C-48BB-A09B-69A1BE14003B}"/>
              </a:ext>
            </a:extLst>
          </p:cNvPr>
          <p:cNvSpPr>
            <a:spLocks noChangeShapeType="1"/>
          </p:cNvSpPr>
          <p:nvPr/>
        </p:nvSpPr>
        <p:spPr bwMode="auto">
          <a:xfrm flipH="1">
            <a:off x="4576763" y="5562600"/>
            <a:ext cx="1892300" cy="9525"/>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71025" name="Text Box 174">
            <a:extLst>
              <a:ext uri="{FF2B5EF4-FFF2-40B4-BE49-F238E27FC236}">
                <a16:creationId xmlns:a16="http://schemas.microsoft.com/office/drawing/2014/main" id="{0D94629A-EFD1-40E4-8697-3844072AF0E5}"/>
              </a:ext>
            </a:extLst>
          </p:cNvPr>
          <p:cNvSpPr txBox="1">
            <a:spLocks noChangeArrowheads="1"/>
          </p:cNvSpPr>
          <p:nvPr/>
        </p:nvSpPr>
        <p:spPr bwMode="auto">
          <a:xfrm>
            <a:off x="342900" y="4940300"/>
            <a:ext cx="3043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urethra</a:t>
            </a:r>
            <a:r>
              <a:rPr lang="en-GB" altLang="en-US" dirty="0">
                <a:solidFill>
                  <a:srgbClr val="010066"/>
                </a:solidFill>
              </a:rPr>
              <a:t>:</a:t>
            </a:r>
            <a:r>
              <a:rPr lang="en-GB" altLang="en-US" b="1" dirty="0">
                <a:solidFill>
                  <a:srgbClr val="010066"/>
                </a:solidFill>
              </a:rPr>
              <a:t> </a:t>
            </a:r>
            <a:r>
              <a:rPr lang="en-GB" altLang="en-US" dirty="0">
                <a:solidFill>
                  <a:srgbClr val="010066"/>
                </a:solidFill>
              </a:rPr>
              <a:t>takes </a:t>
            </a:r>
            <a:br>
              <a:rPr lang="en-GB" altLang="en-US" dirty="0">
                <a:solidFill>
                  <a:srgbClr val="010066"/>
                </a:solidFill>
              </a:rPr>
            </a:br>
            <a:r>
              <a:rPr lang="en-GB" altLang="en-US" dirty="0">
                <a:solidFill>
                  <a:srgbClr val="010066"/>
                </a:solidFill>
              </a:rPr>
              <a:t>urine out of </a:t>
            </a:r>
            <a:br>
              <a:rPr lang="en-GB" altLang="en-US" dirty="0">
                <a:solidFill>
                  <a:srgbClr val="010066"/>
                </a:solidFill>
              </a:rPr>
            </a:br>
            <a:r>
              <a:rPr lang="en-GB" altLang="en-US" dirty="0">
                <a:solidFill>
                  <a:srgbClr val="010066"/>
                </a:solidFill>
              </a:rPr>
              <a:t>the body</a:t>
            </a:r>
            <a:endParaRPr lang="en-US" altLang="en-US" dirty="0">
              <a:solidFill>
                <a:srgbClr val="010066"/>
              </a:solidFill>
            </a:endParaRPr>
          </a:p>
        </p:txBody>
      </p:sp>
      <p:sp>
        <p:nvSpPr>
          <p:cNvPr id="171026" name="Line 18">
            <a:extLst>
              <a:ext uri="{FF2B5EF4-FFF2-40B4-BE49-F238E27FC236}">
                <a16:creationId xmlns:a16="http://schemas.microsoft.com/office/drawing/2014/main" id="{AC2B4899-0BB9-4365-864A-A3FF4C9E6E39}"/>
              </a:ext>
            </a:extLst>
          </p:cNvPr>
          <p:cNvSpPr>
            <a:spLocks noChangeShapeType="1"/>
          </p:cNvSpPr>
          <p:nvPr/>
        </p:nvSpPr>
        <p:spPr bwMode="auto">
          <a:xfrm>
            <a:off x="2517775" y="5214938"/>
            <a:ext cx="2054225" cy="73660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 name="Line 5">
            <a:extLst>
              <a:ext uri="{FF2B5EF4-FFF2-40B4-BE49-F238E27FC236}">
                <a16:creationId xmlns:a16="http://schemas.microsoft.com/office/drawing/2014/main" id="{0E08A9DF-3ACB-48DF-A25A-FFCCBF37973C}"/>
              </a:ext>
            </a:extLst>
          </p:cNvPr>
          <p:cNvSpPr>
            <a:spLocks noChangeShapeType="1"/>
          </p:cNvSpPr>
          <p:nvPr/>
        </p:nvSpPr>
        <p:spPr bwMode="auto">
          <a:xfrm>
            <a:off x="2455863" y="3440113"/>
            <a:ext cx="2681287" cy="871537"/>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 name="Text Box 173">
            <a:extLst>
              <a:ext uri="{FF2B5EF4-FFF2-40B4-BE49-F238E27FC236}">
                <a16:creationId xmlns:a16="http://schemas.microsoft.com/office/drawing/2014/main" id="{862B7DEB-EF13-4AC0-834A-4D4DD3ED4554}"/>
              </a:ext>
            </a:extLst>
          </p:cNvPr>
          <p:cNvSpPr txBox="1">
            <a:spLocks noChangeArrowheads="1"/>
          </p:cNvSpPr>
          <p:nvPr/>
        </p:nvSpPr>
        <p:spPr bwMode="auto">
          <a:xfrm>
            <a:off x="365125" y="3190875"/>
            <a:ext cx="25193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ureters</a:t>
            </a:r>
            <a:r>
              <a:rPr lang="en-GB" altLang="en-US" dirty="0">
                <a:solidFill>
                  <a:srgbClr val="010066"/>
                </a:solidFill>
              </a:rPr>
              <a:t>:</a:t>
            </a:r>
            <a:r>
              <a:rPr lang="en-GB" altLang="en-US" b="1" dirty="0">
                <a:solidFill>
                  <a:srgbClr val="010066"/>
                </a:solidFill>
              </a:rPr>
              <a:t> </a:t>
            </a:r>
            <a:r>
              <a:rPr lang="en-GB" altLang="en-US" dirty="0">
                <a:solidFill>
                  <a:srgbClr val="010066"/>
                </a:solidFill>
              </a:rPr>
              <a:t>take urine from the kidneys to the bladder</a:t>
            </a:r>
            <a:endParaRPr lang="en-US" altLang="en-US" dirty="0">
              <a:solidFill>
                <a:srgbClr val="010066"/>
              </a:solidFill>
            </a:endParaRPr>
          </a:p>
        </p:txBody>
      </p:sp>
      <p:sp>
        <p:nvSpPr>
          <p:cNvPr id="22" name="Text Box 15">
            <a:extLst>
              <a:ext uri="{FF2B5EF4-FFF2-40B4-BE49-F238E27FC236}">
                <a16:creationId xmlns:a16="http://schemas.microsoft.com/office/drawing/2014/main" id="{2C5DFD83-A7A0-4572-A9B9-EE2DC2981048}"/>
              </a:ext>
            </a:extLst>
          </p:cNvPr>
          <p:cNvSpPr txBox="1">
            <a:spLocks noChangeArrowheads="1"/>
          </p:cNvSpPr>
          <p:nvPr/>
        </p:nvSpPr>
        <p:spPr bwMode="auto">
          <a:xfrm>
            <a:off x="6467475" y="3165475"/>
            <a:ext cx="2584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kidney</a:t>
            </a:r>
            <a:r>
              <a:rPr lang="en-GB" altLang="en-US" dirty="0">
                <a:solidFill>
                  <a:srgbClr val="010066"/>
                </a:solidFill>
              </a:rPr>
              <a:t>:</a:t>
            </a:r>
            <a:r>
              <a:rPr lang="en-GB" altLang="en-US" b="1" dirty="0">
                <a:solidFill>
                  <a:srgbClr val="010066"/>
                </a:solidFill>
              </a:rPr>
              <a:t> </a:t>
            </a:r>
            <a:r>
              <a:rPr lang="en-GB" altLang="en-US" dirty="0">
                <a:solidFill>
                  <a:srgbClr val="010066"/>
                </a:solidFill>
              </a:rPr>
              <a:t>filters waste products from the blood, producing urine</a:t>
            </a:r>
            <a:endParaRPr lang="en-US" altLang="en-US" dirty="0">
              <a:solidFill>
                <a:srgbClr val="010066"/>
              </a:solidFill>
            </a:endParaRPr>
          </a:p>
        </p:txBody>
      </p:sp>
      <p:sp>
        <p:nvSpPr>
          <p:cNvPr id="23" name="Line 81">
            <a:extLst>
              <a:ext uri="{FF2B5EF4-FFF2-40B4-BE49-F238E27FC236}">
                <a16:creationId xmlns:a16="http://schemas.microsoft.com/office/drawing/2014/main" id="{0A1762C3-EF74-46BC-8415-03895F823AB0}"/>
              </a:ext>
            </a:extLst>
          </p:cNvPr>
          <p:cNvSpPr>
            <a:spLocks noChangeShapeType="1"/>
          </p:cNvSpPr>
          <p:nvPr/>
        </p:nvSpPr>
        <p:spPr bwMode="auto">
          <a:xfrm>
            <a:off x="2346325" y="2090738"/>
            <a:ext cx="2025650" cy="83185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4" name="Text Box 172">
            <a:extLst>
              <a:ext uri="{FF2B5EF4-FFF2-40B4-BE49-F238E27FC236}">
                <a16:creationId xmlns:a16="http://schemas.microsoft.com/office/drawing/2014/main" id="{5D9B2702-EF06-40DD-9CCC-EABEA0F41573}"/>
              </a:ext>
            </a:extLst>
          </p:cNvPr>
          <p:cNvSpPr txBox="1">
            <a:spLocks noChangeArrowheads="1"/>
          </p:cNvSpPr>
          <p:nvPr/>
        </p:nvSpPr>
        <p:spPr bwMode="auto">
          <a:xfrm>
            <a:off x="342900" y="1809750"/>
            <a:ext cx="2157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renal artery</a:t>
            </a:r>
            <a:r>
              <a:rPr lang="en-GB" altLang="en-US" dirty="0">
                <a:solidFill>
                  <a:srgbClr val="010066"/>
                </a:solidFill>
              </a:rPr>
              <a:t>:</a:t>
            </a:r>
            <a:r>
              <a:rPr lang="en-GB" altLang="en-US" b="1" dirty="0">
                <a:solidFill>
                  <a:srgbClr val="010066"/>
                </a:solidFill>
              </a:rPr>
              <a:t> </a:t>
            </a:r>
            <a:r>
              <a:rPr lang="en-GB" altLang="en-US" dirty="0">
                <a:solidFill>
                  <a:srgbClr val="010066"/>
                </a:solidFill>
              </a:rPr>
              <a:t>takes blood to the kidneys</a:t>
            </a:r>
            <a:endParaRPr lang="en-US" altLang="en-US" dirty="0">
              <a:solidFill>
                <a:srgbClr val="010066"/>
              </a:solidFill>
            </a:endParaRPr>
          </a:p>
        </p:txBody>
      </p:sp>
      <p:sp>
        <p:nvSpPr>
          <p:cNvPr id="25" name="Line 8">
            <a:extLst>
              <a:ext uri="{FF2B5EF4-FFF2-40B4-BE49-F238E27FC236}">
                <a16:creationId xmlns:a16="http://schemas.microsoft.com/office/drawing/2014/main" id="{43AF9BED-4E5E-4BA8-945A-67B9C7AF5672}"/>
              </a:ext>
            </a:extLst>
          </p:cNvPr>
          <p:cNvSpPr>
            <a:spLocks noChangeShapeType="1"/>
          </p:cNvSpPr>
          <p:nvPr/>
        </p:nvSpPr>
        <p:spPr bwMode="auto">
          <a:xfrm flipH="1">
            <a:off x="4667250" y="2087563"/>
            <a:ext cx="1741488" cy="598487"/>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 name="Text Box 171">
            <a:extLst>
              <a:ext uri="{FF2B5EF4-FFF2-40B4-BE49-F238E27FC236}">
                <a16:creationId xmlns:a16="http://schemas.microsoft.com/office/drawing/2014/main" id="{59CBA0EF-7490-45A6-9527-B4E90764FBB6}"/>
              </a:ext>
            </a:extLst>
          </p:cNvPr>
          <p:cNvSpPr txBox="1">
            <a:spLocks noChangeArrowheads="1"/>
          </p:cNvSpPr>
          <p:nvPr/>
        </p:nvSpPr>
        <p:spPr bwMode="auto">
          <a:xfrm>
            <a:off x="6464300" y="1817688"/>
            <a:ext cx="2587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renal vein</a:t>
            </a:r>
            <a:r>
              <a:rPr lang="en-GB" altLang="en-US" dirty="0">
                <a:solidFill>
                  <a:srgbClr val="010066"/>
                </a:solidFill>
              </a:rPr>
              <a:t>:</a:t>
            </a:r>
            <a:r>
              <a:rPr lang="en-GB" altLang="en-US" b="1" dirty="0">
                <a:solidFill>
                  <a:srgbClr val="010066"/>
                </a:solidFill>
              </a:rPr>
              <a:t> </a:t>
            </a:r>
            <a:r>
              <a:rPr lang="en-GB" altLang="en-US" dirty="0">
                <a:solidFill>
                  <a:srgbClr val="010066"/>
                </a:solidFill>
              </a:rPr>
              <a:t>takes blood away from the kidneys</a:t>
            </a:r>
            <a:endParaRPr lang="en-US" altLang="en-US" dirty="0">
              <a:solidFill>
                <a:srgbClr val="010066"/>
              </a:solidFill>
            </a:endParaRPr>
          </a:p>
        </p:txBody>
      </p:sp>
      <p:pic>
        <p:nvPicPr>
          <p:cNvPr id="27" name="Picture 26">
            <a:extLst>
              <a:ext uri="{FF2B5EF4-FFF2-40B4-BE49-F238E27FC236}">
                <a16:creationId xmlns:a16="http://schemas.microsoft.com/office/drawing/2014/main" id="{4C35DF96-AA43-40D1-B060-7C32CCA981E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8" name="Picture 9" descr="notes_icon">
            <a:extLst>
              <a:ext uri="{FF2B5EF4-FFF2-40B4-BE49-F238E27FC236}">
                <a16:creationId xmlns:a16="http://schemas.microsoft.com/office/drawing/2014/main" id="{8913C391-DBE7-402D-8CD3-FCEDE20A385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10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10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10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10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10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1026"/>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3" grpId="0"/>
      <p:bldP spid="171025" grpId="0"/>
      <p:bldP spid="21" grpId="0"/>
      <p:bldP spid="22" grpId="0"/>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5673013-6353-4965-951B-9FC7086F954E}"/>
              </a:ext>
            </a:extLst>
          </p:cNvPr>
          <p:cNvSpPr>
            <a:spLocks noGrp="1"/>
          </p:cNvSpPr>
          <p:nvPr>
            <p:ph type="title"/>
          </p:nvPr>
        </p:nvSpPr>
        <p:spPr/>
        <p:txBody>
          <a:bodyPr/>
          <a:lstStyle/>
          <a:p>
            <a:r>
              <a:rPr lang="en-GB" altLang="en-US"/>
              <a:t>Structure of the kidney</a:t>
            </a:r>
          </a:p>
        </p:txBody>
      </p:sp>
      <p:sp>
        <p:nvSpPr>
          <p:cNvPr id="24579" name="Text Box 111">
            <a:extLst>
              <a:ext uri="{FF2B5EF4-FFF2-40B4-BE49-F238E27FC236}">
                <a16:creationId xmlns:a16="http://schemas.microsoft.com/office/drawing/2014/main" id="{CC20E914-FE15-4C46-A9CE-E70D415309F0}"/>
              </a:ext>
            </a:extLst>
          </p:cNvPr>
          <p:cNvSpPr txBox="1">
            <a:spLocks noChangeArrowheads="1"/>
          </p:cNvSpPr>
          <p:nvPr/>
        </p:nvSpPr>
        <p:spPr bwMode="auto">
          <a:xfrm>
            <a:off x="352425" y="800100"/>
            <a:ext cx="8958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kidney contains many </a:t>
            </a:r>
            <a:r>
              <a:rPr lang="en-GB" altLang="en-US" b="1" dirty="0">
                <a:solidFill>
                  <a:srgbClr val="10BC45"/>
                </a:solidFill>
              </a:rPr>
              <a:t>kidney tubules </a:t>
            </a:r>
            <a:r>
              <a:rPr lang="en-GB" altLang="en-US" dirty="0">
                <a:solidFill>
                  <a:srgbClr val="010066"/>
                </a:solidFill>
              </a:rPr>
              <a:t>called </a:t>
            </a:r>
            <a:r>
              <a:rPr lang="en-GB" altLang="en-US" b="1" dirty="0">
                <a:solidFill>
                  <a:srgbClr val="10BC45"/>
                </a:solidFill>
              </a:rPr>
              <a:t>nephrons</a:t>
            </a:r>
            <a:r>
              <a:rPr lang="en-GB" altLang="en-US" dirty="0">
                <a:solidFill>
                  <a:srgbClr val="010066"/>
                </a:solidFill>
              </a:rPr>
              <a:t>.</a:t>
            </a:r>
            <a:endParaRPr lang="en-US" altLang="en-US" dirty="0">
              <a:solidFill>
                <a:srgbClr val="010066"/>
              </a:solidFill>
            </a:endParaRPr>
          </a:p>
        </p:txBody>
      </p:sp>
      <p:sp>
        <p:nvSpPr>
          <p:cNvPr id="26628" name="Text Box 11">
            <a:extLst>
              <a:ext uri="{FF2B5EF4-FFF2-40B4-BE49-F238E27FC236}">
                <a16:creationId xmlns:a16="http://schemas.microsoft.com/office/drawing/2014/main" id="{F080D842-0653-421C-898F-7547E5C59447}"/>
              </a:ext>
            </a:extLst>
          </p:cNvPr>
          <p:cNvSpPr txBox="1">
            <a:spLocks noChangeArrowheads="1"/>
          </p:cNvSpPr>
          <p:nvPr/>
        </p:nvSpPr>
        <p:spPr bwMode="auto">
          <a:xfrm>
            <a:off x="342900" y="1373188"/>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In the </a:t>
            </a:r>
            <a:r>
              <a:rPr lang="en-GB" altLang="en-US" b="1">
                <a:solidFill>
                  <a:srgbClr val="10BC45"/>
                </a:solidFill>
              </a:rPr>
              <a:t>glomerulus</a:t>
            </a:r>
            <a:r>
              <a:rPr lang="en-GB" altLang="en-US">
                <a:solidFill>
                  <a:srgbClr val="010066"/>
                </a:solidFill>
              </a:rPr>
              <a:t>, substances are filtered out of the blood into the first part of the nephron tubule, called </a:t>
            </a:r>
            <a:r>
              <a:rPr lang="en-GB" altLang="en-US" b="1">
                <a:solidFill>
                  <a:srgbClr val="10BC45"/>
                </a:solidFill>
              </a:rPr>
              <a:t>Bowman’s capsule</a:t>
            </a:r>
            <a:r>
              <a:rPr lang="en-GB" altLang="en-US">
                <a:solidFill>
                  <a:srgbClr val="010066"/>
                </a:solidFill>
              </a:rPr>
              <a:t>. </a:t>
            </a:r>
            <a:endParaRPr lang="en-US" altLang="en-US">
              <a:solidFill>
                <a:srgbClr val="010066"/>
              </a:solidFill>
            </a:endParaRPr>
          </a:p>
        </p:txBody>
      </p:sp>
      <p:sp>
        <p:nvSpPr>
          <p:cNvPr id="10" name="Rectangle 9">
            <a:extLst>
              <a:ext uri="{FF2B5EF4-FFF2-40B4-BE49-F238E27FC236}">
                <a16:creationId xmlns:a16="http://schemas.microsoft.com/office/drawing/2014/main" id="{004CF3FA-C32B-4779-A858-01CE5FB180A0}"/>
              </a:ext>
            </a:extLst>
          </p:cNvPr>
          <p:cNvSpPr>
            <a:spLocks noChangeArrowheads="1"/>
          </p:cNvSpPr>
          <p:nvPr/>
        </p:nvSpPr>
        <p:spPr bwMode="auto">
          <a:xfrm>
            <a:off x="342900" y="2316163"/>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Along the tubule, some substances are selectively reabsorbed. </a:t>
            </a:r>
            <a:endParaRPr lang="en-US" altLang="en-US">
              <a:solidFill>
                <a:srgbClr val="010066"/>
              </a:solidFill>
            </a:endParaRPr>
          </a:p>
        </p:txBody>
      </p:sp>
      <p:sp>
        <p:nvSpPr>
          <p:cNvPr id="12" name="Rectangle 11">
            <a:extLst>
              <a:ext uri="{FF2B5EF4-FFF2-40B4-BE49-F238E27FC236}">
                <a16:creationId xmlns:a16="http://schemas.microsoft.com/office/drawing/2014/main" id="{ACE7E027-FB11-4310-9328-3A9013892389}"/>
              </a:ext>
            </a:extLst>
          </p:cNvPr>
          <p:cNvSpPr>
            <a:spLocks noChangeArrowheads="1"/>
          </p:cNvSpPr>
          <p:nvPr/>
        </p:nvSpPr>
        <p:spPr bwMode="auto">
          <a:xfrm>
            <a:off x="342900" y="4570413"/>
            <a:ext cx="37322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remaining filtered substances form the urine, which travels out of the kidney to the bladder.</a:t>
            </a:r>
            <a:endParaRPr lang="en-US" altLang="en-US" dirty="0">
              <a:solidFill>
                <a:srgbClr val="010066"/>
              </a:solidFill>
            </a:endParaRPr>
          </a:p>
        </p:txBody>
      </p:sp>
      <p:sp>
        <p:nvSpPr>
          <p:cNvPr id="14" name="Rectangle 13">
            <a:extLst>
              <a:ext uri="{FF2B5EF4-FFF2-40B4-BE49-F238E27FC236}">
                <a16:creationId xmlns:a16="http://schemas.microsoft.com/office/drawing/2014/main" id="{3551BA20-C97C-4660-94FB-CD6D73E59D4C}"/>
              </a:ext>
            </a:extLst>
          </p:cNvPr>
          <p:cNvSpPr>
            <a:spLocks noChangeArrowheads="1"/>
          </p:cNvSpPr>
          <p:nvPr/>
        </p:nvSpPr>
        <p:spPr bwMode="auto">
          <a:xfrm>
            <a:off x="342900" y="288925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Most water reabsorption </a:t>
            </a:r>
            <a:br>
              <a:rPr lang="en-GB" altLang="en-US">
                <a:solidFill>
                  <a:srgbClr val="010066"/>
                </a:solidFill>
              </a:rPr>
            </a:br>
            <a:r>
              <a:rPr lang="en-GB" altLang="en-US">
                <a:solidFill>
                  <a:srgbClr val="010066"/>
                </a:solidFill>
              </a:rPr>
              <a:t>occurs at the end of </a:t>
            </a:r>
            <a:br>
              <a:rPr lang="en-GB" altLang="en-US">
                <a:solidFill>
                  <a:srgbClr val="010066"/>
                </a:solidFill>
              </a:rPr>
            </a:br>
            <a:r>
              <a:rPr lang="en-GB" altLang="en-US">
                <a:solidFill>
                  <a:srgbClr val="010066"/>
                </a:solidFill>
              </a:rPr>
              <a:t>the tubule, called the </a:t>
            </a:r>
            <a:br>
              <a:rPr lang="en-GB" altLang="en-US">
                <a:solidFill>
                  <a:srgbClr val="010066"/>
                </a:solidFill>
              </a:rPr>
            </a:br>
            <a:r>
              <a:rPr lang="en-GB" altLang="en-US" b="1">
                <a:solidFill>
                  <a:srgbClr val="10BC45"/>
                </a:solidFill>
              </a:rPr>
              <a:t>collecting duct</a:t>
            </a:r>
            <a:r>
              <a:rPr lang="en-GB" altLang="en-US">
                <a:solidFill>
                  <a:srgbClr val="010066"/>
                </a:solidFill>
              </a:rPr>
              <a:t>. </a:t>
            </a:r>
            <a:endParaRPr lang="en-GB" altLang="en-US"/>
          </a:p>
        </p:txBody>
      </p:sp>
      <p:pic>
        <p:nvPicPr>
          <p:cNvPr id="24586" name="Picture 10" descr="Picture3.jpg">
            <a:extLst>
              <a:ext uri="{FF2B5EF4-FFF2-40B4-BE49-F238E27FC236}">
                <a16:creationId xmlns:a16="http://schemas.microsoft.com/office/drawing/2014/main" id="{081A365E-54CB-4456-8C91-E925CBBDBF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6469" y="2867025"/>
            <a:ext cx="46355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5C36747-44D1-4AEC-B595-C1D1A691FC9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4FEF4488-8298-489E-91BD-C6F9D975C94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10"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 descr="brain_pituitarygland.png">
            <a:extLst>
              <a:ext uri="{FF2B5EF4-FFF2-40B4-BE49-F238E27FC236}">
                <a16:creationId xmlns:a16="http://schemas.microsoft.com/office/drawing/2014/main" id="{9743C9B9-2BB4-468D-ACF2-3EBA24818EC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2563" y="1409700"/>
            <a:ext cx="22225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a:extLst>
              <a:ext uri="{FF2B5EF4-FFF2-40B4-BE49-F238E27FC236}">
                <a16:creationId xmlns:a16="http://schemas.microsoft.com/office/drawing/2014/main" id="{A80197A2-F4F7-40F5-BE7D-7AC7259F1052}"/>
              </a:ext>
            </a:extLst>
          </p:cNvPr>
          <p:cNvSpPr>
            <a:spLocks noGrp="1"/>
          </p:cNvSpPr>
          <p:nvPr>
            <p:ph type="title"/>
          </p:nvPr>
        </p:nvSpPr>
        <p:spPr/>
        <p:txBody>
          <a:bodyPr/>
          <a:lstStyle/>
          <a:p>
            <a:r>
              <a:rPr lang="en-GB" altLang="en-US"/>
              <a:t>ADH and urine production</a:t>
            </a:r>
          </a:p>
        </p:txBody>
      </p:sp>
      <p:sp>
        <p:nvSpPr>
          <p:cNvPr id="25604" name="Text Box 113">
            <a:extLst>
              <a:ext uri="{FF2B5EF4-FFF2-40B4-BE49-F238E27FC236}">
                <a16:creationId xmlns:a16="http://schemas.microsoft.com/office/drawing/2014/main" id="{2585B8BB-1186-4DB7-AA6E-7B4BF6707837}"/>
              </a:ext>
            </a:extLst>
          </p:cNvPr>
          <p:cNvSpPr txBox="1">
            <a:spLocks noChangeArrowheads="1"/>
          </p:cNvSpPr>
          <p:nvPr/>
        </p:nvSpPr>
        <p:spPr bwMode="auto">
          <a:xfrm>
            <a:off x="352425" y="800100"/>
            <a:ext cx="8791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production of urine is regulated by a </a:t>
            </a:r>
            <a:r>
              <a:rPr lang="en-GB" altLang="en-US" b="1">
                <a:solidFill>
                  <a:srgbClr val="10BC45"/>
                </a:solidFill>
              </a:rPr>
              <a:t>hormone </a:t>
            </a:r>
            <a:r>
              <a:rPr lang="en-GB" altLang="en-US">
                <a:solidFill>
                  <a:srgbClr val="010066"/>
                </a:solidFill>
              </a:rPr>
              <a:t>called</a:t>
            </a:r>
            <a:br>
              <a:rPr lang="en-GB" altLang="en-US">
                <a:solidFill>
                  <a:srgbClr val="010066"/>
                </a:solidFill>
              </a:rPr>
            </a:br>
            <a:r>
              <a:rPr lang="en-GB" altLang="en-US" b="1">
                <a:solidFill>
                  <a:srgbClr val="10BC45"/>
                </a:solidFill>
              </a:rPr>
              <a:t>antidiuretic hormone (ADH)</a:t>
            </a:r>
            <a:r>
              <a:rPr lang="en-GB" altLang="en-US">
                <a:solidFill>
                  <a:srgbClr val="010066"/>
                </a:solidFill>
              </a:rPr>
              <a:t>. </a:t>
            </a:r>
            <a:endParaRPr lang="en-US" altLang="en-US">
              <a:solidFill>
                <a:srgbClr val="010066"/>
              </a:solidFill>
            </a:endParaRPr>
          </a:p>
        </p:txBody>
      </p:sp>
      <p:sp>
        <p:nvSpPr>
          <p:cNvPr id="28676" name="Text Box 112">
            <a:extLst>
              <a:ext uri="{FF2B5EF4-FFF2-40B4-BE49-F238E27FC236}">
                <a16:creationId xmlns:a16="http://schemas.microsoft.com/office/drawing/2014/main" id="{070AAB78-F86A-423B-A3A3-D8603944281E}"/>
              </a:ext>
            </a:extLst>
          </p:cNvPr>
          <p:cNvSpPr txBox="1">
            <a:spLocks noChangeArrowheads="1"/>
          </p:cNvSpPr>
          <p:nvPr/>
        </p:nvSpPr>
        <p:spPr bwMode="auto">
          <a:xfrm>
            <a:off x="342900" y="1811338"/>
            <a:ext cx="54927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ADH is produced by the </a:t>
            </a:r>
            <a:r>
              <a:rPr lang="en-GB" altLang="en-US" b="1" dirty="0">
                <a:solidFill>
                  <a:srgbClr val="10BC45"/>
                </a:solidFill>
              </a:rPr>
              <a:t>pituitary </a:t>
            </a:r>
            <a:br>
              <a:rPr lang="en-GB" altLang="en-US" b="1" dirty="0">
                <a:solidFill>
                  <a:srgbClr val="10BC45"/>
                </a:solidFill>
              </a:rPr>
            </a:br>
            <a:r>
              <a:rPr lang="en-GB" altLang="en-US" b="1" dirty="0">
                <a:solidFill>
                  <a:srgbClr val="10BC45"/>
                </a:solidFill>
              </a:rPr>
              <a:t>gland </a:t>
            </a:r>
            <a:r>
              <a:rPr lang="en-GB" altLang="en-US" dirty="0">
                <a:solidFill>
                  <a:srgbClr val="010066"/>
                </a:solidFill>
              </a:rPr>
              <a:t>in the brain. It is secreted </a:t>
            </a:r>
            <a:br>
              <a:rPr lang="en-GB" altLang="en-US" dirty="0">
                <a:solidFill>
                  <a:srgbClr val="010066"/>
                </a:solidFill>
              </a:rPr>
            </a:br>
            <a:r>
              <a:rPr lang="en-GB" altLang="en-US" dirty="0">
                <a:solidFill>
                  <a:srgbClr val="010066"/>
                </a:solidFill>
              </a:rPr>
              <a:t>into the blood and transported to </a:t>
            </a:r>
            <a:br>
              <a:rPr lang="en-GB" altLang="en-US" dirty="0">
                <a:solidFill>
                  <a:srgbClr val="010066"/>
                </a:solidFill>
              </a:rPr>
            </a:br>
            <a:r>
              <a:rPr lang="en-GB" altLang="en-US" dirty="0">
                <a:solidFill>
                  <a:srgbClr val="010066"/>
                </a:solidFill>
              </a:rPr>
              <a:t>the kidney where it alters the </a:t>
            </a:r>
            <a:br>
              <a:rPr lang="en-GB" altLang="en-US" dirty="0">
                <a:solidFill>
                  <a:srgbClr val="010066"/>
                </a:solidFill>
              </a:rPr>
            </a:br>
            <a:r>
              <a:rPr lang="en-GB" altLang="en-US" b="1" dirty="0">
                <a:solidFill>
                  <a:srgbClr val="10BC45"/>
                </a:solidFill>
              </a:rPr>
              <a:t>permeability</a:t>
            </a:r>
            <a:r>
              <a:rPr lang="en-GB" altLang="en-US" dirty="0">
                <a:solidFill>
                  <a:srgbClr val="010066"/>
                </a:solidFill>
              </a:rPr>
              <a:t> of the kidney tubules. </a:t>
            </a:r>
            <a:endParaRPr lang="en-US" altLang="en-US" dirty="0">
              <a:solidFill>
                <a:srgbClr val="010066"/>
              </a:solidFill>
            </a:endParaRPr>
          </a:p>
        </p:txBody>
      </p:sp>
      <p:sp>
        <p:nvSpPr>
          <p:cNvPr id="28678" name="Text Box 111">
            <a:extLst>
              <a:ext uri="{FF2B5EF4-FFF2-40B4-BE49-F238E27FC236}">
                <a16:creationId xmlns:a16="http://schemas.microsoft.com/office/drawing/2014/main" id="{9233529E-799C-4946-8BA4-A23DAADBD47E}"/>
              </a:ext>
            </a:extLst>
          </p:cNvPr>
          <p:cNvSpPr txBox="1">
            <a:spLocks noChangeArrowheads="1"/>
          </p:cNvSpPr>
          <p:nvPr/>
        </p:nvSpPr>
        <p:spPr bwMode="auto">
          <a:xfrm>
            <a:off x="342900" y="392906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secretion of ADH is determined by </a:t>
            </a:r>
            <a:r>
              <a:rPr lang="en-GB" altLang="en-US" b="1" dirty="0">
                <a:solidFill>
                  <a:srgbClr val="10BC45"/>
                </a:solidFill>
              </a:rPr>
              <a:t>receptors </a:t>
            </a:r>
            <a:r>
              <a:rPr lang="en-GB" altLang="en-US" dirty="0">
                <a:solidFill>
                  <a:srgbClr val="010066"/>
                </a:solidFill>
              </a:rPr>
              <a:t>in the </a:t>
            </a:r>
            <a:br>
              <a:rPr lang="en-GB" altLang="en-US" dirty="0">
                <a:solidFill>
                  <a:srgbClr val="010066"/>
                </a:solidFill>
              </a:rPr>
            </a:br>
            <a:r>
              <a:rPr lang="en-GB" altLang="en-US" dirty="0">
                <a:solidFill>
                  <a:srgbClr val="010066"/>
                </a:solidFill>
              </a:rPr>
              <a:t>brain that monitor water balance.</a:t>
            </a:r>
            <a:endParaRPr lang="en-US" altLang="en-US" dirty="0">
              <a:solidFill>
                <a:srgbClr val="010066"/>
              </a:solidFill>
            </a:endParaRPr>
          </a:p>
        </p:txBody>
      </p:sp>
      <p:sp>
        <p:nvSpPr>
          <p:cNvPr id="28680" name="Rectangle 8">
            <a:extLst>
              <a:ext uri="{FF2B5EF4-FFF2-40B4-BE49-F238E27FC236}">
                <a16:creationId xmlns:a16="http://schemas.microsoft.com/office/drawing/2014/main" id="{28149B8B-A6E1-4208-BB27-978BD76C0814}"/>
              </a:ext>
            </a:extLst>
          </p:cNvPr>
          <p:cNvSpPr>
            <a:spLocks noChangeArrowheads="1"/>
          </p:cNvSpPr>
          <p:nvPr/>
        </p:nvSpPr>
        <p:spPr bwMode="auto">
          <a:xfrm>
            <a:off x="342900" y="49403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concentration of ADH in the blood determines how </a:t>
            </a:r>
            <a:br>
              <a:rPr lang="en-GB" altLang="en-US" dirty="0">
                <a:solidFill>
                  <a:srgbClr val="010066"/>
                </a:solidFill>
              </a:rPr>
            </a:br>
            <a:r>
              <a:rPr lang="en-GB" altLang="en-US" dirty="0">
                <a:solidFill>
                  <a:srgbClr val="010066"/>
                </a:solidFill>
              </a:rPr>
              <a:t>much water is reabsorbed from the tubule, and therefore </a:t>
            </a:r>
            <a:br>
              <a:rPr lang="en-GB" altLang="en-US" dirty="0">
                <a:solidFill>
                  <a:srgbClr val="010066"/>
                </a:solidFill>
              </a:rPr>
            </a:br>
            <a:r>
              <a:rPr lang="en-GB" altLang="en-US" dirty="0">
                <a:solidFill>
                  <a:srgbClr val="010066"/>
                </a:solidFill>
              </a:rPr>
              <a:t>how much urine is produced.</a:t>
            </a:r>
            <a:endParaRPr lang="en-GB" altLang="en-US" dirty="0"/>
          </a:p>
        </p:txBody>
      </p:sp>
      <p:sp>
        <p:nvSpPr>
          <p:cNvPr id="11" name="Line 16">
            <a:extLst>
              <a:ext uri="{FF2B5EF4-FFF2-40B4-BE49-F238E27FC236}">
                <a16:creationId xmlns:a16="http://schemas.microsoft.com/office/drawing/2014/main" id="{0F725112-CE83-4ACD-9520-56A1D57FA946}"/>
              </a:ext>
            </a:extLst>
          </p:cNvPr>
          <p:cNvSpPr>
            <a:spLocks noChangeShapeType="1"/>
          </p:cNvSpPr>
          <p:nvPr/>
        </p:nvSpPr>
        <p:spPr bwMode="auto">
          <a:xfrm flipH="1" flipV="1">
            <a:off x="6321425" y="2765425"/>
            <a:ext cx="1276350" cy="26035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2" name="Text Box 15">
            <a:extLst>
              <a:ext uri="{FF2B5EF4-FFF2-40B4-BE49-F238E27FC236}">
                <a16:creationId xmlns:a16="http://schemas.microsoft.com/office/drawing/2014/main" id="{594E6BBC-D6E2-4193-8C16-0F5AF7BEA27A}"/>
              </a:ext>
            </a:extLst>
          </p:cNvPr>
          <p:cNvSpPr txBox="1">
            <a:spLocks noChangeArrowheads="1"/>
          </p:cNvSpPr>
          <p:nvPr/>
        </p:nvSpPr>
        <p:spPr bwMode="auto">
          <a:xfrm>
            <a:off x="7381875" y="2538413"/>
            <a:ext cx="176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pituitary</a:t>
            </a:r>
            <a:br>
              <a:rPr lang="en-GB" altLang="en-US" b="1">
                <a:solidFill>
                  <a:srgbClr val="010066"/>
                </a:solidFill>
              </a:rPr>
            </a:br>
            <a:r>
              <a:rPr lang="en-GB" altLang="en-US" b="1">
                <a:solidFill>
                  <a:srgbClr val="010066"/>
                </a:solidFill>
              </a:rPr>
              <a:t>gland</a:t>
            </a:r>
            <a:endParaRPr lang="en-US" altLang="en-US">
              <a:solidFill>
                <a:srgbClr val="010066"/>
              </a:solidFill>
            </a:endParaRPr>
          </a:p>
        </p:txBody>
      </p:sp>
      <p:pic>
        <p:nvPicPr>
          <p:cNvPr id="13" name="Picture 12">
            <a:extLst>
              <a:ext uri="{FF2B5EF4-FFF2-40B4-BE49-F238E27FC236}">
                <a16:creationId xmlns:a16="http://schemas.microsoft.com/office/drawing/2014/main" id="{15F00737-0040-4860-91B0-D1890B45D13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32FE178C-6508-47FE-9D26-4A973FB83BB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8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8" grpId="0"/>
      <p:bldP spid="2868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C0C9883A-EC66-4AF5-80EA-0BECD3525E34}"/>
              </a:ext>
            </a:extLst>
          </p:cNvPr>
          <p:cNvSpPr>
            <a:spLocks noGrp="1" noChangeArrowheads="1"/>
          </p:cNvSpPr>
          <p:nvPr>
            <p:ph type="title"/>
          </p:nvPr>
        </p:nvSpPr>
        <p:spPr/>
        <p:txBody>
          <a:bodyPr/>
          <a:lstStyle/>
          <a:p>
            <a:pPr eaLnBrk="1" hangingPunct="1"/>
            <a:r>
              <a:rPr lang="en-GB" altLang="en-US" dirty="0"/>
              <a:t>How does ADH affect the kidney?</a:t>
            </a:r>
          </a:p>
        </p:txBody>
      </p:sp>
      <p:pic>
        <p:nvPicPr>
          <p:cNvPr id="7" name="Picture 6">
            <a:extLst>
              <a:ext uri="{FF2B5EF4-FFF2-40B4-BE49-F238E27FC236}">
                <a16:creationId xmlns:a16="http://schemas.microsoft.com/office/drawing/2014/main" id="{2B2DD5CF-3940-4B23-9316-D2562E01960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D89722F2-190A-460D-BEC8-CEBD178B298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F66DC92-E074-49F8-85FA-C9069F16FC59}"/>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FEB1CB67-A7DF-423F-B592-E9B00782A85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1981"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arrow">
            <a:extLst>
              <a:ext uri="{FF2B5EF4-FFF2-40B4-BE49-F238E27FC236}">
                <a16:creationId xmlns:a16="http://schemas.microsoft.com/office/drawing/2014/main" id="{C2E119AE-1A82-4D04-AB4D-A1A8D4C4DE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80000">
            <a:off x="2546350" y="3259138"/>
            <a:ext cx="13096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7" name="Picture 3" descr="arrow">
            <a:extLst>
              <a:ext uri="{FF2B5EF4-FFF2-40B4-BE49-F238E27FC236}">
                <a16:creationId xmlns:a16="http://schemas.microsoft.com/office/drawing/2014/main" id="{0E90B501-7CE9-4734-B7BC-1F6C41AF4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75" y="1392238"/>
            <a:ext cx="7699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8" name="Picture 4" descr="light arrow">
            <a:extLst>
              <a:ext uri="{FF2B5EF4-FFF2-40B4-BE49-F238E27FC236}">
                <a16:creationId xmlns:a16="http://schemas.microsoft.com/office/drawing/2014/main" id="{C002EC09-B7A9-4A32-9333-3EA4C55E7B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75" y="3767138"/>
            <a:ext cx="77787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9" name="Picture 5" descr="light arrow">
            <a:extLst>
              <a:ext uri="{FF2B5EF4-FFF2-40B4-BE49-F238E27FC236}">
                <a16:creationId xmlns:a16="http://schemas.microsoft.com/office/drawing/2014/main" id="{049570AC-F9A2-4D5B-B54D-3B12B9E2848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3163" y="4732338"/>
            <a:ext cx="3905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0" name="Picture 6" descr="light arrow">
            <a:extLst>
              <a:ext uri="{FF2B5EF4-FFF2-40B4-BE49-F238E27FC236}">
                <a16:creationId xmlns:a16="http://schemas.microsoft.com/office/drawing/2014/main" id="{EEB2CF21-4D60-4AD6-935C-59AC0CE24E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699661">
            <a:off x="2605088" y="3876675"/>
            <a:ext cx="11747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AutoShape 7">
            <a:extLst>
              <a:ext uri="{FF2B5EF4-FFF2-40B4-BE49-F238E27FC236}">
                <a16:creationId xmlns:a16="http://schemas.microsoft.com/office/drawing/2014/main" id="{D6CCB9EA-9A18-4F36-9E37-C142CF9736A1}"/>
              </a:ext>
            </a:extLst>
          </p:cNvPr>
          <p:cNvSpPr>
            <a:spLocks noChangeArrowheads="1"/>
          </p:cNvSpPr>
          <p:nvPr/>
        </p:nvSpPr>
        <p:spPr bwMode="auto">
          <a:xfrm>
            <a:off x="3594100" y="3146425"/>
            <a:ext cx="1941513" cy="1098550"/>
          </a:xfrm>
          <a:prstGeom prst="roundRect">
            <a:avLst>
              <a:gd name="adj" fmla="val 0"/>
            </a:avLst>
          </a:prstGeom>
          <a:solidFill>
            <a:srgbClr val="FFFFCC"/>
          </a:solidFill>
          <a:ln w="38100" algn="ctr">
            <a:solidFill>
              <a:srgbClr val="10BC45"/>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632" name="Rectangle 8">
            <a:extLst>
              <a:ext uri="{FF2B5EF4-FFF2-40B4-BE49-F238E27FC236}">
                <a16:creationId xmlns:a16="http://schemas.microsoft.com/office/drawing/2014/main" id="{DDD6D372-8FBE-48C0-8BE2-6B4BD011380D}"/>
              </a:ext>
            </a:extLst>
          </p:cNvPr>
          <p:cNvSpPr>
            <a:spLocks noGrp="1" noChangeArrowheads="1"/>
          </p:cNvSpPr>
          <p:nvPr>
            <p:ph type="title"/>
          </p:nvPr>
        </p:nvSpPr>
        <p:spPr/>
        <p:txBody>
          <a:bodyPr/>
          <a:lstStyle/>
          <a:p>
            <a:r>
              <a:rPr lang="en-GB" altLang="en-US"/>
              <a:t>ADH is controlled by negative feedback</a:t>
            </a:r>
          </a:p>
        </p:txBody>
      </p:sp>
      <p:sp>
        <p:nvSpPr>
          <p:cNvPr id="26634" name="Text Box 10">
            <a:extLst>
              <a:ext uri="{FF2B5EF4-FFF2-40B4-BE49-F238E27FC236}">
                <a16:creationId xmlns:a16="http://schemas.microsoft.com/office/drawing/2014/main" id="{D553AED4-0731-4124-AE8C-C53534606462}"/>
              </a:ext>
            </a:extLst>
          </p:cNvPr>
          <p:cNvSpPr txBox="1">
            <a:spLocks noChangeArrowheads="1"/>
          </p:cNvSpPr>
          <p:nvPr/>
        </p:nvSpPr>
        <p:spPr bwMode="auto">
          <a:xfrm>
            <a:off x="3598863" y="3198813"/>
            <a:ext cx="19240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rgbClr val="010066"/>
                </a:solidFill>
              </a:rPr>
              <a:t>normal salt concentration of blood</a:t>
            </a:r>
          </a:p>
        </p:txBody>
      </p:sp>
      <p:sp>
        <p:nvSpPr>
          <p:cNvPr id="190475" name="Text Box 11">
            <a:extLst>
              <a:ext uri="{FF2B5EF4-FFF2-40B4-BE49-F238E27FC236}">
                <a16:creationId xmlns:a16="http://schemas.microsoft.com/office/drawing/2014/main" id="{CA975E89-B476-4ED5-9939-9CF0AA802577}"/>
              </a:ext>
            </a:extLst>
          </p:cNvPr>
          <p:cNvSpPr txBox="1">
            <a:spLocks noChangeArrowheads="1"/>
          </p:cNvSpPr>
          <p:nvPr/>
        </p:nvSpPr>
        <p:spPr bwMode="auto">
          <a:xfrm>
            <a:off x="342900" y="3786188"/>
            <a:ext cx="248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rgbClr val="010066"/>
                </a:solidFill>
              </a:rPr>
              <a:t>decrease in salt concentration, </a:t>
            </a:r>
            <a:r>
              <a:rPr lang="en-GB" altLang="en-US" sz="2000" b="1">
                <a:solidFill>
                  <a:srgbClr val="010066"/>
                </a:solidFill>
              </a:rPr>
              <a:t>too much water </a:t>
            </a:r>
            <a:r>
              <a:rPr lang="en-GB" altLang="en-US" sz="2000">
                <a:solidFill>
                  <a:srgbClr val="010066"/>
                </a:solidFill>
              </a:rPr>
              <a:t>in body</a:t>
            </a:r>
          </a:p>
        </p:txBody>
      </p:sp>
      <p:sp>
        <p:nvSpPr>
          <p:cNvPr id="190476" name="Text Box 12">
            <a:extLst>
              <a:ext uri="{FF2B5EF4-FFF2-40B4-BE49-F238E27FC236}">
                <a16:creationId xmlns:a16="http://schemas.microsoft.com/office/drawing/2014/main" id="{4CD46F24-040C-464D-A48D-35E62F2B3972}"/>
              </a:ext>
            </a:extLst>
          </p:cNvPr>
          <p:cNvSpPr txBox="1">
            <a:spLocks noChangeArrowheads="1"/>
          </p:cNvSpPr>
          <p:nvPr/>
        </p:nvSpPr>
        <p:spPr bwMode="auto">
          <a:xfrm>
            <a:off x="342900" y="2578100"/>
            <a:ext cx="23288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rgbClr val="010066"/>
                </a:solidFill>
              </a:rPr>
              <a:t>increase in salt concentration</a:t>
            </a:r>
            <a:r>
              <a:rPr lang="en-GB" altLang="en-US" sz="2000" b="1">
                <a:solidFill>
                  <a:srgbClr val="010066"/>
                </a:solidFill>
              </a:rPr>
              <a:t>, too little water</a:t>
            </a:r>
            <a:r>
              <a:rPr lang="en-GB" altLang="en-US" sz="2000">
                <a:solidFill>
                  <a:srgbClr val="010066"/>
                </a:solidFill>
              </a:rPr>
              <a:t> in body</a:t>
            </a:r>
          </a:p>
        </p:txBody>
      </p:sp>
      <p:pic>
        <p:nvPicPr>
          <p:cNvPr id="29709" name="Picture 13" descr="brain">
            <a:extLst>
              <a:ext uri="{FF2B5EF4-FFF2-40B4-BE49-F238E27FC236}">
                <a16:creationId xmlns:a16="http://schemas.microsoft.com/office/drawing/2014/main" id="{A84CF415-341C-4BD3-A84B-93D2638967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7425" y="4979988"/>
            <a:ext cx="176053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14" descr="brain">
            <a:extLst>
              <a:ext uri="{FF2B5EF4-FFF2-40B4-BE49-F238E27FC236}">
                <a16:creationId xmlns:a16="http://schemas.microsoft.com/office/drawing/2014/main" id="{A18B6BB4-36B0-420E-98FF-1A7560EB7C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2638" y="795338"/>
            <a:ext cx="1760537"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9" name="Text Box 15">
            <a:extLst>
              <a:ext uri="{FF2B5EF4-FFF2-40B4-BE49-F238E27FC236}">
                <a16:creationId xmlns:a16="http://schemas.microsoft.com/office/drawing/2014/main" id="{453A88BD-0009-472D-9FAE-BEFE124827B6}"/>
              </a:ext>
            </a:extLst>
          </p:cNvPr>
          <p:cNvSpPr txBox="1">
            <a:spLocks noChangeArrowheads="1"/>
          </p:cNvSpPr>
          <p:nvPr/>
        </p:nvSpPr>
        <p:spPr bwMode="auto">
          <a:xfrm>
            <a:off x="765175" y="5524500"/>
            <a:ext cx="2606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rgbClr val="010066"/>
                </a:solidFill>
              </a:rPr>
              <a:t>change detected by receptors in the brain</a:t>
            </a:r>
          </a:p>
        </p:txBody>
      </p:sp>
      <p:sp>
        <p:nvSpPr>
          <p:cNvPr id="190480" name="Text Box 16">
            <a:extLst>
              <a:ext uri="{FF2B5EF4-FFF2-40B4-BE49-F238E27FC236}">
                <a16:creationId xmlns:a16="http://schemas.microsoft.com/office/drawing/2014/main" id="{CBFB9021-3057-402F-B8A2-73B09E33133A}"/>
              </a:ext>
            </a:extLst>
          </p:cNvPr>
          <p:cNvSpPr txBox="1">
            <a:spLocks noChangeArrowheads="1"/>
          </p:cNvSpPr>
          <p:nvPr/>
        </p:nvSpPr>
        <p:spPr bwMode="auto">
          <a:xfrm>
            <a:off x="342900" y="1009650"/>
            <a:ext cx="2606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rgbClr val="010066"/>
                </a:solidFill>
              </a:rPr>
              <a:t>change detected by receptors in the brain</a:t>
            </a:r>
          </a:p>
        </p:txBody>
      </p:sp>
      <p:sp>
        <p:nvSpPr>
          <p:cNvPr id="190481" name="Text Box 17">
            <a:extLst>
              <a:ext uri="{FF2B5EF4-FFF2-40B4-BE49-F238E27FC236}">
                <a16:creationId xmlns:a16="http://schemas.microsoft.com/office/drawing/2014/main" id="{CF2A7B42-4D4F-408C-8DD6-9AAE83B3E53D}"/>
              </a:ext>
            </a:extLst>
          </p:cNvPr>
          <p:cNvSpPr txBox="1">
            <a:spLocks noChangeArrowheads="1"/>
          </p:cNvSpPr>
          <p:nvPr/>
        </p:nvSpPr>
        <p:spPr bwMode="auto">
          <a:xfrm>
            <a:off x="6654800" y="5624513"/>
            <a:ext cx="18780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rgbClr val="010066"/>
                </a:solidFill>
              </a:rPr>
              <a:t>pituitary gland releases </a:t>
            </a:r>
            <a:r>
              <a:rPr lang="en-GB" altLang="en-US" sz="2000" b="1">
                <a:solidFill>
                  <a:srgbClr val="010066"/>
                </a:solidFill>
              </a:rPr>
              <a:t>less ADH</a:t>
            </a:r>
          </a:p>
        </p:txBody>
      </p:sp>
      <p:sp>
        <p:nvSpPr>
          <p:cNvPr id="190482" name="Text Box 18">
            <a:extLst>
              <a:ext uri="{FF2B5EF4-FFF2-40B4-BE49-F238E27FC236}">
                <a16:creationId xmlns:a16="http://schemas.microsoft.com/office/drawing/2014/main" id="{BA218FA3-0B1D-44E3-90C9-0FA68753B398}"/>
              </a:ext>
            </a:extLst>
          </p:cNvPr>
          <p:cNvSpPr txBox="1">
            <a:spLocks noChangeArrowheads="1"/>
          </p:cNvSpPr>
          <p:nvPr/>
        </p:nvSpPr>
        <p:spPr bwMode="auto">
          <a:xfrm>
            <a:off x="6545263" y="782638"/>
            <a:ext cx="2471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rgbClr val="010066"/>
                </a:solidFill>
              </a:rPr>
              <a:t>pituitary gland releases </a:t>
            </a:r>
            <a:r>
              <a:rPr lang="en-GB" altLang="en-US" sz="2000" b="1">
                <a:solidFill>
                  <a:srgbClr val="010066"/>
                </a:solidFill>
              </a:rPr>
              <a:t>more ADH</a:t>
            </a:r>
          </a:p>
        </p:txBody>
      </p:sp>
      <p:sp>
        <p:nvSpPr>
          <p:cNvPr id="190483" name="Text Box 19">
            <a:extLst>
              <a:ext uri="{FF2B5EF4-FFF2-40B4-BE49-F238E27FC236}">
                <a16:creationId xmlns:a16="http://schemas.microsoft.com/office/drawing/2014/main" id="{01CFF5AF-A996-4F1B-892B-9A3CA35C49A5}"/>
              </a:ext>
            </a:extLst>
          </p:cNvPr>
          <p:cNvSpPr txBox="1">
            <a:spLocks noChangeArrowheads="1"/>
          </p:cNvSpPr>
          <p:nvPr/>
        </p:nvSpPr>
        <p:spPr bwMode="auto">
          <a:xfrm>
            <a:off x="6951663" y="1655763"/>
            <a:ext cx="2087562" cy="1323975"/>
          </a:xfrm>
          <a:prstGeom prst="rect">
            <a:avLst/>
          </a:prstGeom>
          <a:solidFill>
            <a:schemeClr val="bg1">
              <a:alpha val="74901"/>
            </a:schemeClr>
          </a:solidFill>
          <a:ln>
            <a:noFill/>
          </a:ln>
          <a:extLs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rgbClr val="010066"/>
                </a:solidFill>
              </a:rPr>
              <a:t>kidney tubules become </a:t>
            </a:r>
            <a:r>
              <a:rPr lang="en-GB" altLang="en-US" sz="2000" b="1">
                <a:solidFill>
                  <a:srgbClr val="010066"/>
                </a:solidFill>
              </a:rPr>
              <a:t>more permeable </a:t>
            </a:r>
            <a:r>
              <a:rPr lang="en-GB" altLang="en-US" sz="2000">
                <a:solidFill>
                  <a:srgbClr val="010066"/>
                </a:solidFill>
              </a:rPr>
              <a:t>to water</a:t>
            </a:r>
          </a:p>
        </p:txBody>
      </p:sp>
      <p:sp>
        <p:nvSpPr>
          <p:cNvPr id="190484" name="Text Box 20">
            <a:extLst>
              <a:ext uri="{FF2B5EF4-FFF2-40B4-BE49-F238E27FC236}">
                <a16:creationId xmlns:a16="http://schemas.microsoft.com/office/drawing/2014/main" id="{D15BCA59-B4D6-45C0-B46C-8F11C6EFC32D}"/>
              </a:ext>
            </a:extLst>
          </p:cNvPr>
          <p:cNvSpPr txBox="1">
            <a:spLocks noChangeArrowheads="1"/>
          </p:cNvSpPr>
          <p:nvPr/>
        </p:nvSpPr>
        <p:spPr bwMode="auto">
          <a:xfrm>
            <a:off x="6353175" y="3209925"/>
            <a:ext cx="2492375" cy="400050"/>
          </a:xfrm>
          <a:prstGeom prst="rect">
            <a:avLst/>
          </a:prstGeom>
          <a:solidFill>
            <a:schemeClr val="bg1">
              <a:alpha val="74901"/>
            </a:schemeClr>
          </a:solidFill>
          <a:ln>
            <a:noFill/>
          </a:ln>
          <a:extLs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rgbClr val="010066"/>
                </a:solidFill>
              </a:rPr>
              <a:t>concentrated urine</a:t>
            </a:r>
          </a:p>
        </p:txBody>
      </p:sp>
      <p:sp>
        <p:nvSpPr>
          <p:cNvPr id="190485" name="Text Box 21">
            <a:extLst>
              <a:ext uri="{FF2B5EF4-FFF2-40B4-BE49-F238E27FC236}">
                <a16:creationId xmlns:a16="http://schemas.microsoft.com/office/drawing/2014/main" id="{C27022F5-3A78-40E3-8F44-C1E19B670A4D}"/>
              </a:ext>
            </a:extLst>
          </p:cNvPr>
          <p:cNvSpPr txBox="1">
            <a:spLocks noChangeArrowheads="1"/>
          </p:cNvSpPr>
          <p:nvPr/>
        </p:nvSpPr>
        <p:spPr bwMode="auto">
          <a:xfrm>
            <a:off x="6821488" y="4294188"/>
            <a:ext cx="2151062" cy="1323975"/>
          </a:xfrm>
          <a:prstGeom prst="rect">
            <a:avLst/>
          </a:prstGeom>
          <a:solidFill>
            <a:schemeClr val="bg1">
              <a:alpha val="74901"/>
            </a:schemeClr>
          </a:solidFill>
          <a:ln>
            <a:noFill/>
          </a:ln>
          <a:extLs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a:solidFill>
                  <a:srgbClr val="010066"/>
                </a:solidFill>
              </a:rPr>
              <a:t>kidney tubules become </a:t>
            </a:r>
            <a:r>
              <a:rPr lang="en-GB" altLang="en-US" sz="2000" b="1">
                <a:solidFill>
                  <a:srgbClr val="010066"/>
                </a:solidFill>
              </a:rPr>
              <a:t>less permeable </a:t>
            </a:r>
            <a:r>
              <a:rPr lang="en-GB" altLang="en-US" sz="2000">
                <a:solidFill>
                  <a:srgbClr val="010066"/>
                </a:solidFill>
              </a:rPr>
              <a:t>to water</a:t>
            </a:r>
          </a:p>
        </p:txBody>
      </p:sp>
      <p:sp>
        <p:nvSpPr>
          <p:cNvPr id="190486" name="Text Box 22">
            <a:extLst>
              <a:ext uri="{FF2B5EF4-FFF2-40B4-BE49-F238E27FC236}">
                <a16:creationId xmlns:a16="http://schemas.microsoft.com/office/drawing/2014/main" id="{5CB066C1-07F4-4108-94DA-D4F09EB800BB}"/>
              </a:ext>
            </a:extLst>
          </p:cNvPr>
          <p:cNvSpPr txBox="1">
            <a:spLocks noChangeArrowheads="1"/>
          </p:cNvSpPr>
          <p:nvPr/>
        </p:nvSpPr>
        <p:spPr bwMode="auto">
          <a:xfrm>
            <a:off x="6319838" y="3597275"/>
            <a:ext cx="1565275" cy="400050"/>
          </a:xfrm>
          <a:prstGeom prst="rect">
            <a:avLst/>
          </a:prstGeom>
          <a:solidFill>
            <a:schemeClr val="bg1">
              <a:alpha val="74901"/>
            </a:schemeClr>
          </a:solidFill>
          <a:ln>
            <a:noFill/>
          </a:ln>
          <a:extLs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rgbClr val="010066"/>
                </a:solidFill>
              </a:rPr>
              <a:t>dilute urine</a:t>
            </a:r>
          </a:p>
        </p:txBody>
      </p:sp>
      <p:sp>
        <p:nvSpPr>
          <p:cNvPr id="190487" name="Text Box 23">
            <a:extLst>
              <a:ext uri="{FF2B5EF4-FFF2-40B4-BE49-F238E27FC236}">
                <a16:creationId xmlns:a16="http://schemas.microsoft.com/office/drawing/2014/main" id="{93E55F51-B7F5-44AE-B2F8-E6B805580517}"/>
              </a:ext>
            </a:extLst>
          </p:cNvPr>
          <p:cNvSpPr txBox="1">
            <a:spLocks noChangeArrowheads="1"/>
          </p:cNvSpPr>
          <p:nvPr/>
        </p:nvSpPr>
        <p:spPr bwMode="auto">
          <a:xfrm>
            <a:off x="3597275" y="4319588"/>
            <a:ext cx="1820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rgbClr val="10BC45"/>
                </a:solidFill>
              </a:rPr>
              <a:t>must excrete more water</a:t>
            </a:r>
          </a:p>
        </p:txBody>
      </p:sp>
      <p:sp>
        <p:nvSpPr>
          <p:cNvPr id="190488" name="Text Box 24">
            <a:extLst>
              <a:ext uri="{FF2B5EF4-FFF2-40B4-BE49-F238E27FC236}">
                <a16:creationId xmlns:a16="http://schemas.microsoft.com/office/drawing/2014/main" id="{DEC18FCA-ABE3-4EDE-BDCD-1D2DD2B84127}"/>
              </a:ext>
            </a:extLst>
          </p:cNvPr>
          <p:cNvSpPr txBox="1">
            <a:spLocks noChangeArrowheads="1"/>
          </p:cNvSpPr>
          <p:nvPr/>
        </p:nvSpPr>
        <p:spPr bwMode="auto">
          <a:xfrm>
            <a:off x="3163888" y="2293938"/>
            <a:ext cx="209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rgbClr val="10BC45"/>
                </a:solidFill>
              </a:rPr>
              <a:t>must reabsorb more water</a:t>
            </a:r>
          </a:p>
        </p:txBody>
      </p:sp>
      <p:pic>
        <p:nvPicPr>
          <p:cNvPr id="190489" name="Picture 25" descr="curved arrow">
            <a:extLst>
              <a:ext uri="{FF2B5EF4-FFF2-40B4-BE49-F238E27FC236}">
                <a16:creationId xmlns:a16="http://schemas.microsoft.com/office/drawing/2014/main" id="{2AFACB6E-57F2-423A-A4EA-790B11585E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85823" flipV="1">
            <a:off x="3019425" y="5168900"/>
            <a:ext cx="13589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90" name="Picture 26" descr="arrow">
            <a:extLst>
              <a:ext uri="{FF2B5EF4-FFF2-40B4-BE49-F238E27FC236}">
                <a16:creationId xmlns:a16="http://schemas.microsoft.com/office/drawing/2014/main" id="{8BF0EA85-13E8-4899-A2AA-3BC06AC06C8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77925" y="1695450"/>
            <a:ext cx="381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91" name="Picture 27" descr="light arrow">
            <a:extLst>
              <a:ext uri="{FF2B5EF4-FFF2-40B4-BE49-F238E27FC236}">
                <a16:creationId xmlns:a16="http://schemas.microsoft.com/office/drawing/2014/main" id="{79BBD4D2-863B-490A-B1B4-DAC88410053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29263" y="3621088"/>
            <a:ext cx="90646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92" name="Picture 28" descr="arrow">
            <a:extLst>
              <a:ext uri="{FF2B5EF4-FFF2-40B4-BE49-F238E27FC236}">
                <a16:creationId xmlns:a16="http://schemas.microsoft.com/office/drawing/2014/main" id="{D31CA801-3385-4B1F-8B7E-19F028EF128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24500" y="3232150"/>
            <a:ext cx="8858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93" name="Picture 29" descr="dark curved pointed arrow">
            <a:extLst>
              <a:ext uri="{FF2B5EF4-FFF2-40B4-BE49-F238E27FC236}">
                <a16:creationId xmlns:a16="http://schemas.microsoft.com/office/drawing/2014/main" id="{FB8D4159-7071-4F92-92E9-2996229A59CF}"/>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900000">
            <a:off x="4127500" y="1446213"/>
            <a:ext cx="17557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94" name="Picture 30" descr="dark curved pointed arrow">
            <a:extLst>
              <a:ext uri="{FF2B5EF4-FFF2-40B4-BE49-F238E27FC236}">
                <a16:creationId xmlns:a16="http://schemas.microsoft.com/office/drawing/2014/main" id="{D84CD51A-79DF-4CDB-B0B1-A40CF61B0E0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41800" y="5957888"/>
            <a:ext cx="16891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95" name="Picture 31" descr="dark curved arrow">
            <a:extLst>
              <a:ext uri="{FF2B5EF4-FFF2-40B4-BE49-F238E27FC236}">
                <a16:creationId xmlns:a16="http://schemas.microsoft.com/office/drawing/2014/main" id="{F8DA5D6A-3DFB-4030-AFB0-BE61D06D35C0}"/>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228523" flipV="1">
            <a:off x="2868613" y="847725"/>
            <a:ext cx="13604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97" name="Rectangle 33">
            <a:extLst>
              <a:ext uri="{FF2B5EF4-FFF2-40B4-BE49-F238E27FC236}">
                <a16:creationId xmlns:a16="http://schemas.microsoft.com/office/drawing/2014/main" id="{09059B34-257C-40BF-8021-9D764B5C66BA}"/>
              </a:ext>
            </a:extLst>
          </p:cNvPr>
          <p:cNvSpPr>
            <a:spLocks noChangeArrowheads="1"/>
          </p:cNvSpPr>
          <p:nvPr/>
        </p:nvSpPr>
        <p:spPr bwMode="auto">
          <a:xfrm>
            <a:off x="5049838" y="4937125"/>
            <a:ext cx="1974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solidFill>
                  <a:srgbClr val="010066"/>
                </a:solidFill>
              </a:rPr>
              <a:t>thirst is reduced</a:t>
            </a:r>
          </a:p>
        </p:txBody>
      </p:sp>
      <p:pic>
        <p:nvPicPr>
          <p:cNvPr id="190498" name="Picture 34" descr="dark curved pointed arrow">
            <a:extLst>
              <a:ext uri="{FF2B5EF4-FFF2-40B4-BE49-F238E27FC236}">
                <a16:creationId xmlns:a16="http://schemas.microsoft.com/office/drawing/2014/main" id="{5A92772A-944F-464A-92E0-9F4F956036F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30875" y="4052888"/>
            <a:ext cx="4349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99" name="Picture 35" descr="light arrow">
            <a:extLst>
              <a:ext uri="{FF2B5EF4-FFF2-40B4-BE49-F238E27FC236}">
                <a16:creationId xmlns:a16="http://schemas.microsoft.com/office/drawing/2014/main" id="{714BC739-7423-4A2F-B9CE-7D933F72060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13450" y="5838825"/>
            <a:ext cx="7921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00" name="Picture 36" descr="light arrow">
            <a:extLst>
              <a:ext uri="{FF2B5EF4-FFF2-40B4-BE49-F238E27FC236}">
                <a16:creationId xmlns:a16="http://schemas.microsoft.com/office/drawing/2014/main" id="{0F059558-54D9-490C-8463-C4A8C6864C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0563" y="5221288"/>
            <a:ext cx="3143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501" name="Rectangle 37">
            <a:extLst>
              <a:ext uri="{FF2B5EF4-FFF2-40B4-BE49-F238E27FC236}">
                <a16:creationId xmlns:a16="http://schemas.microsoft.com/office/drawing/2014/main" id="{73E0FCEA-E199-4584-AD5D-2C635847999B}"/>
              </a:ext>
            </a:extLst>
          </p:cNvPr>
          <p:cNvSpPr>
            <a:spLocks noChangeArrowheads="1"/>
          </p:cNvSpPr>
          <p:nvPr/>
        </p:nvSpPr>
        <p:spPr bwMode="auto">
          <a:xfrm>
            <a:off x="5253038" y="1814513"/>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a:solidFill>
                  <a:srgbClr val="010066"/>
                </a:solidFill>
              </a:rPr>
              <a:t>thirst is increased</a:t>
            </a:r>
          </a:p>
        </p:txBody>
      </p:sp>
      <p:pic>
        <p:nvPicPr>
          <p:cNvPr id="190502" name="Picture 38" descr="arrow">
            <a:extLst>
              <a:ext uri="{FF2B5EF4-FFF2-40B4-BE49-F238E27FC236}">
                <a16:creationId xmlns:a16="http://schemas.microsoft.com/office/drawing/2014/main" id="{5D04B100-4717-4711-900F-C1550F9A024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865813" y="1220788"/>
            <a:ext cx="330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03" name="Picture 39" descr="dark curved arrow">
            <a:extLst>
              <a:ext uri="{FF2B5EF4-FFF2-40B4-BE49-F238E27FC236}">
                <a16:creationId xmlns:a16="http://schemas.microsoft.com/office/drawing/2014/main" id="{BFAA608A-FD15-44D8-A243-664DCC708F9E}"/>
              </a:ext>
            </a:extLst>
          </p:cNvPr>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6840000" flipV="1">
            <a:off x="5412581" y="2678907"/>
            <a:ext cx="9794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04" name="Picture 40" descr="arrow">
            <a:extLst>
              <a:ext uri="{FF2B5EF4-FFF2-40B4-BE49-F238E27FC236}">
                <a16:creationId xmlns:a16="http://schemas.microsoft.com/office/drawing/2014/main" id="{4C40CE9A-AD0D-46FF-9AAB-8A014D279CA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67425" y="923925"/>
            <a:ext cx="768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2DCFABFD-977E-4590-B14E-20C36477FB20}"/>
              </a:ext>
            </a:extLst>
          </p:cNvPr>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42" name="Picture 9" descr="notes_icon">
            <a:extLst>
              <a:ext uri="{FF2B5EF4-FFF2-40B4-BE49-F238E27FC236}">
                <a16:creationId xmlns:a16="http://schemas.microsoft.com/office/drawing/2014/main" id="{55C5F82B-DA16-45DD-A59B-805202BD2F43}"/>
              </a:ext>
            </a:extLst>
          </p:cNvPr>
          <p:cNvPicPr>
            <a:picLocks noChangeAspect="1" noChangeArrowheads="1"/>
          </p:cNvPicPr>
          <p:nvPr/>
        </p:nvPicPr>
        <p:blipFill>
          <a:blip r:embed="rId22" cstate="print"/>
          <a:srcRect/>
          <a:stretch>
            <a:fillRect/>
          </a:stretch>
        </p:blipFill>
        <p:spPr bwMode="auto">
          <a:xfrm>
            <a:off x="8532813" y="153987"/>
            <a:ext cx="442912" cy="387350"/>
          </a:xfrm>
          <a:prstGeom prst="rect">
            <a:avLst/>
          </a:prstGeom>
          <a:noFill/>
          <a:ln w="9525">
            <a:noFill/>
            <a:miter lim="800000"/>
            <a:headEnd/>
            <a:tailEnd/>
          </a:ln>
        </p:spPr>
      </p:pic>
      <p:pic>
        <p:nvPicPr>
          <p:cNvPr id="43" name="Picture 42">
            <a:extLst>
              <a:ext uri="{FF2B5EF4-FFF2-40B4-BE49-F238E27FC236}">
                <a16:creationId xmlns:a16="http://schemas.microsoft.com/office/drawing/2014/main" id="{7F13BBED-5F22-45FF-AFEF-260F2B8B9FFC}"/>
              </a:ext>
            </a:extLst>
          </p:cNvPr>
          <p:cNvPicPr>
            <a:picLocks noChangeAspect="1" noChangeArrowheads="1"/>
          </p:cNvPicPr>
          <p:nvPr/>
        </p:nvPicPr>
        <p:blipFill>
          <a:blip r:embed="rId23">
            <a:extLst>
              <a:ext uri="{28A0092B-C50C-407E-A947-70E740481C1C}">
                <a14:useLocalDpi xmlns:a14="http://schemas.microsoft.com/office/drawing/2010/main" val="0"/>
              </a:ext>
            </a:extLst>
          </a:blip>
          <a:stretch>
            <a:fillRect/>
          </a:stretch>
        </p:blipFill>
        <p:spPr bwMode="auto">
          <a:xfrm>
            <a:off x="80323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04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04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04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04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04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05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050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050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048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04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046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048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049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050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04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047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904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047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904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97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048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049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9050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049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9049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0481"/>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9048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90468"/>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9048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9049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90498"/>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nodeType="after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5" grpId="0"/>
      <p:bldP spid="190476" grpId="0"/>
      <p:bldP spid="190479" grpId="0"/>
      <p:bldP spid="190480" grpId="0"/>
      <p:bldP spid="190481" grpId="0"/>
      <p:bldP spid="190482" grpId="0"/>
      <p:bldP spid="190483" grpId="0" animBg="1"/>
      <p:bldP spid="190484" grpId="0" animBg="1"/>
      <p:bldP spid="190485" grpId="0" animBg="1"/>
      <p:bldP spid="190486" grpId="0" animBg="1"/>
      <p:bldP spid="190487" grpId="0"/>
      <p:bldP spid="190488" grpId="0"/>
      <p:bldP spid="190497" grpId="0"/>
      <p:bldP spid="1905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5D2ACD03-68CF-4D01-BBD9-41E3FAD11079}"/>
              </a:ext>
            </a:extLst>
          </p:cNvPr>
          <p:cNvSpPr>
            <a:spLocks noGrp="1" noChangeArrowheads="1"/>
          </p:cNvSpPr>
          <p:nvPr>
            <p:ph type="title"/>
          </p:nvPr>
        </p:nvSpPr>
        <p:spPr/>
        <p:txBody>
          <a:bodyPr/>
          <a:lstStyle/>
          <a:p>
            <a:r>
              <a:rPr lang="en-GB" altLang="en-US" dirty="0"/>
              <a:t>Factors affecting urine production</a:t>
            </a:r>
          </a:p>
        </p:txBody>
      </p:sp>
      <p:pic>
        <p:nvPicPr>
          <p:cNvPr id="7" name="Picture 6">
            <a:extLst>
              <a:ext uri="{FF2B5EF4-FFF2-40B4-BE49-F238E27FC236}">
                <a16:creationId xmlns:a16="http://schemas.microsoft.com/office/drawing/2014/main" id="{60A0E34F-EC48-4FDC-A3CD-ADE00D87C48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0D244E1-CFAF-40BD-8B7D-3C304E778CD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A3E8A2AC-831D-4162-A40D-6F1A1554A6C8}"/>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E427564A-7204-4891-8A19-AFA9A5F5F24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8992" y="73668"/>
            <a:ext cx="453390" cy="466725"/>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A33525A-DE60-48F0-B2A5-EC07C00650E8}"/>
              </a:ext>
            </a:extLst>
          </p:cNvPr>
          <p:cNvSpPr>
            <a:spLocks noGrp="1" noChangeArrowheads="1"/>
          </p:cNvSpPr>
          <p:nvPr>
            <p:ph type="title"/>
          </p:nvPr>
        </p:nvSpPr>
        <p:spPr/>
        <p:txBody>
          <a:bodyPr/>
          <a:lstStyle/>
          <a:p>
            <a:r>
              <a:rPr lang="en-GB" altLang="en-US"/>
              <a:t>What happens if the kidneys fail?</a:t>
            </a:r>
            <a:endParaRPr lang="en-US" altLang="en-US"/>
          </a:p>
        </p:txBody>
      </p:sp>
      <p:sp>
        <p:nvSpPr>
          <p:cNvPr id="28675" name="Rectangle 3">
            <a:extLst>
              <a:ext uri="{FF2B5EF4-FFF2-40B4-BE49-F238E27FC236}">
                <a16:creationId xmlns:a16="http://schemas.microsoft.com/office/drawing/2014/main" id="{BFB4D8D2-96CD-454C-8CC6-0364A3DB3A0C}"/>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10BC45"/>
                </a:solidFill>
              </a:rPr>
              <a:t>Kidney failure</a:t>
            </a:r>
            <a:r>
              <a:rPr lang="en-GB" altLang="en-US">
                <a:solidFill>
                  <a:srgbClr val="010066"/>
                </a:solidFill>
              </a:rPr>
              <a:t> can occur due to infection, diabetes, </a:t>
            </a:r>
            <a:br>
              <a:rPr lang="en-GB" altLang="en-US">
                <a:solidFill>
                  <a:srgbClr val="010066"/>
                </a:solidFill>
              </a:rPr>
            </a:br>
            <a:r>
              <a:rPr lang="en-GB" altLang="en-US">
                <a:solidFill>
                  <a:srgbClr val="010066"/>
                </a:solidFill>
              </a:rPr>
              <a:t>high blood pressure or damage following an accident. </a:t>
            </a:r>
          </a:p>
        </p:txBody>
      </p:sp>
      <p:sp>
        <p:nvSpPr>
          <p:cNvPr id="177157" name="Text Box 51">
            <a:extLst>
              <a:ext uri="{FF2B5EF4-FFF2-40B4-BE49-F238E27FC236}">
                <a16:creationId xmlns:a16="http://schemas.microsoft.com/office/drawing/2014/main" id="{D40539E6-AFC1-4FA5-81ED-49A880CE4944}"/>
              </a:ext>
            </a:extLst>
          </p:cNvPr>
          <p:cNvSpPr txBox="1">
            <a:spLocks noChangeArrowheads="1"/>
          </p:cNvSpPr>
          <p:nvPr/>
        </p:nvSpPr>
        <p:spPr bwMode="auto">
          <a:xfrm>
            <a:off x="342900" y="5102225"/>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There are two main methods to treat kidney failure:</a:t>
            </a:r>
          </a:p>
        </p:txBody>
      </p:sp>
      <p:sp>
        <p:nvSpPr>
          <p:cNvPr id="177160" name="Rectangle 8">
            <a:extLst>
              <a:ext uri="{FF2B5EF4-FFF2-40B4-BE49-F238E27FC236}">
                <a16:creationId xmlns:a16="http://schemas.microsoft.com/office/drawing/2014/main" id="{95CFA7F0-2F29-48A2-A33B-D0FDCF35328D}"/>
              </a:ext>
            </a:extLst>
          </p:cNvPr>
          <p:cNvSpPr>
            <a:spLocks noChangeArrowheads="1"/>
          </p:cNvSpPr>
          <p:nvPr/>
        </p:nvSpPr>
        <p:spPr bwMode="auto">
          <a:xfrm>
            <a:off x="342900" y="1730375"/>
            <a:ext cx="48577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If left untreated, waste products such as urea build up in the blood. This affects the function of body cells, which can lead to further health problems.</a:t>
            </a:r>
          </a:p>
        </p:txBody>
      </p:sp>
      <p:sp>
        <p:nvSpPr>
          <p:cNvPr id="177161" name="Text Box 9">
            <a:extLst>
              <a:ext uri="{FF2B5EF4-FFF2-40B4-BE49-F238E27FC236}">
                <a16:creationId xmlns:a16="http://schemas.microsoft.com/office/drawing/2014/main" id="{BB828CB7-882B-4BBC-BD48-EC67A4120465}"/>
              </a:ext>
            </a:extLst>
          </p:cNvPr>
          <p:cNvSpPr txBox="1">
            <a:spLocks noChangeArrowheads="1"/>
          </p:cNvSpPr>
          <p:nvPr/>
        </p:nvSpPr>
        <p:spPr bwMode="auto">
          <a:xfrm>
            <a:off x="342900" y="5678488"/>
            <a:ext cx="2792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a:solidFill>
                  <a:srgbClr val="10BC45"/>
                </a:solidFill>
              </a:rPr>
              <a:t>kidney dialysis</a:t>
            </a:r>
          </a:p>
        </p:txBody>
      </p:sp>
      <p:sp>
        <p:nvSpPr>
          <p:cNvPr id="177162" name="Text Box 10">
            <a:extLst>
              <a:ext uri="{FF2B5EF4-FFF2-40B4-BE49-F238E27FC236}">
                <a16:creationId xmlns:a16="http://schemas.microsoft.com/office/drawing/2014/main" id="{56F9B413-3C62-4116-AF8F-E33462AE0E38}"/>
              </a:ext>
            </a:extLst>
          </p:cNvPr>
          <p:cNvSpPr txBox="1">
            <a:spLocks noChangeArrowheads="1"/>
          </p:cNvSpPr>
          <p:nvPr/>
        </p:nvSpPr>
        <p:spPr bwMode="auto">
          <a:xfrm>
            <a:off x="3822700" y="5683250"/>
            <a:ext cx="329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a:solidFill>
                  <a:srgbClr val="10BC45"/>
                </a:solidFill>
              </a:rPr>
              <a:t>kidney transplant</a:t>
            </a:r>
            <a:endParaRPr lang="en-GB" altLang="en-US">
              <a:solidFill>
                <a:srgbClr val="10BC45"/>
              </a:solidFill>
            </a:endParaRPr>
          </a:p>
        </p:txBody>
      </p:sp>
      <p:sp>
        <p:nvSpPr>
          <p:cNvPr id="11" name="Text Box 5">
            <a:extLst>
              <a:ext uri="{FF2B5EF4-FFF2-40B4-BE49-F238E27FC236}">
                <a16:creationId xmlns:a16="http://schemas.microsoft.com/office/drawing/2014/main" id="{747C70C9-D934-4191-9FA9-2AC8B6C06A67}"/>
              </a:ext>
            </a:extLst>
          </p:cNvPr>
          <p:cNvSpPr txBox="1">
            <a:spLocks noChangeArrowheads="1"/>
          </p:cNvSpPr>
          <p:nvPr/>
        </p:nvSpPr>
        <p:spPr bwMode="auto">
          <a:xfrm>
            <a:off x="342900" y="378618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Kidney failure is a serious </a:t>
            </a:r>
            <a:br>
              <a:rPr lang="en-GB" altLang="en-US">
                <a:solidFill>
                  <a:srgbClr val="010066"/>
                </a:solidFill>
              </a:rPr>
            </a:br>
            <a:r>
              <a:rPr lang="en-GB" altLang="en-US">
                <a:solidFill>
                  <a:srgbClr val="010066"/>
                </a:solidFill>
              </a:rPr>
              <a:t>condition as it affects all </a:t>
            </a:r>
            <a:br>
              <a:rPr lang="en-GB" altLang="en-US">
                <a:solidFill>
                  <a:srgbClr val="010066"/>
                </a:solidFill>
              </a:rPr>
            </a:br>
            <a:r>
              <a:rPr lang="en-GB" altLang="en-US">
                <a:solidFill>
                  <a:srgbClr val="010066"/>
                </a:solidFill>
              </a:rPr>
              <a:t>other parts of the body. </a:t>
            </a:r>
          </a:p>
        </p:txBody>
      </p:sp>
      <p:pic>
        <p:nvPicPr>
          <p:cNvPr id="28683" name="Picture 11" descr="Image Point Fr_171528047.jpg">
            <a:extLst>
              <a:ext uri="{FF2B5EF4-FFF2-40B4-BE49-F238E27FC236}">
                <a16:creationId xmlns:a16="http://schemas.microsoft.com/office/drawing/2014/main" id="{9A94A28C-7C53-4449-8E23-C7DB59F54281}"/>
              </a:ext>
            </a:extLst>
          </p:cNvPr>
          <p:cNvPicPr>
            <a:picLocks noChangeAspect="1"/>
          </p:cNvPicPr>
          <p:nvPr/>
        </p:nvPicPr>
        <p:blipFill>
          <a:blip r:embed="rId4">
            <a:extLst>
              <a:ext uri="{28A0092B-C50C-407E-A947-70E740481C1C}">
                <a14:useLocalDpi xmlns:a14="http://schemas.microsoft.com/office/drawing/2010/main" val="0"/>
              </a:ext>
            </a:extLst>
          </a:blip>
          <a:srcRect r="19818"/>
          <a:stretch>
            <a:fillRect/>
          </a:stretch>
        </p:blipFill>
        <p:spPr bwMode="auto">
          <a:xfrm>
            <a:off x="5313363" y="1995488"/>
            <a:ext cx="337343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DAF1EB5-2378-48FB-A6DF-2853457A054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6AC44499-BDC9-411E-938E-47424AC67EC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1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71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716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p:bldP spid="177160" grpId="0"/>
      <p:bldP spid="177161" grpId="0"/>
      <p:bldP spid="17716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9153021-9650-46A6-9D1B-34EAFBB1AFF5}"/>
              </a:ext>
            </a:extLst>
          </p:cNvPr>
          <p:cNvSpPr>
            <a:spLocks noGrp="1" noChangeArrowheads="1"/>
          </p:cNvSpPr>
          <p:nvPr>
            <p:ph type="title"/>
          </p:nvPr>
        </p:nvSpPr>
        <p:spPr/>
        <p:txBody>
          <a:bodyPr/>
          <a:lstStyle/>
          <a:p>
            <a:r>
              <a:rPr lang="en-GB" altLang="en-US"/>
              <a:t>What is dialysis?</a:t>
            </a:r>
            <a:endParaRPr lang="en-US" altLang="en-US"/>
          </a:p>
        </p:txBody>
      </p:sp>
      <p:sp>
        <p:nvSpPr>
          <p:cNvPr id="29699" name="Text Box 5">
            <a:extLst>
              <a:ext uri="{FF2B5EF4-FFF2-40B4-BE49-F238E27FC236}">
                <a16:creationId xmlns:a16="http://schemas.microsoft.com/office/drawing/2014/main" id="{90DABDF1-8C2F-4B85-8753-DB8F7F975807}"/>
              </a:ext>
            </a:extLst>
          </p:cNvPr>
          <p:cNvSpPr txBox="1">
            <a:spLocks noChangeArrowheads="1"/>
          </p:cNvSpPr>
          <p:nvPr/>
        </p:nvSpPr>
        <p:spPr bwMode="auto">
          <a:xfrm>
            <a:off x="342900" y="784225"/>
            <a:ext cx="8791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Dialysis</a:t>
            </a:r>
            <a:r>
              <a:rPr lang="en-GB" altLang="en-US">
                <a:solidFill>
                  <a:srgbClr val="010066"/>
                </a:solidFill>
              </a:rPr>
              <a:t> involves filtering the blood outside the body in a machine which acts as an artificial kidney. </a:t>
            </a:r>
          </a:p>
        </p:txBody>
      </p:sp>
      <p:sp>
        <p:nvSpPr>
          <p:cNvPr id="32774" name="Rectangle 9">
            <a:extLst>
              <a:ext uri="{FF2B5EF4-FFF2-40B4-BE49-F238E27FC236}">
                <a16:creationId xmlns:a16="http://schemas.microsoft.com/office/drawing/2014/main" id="{A69A42C1-A14D-4A12-9AF5-DBCBC9F2B93A}"/>
              </a:ext>
            </a:extLst>
          </p:cNvPr>
          <p:cNvSpPr>
            <a:spLocks noChangeArrowheads="1"/>
          </p:cNvSpPr>
          <p:nvPr/>
        </p:nvSpPr>
        <p:spPr bwMode="auto">
          <a:xfrm>
            <a:off x="342900" y="3186113"/>
            <a:ext cx="49768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Inside the machine, the blood passes across a </a:t>
            </a:r>
            <a:r>
              <a:rPr lang="en-GB" altLang="en-US" b="1">
                <a:solidFill>
                  <a:srgbClr val="010066"/>
                </a:solidFill>
              </a:rPr>
              <a:t>special membrane</a:t>
            </a:r>
            <a:r>
              <a:rPr lang="en-GB" altLang="en-US">
                <a:solidFill>
                  <a:srgbClr val="010066"/>
                </a:solidFill>
              </a:rPr>
              <a:t>. This removes </a:t>
            </a:r>
            <a:br>
              <a:rPr lang="en-GB" altLang="en-US">
                <a:solidFill>
                  <a:srgbClr val="010066"/>
                </a:solidFill>
              </a:rPr>
            </a:br>
            <a:r>
              <a:rPr lang="en-GB" altLang="en-US">
                <a:solidFill>
                  <a:srgbClr val="010066"/>
                </a:solidFill>
              </a:rPr>
              <a:t>waste products from the blood before returning it to the body. </a:t>
            </a:r>
            <a:endParaRPr lang="en-GB" altLang="en-US"/>
          </a:p>
        </p:txBody>
      </p:sp>
      <p:sp>
        <p:nvSpPr>
          <p:cNvPr id="32775" name="Rectangle 10">
            <a:extLst>
              <a:ext uri="{FF2B5EF4-FFF2-40B4-BE49-F238E27FC236}">
                <a16:creationId xmlns:a16="http://schemas.microsoft.com/office/drawing/2014/main" id="{05546A4E-2129-40AB-8E2F-02CD32057EDA}"/>
              </a:ext>
            </a:extLst>
          </p:cNvPr>
          <p:cNvSpPr>
            <a:spLocks noChangeArrowheads="1"/>
          </p:cNvSpPr>
          <p:nvPr/>
        </p:nvSpPr>
        <p:spPr bwMode="auto">
          <a:xfrm>
            <a:off x="342900" y="1800225"/>
            <a:ext cx="4573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tube is inserted into the </a:t>
            </a:r>
            <a:br>
              <a:rPr lang="en-GB" altLang="en-US">
                <a:solidFill>
                  <a:srgbClr val="010066"/>
                </a:solidFill>
              </a:rPr>
            </a:br>
            <a:r>
              <a:rPr lang="en-GB" altLang="en-US">
                <a:solidFill>
                  <a:srgbClr val="010066"/>
                </a:solidFill>
              </a:rPr>
              <a:t>patient’s arm, taking their </a:t>
            </a:r>
            <a:br>
              <a:rPr lang="en-GB" altLang="en-US">
                <a:solidFill>
                  <a:srgbClr val="010066"/>
                </a:solidFill>
              </a:rPr>
            </a:br>
            <a:r>
              <a:rPr lang="en-GB" altLang="en-US">
                <a:solidFill>
                  <a:srgbClr val="010066"/>
                </a:solidFill>
              </a:rPr>
              <a:t>blood to the </a:t>
            </a:r>
            <a:r>
              <a:rPr lang="en-GB" altLang="en-US" b="1">
                <a:solidFill>
                  <a:srgbClr val="10BC45"/>
                </a:solidFill>
              </a:rPr>
              <a:t>dialysis machine</a:t>
            </a:r>
            <a:r>
              <a:rPr lang="en-GB" altLang="en-US">
                <a:solidFill>
                  <a:srgbClr val="010066"/>
                </a:solidFill>
              </a:rPr>
              <a:t>.</a:t>
            </a:r>
            <a:endParaRPr lang="en-GB" altLang="en-US"/>
          </a:p>
        </p:txBody>
      </p:sp>
      <p:sp>
        <p:nvSpPr>
          <p:cNvPr id="32776" name="Rectangle 11">
            <a:extLst>
              <a:ext uri="{FF2B5EF4-FFF2-40B4-BE49-F238E27FC236}">
                <a16:creationId xmlns:a16="http://schemas.microsoft.com/office/drawing/2014/main" id="{F3F919D1-95B6-417B-8B02-D5A4023A775B}"/>
              </a:ext>
            </a:extLst>
          </p:cNvPr>
          <p:cNvSpPr>
            <a:spLocks noChangeArrowheads="1"/>
          </p:cNvSpPr>
          <p:nvPr/>
        </p:nvSpPr>
        <p:spPr bwMode="auto">
          <a:xfrm>
            <a:off x="342900" y="5310188"/>
            <a:ext cx="86471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Dialysis has to be carried out regularly to prevent the build up </a:t>
            </a:r>
            <a:br>
              <a:rPr lang="en-GB" altLang="en-US">
                <a:solidFill>
                  <a:srgbClr val="010066"/>
                </a:solidFill>
              </a:rPr>
            </a:br>
            <a:r>
              <a:rPr lang="en-GB" altLang="en-US">
                <a:solidFill>
                  <a:srgbClr val="010066"/>
                </a:solidFill>
              </a:rPr>
              <a:t>of waste products in the blood, often several times a week. </a:t>
            </a:r>
            <a:endParaRPr lang="en-GB" altLang="en-US"/>
          </a:p>
        </p:txBody>
      </p:sp>
      <p:pic>
        <p:nvPicPr>
          <p:cNvPr id="29705" name="Picture 12" descr="Picsfive_22262149.jpg">
            <a:extLst>
              <a:ext uri="{FF2B5EF4-FFF2-40B4-BE49-F238E27FC236}">
                <a16:creationId xmlns:a16="http://schemas.microsoft.com/office/drawing/2014/main" id="{E977CD83-E887-45DC-B3A7-9A39492DD3F0}"/>
              </a:ext>
            </a:extLst>
          </p:cNvPr>
          <p:cNvPicPr>
            <a:picLocks noChangeAspect="1"/>
          </p:cNvPicPr>
          <p:nvPr/>
        </p:nvPicPr>
        <p:blipFill>
          <a:blip r:embed="rId4">
            <a:extLst>
              <a:ext uri="{28A0092B-C50C-407E-A947-70E740481C1C}">
                <a14:useLocalDpi xmlns:a14="http://schemas.microsoft.com/office/drawing/2010/main" val="0"/>
              </a:ext>
            </a:extLst>
          </a:blip>
          <a:srcRect l="5449" r="6651"/>
          <a:stretch>
            <a:fillRect/>
          </a:stretch>
        </p:blipFill>
        <p:spPr bwMode="auto">
          <a:xfrm>
            <a:off x="4813300" y="1995488"/>
            <a:ext cx="4071938"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D2D96DF-1CE5-4A3A-BE92-0DED6EB221F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DACE3925-BFD4-4195-A7DA-A628C651A7F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P spid="327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71FFF79-37DA-4062-A16A-7FCCC79EB4D4}"/>
              </a:ext>
            </a:extLst>
          </p:cNvPr>
          <p:cNvSpPr>
            <a:spLocks noGrp="1" noChangeArrowheads="1"/>
          </p:cNvSpPr>
          <p:nvPr>
            <p:ph type="title"/>
          </p:nvPr>
        </p:nvSpPr>
        <p:spPr/>
        <p:txBody>
          <a:bodyPr/>
          <a:lstStyle/>
          <a:p>
            <a:r>
              <a:rPr lang="en-GB" altLang="en-US"/>
              <a:t>Kidney transplantation</a:t>
            </a:r>
            <a:endParaRPr lang="en-US" altLang="en-US"/>
          </a:p>
        </p:txBody>
      </p:sp>
      <p:sp>
        <p:nvSpPr>
          <p:cNvPr id="30723" name="Text Box 3">
            <a:extLst>
              <a:ext uri="{FF2B5EF4-FFF2-40B4-BE49-F238E27FC236}">
                <a16:creationId xmlns:a16="http://schemas.microsoft.com/office/drawing/2014/main" id="{69EBFF25-4EB7-43A3-950C-0E4C286F475C}"/>
              </a:ext>
            </a:extLst>
          </p:cNvPr>
          <p:cNvSpPr txBox="1">
            <a:spLocks noChangeArrowheads="1"/>
          </p:cNvSpPr>
          <p:nvPr/>
        </p:nvSpPr>
        <p:spPr bwMode="auto">
          <a:xfrm>
            <a:off x="342900" y="784225"/>
            <a:ext cx="8551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Kidney failure can also be treated by giving a patient a </a:t>
            </a:r>
            <a:r>
              <a:rPr lang="en-GB" altLang="en-US" b="1">
                <a:solidFill>
                  <a:srgbClr val="010066"/>
                </a:solidFill>
              </a:rPr>
              <a:t>kidney transplant.</a:t>
            </a:r>
            <a:r>
              <a:rPr lang="en-GB" altLang="en-US">
                <a:solidFill>
                  <a:srgbClr val="010066"/>
                </a:solidFill>
              </a:rPr>
              <a:t> This involves replacing the damaged kidney with a healthy kidney from a </a:t>
            </a:r>
            <a:r>
              <a:rPr lang="en-GB" altLang="en-US" b="1">
                <a:solidFill>
                  <a:srgbClr val="010066"/>
                </a:solidFill>
              </a:rPr>
              <a:t>donor</a:t>
            </a:r>
            <a:r>
              <a:rPr lang="en-GB" altLang="en-US">
                <a:solidFill>
                  <a:srgbClr val="010066"/>
                </a:solidFill>
              </a:rPr>
              <a:t>.</a:t>
            </a:r>
            <a:endParaRPr lang="en-US" altLang="en-US">
              <a:solidFill>
                <a:srgbClr val="010066"/>
              </a:solidFill>
            </a:endParaRPr>
          </a:p>
        </p:txBody>
      </p:sp>
      <p:sp>
        <p:nvSpPr>
          <p:cNvPr id="187396" name="Rectangle 4">
            <a:extLst>
              <a:ext uri="{FF2B5EF4-FFF2-40B4-BE49-F238E27FC236}">
                <a16:creationId xmlns:a16="http://schemas.microsoft.com/office/drawing/2014/main" id="{1EF2F7D3-2812-4748-9650-04975C847A8F}"/>
              </a:ext>
            </a:extLst>
          </p:cNvPr>
          <p:cNvSpPr>
            <a:spLocks noChangeArrowheads="1"/>
          </p:cNvSpPr>
          <p:nvPr/>
        </p:nvSpPr>
        <p:spPr bwMode="auto">
          <a:xfrm>
            <a:off x="342900" y="2170113"/>
            <a:ext cx="848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Organs can come from living or recently deceased donors. </a:t>
            </a:r>
          </a:p>
        </p:txBody>
      </p:sp>
      <p:sp>
        <p:nvSpPr>
          <p:cNvPr id="187401" name="Rectangle 92">
            <a:extLst>
              <a:ext uri="{FF2B5EF4-FFF2-40B4-BE49-F238E27FC236}">
                <a16:creationId xmlns:a16="http://schemas.microsoft.com/office/drawing/2014/main" id="{D7DF53DD-29CC-461C-9CBF-43D428B2F68B}"/>
              </a:ext>
            </a:extLst>
          </p:cNvPr>
          <p:cNvSpPr>
            <a:spLocks noChangeArrowheads="1"/>
          </p:cNvSpPr>
          <p:nvPr/>
        </p:nvSpPr>
        <p:spPr bwMode="auto">
          <a:xfrm>
            <a:off x="342900" y="2814638"/>
            <a:ext cx="51673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donated kidney must be a close </a:t>
            </a:r>
            <a:r>
              <a:rPr lang="en-GB" altLang="en-US" b="1">
                <a:solidFill>
                  <a:srgbClr val="010066"/>
                </a:solidFill>
              </a:rPr>
              <a:t>tissue match </a:t>
            </a:r>
            <a:r>
              <a:rPr lang="en-GB" altLang="en-US">
                <a:solidFill>
                  <a:srgbClr val="010066"/>
                </a:solidFill>
              </a:rPr>
              <a:t>to the patient. This reduces the risk of </a:t>
            </a:r>
            <a:r>
              <a:rPr lang="en-GB" altLang="en-US" b="1">
                <a:solidFill>
                  <a:srgbClr val="010066"/>
                </a:solidFill>
              </a:rPr>
              <a:t>rejection</a:t>
            </a:r>
            <a:r>
              <a:rPr lang="en-GB" altLang="en-US">
                <a:solidFill>
                  <a:srgbClr val="010066"/>
                </a:solidFill>
              </a:rPr>
              <a:t>, which can cause a transplant to fail. </a:t>
            </a:r>
            <a:endParaRPr lang="en-US" altLang="en-US">
              <a:solidFill>
                <a:srgbClr val="010066"/>
              </a:solidFill>
            </a:endParaRPr>
          </a:p>
        </p:txBody>
      </p:sp>
      <p:sp>
        <p:nvSpPr>
          <p:cNvPr id="9" name="Rectangle 91">
            <a:extLst>
              <a:ext uri="{FF2B5EF4-FFF2-40B4-BE49-F238E27FC236}">
                <a16:creationId xmlns:a16="http://schemas.microsoft.com/office/drawing/2014/main" id="{1ED98865-1032-4BA0-B809-EAF1EE1A546B}"/>
              </a:ext>
            </a:extLst>
          </p:cNvPr>
          <p:cNvSpPr>
            <a:spLocks noChangeArrowheads="1"/>
          </p:cNvSpPr>
          <p:nvPr/>
        </p:nvSpPr>
        <p:spPr bwMode="auto">
          <a:xfrm>
            <a:off x="342900" y="4570413"/>
            <a:ext cx="5035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If the transplant is successful, the patient should no longer need to have dialysis. Kidney transplants last for around 10 years.</a:t>
            </a:r>
            <a:endParaRPr lang="en-US" altLang="en-US">
              <a:solidFill>
                <a:srgbClr val="010066"/>
              </a:solidFill>
            </a:endParaRPr>
          </a:p>
        </p:txBody>
      </p:sp>
      <p:pic>
        <p:nvPicPr>
          <p:cNvPr id="30728" name="Picture 10" descr="Poznyakov_105929993.jpg">
            <a:extLst>
              <a:ext uri="{FF2B5EF4-FFF2-40B4-BE49-F238E27FC236}">
                <a16:creationId xmlns:a16="http://schemas.microsoft.com/office/drawing/2014/main" id="{8E9682A7-4F29-4908-9337-8A152B04CB98}"/>
              </a:ext>
            </a:extLst>
          </p:cNvPr>
          <p:cNvPicPr>
            <a:picLocks noChangeAspect="1"/>
          </p:cNvPicPr>
          <p:nvPr/>
        </p:nvPicPr>
        <p:blipFill>
          <a:blip r:embed="rId4">
            <a:extLst>
              <a:ext uri="{28A0092B-C50C-407E-A947-70E740481C1C}">
                <a14:useLocalDpi xmlns:a14="http://schemas.microsoft.com/office/drawing/2010/main" val="0"/>
              </a:ext>
            </a:extLst>
          </a:blip>
          <a:srcRect l="4391" r="17159"/>
          <a:stretch>
            <a:fillRect/>
          </a:stretch>
        </p:blipFill>
        <p:spPr bwMode="auto">
          <a:xfrm>
            <a:off x="5481638" y="2957513"/>
            <a:ext cx="3330575"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notes_icon">
            <a:extLst>
              <a:ext uri="{FF2B5EF4-FFF2-40B4-BE49-F238E27FC236}">
                <a16:creationId xmlns:a16="http://schemas.microsoft.com/office/drawing/2014/main" id="{7F994834-99EC-4EF9-9C84-635FBC46BACD}"/>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p:bldP spid="187401"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http://companyweb/production/Image%20library/Biology/_w/kidney%20outside_png.jpg">
            <a:extLst>
              <a:ext uri="{FF2B5EF4-FFF2-40B4-BE49-F238E27FC236}">
                <a16:creationId xmlns:a16="http://schemas.microsoft.com/office/drawing/2014/main" id="{06312A83-5898-4133-9EBA-806FEB493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888" y="3257550"/>
            <a:ext cx="2590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AF1B1A58-D92F-421C-A75A-1304B816EF1C}"/>
              </a:ext>
            </a:extLst>
          </p:cNvPr>
          <p:cNvSpPr>
            <a:spLocks noGrp="1" noChangeArrowheads="1"/>
          </p:cNvSpPr>
          <p:nvPr>
            <p:ph type="title"/>
          </p:nvPr>
        </p:nvSpPr>
        <p:spPr/>
        <p:txBody>
          <a:bodyPr/>
          <a:lstStyle/>
          <a:p>
            <a:pPr eaLnBrk="1" hangingPunct="1"/>
            <a:r>
              <a:rPr lang="en-GB" altLang="en-US"/>
              <a:t>What is excretion?</a:t>
            </a:r>
          </a:p>
        </p:txBody>
      </p:sp>
      <p:sp>
        <p:nvSpPr>
          <p:cNvPr id="16388" name="Text Box 127">
            <a:extLst>
              <a:ext uri="{FF2B5EF4-FFF2-40B4-BE49-F238E27FC236}">
                <a16:creationId xmlns:a16="http://schemas.microsoft.com/office/drawing/2014/main" id="{3893E1E2-C2B6-47FA-AD3F-488B69D3330D}"/>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Excretion</a:t>
            </a:r>
            <a:r>
              <a:rPr lang="en-GB" altLang="en-US" dirty="0">
                <a:solidFill>
                  <a:srgbClr val="010066"/>
                </a:solidFill>
              </a:rPr>
              <a:t> is the removal of </a:t>
            </a:r>
            <a:r>
              <a:rPr lang="en-GB" altLang="en-US" b="1" dirty="0">
                <a:solidFill>
                  <a:srgbClr val="010066"/>
                </a:solidFill>
              </a:rPr>
              <a:t>waste products </a:t>
            </a:r>
            <a:r>
              <a:rPr lang="en-GB" altLang="en-US" dirty="0">
                <a:solidFill>
                  <a:srgbClr val="010066"/>
                </a:solidFill>
              </a:rPr>
              <a:t>produced by cellular processes in the body. </a:t>
            </a:r>
          </a:p>
        </p:txBody>
      </p:sp>
      <p:sp>
        <p:nvSpPr>
          <p:cNvPr id="18438" name="Text Box 125">
            <a:extLst>
              <a:ext uri="{FF2B5EF4-FFF2-40B4-BE49-F238E27FC236}">
                <a16:creationId xmlns:a16="http://schemas.microsoft.com/office/drawing/2014/main" id="{E4D96ECC-1AE8-4146-9065-00551DFBF537}"/>
              </a:ext>
            </a:extLst>
          </p:cNvPr>
          <p:cNvSpPr txBox="1">
            <a:spLocks noChangeArrowheads="1"/>
          </p:cNvSpPr>
          <p:nvPr/>
        </p:nvSpPr>
        <p:spPr bwMode="auto">
          <a:xfrm>
            <a:off x="342900" y="3808413"/>
            <a:ext cx="272767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carbon dioxide</a:t>
            </a:r>
          </a:p>
        </p:txBody>
      </p:sp>
      <p:sp>
        <p:nvSpPr>
          <p:cNvPr id="18439" name="Text Box 126">
            <a:extLst>
              <a:ext uri="{FF2B5EF4-FFF2-40B4-BE49-F238E27FC236}">
                <a16:creationId xmlns:a16="http://schemas.microsoft.com/office/drawing/2014/main" id="{ADA193EF-ACFE-465D-9788-C20803213391}"/>
              </a:ext>
            </a:extLst>
          </p:cNvPr>
          <p:cNvSpPr txBox="1">
            <a:spLocks noChangeArrowheads="1"/>
          </p:cNvSpPr>
          <p:nvPr/>
        </p:nvSpPr>
        <p:spPr bwMode="auto">
          <a:xfrm>
            <a:off x="342900" y="4565650"/>
            <a:ext cx="272767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10BC45"/>
                </a:solidFill>
              </a:rPr>
              <a:t>urea</a:t>
            </a:r>
          </a:p>
        </p:txBody>
      </p:sp>
      <p:sp>
        <p:nvSpPr>
          <p:cNvPr id="18440" name="Text Box 124">
            <a:extLst>
              <a:ext uri="{FF2B5EF4-FFF2-40B4-BE49-F238E27FC236}">
                <a16:creationId xmlns:a16="http://schemas.microsoft.com/office/drawing/2014/main" id="{4253BA62-72F7-4D41-A3BC-8AA3198DB8CE}"/>
              </a:ext>
            </a:extLst>
          </p:cNvPr>
          <p:cNvSpPr txBox="1">
            <a:spLocks noChangeArrowheads="1"/>
          </p:cNvSpPr>
          <p:nvPr/>
        </p:nvSpPr>
        <p:spPr bwMode="auto">
          <a:xfrm>
            <a:off x="3555291" y="3808413"/>
            <a:ext cx="272767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excess </a:t>
            </a:r>
            <a:r>
              <a:rPr lang="en-GB" altLang="en-US" b="1" dirty="0">
                <a:solidFill>
                  <a:srgbClr val="10BC45"/>
                </a:solidFill>
              </a:rPr>
              <a:t>ions</a:t>
            </a:r>
          </a:p>
        </p:txBody>
      </p:sp>
      <p:sp>
        <p:nvSpPr>
          <p:cNvPr id="18441" name="Text Box 123">
            <a:extLst>
              <a:ext uri="{FF2B5EF4-FFF2-40B4-BE49-F238E27FC236}">
                <a16:creationId xmlns:a16="http://schemas.microsoft.com/office/drawing/2014/main" id="{8D62995C-8E12-4EC4-A337-749EE9AE31E3}"/>
              </a:ext>
            </a:extLst>
          </p:cNvPr>
          <p:cNvSpPr txBox="1">
            <a:spLocks noChangeArrowheads="1"/>
          </p:cNvSpPr>
          <p:nvPr/>
        </p:nvSpPr>
        <p:spPr bwMode="auto">
          <a:xfrm>
            <a:off x="3555291" y="4565650"/>
            <a:ext cx="272767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excess water</a:t>
            </a:r>
          </a:p>
        </p:txBody>
      </p:sp>
      <p:sp>
        <p:nvSpPr>
          <p:cNvPr id="16394" name="Rectangle 4">
            <a:extLst>
              <a:ext uri="{FF2B5EF4-FFF2-40B4-BE49-F238E27FC236}">
                <a16:creationId xmlns:a16="http://schemas.microsoft.com/office/drawing/2014/main" id="{C4BF8A68-2DE5-4485-BD4D-0DAA1362E06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43" name="Rectangle 3">
            <a:extLst>
              <a:ext uri="{FF2B5EF4-FFF2-40B4-BE49-F238E27FC236}">
                <a16:creationId xmlns:a16="http://schemas.microsoft.com/office/drawing/2014/main" id="{4CEE045A-7A2D-42D8-8CF0-940B4F474914}"/>
              </a:ext>
            </a:extLst>
          </p:cNvPr>
          <p:cNvSpPr>
            <a:spLocks noChangeArrowheads="1"/>
          </p:cNvSpPr>
          <p:nvPr/>
        </p:nvSpPr>
        <p:spPr bwMode="auto">
          <a:xfrm>
            <a:off x="342900" y="3036888"/>
            <a:ext cx="5843588" cy="4746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What are some of these waste products?</a:t>
            </a:r>
          </a:p>
        </p:txBody>
      </p:sp>
      <p:sp>
        <p:nvSpPr>
          <p:cNvPr id="18444" name="Text Box 122">
            <a:extLst>
              <a:ext uri="{FF2B5EF4-FFF2-40B4-BE49-F238E27FC236}">
                <a16:creationId xmlns:a16="http://schemas.microsoft.com/office/drawing/2014/main" id="{E8CD94B0-4CBA-4A6A-9706-D356FF10FCE2}"/>
              </a:ext>
            </a:extLst>
          </p:cNvPr>
          <p:cNvSpPr txBox="1">
            <a:spLocks noChangeArrowheads="1"/>
          </p:cNvSpPr>
          <p:nvPr/>
        </p:nvSpPr>
        <p:spPr bwMode="auto">
          <a:xfrm>
            <a:off x="342900" y="5322888"/>
            <a:ext cx="628367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Excess water, excess ions and urea can all </a:t>
            </a:r>
            <a:br>
              <a:rPr lang="en-GB" altLang="en-US" dirty="0">
                <a:solidFill>
                  <a:srgbClr val="010066"/>
                </a:solidFill>
              </a:rPr>
            </a:br>
            <a:r>
              <a:rPr lang="en-GB" altLang="en-US" dirty="0">
                <a:solidFill>
                  <a:srgbClr val="010066"/>
                </a:solidFill>
              </a:rPr>
              <a:t>be removed from the body via the</a:t>
            </a:r>
            <a:r>
              <a:rPr lang="en-GB" altLang="en-US" b="1" dirty="0">
                <a:solidFill>
                  <a:srgbClr val="10BC45"/>
                </a:solidFill>
              </a:rPr>
              <a:t> kidneys</a:t>
            </a:r>
            <a:r>
              <a:rPr lang="en-GB" altLang="en-US" dirty="0">
                <a:solidFill>
                  <a:srgbClr val="010066"/>
                </a:solidFill>
              </a:rPr>
              <a:t>.</a:t>
            </a:r>
          </a:p>
        </p:txBody>
      </p:sp>
      <p:sp>
        <p:nvSpPr>
          <p:cNvPr id="18445" name="Text Box 121">
            <a:extLst>
              <a:ext uri="{FF2B5EF4-FFF2-40B4-BE49-F238E27FC236}">
                <a16:creationId xmlns:a16="http://schemas.microsoft.com/office/drawing/2014/main" id="{F69F5F76-9B2C-480B-9F68-A53563797256}"/>
              </a:ext>
            </a:extLst>
          </p:cNvPr>
          <p:cNvSpPr txBox="1">
            <a:spLocks noChangeArrowheads="1"/>
          </p:cNvSpPr>
          <p:nvPr/>
        </p:nvSpPr>
        <p:spPr bwMode="auto">
          <a:xfrm>
            <a:off x="342900" y="191135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If waste products were allowed to build up in the body,</a:t>
            </a:r>
            <a:br>
              <a:rPr lang="en-GB" altLang="en-US" dirty="0">
                <a:solidFill>
                  <a:srgbClr val="010066"/>
                </a:solidFill>
              </a:rPr>
            </a:br>
            <a:r>
              <a:rPr lang="en-GB" altLang="en-US" dirty="0">
                <a:solidFill>
                  <a:srgbClr val="010066"/>
                </a:solidFill>
              </a:rPr>
              <a:t>they could become toxic and disrupt normal cell function.</a:t>
            </a:r>
          </a:p>
        </p:txBody>
      </p:sp>
      <p:pic>
        <p:nvPicPr>
          <p:cNvPr id="14" name="Picture 13">
            <a:extLst>
              <a:ext uri="{FF2B5EF4-FFF2-40B4-BE49-F238E27FC236}">
                <a16:creationId xmlns:a16="http://schemas.microsoft.com/office/drawing/2014/main" id="{9B40D72D-9FB5-4C4A-9D46-7CCFC548BF3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529E03ED-C042-431B-BC75-A6AAF6762CE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1F560DC3-8EF0-4E26-8B0F-CA7882B66C1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23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4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4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P spid="18440" grpId="0"/>
      <p:bldP spid="18441" grpId="0"/>
      <p:bldP spid="18443" grpId="0" animBg="1"/>
      <p:bldP spid="18444" grpId="0"/>
      <p:bldP spid="184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B8BEFBB-68C9-474B-A813-9E16CF06F6B7}"/>
              </a:ext>
            </a:extLst>
          </p:cNvPr>
          <p:cNvSpPr>
            <a:spLocks noGrp="1" noChangeArrowheads="1"/>
          </p:cNvSpPr>
          <p:nvPr>
            <p:ph type="title"/>
          </p:nvPr>
        </p:nvSpPr>
        <p:spPr/>
        <p:txBody>
          <a:bodyPr/>
          <a:lstStyle/>
          <a:p>
            <a:pPr eaLnBrk="1" hangingPunct="1"/>
            <a:r>
              <a:rPr lang="en-GB" altLang="en-US"/>
              <a:t>Why is water important?</a:t>
            </a:r>
          </a:p>
        </p:txBody>
      </p:sp>
      <p:sp>
        <p:nvSpPr>
          <p:cNvPr id="17411" name="Text Box 12">
            <a:extLst>
              <a:ext uri="{FF2B5EF4-FFF2-40B4-BE49-F238E27FC236}">
                <a16:creationId xmlns:a16="http://schemas.microsoft.com/office/drawing/2014/main" id="{70A736C4-0402-4E8D-B1E0-AB370020CBB5}"/>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Body fluids contain water molecules</a:t>
            </a:r>
            <a:r>
              <a:rPr lang="en-GB" altLang="en-US" b="1" dirty="0">
                <a:solidFill>
                  <a:srgbClr val="10BC45"/>
                </a:solidFill>
              </a:rPr>
              <a:t> </a:t>
            </a:r>
            <a:r>
              <a:rPr lang="en-GB" altLang="en-US" dirty="0">
                <a:solidFill>
                  <a:srgbClr val="010066"/>
                </a:solidFill>
              </a:rPr>
              <a:t>and ions which are essential for all life processes. The body is 60–70% water. </a:t>
            </a:r>
          </a:p>
        </p:txBody>
      </p:sp>
      <p:sp>
        <p:nvSpPr>
          <p:cNvPr id="19461" name="Rectangle 8">
            <a:extLst>
              <a:ext uri="{FF2B5EF4-FFF2-40B4-BE49-F238E27FC236}">
                <a16:creationId xmlns:a16="http://schemas.microsoft.com/office/drawing/2014/main" id="{418809DB-D97B-492D-8F4B-7991F7AF5E0A}"/>
              </a:ext>
            </a:extLst>
          </p:cNvPr>
          <p:cNvSpPr>
            <a:spLocks noChangeArrowheads="1"/>
          </p:cNvSpPr>
          <p:nvPr/>
        </p:nvSpPr>
        <p:spPr bwMode="auto">
          <a:xfrm>
            <a:off x="342900" y="19192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Their concentration affects the movement of water in and out of the body cells by </a:t>
            </a:r>
            <a:r>
              <a:rPr lang="en-GB" altLang="en-US" b="1" dirty="0">
                <a:solidFill>
                  <a:srgbClr val="10BC45"/>
                </a:solidFill>
              </a:rPr>
              <a:t>osmosis</a:t>
            </a:r>
            <a:r>
              <a:rPr lang="en-GB" altLang="en-US" dirty="0">
                <a:solidFill>
                  <a:srgbClr val="010066"/>
                </a:solidFill>
              </a:rPr>
              <a:t>, which affects </a:t>
            </a:r>
            <a:r>
              <a:rPr lang="en-GB" altLang="en-US" b="1" dirty="0">
                <a:solidFill>
                  <a:srgbClr val="010066"/>
                </a:solidFill>
              </a:rPr>
              <a:t>cell size</a:t>
            </a:r>
            <a:r>
              <a:rPr lang="en-GB" altLang="en-US" dirty="0">
                <a:solidFill>
                  <a:srgbClr val="010066"/>
                </a:solidFill>
              </a:rPr>
              <a:t>. </a:t>
            </a:r>
            <a:endParaRPr lang="en-GB" altLang="en-US" dirty="0"/>
          </a:p>
        </p:txBody>
      </p:sp>
      <p:sp>
        <p:nvSpPr>
          <p:cNvPr id="19462" name="Rectangle 10">
            <a:extLst>
              <a:ext uri="{FF2B5EF4-FFF2-40B4-BE49-F238E27FC236}">
                <a16:creationId xmlns:a16="http://schemas.microsoft.com/office/drawing/2014/main" id="{215B5795-54E2-40B0-B7B5-8E55E9C45D27}"/>
              </a:ext>
            </a:extLst>
          </p:cNvPr>
          <p:cNvSpPr>
            <a:spLocks noChangeArrowheads="1"/>
          </p:cNvSpPr>
          <p:nvPr/>
        </p:nvSpPr>
        <p:spPr bwMode="auto">
          <a:xfrm>
            <a:off x="342901" y="4187825"/>
            <a:ext cx="54257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water content of body fluids must </a:t>
            </a:r>
            <a:br>
              <a:rPr lang="en-GB" altLang="en-US" dirty="0">
                <a:solidFill>
                  <a:srgbClr val="010066"/>
                </a:solidFill>
              </a:rPr>
            </a:br>
            <a:r>
              <a:rPr lang="en-GB" altLang="en-US" dirty="0">
                <a:solidFill>
                  <a:srgbClr val="010066"/>
                </a:solidFill>
              </a:rPr>
              <a:t>be carefully controlled to ensure cells </a:t>
            </a:r>
            <a:br>
              <a:rPr lang="en-GB" altLang="en-US" dirty="0">
                <a:solidFill>
                  <a:srgbClr val="010066"/>
                </a:solidFill>
              </a:rPr>
            </a:br>
            <a:r>
              <a:rPr lang="en-GB" altLang="en-US" dirty="0">
                <a:solidFill>
                  <a:srgbClr val="010066"/>
                </a:solidFill>
              </a:rPr>
              <a:t>can continue to work properly. </a:t>
            </a:r>
            <a:endParaRPr lang="en-GB" altLang="en-US" dirty="0"/>
          </a:p>
        </p:txBody>
      </p:sp>
      <p:pic>
        <p:nvPicPr>
          <p:cNvPr id="17415" name="Picture 12" descr="shutterstock_62891044_andesign101 copy">
            <a:extLst>
              <a:ext uri="{FF2B5EF4-FFF2-40B4-BE49-F238E27FC236}">
                <a16:creationId xmlns:a16="http://schemas.microsoft.com/office/drawing/2014/main" id="{F256A690-0D7C-4759-AD32-D08DCB620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754313"/>
            <a:ext cx="2513013"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12">
            <a:extLst>
              <a:ext uri="{FF2B5EF4-FFF2-40B4-BE49-F238E27FC236}">
                <a16:creationId xmlns:a16="http://schemas.microsoft.com/office/drawing/2014/main" id="{5FC5E837-20A1-409B-AC14-DF4DBEA0A94B}"/>
              </a:ext>
            </a:extLst>
          </p:cNvPr>
          <p:cNvSpPr>
            <a:spLocks noChangeArrowheads="1"/>
          </p:cNvSpPr>
          <p:nvPr/>
        </p:nvSpPr>
        <p:spPr bwMode="auto">
          <a:xfrm>
            <a:off x="342900" y="5691188"/>
            <a:ext cx="5891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process is called </a:t>
            </a:r>
            <a:r>
              <a:rPr lang="en-GB" altLang="en-US" b="1" dirty="0">
                <a:solidFill>
                  <a:srgbClr val="10BC45"/>
                </a:solidFill>
              </a:rPr>
              <a:t>osmoregulation</a:t>
            </a:r>
            <a:r>
              <a:rPr lang="en-GB" altLang="en-US" dirty="0">
                <a:solidFill>
                  <a:srgbClr val="010066"/>
                </a:solidFill>
              </a:rPr>
              <a:t>. </a:t>
            </a:r>
            <a:endParaRPr lang="en-GB" altLang="en-US" dirty="0"/>
          </a:p>
        </p:txBody>
      </p:sp>
      <p:sp>
        <p:nvSpPr>
          <p:cNvPr id="19465" name="Rectangle 13">
            <a:extLst>
              <a:ext uri="{FF2B5EF4-FFF2-40B4-BE49-F238E27FC236}">
                <a16:creationId xmlns:a16="http://schemas.microsoft.com/office/drawing/2014/main" id="{64ACBBC9-BB44-47D8-A89B-1F37D8E94DC5}"/>
              </a:ext>
            </a:extLst>
          </p:cNvPr>
          <p:cNvSpPr>
            <a:spLocks noChangeArrowheads="1"/>
          </p:cNvSpPr>
          <p:nvPr/>
        </p:nvSpPr>
        <p:spPr bwMode="auto">
          <a:xfrm>
            <a:off x="342900" y="3052763"/>
            <a:ext cx="5891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Water is constantly being gained </a:t>
            </a:r>
            <a:br>
              <a:rPr lang="en-GB" altLang="en-US">
                <a:solidFill>
                  <a:srgbClr val="010066"/>
                </a:solidFill>
              </a:rPr>
            </a:br>
            <a:r>
              <a:rPr lang="en-GB" altLang="en-US">
                <a:solidFill>
                  <a:srgbClr val="010066"/>
                </a:solidFill>
              </a:rPr>
              <a:t>and lost by the body.</a:t>
            </a:r>
            <a:endParaRPr lang="en-GB" altLang="en-US"/>
          </a:p>
        </p:txBody>
      </p:sp>
      <p:pic>
        <p:nvPicPr>
          <p:cNvPr id="11" name="Picture 10">
            <a:extLst>
              <a:ext uri="{FF2B5EF4-FFF2-40B4-BE49-F238E27FC236}">
                <a16:creationId xmlns:a16="http://schemas.microsoft.com/office/drawing/2014/main" id="{59A5483C-5EAF-4F16-A57F-34D2B31B103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7040673B-069C-43CF-A2E1-FC46C0C9B9C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4" grpId="0"/>
      <p:bldP spid="194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icture1.jpg">
            <a:extLst>
              <a:ext uri="{FF2B5EF4-FFF2-40B4-BE49-F238E27FC236}">
                <a16:creationId xmlns:a16="http://schemas.microsoft.com/office/drawing/2014/main" id="{FFC6EAFB-1B12-4454-A584-D519AE3675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88" y="3721100"/>
            <a:ext cx="5464175"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a:extLst>
              <a:ext uri="{FF2B5EF4-FFF2-40B4-BE49-F238E27FC236}">
                <a16:creationId xmlns:a16="http://schemas.microsoft.com/office/drawing/2014/main" id="{5675157F-719A-4460-9C78-E40A6AFEAA89}"/>
              </a:ext>
            </a:extLst>
          </p:cNvPr>
          <p:cNvSpPr>
            <a:spLocks noGrp="1" noChangeArrowheads="1"/>
          </p:cNvSpPr>
          <p:nvPr>
            <p:ph type="title"/>
          </p:nvPr>
        </p:nvSpPr>
        <p:spPr/>
        <p:txBody>
          <a:bodyPr/>
          <a:lstStyle/>
          <a:p>
            <a:pPr eaLnBrk="1" hangingPunct="1"/>
            <a:r>
              <a:rPr lang="en-GB" altLang="en-US"/>
              <a:t>How does osmosis affect cells?</a:t>
            </a:r>
          </a:p>
        </p:txBody>
      </p:sp>
      <p:sp>
        <p:nvSpPr>
          <p:cNvPr id="18437" name="Rectangle 8">
            <a:extLst>
              <a:ext uri="{FF2B5EF4-FFF2-40B4-BE49-F238E27FC236}">
                <a16:creationId xmlns:a16="http://schemas.microsoft.com/office/drawing/2014/main" id="{92F46DFF-A0B4-49B0-A407-98B745449BC0}"/>
              </a:ext>
            </a:extLst>
          </p:cNvPr>
          <p:cNvSpPr>
            <a:spLocks noChangeArrowheads="1"/>
          </p:cNvSpPr>
          <p:nvPr/>
        </p:nvSpPr>
        <p:spPr bwMode="auto">
          <a:xfrm>
            <a:off x="342900" y="784225"/>
            <a:ext cx="8569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concentration of ions and water in body fluids affects </a:t>
            </a:r>
            <a:br>
              <a:rPr lang="en-GB" altLang="en-US">
                <a:solidFill>
                  <a:srgbClr val="010066"/>
                </a:solidFill>
              </a:rPr>
            </a:br>
            <a:r>
              <a:rPr lang="en-GB" altLang="en-US">
                <a:solidFill>
                  <a:srgbClr val="010066"/>
                </a:solidFill>
              </a:rPr>
              <a:t>the movement of water in and out of cells by </a:t>
            </a:r>
            <a:r>
              <a:rPr lang="en-GB" altLang="en-US" b="1">
                <a:solidFill>
                  <a:srgbClr val="010066"/>
                </a:solidFill>
              </a:rPr>
              <a:t>osmosis</a:t>
            </a:r>
            <a:r>
              <a:rPr lang="en-GB" altLang="en-US">
                <a:solidFill>
                  <a:srgbClr val="010066"/>
                </a:solidFill>
              </a:rPr>
              <a:t>. </a:t>
            </a:r>
            <a:endParaRPr lang="en-GB" altLang="en-US"/>
          </a:p>
        </p:txBody>
      </p:sp>
      <p:sp>
        <p:nvSpPr>
          <p:cNvPr id="20485" name="Rectangle 9">
            <a:extLst>
              <a:ext uri="{FF2B5EF4-FFF2-40B4-BE49-F238E27FC236}">
                <a16:creationId xmlns:a16="http://schemas.microsoft.com/office/drawing/2014/main" id="{9BBE0BC5-DA0B-4B0F-9BC3-6083266AD776}"/>
              </a:ext>
            </a:extLst>
          </p:cNvPr>
          <p:cNvSpPr>
            <a:spLocks noChangeArrowheads="1"/>
          </p:cNvSpPr>
          <p:nvPr/>
        </p:nvSpPr>
        <p:spPr bwMode="auto">
          <a:xfrm>
            <a:off x="342900" y="2632075"/>
            <a:ext cx="8528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If too much water enters a cell by osmosis it will </a:t>
            </a:r>
            <a:r>
              <a:rPr lang="en-GB" altLang="en-US" b="1">
                <a:solidFill>
                  <a:srgbClr val="010066"/>
                </a:solidFill>
              </a:rPr>
              <a:t>swell</a:t>
            </a:r>
            <a:r>
              <a:rPr lang="en-GB" altLang="en-US">
                <a:solidFill>
                  <a:srgbClr val="010066"/>
                </a:solidFill>
              </a:rPr>
              <a:t> </a:t>
            </a:r>
            <a:br>
              <a:rPr lang="en-GB" altLang="en-US">
                <a:solidFill>
                  <a:srgbClr val="010066"/>
                </a:solidFill>
              </a:rPr>
            </a:br>
            <a:r>
              <a:rPr lang="en-GB" altLang="en-US">
                <a:solidFill>
                  <a:srgbClr val="010066"/>
                </a:solidFill>
              </a:rPr>
              <a:t>and eventually </a:t>
            </a:r>
            <a:r>
              <a:rPr lang="en-GB" altLang="en-US" b="1">
                <a:solidFill>
                  <a:srgbClr val="010066"/>
                </a:solidFill>
              </a:rPr>
              <a:t>burst </a:t>
            </a:r>
            <a:r>
              <a:rPr lang="en-GB" altLang="en-US">
                <a:solidFill>
                  <a:srgbClr val="010066"/>
                </a:solidFill>
              </a:rPr>
              <a:t>in a process called</a:t>
            </a:r>
            <a:r>
              <a:rPr lang="en-GB" altLang="en-US">
                <a:solidFill>
                  <a:srgbClr val="10BC45"/>
                </a:solidFill>
              </a:rPr>
              <a:t> </a:t>
            </a:r>
            <a:r>
              <a:rPr lang="en-GB" altLang="en-US" b="1">
                <a:solidFill>
                  <a:srgbClr val="10BC45"/>
                </a:solidFill>
              </a:rPr>
              <a:t>lysis</a:t>
            </a:r>
            <a:r>
              <a:rPr lang="en-GB" altLang="en-US">
                <a:solidFill>
                  <a:srgbClr val="010066"/>
                </a:solidFill>
              </a:rPr>
              <a:t>.</a:t>
            </a:r>
            <a:endParaRPr lang="en-GB" altLang="en-US"/>
          </a:p>
        </p:txBody>
      </p:sp>
      <p:sp>
        <p:nvSpPr>
          <p:cNvPr id="20486" name="Rectangle 12">
            <a:extLst>
              <a:ext uri="{FF2B5EF4-FFF2-40B4-BE49-F238E27FC236}">
                <a16:creationId xmlns:a16="http://schemas.microsoft.com/office/drawing/2014/main" id="{811778F7-3E9D-4CE8-8BFA-020C693484DA}"/>
              </a:ext>
            </a:extLst>
          </p:cNvPr>
          <p:cNvSpPr>
            <a:spLocks noChangeArrowheads="1"/>
          </p:cNvSpPr>
          <p:nvPr/>
        </p:nvSpPr>
        <p:spPr bwMode="auto">
          <a:xfrm>
            <a:off x="342900" y="189230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If too much water leaves a cell by osmosis it will </a:t>
            </a:r>
            <a:r>
              <a:rPr lang="en-GB" altLang="en-US" b="1">
                <a:solidFill>
                  <a:srgbClr val="010066"/>
                </a:solidFill>
              </a:rPr>
              <a:t>shrink</a:t>
            </a:r>
            <a:r>
              <a:rPr lang="en-GB" altLang="en-US">
                <a:solidFill>
                  <a:srgbClr val="010066"/>
                </a:solidFill>
              </a:rPr>
              <a:t>.</a:t>
            </a:r>
          </a:p>
        </p:txBody>
      </p:sp>
      <p:sp>
        <p:nvSpPr>
          <p:cNvPr id="20495" name="Rectangle 21">
            <a:extLst>
              <a:ext uri="{FF2B5EF4-FFF2-40B4-BE49-F238E27FC236}">
                <a16:creationId xmlns:a16="http://schemas.microsoft.com/office/drawing/2014/main" id="{88B208CB-A02D-4D0B-A889-FDBBF6E358B1}"/>
              </a:ext>
            </a:extLst>
          </p:cNvPr>
          <p:cNvSpPr>
            <a:spLocks noChangeArrowheads="1"/>
          </p:cNvSpPr>
          <p:nvPr/>
        </p:nvSpPr>
        <p:spPr bwMode="auto">
          <a:xfrm>
            <a:off x="342900" y="5322888"/>
            <a:ext cx="8385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body must be able to monitor and respond to </a:t>
            </a:r>
            <a:r>
              <a:rPr lang="en-GB" altLang="en-US" b="1" dirty="0">
                <a:solidFill>
                  <a:srgbClr val="010066"/>
                </a:solidFill>
              </a:rPr>
              <a:t>osmotic changes </a:t>
            </a:r>
            <a:r>
              <a:rPr lang="en-GB" altLang="en-US" dirty="0">
                <a:solidFill>
                  <a:srgbClr val="010066"/>
                </a:solidFill>
              </a:rPr>
              <a:t>in body fluids to prevent these changes in cell size.</a:t>
            </a:r>
            <a:endParaRPr lang="en-GB" altLang="en-US" dirty="0"/>
          </a:p>
        </p:txBody>
      </p:sp>
      <p:pic>
        <p:nvPicPr>
          <p:cNvPr id="19" name="Picture 18" descr="Picture2.jpg">
            <a:extLst>
              <a:ext uri="{FF2B5EF4-FFF2-40B4-BE49-F238E27FC236}">
                <a16:creationId xmlns:a16="http://schemas.microsoft.com/office/drawing/2014/main" id="{08F3D960-21C3-42FB-B0FD-B6FBFB3F35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9263" y="3684588"/>
            <a:ext cx="35226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FD461E2-9F1E-401C-A6AD-BC120115F51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ADC091ED-A015-4021-80C6-B9471AEE12AD}"/>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9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AA921F5-57D0-4686-81A7-36959BDF8349}"/>
              </a:ext>
            </a:extLst>
          </p:cNvPr>
          <p:cNvSpPr>
            <a:spLocks noGrp="1" noChangeArrowheads="1"/>
          </p:cNvSpPr>
          <p:nvPr>
            <p:ph type="title"/>
          </p:nvPr>
        </p:nvSpPr>
        <p:spPr/>
        <p:txBody>
          <a:bodyPr/>
          <a:lstStyle/>
          <a:p>
            <a:pPr eaLnBrk="1" hangingPunct="1"/>
            <a:r>
              <a:rPr lang="en-GB" altLang="en-US"/>
              <a:t>How is water gained and lost?</a:t>
            </a:r>
          </a:p>
        </p:txBody>
      </p:sp>
      <p:sp>
        <p:nvSpPr>
          <p:cNvPr id="19459" name="Text Box 3">
            <a:extLst>
              <a:ext uri="{FF2B5EF4-FFF2-40B4-BE49-F238E27FC236}">
                <a16:creationId xmlns:a16="http://schemas.microsoft.com/office/drawing/2014/main" id="{538207F5-4DEC-4875-BD90-ED1EC0F01C5E}"/>
              </a:ext>
            </a:extLst>
          </p:cNvPr>
          <p:cNvSpPr txBox="1">
            <a:spLocks noChangeArrowheads="1"/>
          </p:cNvSpPr>
          <p:nvPr/>
        </p:nvSpPr>
        <p:spPr bwMode="auto">
          <a:xfrm>
            <a:off x="563563" y="784225"/>
            <a:ext cx="752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endParaRPr lang="en-GB" altLang="en-US">
              <a:solidFill>
                <a:srgbClr val="010066"/>
              </a:solidFill>
            </a:endParaRPr>
          </a:p>
        </p:txBody>
      </p:sp>
      <p:sp>
        <p:nvSpPr>
          <p:cNvPr id="1043461" name="Text Box 51">
            <a:extLst>
              <a:ext uri="{FF2B5EF4-FFF2-40B4-BE49-F238E27FC236}">
                <a16:creationId xmlns:a16="http://schemas.microsoft.com/office/drawing/2014/main" id="{C09B662D-A585-46F7-8B7F-72F481F94AB9}"/>
              </a:ext>
            </a:extLst>
          </p:cNvPr>
          <p:cNvSpPr txBox="1">
            <a:spLocks noChangeArrowheads="1"/>
          </p:cNvSpPr>
          <p:nvPr/>
        </p:nvSpPr>
        <p:spPr bwMode="auto">
          <a:xfrm>
            <a:off x="342900" y="3124200"/>
            <a:ext cx="8564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There is no control over water, ion </a:t>
            </a:r>
            <a:br>
              <a:rPr lang="en-GB" altLang="en-US">
                <a:solidFill>
                  <a:srgbClr val="010066"/>
                </a:solidFill>
              </a:rPr>
            </a:br>
            <a:r>
              <a:rPr lang="en-GB" altLang="en-US">
                <a:solidFill>
                  <a:srgbClr val="010066"/>
                </a:solidFill>
              </a:rPr>
              <a:t>or urea lost by the lungs or skin.  </a:t>
            </a:r>
          </a:p>
        </p:txBody>
      </p:sp>
      <p:sp>
        <p:nvSpPr>
          <p:cNvPr id="16" name="Text Box 4">
            <a:extLst>
              <a:ext uri="{FF2B5EF4-FFF2-40B4-BE49-F238E27FC236}">
                <a16:creationId xmlns:a16="http://schemas.microsoft.com/office/drawing/2014/main" id="{D884306A-5677-4EF9-8600-35BA57DEBD72}"/>
              </a:ext>
            </a:extLst>
          </p:cNvPr>
          <p:cNvSpPr txBox="1">
            <a:spLocks noChangeArrowheads="1"/>
          </p:cNvSpPr>
          <p:nvPr/>
        </p:nvSpPr>
        <p:spPr bwMode="auto">
          <a:xfrm>
            <a:off x="342900" y="1311275"/>
            <a:ext cx="8658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solidFill>
                  <a:srgbClr val="010066"/>
                </a:solidFill>
              </a:rPr>
              <a:t>Water is gained by the body from food and drink. It is also produced during </a:t>
            </a:r>
            <a:r>
              <a:rPr lang="en-GB" altLang="en-US" b="1">
                <a:solidFill>
                  <a:srgbClr val="10BC45"/>
                </a:solidFill>
              </a:rPr>
              <a:t>cellular respiration</a:t>
            </a:r>
            <a:r>
              <a:rPr lang="en-GB" altLang="en-US">
                <a:solidFill>
                  <a:srgbClr val="010066"/>
                </a:solidFill>
              </a:rPr>
              <a:t>. </a:t>
            </a:r>
          </a:p>
        </p:txBody>
      </p:sp>
      <p:sp>
        <p:nvSpPr>
          <p:cNvPr id="18" name="Text Box 5">
            <a:extLst>
              <a:ext uri="{FF2B5EF4-FFF2-40B4-BE49-F238E27FC236}">
                <a16:creationId xmlns:a16="http://schemas.microsoft.com/office/drawing/2014/main" id="{DC9A9D22-086E-48B7-92DE-E049582B3278}"/>
              </a:ext>
            </a:extLst>
          </p:cNvPr>
          <p:cNvSpPr txBox="1">
            <a:spLocks noChangeArrowheads="1"/>
          </p:cNvSpPr>
          <p:nvPr/>
        </p:nvSpPr>
        <p:spPr bwMode="auto">
          <a:xfrm>
            <a:off x="342900" y="4032250"/>
            <a:ext cx="8564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only way to regulate water </a:t>
            </a:r>
            <a:br>
              <a:rPr lang="en-GB" altLang="en-US">
                <a:solidFill>
                  <a:srgbClr val="010066"/>
                </a:solidFill>
              </a:rPr>
            </a:br>
            <a:r>
              <a:rPr lang="en-GB" altLang="en-US">
                <a:solidFill>
                  <a:srgbClr val="010066"/>
                </a:solidFill>
              </a:rPr>
              <a:t>balance is via the </a:t>
            </a:r>
            <a:r>
              <a:rPr lang="en-GB" altLang="en-US" b="1">
                <a:solidFill>
                  <a:srgbClr val="010066"/>
                </a:solidFill>
              </a:rPr>
              <a:t>kidneys</a:t>
            </a:r>
            <a:r>
              <a:rPr lang="en-GB" altLang="en-US">
                <a:solidFill>
                  <a:srgbClr val="010066"/>
                </a:solidFill>
              </a:rPr>
              <a:t>. </a:t>
            </a:r>
          </a:p>
        </p:txBody>
      </p:sp>
      <p:sp>
        <p:nvSpPr>
          <p:cNvPr id="19464" name="Rectangle 21">
            <a:extLst>
              <a:ext uri="{FF2B5EF4-FFF2-40B4-BE49-F238E27FC236}">
                <a16:creationId xmlns:a16="http://schemas.microsoft.com/office/drawing/2014/main" id="{C587C386-C922-450B-BCF1-9EFBCDA14ED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65" name="Rectangle 1">
            <a:extLst>
              <a:ext uri="{FF2B5EF4-FFF2-40B4-BE49-F238E27FC236}">
                <a16:creationId xmlns:a16="http://schemas.microsoft.com/office/drawing/2014/main" id="{B8CB1967-2398-471A-831B-00968871BD80}"/>
              </a:ext>
            </a:extLst>
          </p:cNvPr>
          <p:cNvSpPr>
            <a:spLocks noChangeArrowheads="1"/>
          </p:cNvSpPr>
          <p:nvPr/>
        </p:nvSpPr>
        <p:spPr bwMode="auto">
          <a:xfrm>
            <a:off x="342900" y="784225"/>
            <a:ext cx="5975350" cy="45085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3681413" algn="l"/>
              </a:tabLst>
              <a:defRPr sz="2400">
                <a:solidFill>
                  <a:srgbClr val="000066"/>
                </a:solidFill>
                <a:latin typeface="Arial" panose="020B0604020202020204" pitchFamily="34" charset="0"/>
              </a:defRPr>
            </a:lvl1pPr>
            <a:lvl2pPr marL="742950" indent="-285750">
              <a:tabLst>
                <a:tab pos="3681413" algn="l"/>
              </a:tabLst>
              <a:defRPr sz="2400">
                <a:solidFill>
                  <a:srgbClr val="000066"/>
                </a:solidFill>
                <a:latin typeface="Arial" panose="020B0604020202020204" pitchFamily="34" charset="0"/>
              </a:defRPr>
            </a:lvl2pPr>
            <a:lvl3pPr marL="1143000" indent="-228600">
              <a:tabLst>
                <a:tab pos="3681413" algn="l"/>
              </a:tabLst>
              <a:defRPr sz="2400">
                <a:solidFill>
                  <a:srgbClr val="000066"/>
                </a:solidFill>
                <a:latin typeface="Arial" panose="020B0604020202020204" pitchFamily="34" charset="0"/>
              </a:defRPr>
            </a:lvl3pPr>
            <a:lvl4pPr marL="1600200" indent="-228600">
              <a:tabLst>
                <a:tab pos="3681413" algn="l"/>
              </a:tabLst>
              <a:defRPr sz="2400">
                <a:solidFill>
                  <a:srgbClr val="000066"/>
                </a:solidFill>
                <a:latin typeface="Arial" panose="020B0604020202020204" pitchFamily="34" charset="0"/>
              </a:defRPr>
            </a:lvl4pPr>
            <a:lvl5pPr marL="2057400" indent="-228600">
              <a:tabLst>
                <a:tab pos="3681413"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681413"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681413"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681413"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681413" algn="l"/>
              </a:tabLs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How is water gained and lost by the body?</a:t>
            </a:r>
          </a:p>
          <a:p>
            <a:pPr eaLnBrk="1" hangingPunct="1">
              <a:spcBef>
                <a:spcPct val="50000"/>
              </a:spcBef>
            </a:pPr>
            <a:endParaRPr lang="en-GB" altLang="en-US">
              <a:solidFill>
                <a:srgbClr val="010066"/>
              </a:solidFill>
            </a:endParaRPr>
          </a:p>
        </p:txBody>
      </p:sp>
      <p:sp>
        <p:nvSpPr>
          <p:cNvPr id="21515" name="Rectangle 20">
            <a:extLst>
              <a:ext uri="{FF2B5EF4-FFF2-40B4-BE49-F238E27FC236}">
                <a16:creationId xmlns:a16="http://schemas.microsoft.com/office/drawing/2014/main" id="{103B2279-41DB-436A-82DA-55957CB7DCCB}"/>
              </a:ext>
            </a:extLst>
          </p:cNvPr>
          <p:cNvSpPr>
            <a:spLocks noChangeArrowheads="1"/>
          </p:cNvSpPr>
          <p:nvPr/>
        </p:nvSpPr>
        <p:spPr bwMode="auto">
          <a:xfrm>
            <a:off x="342900" y="2217738"/>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Water is lost from the body via the lungs during exhalation. Water, ions and urea are all lost in sweat, </a:t>
            </a:r>
            <a:r>
              <a:rPr lang="en-GB" altLang="en-US" b="1" dirty="0">
                <a:solidFill>
                  <a:srgbClr val="10BC45"/>
                </a:solidFill>
              </a:rPr>
              <a:t>urine </a:t>
            </a:r>
            <a:r>
              <a:rPr lang="en-GB" altLang="en-US" dirty="0">
                <a:solidFill>
                  <a:srgbClr val="010066"/>
                </a:solidFill>
              </a:rPr>
              <a:t>and </a:t>
            </a:r>
            <a:r>
              <a:rPr lang="en-GB" altLang="en-US" dirty="0" err="1">
                <a:solidFill>
                  <a:srgbClr val="010066"/>
                </a:solidFill>
              </a:rPr>
              <a:t>feces</a:t>
            </a:r>
            <a:r>
              <a:rPr lang="en-GB" altLang="en-US" dirty="0">
                <a:solidFill>
                  <a:srgbClr val="010066"/>
                </a:solidFill>
              </a:rPr>
              <a:t>.</a:t>
            </a:r>
          </a:p>
        </p:txBody>
      </p:sp>
      <p:pic>
        <p:nvPicPr>
          <p:cNvPr id="21516" name="Picture 22" descr="Billion Photos_272080913.jpg">
            <a:extLst>
              <a:ext uri="{FF2B5EF4-FFF2-40B4-BE49-F238E27FC236}">
                <a16:creationId xmlns:a16="http://schemas.microsoft.com/office/drawing/2014/main" id="{443B7487-79F5-4F50-B75D-70492D137D3C}"/>
              </a:ext>
            </a:extLst>
          </p:cNvPr>
          <p:cNvPicPr>
            <a:picLocks noChangeAspect="1"/>
          </p:cNvPicPr>
          <p:nvPr/>
        </p:nvPicPr>
        <p:blipFill>
          <a:blip r:embed="rId4">
            <a:extLst>
              <a:ext uri="{28A0092B-C50C-407E-A947-70E740481C1C}">
                <a14:useLocalDpi xmlns:a14="http://schemas.microsoft.com/office/drawing/2010/main" val="0"/>
              </a:ext>
            </a:extLst>
          </a:blip>
          <a:srcRect l="26897" t="12160" r="8319"/>
          <a:stretch>
            <a:fillRect/>
          </a:stretch>
        </p:blipFill>
        <p:spPr bwMode="auto">
          <a:xfrm>
            <a:off x="5287963" y="3205163"/>
            <a:ext cx="3244850"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66E0C87-B256-48C4-B9CF-1F2002A7BC00}"/>
              </a:ext>
            </a:extLst>
          </p:cNvPr>
          <p:cNvSpPr>
            <a:spLocks noChangeArrowheads="1"/>
          </p:cNvSpPr>
          <p:nvPr/>
        </p:nvSpPr>
        <p:spPr bwMode="auto">
          <a:xfrm>
            <a:off x="342900" y="49403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This is achieved by varying the </a:t>
            </a:r>
            <a:r>
              <a:rPr lang="en-GB" altLang="en-US" b="1">
                <a:solidFill>
                  <a:srgbClr val="010066"/>
                </a:solidFill>
              </a:rPr>
              <a:t>volume </a:t>
            </a:r>
            <a:r>
              <a:rPr lang="en-GB" altLang="en-US">
                <a:solidFill>
                  <a:srgbClr val="010066"/>
                </a:solidFill>
              </a:rPr>
              <a:t>and </a:t>
            </a:r>
            <a:r>
              <a:rPr lang="en-GB" altLang="en-US" b="1">
                <a:solidFill>
                  <a:srgbClr val="010066"/>
                </a:solidFill>
              </a:rPr>
              <a:t>concentration </a:t>
            </a:r>
            <a:r>
              <a:rPr lang="en-GB" altLang="en-US">
                <a:solidFill>
                  <a:srgbClr val="010066"/>
                </a:solidFill>
              </a:rPr>
              <a:t>of urine they produce.</a:t>
            </a:r>
          </a:p>
        </p:txBody>
      </p:sp>
      <p:pic>
        <p:nvPicPr>
          <p:cNvPr id="14" name="Picture 13">
            <a:extLst>
              <a:ext uri="{FF2B5EF4-FFF2-40B4-BE49-F238E27FC236}">
                <a16:creationId xmlns:a16="http://schemas.microsoft.com/office/drawing/2014/main" id="{F4F3D511-E617-4390-BEF0-85D6B6B9E8C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98651689-6E3E-4666-854E-73BB737F134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0CB618CB-B268-4862-BB76-1AA1F56BF09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23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34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461" grpId="0"/>
      <p:bldP spid="16" grpId="0"/>
      <p:bldP spid="18" grpId="0"/>
      <p:bldP spid="2151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B5AE19E-7154-4ECE-821B-804E94268A4A}"/>
              </a:ext>
            </a:extLst>
          </p:cNvPr>
          <p:cNvSpPr>
            <a:spLocks noGrp="1" noChangeArrowheads="1"/>
          </p:cNvSpPr>
          <p:nvPr>
            <p:ph type="title"/>
          </p:nvPr>
        </p:nvSpPr>
        <p:spPr/>
        <p:txBody>
          <a:bodyPr/>
          <a:lstStyle/>
          <a:p>
            <a:r>
              <a:rPr lang="en-GB" altLang="en-US"/>
              <a:t>Making and excreting urea</a:t>
            </a:r>
            <a:endParaRPr lang="en-US" altLang="en-US"/>
          </a:p>
        </p:txBody>
      </p:sp>
      <p:sp>
        <p:nvSpPr>
          <p:cNvPr id="20483" name="Rectangle 3">
            <a:extLst>
              <a:ext uri="{FF2B5EF4-FFF2-40B4-BE49-F238E27FC236}">
                <a16:creationId xmlns:a16="http://schemas.microsoft.com/office/drawing/2014/main" id="{F4A114BD-2C52-4136-970A-6AC95FD57DE1}"/>
              </a:ext>
            </a:extLst>
          </p:cNvPr>
          <p:cNvSpPr>
            <a:spLocks noChangeArrowheads="1"/>
          </p:cNvSpPr>
          <p:nvPr/>
        </p:nvSpPr>
        <p:spPr bwMode="auto">
          <a:xfrm>
            <a:off x="352425" y="800100"/>
            <a:ext cx="854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When proteins are digested, they are broken down into </a:t>
            </a:r>
            <a:r>
              <a:rPr lang="en-GB" altLang="en-US" b="1">
                <a:solidFill>
                  <a:srgbClr val="10BC45"/>
                </a:solidFill>
              </a:rPr>
              <a:t>amino acids</a:t>
            </a:r>
            <a:r>
              <a:rPr lang="en-GB" altLang="en-US">
                <a:solidFill>
                  <a:srgbClr val="010066"/>
                </a:solidFill>
              </a:rPr>
              <a:t>. These are then absorbed into the blood. </a:t>
            </a:r>
            <a:endParaRPr lang="en-US" altLang="en-US">
              <a:solidFill>
                <a:srgbClr val="010066"/>
              </a:solidFill>
            </a:endParaRPr>
          </a:p>
        </p:txBody>
      </p:sp>
      <p:sp>
        <p:nvSpPr>
          <p:cNvPr id="173060" name="Rectangle 4">
            <a:extLst>
              <a:ext uri="{FF2B5EF4-FFF2-40B4-BE49-F238E27FC236}">
                <a16:creationId xmlns:a16="http://schemas.microsoft.com/office/drawing/2014/main" id="{901D4320-3FCC-48AB-8D36-4BEAD33AD0A1}"/>
              </a:ext>
            </a:extLst>
          </p:cNvPr>
          <p:cNvSpPr>
            <a:spLocks noChangeArrowheads="1"/>
          </p:cNvSpPr>
          <p:nvPr/>
        </p:nvSpPr>
        <p:spPr bwMode="auto">
          <a:xfrm>
            <a:off x="342900" y="53101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urea is then transported in the blood to the kidneys, </a:t>
            </a:r>
            <a:br>
              <a:rPr lang="en-GB" altLang="en-US" dirty="0">
                <a:solidFill>
                  <a:srgbClr val="010066"/>
                </a:solidFill>
              </a:rPr>
            </a:br>
            <a:r>
              <a:rPr lang="en-GB" altLang="en-US" dirty="0">
                <a:solidFill>
                  <a:srgbClr val="010066"/>
                </a:solidFill>
              </a:rPr>
              <a:t>where it is excreted from the body in the urine. </a:t>
            </a:r>
            <a:endParaRPr lang="en-US" altLang="en-US" dirty="0">
              <a:solidFill>
                <a:srgbClr val="010066"/>
              </a:solidFill>
            </a:endParaRPr>
          </a:p>
        </p:txBody>
      </p:sp>
      <p:pic>
        <p:nvPicPr>
          <p:cNvPr id="22533" name="Picture 8" descr="liver">
            <a:extLst>
              <a:ext uri="{FF2B5EF4-FFF2-40B4-BE49-F238E27FC236}">
                <a16:creationId xmlns:a16="http://schemas.microsoft.com/office/drawing/2014/main" id="{576EA579-65AD-495C-8140-8CEB9578B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338" y="2868613"/>
            <a:ext cx="2903537"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0">
            <a:extLst>
              <a:ext uri="{FF2B5EF4-FFF2-40B4-BE49-F238E27FC236}">
                <a16:creationId xmlns:a16="http://schemas.microsoft.com/office/drawing/2014/main" id="{B977588A-BB83-4C8E-BC92-CEAEB0BBE97E}"/>
              </a:ext>
            </a:extLst>
          </p:cNvPr>
          <p:cNvSpPr>
            <a:spLocks noChangeArrowheads="1"/>
          </p:cNvSpPr>
          <p:nvPr/>
        </p:nvSpPr>
        <p:spPr bwMode="auto">
          <a:xfrm>
            <a:off x="342900" y="1811338"/>
            <a:ext cx="8551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Most of the amino acids are used to make new proteins. </a:t>
            </a:r>
            <a:br>
              <a:rPr lang="en-GB" altLang="en-US">
                <a:solidFill>
                  <a:srgbClr val="010066"/>
                </a:solidFill>
              </a:rPr>
            </a:br>
            <a:r>
              <a:rPr lang="en-GB" altLang="en-US">
                <a:solidFill>
                  <a:srgbClr val="010066"/>
                </a:solidFill>
              </a:rPr>
              <a:t>Any excess amino acids are transported to the </a:t>
            </a:r>
            <a:r>
              <a:rPr lang="en-GB" altLang="en-US" b="1">
                <a:solidFill>
                  <a:srgbClr val="10BC45"/>
                </a:solidFill>
              </a:rPr>
              <a:t>liver </a:t>
            </a:r>
            <a:r>
              <a:rPr lang="en-GB" altLang="en-US">
                <a:solidFill>
                  <a:srgbClr val="010066"/>
                </a:solidFill>
              </a:rPr>
              <a:t>to be broken down.</a:t>
            </a:r>
            <a:endParaRPr lang="en-GB" altLang="en-US"/>
          </a:p>
        </p:txBody>
      </p:sp>
      <p:sp>
        <p:nvSpPr>
          <p:cNvPr id="22538" name="Rectangle 12">
            <a:extLst>
              <a:ext uri="{FF2B5EF4-FFF2-40B4-BE49-F238E27FC236}">
                <a16:creationId xmlns:a16="http://schemas.microsoft.com/office/drawing/2014/main" id="{23F8D763-A44A-4A73-B54D-61DA2EF3C81E}"/>
              </a:ext>
            </a:extLst>
          </p:cNvPr>
          <p:cNvSpPr>
            <a:spLocks noChangeArrowheads="1"/>
          </p:cNvSpPr>
          <p:nvPr/>
        </p:nvSpPr>
        <p:spPr bwMode="auto">
          <a:xfrm>
            <a:off x="342900" y="3190875"/>
            <a:ext cx="45677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First, the amino acids undergo </a:t>
            </a:r>
            <a:br>
              <a:rPr lang="en-GB" altLang="en-US" dirty="0">
                <a:solidFill>
                  <a:srgbClr val="010066"/>
                </a:solidFill>
              </a:rPr>
            </a:br>
            <a:r>
              <a:rPr lang="en-GB" altLang="en-US" b="1" dirty="0">
                <a:solidFill>
                  <a:srgbClr val="10BC45"/>
                </a:solidFill>
              </a:rPr>
              <a:t>deamination</a:t>
            </a:r>
            <a:r>
              <a:rPr lang="en-GB" altLang="en-US" dirty="0">
                <a:solidFill>
                  <a:srgbClr val="010066"/>
                </a:solidFill>
              </a:rPr>
              <a:t> to form </a:t>
            </a:r>
            <a:r>
              <a:rPr lang="en-GB" altLang="en-US" b="1" dirty="0">
                <a:solidFill>
                  <a:srgbClr val="10BC45"/>
                </a:solidFill>
              </a:rPr>
              <a:t>ammonia</a:t>
            </a:r>
            <a:r>
              <a:rPr lang="en-GB" altLang="en-US" dirty="0">
                <a:solidFill>
                  <a:srgbClr val="010066"/>
                </a:solidFill>
              </a:rPr>
              <a:t>. </a:t>
            </a:r>
            <a:endParaRPr lang="en-GB" altLang="en-US" dirty="0"/>
          </a:p>
          <a:p>
            <a:r>
              <a:rPr lang="en-GB" altLang="en-US" dirty="0">
                <a:solidFill>
                  <a:srgbClr val="010066"/>
                </a:solidFill>
              </a:rPr>
              <a:t>However, ammonia is very toxic </a:t>
            </a:r>
            <a:br>
              <a:rPr lang="en-GB" altLang="en-US" dirty="0">
                <a:solidFill>
                  <a:srgbClr val="010066"/>
                </a:solidFill>
              </a:rPr>
            </a:br>
            <a:r>
              <a:rPr lang="en-GB" altLang="en-US" dirty="0">
                <a:solidFill>
                  <a:srgbClr val="010066"/>
                </a:solidFill>
              </a:rPr>
              <a:t>so it is converted into </a:t>
            </a:r>
            <a:r>
              <a:rPr lang="en-GB" altLang="en-US" b="1" dirty="0">
                <a:solidFill>
                  <a:srgbClr val="010066"/>
                </a:solidFill>
              </a:rPr>
              <a:t>urea</a:t>
            </a:r>
            <a:r>
              <a:rPr lang="en-GB" altLang="en-US" dirty="0">
                <a:solidFill>
                  <a:srgbClr val="010066"/>
                </a:solidFill>
              </a:rPr>
              <a:t>, </a:t>
            </a:r>
            <a:br>
              <a:rPr lang="en-GB" altLang="en-US" dirty="0">
                <a:solidFill>
                  <a:srgbClr val="010066"/>
                </a:solidFill>
              </a:rPr>
            </a:br>
            <a:r>
              <a:rPr lang="en-GB" altLang="en-US" dirty="0">
                <a:solidFill>
                  <a:srgbClr val="010066"/>
                </a:solidFill>
              </a:rPr>
              <a:t>which is less toxic to the body. </a:t>
            </a:r>
            <a:endParaRPr lang="en-GB" altLang="en-US" dirty="0"/>
          </a:p>
        </p:txBody>
      </p:sp>
      <p:pic>
        <p:nvPicPr>
          <p:cNvPr id="10" name="Picture 9">
            <a:extLst>
              <a:ext uri="{FF2B5EF4-FFF2-40B4-BE49-F238E27FC236}">
                <a16:creationId xmlns:a16="http://schemas.microsoft.com/office/drawing/2014/main" id="{9F72F875-798D-426D-BA09-7AA2EF38101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90DFBDB8-2D70-4F0A-A5A6-6EEFFAECA7A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306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22536" grpId="0"/>
      <p:bldP spid="225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1DAAC9A-FA09-4DB5-9DD2-985F5B05B931}"/>
              </a:ext>
            </a:extLst>
          </p:cNvPr>
          <p:cNvSpPr>
            <a:spLocks noGrp="1" noChangeArrowheads="1"/>
          </p:cNvSpPr>
          <p:nvPr>
            <p:ph type="title"/>
          </p:nvPr>
        </p:nvSpPr>
        <p:spPr>
          <a:noFill/>
        </p:spPr>
        <p:txBody>
          <a:bodyPr/>
          <a:lstStyle/>
          <a:p>
            <a:r>
              <a:rPr lang="en-GB" altLang="en-US"/>
              <a:t>The role of the kidneys</a:t>
            </a:r>
          </a:p>
        </p:txBody>
      </p:sp>
      <p:sp>
        <p:nvSpPr>
          <p:cNvPr id="21507" name="Text Box 4">
            <a:extLst>
              <a:ext uri="{FF2B5EF4-FFF2-40B4-BE49-F238E27FC236}">
                <a16:creationId xmlns:a16="http://schemas.microsoft.com/office/drawing/2014/main" id="{9EEC8FBF-443B-4FA1-A581-215AD96652D5}"/>
              </a:ext>
            </a:extLst>
          </p:cNvPr>
          <p:cNvSpPr txBox="1">
            <a:spLocks noChangeArrowheads="1"/>
          </p:cNvSpPr>
          <p:nvPr/>
        </p:nvSpPr>
        <p:spPr bwMode="auto">
          <a:xfrm>
            <a:off x="342900" y="784225"/>
            <a:ext cx="8493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The kidneys </a:t>
            </a:r>
            <a:r>
              <a:rPr lang="en-US" altLang="en-US" b="1" dirty="0">
                <a:solidFill>
                  <a:srgbClr val="010066"/>
                </a:solidFill>
              </a:rPr>
              <a:t>filter</a:t>
            </a:r>
            <a:r>
              <a:rPr lang="en-US" altLang="en-US" dirty="0">
                <a:solidFill>
                  <a:srgbClr val="010066"/>
                </a:solidFill>
              </a:rPr>
              <a:t> the blood. Some substances are excreted, while others are </a:t>
            </a:r>
            <a:r>
              <a:rPr lang="en-US" altLang="en-US" b="1" dirty="0">
                <a:solidFill>
                  <a:srgbClr val="010066"/>
                </a:solidFill>
              </a:rPr>
              <a:t>selectively reabsorbed</a:t>
            </a:r>
            <a:r>
              <a:rPr lang="en-US" altLang="en-US" dirty="0">
                <a:solidFill>
                  <a:srgbClr val="010066"/>
                </a:solidFill>
              </a:rPr>
              <a:t>.</a:t>
            </a:r>
            <a:endParaRPr lang="en-GB" altLang="en-US" dirty="0">
              <a:solidFill>
                <a:srgbClr val="010066"/>
              </a:solidFill>
            </a:endParaRPr>
          </a:p>
        </p:txBody>
      </p:sp>
      <p:sp>
        <p:nvSpPr>
          <p:cNvPr id="227334" name="Text Box 6">
            <a:extLst>
              <a:ext uri="{FF2B5EF4-FFF2-40B4-BE49-F238E27FC236}">
                <a16:creationId xmlns:a16="http://schemas.microsoft.com/office/drawing/2014/main" id="{51C05A8D-BDE5-4614-B55A-017C36A21C9F}"/>
              </a:ext>
            </a:extLst>
          </p:cNvPr>
          <p:cNvSpPr txBox="1">
            <a:spLocks noChangeArrowheads="1"/>
          </p:cNvSpPr>
          <p:nvPr/>
        </p:nvSpPr>
        <p:spPr bwMode="auto">
          <a:xfrm>
            <a:off x="342900" y="4583113"/>
            <a:ext cx="43830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substances excreted go </a:t>
            </a:r>
            <a:br>
              <a:rPr lang="en-GB" altLang="en-US" dirty="0"/>
            </a:br>
            <a:r>
              <a:rPr lang="en-GB" altLang="en-US" dirty="0"/>
              <a:t>on to form urine. This is stored </a:t>
            </a:r>
            <a:br>
              <a:rPr lang="en-GB" altLang="en-US" dirty="0"/>
            </a:br>
            <a:r>
              <a:rPr lang="en-GB" altLang="en-US" dirty="0"/>
              <a:t>in the </a:t>
            </a:r>
            <a:r>
              <a:rPr lang="en-GB" altLang="en-US" b="1" dirty="0">
                <a:solidFill>
                  <a:srgbClr val="10BC45"/>
                </a:solidFill>
              </a:rPr>
              <a:t>bladder</a:t>
            </a:r>
            <a:r>
              <a:rPr lang="en-GB" altLang="en-US" dirty="0"/>
              <a:t> before being removed from the body.</a:t>
            </a:r>
          </a:p>
        </p:txBody>
      </p:sp>
      <p:pic>
        <p:nvPicPr>
          <p:cNvPr id="21509" name="Picture 10" descr="body">
            <a:extLst>
              <a:ext uri="{FF2B5EF4-FFF2-40B4-BE49-F238E27FC236}">
                <a16:creationId xmlns:a16="http://schemas.microsoft.com/office/drawing/2014/main" id="{2CD68A4F-FA05-4150-9650-549CD53A0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1793875"/>
            <a:ext cx="36957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9" name="TextBox 61">
            <a:extLst>
              <a:ext uri="{FF2B5EF4-FFF2-40B4-BE49-F238E27FC236}">
                <a16:creationId xmlns:a16="http://schemas.microsoft.com/office/drawing/2014/main" id="{A6A5D3D5-419B-4495-86F6-DA52CB3889F0}"/>
              </a:ext>
            </a:extLst>
          </p:cNvPr>
          <p:cNvSpPr txBox="1">
            <a:spLocks noChangeArrowheads="1"/>
          </p:cNvSpPr>
          <p:nvPr/>
        </p:nvSpPr>
        <p:spPr bwMode="auto">
          <a:xfrm>
            <a:off x="4970463" y="2619375"/>
            <a:ext cx="144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b="1">
                <a:solidFill>
                  <a:srgbClr val="010066"/>
                </a:solidFill>
              </a:rPr>
              <a:t>kidneys</a:t>
            </a:r>
            <a:endParaRPr lang="en-GB" altLang="en-US">
              <a:solidFill>
                <a:srgbClr val="010066"/>
              </a:solidFill>
            </a:endParaRPr>
          </a:p>
        </p:txBody>
      </p:sp>
      <p:sp>
        <p:nvSpPr>
          <p:cNvPr id="227340" name="Line 121">
            <a:extLst>
              <a:ext uri="{FF2B5EF4-FFF2-40B4-BE49-F238E27FC236}">
                <a16:creationId xmlns:a16="http://schemas.microsoft.com/office/drawing/2014/main" id="{1CAA6716-4927-435C-96CC-E6032321AB94}"/>
              </a:ext>
            </a:extLst>
          </p:cNvPr>
          <p:cNvSpPr>
            <a:spLocks noChangeShapeType="1"/>
          </p:cNvSpPr>
          <p:nvPr/>
        </p:nvSpPr>
        <p:spPr bwMode="auto">
          <a:xfrm>
            <a:off x="5695950" y="3151188"/>
            <a:ext cx="1108075" cy="1824037"/>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27341" name="Line 13">
            <a:extLst>
              <a:ext uri="{FF2B5EF4-FFF2-40B4-BE49-F238E27FC236}">
                <a16:creationId xmlns:a16="http://schemas.microsoft.com/office/drawing/2014/main" id="{EE183B4D-8A78-4103-A23D-E902ED9C394B}"/>
              </a:ext>
            </a:extLst>
          </p:cNvPr>
          <p:cNvSpPr>
            <a:spLocks noChangeShapeType="1"/>
          </p:cNvSpPr>
          <p:nvPr/>
        </p:nvSpPr>
        <p:spPr bwMode="auto">
          <a:xfrm>
            <a:off x="5700713" y="3152775"/>
            <a:ext cx="1952625" cy="1808163"/>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27342" name="Text Box 14">
            <a:extLst>
              <a:ext uri="{FF2B5EF4-FFF2-40B4-BE49-F238E27FC236}">
                <a16:creationId xmlns:a16="http://schemas.microsoft.com/office/drawing/2014/main" id="{A5E44A85-21B4-474A-9A3B-114C297767B4}"/>
              </a:ext>
            </a:extLst>
          </p:cNvPr>
          <p:cNvSpPr txBox="1">
            <a:spLocks noChangeArrowheads="1"/>
          </p:cNvSpPr>
          <p:nvPr/>
        </p:nvSpPr>
        <p:spPr bwMode="auto">
          <a:xfrm>
            <a:off x="342900" y="3439054"/>
            <a:ext cx="3695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Urea, excess water and excess ions are excreted.</a:t>
            </a:r>
          </a:p>
        </p:txBody>
      </p:sp>
      <p:sp>
        <p:nvSpPr>
          <p:cNvPr id="15" name="Line 12">
            <a:extLst>
              <a:ext uri="{FF2B5EF4-FFF2-40B4-BE49-F238E27FC236}">
                <a16:creationId xmlns:a16="http://schemas.microsoft.com/office/drawing/2014/main" id="{07E0E7EE-2D5C-4115-B7E7-FE4B5D7BE37A}"/>
              </a:ext>
            </a:extLst>
          </p:cNvPr>
          <p:cNvSpPr>
            <a:spLocks noChangeShapeType="1"/>
          </p:cNvSpPr>
          <p:nvPr/>
        </p:nvSpPr>
        <p:spPr bwMode="auto">
          <a:xfrm>
            <a:off x="5299075" y="4527550"/>
            <a:ext cx="1919288" cy="684213"/>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6" name="TextBox 62">
            <a:extLst>
              <a:ext uri="{FF2B5EF4-FFF2-40B4-BE49-F238E27FC236}">
                <a16:creationId xmlns:a16="http://schemas.microsoft.com/office/drawing/2014/main" id="{1C1B2561-F26C-4C66-8E25-A098620FF695}"/>
              </a:ext>
            </a:extLst>
          </p:cNvPr>
          <p:cNvSpPr txBox="1">
            <a:spLocks noChangeArrowheads="1"/>
          </p:cNvSpPr>
          <p:nvPr/>
        </p:nvSpPr>
        <p:spPr bwMode="auto">
          <a:xfrm>
            <a:off x="4560888" y="4084638"/>
            <a:ext cx="144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b="1">
                <a:solidFill>
                  <a:srgbClr val="010066"/>
                </a:solidFill>
              </a:rPr>
              <a:t>bladder</a:t>
            </a:r>
            <a:endParaRPr lang="en-GB" altLang="en-US">
              <a:solidFill>
                <a:srgbClr val="010066"/>
              </a:solidFill>
            </a:endParaRPr>
          </a:p>
        </p:txBody>
      </p:sp>
      <p:sp>
        <p:nvSpPr>
          <p:cNvPr id="18" name="TextBox 17">
            <a:extLst>
              <a:ext uri="{FF2B5EF4-FFF2-40B4-BE49-F238E27FC236}">
                <a16:creationId xmlns:a16="http://schemas.microsoft.com/office/drawing/2014/main" id="{E7212D49-0B66-4BAE-921D-1EDF399BEA9C}"/>
              </a:ext>
            </a:extLst>
          </p:cNvPr>
          <p:cNvSpPr txBox="1">
            <a:spLocks noChangeArrowheads="1"/>
          </p:cNvSpPr>
          <p:nvPr/>
        </p:nvSpPr>
        <p:spPr bwMode="auto">
          <a:xfrm>
            <a:off x="342900" y="1926696"/>
            <a:ext cx="438308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Useful substances reabsorbed include glucose, some ions </a:t>
            </a:r>
            <a:br>
              <a:rPr lang="en-GB" altLang="en-US" dirty="0"/>
            </a:br>
            <a:r>
              <a:rPr lang="en-GB" altLang="en-US" dirty="0"/>
              <a:t>and water.</a:t>
            </a:r>
          </a:p>
        </p:txBody>
      </p:sp>
      <p:pic>
        <p:nvPicPr>
          <p:cNvPr id="17" name="Picture 16">
            <a:extLst>
              <a:ext uri="{FF2B5EF4-FFF2-40B4-BE49-F238E27FC236}">
                <a16:creationId xmlns:a16="http://schemas.microsoft.com/office/drawing/2014/main" id="{F4F48A83-2505-4291-B4AC-F890CE41A21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1EC87BC2-393D-41AE-BA67-94F2251A9FF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7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3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73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4" grpId="0"/>
      <p:bldP spid="227339" grpId="0"/>
      <p:bldP spid="227342"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a:extLst>
              <a:ext uri="{FF2B5EF4-FFF2-40B4-BE49-F238E27FC236}">
                <a16:creationId xmlns:a16="http://schemas.microsoft.com/office/drawing/2014/main" id="{FF7559DD-2EE7-48CB-9C51-88A0B9CC3169}"/>
              </a:ext>
            </a:extLst>
          </p:cNvPr>
          <p:cNvSpPr>
            <a:spLocks noGrp="1"/>
          </p:cNvSpPr>
          <p:nvPr>
            <p:ph type="title"/>
          </p:nvPr>
        </p:nvSpPr>
        <p:spPr/>
        <p:txBody>
          <a:bodyPr/>
          <a:lstStyle/>
          <a:p>
            <a:r>
              <a:rPr lang="en-GB" altLang="en-US" dirty="0"/>
              <a:t>The kidneys: true or false?</a:t>
            </a:r>
          </a:p>
        </p:txBody>
      </p:sp>
      <p:pic>
        <p:nvPicPr>
          <p:cNvPr id="6" name="Picture 5">
            <a:extLst>
              <a:ext uri="{FF2B5EF4-FFF2-40B4-BE49-F238E27FC236}">
                <a16:creationId xmlns:a16="http://schemas.microsoft.com/office/drawing/2014/main" id="{F2D93125-DA55-42B4-A8AB-D96737F0190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75A68E8F-8140-44E5-9DFF-1E4D654BF0F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rAvAXyDL"/>
  <p:tag name="ARTICULATE_DESIGN_ID_6_DEFAULT DESIGN" val="7OoHLcbl"/>
  <p:tag name="ARTICULATE_DESIGN_ID_1_DEFAULT DESIGN" val="gE5Xoyk9"/>
  <p:tag name="ARTICULATE_DESIGN_ID_7_DEFAULT DESIGN" val="2ex0dPEn"/>
  <p:tag name="ARTICULATE_DESIGN_ID_3_DEFAULT DESIGN" val="rOYFIlk5"/>
  <p:tag name="ARTICULATE_DESIGN_ID_2_DEFAULT DESIGN" val="xJhgvW18"/>
  <p:tag name="ARTICULATE_DESIGN_ID_4_DEFAULT DESIGN" val="xvc8NAUv"/>
  <p:tag name="ARTICULATE_DESIGN_ID_5_DEFAULT DESIGN" val="07Thrl3b"/>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15064</TotalTime>
  <Words>1881</Words>
  <Application>Microsoft Office PowerPoint</Application>
  <PresentationFormat>On-screen Show (4:3)</PresentationFormat>
  <Paragraphs>203</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Wingdings</vt:lpstr>
      <vt:lpstr>Arial</vt:lpstr>
      <vt:lpstr>Wingdings 2</vt:lpstr>
      <vt:lpstr>1_Default Design</vt:lpstr>
      <vt:lpstr>7_Default Design</vt:lpstr>
      <vt:lpstr>Excretion</vt:lpstr>
      <vt:lpstr>Information</vt:lpstr>
      <vt:lpstr>What is excretion?</vt:lpstr>
      <vt:lpstr>Why is water important?</vt:lpstr>
      <vt:lpstr>How does osmosis affect cells?</vt:lpstr>
      <vt:lpstr>How is water gained and lost?</vt:lpstr>
      <vt:lpstr>Making and excreting urea</vt:lpstr>
      <vt:lpstr>The role of the kidneys</vt:lpstr>
      <vt:lpstr>The kidneys: true or false?</vt:lpstr>
      <vt:lpstr>The urinary system</vt:lpstr>
      <vt:lpstr>Structure of the kidney</vt:lpstr>
      <vt:lpstr>ADH and urine production</vt:lpstr>
      <vt:lpstr>How does ADH affect the kidney?</vt:lpstr>
      <vt:lpstr>ADH is controlled by negative feedback</vt:lpstr>
      <vt:lpstr>Factors affecting urine production</vt:lpstr>
      <vt:lpstr>What happens if the kidneys fail?</vt:lpstr>
      <vt:lpstr>What is dialysis?</vt:lpstr>
      <vt:lpstr>Kidney transplantation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Excretion</dc:title>
  <dc:subject>Boardworks High School Life Science</dc:subject>
  <dc:creator>Boardworks</dc:creator>
  <cp:lastModifiedBy>Tim Crilly</cp:lastModifiedBy>
  <cp:revision>598</cp:revision>
  <dcterms:created xsi:type="dcterms:W3CDTF">2003-10-06T13:07:42Z</dcterms:created>
  <dcterms:modified xsi:type="dcterms:W3CDTF">2019-01-31T15:25:08Z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90A5936D-8122-436E-90CE-CE8960D6152E</vt:lpwstr>
  </property>
  <property fmtid="{D5CDD505-2E9C-101B-9397-08002B2CF9AE}" pid="3" name="ArticulatePath">
    <vt:lpwstr>Excretion</vt:lpwstr>
  </property>
</Properties>
</file>