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activeX/activeX2.xml" ContentType="application/vnd.ms-office.activeX+xml"/>
  <Override PartName="/ppt/notesSlides/notesSlide9.xml" ContentType="application/vnd.openxmlformats-officedocument.presentationml.notesSlide+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652" r:id="rId1"/>
    <p:sldMasterId id="2147484667" r:id="rId2"/>
  </p:sldMasterIdLst>
  <p:notesMasterIdLst>
    <p:notesMasterId r:id="rId15"/>
  </p:notesMasterIdLst>
  <p:handoutMasterIdLst>
    <p:handoutMasterId r:id="rId16"/>
  </p:handoutMasterIdLst>
  <p:sldIdLst>
    <p:sldId id="430" r:id="rId3"/>
    <p:sldId id="527" r:id="rId4"/>
    <p:sldId id="485" r:id="rId5"/>
    <p:sldId id="484" r:id="rId6"/>
    <p:sldId id="494" r:id="rId7"/>
    <p:sldId id="497" r:id="rId8"/>
    <p:sldId id="496" r:id="rId9"/>
    <p:sldId id="493" r:id="rId10"/>
    <p:sldId id="524" r:id="rId11"/>
    <p:sldId id="498" r:id="rId12"/>
    <p:sldId id="486" r:id="rId13"/>
    <p:sldId id="495" r:id="rId14"/>
  </p:sldIdLst>
  <p:sldSz cx="9144000" cy="6858000" type="screen4x3"/>
  <p:notesSz cx="6858000" cy="9296400"/>
  <p:embeddedFontLst>
    <p:embeddedFont>
      <p:font typeface="Wingdings 2" panose="05020102010507070707" pitchFamily="18" charset="2"/>
      <p:regular r:id="rId17"/>
    </p:embeddedFont>
  </p:embeddedFontLst>
  <p:custDataLst>
    <p:tags r:id="rId1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E696"/>
    <a:srgbClr val="010066"/>
    <a:srgbClr val="10BC45"/>
    <a:srgbClr val="33CC33"/>
    <a:srgbClr val="CC0099"/>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4F13813B-E40A-434D-A277-3DD45D5629F8}"/>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0BCADD2-0467-44F7-97B7-0F2956817855}" type="slidenum">
              <a:rPr lang="en-GB" altLang="en-US"/>
              <a:pPr/>
              <a:t>‹#›</a:t>
            </a:fld>
            <a:endParaRPr lang="en-GB" altLang="en-US"/>
          </a:p>
        </p:txBody>
      </p:sp>
      <p:sp>
        <p:nvSpPr>
          <p:cNvPr id="6" name="Rectangle 7">
            <a:extLst>
              <a:ext uri="{FF2B5EF4-FFF2-40B4-BE49-F238E27FC236}">
                <a16:creationId xmlns:a16="http://schemas.microsoft.com/office/drawing/2014/main" id="{6EE97553-2979-411A-A67A-69A7646A4F1D}"/>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A5C653AB-FEDF-4D7C-A72F-C8A3D537008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306144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4">
            <a:extLst>
              <a:ext uri="{FF2B5EF4-FFF2-40B4-BE49-F238E27FC236}">
                <a16:creationId xmlns:a16="http://schemas.microsoft.com/office/drawing/2014/main" id="{200FFF35-6EA4-4FDB-888E-3DE6F7A1639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D807A9D-46A1-4D55-AAFE-4AA4BBA0EF06}"/>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CF600B1D-CF5A-4509-8E98-68DC381D1EC9}"/>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CDF5304-4487-48F5-A610-FEAAF5050847}" type="slidenum">
              <a:rPr lang="en-US" altLang="en-US"/>
              <a:pPr/>
              <a:t>‹#›</a:t>
            </a:fld>
            <a:endParaRPr lang="en-US" altLang="en-US"/>
          </a:p>
        </p:txBody>
      </p:sp>
      <p:sp>
        <p:nvSpPr>
          <p:cNvPr id="8" name="Rectangle 7">
            <a:extLst>
              <a:ext uri="{FF2B5EF4-FFF2-40B4-BE49-F238E27FC236}">
                <a16:creationId xmlns:a16="http://schemas.microsoft.com/office/drawing/2014/main" id="{E9C324D8-0E23-457D-94AD-16A6E4D1B9B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16913A67-66E0-4FA9-A5F7-952DE198947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41291189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FF4204DE-7A85-4775-84F1-BD00FBAEDF72}"/>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5D165D6-8B57-437D-B4FF-AB9AA34CE2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E7544AD-0615-48D0-9BA5-57DFF59D582B}"/>
              </a:ext>
            </a:extLst>
          </p:cNvPr>
          <p:cNvSpPr>
            <a:spLocks noGrp="1"/>
          </p:cNvSpPr>
          <p:nvPr>
            <p:ph type="sldNum" sz="quarter" idx="10"/>
          </p:nvPr>
        </p:nvSpPr>
        <p:spPr/>
        <p:txBody>
          <a:bodyPr/>
          <a:lstStyle/>
          <a:p>
            <a:fld id="{3CDF5304-4487-48F5-A610-FEAAF505084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GB" altLang="en-US" b="1" dirty="0">
              <a:latin typeface="Arial" panose="020B0604020202020204" pitchFamily="34" charset="0"/>
            </a:endParaRPr>
          </a:p>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Triff</a:t>
            </a:r>
            <a:r>
              <a:rPr lang="en-US" altLang="en-US" dirty="0">
                <a:latin typeface="Arial" panose="020B0604020202020204" pitchFamily="34" charset="0"/>
              </a:rPr>
              <a:t>, Shutterstock.com 2018</a:t>
            </a:r>
          </a:p>
        </p:txBody>
      </p:sp>
      <p:sp>
        <p:nvSpPr>
          <p:cNvPr id="5" name="Slide Number Placeholder 4">
            <a:extLst>
              <a:ext uri="{FF2B5EF4-FFF2-40B4-BE49-F238E27FC236}">
                <a16:creationId xmlns:a16="http://schemas.microsoft.com/office/drawing/2014/main" id="{D7AF82D2-6BA8-46A6-B75F-743AD7F0F52B}"/>
              </a:ext>
            </a:extLst>
          </p:cNvPr>
          <p:cNvSpPr>
            <a:spLocks noGrp="1"/>
          </p:cNvSpPr>
          <p:nvPr>
            <p:ph type="sldNum" sz="quarter" idx="10"/>
          </p:nvPr>
        </p:nvSpPr>
        <p:spPr/>
        <p:txBody>
          <a:bodyPr/>
          <a:lstStyle/>
          <a:p>
            <a:fld id="{3CDF5304-4487-48F5-A610-FEAAF5050847}" type="slidenum">
              <a:rPr lang="en-US" altLang="en-US" smtClean="0"/>
              <a:pPr/>
              <a:t>10</a:t>
            </a:fld>
            <a:endParaRPr lang="en-US" altLang="en-US"/>
          </a:p>
        </p:txBody>
      </p:sp>
    </p:spTree>
    <p:extLst>
      <p:ext uri="{BB962C8B-B14F-4D97-AF65-F5344CB8AC3E}">
        <p14:creationId xmlns:p14="http://schemas.microsoft.com/office/powerpoint/2010/main" val="250211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Image Placeholder 1">
            <a:extLst>
              <a:ext uri="{FF2B5EF4-FFF2-40B4-BE49-F238E27FC236}">
                <a16:creationId xmlns:a16="http://schemas.microsoft.com/office/drawing/2014/main" id="{33E08D82-A6DC-4EEA-BC2F-92413A0486D7}"/>
              </a:ext>
            </a:extLst>
          </p:cNvPr>
          <p:cNvSpPr>
            <a:spLocks noGrp="1" noRot="1" noChangeAspect="1" noTextEdit="1"/>
          </p:cNvSpPr>
          <p:nvPr>
            <p:ph type="sldImg"/>
          </p:nvPr>
        </p:nvSpPr>
        <p:spPr>
          <a:ln/>
        </p:spPr>
      </p:sp>
      <p:sp>
        <p:nvSpPr>
          <p:cNvPr id="28676" name="Notes Placeholder 2">
            <a:extLst>
              <a:ext uri="{FF2B5EF4-FFF2-40B4-BE49-F238E27FC236}">
                <a16:creationId xmlns:a16="http://schemas.microsoft.com/office/drawing/2014/main" id="{6D141FEC-9F06-4DA9-AC92-4647A8F681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animation could be used as a starting point for discussing how different species may be affected by climate change.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2A43FDB-F81F-47CD-9E48-E8F5013C273F}"/>
              </a:ext>
            </a:extLst>
          </p:cNvPr>
          <p:cNvSpPr>
            <a:spLocks noGrp="1"/>
          </p:cNvSpPr>
          <p:nvPr>
            <p:ph type="sldNum" sz="quarter" idx="10"/>
          </p:nvPr>
        </p:nvSpPr>
        <p:spPr/>
        <p:txBody>
          <a:bodyPr/>
          <a:lstStyle/>
          <a:p>
            <a:fld id="{3CDF5304-4487-48F5-A610-FEAAF5050847}"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7622D34E-CCC7-4413-B243-EBE290AD9D6A}"/>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5B53983B-DC44-4F50-9962-189D7CC87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K–T extinction led to the loss of around 75% of the Earth’s plant and animal species. It is thought to have been caused by an asteroid that hit Earth and led to changes in global weather patterns. Evidence suggests the asteroid caused a prolonged period of cold weather, while dust and ash emitted into the atmosphere by the impact reduced the amount of sunlight reaching the Earth, affecting photosynthesis.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Styve</a:t>
            </a:r>
            <a:r>
              <a:rPr lang="en-US" altLang="en-US" dirty="0">
                <a:latin typeface="Arial" panose="020B0604020202020204" pitchFamily="34" charset="0"/>
              </a:rPr>
              <a:t> </a:t>
            </a:r>
            <a:r>
              <a:rPr lang="en-US" altLang="en-US" dirty="0" err="1">
                <a:latin typeface="Arial" panose="020B0604020202020204" pitchFamily="34" charset="0"/>
              </a:rPr>
              <a:t>Reineck</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F521F03-01E4-4229-9CA9-38FC509206D5}"/>
              </a:ext>
            </a:extLst>
          </p:cNvPr>
          <p:cNvSpPr>
            <a:spLocks noGrp="1"/>
          </p:cNvSpPr>
          <p:nvPr>
            <p:ph type="sldNum" sz="quarter" idx="10"/>
          </p:nvPr>
        </p:nvSpPr>
        <p:spPr/>
        <p:txBody>
          <a:bodyPr/>
          <a:lstStyle/>
          <a:p>
            <a:fld id="{3CDF5304-4487-48F5-A610-FEAAF5050847}" type="slidenum">
              <a:rPr lang="en-US" altLang="en-US" smtClean="0"/>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6D146CE-59AA-4F20-BDEA-D1D6DB0426A5}"/>
              </a:ext>
            </a:extLst>
          </p:cNvPr>
          <p:cNvSpPr>
            <a:spLocks noGrp="1"/>
          </p:cNvSpPr>
          <p:nvPr>
            <p:ph type="sldNum" sz="quarter" idx="10"/>
          </p:nvPr>
        </p:nvSpPr>
        <p:spPr/>
        <p:txBody>
          <a:bodyPr/>
          <a:lstStyle/>
          <a:p>
            <a:fld id="{3CDF5304-4487-48F5-A610-FEAAF5050847}" type="slidenum">
              <a:rPr lang="en-US" altLang="en-US" smtClean="0"/>
              <a:pPr/>
              <a:t>2</a:t>
            </a:fld>
            <a:endParaRPr lang="en-US" altLang="en-US"/>
          </a:p>
        </p:txBody>
      </p:sp>
    </p:spTree>
    <p:extLst>
      <p:ext uri="{BB962C8B-B14F-4D97-AF65-F5344CB8AC3E}">
        <p14:creationId xmlns:p14="http://schemas.microsoft.com/office/powerpoint/2010/main" val="36444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8E55F81A-07EA-4694-9603-4165FEDEAB2D}"/>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A2B2E4A2-1B34-474F-9D40-F69F69542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171450" marR="0" lvl="0" indent="-171450" algn="l" defTabSz="914400" rtl="0" eaLnBrk="0" fontAlgn="base" latinLnBrk="0" hangingPunct="0">
              <a:spcAft>
                <a:spcPct val="0"/>
              </a:spcAft>
              <a:buClrTx/>
              <a:buSzTx/>
              <a:buFont typeface="Arial" panose="020B0604020202020204" pitchFamily="34" charset="0"/>
              <a:buChar char="•"/>
              <a:tabLst/>
              <a:defRPr/>
            </a:pPr>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vintage engraving of a dodo (</a:t>
            </a:r>
            <a:r>
              <a:rPr lang="en-GB" altLang="en-US" i="1" dirty="0" err="1">
                <a:latin typeface="Arial" panose="020B0604020202020204" pitchFamily="34" charset="0"/>
              </a:rPr>
              <a:t>Raphus</a:t>
            </a:r>
            <a:r>
              <a:rPr lang="en-GB" altLang="en-US" i="1" dirty="0">
                <a:latin typeface="Arial" panose="020B0604020202020204" pitchFamily="34" charset="0"/>
              </a:rPr>
              <a:t> </a:t>
            </a:r>
            <a:r>
              <a:rPr lang="en-GB" altLang="en-US" i="1" dirty="0" err="1">
                <a:latin typeface="Arial" panose="020B0604020202020204" pitchFamily="34" charset="0"/>
              </a:rPr>
              <a:t>cucullatus</a:t>
            </a:r>
            <a:r>
              <a:rPr lang="en-GB" altLang="en-US" dirty="0">
                <a:latin typeface="Arial" panose="020B0604020202020204" pitchFamily="34" charset="0"/>
              </a:rPr>
              <a:t>) </a:t>
            </a:r>
            <a:r>
              <a:rPr lang="en-US" altLang="en-US" dirty="0">
                <a:latin typeface="Arial" panose="020B0604020202020204" pitchFamily="34" charset="0"/>
              </a:rPr>
              <a:t>©</a:t>
            </a:r>
            <a:r>
              <a:rPr lang="en-GB" altLang="en-US" dirty="0">
                <a:latin typeface="Arial" panose="020B0604020202020204" pitchFamily="34" charset="0"/>
              </a:rPr>
              <a:t> </a:t>
            </a:r>
            <a:r>
              <a:rPr lang="en-GB" altLang="en-US" dirty="0" err="1">
                <a:latin typeface="Arial" panose="020B0604020202020204" pitchFamily="34" charset="0"/>
              </a:rPr>
              <a:t>Morphart</a:t>
            </a:r>
            <a:r>
              <a:rPr lang="en-GB" altLang="en-US" dirty="0">
                <a:latin typeface="Arial" panose="020B0604020202020204" pitchFamily="34" charset="0"/>
              </a:rPr>
              <a:t> Creation, Shutterstock.com 2018</a:t>
            </a:r>
          </a:p>
        </p:txBody>
      </p:sp>
      <p:sp>
        <p:nvSpPr>
          <p:cNvPr id="2" name="Slide Number Placeholder 1">
            <a:extLst>
              <a:ext uri="{FF2B5EF4-FFF2-40B4-BE49-F238E27FC236}">
                <a16:creationId xmlns:a16="http://schemas.microsoft.com/office/drawing/2014/main" id="{109F393E-C375-470A-8858-FEAAC22C8EB7}"/>
              </a:ext>
            </a:extLst>
          </p:cNvPr>
          <p:cNvSpPr>
            <a:spLocks noGrp="1"/>
          </p:cNvSpPr>
          <p:nvPr>
            <p:ph type="sldNum" sz="quarter" idx="10"/>
          </p:nvPr>
        </p:nvSpPr>
        <p:spPr/>
        <p:txBody>
          <a:bodyPr/>
          <a:lstStyle/>
          <a:p>
            <a:fld id="{3CDF5304-4487-48F5-A610-FEAAF5050847}"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A925DB5F-B0F6-4F77-B069-F77897ECF8EF}"/>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23ECA3BF-A73F-43DA-ADE1-E46F6CA8CBB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0F029D7-468F-4695-BD1F-9A97DD5F2D3B}"/>
              </a:ext>
            </a:extLst>
          </p:cNvPr>
          <p:cNvSpPr>
            <a:spLocks noGrp="1"/>
          </p:cNvSpPr>
          <p:nvPr>
            <p:ph type="sldNum" sz="quarter" idx="10"/>
          </p:nvPr>
        </p:nvSpPr>
        <p:spPr/>
        <p:txBody>
          <a:bodyPr/>
          <a:lstStyle/>
          <a:p>
            <a:fld id="{3CDF5304-4487-48F5-A610-FEAAF505084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CA77156A-7B8A-49F8-A817-C1F01E2904A1}"/>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989705BA-19C7-49E7-8439-EA4656114F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B Brown,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D55FE20-912F-4C12-8661-682330C9BD5D}"/>
              </a:ext>
            </a:extLst>
          </p:cNvPr>
          <p:cNvSpPr>
            <a:spLocks noGrp="1"/>
          </p:cNvSpPr>
          <p:nvPr>
            <p:ph type="sldNum" sz="quarter" idx="10"/>
          </p:nvPr>
        </p:nvSpPr>
        <p:spPr/>
        <p:txBody>
          <a:bodyPr/>
          <a:lstStyle/>
          <a:p>
            <a:fld id="{3CDF5304-4487-48F5-A610-FEAAF505084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69FFB617-D50F-47CD-BA3E-94FFCAD51EAA}"/>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6E2D84E6-017A-4F8A-8AB6-B238C2764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figure referring to the population size of black rhinos in Africa was taken from the following website:</a:t>
            </a:r>
          </a:p>
          <a:p>
            <a:r>
              <a:rPr lang="en-GB" altLang="en-US" dirty="0">
                <a:latin typeface="Arial" panose="020B0604020202020204" pitchFamily="34" charset="0"/>
              </a:rPr>
              <a:t>https://www.savetherhino.org/rhino_info/rhino_population_figures</a:t>
            </a:r>
          </a:p>
          <a:p>
            <a:r>
              <a:rPr lang="en-GB" altLang="en-US" dirty="0">
                <a:latin typeface="Arial" panose="020B0604020202020204" pitchFamily="34" charset="0"/>
              </a:rPr>
              <a:t>This weblink was working at the time of publication. Boardworks is not responsible for the content of third party sites.</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Cathy Withers-Clarke, Shutterstock.com 2018</a:t>
            </a:r>
          </a:p>
        </p:txBody>
      </p:sp>
      <p:sp>
        <p:nvSpPr>
          <p:cNvPr id="2" name="Slide Number Placeholder 1">
            <a:extLst>
              <a:ext uri="{FF2B5EF4-FFF2-40B4-BE49-F238E27FC236}">
                <a16:creationId xmlns:a16="http://schemas.microsoft.com/office/drawing/2014/main" id="{85A91EF7-5224-4B28-91A0-DB04ABA54E63}"/>
              </a:ext>
            </a:extLst>
          </p:cNvPr>
          <p:cNvSpPr>
            <a:spLocks noGrp="1"/>
          </p:cNvSpPr>
          <p:nvPr>
            <p:ph type="sldNum" sz="quarter" idx="10"/>
          </p:nvPr>
        </p:nvSpPr>
        <p:spPr/>
        <p:txBody>
          <a:bodyPr/>
          <a:lstStyle/>
          <a:p>
            <a:fld id="{3CDF5304-4487-48F5-A610-FEAAF5050847}"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E03F568A-7AD7-4102-93B8-5C9920042231}"/>
              </a:ext>
            </a:extLst>
          </p:cNvPr>
          <p:cNvSpPr>
            <a:spLocks noGrp="1" noRot="1" noChangeAspect="1" noChangeArrowheads="1" noTextEdit="1"/>
          </p:cNvSpPr>
          <p:nvPr>
            <p:ph type="sldImg"/>
          </p:nvPr>
        </p:nvSpPr>
        <p:spPr>
          <a:ln/>
        </p:spPr>
      </p:sp>
      <p:sp>
        <p:nvSpPr>
          <p:cNvPr id="27653" name="Rectangle 3">
            <a:extLst>
              <a:ext uri="{FF2B5EF4-FFF2-40B4-BE49-F238E27FC236}">
                <a16:creationId xmlns:a16="http://schemas.microsoft.com/office/drawing/2014/main" id="{22EA2111-6B1B-4025-9C8E-96D4AC4DF8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Yvonne </a:t>
            </a:r>
            <a:r>
              <a:rPr lang="en-US" altLang="en-US" dirty="0" err="1">
                <a:latin typeface="Arial" panose="020B0604020202020204" pitchFamily="34" charset="0"/>
              </a:rPr>
              <a:t>Pijnenburg-Schonewille</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F034C86-5EEA-457E-B152-1EAF56531F89}"/>
              </a:ext>
            </a:extLst>
          </p:cNvPr>
          <p:cNvSpPr>
            <a:spLocks noGrp="1"/>
          </p:cNvSpPr>
          <p:nvPr>
            <p:ph type="sldNum" sz="quarter" idx="10"/>
          </p:nvPr>
        </p:nvSpPr>
        <p:spPr/>
        <p:txBody>
          <a:bodyPr/>
          <a:lstStyle/>
          <a:p>
            <a:fld id="{3CDF5304-4487-48F5-A610-FEAAF5050847}"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B0B100F1-7FC2-4C3F-9BCF-390BB5932350}"/>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68AAC2DA-0937-49B4-BADD-709DF6AD5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Discuss students’ ideas for the question before revealing the answer. Help them to apply their understanding of natural selection and evolution to provide an explanation.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050C9AC-5883-4D6A-9037-4B186C644DB4}"/>
              </a:ext>
            </a:extLst>
          </p:cNvPr>
          <p:cNvSpPr>
            <a:spLocks noGrp="1"/>
          </p:cNvSpPr>
          <p:nvPr>
            <p:ph type="sldNum" sz="quarter" idx="10"/>
          </p:nvPr>
        </p:nvSpPr>
        <p:spPr/>
        <p:txBody>
          <a:bodyPr/>
          <a:lstStyle/>
          <a:p>
            <a:fld id="{3CDF5304-4487-48F5-A610-FEAAF5050847}"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C2EEB83-57DA-4524-874E-89D1761E98FD}"/>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7A9B93FE-3E09-4160-B494-553356799B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4C49BE0-BBF2-475D-99A8-DBE04C364F5A}"/>
              </a:ext>
            </a:extLst>
          </p:cNvPr>
          <p:cNvSpPr>
            <a:spLocks noGrp="1"/>
          </p:cNvSpPr>
          <p:nvPr>
            <p:ph type="sldNum" sz="quarter" idx="10"/>
          </p:nvPr>
        </p:nvSpPr>
        <p:spPr/>
        <p:txBody>
          <a:bodyPr/>
          <a:lstStyle/>
          <a:p>
            <a:fld id="{3CDF5304-4487-48F5-A610-FEAAF5050847}"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5" name="Text Box 14">
            <a:extLst>
              <a:ext uri="{FF2B5EF4-FFF2-40B4-BE49-F238E27FC236}">
                <a16:creationId xmlns:a16="http://schemas.microsoft.com/office/drawing/2014/main" id="{DE2BDFEE-ED8D-4F99-B5C7-E167E16E2B12}"/>
              </a:ext>
            </a:extLst>
          </p:cNvPr>
          <p:cNvSpPr txBox="1">
            <a:spLocks noChangeArrowheads="1"/>
          </p:cNvSpPr>
          <p:nvPr userDrawn="1"/>
        </p:nvSpPr>
        <p:spPr bwMode="auto">
          <a:xfrm>
            <a:off x="885825"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3B729CED-0C9F-47ED-A13E-2BC6A86AEEA2}"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
    </p:custDataLst>
    <p:extLst>
      <p:ext uri="{BB962C8B-B14F-4D97-AF65-F5344CB8AC3E}">
        <p14:creationId xmlns:p14="http://schemas.microsoft.com/office/powerpoint/2010/main" val="34317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184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6023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4703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20834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4031142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22843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4259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704291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24175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714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82983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061358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17374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373344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04885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0719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13638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8214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50558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9545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884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5343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3466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9750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2540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400"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999243547"/>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 id="2147484665" r:id="rId13"/>
    <p:sldLayoutId id="214748466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C8987662-7753-48EF-9B2A-2D6A332ACB18}"/>
              </a:ext>
            </a:extLst>
          </p:cNvPr>
          <p:cNvSpPr txBox="1">
            <a:spLocks noChangeArrowheads="1"/>
          </p:cNvSpPr>
          <p:nvPr/>
        </p:nvSpPr>
        <p:spPr bwMode="auto">
          <a:xfrm>
            <a:off x="716400" y="6654800"/>
            <a:ext cx="655638" cy="244475"/>
          </a:xfrm>
          <a:prstGeom prst="rect">
            <a:avLst/>
          </a:prstGeom>
          <a:noFill/>
          <a:ln w="9525">
            <a:noFill/>
            <a:miter lim="800000"/>
            <a:headEnd/>
            <a:tailEnd/>
          </a:ln>
          <a:effectLst/>
        </p:spPr>
        <p:txBody>
          <a:bodyPr>
            <a:spAutoFit/>
          </a:bodyPr>
          <a:lstStyle/>
          <a:p>
            <a:pPr algn="ctr" eaLnBrk="1" hangingPunct="1">
              <a:spcBef>
                <a:spcPct val="50000"/>
              </a:spcBef>
            </a:pPr>
            <a:fld id="{A165A604-52B5-43B2-A76D-AC503DAA2934}"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4"/>
    </p:custDataLst>
    <p:extLst>
      <p:ext uri="{BB962C8B-B14F-4D97-AF65-F5344CB8AC3E}">
        <p14:creationId xmlns:p14="http://schemas.microsoft.com/office/powerpoint/2010/main" val="40659975"/>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18.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3.xml"/><Relationship Id="rId7"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0.wmf"/><Relationship Id="rId5" Type="http://schemas.openxmlformats.org/officeDocument/2006/relationships/notesSlide" Target="../notesSlides/notesSlide11.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41.xml"/><Relationship Id="rId5" Type="http://schemas.openxmlformats.org/officeDocument/2006/relationships/image" Target="../media/image15.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control" Target="../activeX/activeX1.xml"/><Relationship Id="rId7" Type="http://schemas.openxmlformats.org/officeDocument/2006/relationships/image" Target="../media/image11.png"/><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6.xml"/><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9.xml"/><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E2CDC203-250C-4BDF-9CD7-F43458BCD7AA}"/>
              </a:ext>
            </a:extLst>
          </p:cNvPr>
          <p:cNvSpPr>
            <a:spLocks noGrp="1"/>
          </p:cNvSpPr>
          <p:nvPr>
            <p:ph type="title"/>
          </p:nvPr>
        </p:nvSpPr>
        <p:spPr/>
        <p:txBody>
          <a:bodyPr/>
          <a:lstStyle/>
          <a:p>
            <a:r>
              <a:rPr lang="en-GB" altLang="en-US" dirty="0"/>
              <a:t>Extinction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88D15D-50FE-4C3B-858C-FE12E6962F0E}"/>
              </a:ext>
            </a:extLst>
          </p:cNvPr>
          <p:cNvSpPr>
            <a:spLocks noGrp="1"/>
          </p:cNvSpPr>
          <p:nvPr>
            <p:ph type="title"/>
          </p:nvPr>
        </p:nvSpPr>
        <p:spPr/>
        <p:txBody>
          <a:bodyPr/>
          <a:lstStyle/>
          <a:p>
            <a:r>
              <a:rPr lang="en-US" dirty="0"/>
              <a:t>Environmental change</a:t>
            </a:r>
          </a:p>
        </p:txBody>
      </p:sp>
      <p:pic>
        <p:nvPicPr>
          <p:cNvPr id="4" name="Picture 3">
            <a:extLst>
              <a:ext uri="{FF2B5EF4-FFF2-40B4-BE49-F238E27FC236}">
                <a16:creationId xmlns:a16="http://schemas.microsoft.com/office/drawing/2014/main" id="{B0C5AD90-B44E-46A9-B8BD-DDC17D6BD6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5" name="Text Box 17">
            <a:extLst>
              <a:ext uri="{FF2B5EF4-FFF2-40B4-BE49-F238E27FC236}">
                <a16:creationId xmlns:a16="http://schemas.microsoft.com/office/drawing/2014/main" id="{BEC3D466-05EB-47E6-B985-0135098312C0}"/>
              </a:ext>
            </a:extLst>
          </p:cNvPr>
          <p:cNvSpPr txBox="1">
            <a:spLocks noChangeArrowheads="1"/>
          </p:cNvSpPr>
          <p:nvPr/>
        </p:nvSpPr>
        <p:spPr bwMode="auto">
          <a:xfrm>
            <a:off x="342900" y="784225"/>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an environmental change is too fast, or too large, then members of the species will not be able to adjust to it.</a:t>
            </a:r>
          </a:p>
        </p:txBody>
      </p:sp>
      <p:sp>
        <p:nvSpPr>
          <p:cNvPr id="11" name="Rectangle 1">
            <a:extLst>
              <a:ext uri="{FF2B5EF4-FFF2-40B4-BE49-F238E27FC236}">
                <a16:creationId xmlns:a16="http://schemas.microsoft.com/office/drawing/2014/main" id="{A1B1F783-3A8E-446C-8319-B0B9715D9DE5}"/>
              </a:ext>
            </a:extLst>
          </p:cNvPr>
          <p:cNvSpPr>
            <a:spLocks noChangeArrowheads="1"/>
          </p:cNvSpPr>
          <p:nvPr/>
        </p:nvSpPr>
        <p:spPr bwMode="auto">
          <a:xfrm>
            <a:off x="342900" y="2044585"/>
            <a:ext cx="3744359"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Why do you think this is?</a:t>
            </a:r>
          </a:p>
        </p:txBody>
      </p:sp>
      <p:pic>
        <p:nvPicPr>
          <p:cNvPr id="13" name="Picture 12">
            <a:extLst>
              <a:ext uri="{FF2B5EF4-FFF2-40B4-BE49-F238E27FC236}">
                <a16:creationId xmlns:a16="http://schemas.microsoft.com/office/drawing/2014/main" id="{9694AE2A-282D-454B-B106-82EB4A28C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838" y="1820582"/>
            <a:ext cx="3816313" cy="3168590"/>
          </a:xfrm>
          <a:prstGeom prst="rect">
            <a:avLst/>
          </a:prstGeom>
        </p:spPr>
      </p:pic>
      <p:sp>
        <p:nvSpPr>
          <p:cNvPr id="15" name="Text Box 181">
            <a:extLst>
              <a:ext uri="{FF2B5EF4-FFF2-40B4-BE49-F238E27FC236}">
                <a16:creationId xmlns:a16="http://schemas.microsoft.com/office/drawing/2014/main" id="{A7DBF4FB-8BEF-4CA6-8ED5-48B0DFD10007}"/>
              </a:ext>
            </a:extLst>
          </p:cNvPr>
          <p:cNvSpPr txBox="1">
            <a:spLocks noChangeArrowheads="1"/>
          </p:cNvSpPr>
          <p:nvPr/>
        </p:nvSpPr>
        <p:spPr bwMode="auto">
          <a:xfrm>
            <a:off x="342900" y="2931138"/>
            <a:ext cx="38163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Natural selection cannot act quickly enough to give enough individuals the characteristics they need </a:t>
            </a:r>
            <a:br>
              <a:rPr lang="en-GB" altLang="en-US" dirty="0"/>
            </a:br>
            <a:r>
              <a:rPr lang="en-GB" altLang="en-US" dirty="0"/>
              <a:t>to survive and reproduce. </a:t>
            </a:r>
          </a:p>
        </p:txBody>
      </p:sp>
      <p:sp>
        <p:nvSpPr>
          <p:cNvPr id="16" name="Rectangle 1">
            <a:extLst>
              <a:ext uri="{FF2B5EF4-FFF2-40B4-BE49-F238E27FC236}">
                <a16:creationId xmlns:a16="http://schemas.microsoft.com/office/drawing/2014/main" id="{AB91A2B3-2B53-4488-81F9-348CDB1A00D4}"/>
              </a:ext>
            </a:extLst>
          </p:cNvPr>
          <p:cNvSpPr>
            <a:spLocks noChangeArrowheads="1"/>
          </p:cNvSpPr>
          <p:nvPr/>
        </p:nvSpPr>
        <p:spPr bwMode="auto">
          <a:xfrm>
            <a:off x="342900" y="5265625"/>
            <a:ext cx="8209399" cy="830996"/>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Can you name any examples of changes that might be too fast or too large for species to adapt to them?</a:t>
            </a:r>
          </a:p>
        </p:txBody>
      </p:sp>
      <p:pic>
        <p:nvPicPr>
          <p:cNvPr id="19" name="Picture 18">
            <a:extLst>
              <a:ext uri="{FF2B5EF4-FFF2-40B4-BE49-F238E27FC236}">
                <a16:creationId xmlns:a16="http://schemas.microsoft.com/office/drawing/2014/main" id="{0185E573-55DF-46CE-83EE-48190DAFEC2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4408"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789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88276444-9ECF-471D-B8EE-1E4960994F8D}"/>
              </a:ext>
            </a:extLst>
          </p:cNvPr>
          <p:cNvSpPr>
            <a:spLocks noGrp="1"/>
          </p:cNvSpPr>
          <p:nvPr>
            <p:ph type="title"/>
          </p:nvPr>
        </p:nvSpPr>
        <p:spPr/>
        <p:txBody>
          <a:bodyPr/>
          <a:lstStyle/>
          <a:p>
            <a:r>
              <a:rPr lang="en-GB" altLang="en-US" dirty="0"/>
              <a:t>Climate change and extinction</a:t>
            </a:r>
          </a:p>
        </p:txBody>
      </p:sp>
      <p:pic>
        <p:nvPicPr>
          <p:cNvPr id="7" name="Picture 6">
            <a:extLst>
              <a:ext uri="{FF2B5EF4-FFF2-40B4-BE49-F238E27FC236}">
                <a16:creationId xmlns:a16="http://schemas.microsoft.com/office/drawing/2014/main" id="{3DF01CE2-E93C-4215-9BD2-B5946CAB444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0F9ED11-6193-4180-AAA4-495786426E9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7F678B1-9D82-48A6-9DBD-7296AB4A6A86}"/>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5FDAC2FA-9155-4CFC-A04B-5808CDEDBC6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73056"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73878032-449B-41FC-91CA-EB2CC4257001}"/>
              </a:ext>
            </a:extLst>
          </p:cNvPr>
          <p:cNvSpPr>
            <a:spLocks noGrp="1" noChangeArrowheads="1"/>
          </p:cNvSpPr>
          <p:nvPr>
            <p:ph type="title"/>
          </p:nvPr>
        </p:nvSpPr>
        <p:spPr/>
        <p:txBody>
          <a:bodyPr/>
          <a:lstStyle/>
          <a:p>
            <a:pPr eaLnBrk="1" hangingPunct="1"/>
            <a:r>
              <a:rPr lang="en-GB" altLang="en-US"/>
              <a:t>Mass extinction</a:t>
            </a:r>
          </a:p>
        </p:txBody>
      </p:sp>
      <p:sp>
        <p:nvSpPr>
          <p:cNvPr id="5" name="Text Box 162">
            <a:extLst>
              <a:ext uri="{FF2B5EF4-FFF2-40B4-BE49-F238E27FC236}">
                <a16:creationId xmlns:a16="http://schemas.microsoft.com/office/drawing/2014/main" id="{0CA6BE40-93ED-4E3A-BCC1-085A27BBC74C}"/>
              </a:ext>
            </a:extLst>
          </p:cNvPr>
          <p:cNvSpPr txBox="1">
            <a:spLocks noChangeArrowheads="1"/>
          </p:cNvSpPr>
          <p:nvPr/>
        </p:nvSpPr>
        <p:spPr bwMode="auto">
          <a:xfrm>
            <a:off x="342900" y="3194050"/>
            <a:ext cx="5505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They are usually caused by </a:t>
            </a:r>
            <a:br>
              <a:rPr lang="en-GB" altLang="en-US"/>
            </a:br>
            <a:r>
              <a:rPr lang="en-GB" altLang="en-US"/>
              <a:t>a single catastrophic event, </a:t>
            </a:r>
            <a:br>
              <a:rPr lang="en-GB" altLang="en-US"/>
            </a:br>
            <a:r>
              <a:rPr lang="en-GB" altLang="en-US"/>
              <a:t>such as a volcanic eruption </a:t>
            </a:r>
            <a:br>
              <a:rPr lang="en-GB" altLang="en-US"/>
            </a:br>
            <a:r>
              <a:rPr lang="en-GB" altLang="en-US"/>
              <a:t>or a comet striking Earth. </a:t>
            </a:r>
          </a:p>
        </p:txBody>
      </p:sp>
      <p:sp>
        <p:nvSpPr>
          <p:cNvPr id="17413" name="Text Box 161">
            <a:extLst>
              <a:ext uri="{FF2B5EF4-FFF2-40B4-BE49-F238E27FC236}">
                <a16:creationId xmlns:a16="http://schemas.microsoft.com/office/drawing/2014/main" id="{5329A836-4844-4119-846C-FD2136D25D0D}"/>
              </a:ext>
            </a:extLst>
          </p:cNvPr>
          <p:cNvSpPr txBox="1">
            <a:spLocks noChangeArrowheads="1"/>
          </p:cNvSpPr>
          <p:nvPr/>
        </p:nvSpPr>
        <p:spPr bwMode="auto">
          <a:xfrm>
            <a:off x="342900" y="784225"/>
            <a:ext cx="8462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Over evolutionary history there have been several </a:t>
            </a:r>
            <a:r>
              <a:rPr lang="en-GB" altLang="en-US" b="1">
                <a:solidFill>
                  <a:srgbClr val="10BC45"/>
                </a:solidFill>
              </a:rPr>
              <a:t>mass extinction </a:t>
            </a:r>
            <a:r>
              <a:rPr lang="en-GB" altLang="en-US"/>
              <a:t>events. During a mass extinction, </a:t>
            </a:r>
            <a:r>
              <a:rPr lang="en-GB" altLang="en-US">
                <a:solidFill>
                  <a:srgbClr val="010066"/>
                </a:solidFill>
              </a:rPr>
              <a:t>many species </a:t>
            </a:r>
            <a:r>
              <a:rPr lang="en-GB" altLang="en-US"/>
              <a:t>go extinct over the same relatively short time period. </a:t>
            </a:r>
          </a:p>
        </p:txBody>
      </p:sp>
      <p:sp>
        <p:nvSpPr>
          <p:cNvPr id="8" name="Rectangle 7">
            <a:extLst>
              <a:ext uri="{FF2B5EF4-FFF2-40B4-BE49-F238E27FC236}">
                <a16:creationId xmlns:a16="http://schemas.microsoft.com/office/drawing/2014/main" id="{299709D1-7FA4-4BB6-961C-817B2D32B636}"/>
              </a:ext>
            </a:extLst>
          </p:cNvPr>
          <p:cNvSpPr>
            <a:spLocks noChangeArrowheads="1"/>
          </p:cNvSpPr>
          <p:nvPr/>
        </p:nvSpPr>
        <p:spPr bwMode="auto">
          <a:xfrm>
            <a:off x="342900" y="2173288"/>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Mass extinctions occur on a </a:t>
            </a:r>
            <a:r>
              <a:rPr lang="en-GB" altLang="en-US">
                <a:solidFill>
                  <a:srgbClr val="010066"/>
                </a:solidFill>
              </a:rPr>
              <a:t>global scale</a:t>
            </a:r>
            <a:r>
              <a:rPr lang="en-GB" altLang="en-US"/>
              <a:t>, with extinctions taking place over a large area.</a:t>
            </a:r>
          </a:p>
        </p:txBody>
      </p:sp>
      <p:sp>
        <p:nvSpPr>
          <p:cNvPr id="9" name="Text Box 16">
            <a:extLst>
              <a:ext uri="{FF2B5EF4-FFF2-40B4-BE49-F238E27FC236}">
                <a16:creationId xmlns:a16="http://schemas.microsoft.com/office/drawing/2014/main" id="{2282A365-3DB5-47BE-8A05-BFFF3AECE69B}"/>
              </a:ext>
            </a:extLst>
          </p:cNvPr>
          <p:cNvSpPr txBox="1">
            <a:spLocks noChangeArrowheads="1"/>
          </p:cNvSpPr>
          <p:nvPr/>
        </p:nvSpPr>
        <p:spPr bwMode="auto">
          <a:xfrm>
            <a:off x="342900" y="4953000"/>
            <a:ext cx="43645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t>K–T extinction </a:t>
            </a:r>
            <a:r>
              <a:rPr lang="en-GB" altLang="en-US" dirty="0"/>
              <a:t>event </a:t>
            </a:r>
            <a:br>
              <a:rPr lang="en-GB" altLang="en-US" dirty="0"/>
            </a:br>
            <a:r>
              <a:rPr lang="en-GB" altLang="en-US" dirty="0"/>
              <a:t>65 million years ago led to the extinction of the dinosaurs.</a:t>
            </a:r>
          </a:p>
        </p:txBody>
      </p:sp>
      <p:pic>
        <p:nvPicPr>
          <p:cNvPr id="11" name="Picture 10" descr="Picture1.jpg">
            <a:extLst>
              <a:ext uri="{FF2B5EF4-FFF2-40B4-BE49-F238E27FC236}">
                <a16:creationId xmlns:a16="http://schemas.microsoft.com/office/drawing/2014/main" id="{5EF4D8EC-633D-4220-B1B1-DB18DEB05C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2992" y="3206044"/>
            <a:ext cx="3939085" cy="317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93BC26F7-4E07-4565-B069-FDEA7A6CD4D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a:p>
            <a:pPr marL="285750" indent="-285750">
              <a:buSzPct val="100000"/>
              <a:buFont typeface="Wingdings 2" panose="05020102010507070707" pitchFamily="18" charset="2"/>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Morphart Creation_77548981.jpg">
            <a:extLst>
              <a:ext uri="{FF2B5EF4-FFF2-40B4-BE49-F238E27FC236}">
                <a16:creationId xmlns:a16="http://schemas.microsoft.com/office/drawing/2014/main" id="{67FE0AF9-EBDD-4572-B355-15D8BE9586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5147" y="2574925"/>
            <a:ext cx="42799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6">
            <a:extLst>
              <a:ext uri="{FF2B5EF4-FFF2-40B4-BE49-F238E27FC236}">
                <a16:creationId xmlns:a16="http://schemas.microsoft.com/office/drawing/2014/main" id="{91A87DF1-2C46-420D-8D61-481D02AFF943}"/>
              </a:ext>
            </a:extLst>
          </p:cNvPr>
          <p:cNvSpPr>
            <a:spLocks noGrp="1" noChangeArrowheads="1"/>
          </p:cNvSpPr>
          <p:nvPr>
            <p:ph type="title"/>
          </p:nvPr>
        </p:nvSpPr>
        <p:spPr/>
        <p:txBody>
          <a:bodyPr/>
          <a:lstStyle/>
          <a:p>
            <a:pPr eaLnBrk="1" hangingPunct="1"/>
            <a:r>
              <a:rPr lang="en-GB" altLang="en-US"/>
              <a:t>What is extinction?</a:t>
            </a:r>
          </a:p>
        </p:txBody>
      </p:sp>
      <p:sp>
        <p:nvSpPr>
          <p:cNvPr id="12292" name="Text Box 14">
            <a:extLst>
              <a:ext uri="{FF2B5EF4-FFF2-40B4-BE49-F238E27FC236}">
                <a16:creationId xmlns:a16="http://schemas.microsoft.com/office/drawing/2014/main" id="{4FDDE1DD-BEC8-42AF-A5E9-133CD0931163}"/>
              </a:ext>
            </a:extLst>
          </p:cNvPr>
          <p:cNvSpPr txBox="1">
            <a:spLocks noChangeArrowheads="1"/>
          </p:cNvSpPr>
          <p:nvPr/>
        </p:nvSpPr>
        <p:spPr bwMode="auto">
          <a:xfrm>
            <a:off x="342900" y="784225"/>
            <a:ext cx="8200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10BC45"/>
                </a:solidFill>
              </a:rPr>
              <a:t>Extinction</a:t>
            </a:r>
            <a:r>
              <a:rPr lang="en-GB" altLang="en-US" dirty="0"/>
              <a:t> occurs when there are no remaining individuals </a:t>
            </a:r>
            <a:br>
              <a:rPr lang="en-GB" altLang="en-US" dirty="0"/>
            </a:br>
            <a:r>
              <a:rPr lang="en-GB" altLang="en-US" dirty="0"/>
              <a:t>of a </a:t>
            </a:r>
            <a:r>
              <a:rPr lang="en-GB" altLang="en-US" b="1" dirty="0">
                <a:solidFill>
                  <a:srgbClr val="10BC45"/>
                </a:solidFill>
              </a:rPr>
              <a:t>species</a:t>
            </a:r>
            <a:r>
              <a:rPr lang="en-GB" altLang="en-US" dirty="0"/>
              <a:t> still alive. </a:t>
            </a:r>
            <a:endParaRPr lang="en-GB" altLang="en-US" dirty="0">
              <a:solidFill>
                <a:schemeClr val="tx1"/>
              </a:solidFill>
            </a:endParaRPr>
          </a:p>
        </p:txBody>
      </p:sp>
      <p:sp>
        <p:nvSpPr>
          <p:cNvPr id="11" name="Text Box 101">
            <a:extLst>
              <a:ext uri="{FF2B5EF4-FFF2-40B4-BE49-F238E27FC236}">
                <a16:creationId xmlns:a16="http://schemas.microsoft.com/office/drawing/2014/main" id="{3702E819-6C08-48BE-819C-E80E0C178A4C}"/>
              </a:ext>
            </a:extLst>
          </p:cNvPr>
          <p:cNvSpPr txBox="1">
            <a:spLocks noChangeArrowheads="1"/>
          </p:cNvSpPr>
          <p:nvPr/>
        </p:nvSpPr>
        <p:spPr bwMode="auto">
          <a:xfrm>
            <a:off x="342901" y="1907352"/>
            <a:ext cx="8200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Rare species have a low population size, which increases their risk of extinction. </a:t>
            </a:r>
          </a:p>
        </p:txBody>
      </p:sp>
      <p:pic>
        <p:nvPicPr>
          <p:cNvPr id="9" name="Picture 8">
            <a:extLst>
              <a:ext uri="{FF2B5EF4-FFF2-40B4-BE49-F238E27FC236}">
                <a16:creationId xmlns:a16="http://schemas.microsoft.com/office/drawing/2014/main" id="{9CE34331-604D-4372-97A3-E46BBD42EC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Text Box 17">
            <a:extLst>
              <a:ext uri="{FF2B5EF4-FFF2-40B4-BE49-F238E27FC236}">
                <a16:creationId xmlns:a16="http://schemas.microsoft.com/office/drawing/2014/main" id="{129931C7-C2DF-4D7C-8880-23BB8710CB08}"/>
              </a:ext>
            </a:extLst>
          </p:cNvPr>
          <p:cNvSpPr txBox="1">
            <a:spLocks noChangeArrowheads="1"/>
          </p:cNvSpPr>
          <p:nvPr/>
        </p:nvSpPr>
        <p:spPr bwMode="auto">
          <a:xfrm>
            <a:off x="342901" y="3031212"/>
            <a:ext cx="42341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Extinction can be caused by changes in the environment that a species lives in. </a:t>
            </a:r>
          </a:p>
        </p:txBody>
      </p:sp>
      <p:sp>
        <p:nvSpPr>
          <p:cNvPr id="13" name="Rectangle 1">
            <a:extLst>
              <a:ext uri="{FF2B5EF4-FFF2-40B4-BE49-F238E27FC236}">
                <a16:creationId xmlns:a16="http://schemas.microsoft.com/office/drawing/2014/main" id="{62195560-4136-45DC-B5FD-A913EC619BCA}"/>
              </a:ext>
            </a:extLst>
          </p:cNvPr>
          <p:cNvSpPr>
            <a:spLocks noChangeArrowheads="1"/>
          </p:cNvSpPr>
          <p:nvPr/>
        </p:nvSpPr>
        <p:spPr bwMode="auto">
          <a:xfrm>
            <a:off x="342901" y="4636293"/>
            <a:ext cx="2885721" cy="1231619"/>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Can you name any examples of these </a:t>
            </a:r>
            <a:br>
              <a:rPr lang="en-GB" altLang="en-US" dirty="0"/>
            </a:br>
            <a:r>
              <a:rPr lang="en-GB" altLang="en-US" dirty="0"/>
              <a:t>type of changes?</a:t>
            </a:r>
          </a:p>
        </p:txBody>
      </p:sp>
      <p:pic>
        <p:nvPicPr>
          <p:cNvPr id="14" name="Picture 13">
            <a:extLst>
              <a:ext uri="{FF2B5EF4-FFF2-40B4-BE49-F238E27FC236}">
                <a16:creationId xmlns:a16="http://schemas.microsoft.com/office/drawing/2014/main" id="{611BDD4A-9ECC-4861-8522-340E5C0FF33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338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a:extLst>
              <a:ext uri="{FF2B5EF4-FFF2-40B4-BE49-F238E27FC236}">
                <a16:creationId xmlns:a16="http://schemas.microsoft.com/office/drawing/2014/main" id="{29699482-F1FF-457C-9BF2-B230B4ACF044}"/>
              </a:ext>
            </a:extLst>
          </p:cNvPr>
          <p:cNvSpPr>
            <a:spLocks noGrp="1" noChangeArrowheads="1"/>
          </p:cNvSpPr>
          <p:nvPr>
            <p:ph type="title"/>
          </p:nvPr>
        </p:nvSpPr>
        <p:spPr/>
        <p:txBody>
          <a:bodyPr/>
          <a:lstStyle/>
          <a:p>
            <a:pPr eaLnBrk="1" hangingPunct="1"/>
            <a:r>
              <a:rPr lang="en-GB" altLang="en-US" dirty="0"/>
              <a:t>What changes can cause extinction?</a:t>
            </a:r>
          </a:p>
        </p:txBody>
      </p:sp>
      <p:pic>
        <p:nvPicPr>
          <p:cNvPr id="6" name="Picture 5">
            <a:extLst>
              <a:ext uri="{FF2B5EF4-FFF2-40B4-BE49-F238E27FC236}">
                <a16:creationId xmlns:a16="http://schemas.microsoft.com/office/drawing/2014/main" id="{62B98E03-5FC9-44A2-8D0C-A88F5977058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BD4E481D-4600-4A67-BC26-DA5BC21B76C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EBF54711-192D-4A29-B3B6-2F036E09C942}"/>
              </a:ext>
            </a:extLst>
          </p:cNvPr>
          <p:cNvSpPr>
            <a:spLocks noGrp="1" noChangeArrowheads="1"/>
          </p:cNvSpPr>
          <p:nvPr>
            <p:ph type="title"/>
          </p:nvPr>
        </p:nvSpPr>
        <p:spPr/>
        <p:txBody>
          <a:bodyPr/>
          <a:lstStyle/>
          <a:p>
            <a:pPr eaLnBrk="1" hangingPunct="1"/>
            <a:r>
              <a:rPr lang="en-GB" altLang="en-US"/>
              <a:t>Human causes of extinction (1)</a:t>
            </a:r>
          </a:p>
        </p:txBody>
      </p:sp>
      <p:sp>
        <p:nvSpPr>
          <p:cNvPr id="14340" name="Text Box 182">
            <a:extLst>
              <a:ext uri="{FF2B5EF4-FFF2-40B4-BE49-F238E27FC236}">
                <a16:creationId xmlns:a16="http://schemas.microsoft.com/office/drawing/2014/main" id="{505BDE6A-8688-45A2-A455-239734F3DEA8}"/>
              </a:ext>
            </a:extLst>
          </p:cNvPr>
          <p:cNvSpPr txBox="1">
            <a:spLocks noChangeArrowheads="1"/>
          </p:cNvSpPr>
          <p:nvPr/>
        </p:nvSpPr>
        <p:spPr bwMode="auto">
          <a:xfrm>
            <a:off x="342900" y="784225"/>
            <a:ext cx="855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Humans are one of the main causes of </a:t>
            </a:r>
            <a:r>
              <a:rPr lang="en-GB" altLang="en-US" b="1">
                <a:solidFill>
                  <a:srgbClr val="10BC45"/>
                </a:solidFill>
              </a:rPr>
              <a:t>habitat</a:t>
            </a:r>
            <a:r>
              <a:rPr lang="en-GB" altLang="en-US">
                <a:solidFill>
                  <a:srgbClr val="010066"/>
                </a:solidFill>
              </a:rPr>
              <a:t> destruction</a:t>
            </a:r>
            <a:r>
              <a:rPr lang="en-GB" altLang="en-US"/>
              <a:t>. </a:t>
            </a:r>
          </a:p>
        </p:txBody>
      </p:sp>
      <p:sp>
        <p:nvSpPr>
          <p:cNvPr id="17" name="Text Box 181">
            <a:extLst>
              <a:ext uri="{FF2B5EF4-FFF2-40B4-BE49-F238E27FC236}">
                <a16:creationId xmlns:a16="http://schemas.microsoft.com/office/drawing/2014/main" id="{614E57C8-56C4-45E2-84DF-E14E18371588}"/>
              </a:ext>
            </a:extLst>
          </p:cNvPr>
          <p:cNvSpPr txBox="1">
            <a:spLocks noChangeArrowheads="1"/>
          </p:cNvSpPr>
          <p:nvPr/>
        </p:nvSpPr>
        <p:spPr bwMode="auto">
          <a:xfrm>
            <a:off x="342899" y="4848765"/>
            <a:ext cx="4403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 species loses or becomes unable to survive in its habitat, its risk of extinction increases. </a:t>
            </a:r>
          </a:p>
        </p:txBody>
      </p:sp>
      <p:sp>
        <p:nvSpPr>
          <p:cNvPr id="18" name="Rectangle 17">
            <a:extLst>
              <a:ext uri="{FF2B5EF4-FFF2-40B4-BE49-F238E27FC236}">
                <a16:creationId xmlns:a16="http://schemas.microsoft.com/office/drawing/2014/main" id="{38EE808E-B675-4575-8D2E-C9BF30F88635}"/>
              </a:ext>
            </a:extLst>
          </p:cNvPr>
          <p:cNvSpPr>
            <a:spLocks noChangeArrowheads="1"/>
          </p:cNvSpPr>
          <p:nvPr/>
        </p:nvSpPr>
        <p:spPr bwMode="auto">
          <a:xfrm>
            <a:off x="342900" y="1646544"/>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Mining, logging, farming and building are all linked to the loss, destruction and pollution of habitats. </a:t>
            </a:r>
          </a:p>
        </p:txBody>
      </p:sp>
      <p:sp>
        <p:nvSpPr>
          <p:cNvPr id="10" name="Rectangle 9">
            <a:extLst>
              <a:ext uri="{FF2B5EF4-FFF2-40B4-BE49-F238E27FC236}">
                <a16:creationId xmlns:a16="http://schemas.microsoft.com/office/drawing/2014/main" id="{2DC71D39-E5A7-4E8E-B779-6138E8AAF208}"/>
              </a:ext>
            </a:extLst>
          </p:cNvPr>
          <p:cNvSpPr>
            <a:spLocks noChangeArrowheads="1"/>
          </p:cNvSpPr>
          <p:nvPr/>
        </p:nvSpPr>
        <p:spPr bwMode="auto">
          <a:xfrm>
            <a:off x="342900" y="2878750"/>
            <a:ext cx="4229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rising human population is causing all these activities to increase to meet the growing demand.</a:t>
            </a:r>
          </a:p>
        </p:txBody>
      </p:sp>
      <p:pic>
        <p:nvPicPr>
          <p:cNvPr id="11" name="Picture 10" descr="B Brown_147284039.jpg">
            <a:extLst>
              <a:ext uri="{FF2B5EF4-FFF2-40B4-BE49-F238E27FC236}">
                <a16:creationId xmlns:a16="http://schemas.microsoft.com/office/drawing/2014/main" id="{43D816C4-B124-4C71-B2D2-178E5BE66C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1646" y="3171636"/>
            <a:ext cx="3746323" cy="246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C8F327D-A006-485E-BF8F-43BC027610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033D9216-C5C2-4689-A580-7570D4072DC7}"/>
              </a:ext>
            </a:extLst>
          </p:cNvPr>
          <p:cNvSpPr>
            <a:spLocks noGrp="1" noChangeArrowheads="1"/>
          </p:cNvSpPr>
          <p:nvPr>
            <p:ph type="title"/>
          </p:nvPr>
        </p:nvSpPr>
        <p:spPr/>
        <p:txBody>
          <a:bodyPr/>
          <a:lstStyle/>
          <a:p>
            <a:pPr eaLnBrk="1" hangingPunct="1"/>
            <a:r>
              <a:rPr lang="en-GB" altLang="en-US"/>
              <a:t>Human causes of extinction (2)</a:t>
            </a:r>
          </a:p>
        </p:txBody>
      </p:sp>
      <p:sp>
        <p:nvSpPr>
          <p:cNvPr id="15364" name="Text Box 18">
            <a:extLst>
              <a:ext uri="{FF2B5EF4-FFF2-40B4-BE49-F238E27FC236}">
                <a16:creationId xmlns:a16="http://schemas.microsoft.com/office/drawing/2014/main" id="{19066729-CB83-4AEF-8FC8-2A4D03B86B31}"/>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Over-hunting </a:t>
            </a:r>
            <a:r>
              <a:rPr lang="en-GB" altLang="en-US" dirty="0">
                <a:solidFill>
                  <a:srgbClr val="010066"/>
                </a:solidFill>
              </a:rPr>
              <a:t>and </a:t>
            </a:r>
            <a:r>
              <a:rPr lang="en-GB" altLang="en-US" b="1" dirty="0">
                <a:solidFill>
                  <a:srgbClr val="10BC45"/>
                </a:solidFill>
              </a:rPr>
              <a:t>poaching </a:t>
            </a:r>
            <a:r>
              <a:rPr lang="en-GB" altLang="en-US" dirty="0"/>
              <a:t>can also cause extinction.</a:t>
            </a:r>
          </a:p>
        </p:txBody>
      </p:sp>
      <p:pic>
        <p:nvPicPr>
          <p:cNvPr id="19" name="Picture 18" descr="Cathy Withers-Clarke_242249110.jpg">
            <a:extLst>
              <a:ext uri="{FF2B5EF4-FFF2-40B4-BE49-F238E27FC236}">
                <a16:creationId xmlns:a16="http://schemas.microsoft.com/office/drawing/2014/main" id="{621BFF12-B45A-4560-963E-48853F13C60C}"/>
              </a:ext>
            </a:extLst>
          </p:cNvPr>
          <p:cNvPicPr>
            <a:picLocks noChangeAspect="1"/>
          </p:cNvPicPr>
          <p:nvPr/>
        </p:nvPicPr>
        <p:blipFill>
          <a:blip r:embed="rId4">
            <a:extLst>
              <a:ext uri="{28A0092B-C50C-407E-A947-70E740481C1C}">
                <a14:useLocalDpi xmlns:a14="http://schemas.microsoft.com/office/drawing/2010/main" val="0"/>
              </a:ext>
            </a:extLst>
          </a:blip>
          <a:srcRect l="11226" t="10536" r="15857" b="5307"/>
          <a:stretch>
            <a:fillRect/>
          </a:stretch>
        </p:blipFill>
        <p:spPr bwMode="auto">
          <a:xfrm>
            <a:off x="4773613" y="1585913"/>
            <a:ext cx="37592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0CCC62F-AFD1-4174-BB75-711005BDB5A8}"/>
              </a:ext>
            </a:extLst>
          </p:cNvPr>
          <p:cNvSpPr>
            <a:spLocks noChangeArrowheads="1"/>
          </p:cNvSpPr>
          <p:nvPr/>
        </p:nvSpPr>
        <p:spPr bwMode="auto">
          <a:xfrm>
            <a:off x="342900" y="1435100"/>
            <a:ext cx="42291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Africa, the poaching </a:t>
            </a:r>
            <a:br>
              <a:rPr lang="en-GB" altLang="en-US" dirty="0"/>
            </a:br>
            <a:r>
              <a:rPr lang="en-GB" altLang="en-US" dirty="0"/>
              <a:t>of black rhinos led to their population size dropping by 96%, from 65,000 individuals in 1970 to just 2,300 in 1993. </a:t>
            </a:r>
          </a:p>
        </p:txBody>
      </p:sp>
      <p:sp>
        <p:nvSpPr>
          <p:cNvPr id="11" name="Rectangle 10">
            <a:extLst>
              <a:ext uri="{FF2B5EF4-FFF2-40B4-BE49-F238E27FC236}">
                <a16:creationId xmlns:a16="http://schemas.microsoft.com/office/drawing/2014/main" id="{AEB2E7EB-43B4-4276-B85C-6C88F3DB0F2A}"/>
              </a:ext>
            </a:extLst>
          </p:cNvPr>
          <p:cNvSpPr>
            <a:spLocks noChangeArrowheads="1"/>
          </p:cNvSpPr>
          <p:nvPr/>
        </p:nvSpPr>
        <p:spPr bwMode="auto">
          <a:xfrm>
            <a:off x="342900" y="3563938"/>
            <a:ext cx="41387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Conservation programs are trying to prevent the species from becoming extinct. </a:t>
            </a:r>
          </a:p>
        </p:txBody>
      </p:sp>
      <p:sp>
        <p:nvSpPr>
          <p:cNvPr id="12" name="Rectangle 11">
            <a:extLst>
              <a:ext uri="{FF2B5EF4-FFF2-40B4-BE49-F238E27FC236}">
                <a16:creationId xmlns:a16="http://schemas.microsoft.com/office/drawing/2014/main" id="{27D461F4-1653-4D4F-8866-C6989D8434A5}"/>
              </a:ext>
            </a:extLst>
          </p:cNvPr>
          <p:cNvSpPr>
            <a:spLocks noChangeArrowheads="1"/>
          </p:cNvSpPr>
          <p:nvPr/>
        </p:nvSpPr>
        <p:spPr bwMode="auto">
          <a:xfrm>
            <a:off x="342900" y="4953000"/>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current population of black rhinos has risen to just over </a:t>
            </a:r>
            <a:br>
              <a:rPr lang="en-GB" altLang="en-US" dirty="0"/>
            </a:br>
            <a:r>
              <a:rPr lang="en-GB" altLang="en-US" dirty="0"/>
              <a:t>5,000 individuals. However, they are still </a:t>
            </a:r>
            <a:r>
              <a:rPr lang="en-GB" altLang="en-US" b="1" dirty="0">
                <a:solidFill>
                  <a:srgbClr val="10BC45"/>
                </a:solidFill>
              </a:rPr>
              <a:t>endangered</a:t>
            </a:r>
            <a:r>
              <a:rPr lang="en-GB" altLang="en-US" dirty="0"/>
              <a:t> and </a:t>
            </a:r>
            <a:br>
              <a:rPr lang="en-GB" altLang="en-US" dirty="0"/>
            </a:br>
            <a:r>
              <a:rPr lang="en-GB" altLang="en-US" dirty="0"/>
              <a:t>could become extinct if more isn’t done to increase numbers. </a:t>
            </a:r>
          </a:p>
        </p:txBody>
      </p:sp>
      <p:pic>
        <p:nvPicPr>
          <p:cNvPr id="13" name="Picture 12">
            <a:extLst>
              <a:ext uri="{FF2B5EF4-FFF2-40B4-BE49-F238E27FC236}">
                <a16:creationId xmlns:a16="http://schemas.microsoft.com/office/drawing/2014/main" id="{48D61866-FA59-4B3E-B018-ED51D7DDBE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130BB88F-EFF2-4681-8390-CADA34F74A2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id="{C1112F9D-9AF7-4030-A1A0-A53510817514}"/>
              </a:ext>
            </a:extLst>
          </p:cNvPr>
          <p:cNvSpPr>
            <a:spLocks noGrp="1" noChangeArrowheads="1"/>
          </p:cNvSpPr>
          <p:nvPr>
            <p:ph type="title"/>
          </p:nvPr>
        </p:nvSpPr>
        <p:spPr/>
        <p:txBody>
          <a:bodyPr/>
          <a:lstStyle/>
          <a:p>
            <a:pPr eaLnBrk="1" hangingPunct="1"/>
            <a:r>
              <a:rPr lang="en-GB" altLang="en-US"/>
              <a:t>Climate change and extinction</a:t>
            </a:r>
          </a:p>
        </p:txBody>
      </p:sp>
      <p:sp>
        <p:nvSpPr>
          <p:cNvPr id="16388" name="Text Box 183">
            <a:extLst>
              <a:ext uri="{FF2B5EF4-FFF2-40B4-BE49-F238E27FC236}">
                <a16:creationId xmlns:a16="http://schemas.microsoft.com/office/drawing/2014/main" id="{53CF02FB-317F-4FCF-B704-4EDCD0FE3FEE}"/>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Climate change </a:t>
            </a:r>
            <a:r>
              <a:rPr lang="en-GB" altLang="en-US" dirty="0"/>
              <a:t>has been linked to changing </a:t>
            </a:r>
            <a:r>
              <a:rPr lang="en-GB" altLang="en-US" dirty="0">
                <a:solidFill>
                  <a:srgbClr val="010066"/>
                </a:solidFill>
              </a:rPr>
              <a:t>weather </a:t>
            </a:r>
            <a:br>
              <a:rPr lang="en-GB" altLang="en-US" dirty="0">
                <a:solidFill>
                  <a:srgbClr val="010066"/>
                </a:solidFill>
              </a:rPr>
            </a:br>
            <a:r>
              <a:rPr lang="en-GB" altLang="en-US" dirty="0">
                <a:solidFill>
                  <a:srgbClr val="010066"/>
                </a:solidFill>
              </a:rPr>
              <a:t>patterns</a:t>
            </a:r>
            <a:r>
              <a:rPr lang="en-GB" altLang="en-US" dirty="0"/>
              <a:t> which can increase the risk of extinction. </a:t>
            </a:r>
          </a:p>
        </p:txBody>
      </p:sp>
      <p:sp>
        <p:nvSpPr>
          <p:cNvPr id="10" name="Text Box 182">
            <a:extLst>
              <a:ext uri="{FF2B5EF4-FFF2-40B4-BE49-F238E27FC236}">
                <a16:creationId xmlns:a16="http://schemas.microsoft.com/office/drawing/2014/main" id="{DD07C0A5-D28E-4791-9CFD-944242EE94E2}"/>
              </a:ext>
            </a:extLst>
          </p:cNvPr>
          <p:cNvSpPr txBox="1">
            <a:spLocks noChangeArrowheads="1"/>
          </p:cNvSpPr>
          <p:nvPr/>
        </p:nvSpPr>
        <p:spPr bwMode="auto">
          <a:xfrm>
            <a:off x="342900" y="344011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Climate change can also lead to </a:t>
            </a:r>
            <a:br>
              <a:rPr lang="en-GB" altLang="en-US" dirty="0"/>
            </a:br>
            <a:r>
              <a:rPr lang="en-GB" altLang="en-US" dirty="0"/>
              <a:t>habitat loss.</a:t>
            </a:r>
          </a:p>
        </p:txBody>
      </p:sp>
      <p:sp>
        <p:nvSpPr>
          <p:cNvPr id="11" name="Text Box 181">
            <a:extLst>
              <a:ext uri="{FF2B5EF4-FFF2-40B4-BE49-F238E27FC236}">
                <a16:creationId xmlns:a16="http://schemas.microsoft.com/office/drawing/2014/main" id="{A2B5B423-23A3-458E-8AD6-5B31CC10FBC5}"/>
              </a:ext>
            </a:extLst>
          </p:cNvPr>
          <p:cNvSpPr txBox="1">
            <a:spLocks noChangeArrowheads="1"/>
          </p:cNvSpPr>
          <p:nvPr/>
        </p:nvSpPr>
        <p:spPr bwMode="auto">
          <a:xfrm>
            <a:off x="342900" y="1927225"/>
            <a:ext cx="8037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Changes in rainfall can affect a species’ food supply.</a:t>
            </a:r>
            <a:br>
              <a:rPr lang="en-GB" altLang="en-US" dirty="0"/>
            </a:br>
            <a:r>
              <a:rPr lang="en-GB" altLang="en-US" dirty="0"/>
              <a:t>If there is drought or flooding a species might not have access to its usual resources. </a:t>
            </a:r>
          </a:p>
        </p:txBody>
      </p:sp>
      <p:sp>
        <p:nvSpPr>
          <p:cNvPr id="12" name="Rectangle 11">
            <a:extLst>
              <a:ext uri="{FF2B5EF4-FFF2-40B4-BE49-F238E27FC236}">
                <a16:creationId xmlns:a16="http://schemas.microsoft.com/office/drawing/2014/main" id="{F30A0406-1E04-4838-A39C-43C9BEFAE753}"/>
              </a:ext>
            </a:extLst>
          </p:cNvPr>
          <p:cNvSpPr>
            <a:spLocks noChangeArrowheads="1"/>
          </p:cNvSpPr>
          <p:nvPr/>
        </p:nvSpPr>
        <p:spPr bwMode="auto">
          <a:xfrm>
            <a:off x="342900" y="4583113"/>
            <a:ext cx="4918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Rising sea temperatures have increased the melting of ice caps. This has reduced the habitat for species including the polar bear. </a:t>
            </a:r>
          </a:p>
        </p:txBody>
      </p:sp>
      <p:pic>
        <p:nvPicPr>
          <p:cNvPr id="15368" name="Picture 8" descr="Yvonne Pijnenburg-Schonewille_80532880.jpg">
            <a:extLst>
              <a:ext uri="{FF2B5EF4-FFF2-40B4-BE49-F238E27FC236}">
                <a16:creationId xmlns:a16="http://schemas.microsoft.com/office/drawing/2014/main" id="{C34F151D-1F89-4513-B0AE-742DD58E2420}"/>
              </a:ext>
            </a:extLst>
          </p:cNvPr>
          <p:cNvPicPr>
            <a:picLocks noChangeAspect="1"/>
          </p:cNvPicPr>
          <p:nvPr/>
        </p:nvPicPr>
        <p:blipFill>
          <a:blip r:embed="rId4">
            <a:extLst>
              <a:ext uri="{28A0092B-C50C-407E-A947-70E740481C1C}">
                <a14:useLocalDpi xmlns:a14="http://schemas.microsoft.com/office/drawing/2010/main" val="0"/>
              </a:ext>
            </a:extLst>
          </a:blip>
          <a:srcRect l="2177" r="11369"/>
          <a:stretch>
            <a:fillRect/>
          </a:stretch>
        </p:blipFill>
        <p:spPr bwMode="auto">
          <a:xfrm>
            <a:off x="5046663" y="3128963"/>
            <a:ext cx="34861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A11D54F-A75E-48E6-AB21-3258B118DE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C68B56B2-7069-4E71-BFBF-A92977767D69}"/>
              </a:ext>
            </a:extLst>
          </p:cNvPr>
          <p:cNvSpPr>
            <a:spLocks noGrp="1" noChangeArrowheads="1"/>
          </p:cNvSpPr>
          <p:nvPr>
            <p:ph type="title"/>
          </p:nvPr>
        </p:nvSpPr>
        <p:spPr/>
        <p:txBody>
          <a:bodyPr/>
          <a:lstStyle/>
          <a:p>
            <a:pPr eaLnBrk="1" hangingPunct="1"/>
            <a:r>
              <a:rPr lang="en-GB" altLang="en-US" dirty="0"/>
              <a:t>Adapting to change</a:t>
            </a:r>
          </a:p>
        </p:txBody>
      </p:sp>
      <p:sp>
        <p:nvSpPr>
          <p:cNvPr id="13316" name="Text Box 17">
            <a:extLst>
              <a:ext uri="{FF2B5EF4-FFF2-40B4-BE49-F238E27FC236}">
                <a16:creationId xmlns:a16="http://schemas.microsoft.com/office/drawing/2014/main" id="{98731164-418E-4742-8A6F-C4C65BFBC229}"/>
              </a:ext>
            </a:extLst>
          </p:cNvPr>
          <p:cNvSpPr txBox="1">
            <a:spLocks noChangeArrowheads="1"/>
          </p:cNvSpPr>
          <p:nvPr/>
        </p:nvSpPr>
        <p:spPr bwMode="auto">
          <a:xfrm>
            <a:off x="342901" y="1834798"/>
            <a:ext cx="5062376"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do you think this can happen?</a:t>
            </a:r>
          </a:p>
        </p:txBody>
      </p:sp>
      <p:pic>
        <p:nvPicPr>
          <p:cNvPr id="16" name="Picture 15">
            <a:extLst>
              <a:ext uri="{FF2B5EF4-FFF2-40B4-BE49-F238E27FC236}">
                <a16:creationId xmlns:a16="http://schemas.microsoft.com/office/drawing/2014/main" id="{29FE1A97-26DB-4DF1-88F5-48A2472734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AB6FD0E3-E75B-4B26-9C07-54163251E93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22" name="Text Box 183">
            <a:extLst>
              <a:ext uri="{FF2B5EF4-FFF2-40B4-BE49-F238E27FC236}">
                <a16:creationId xmlns:a16="http://schemas.microsoft.com/office/drawing/2014/main" id="{55D1DE3F-C4DD-4399-B5E1-746DD830BEFE}"/>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Members of the species need to be able to cope with a change, or adjust to it, if the species is to survive.</a:t>
            </a:r>
          </a:p>
        </p:txBody>
      </p:sp>
      <p:sp>
        <p:nvSpPr>
          <p:cNvPr id="23" name="Text Box 181">
            <a:extLst>
              <a:ext uri="{FF2B5EF4-FFF2-40B4-BE49-F238E27FC236}">
                <a16:creationId xmlns:a16="http://schemas.microsoft.com/office/drawing/2014/main" id="{418A3946-1162-4BAD-A641-8030DAAB9DDB}"/>
              </a:ext>
            </a:extLst>
          </p:cNvPr>
          <p:cNvSpPr txBox="1">
            <a:spLocks noChangeArrowheads="1"/>
          </p:cNvSpPr>
          <p:nvPr/>
        </p:nvSpPr>
        <p:spPr bwMode="auto">
          <a:xfrm>
            <a:off x="342901" y="2502567"/>
            <a:ext cx="48161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Natural selection acts on variation in species members. </a:t>
            </a:r>
          </a:p>
        </p:txBody>
      </p:sp>
      <p:sp>
        <p:nvSpPr>
          <p:cNvPr id="24" name="Text Box 181">
            <a:extLst>
              <a:ext uri="{FF2B5EF4-FFF2-40B4-BE49-F238E27FC236}">
                <a16:creationId xmlns:a16="http://schemas.microsoft.com/office/drawing/2014/main" id="{7130167B-FB81-40F5-A967-29B17D09CE50}"/>
              </a:ext>
            </a:extLst>
          </p:cNvPr>
          <p:cNvSpPr txBox="1">
            <a:spLocks noChangeArrowheads="1"/>
          </p:cNvSpPr>
          <p:nvPr/>
        </p:nvSpPr>
        <p:spPr bwMode="auto">
          <a:xfrm>
            <a:off x="342900" y="3517090"/>
            <a:ext cx="50623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any individuals happen to have a trait that helps them to live in their new environment, they are more likely to survive and reproduce. </a:t>
            </a:r>
          </a:p>
        </p:txBody>
      </p:sp>
      <p:sp>
        <p:nvSpPr>
          <p:cNvPr id="25" name="Text Box 181">
            <a:extLst>
              <a:ext uri="{FF2B5EF4-FFF2-40B4-BE49-F238E27FC236}">
                <a16:creationId xmlns:a16="http://schemas.microsoft.com/office/drawing/2014/main" id="{ED94EDDE-3794-47EC-AB69-EA538713B51F}"/>
              </a:ext>
            </a:extLst>
          </p:cNvPr>
          <p:cNvSpPr txBox="1">
            <a:spLocks noChangeArrowheads="1"/>
          </p:cNvSpPr>
          <p:nvPr/>
        </p:nvSpPr>
        <p:spPr bwMode="auto">
          <a:xfrm>
            <a:off x="342900" y="5270275"/>
            <a:ext cx="49451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Over time, the species may evolve to adjust to the change. </a:t>
            </a:r>
          </a:p>
        </p:txBody>
      </p:sp>
      <p:pic>
        <p:nvPicPr>
          <p:cNvPr id="3" name="Picture 2">
            <a:extLst>
              <a:ext uri="{FF2B5EF4-FFF2-40B4-BE49-F238E27FC236}">
                <a16:creationId xmlns:a16="http://schemas.microsoft.com/office/drawing/2014/main" id="{CD031E1B-2756-44BC-9EFC-02854F5F0C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5940" y="1957479"/>
            <a:ext cx="3468849" cy="4688882"/>
          </a:xfrm>
          <a:prstGeom prst="rect">
            <a:avLst/>
          </a:prstGeom>
        </p:spPr>
      </p:pic>
      <p:pic>
        <p:nvPicPr>
          <p:cNvPr id="26" name="Picture 25">
            <a:extLst>
              <a:ext uri="{FF2B5EF4-FFF2-40B4-BE49-F238E27FC236}">
                <a16:creationId xmlns:a16="http://schemas.microsoft.com/office/drawing/2014/main" id="{23BFCA9C-E065-4165-ACD2-4A3F8B125F8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5864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7CF1138C-C31F-4596-B1F0-AE5636D13180}"/>
              </a:ext>
            </a:extLst>
          </p:cNvPr>
          <p:cNvSpPr>
            <a:spLocks noGrp="1" noChangeArrowheads="1"/>
          </p:cNvSpPr>
          <p:nvPr>
            <p:ph type="title"/>
          </p:nvPr>
        </p:nvSpPr>
        <p:spPr/>
        <p:txBody>
          <a:bodyPr/>
          <a:lstStyle/>
          <a:p>
            <a:pPr eaLnBrk="1" hangingPunct="1"/>
            <a:r>
              <a:rPr lang="en-GB" altLang="en-US" dirty="0"/>
              <a:t>Natural selection in action</a:t>
            </a:r>
          </a:p>
        </p:txBody>
      </p:sp>
      <p:pic>
        <p:nvPicPr>
          <p:cNvPr id="6" name="Picture 5" descr="flash_icon">
            <a:extLst>
              <a:ext uri="{FF2B5EF4-FFF2-40B4-BE49-F238E27FC236}">
                <a16:creationId xmlns:a16="http://schemas.microsoft.com/office/drawing/2014/main" id="{61D337CF-E218-4C4D-9E97-4CB47C8DA4C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57FD1F2B-6734-4D6B-BBE4-3B542D3FC7B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79829" y="86520"/>
            <a:ext cx="442911" cy="516730"/>
          </a:xfrm>
          <a:prstGeom prst="rect">
            <a:avLst/>
          </a:prstGeom>
          <a:noFill/>
          <a:ln w="9525">
            <a:noFill/>
            <a:miter lim="800000"/>
            <a:headEnd/>
            <a:tailEnd/>
          </a:ln>
        </p:spPr>
      </p:pic>
      <p:pic>
        <p:nvPicPr>
          <p:cNvPr id="8" name="Picture 7">
            <a:extLst>
              <a:ext uri="{FF2B5EF4-FFF2-40B4-BE49-F238E27FC236}">
                <a16:creationId xmlns:a16="http://schemas.microsoft.com/office/drawing/2014/main" id="{AB57A16D-C5EC-4F00-845F-CD0316A7A4A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090"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 name="ARTICULATE_DESIGN_ID_DEFAULT DESIGN" val="FMI6XU3Z"/>
  <p:tag name="ARTICULATE_DESIGN_ID_4_DEFAULT DESIGN" val="O3OotVLE"/>
  <p:tag name="ARTICULATE_DESIGN_ID_1_DEFAULT DESIGN" val="eyusJwVs"/>
  <p:tag name="ARTICULATE_DESIGN_ID_5_DEFAULT DESIGN" val="LK4CO4UH"/>
  <p:tag name="ARTICULATE_DESIGN_ID_3_DEFAULT DESIGN" val="vpLWWq70"/>
  <p:tag name="ARTICULATE_DESIGN_ID_2_DEFAULT DESIGN" val="lGg6ULuG"/>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14345</TotalTime>
  <Words>1143</Words>
  <Application>Microsoft Office PowerPoint</Application>
  <PresentationFormat>On-screen Show (4:3)</PresentationFormat>
  <Paragraphs>94</Paragraphs>
  <Slides>12</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Wingdings 2</vt:lpstr>
      <vt:lpstr>1_Default Design</vt:lpstr>
      <vt:lpstr>5_Default Design</vt:lpstr>
      <vt:lpstr>Extinction</vt:lpstr>
      <vt:lpstr>Information</vt:lpstr>
      <vt:lpstr>What is extinction?</vt:lpstr>
      <vt:lpstr>What changes can cause extinction?</vt:lpstr>
      <vt:lpstr>Human causes of extinction (1)</vt:lpstr>
      <vt:lpstr>Human causes of extinction (2)</vt:lpstr>
      <vt:lpstr>Climate change and extinction</vt:lpstr>
      <vt:lpstr>Adapting to change</vt:lpstr>
      <vt:lpstr>Natural selection in action</vt:lpstr>
      <vt:lpstr>Environmental change</vt:lpstr>
      <vt:lpstr>Climate change and extinction</vt:lpstr>
      <vt:lpstr>Mass extinction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Extinction</dc:title>
  <dc:subject>Boardworks High School Life Science</dc:subject>
  <dc:creator>Boardworks</dc:creator>
  <cp:lastModifiedBy>Tim Crilly</cp:lastModifiedBy>
  <cp:revision>537</cp:revision>
  <dcterms:created xsi:type="dcterms:W3CDTF">2003-10-06T13:07:42Z</dcterms:created>
  <dcterms:modified xsi:type="dcterms:W3CDTF">2019-01-31T15:25:12Z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0A47B645-0453-40B4-B025-6D90C0AF7DD8</vt:lpwstr>
  </property>
  <property fmtid="{D5CDD505-2E9C-101B-9397-08002B2CF9AE}" pid="3" name="ArticulatePath">
    <vt:lpwstr>Extinction</vt:lpwstr>
  </property>
</Properties>
</file>