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activeX/activeX1.xml" ContentType="application/vnd.ms-office.activeX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notesSlides/notesSlide13.xml" ContentType="application/vnd.openxmlformats-officedocument.presentationml.notesSlide+xml"/>
  <Override PartName="/ppt/tags/tag44.xml" ContentType="application/vnd.openxmlformats-officedocument.presentationml.tags+xml"/>
  <Override PartName="/ppt/activeX/activeX2.xml" ContentType="application/vnd.ms-office.activeX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5173" r:id="rId1"/>
    <p:sldMasterId id="2147485188" r:id="rId2"/>
  </p:sldMasterIdLst>
  <p:notesMasterIdLst>
    <p:notesMasterId r:id="rId17"/>
  </p:notesMasterIdLst>
  <p:handoutMasterIdLst>
    <p:handoutMasterId r:id="rId18"/>
  </p:handoutMasterIdLst>
  <p:sldIdLst>
    <p:sldId id="430" r:id="rId3"/>
    <p:sldId id="527" r:id="rId4"/>
    <p:sldId id="499" r:id="rId5"/>
    <p:sldId id="501" r:id="rId6"/>
    <p:sldId id="503" r:id="rId7"/>
    <p:sldId id="504" r:id="rId8"/>
    <p:sldId id="505" r:id="rId9"/>
    <p:sldId id="528" r:id="rId10"/>
    <p:sldId id="529" r:id="rId11"/>
    <p:sldId id="530" r:id="rId12"/>
    <p:sldId id="531" r:id="rId13"/>
    <p:sldId id="532" r:id="rId14"/>
    <p:sldId id="506" r:id="rId15"/>
    <p:sldId id="488" r:id="rId16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19"/>
    </p:embeddedFont>
  </p:embeddedFontLst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4">
          <p15:clr>
            <a:srgbClr val="A4A3A4"/>
          </p15:clr>
        </p15:guide>
        <p15:guide id="2" orient="horz" pos="3876">
          <p15:clr>
            <a:srgbClr val="A4A3A4"/>
          </p15:clr>
        </p15:guide>
        <p15:guide id="3" pos="5375">
          <p15:clr>
            <a:srgbClr val="A4A3A4"/>
          </p15:clr>
        </p15:guide>
        <p15:guide id="4" pos="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10066"/>
    <a:srgbClr val="000060"/>
    <a:srgbClr val="10BC45"/>
    <a:srgbClr val="33CC33"/>
    <a:srgbClr val="CC0099"/>
    <a:srgbClr val="009900"/>
    <a:srgbClr val="FF616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229" autoAdjust="0"/>
  </p:normalViewPr>
  <p:slideViewPr>
    <p:cSldViewPr snapToGrid="0" showGuides="1">
      <p:cViewPr varScale="1">
        <p:scale>
          <a:sx n="88" d="100"/>
          <a:sy n="88" d="100"/>
        </p:scale>
        <p:origin x="528" y="84"/>
      </p:cViewPr>
      <p:guideLst>
        <p:guide orient="horz" pos="494"/>
        <p:guide orient="horz" pos="3876"/>
        <p:guide pos="5375"/>
        <p:guide pos="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9318C596-AD17-43DA-B683-16DEAB98D08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8C12BA1A-0DEA-4F62-B906-91EEB3960DD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6917CD4-4DDD-45CF-B61C-A9D09656E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CDFFD17-A880-4526-BCB7-0B3A0DB7C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Life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354010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>
            <a:extLst>
              <a:ext uri="{FF2B5EF4-FFF2-40B4-BE49-F238E27FC236}">
                <a16:creationId xmlns:a16="http://schemas.microsoft.com/office/drawing/2014/main" id="{F5F6837D-8CAF-4B03-96E0-8D9D0ED6049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BA8E40C-891B-4253-A523-5FD85045DC1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E902E971-3A63-444F-8632-89D15D686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1C9E0EF-CE1B-41C6-914E-C1FD999D56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F0E1C5-2E87-40E3-B0EC-69F6784B5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4B5A6D0-105B-488D-B931-45B8FF9BB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Life Science</a:t>
            </a:r>
          </a:p>
        </p:txBody>
      </p:sp>
    </p:spTree>
    <p:extLst>
      <p:ext uri="{BB962C8B-B14F-4D97-AF65-F5344CB8AC3E}">
        <p14:creationId xmlns:p14="http://schemas.microsoft.com/office/powerpoint/2010/main" val="448953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BBA95623-347C-4545-BE02-5084CA7D7E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B05C4874-1829-4E3E-85CF-B121935BF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47C4AF-64FE-431A-B302-CBC7AF571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9E0EF-CE1B-41C6-914E-C1FD999D56F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228B0EB6-D897-45F2-BD8E-DE265CC3C6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71D381D1-7203-41CA-94EC-A6EDACB9E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Photo credit:</a:t>
            </a:r>
            <a:r>
              <a:rPr lang="en-GB" altLang="en-US" b="0" dirty="0">
                <a:latin typeface="Arial" panose="020B0604020202020204" pitchFamily="34" charset="0"/>
              </a:rPr>
              <a:t> © </a:t>
            </a:r>
            <a:r>
              <a:rPr lang="en-GB" altLang="en-US" dirty="0">
                <a:latin typeface="Arial" panose="020B0604020202020204" pitchFamily="34" charset="0"/>
              </a:rPr>
              <a:t>Valentin </a:t>
            </a:r>
            <a:r>
              <a:rPr lang="en-GB" altLang="en-US" dirty="0" err="1">
                <a:latin typeface="Arial" panose="020B0604020202020204" pitchFamily="34" charset="0"/>
              </a:rPr>
              <a:t>Valkov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30AB36-02A7-444D-BFBE-E07607423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9E0EF-CE1B-41C6-914E-C1FD999D56F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5C333FDC-7FCC-444D-A531-C8198BDB1C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0639A0BB-3EA7-48C6-93D7-8F50F8D29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Photo credit:</a:t>
            </a:r>
            <a:r>
              <a:rPr lang="en-GB" altLang="en-US" b="0" dirty="0">
                <a:latin typeface="Arial" panose="020B0604020202020204" pitchFamily="34" charset="0"/>
              </a:rPr>
              <a:t> © </a:t>
            </a:r>
            <a:r>
              <a:rPr lang="en-GB" altLang="en-US" dirty="0" err="1">
                <a:latin typeface="Arial" panose="020B0604020202020204" pitchFamily="34" charset="0"/>
              </a:rPr>
              <a:t>Bachkova</a:t>
            </a:r>
            <a:r>
              <a:rPr lang="en-GB" altLang="en-US" dirty="0">
                <a:latin typeface="Arial" panose="020B0604020202020204" pitchFamily="34" charset="0"/>
              </a:rPr>
              <a:t> Natalia,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1257F-7474-411C-A15A-0A607E143E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9E0EF-CE1B-41C6-914E-C1FD999D56F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AE2541D5-7FC0-4EDB-9045-C6C935646E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96BC765B-E39B-438C-83CA-7AA38DF09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 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Apex predators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humans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lions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tigers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killer wales.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</a:t>
            </a:r>
            <a:r>
              <a:rPr lang="en-GB" altLang="en-US" b="0" dirty="0">
                <a:latin typeface="Arial" panose="020B0604020202020204" pitchFamily="34" charset="0"/>
              </a:rPr>
              <a:t> © </a:t>
            </a:r>
            <a:r>
              <a:rPr lang="en-GB" altLang="en-US" dirty="0" err="1">
                <a:latin typeface="Arial" panose="020B0604020202020204" pitchFamily="34" charset="0"/>
              </a:rPr>
              <a:t>Szczepan</a:t>
            </a:r>
            <a:r>
              <a:rPr lang="en-GB" altLang="en-US" dirty="0">
                <a:latin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</a:rPr>
              <a:t>Klejbuk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8D89C5-F1B4-4BBB-8939-DDE2F224AC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9E0EF-CE1B-41C6-914E-C1FD999D56F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E2EAD5E3-767F-4056-B1B5-BBD3565BAA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2FB45204-C2DC-45E7-A5D7-44484FDD3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Obtaining, Evaluating, and Communicating Information: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Communicate scientific and/or technical information or ideas (e.g. about phenomena and/or the process of development and the design and performance of a proposed process or system) in multiple formats (including orally, graphically, textually, and mathematically).</a:t>
            </a:r>
          </a:p>
          <a:p>
            <a:pPr marR="0" lvl="0" algn="l" defTabSz="914400" rtl="0" eaLnBrk="0" fontAlgn="base" latinLnBrk="0" hangingPunct="0">
              <a:spcAft>
                <a:spcPct val="0"/>
              </a:spcAft>
              <a:buClrTx/>
              <a:buSzTx/>
              <a:tabLst/>
              <a:defRPr/>
            </a:pPr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evrenkalinbacak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Shutterstock.com 2018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A7B943-576A-4796-B52F-B26F22C3A1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9E0EF-CE1B-41C6-914E-C1FD999D56F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EF0B3D0-7EF6-441B-A35C-6A6FB5443B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B60ABAF-7B06-4F82-A9AB-B85B4AEB7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Develop, revise, and/or use a model based on evidence to illustrate and/or predict the relationships between systems or between components of a system.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D047D-61C8-445D-A59C-FFDBBA08BD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9E0EF-CE1B-41C6-914E-C1FD999D56F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3F88F-0365-4519-ABA0-5CB40EB474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9E0EF-CE1B-41C6-914E-C1FD999D56F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0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F8AA987C-0AB3-4323-843B-E9D5D0E2DA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BC63088-33EB-4736-8E2A-722663DEB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Richardzz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Shutterstock.com 2018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1EB41E-75C4-435B-954C-DBC89893BE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9E0EF-CE1B-41C6-914E-C1FD999D56F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D3177C36-0956-4B98-A49C-C88045E17A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C500FBC-AD7B-4B4D-A9E3-8E2EA8299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Develop, revise, and/or use a model based on evidence to illustrate and/or predict the relationships between systems or between components of a system.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Obtaining, Evaluating, and Communicating Information: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Communicate scientific and/or technical information or ideas (e.g. about phenomena and/or the process of development and the design and performance of a proposed process or system) in multiple formats (including orally, graphically, textually, and mathematically).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15A55E-C2E3-484F-903F-AB564768F2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9E0EF-CE1B-41C6-914E-C1FD999D56F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0F084C88-E180-48E8-89C1-E29ABDC496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29CD8FF-8E86-411F-9BE1-A333B04D4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2413E-713D-43E0-B401-80B3B5C5F9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9E0EF-CE1B-41C6-914E-C1FD999D56F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435CF50E-5D80-4342-AF57-3BF46EC79D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B97232FD-8ECB-4018-BDE8-9253769D8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7F19B8-E092-4EDB-85C8-13BBCC70DD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9E0EF-CE1B-41C6-914E-C1FD999D56F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AB346959-2464-4C4C-B6F3-8B37482EC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5CDC657-7F4B-41E1-A81B-1A1800051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This slide is accompanied by the worksheet </a:t>
            </a:r>
            <a:r>
              <a:rPr lang="en-US" altLang="en-US" i="1" dirty="0">
                <a:latin typeface="Arial" panose="020B0604020202020204" pitchFamily="34" charset="0"/>
              </a:rPr>
              <a:t>Feeding Relationships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Develop, revise, and/or use a model based on evidence to illustrate and/or predict the relationships between systems or between components of a system.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448CBB-7314-4B10-B7BA-C01C279761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9E0EF-CE1B-41C6-914E-C1FD999D56F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BDE716AD-B62A-4272-9573-7B82720076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DE3997A6-9145-4FE7-837F-176317959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The number of trophic levels depends on the size and organization of the ecosystem. Ecosystems with a smaller number of species are likely to have fewer trophic levels than ecosystems with more species.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ECDFDF-1E35-4B09-87D8-D017777F9F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9E0EF-CE1B-41C6-914E-C1FD999D56F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3A5EAD04-67F3-4545-9800-2633E52408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8BDDBBC8-7D99-4BA4-BC26-B5A94C2D7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For more information on photosynthesis, please refer to the </a:t>
            </a:r>
            <a:r>
              <a:rPr lang="en-GB" altLang="en-US" i="1" dirty="0">
                <a:latin typeface="Arial" panose="020B0604020202020204" pitchFamily="34" charset="0"/>
              </a:rPr>
              <a:t>Photosynthesis</a:t>
            </a:r>
            <a:r>
              <a:rPr lang="en-GB" altLang="en-US" b="1" dirty="0">
                <a:latin typeface="Arial" panose="020B0604020202020204" pitchFamily="34" charset="0"/>
              </a:rPr>
              <a:t> </a:t>
            </a:r>
            <a:r>
              <a:rPr lang="en-GB" altLang="en-US" dirty="0">
                <a:latin typeface="Arial" panose="020B0604020202020204" pitchFamily="34" charset="0"/>
              </a:rPr>
              <a:t>presentation.</a:t>
            </a:r>
          </a:p>
          <a:p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</a:t>
            </a:r>
            <a:r>
              <a:rPr lang="en-GB" altLang="en-US" b="0" dirty="0">
                <a:latin typeface="Arial" panose="020B0604020202020204" pitchFamily="34" charset="0"/>
              </a:rPr>
              <a:t> © </a:t>
            </a:r>
            <a:r>
              <a:rPr lang="en-GB" altLang="en-US" dirty="0" err="1">
                <a:latin typeface="Arial" panose="020B0604020202020204" pitchFamily="34" charset="0"/>
              </a:rPr>
              <a:t>vovan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E48007-1F7E-4E5A-83B2-FA255B5710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9E0EF-CE1B-41C6-914E-C1FD999D56F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1764" y="1187864"/>
            <a:ext cx="4990744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33CC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834DD-8F6E-42DC-9D16-ECD46904FE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8791D40A-4DB6-4A2B-BA84-E865395A5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63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872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33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088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2451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1753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856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0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559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167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59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491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998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03907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190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7052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446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058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29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48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6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058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47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89152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20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50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C472F-B895-46EA-B929-83095296765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C436BA7E-3972-478D-9105-365FB1FA2F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14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428950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4" r:id="rId1"/>
    <p:sldLayoutId id="2147485175" r:id="rId2"/>
    <p:sldLayoutId id="2147485176" r:id="rId3"/>
    <p:sldLayoutId id="2147485177" r:id="rId4"/>
    <p:sldLayoutId id="2147485178" r:id="rId5"/>
    <p:sldLayoutId id="2147485179" r:id="rId6"/>
    <p:sldLayoutId id="2147485180" r:id="rId7"/>
    <p:sldLayoutId id="2147485181" r:id="rId8"/>
    <p:sldLayoutId id="2147485182" r:id="rId9"/>
    <p:sldLayoutId id="2147485183" r:id="rId10"/>
    <p:sldLayoutId id="2147485184" r:id="rId11"/>
    <p:sldLayoutId id="2147485185" r:id="rId12"/>
    <p:sldLayoutId id="2147485186" r:id="rId13"/>
    <p:sldLayoutId id="214748518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274EB-7F4D-46DD-BE65-348FFA11312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0CFC9F27-850B-4F73-BED5-C83147E45A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14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171533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9" r:id="rId1"/>
    <p:sldLayoutId id="2147485190" r:id="rId2"/>
    <p:sldLayoutId id="2147485191" r:id="rId3"/>
    <p:sldLayoutId id="2147485192" r:id="rId4"/>
    <p:sldLayoutId id="2147485193" r:id="rId5"/>
    <p:sldLayoutId id="2147485194" r:id="rId6"/>
    <p:sldLayoutId id="2147485195" r:id="rId7"/>
    <p:sldLayoutId id="2147485196" r:id="rId8"/>
    <p:sldLayoutId id="2147485197" r:id="rId9"/>
    <p:sldLayoutId id="2147485198" r:id="rId10"/>
    <p:sldLayoutId id="2147485199" r:id="rId11"/>
    <p:sldLayoutId id="214748520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Relationship Id="rId5" Type="http://schemas.openxmlformats.org/officeDocument/2006/relationships/image" Target="../media/image6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Relationship Id="rId5" Type="http://schemas.openxmlformats.org/officeDocument/2006/relationships/image" Target="../media/image6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control" Target="../activeX/activeX2.xml"/><Relationship Id="rId7" Type="http://schemas.openxmlformats.org/officeDocument/2006/relationships/image" Target="../media/image13.png"/><Relationship Id="rId2" Type="http://schemas.openxmlformats.org/officeDocument/2006/relationships/tags" Target="../tags/tag4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ontrol" Target="../activeX/activeX1.xml"/><Relationship Id="rId7" Type="http://schemas.openxmlformats.org/officeDocument/2006/relationships/image" Target="../media/image22.png"/><Relationship Id="rId2" Type="http://schemas.openxmlformats.org/officeDocument/2006/relationships/tags" Target="../tags/tag3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21.wmf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24.jp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>
            <a:extLst>
              <a:ext uri="{FF2B5EF4-FFF2-40B4-BE49-F238E27FC236}">
                <a16:creationId xmlns:a16="http://schemas.microsoft.com/office/drawing/2014/main" id="{57FD87E6-3399-484C-89CD-BB9A0AEAA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/>
              <a:t>Feeding Relationships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AE08A28-44E6-4183-94D0-F140CB4E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Level 2: primary consumers</a:t>
            </a: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263272F9-9B7D-4F50-B170-1A4E3FC51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99" y="784225"/>
            <a:ext cx="86091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Organisms at the second trophic level are called </a:t>
            </a:r>
            <a:r>
              <a:rPr lang="en-GB" altLang="en-US" b="1" dirty="0"/>
              <a:t>primary</a:t>
            </a:r>
            <a:r>
              <a:rPr lang="en-GB" altLang="en-US" dirty="0"/>
              <a:t> </a:t>
            </a:r>
            <a:r>
              <a:rPr lang="en-GB" altLang="en-US" b="1" dirty="0"/>
              <a:t>consumers</a:t>
            </a:r>
            <a:r>
              <a:rPr lang="en-GB" alt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9EDF38-6515-4EA8-A21A-ACF7E09B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062017"/>
            <a:ext cx="8082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Remember, primary consumers eat producers.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57027-1B58-424C-8A10-1BA7AF1C5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617601"/>
            <a:ext cx="425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Because these animals only eat plants they can also be known as </a:t>
            </a:r>
            <a:r>
              <a:rPr lang="en-GB" altLang="en-US" b="1" dirty="0">
                <a:solidFill>
                  <a:srgbClr val="10BC45"/>
                </a:solidFill>
              </a:rPr>
              <a:t>herbivores</a:t>
            </a:r>
            <a:r>
              <a:rPr lang="en-GB" altLang="en-US" dirty="0"/>
              <a:t>. </a:t>
            </a:r>
          </a:p>
        </p:txBody>
      </p:sp>
      <p:pic>
        <p:nvPicPr>
          <p:cNvPr id="19464" name="Picture 10" descr="Trophic_Levels_caterpillar_Valentin-Valkov.jpg">
            <a:extLst>
              <a:ext uri="{FF2B5EF4-FFF2-40B4-BE49-F238E27FC236}">
                <a16:creationId xmlns:a16="http://schemas.microsoft.com/office/drawing/2014/main" id="{6ABED467-68BC-4662-99AA-F136480BD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1" t="42206" r="8733" b="8643"/>
          <a:stretch>
            <a:fillRect/>
          </a:stretch>
        </p:blipFill>
        <p:spPr bwMode="auto">
          <a:xfrm>
            <a:off x="4725988" y="2820988"/>
            <a:ext cx="377031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A1A5FB-9D1A-4806-A2FC-ACD66E223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9EDF38-6515-4EA8-A21A-ACF7E09B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99" y="2970477"/>
            <a:ext cx="40751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Organisms found at this trophic level include cows, rabbits and caterpillars.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FFD086E-504B-4FEB-B33D-044C8240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Level 3: secondary consumers</a:t>
            </a:r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2335CA61-9287-41F2-A300-EA42774AF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99" y="784225"/>
            <a:ext cx="8734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Organisms at the third trophic level are called </a:t>
            </a:r>
            <a:r>
              <a:rPr lang="en-GB" altLang="en-US" b="1" dirty="0"/>
              <a:t>secondary</a:t>
            </a:r>
            <a:r>
              <a:rPr lang="en-GB" altLang="en-US" dirty="0"/>
              <a:t> </a:t>
            </a:r>
            <a:r>
              <a:rPr lang="en-GB" altLang="en-US" b="1" dirty="0"/>
              <a:t>consumers</a:t>
            </a:r>
            <a:r>
              <a:rPr lang="en-GB" altLang="en-US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9B7883-8E5F-4B5F-91BE-A3EB2FDC6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2589213"/>
            <a:ext cx="32356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Organisms found </a:t>
            </a:r>
            <a:br>
              <a:rPr lang="en-GB" altLang="en-US" dirty="0"/>
            </a:br>
            <a:r>
              <a:rPr lang="en-GB" altLang="en-US" dirty="0"/>
              <a:t>at this trophic level include snakes, frogs and some birds.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4F0FA-8C3E-441E-AA6F-B3F79026E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99" y="4416425"/>
            <a:ext cx="36521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Because these animals only eat other animals they can also be known as </a:t>
            </a:r>
            <a:r>
              <a:rPr lang="en-GB" altLang="en-US" b="1" dirty="0">
                <a:solidFill>
                  <a:srgbClr val="10BC45"/>
                </a:solidFill>
              </a:rPr>
              <a:t>carnivores</a:t>
            </a:r>
            <a:r>
              <a:rPr lang="en-GB" altLang="en-US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C9702-BED7-4726-9ADB-53D174879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871663"/>
            <a:ext cx="8801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These organisms eat primary consumers. </a:t>
            </a:r>
          </a:p>
        </p:txBody>
      </p:sp>
      <p:pic>
        <p:nvPicPr>
          <p:cNvPr id="20488" name="Picture 8" descr="slide 8.jpg">
            <a:extLst>
              <a:ext uri="{FF2B5EF4-FFF2-40B4-BE49-F238E27FC236}">
                <a16:creationId xmlns:a16="http://schemas.microsoft.com/office/drawing/2014/main" id="{971A1E55-847B-45D8-9227-B8D9241D6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28" y="2479675"/>
            <a:ext cx="4506912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90B419-DDA0-4B4D-9DA1-898C5A995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D754B90-ECFF-4F91-AC36-AB4A35055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Level 4: tertiary consumers</a:t>
            </a:r>
          </a:p>
        </p:txBody>
      </p:sp>
      <p:sp>
        <p:nvSpPr>
          <p:cNvPr id="21508" name="TextBox 4">
            <a:extLst>
              <a:ext uri="{FF2B5EF4-FFF2-40B4-BE49-F238E27FC236}">
                <a16:creationId xmlns:a16="http://schemas.microsoft.com/office/drawing/2014/main" id="{BFDFB8CC-9A53-4F37-8B70-FCDE0192A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5014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Organisms at the fourth trophic level are </a:t>
            </a:r>
            <a:r>
              <a:rPr lang="en-GB" altLang="en-US" b="1" dirty="0">
                <a:solidFill>
                  <a:srgbClr val="10BC45"/>
                </a:solidFill>
              </a:rPr>
              <a:t>tertiary consumers</a:t>
            </a:r>
            <a:r>
              <a:rPr lang="en-GB" altLang="en-US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07846-C1C6-409E-9B02-73E6945A0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684403"/>
            <a:ext cx="46799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 err="1"/>
              <a:t>Sparrowhawks</a:t>
            </a:r>
            <a:r>
              <a:rPr lang="en-GB" altLang="en-US" dirty="0"/>
              <a:t> are an example of a tertiary consumer. They eat blue tits and sparrows, which are secondary consumers.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6C281-680F-47B8-BD4C-84DEBD401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373533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Subsequent trophic levels are numbered according to where the organism is located in a food chain.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C3FC0-501D-49F2-B8A3-8EDEBBF8E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322888"/>
            <a:ext cx="8388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10BC45"/>
                </a:solidFill>
              </a:rPr>
              <a:t>Apex predators </a:t>
            </a:r>
            <a:r>
              <a:rPr lang="en-GB" altLang="en-US" dirty="0"/>
              <a:t>are found at the top of their food chain. They are carnivores that have no predators.</a:t>
            </a:r>
          </a:p>
        </p:txBody>
      </p:sp>
      <p:pic>
        <p:nvPicPr>
          <p:cNvPr id="21513" name="Picture 9" descr="slide 9.jpg">
            <a:extLst>
              <a:ext uri="{FF2B5EF4-FFF2-40B4-BE49-F238E27FC236}">
                <a16:creationId xmlns:a16="http://schemas.microsoft.com/office/drawing/2014/main" id="{9B4CBB4F-4775-4DAA-A914-EA13475E2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1101725"/>
            <a:ext cx="311785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F92288-E464-4E87-BAEF-D962CA32B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notes_icon">
            <a:extLst>
              <a:ext uri="{FF2B5EF4-FFF2-40B4-BE49-F238E27FC236}">
                <a16:creationId xmlns:a16="http://schemas.microsoft.com/office/drawing/2014/main" id="{4DF81E92-DFA7-4EFA-B7E8-AF2E994E9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1C9702-BED7-4726-9ADB-53D174879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734314"/>
            <a:ext cx="44685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These organisms eat secondary consumers.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91">
            <a:extLst>
              <a:ext uri="{FF2B5EF4-FFF2-40B4-BE49-F238E27FC236}">
                <a16:creationId xmlns:a16="http://schemas.microsoft.com/office/drawing/2014/main" id="{E277BEBC-B43F-4635-92F1-163A91E41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/>
              <a:t>The length of food chains</a:t>
            </a:r>
            <a:endParaRPr altLang="en-US" sz="2800">
              <a:solidFill>
                <a:srgbClr val="FF0000"/>
              </a:solidFill>
            </a:endParaRPr>
          </a:p>
        </p:txBody>
      </p:sp>
      <p:sp>
        <p:nvSpPr>
          <p:cNvPr id="21508" name="Text Box 10">
            <a:extLst>
              <a:ext uri="{FF2B5EF4-FFF2-40B4-BE49-F238E27FC236}">
                <a16:creationId xmlns:a16="http://schemas.microsoft.com/office/drawing/2014/main" id="{7302B307-C65C-4AF9-BA04-3AE1DDFB3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456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A tiger is an apex predator, which means it is at the final level </a:t>
            </a:r>
            <a:br>
              <a:rPr lang="en-GB" altLang="en-US" dirty="0"/>
            </a:br>
            <a:r>
              <a:rPr lang="en-GB" altLang="en-US" dirty="0"/>
              <a:t>in a food chain.</a:t>
            </a:r>
          </a:p>
        </p:txBody>
      </p:sp>
      <p:sp>
        <p:nvSpPr>
          <p:cNvPr id="174091" name="Rectangle 11">
            <a:extLst>
              <a:ext uri="{FF2B5EF4-FFF2-40B4-BE49-F238E27FC236}">
                <a16:creationId xmlns:a16="http://schemas.microsoft.com/office/drawing/2014/main" id="{B9F912EF-8D3F-4B07-A0EA-97296B1C8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766888"/>
            <a:ext cx="4240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Most food chains only contain four or five species, or fewer. </a:t>
            </a:r>
          </a:p>
        </p:txBody>
      </p:sp>
      <p:sp>
        <p:nvSpPr>
          <p:cNvPr id="174092" name="Text Box 12">
            <a:extLst>
              <a:ext uri="{FF2B5EF4-FFF2-40B4-BE49-F238E27FC236}">
                <a16:creationId xmlns:a16="http://schemas.microsoft.com/office/drawing/2014/main" id="{ABD1CDAB-EAE8-43CE-9E22-ACD287FF7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322888"/>
            <a:ext cx="85391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If a food chain was very long, animals at the top of it would not get enough energy to survive. </a:t>
            </a:r>
          </a:p>
        </p:txBody>
      </p:sp>
      <p:pic>
        <p:nvPicPr>
          <p:cNvPr id="21511" name="Picture 13" descr="shutterstock_60853537_evrenkalinbacak">
            <a:extLst>
              <a:ext uri="{FF2B5EF4-FFF2-40B4-BE49-F238E27FC236}">
                <a16:creationId xmlns:a16="http://schemas.microsoft.com/office/drawing/2014/main" id="{548B70A7-03E2-4433-8891-BDA555F02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"/>
          <a:stretch>
            <a:fillRect/>
          </a:stretch>
        </p:blipFill>
        <p:spPr bwMode="auto">
          <a:xfrm>
            <a:off x="4643438" y="1374775"/>
            <a:ext cx="3889375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291DA6-1CF8-424E-909A-99899C604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338638"/>
            <a:ext cx="8528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For example, plants cannot actually absorb all of the energy available to them from the Sun. </a:t>
            </a:r>
          </a:p>
        </p:txBody>
      </p:sp>
      <p:sp>
        <p:nvSpPr>
          <p:cNvPr id="9" name="Rectangle 82">
            <a:extLst>
              <a:ext uri="{FF2B5EF4-FFF2-40B4-BE49-F238E27FC236}">
                <a16:creationId xmlns:a16="http://schemas.microsoft.com/office/drawing/2014/main" id="{91590512-4267-4822-935C-5F59A1A6A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354388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Energy is lost at all levels </a:t>
            </a:r>
            <a:br>
              <a:rPr lang="en-GB" altLang="en-US"/>
            </a:br>
            <a:r>
              <a:rPr lang="en-GB" altLang="en-US"/>
              <a:t>in food chains. </a:t>
            </a:r>
          </a:p>
        </p:txBody>
      </p:sp>
      <p:sp>
        <p:nvSpPr>
          <p:cNvPr id="21514" name="Rectangle 9">
            <a:extLst>
              <a:ext uri="{FF2B5EF4-FFF2-40B4-BE49-F238E27FC236}">
                <a16:creationId xmlns:a16="http://schemas.microsoft.com/office/drawing/2014/main" id="{F9654D48-73C0-456E-9DA7-78527130A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1512" name="Rectangle 81">
            <a:extLst>
              <a:ext uri="{FF2B5EF4-FFF2-40B4-BE49-F238E27FC236}">
                <a16:creationId xmlns:a16="http://schemas.microsoft.com/office/drawing/2014/main" id="{C4253CDE-DD4B-465A-A64D-13D636F56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751138"/>
            <a:ext cx="3765550" cy="450850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Why do you think this is?</a:t>
            </a:r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1DE63E-D9DA-45C8-B7FD-A0F2C05C0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7059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95F44D-3B32-4FFE-B3A4-D91DB63A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1" grpId="0"/>
      <p:bldP spid="174092" grpId="0"/>
      <p:bldP spid="8" grpId="0"/>
      <p:bldP spid="9" grpId="0"/>
      <p:bldP spid="215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EC951295-7BD9-4864-B2B1-F666AB485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dirty="0"/>
              <a:t>Building an </a:t>
            </a:r>
            <a:r>
              <a:rPr lang="en-US" altLang="en-US" sz="2800" dirty="0"/>
              <a:t>Antarctic food chain </a:t>
            </a:r>
            <a:endParaRPr altLang="en-US" sz="2800" dirty="0"/>
          </a:p>
        </p:txBody>
      </p:sp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79039D77-CEE4-4ED5-B072-C7FDFE4A5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36951D-1BD3-4A2D-A879-803414EBF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288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72" name="ShockwaveFlash1" r:id="rId3" imgW="8699400" imgH="5308560"/>
        </mc:Choice>
        <mc:Fallback>
          <p:control name="ShockwaveFlash1" r:id="rId3" imgW="8699400" imgH="530856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Developing and Using Models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Constructing Explanations and Designing Solutions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Obtaining, Evaluating and Communicating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4. Systems and System Models</a:t>
            </a:r>
          </a:p>
          <a:p>
            <a:r>
              <a:rPr lang="en-GB" sz="1600" dirty="0"/>
              <a:t>5. Energy and Matter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7B47942-8A64-44A1-80F5-6B9F90DDB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Feeding types</a:t>
            </a:r>
            <a:endParaRPr altLang="en-US" sz="2800"/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F8E3FCD4-AA0C-42C4-AF2F-B20E30C8E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Organisms can be grouped in several ways. One grouping system is based on how organisms obtain their food.</a:t>
            </a:r>
          </a:p>
        </p:txBody>
      </p:sp>
      <p:sp>
        <p:nvSpPr>
          <p:cNvPr id="235524" name="Text Box 4">
            <a:extLst>
              <a:ext uri="{FF2B5EF4-FFF2-40B4-BE49-F238E27FC236}">
                <a16:creationId xmlns:a16="http://schemas.microsoft.com/office/drawing/2014/main" id="{8B578097-6AB5-4A98-BABE-318654197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733550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Some organisms produce their own food. </a:t>
            </a:r>
            <a:br>
              <a:rPr lang="en-GB" altLang="en-US" dirty="0"/>
            </a:br>
            <a:r>
              <a:rPr lang="en-GB" altLang="en-US" dirty="0"/>
              <a:t>They are called </a:t>
            </a:r>
            <a:r>
              <a:rPr lang="en-GB" altLang="en-US" b="1" dirty="0">
                <a:solidFill>
                  <a:srgbClr val="10BC45"/>
                </a:solidFill>
              </a:rPr>
              <a:t>producers</a:t>
            </a:r>
            <a:r>
              <a:rPr lang="en-GB" altLang="en-US" dirty="0"/>
              <a:t>.</a:t>
            </a:r>
          </a:p>
        </p:txBody>
      </p:sp>
      <p:sp>
        <p:nvSpPr>
          <p:cNvPr id="235525" name="Text Box 5">
            <a:extLst>
              <a:ext uri="{FF2B5EF4-FFF2-40B4-BE49-F238E27FC236}">
                <a16:creationId xmlns:a16="http://schemas.microsoft.com/office/drawing/2014/main" id="{4B2FD14B-30F0-41BB-845A-A402B8A0A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682875"/>
            <a:ext cx="5997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Plants produce their own food </a:t>
            </a:r>
            <a:br>
              <a:rPr lang="en-GB" altLang="en-US" dirty="0"/>
            </a:br>
            <a:r>
              <a:rPr lang="en-GB" altLang="en-US" dirty="0"/>
              <a:t>using light energy from the Sun. </a:t>
            </a:r>
          </a:p>
        </p:txBody>
      </p:sp>
      <p:sp>
        <p:nvSpPr>
          <p:cNvPr id="235526" name="Text Box 6">
            <a:extLst>
              <a:ext uri="{FF2B5EF4-FFF2-40B4-BE49-F238E27FC236}">
                <a16:creationId xmlns:a16="http://schemas.microsoft.com/office/drawing/2014/main" id="{326BA9D4-228D-4601-8231-41437D812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953000"/>
            <a:ext cx="5641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Other organisms cannot make </a:t>
            </a:r>
            <a:br>
              <a:rPr lang="en-GB" altLang="en-US" dirty="0"/>
            </a:br>
            <a:r>
              <a:rPr lang="en-GB" altLang="en-US" dirty="0"/>
              <a:t>their own food. They are called </a:t>
            </a:r>
            <a:r>
              <a:rPr lang="en-GB" altLang="en-US" b="1" dirty="0">
                <a:solidFill>
                  <a:srgbClr val="10BC45"/>
                </a:solidFill>
              </a:rPr>
              <a:t>consumers</a:t>
            </a:r>
            <a:r>
              <a:rPr lang="en-GB" alt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F5F3E1-1FCD-45F2-BB8D-35B6E7B41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63378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Some types of bacteria can also make their own food by using light or chemical reactions.</a:t>
            </a:r>
          </a:p>
        </p:txBody>
      </p:sp>
      <p:pic>
        <p:nvPicPr>
          <p:cNvPr id="15369" name="Picture 10" descr="Rihardzz_245124766_web.jpg">
            <a:extLst>
              <a:ext uri="{FF2B5EF4-FFF2-40B4-BE49-F238E27FC236}">
                <a16:creationId xmlns:a16="http://schemas.microsoft.com/office/drawing/2014/main" id="{92CDE369-1ECD-4684-9AE4-9C1F3E9DA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4" t="13046" r="6409"/>
          <a:stretch>
            <a:fillRect/>
          </a:stretch>
        </p:blipFill>
        <p:spPr bwMode="auto">
          <a:xfrm>
            <a:off x="5322888" y="2252663"/>
            <a:ext cx="3209925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E4EE0D-55E9-4033-9F26-A4D1F9751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5322888"/>
            <a:ext cx="1774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/>
              <a:t>grass is </a:t>
            </a:r>
            <a:br>
              <a:rPr lang="en-GB" altLang="en-US" b="1" dirty="0"/>
            </a:br>
            <a:r>
              <a:rPr lang="en-GB" altLang="en-US" b="1" dirty="0"/>
              <a:t>a producer</a:t>
            </a:r>
            <a:endParaRPr lang="en-GB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1DDB9E-A6B6-4D2F-905C-CAD9400A2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975" y="5322888"/>
            <a:ext cx="1912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/>
              <a:t>the cow is </a:t>
            </a:r>
            <a:br>
              <a:rPr lang="en-GB" altLang="en-US" b="1" dirty="0"/>
            </a:br>
            <a:r>
              <a:rPr lang="en-GB" altLang="en-US" b="1" dirty="0"/>
              <a:t>a consumer</a:t>
            </a:r>
            <a:endParaRPr lang="en-GB" alt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566CE8-0DA9-4D61-9526-871D0CE8F194}"/>
              </a:ext>
            </a:extLst>
          </p:cNvPr>
          <p:cNvCxnSpPr>
            <a:cxnSpLocks noChangeShapeType="1"/>
            <a:stCxn id="12" idx="0"/>
          </p:cNvCxnSpPr>
          <p:nvPr/>
        </p:nvCxnSpPr>
        <p:spPr bwMode="auto">
          <a:xfrm flipV="1">
            <a:off x="5783263" y="5051425"/>
            <a:ext cx="519112" cy="2714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7B12B7-DE28-45BA-A5CF-70B5E2F62782}"/>
              </a:ext>
            </a:extLst>
          </p:cNvPr>
          <p:cNvCxnSpPr>
            <a:cxnSpLocks noChangeShapeType="1"/>
            <a:stCxn id="13" idx="0"/>
          </p:cNvCxnSpPr>
          <p:nvPr/>
        </p:nvCxnSpPr>
        <p:spPr bwMode="auto">
          <a:xfrm flipH="1" flipV="1">
            <a:off x="6618288" y="4157663"/>
            <a:ext cx="1122362" cy="11652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1FE654C-87BF-44AE-89F8-5EE466304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/>
      <p:bldP spid="235525" grpId="0"/>
      <p:bldP spid="235526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A3DBD51-8764-4662-AB9D-94961A424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sz="2800"/>
              <a:t>Food chains (1)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6E6E0469-CFB9-4E66-8814-9DD254017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580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GB" altLang="en-US" dirty="0"/>
              <a:t>A </a:t>
            </a:r>
            <a:r>
              <a:rPr lang="en-GB" altLang="en-US" b="1" dirty="0">
                <a:solidFill>
                  <a:srgbClr val="10BC45"/>
                </a:solidFill>
              </a:rPr>
              <a:t>food chain </a:t>
            </a:r>
            <a:r>
              <a:rPr lang="en-GB" altLang="en-US" dirty="0"/>
              <a:t>is a sequence that describes the feeding relationships in a group of organisms.</a:t>
            </a:r>
            <a:endParaRPr lang="en-GB" altLang="en-US" dirty="0">
              <a:sym typeface="Wingdings 3" panose="05040102010807070707" pitchFamily="18" charset="2"/>
            </a:endParaRPr>
          </a:p>
        </p:txBody>
      </p:sp>
      <p:sp>
        <p:nvSpPr>
          <p:cNvPr id="131076" name="Text Box 4">
            <a:extLst>
              <a:ext uri="{FF2B5EF4-FFF2-40B4-BE49-F238E27FC236}">
                <a16:creationId xmlns:a16="http://schemas.microsoft.com/office/drawing/2014/main" id="{3AF9BDE0-E075-486F-BF15-DA8028A73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25" y="3317875"/>
            <a:ext cx="164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caterpillar</a:t>
            </a:r>
          </a:p>
        </p:txBody>
      </p:sp>
      <p:sp>
        <p:nvSpPr>
          <p:cNvPr id="131077" name="Text Box 5">
            <a:extLst>
              <a:ext uri="{FF2B5EF4-FFF2-40B4-BE49-F238E27FC236}">
                <a16:creationId xmlns:a16="http://schemas.microsoft.com/office/drawing/2014/main" id="{4F5E0033-8EA0-46ED-8FF6-6567CA32A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3317875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leaf</a:t>
            </a:r>
          </a:p>
        </p:txBody>
      </p:sp>
      <p:sp>
        <p:nvSpPr>
          <p:cNvPr id="131078" name="Text Box 6">
            <a:extLst>
              <a:ext uri="{FF2B5EF4-FFF2-40B4-BE49-F238E27FC236}">
                <a16:creationId xmlns:a16="http://schemas.microsoft.com/office/drawing/2014/main" id="{6B757047-2546-4636-924E-C9F777D17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3" y="3317875"/>
            <a:ext cx="75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/>
              <a:t>bird</a:t>
            </a:r>
          </a:p>
        </p:txBody>
      </p:sp>
      <p:sp>
        <p:nvSpPr>
          <p:cNvPr id="131079" name="Text Box 7">
            <a:extLst>
              <a:ext uri="{FF2B5EF4-FFF2-40B4-BE49-F238E27FC236}">
                <a16:creationId xmlns:a16="http://schemas.microsoft.com/office/drawing/2014/main" id="{6D01AFBA-20A4-4904-995C-2C32F63EA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8" y="3317875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fox</a:t>
            </a:r>
          </a:p>
        </p:txBody>
      </p:sp>
      <p:sp>
        <p:nvSpPr>
          <p:cNvPr id="131080" name="AutoShape 8">
            <a:extLst>
              <a:ext uri="{FF2B5EF4-FFF2-40B4-BE49-F238E27FC236}">
                <a16:creationId xmlns:a16="http://schemas.microsoft.com/office/drawing/2014/main" id="{7011770F-644E-4349-8678-02D367900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275" y="3381375"/>
            <a:ext cx="1016000" cy="330200"/>
          </a:xfrm>
          <a:prstGeom prst="rightArrow">
            <a:avLst>
              <a:gd name="adj1" fmla="val 50000"/>
              <a:gd name="adj2" fmla="val 76923"/>
            </a:avLst>
          </a:prstGeom>
          <a:solidFill>
            <a:srgbClr val="10BC45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131081" name="AutoShape 9">
            <a:extLst>
              <a:ext uri="{FF2B5EF4-FFF2-40B4-BE49-F238E27FC236}">
                <a16:creationId xmlns:a16="http://schemas.microsoft.com/office/drawing/2014/main" id="{05D6173A-6DB7-45FC-B3B3-2AD96CED8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3381375"/>
            <a:ext cx="1016000" cy="330200"/>
          </a:xfrm>
          <a:prstGeom prst="rightArrow">
            <a:avLst>
              <a:gd name="adj1" fmla="val 50000"/>
              <a:gd name="adj2" fmla="val 76923"/>
            </a:avLst>
          </a:prstGeom>
          <a:solidFill>
            <a:srgbClr val="10BC45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131082" name="AutoShape 10">
            <a:extLst>
              <a:ext uri="{FF2B5EF4-FFF2-40B4-BE49-F238E27FC236}">
                <a16:creationId xmlns:a16="http://schemas.microsoft.com/office/drawing/2014/main" id="{671B6A9E-244D-4DB4-BAE0-151E1A6F9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988" y="3381375"/>
            <a:ext cx="1016000" cy="330200"/>
          </a:xfrm>
          <a:prstGeom prst="rightArrow">
            <a:avLst>
              <a:gd name="adj1" fmla="val 50000"/>
              <a:gd name="adj2" fmla="val 76923"/>
            </a:avLst>
          </a:prstGeom>
          <a:solidFill>
            <a:srgbClr val="10BC45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latin typeface="Arial" charset="0"/>
            </a:endParaRPr>
          </a:p>
        </p:txBody>
      </p:sp>
      <p:pic>
        <p:nvPicPr>
          <p:cNvPr id="131084" name="Picture 12" descr="biology artwork - lettuce">
            <a:extLst>
              <a:ext uri="{FF2B5EF4-FFF2-40B4-BE49-F238E27FC236}">
                <a16:creationId xmlns:a16="http://schemas.microsoft.com/office/drawing/2014/main" id="{3D717295-A252-40CB-8749-A73BFF071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111375"/>
            <a:ext cx="1309687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5" name="Picture 13" descr="biology artwork - bird">
            <a:extLst>
              <a:ext uri="{FF2B5EF4-FFF2-40B4-BE49-F238E27FC236}">
                <a16:creationId xmlns:a16="http://schemas.microsoft.com/office/drawing/2014/main" id="{B8361875-3020-47A8-BD2C-FBE2846D6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1639888"/>
            <a:ext cx="15906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6" name="Picture 14" descr="biology artwork - caterpillar">
            <a:extLst>
              <a:ext uri="{FF2B5EF4-FFF2-40B4-BE49-F238E27FC236}">
                <a16:creationId xmlns:a16="http://schemas.microsoft.com/office/drawing/2014/main" id="{D911C1EF-E305-410F-98FC-62F50669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540000"/>
            <a:ext cx="1446212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7" name="Picture 15" descr="biology artwork - fox">
            <a:extLst>
              <a:ext uri="{FF2B5EF4-FFF2-40B4-BE49-F238E27FC236}">
                <a16:creationId xmlns:a16="http://schemas.microsoft.com/office/drawing/2014/main" id="{FC8758AF-C3A3-4251-9B43-1CCFBE6C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1571625"/>
            <a:ext cx="9398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90" name="Text Box 18">
            <a:extLst>
              <a:ext uri="{FF2B5EF4-FFF2-40B4-BE49-F238E27FC236}">
                <a16:creationId xmlns:a16="http://schemas.microsoft.com/office/drawing/2014/main" id="{5B44889A-C59E-4427-B28D-24861206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905250"/>
            <a:ext cx="4659313" cy="457200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ym typeface="Wingdings 3" panose="05040102010807070707" pitchFamily="18" charset="2"/>
              </a:rPr>
              <a:t>What does this food chain show?</a:t>
            </a:r>
          </a:p>
        </p:txBody>
      </p:sp>
      <p:sp>
        <p:nvSpPr>
          <p:cNvPr id="131091" name="Text Box 19">
            <a:extLst>
              <a:ext uri="{FF2B5EF4-FFF2-40B4-BE49-F238E27FC236}">
                <a16:creationId xmlns:a16="http://schemas.microsoft.com/office/drawing/2014/main" id="{119A8D2F-8752-40D6-B0AC-93E63442B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456113"/>
            <a:ext cx="8539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ym typeface="Wingdings 3" panose="05040102010807070707" pitchFamily="18" charset="2"/>
              </a:rPr>
              <a:t>A leaf is eaten by a caterpillar, which is then eaten by a bird, which is then eaten by a fox.</a:t>
            </a:r>
          </a:p>
        </p:txBody>
      </p:sp>
      <p:sp>
        <p:nvSpPr>
          <p:cNvPr id="131092" name="Text Box 20">
            <a:extLst>
              <a:ext uri="{FF2B5EF4-FFF2-40B4-BE49-F238E27FC236}">
                <a16:creationId xmlns:a16="http://schemas.microsoft.com/office/drawing/2014/main" id="{4C23370F-341D-49F4-84C8-D55208FB4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397500"/>
            <a:ext cx="8355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ym typeface="Wingdings 3" panose="05040102010807070707" pitchFamily="18" charset="2"/>
              </a:rPr>
              <a:t>Energy is transferred from one organism to another in the direction of the arrow.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A72C7A-3458-4E83-8AAD-1FE073452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4FED93-11B0-4E99-BC9C-768486C84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7059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  <p:bldP spid="131077" grpId="0"/>
      <p:bldP spid="131078" grpId="0"/>
      <p:bldP spid="131079" grpId="0"/>
      <p:bldP spid="131080" grpId="0" animBg="1"/>
      <p:bldP spid="131081" grpId="0" animBg="1"/>
      <p:bldP spid="131082" grpId="0" animBg="1"/>
      <p:bldP spid="131090" grpId="0" animBg="1"/>
      <p:bldP spid="131091" grpId="0"/>
      <p:bldP spid="1310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AD39872-CD93-4D7D-A10C-5C0F3AA8A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sz="2800"/>
              <a:t>Food chains (2)</a:t>
            </a:r>
          </a:p>
        </p:txBody>
      </p:sp>
      <p:sp>
        <p:nvSpPr>
          <p:cNvPr id="139268" name="Text Box 4">
            <a:extLst>
              <a:ext uri="{FF2B5EF4-FFF2-40B4-BE49-F238E27FC236}">
                <a16:creationId xmlns:a16="http://schemas.microsoft.com/office/drawing/2014/main" id="{873A79B7-CB71-4790-B80B-A38199043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924175"/>
            <a:ext cx="83534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dirty="0"/>
              <a:t>From a food chain, we can tell if an organism is a </a:t>
            </a:r>
            <a:r>
              <a:rPr lang="en-GB" altLang="en-US" dirty="0">
                <a:cs typeface="Arial" panose="020B0604020202020204" pitchFamily="34" charset="0"/>
              </a:rPr>
              <a:t>producer </a:t>
            </a:r>
            <a:r>
              <a:rPr lang="en-GB" altLang="en-US" dirty="0"/>
              <a:t>or a consumer.</a:t>
            </a:r>
          </a:p>
        </p:txBody>
      </p:sp>
      <p:sp>
        <p:nvSpPr>
          <p:cNvPr id="139269" name="Text Box 5">
            <a:extLst>
              <a:ext uri="{FF2B5EF4-FFF2-40B4-BE49-F238E27FC236}">
                <a16:creationId xmlns:a16="http://schemas.microsoft.com/office/drawing/2014/main" id="{03E49DCB-FB21-4C05-902F-AA29F236E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99" y="1525588"/>
            <a:ext cx="818991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10066"/>
                </a:solidFill>
              </a:rPr>
              <a:t>If the producer is a plant, only a small part of it might be involved in the food chain, such as its seeds, fruits, leaves or even dead leaves. </a:t>
            </a:r>
          </a:p>
        </p:txBody>
      </p:sp>
      <p:sp>
        <p:nvSpPr>
          <p:cNvPr id="19461" name="Text Box 6">
            <a:extLst>
              <a:ext uri="{FF2B5EF4-FFF2-40B4-BE49-F238E27FC236}">
                <a16:creationId xmlns:a16="http://schemas.microsoft.com/office/drawing/2014/main" id="{2BBE33E5-2E4D-4804-A41D-7895EC1D6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59102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dirty="0">
                <a:cs typeface="Arial" panose="020B0604020202020204" pitchFamily="34" charset="0"/>
              </a:rPr>
              <a:t>Food chains always start with a </a:t>
            </a:r>
            <a:r>
              <a:rPr lang="en-GB" altLang="en-US" b="1" dirty="0">
                <a:cs typeface="Arial" panose="020B0604020202020204" pitchFamily="34" charset="0"/>
              </a:rPr>
              <a:t>producer</a:t>
            </a:r>
            <a:r>
              <a:rPr lang="en-GB" altLang="en-US" dirty="0">
                <a:cs typeface="Arial" panose="020B0604020202020204" pitchFamily="34" charset="0"/>
              </a:rPr>
              <a:t>.</a:t>
            </a:r>
            <a:endParaRPr lang="en-GB" altLang="en-US" dirty="0"/>
          </a:p>
        </p:txBody>
      </p:sp>
      <p:sp>
        <p:nvSpPr>
          <p:cNvPr id="139272" name="Text Box 8">
            <a:extLst>
              <a:ext uri="{FF2B5EF4-FFF2-40B4-BE49-F238E27FC236}">
                <a16:creationId xmlns:a16="http://schemas.microsoft.com/office/drawing/2014/main" id="{E4EF2B4A-B18E-4767-9A1F-B331E8A54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654" y="5453063"/>
            <a:ext cx="87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/>
              <a:t>snail</a:t>
            </a:r>
          </a:p>
        </p:txBody>
      </p:sp>
      <p:sp>
        <p:nvSpPr>
          <p:cNvPr id="139273" name="Text Box 9">
            <a:extLst>
              <a:ext uri="{FF2B5EF4-FFF2-40B4-BE49-F238E27FC236}">
                <a16:creationId xmlns:a16="http://schemas.microsoft.com/office/drawing/2014/main" id="{C73D407B-833A-42D6-A84F-D8ACD4481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53063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leaf</a:t>
            </a:r>
          </a:p>
        </p:txBody>
      </p:sp>
      <p:sp>
        <p:nvSpPr>
          <p:cNvPr id="139274" name="Text Box 10">
            <a:extLst>
              <a:ext uri="{FF2B5EF4-FFF2-40B4-BE49-F238E27FC236}">
                <a16:creationId xmlns:a16="http://schemas.microsoft.com/office/drawing/2014/main" id="{27F4238A-989A-4A5E-AECB-9E7A21B89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11" y="5453063"/>
            <a:ext cx="75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/>
              <a:t>bird</a:t>
            </a:r>
          </a:p>
        </p:txBody>
      </p:sp>
      <p:sp>
        <p:nvSpPr>
          <p:cNvPr id="139275" name="Text Box 11">
            <a:extLst>
              <a:ext uri="{FF2B5EF4-FFF2-40B4-BE49-F238E27FC236}">
                <a16:creationId xmlns:a16="http://schemas.microsoft.com/office/drawing/2014/main" id="{43D5E42F-C76A-4114-9CBC-9DFF1B262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238" y="5453063"/>
            <a:ext cx="690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/>
              <a:t>owl</a:t>
            </a:r>
          </a:p>
        </p:txBody>
      </p:sp>
      <p:sp>
        <p:nvSpPr>
          <p:cNvPr id="139276" name="AutoShape 12">
            <a:extLst>
              <a:ext uri="{FF2B5EF4-FFF2-40B4-BE49-F238E27FC236}">
                <a16:creationId xmlns:a16="http://schemas.microsoft.com/office/drawing/2014/main" id="{89F040AD-B3A8-416A-9ACA-82C7A6050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5516563"/>
            <a:ext cx="1016000" cy="330200"/>
          </a:xfrm>
          <a:prstGeom prst="rightArrow">
            <a:avLst>
              <a:gd name="adj1" fmla="val 50000"/>
              <a:gd name="adj2" fmla="val 76923"/>
            </a:avLst>
          </a:prstGeom>
          <a:solidFill>
            <a:srgbClr val="10BC45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139277" name="AutoShape 13">
            <a:extLst>
              <a:ext uri="{FF2B5EF4-FFF2-40B4-BE49-F238E27FC236}">
                <a16:creationId xmlns:a16="http://schemas.microsoft.com/office/drawing/2014/main" id="{F7ECC17B-7632-4867-8600-C6C81D59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791" y="5516563"/>
            <a:ext cx="1016000" cy="330200"/>
          </a:xfrm>
          <a:prstGeom prst="rightArrow">
            <a:avLst>
              <a:gd name="adj1" fmla="val 50000"/>
              <a:gd name="adj2" fmla="val 76923"/>
            </a:avLst>
          </a:prstGeom>
          <a:solidFill>
            <a:srgbClr val="10BC45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139278" name="AutoShape 14">
            <a:extLst>
              <a:ext uri="{FF2B5EF4-FFF2-40B4-BE49-F238E27FC236}">
                <a16:creationId xmlns:a16="http://schemas.microsoft.com/office/drawing/2014/main" id="{A957E4D7-D65D-4EE5-97BE-5C794125F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910" y="5516563"/>
            <a:ext cx="1016000" cy="330200"/>
          </a:xfrm>
          <a:prstGeom prst="rightArrow">
            <a:avLst>
              <a:gd name="adj1" fmla="val 50000"/>
              <a:gd name="adj2" fmla="val 76923"/>
            </a:avLst>
          </a:prstGeom>
          <a:solidFill>
            <a:srgbClr val="10BC45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latin typeface="Arial" charset="0"/>
            </a:endParaRPr>
          </a:p>
        </p:txBody>
      </p:sp>
      <p:pic>
        <p:nvPicPr>
          <p:cNvPr id="139279" name="Picture 15" descr="biology artwork - lettuce">
            <a:extLst>
              <a:ext uri="{FF2B5EF4-FFF2-40B4-BE49-F238E27FC236}">
                <a16:creationId xmlns:a16="http://schemas.microsoft.com/office/drawing/2014/main" id="{E93E11CA-D668-480B-80DF-94F48BCE3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4016375"/>
            <a:ext cx="1309687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84" name="Picture 20" descr="slug">
            <a:extLst>
              <a:ext uri="{FF2B5EF4-FFF2-40B4-BE49-F238E27FC236}">
                <a16:creationId xmlns:a16="http://schemas.microsoft.com/office/drawing/2014/main" id="{B5B6B1EA-0BB6-48C7-B462-886319EF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3984625"/>
            <a:ext cx="23495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86" name="Picture 22" descr="owl">
            <a:extLst>
              <a:ext uri="{FF2B5EF4-FFF2-40B4-BE49-F238E27FC236}">
                <a16:creationId xmlns:a16="http://schemas.microsoft.com/office/drawing/2014/main" id="{652A009E-A50B-43BE-A7F4-91E3039DC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579813"/>
            <a:ext cx="993775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87" name="Picture 23" descr="chiffchaff">
            <a:extLst>
              <a:ext uri="{FF2B5EF4-FFF2-40B4-BE49-F238E27FC236}">
                <a16:creationId xmlns:a16="http://schemas.microsoft.com/office/drawing/2014/main" id="{7624C6EE-AF9E-4CF5-ADC3-D0476F6DB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3775075"/>
            <a:ext cx="198437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0B39FB-6EFB-4C9F-9C7E-62E2FE67E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  <p:bldP spid="139269" grpId="0"/>
      <p:bldP spid="139272" grpId="0"/>
      <p:bldP spid="139273" grpId="0"/>
      <p:bldP spid="139274" grpId="0"/>
      <p:bldP spid="139275" grpId="0"/>
      <p:bldP spid="139276" grpId="0" animBg="1"/>
      <p:bldP spid="139277" grpId="0" animBg="1"/>
      <p:bldP spid="1392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F9456A6-E7AB-4B93-BBB9-51F424E99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sz="2800"/>
              <a:t>Ranking consumers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3809FDE1-B3CE-4FDA-8708-BDF760B21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Consumers eat plants or animals, or both. A food chain can be used to rank different types of consumers.</a:t>
            </a:r>
          </a:p>
        </p:txBody>
      </p:sp>
      <p:sp>
        <p:nvSpPr>
          <p:cNvPr id="143376" name="Text Box 16">
            <a:extLst>
              <a:ext uri="{FF2B5EF4-FFF2-40B4-BE49-F238E27FC236}">
                <a16:creationId xmlns:a16="http://schemas.microsoft.com/office/drawing/2014/main" id="{3B6E1725-A461-4BCD-804B-78D87AB12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3506788"/>
            <a:ext cx="150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>
                <a:solidFill>
                  <a:srgbClr val="10BC45"/>
                </a:solidFill>
              </a:rPr>
              <a:t>producer</a:t>
            </a:r>
          </a:p>
        </p:txBody>
      </p:sp>
      <p:sp>
        <p:nvSpPr>
          <p:cNvPr id="143377" name="Text Box 17">
            <a:extLst>
              <a:ext uri="{FF2B5EF4-FFF2-40B4-BE49-F238E27FC236}">
                <a16:creationId xmlns:a16="http://schemas.microsoft.com/office/drawing/2014/main" id="{A14A6EF7-3904-4260-AC93-E24A29FBE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638" y="3506788"/>
            <a:ext cx="1657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>
                <a:solidFill>
                  <a:srgbClr val="10BC45"/>
                </a:solidFill>
              </a:rPr>
              <a:t>primary</a:t>
            </a:r>
          </a:p>
          <a:p>
            <a:pPr algn="ctr"/>
            <a:r>
              <a:rPr lang="en-GB" altLang="en-US" b="1">
                <a:solidFill>
                  <a:srgbClr val="10BC45"/>
                </a:solidFill>
              </a:rPr>
              <a:t>consumer</a:t>
            </a:r>
          </a:p>
        </p:txBody>
      </p:sp>
      <p:sp>
        <p:nvSpPr>
          <p:cNvPr id="143378" name="Text Box 18">
            <a:extLst>
              <a:ext uri="{FF2B5EF4-FFF2-40B4-BE49-F238E27FC236}">
                <a16:creationId xmlns:a16="http://schemas.microsoft.com/office/drawing/2014/main" id="{93661AE8-FDEA-4BA5-8654-079382286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325" y="3506788"/>
            <a:ext cx="17256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>
                <a:solidFill>
                  <a:srgbClr val="10BC45"/>
                </a:solidFill>
              </a:rPr>
              <a:t>secondary</a:t>
            </a:r>
          </a:p>
          <a:p>
            <a:pPr algn="ctr"/>
            <a:r>
              <a:rPr lang="en-GB" altLang="en-US" b="1">
                <a:solidFill>
                  <a:srgbClr val="10BC45"/>
                </a:solidFill>
              </a:rPr>
              <a:t>consumer</a:t>
            </a:r>
          </a:p>
        </p:txBody>
      </p:sp>
      <p:sp>
        <p:nvSpPr>
          <p:cNvPr id="143379" name="Text Box 19">
            <a:extLst>
              <a:ext uri="{FF2B5EF4-FFF2-40B4-BE49-F238E27FC236}">
                <a16:creationId xmlns:a16="http://schemas.microsoft.com/office/drawing/2014/main" id="{835D8110-74C8-4427-9B26-06BE564CA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588" y="3506788"/>
            <a:ext cx="1657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>
                <a:solidFill>
                  <a:srgbClr val="10BC45"/>
                </a:solidFill>
              </a:rPr>
              <a:t>tertiary</a:t>
            </a:r>
          </a:p>
          <a:p>
            <a:pPr algn="ctr"/>
            <a:r>
              <a:rPr lang="en-GB" altLang="en-US" b="1">
                <a:solidFill>
                  <a:srgbClr val="10BC45"/>
                </a:solidFill>
              </a:rPr>
              <a:t>consumer</a:t>
            </a:r>
          </a:p>
        </p:txBody>
      </p:sp>
      <p:sp>
        <p:nvSpPr>
          <p:cNvPr id="143369" name="AutoShape 9">
            <a:extLst>
              <a:ext uri="{FF2B5EF4-FFF2-40B4-BE49-F238E27FC236}">
                <a16:creationId xmlns:a16="http://schemas.microsoft.com/office/drawing/2014/main" id="{1CEAEFD9-013E-4F34-9A8A-496A48B53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3111500"/>
            <a:ext cx="1016000" cy="330200"/>
          </a:xfrm>
          <a:prstGeom prst="rightArrow">
            <a:avLst>
              <a:gd name="adj1" fmla="val 50000"/>
              <a:gd name="adj2" fmla="val 76923"/>
            </a:avLst>
          </a:prstGeom>
          <a:solidFill>
            <a:srgbClr val="10BC45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143370" name="AutoShape 10">
            <a:extLst>
              <a:ext uri="{FF2B5EF4-FFF2-40B4-BE49-F238E27FC236}">
                <a16:creationId xmlns:a16="http://schemas.microsoft.com/office/drawing/2014/main" id="{7C4DB643-FAFC-44A1-86A0-EFA80D551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3111500"/>
            <a:ext cx="1016000" cy="330200"/>
          </a:xfrm>
          <a:prstGeom prst="rightArrow">
            <a:avLst>
              <a:gd name="adj1" fmla="val 50000"/>
              <a:gd name="adj2" fmla="val 76923"/>
            </a:avLst>
          </a:prstGeom>
          <a:solidFill>
            <a:srgbClr val="10BC45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143371" name="AutoShape 11">
            <a:extLst>
              <a:ext uri="{FF2B5EF4-FFF2-40B4-BE49-F238E27FC236}">
                <a16:creationId xmlns:a16="http://schemas.microsoft.com/office/drawing/2014/main" id="{83A387E5-41D1-4D85-89ED-FC7CB3365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763" y="3111500"/>
            <a:ext cx="1016000" cy="330200"/>
          </a:xfrm>
          <a:prstGeom prst="rightArrow">
            <a:avLst>
              <a:gd name="adj1" fmla="val 50000"/>
              <a:gd name="adj2" fmla="val 76923"/>
            </a:avLst>
          </a:prstGeom>
          <a:solidFill>
            <a:srgbClr val="10BC45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latin typeface="Arial" charset="0"/>
            </a:endParaRPr>
          </a:p>
        </p:txBody>
      </p:sp>
      <p:pic>
        <p:nvPicPr>
          <p:cNvPr id="143372" name="Picture 12" descr="human">
            <a:extLst>
              <a:ext uri="{FF2B5EF4-FFF2-40B4-BE49-F238E27FC236}">
                <a16:creationId xmlns:a16="http://schemas.microsoft.com/office/drawing/2014/main" id="{0EF51ED0-C888-464D-B2F2-D43BBC5FB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1336675"/>
            <a:ext cx="1325562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3" name="Picture 13" descr="limpet">
            <a:extLst>
              <a:ext uri="{FF2B5EF4-FFF2-40B4-BE49-F238E27FC236}">
                <a16:creationId xmlns:a16="http://schemas.microsoft.com/office/drawing/2014/main" id="{9EB59B0F-0AC1-49D8-8F64-C97CEBDD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868488"/>
            <a:ext cx="14970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4" name="Picture 14" descr="seaweed">
            <a:extLst>
              <a:ext uri="{FF2B5EF4-FFF2-40B4-BE49-F238E27FC236}">
                <a16:creationId xmlns:a16="http://schemas.microsoft.com/office/drawing/2014/main" id="{A0521142-68E7-4507-8BA9-BC73BC144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905000"/>
            <a:ext cx="12715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6" name="Text Box 6">
            <a:extLst>
              <a:ext uri="{FF2B5EF4-FFF2-40B4-BE49-F238E27FC236}">
                <a16:creationId xmlns:a16="http://schemas.microsoft.com/office/drawing/2014/main" id="{E0416C22-547A-41A0-9198-7DDDE4FD5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048000"/>
            <a:ext cx="145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/>
              <a:t>seaweed</a:t>
            </a:r>
          </a:p>
        </p:txBody>
      </p:sp>
      <p:sp>
        <p:nvSpPr>
          <p:cNvPr id="143365" name="Text Box 5">
            <a:extLst>
              <a:ext uri="{FF2B5EF4-FFF2-40B4-BE49-F238E27FC236}">
                <a16:creationId xmlns:a16="http://schemas.microsoft.com/office/drawing/2014/main" id="{18602AD5-27A1-4E5C-A0D7-DFCF63A52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563" y="3048000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/>
              <a:t>limpet</a:t>
            </a:r>
          </a:p>
        </p:txBody>
      </p:sp>
      <p:sp>
        <p:nvSpPr>
          <p:cNvPr id="143367" name="Text Box 7">
            <a:extLst>
              <a:ext uri="{FF2B5EF4-FFF2-40B4-BE49-F238E27FC236}">
                <a16:creationId xmlns:a16="http://schemas.microsoft.com/office/drawing/2014/main" id="{2EB92E23-9084-4CDB-ACE0-E45170EF8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413" y="3048000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/>
              <a:t>crab</a:t>
            </a:r>
          </a:p>
        </p:txBody>
      </p:sp>
      <p:sp>
        <p:nvSpPr>
          <p:cNvPr id="143368" name="Text Box 8">
            <a:extLst>
              <a:ext uri="{FF2B5EF4-FFF2-40B4-BE49-F238E27FC236}">
                <a16:creationId xmlns:a16="http://schemas.microsoft.com/office/drawing/2014/main" id="{08DC494F-6536-44BF-9E9F-436B15302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13" y="3048000"/>
            <a:ext cx="1182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/>
              <a:t>human</a:t>
            </a:r>
          </a:p>
        </p:txBody>
      </p:sp>
      <p:pic>
        <p:nvPicPr>
          <p:cNvPr id="143384" name="Picture 24" descr="crab">
            <a:extLst>
              <a:ext uri="{FF2B5EF4-FFF2-40B4-BE49-F238E27FC236}">
                <a16:creationId xmlns:a16="http://schemas.microsoft.com/office/drawing/2014/main" id="{4029C105-59B7-4D28-8883-52F24FB82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76413"/>
            <a:ext cx="19462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implified Text Shape 2">
            <a:extLst>
              <a:ext uri="{FF2B5EF4-FFF2-40B4-BE49-F238E27FC236}">
                <a16:creationId xmlns:a16="http://schemas.microsoft.com/office/drawing/2014/main" id="{3A59FA56-4D8D-48FB-AC5D-7FB133269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828058"/>
            <a:ext cx="818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b="1"/>
              <a:t>Primary consumers</a:t>
            </a:r>
            <a:r>
              <a:rPr lang="en-GB" altLang="en-US"/>
              <a:t> eat producers.</a:t>
            </a:r>
          </a:p>
        </p:txBody>
      </p:sp>
      <p:sp>
        <p:nvSpPr>
          <p:cNvPr id="25" name="Simplified Text Shape 3">
            <a:extLst>
              <a:ext uri="{FF2B5EF4-FFF2-40B4-BE49-F238E27FC236}">
                <a16:creationId xmlns:a16="http://schemas.microsoft.com/office/drawing/2014/main" id="{D15AEDDC-BAE1-4DAA-8E8C-955EA7D0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304779"/>
            <a:ext cx="7404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b="1"/>
              <a:t>Secondary consumers</a:t>
            </a:r>
            <a:r>
              <a:rPr lang="en-GB" altLang="en-US"/>
              <a:t> eat primary consumers.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780CDF-70C9-46FD-98A8-405D34D73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351338"/>
            <a:ext cx="538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b="1"/>
              <a:t>Producers</a:t>
            </a:r>
            <a:r>
              <a:rPr lang="en-GB" altLang="en-US"/>
              <a:t> make their own food.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E4AFD2-12C1-40E9-AD5C-459CDAB61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781500"/>
            <a:ext cx="818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b="1" dirty="0"/>
              <a:t>Tertiary consumers</a:t>
            </a:r>
            <a:r>
              <a:rPr lang="en-GB" altLang="en-US" dirty="0"/>
              <a:t> eat secondary consumers.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B800497-31B8-4A86-A5F3-EDC3F4B69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6" grpId="0"/>
      <p:bldP spid="143377" grpId="0"/>
      <p:bldP spid="143378" grpId="0"/>
      <p:bldP spid="143379" grpId="0"/>
      <p:bldP spid="143369" grpId="0" animBg="1"/>
      <p:bldP spid="143370" grpId="0" animBg="1"/>
      <p:bldP spid="143371" grpId="0" animBg="1"/>
      <p:bldP spid="143366" grpId="0"/>
      <p:bldP spid="143365" grpId="0"/>
      <p:bldP spid="143367" grpId="0"/>
      <p:bldP spid="143368" grpId="0"/>
      <p:bldP spid="23" grpId="0"/>
      <p:bldP spid="25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37346E69-4131-4450-BE8F-717B6B70D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sz="2800" dirty="0"/>
              <a:t>What is the feeding type?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AB64BE-A978-4607-9E8B-B25E5EF37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605F3C8D-8407-45A8-AB13-03CEBA63D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00768F07-7D2C-4C3B-876A-6C60CB74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4613" y="73668"/>
            <a:ext cx="45339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FBFCB4-2636-459B-9DFE-7D529C48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2590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48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91CD2720-447A-4F93-9884-34F00D306C5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3200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95AAD0E-03DF-4803-B8D4-B3EFFF09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Trophic levels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0732C20-96DA-4B94-9FB5-3775EE02F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92333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The position of an organism in a food chain is called a </a:t>
            </a:r>
            <a:r>
              <a:rPr lang="en-GB" altLang="en-US" b="1">
                <a:solidFill>
                  <a:srgbClr val="10BC45"/>
                </a:solidFill>
              </a:rPr>
              <a:t>trophic level</a:t>
            </a:r>
            <a:r>
              <a:rPr lang="en-GB" altLang="en-US"/>
              <a:t>. A trophic level describes an organism’s role in a feeding relationship. Biomass is transferred between trophic levels.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C0109-D975-4D4B-8AD3-A3EA5AFF4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116263"/>
            <a:ext cx="3765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All food chains have the same basic trophic levels: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2218B-0E74-4521-815C-D4CB52F13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097338"/>
            <a:ext cx="2266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b="1" dirty="0">
                <a:solidFill>
                  <a:srgbClr val="10BC45"/>
                </a:solidFill>
              </a:rPr>
              <a:t>producers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E870DA-D933-4417-B65C-53BD7301D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710113"/>
            <a:ext cx="4048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b="1">
                <a:solidFill>
                  <a:srgbClr val="10BC45"/>
                </a:solidFill>
              </a:rPr>
              <a:t>consumers</a:t>
            </a:r>
            <a:r>
              <a:rPr lang="en-GB" altLang="en-US"/>
              <a:t> – primary, secondary and tertiary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45C48-6E7D-4AE9-9AE1-E83B116BA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691188"/>
            <a:ext cx="2835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b="1">
                <a:solidFill>
                  <a:srgbClr val="10BC45"/>
                </a:solidFill>
              </a:rPr>
              <a:t>decomposers</a:t>
            </a:r>
            <a:r>
              <a:rPr lang="en-GB" altLang="en-US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AC3B9F-A4F8-4EAE-876A-887E00D15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176463"/>
            <a:ext cx="8362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These different levels are represented by numbers, starting at level 1 with the lowest organism in the food chain.</a:t>
            </a:r>
          </a:p>
        </p:txBody>
      </p:sp>
      <p:pic>
        <p:nvPicPr>
          <p:cNvPr id="14" name="Picture 15" descr="biology artwork - lettuce">
            <a:extLst>
              <a:ext uri="{FF2B5EF4-FFF2-40B4-BE49-F238E27FC236}">
                <a16:creationId xmlns:a16="http://schemas.microsoft.com/office/drawing/2014/main" id="{5075CD8B-9AD9-4EFB-A021-21826A86A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5492750"/>
            <a:ext cx="11080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slug">
            <a:extLst>
              <a:ext uri="{FF2B5EF4-FFF2-40B4-BE49-F238E27FC236}">
                <a16:creationId xmlns:a16="http://schemas.microsoft.com/office/drawing/2014/main" id="{143955D6-10BE-4440-9048-EE1BA96B7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400550"/>
            <a:ext cx="198596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 descr="chiffchaff">
            <a:extLst>
              <a:ext uri="{FF2B5EF4-FFF2-40B4-BE49-F238E27FC236}">
                <a16:creationId xmlns:a16="http://schemas.microsoft.com/office/drawing/2014/main" id="{2F370FF5-E3BA-4E59-9195-E39F6A8EE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032125"/>
            <a:ext cx="167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569FF33-B813-4DFF-8832-8C20460A6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75" y="5730875"/>
            <a:ext cx="1582738" cy="447675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/>
              <a:t>level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D6EE74-FE21-4DBE-A0DF-75D39D658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75" y="4567238"/>
            <a:ext cx="1582738" cy="447675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/>
              <a:t>level 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9990BA-3865-4CBC-8A9E-64796E4F6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75" y="3403600"/>
            <a:ext cx="1582738" cy="447675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/>
              <a:t>level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589A45E-F13D-48C1-8151-E5376D683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notes_icon">
            <a:extLst>
              <a:ext uri="{FF2B5EF4-FFF2-40B4-BE49-F238E27FC236}">
                <a16:creationId xmlns:a16="http://schemas.microsoft.com/office/drawing/2014/main" id="{9F98CCA7-C0B1-4520-9602-F9D8C8634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  <p:bldP spid="17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0E18493-1FD5-46AD-AE68-946A88D9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Level 1: producers</a:t>
            </a:r>
          </a:p>
        </p:txBody>
      </p:sp>
      <p:pic>
        <p:nvPicPr>
          <p:cNvPr id="18441" name="Picture 10" descr="slide 6.jpg">
            <a:extLst>
              <a:ext uri="{FF2B5EF4-FFF2-40B4-BE49-F238E27FC236}">
                <a16:creationId xmlns:a16="http://schemas.microsoft.com/office/drawing/2014/main" id="{973AC466-BA8B-4299-AE7C-C652C0AF6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57" y="2179644"/>
            <a:ext cx="404018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5B8A0D4D-D060-408C-B1D0-C5C1E0025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317472"/>
            <a:ext cx="38565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Plants and algae produce their own food using light energy from the Sun.</a:t>
            </a:r>
          </a:p>
        </p:txBody>
      </p:sp>
      <p:sp>
        <p:nvSpPr>
          <p:cNvPr id="18437" name="TextBox 7">
            <a:extLst>
              <a:ext uri="{FF2B5EF4-FFF2-40B4-BE49-F238E27FC236}">
                <a16:creationId xmlns:a16="http://schemas.microsoft.com/office/drawing/2014/main" id="{AFB18E0C-2D36-4002-8B71-8A3491164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801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Organisms at the first trophic level use energy from an </a:t>
            </a:r>
            <a:r>
              <a:rPr lang="en-GB" altLang="en-US" b="1" dirty="0"/>
              <a:t>external source </a:t>
            </a:r>
            <a:r>
              <a:rPr lang="en-GB" altLang="en-US" dirty="0"/>
              <a:t>to produce their own food. They are </a:t>
            </a:r>
            <a:r>
              <a:rPr lang="en-GB" altLang="en-US" b="1" dirty="0"/>
              <a:t>producers</a:t>
            </a:r>
            <a:r>
              <a:rPr lang="en-GB" alt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DC116-E14E-492F-BA54-A28EF714C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050422"/>
            <a:ext cx="385656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Producers include plants, algae and some bacteria.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7E723D-B3A3-4046-B3B2-F79772EEC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953000"/>
            <a:ext cx="37004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This process is called </a:t>
            </a:r>
            <a:r>
              <a:rPr lang="en-GB" altLang="en-US" b="1" dirty="0">
                <a:solidFill>
                  <a:srgbClr val="10BC45"/>
                </a:solidFill>
              </a:rPr>
              <a:t>photosynthesis</a:t>
            </a:r>
            <a:r>
              <a:rPr lang="en-GB" alt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43FE56-8B32-4721-8320-6FDBACAFB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notes_icon">
            <a:extLst>
              <a:ext uri="{FF2B5EF4-FFF2-40B4-BE49-F238E27FC236}">
                <a16:creationId xmlns:a16="http://schemas.microsoft.com/office/drawing/2014/main" id="{44BFC7B9-651A-40CF-BE70-51F3731F6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DEFAULT DESIGN" val="JRDsc8Yp"/>
  <p:tag name="ARTICULATE_DESIGN_ID_6_DEFAULT DESIGN" val="yyaIJjAI"/>
  <p:tag name="ARTICULATE_DESIGN_ID_1_DEFAULT DESIGN" val="OV9cixov"/>
  <p:tag name="ARTICULATE_DESIGN_ID_5_DEFAULT DESIGN" val="alGBnmaF"/>
  <p:tag name="ARTICULATE_DESIGN_ID_3_DEFAULT DESIGN" val="CZZepyei"/>
  <p:tag name="ARTICULATE_DESIGN_ID_2_DEFAULT DESIGN" val="GiZjjJ1w"/>
  <p:tag name="ARTICULATE_DESIGN_ID_4_DEFAULT DESIGN" val="NaqmXVyx"/>
  <p:tag name="ARTICULATE_SLIDE_COUNT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14758</TotalTime>
  <Words>1139</Words>
  <Application>Microsoft Office PowerPoint</Application>
  <PresentationFormat>On-screen Show (4:3)</PresentationFormat>
  <Paragraphs>136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Wingdings</vt:lpstr>
      <vt:lpstr>Arial</vt:lpstr>
      <vt:lpstr>Wingdings 2</vt:lpstr>
      <vt:lpstr>1_Default Design</vt:lpstr>
      <vt:lpstr>5_Default Design</vt:lpstr>
      <vt:lpstr>Feeding Relationships </vt:lpstr>
      <vt:lpstr>Information</vt:lpstr>
      <vt:lpstr>Feeding types</vt:lpstr>
      <vt:lpstr>Food chains (1)</vt:lpstr>
      <vt:lpstr>Food chains (2)</vt:lpstr>
      <vt:lpstr>Ranking consumers</vt:lpstr>
      <vt:lpstr>What is the feeding type?</vt:lpstr>
      <vt:lpstr>Trophic levels</vt:lpstr>
      <vt:lpstr>Level 1: producers</vt:lpstr>
      <vt:lpstr>Level 2: primary consumers</vt:lpstr>
      <vt:lpstr>Level 3: secondary consumers</vt:lpstr>
      <vt:lpstr>Level 4: tertiary consumers</vt:lpstr>
      <vt:lpstr>The length of food chains</vt:lpstr>
      <vt:lpstr>Building an Antarctic food chain 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Feeding Relationships</dc:title>
  <dc:subject>Boardworks High School Life Science</dc:subject>
  <dc:creator>Boardworks</dc:creator>
  <cp:lastModifiedBy>Tim Crilly</cp:lastModifiedBy>
  <cp:revision>590</cp:revision>
  <dcterms:created xsi:type="dcterms:W3CDTF">2003-10-06T13:07:42Z</dcterms:created>
  <dcterms:modified xsi:type="dcterms:W3CDTF">2019-01-31T15:25:14Z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228EF706-3FBB-4C3F-8486-2C103A759502</vt:lpwstr>
  </property>
  <property fmtid="{D5CDD505-2E9C-101B-9397-08002B2CF9AE}" pid="3" name="ArticulatePath">
    <vt:lpwstr>Feeding relationships</vt:lpwstr>
  </property>
</Properties>
</file>