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796" r:id="rId1"/>
    <p:sldMasterId id="2147484811" r:id="rId2"/>
  </p:sldMasterIdLst>
  <p:notesMasterIdLst>
    <p:notesMasterId r:id="rId13"/>
  </p:notesMasterIdLst>
  <p:handoutMasterIdLst>
    <p:handoutMasterId r:id="rId14"/>
  </p:handoutMasterIdLst>
  <p:sldIdLst>
    <p:sldId id="430" r:id="rId3"/>
    <p:sldId id="527" r:id="rId4"/>
    <p:sldId id="486" r:id="rId5"/>
    <p:sldId id="487" r:id="rId6"/>
    <p:sldId id="520" r:id="rId7"/>
    <p:sldId id="521" r:id="rId8"/>
    <p:sldId id="523" r:id="rId9"/>
    <p:sldId id="489" r:id="rId10"/>
    <p:sldId id="522" r:id="rId11"/>
    <p:sldId id="488" r:id="rId1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10066"/>
    <a:srgbClr val="10BC45"/>
    <a:srgbClr val="CC0099"/>
    <a:srgbClr val="33CC33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854" autoAdjust="0"/>
  </p:normalViewPr>
  <p:slideViewPr>
    <p:cSldViewPr snapToGrid="0" showGuides="1">
      <p:cViewPr>
        <p:scale>
          <a:sx n="85" d="100"/>
          <a:sy n="85" d="100"/>
        </p:scale>
        <p:origin x="618" y="156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71305384-6DC5-4B00-858D-774695D8E8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08BFE75-C5D1-4148-94E4-7FFADA9617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030B2-9004-4799-86CA-2AA4B150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A1822E-F329-4FAB-8F2E-5FCC130C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468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>
            <a:extLst>
              <a:ext uri="{FF2B5EF4-FFF2-40B4-BE49-F238E27FC236}">
                <a16:creationId xmlns:a16="http://schemas.microsoft.com/office/drawing/2014/main" id="{B1EEF216-57B1-45A9-8DE9-85E4BF37B9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B76B93D-2415-4F39-9EA3-B9B00D221C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8C47568-AAE4-494F-8FC3-2F61C181C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4B77FE8-F1A9-4410-9C9E-9ABD7DA39B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E4C406-E75D-4812-AFA9-953EE4F0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F972B12-9008-4208-9BE0-053333DF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341703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C9AFAA1C-839B-4701-A396-30EE6643C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BBCB44B-7AC7-49EA-BC07-CD9F37B32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9DF91-2F21-437D-9830-1DDA0F43D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3A1FA084-42F9-4C7F-9CE5-08DE7122D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38FF23A7-E375-4866-8830-109280798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five-stage animation can be used to introduce the general principle of negative feedback. 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2567B-DF1F-4418-ABB7-CF13569A9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212E2-CAE4-4B88-A06D-791BD1B10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71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190545BD-BFCD-46BA-B337-003A422A2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DB30350D-F21C-40CF-83D1-3D77AC706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on metabolic reactions, please refer to the </a:t>
            </a:r>
            <a:r>
              <a:rPr lang="en-GB" altLang="en-US" i="1" dirty="0">
                <a:latin typeface="Arial" panose="020B0604020202020204" pitchFamily="34" charset="0"/>
              </a:rPr>
              <a:t>Metabolism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D002B-FDE3-4305-A856-0B01DA9F3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FD57EBBD-AD17-4526-A038-AD9E6D0F9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7E0E7BD0-0D05-4602-8591-44EE33776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This three-stage animation can be used to introduce the concept of homeostasis in terms of responding to changes in external conditions.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F8E73-991D-4D00-9C5C-F850752D0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FB5D9403-85C2-4629-8E02-F13A0A9E1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1D51601-FE67-4FD8-BB6E-726E7CE26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about endocrine glands, please refer to </a:t>
            </a:r>
            <a:r>
              <a:rPr lang="en-GB" altLang="en-US" i="1" dirty="0">
                <a:latin typeface="Arial" panose="020B0604020202020204" pitchFamily="34" charset="0"/>
              </a:rPr>
              <a:t>The Endocrine System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79283-6A3E-49E8-8C54-E23D985FE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9450DC45-5203-410A-B8E8-445549032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F54F55CC-A1B3-4CD9-8289-0302A571A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about hormones, please refer to </a:t>
            </a:r>
            <a:r>
              <a:rPr lang="en-GB" altLang="en-US" i="1" dirty="0">
                <a:latin typeface="Arial" panose="020B0604020202020204" pitchFamily="34" charset="0"/>
              </a:rPr>
              <a:t>The Endocrine System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EE7D4-5603-4FE0-901B-B7F6CC3AC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06740DB2-89C5-4B06-B5B7-E92CB4D88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F5FAE401-68DB-4750-A547-6229A0F7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Organs involved in the control of body conditions include: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core body temperature – the skin, muscles and blood vessels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water levels – the kidney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blood glucose levels – the pancreas, liver and muscles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mineral ion levels – the kidneys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about controlling blood glucose concentration, please refer to the </a:t>
            </a:r>
            <a:r>
              <a:rPr lang="en-GB" altLang="en-US" i="1" dirty="0" err="1">
                <a:latin typeface="Arial" panose="020B0604020202020204" pitchFamily="34" charset="0"/>
              </a:rPr>
              <a:t>Glucoregulation</a:t>
            </a:r>
            <a:r>
              <a:rPr lang="en-GB" altLang="en-US" dirty="0">
                <a:latin typeface="Arial" panose="020B0604020202020204" pitchFamily="34" charset="0"/>
              </a:rPr>
              <a:t> presentation.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about controlling core body temperature, please refer to the </a:t>
            </a:r>
            <a:r>
              <a:rPr lang="en-GB" altLang="en-US" i="1" dirty="0">
                <a:latin typeface="Arial" panose="020B0604020202020204" pitchFamily="34" charset="0"/>
              </a:rPr>
              <a:t>Thermoregulation</a:t>
            </a:r>
            <a:r>
              <a:rPr lang="en-GB" altLang="en-US" dirty="0">
                <a:latin typeface="Arial" panose="020B0604020202020204" pitchFamily="34" charset="0"/>
              </a:rPr>
              <a:t> presentation.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For more information about controlling water and mineral ion levels, please refer to the </a:t>
            </a:r>
            <a:r>
              <a:rPr lang="en-GB" altLang="en-US" i="1" dirty="0">
                <a:latin typeface="Arial" panose="020B0604020202020204" pitchFamily="34" charset="0"/>
              </a:rPr>
              <a:t>Excretion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19209-22F8-4911-B1E2-6288B9C11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603FF303-29DF-4D54-A839-AB325B554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52E63050-41A7-49ED-8E62-BF72EBAE3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Before clicking on each of the organs, students could be asked which they think is responsible for the regulation of water, temperature, glucose, ions and carbon dioxide.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DE970-B0E1-4B86-83AA-4018A2184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E4E517D7-0E56-4F3A-A259-3F0B90118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312F718B-7EC2-46B0-ADA5-9C000A389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4A158-FEC0-421A-9836-8F0B86CCD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7FE8-F1A9-4410-9C9E-9ABD7DA39B7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9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7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0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27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32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30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37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29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54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01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80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62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47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466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53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363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69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63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78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45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06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7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680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35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97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1803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2340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3.xml"/><Relationship Id="rId7" Type="http://schemas.openxmlformats.org/officeDocument/2006/relationships/image" Target="../media/image9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0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1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0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9A4A28A6-A6DF-4C54-9B06-4B38D250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088" y="1187864"/>
            <a:ext cx="4848419" cy="3127761"/>
          </a:xfrm>
        </p:spPr>
        <p:txBody>
          <a:bodyPr/>
          <a:lstStyle/>
          <a:p>
            <a:r>
              <a:rPr lang="en-GB" altLang="en-US" dirty="0"/>
              <a:t>Homeostasis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7C1BB99-A9F1-4FB1-8963-774195EAF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Incubators: negative feedback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CBAF1C82-3463-47DA-8962-D1EBF92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5898770B-FD78-41F6-B1AB-253AA70D5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B369E-CDBB-43B9-B7CE-490BC172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2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1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6. Structure and Function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B469B1-2646-43CB-B195-A760BB205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homeostasis? (1)</a:t>
            </a:r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FFDAE141-2D9F-4E8A-8BEA-BFE45956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5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10BC45"/>
                </a:solidFill>
                <a:cs typeface="Arial" panose="020B0604020202020204" pitchFamily="34" charset="0"/>
              </a:rPr>
              <a:t>Homeostasis</a:t>
            </a:r>
            <a:r>
              <a:rPr lang="en-GB" altLang="en-US">
                <a:cs typeface="Arial" panose="020B0604020202020204" pitchFamily="34" charset="0"/>
              </a:rPr>
              <a:t> is the regulation of the internal conditions of a cell or organism to maintain optimum conditions for function.</a:t>
            </a:r>
            <a:endParaRPr lang="en-GB" altLang="en-US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1051663" name="Text Box 15">
            <a:extLst>
              <a:ext uri="{FF2B5EF4-FFF2-40B4-BE49-F238E27FC236}">
                <a16:creationId xmlns:a16="http://schemas.microsoft.com/office/drawing/2014/main" id="{09A1AA97-D05C-4CEE-AACB-995F6898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933825"/>
            <a:ext cx="3709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Homeostasis maintains optimal conditions for the activity of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enzymes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4CF1F831-B877-4314-9D1D-17C53690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03400"/>
            <a:ext cx="3889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For this to be achieved, the cell or organism must be able to sense and respond to changes in internal and external conditions. </a:t>
            </a: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8BB56-01F3-4C54-8C36-C30ED11E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586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This ensures the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metabolic reactions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they </a:t>
            </a:r>
            <a:r>
              <a:rPr lang="en-GB" altLang="en-US" dirty="0" err="1">
                <a:solidFill>
                  <a:srgbClr val="010066"/>
                </a:solidFill>
                <a:cs typeface="Arial" panose="020B0604020202020204" pitchFamily="34" charset="0"/>
              </a:rPr>
              <a:t>catalyze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occur at the appropriate rate, which enables cells to function properly. </a:t>
            </a:r>
            <a:endParaRPr lang="en-GB" altLang="en-US" dirty="0"/>
          </a:p>
        </p:txBody>
      </p:sp>
      <p:pic>
        <p:nvPicPr>
          <p:cNvPr id="13320" name="Picture 7" descr="Blood_circulatorysyst.png">
            <a:extLst>
              <a:ext uri="{FF2B5EF4-FFF2-40B4-BE49-F238E27FC236}">
                <a16:creationId xmlns:a16="http://schemas.microsoft.com/office/drawing/2014/main" id="{B4B4D730-05C9-4B18-B617-A0C3B3FF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4488"/>
            <a:ext cx="32258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E32A4-59C3-4D09-9E83-E4B30C01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CF7B46B0-D96A-47E0-B8BB-7FFAF4CF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3" grpId="0"/>
      <p:bldP spid="1434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0F056DB-9468-4FA6-A536-5F4FA3A4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is homeostasis?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96E2C-F09A-448D-B273-2AF06ACB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1064067A-B120-407A-96D0-EA335449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1DE374F5-F5F9-49A8-AD02-D0A5E940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8388C-3210-4EEA-B7BB-939E7F79A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2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3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3976E7E-CCFF-44C5-86AC-68A7F498D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Achieving homeostasis (1)</a:t>
            </a:r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C8584CC9-D743-45A0-903C-65C21FD3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cs typeface="Arial" panose="020B0604020202020204" pitchFamily="34" charset="0"/>
              </a:rPr>
              <a:t>Internal conditions are maintained by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automatic control systems </a:t>
            </a:r>
            <a:r>
              <a:rPr lang="en-GB" altLang="en-US" dirty="0">
                <a:cs typeface="Arial" panose="020B0604020202020204" pitchFamily="34" charset="0"/>
              </a:rPr>
              <a:t>in the body.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All control systems include:</a:t>
            </a:r>
          </a:p>
        </p:txBody>
      </p:sp>
      <p:sp>
        <p:nvSpPr>
          <p:cNvPr id="15365" name="Rectangle 11">
            <a:extLst>
              <a:ext uri="{FF2B5EF4-FFF2-40B4-BE49-F238E27FC236}">
                <a16:creationId xmlns:a16="http://schemas.microsoft.com/office/drawing/2014/main" id="{1061F450-906F-48C0-A8C9-375A1CC5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04988"/>
            <a:ext cx="590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Receptor cells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,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cs typeface="Arial" panose="020B0604020202020204" pitchFamily="34" charset="0"/>
              </a:rPr>
              <a:t>which detect changes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in the environment called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stimuli</a:t>
            </a:r>
            <a:r>
              <a:rPr lang="en-GB" altLang="en-US" dirty="0">
                <a:cs typeface="Arial" panose="020B0604020202020204" pitchFamily="34" charset="0"/>
              </a:rPr>
              <a:t>. </a:t>
            </a:r>
            <a:endParaRPr lang="en-GB" altLang="en-US" dirty="0"/>
          </a:p>
        </p:txBody>
      </p:sp>
      <p:sp>
        <p:nvSpPr>
          <p:cNvPr id="15366" name="Rectangle 12">
            <a:extLst>
              <a:ext uri="{FF2B5EF4-FFF2-40B4-BE49-F238E27FC236}">
                <a16:creationId xmlns:a16="http://schemas.microsoft.com/office/drawing/2014/main" id="{08AF384A-EE9A-47DE-A4D1-F484B90CE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2824163"/>
            <a:ext cx="512092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Coordination </a:t>
            </a:r>
            <a:r>
              <a:rPr lang="en-GB" altLang="en-US" b="1" dirty="0" err="1">
                <a:solidFill>
                  <a:srgbClr val="10BC45"/>
                </a:solidFill>
                <a:cs typeface="Arial" panose="020B0604020202020204" pitchFamily="34" charset="0"/>
              </a:rPr>
              <a:t>centers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, </a:t>
            </a:r>
            <a:r>
              <a:rPr lang="en-GB" altLang="en-US" dirty="0">
                <a:cs typeface="Arial" panose="020B0604020202020204" pitchFamily="34" charset="0"/>
              </a:rPr>
              <a:t>which receive and process information from receptors. These include the brain, spinal cord and pancreas. </a:t>
            </a:r>
            <a:endParaRPr lang="en-GB" altLang="en-US" dirty="0"/>
          </a:p>
        </p:txBody>
      </p:sp>
      <p:sp>
        <p:nvSpPr>
          <p:cNvPr id="15367" name="Rectangle 13">
            <a:extLst>
              <a:ext uri="{FF2B5EF4-FFF2-40B4-BE49-F238E27FC236}">
                <a16:creationId xmlns:a16="http://schemas.microsoft.com/office/drawing/2014/main" id="{9C7729E0-5BEE-4B9A-B79F-C97F5EE2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583113"/>
            <a:ext cx="51209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Effectors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, which bring about responses to maintain optimal conditions. These include </a:t>
            </a:r>
            <a:b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muscles and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endocrine glands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.</a:t>
            </a:r>
            <a:r>
              <a:rPr lang="en-GB" altLang="en-US" dirty="0">
                <a:cs typeface="Arial" panose="020B0604020202020204" pitchFamily="34" charset="0"/>
              </a:rPr>
              <a:t> </a:t>
            </a:r>
            <a:endParaRPr lang="en-GB" altLang="en-US" dirty="0"/>
          </a:p>
        </p:txBody>
      </p:sp>
      <p:pic>
        <p:nvPicPr>
          <p:cNvPr id="14344" name="Picture 7" descr="endocrineglands_man.png">
            <a:extLst>
              <a:ext uri="{FF2B5EF4-FFF2-40B4-BE49-F238E27FC236}">
                <a16:creationId xmlns:a16="http://schemas.microsoft.com/office/drawing/2014/main" id="{C6BCC70F-288D-4AD2-8E1C-B52CDE7E9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878013"/>
            <a:ext cx="372268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AE517-223F-44E7-AAB7-C71B80D1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F2F54137-02C4-4037-B432-99AD8F6F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6D5332-2DDC-4410-83FA-67471AE62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Achieving homeostasis (2)</a:t>
            </a: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3492D242-B4E2-4B13-9E60-B70E5CE7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45958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cs typeface="Arial" panose="020B0604020202020204" pitchFamily="34" charset="0"/>
              </a:rPr>
              <a:t>Automatic control systems may involve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b="1" dirty="0">
                <a:cs typeface="Arial" panose="020B0604020202020204" pitchFamily="34" charset="0"/>
              </a:rPr>
              <a:t>nervous</a:t>
            </a:r>
            <a:r>
              <a:rPr lang="en-GB" altLang="en-US" dirty="0">
                <a:cs typeface="Arial" panose="020B0604020202020204" pitchFamily="34" charset="0"/>
              </a:rPr>
              <a:t> or </a:t>
            </a:r>
            <a:r>
              <a:rPr lang="en-GB" altLang="en-US" b="1" dirty="0">
                <a:cs typeface="Arial" panose="020B0604020202020204" pitchFamily="34" charset="0"/>
              </a:rPr>
              <a:t>chemical</a:t>
            </a:r>
            <a:r>
              <a:rPr lang="en-GB" altLang="en-US" dirty="0">
                <a:cs typeface="Arial" panose="020B0604020202020204" pitchFamily="34" charset="0"/>
              </a:rPr>
              <a:t> responses to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maintain internal conditions. </a:t>
            </a:r>
            <a:endParaRPr lang="en-GB" altLang="en-US" dirty="0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DFE9D709-A150-48FB-84CD-778C2EBF8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21821"/>
            <a:ext cx="495158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The nervous system uses electrical impulses to carry information between receptors, coordination </a:t>
            </a:r>
            <a:r>
              <a:rPr lang="en-GB" altLang="en-US" dirty="0" err="1">
                <a:cs typeface="Arial" panose="020B0604020202020204" pitchFamily="34" charset="0"/>
              </a:rPr>
              <a:t>centers</a:t>
            </a:r>
            <a:r>
              <a:rPr lang="en-GB" altLang="en-US" dirty="0">
                <a:cs typeface="Arial" panose="020B0604020202020204" pitchFamily="34" charset="0"/>
              </a:rPr>
              <a:t> and effectors. </a:t>
            </a:r>
            <a:endParaRPr lang="en-GB" altLang="en-US" dirty="0"/>
          </a:p>
        </p:txBody>
      </p:sp>
      <p:sp>
        <p:nvSpPr>
          <p:cNvPr id="16390" name="Rectangle 14">
            <a:extLst>
              <a:ext uri="{FF2B5EF4-FFF2-40B4-BE49-F238E27FC236}">
                <a16:creationId xmlns:a16="http://schemas.microsoft.com/office/drawing/2014/main" id="{35F7C8A1-3112-41E6-A208-5C6E45162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429304"/>
            <a:ext cx="60014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Glands in the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endocrine system </a:t>
            </a:r>
            <a:r>
              <a:rPr lang="en-GB" altLang="en-US" dirty="0">
                <a:cs typeface="Arial" panose="020B0604020202020204" pitchFamily="34" charset="0"/>
              </a:rPr>
              <a:t>can secrete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 hormones</a:t>
            </a:r>
            <a:r>
              <a:rPr lang="en-GB" altLang="en-US" dirty="0">
                <a:cs typeface="Arial" panose="020B0604020202020204" pitchFamily="34" charset="0"/>
              </a:rPr>
              <a:t>. These act as chemical messengers that are able to bring about responses that restore optimal conditions.</a:t>
            </a:r>
            <a:endParaRPr lang="en-GB" altLang="en-US" dirty="0"/>
          </a:p>
        </p:txBody>
      </p:sp>
      <p:pic>
        <p:nvPicPr>
          <p:cNvPr id="15367" name="Picture 7" descr="nervoussystem_body.png">
            <a:extLst>
              <a:ext uri="{FF2B5EF4-FFF2-40B4-BE49-F238E27FC236}">
                <a16:creationId xmlns:a16="http://schemas.microsoft.com/office/drawing/2014/main" id="{F96CE89D-37FF-4132-930E-DC3C1D67A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4225"/>
            <a:ext cx="281781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5097C-2FA9-4F0B-9B34-E528C510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941471DD-7470-48FC-AC39-AA796A78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http://companyweb/production/Image%20library/Physics/_w/hot_png.jpg">
            <a:extLst>
              <a:ext uri="{FF2B5EF4-FFF2-40B4-BE49-F238E27FC236}">
                <a16:creationId xmlns:a16="http://schemas.microsoft.com/office/drawing/2014/main" id="{1F7D4434-2DE8-443D-9DFA-9DF9ADB7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316038"/>
            <a:ext cx="41132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2426F43-C01D-49C4-A050-9EFBDC28E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Controlling body conditions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8F0C258F-A05D-4ED8-A79C-92FDB01A9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5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cs typeface="Arial" panose="020B0604020202020204" pitchFamily="34" charset="0"/>
              </a:rPr>
              <a:t>Many body conditions are maintained at their optimum level through homeostasis, including:  </a:t>
            </a:r>
            <a:endParaRPr lang="en-GB" altLang="en-US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ABEA6-A6DA-4006-A6E6-E6E14C56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532188"/>
            <a:ext cx="352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 water levels</a:t>
            </a:r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F5977-E923-4B2F-B843-072F6819B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40025"/>
            <a:ext cx="434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 blood glucose levels</a:t>
            </a:r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6EBA-7E5B-4D11-B3E2-3747D704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46275"/>
            <a:ext cx="396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10BC45"/>
                </a:solidFill>
                <a:cs typeface="Arial" panose="020B0604020202020204" pitchFamily="34" charset="0"/>
              </a:rPr>
              <a:t>core body temperature</a:t>
            </a:r>
            <a:endParaRPr lang="en-GB" altLang="en-US" b="1">
              <a:solidFill>
                <a:srgbClr val="10BC4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5335F-67C9-4AF9-8237-C26AA265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25938"/>
            <a:ext cx="431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 mineral ion levels.</a:t>
            </a:r>
            <a:endParaRPr lang="en-GB" altLang="en-US"/>
          </a:p>
        </p:txBody>
      </p:sp>
      <p:sp>
        <p:nvSpPr>
          <p:cNvPr id="16394" name="Rectangle 2">
            <a:extLst>
              <a:ext uri="{FF2B5EF4-FFF2-40B4-BE49-F238E27FC236}">
                <a16:creationId xmlns:a16="http://schemas.microsoft.com/office/drawing/2014/main" id="{7845CA36-8922-478C-8978-548DDC7B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98305" name="Rectangle 1">
            <a:extLst>
              <a:ext uri="{FF2B5EF4-FFF2-40B4-BE49-F238E27FC236}">
                <a16:creationId xmlns:a16="http://schemas.microsoft.com/office/drawing/2014/main" id="{FDAD0FA8-FDCD-4913-86C9-28330511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18100"/>
            <a:ext cx="8189913" cy="830997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Can you name some of the organs involved in the control of these body conditions?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E4E087-79D2-4B5D-B48E-804A2B8F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51D94B48-E6A3-44E9-B39E-F9DE4B13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83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9862B403-D375-4663-91FE-F6A5DE88C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organs of homeostasis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3D236-266C-483A-AC2A-2F26CD1A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472430C0-B3D0-4BEF-85FF-27E37326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DC9D26B8-8CA4-4BC2-8FBF-6EAB7CF5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7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87F3C83-0D50-420D-9176-5357B091F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Negative feedback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1A558B9-C70E-4F31-B839-3EA97F23E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5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cs typeface="Arial" panose="020B0604020202020204" pitchFamily="34" charset="0"/>
              </a:rPr>
              <a:t>Automatic control systems use </a:t>
            </a:r>
            <a:r>
              <a:rPr lang="en-GB" altLang="en-US" b="1">
                <a:solidFill>
                  <a:srgbClr val="10BC45"/>
                </a:solidFill>
                <a:cs typeface="Arial" panose="020B0604020202020204" pitchFamily="34" charset="0"/>
              </a:rPr>
              <a:t>negative feedback </a:t>
            </a:r>
            <a:r>
              <a:rPr lang="en-GB" altLang="en-US">
                <a:cs typeface="Arial" panose="020B0604020202020204" pitchFamily="34" charset="0"/>
              </a:rPr>
              <a:t>to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restore optimal levels following a change in conditions. </a:t>
            </a:r>
            <a:endParaRPr lang="en-GB" altLang="en-US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09721DD-CAE9-4C1F-AFF2-04C55086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071688"/>
            <a:ext cx="84398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Negative feedback is when a change in conditions leads to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a response that reverses the change. This response returns conditions back to their optimum.  </a:t>
            </a:r>
            <a:endParaRPr lang="en-GB" altLang="en-US" dirty="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6DB31183-DFB6-4F0B-B34A-E88F3050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729038"/>
            <a:ext cx="53990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Body temperature, blood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glucose levels and water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balance are all maintained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by automatic control systems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using negative feedback. </a:t>
            </a:r>
            <a:endParaRPr lang="en-GB" altLang="en-US"/>
          </a:p>
        </p:txBody>
      </p:sp>
      <p:pic>
        <p:nvPicPr>
          <p:cNvPr id="17415" name="Picture 7" descr="body_half.png">
            <a:extLst>
              <a:ext uri="{FF2B5EF4-FFF2-40B4-BE49-F238E27FC236}">
                <a16:creationId xmlns:a16="http://schemas.microsoft.com/office/drawing/2014/main" id="{D79D09C5-5330-4B5B-8C09-0726BA2CF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81338"/>
            <a:ext cx="41513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49DA6-6AC4-4CA0-9DB3-5E5F56E0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5YXwLHBh"/>
  <p:tag name="ARTICULATE_DESIGN_ID_4_DEFAULT DESIGN" val="Stdl31l5"/>
  <p:tag name="ARTICULATE_DESIGN_ID_1_DEFAULT DESIGN" val="yMggRqqj"/>
  <p:tag name="ARTICULATE_DESIGN_ID_5_DEFAULT DESIGN" val="aBkSq0m6"/>
  <p:tag name="ARTICULATE_DESIGN_ID_3_DEFAULT DESIGN" val="AzDqnMXt"/>
  <p:tag name="ARTICULATE_DESIGN_ID_2_DEFAULT DESIGN" val="Q0LW41b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14219</TotalTime>
  <Words>630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Wingdings</vt:lpstr>
      <vt:lpstr>Arial</vt:lpstr>
      <vt:lpstr>Wingdings 2</vt:lpstr>
      <vt:lpstr>1_Default Design</vt:lpstr>
      <vt:lpstr>5_Default Design</vt:lpstr>
      <vt:lpstr>Homeostasis</vt:lpstr>
      <vt:lpstr>Information</vt:lpstr>
      <vt:lpstr>What is homeostasis? (1)</vt:lpstr>
      <vt:lpstr>What is homeostasis? (2)</vt:lpstr>
      <vt:lpstr>Achieving homeostasis (1)</vt:lpstr>
      <vt:lpstr>Achieving homeostasis (2)</vt:lpstr>
      <vt:lpstr>Controlling body conditions</vt:lpstr>
      <vt:lpstr>The organs of homeostasis</vt:lpstr>
      <vt:lpstr>Negative feedback</vt:lpstr>
      <vt:lpstr>Incubators: negative feedback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</dc:title>
  <dc:subject>Boardworks High School Life Science</dc:subject>
  <dc:creator>Boardworks</dc:creator>
  <cp:lastModifiedBy>Tim Crilly</cp:lastModifiedBy>
  <cp:revision>519</cp:revision>
  <dcterms:created xsi:type="dcterms:W3CDTF">2003-10-06T13:07:42Z</dcterms:created>
  <dcterms:modified xsi:type="dcterms:W3CDTF">2019-01-31T15:25:19Z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559FB978-598F-48A5-A51D-48439BF3D061</vt:lpwstr>
  </property>
  <property fmtid="{D5CDD505-2E9C-101B-9397-08002B2CF9AE}" pid="3" name="ArticulatePath">
    <vt:lpwstr>Introducing Homeostasis</vt:lpwstr>
  </property>
</Properties>
</file>