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4.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activeX/activeX5.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activeX/activeX6.xml" ContentType="application/vnd.ms-office.activeX+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17" r:id="rId1"/>
    <p:sldMasterId id="2147485032" r:id="rId2"/>
  </p:sldMasterIdLst>
  <p:notesMasterIdLst>
    <p:notesMasterId r:id="rId30"/>
  </p:notesMasterIdLst>
  <p:handoutMasterIdLst>
    <p:handoutMasterId r:id="rId31"/>
  </p:handoutMasterIdLst>
  <p:sldIdLst>
    <p:sldId id="430" r:id="rId3"/>
    <p:sldId id="527" r:id="rId4"/>
    <p:sldId id="484" r:id="rId5"/>
    <p:sldId id="491" r:id="rId6"/>
    <p:sldId id="505" r:id="rId7"/>
    <p:sldId id="504" r:id="rId8"/>
    <p:sldId id="511" r:id="rId9"/>
    <p:sldId id="512" r:id="rId10"/>
    <p:sldId id="528" r:id="rId11"/>
    <p:sldId id="503" r:id="rId12"/>
    <p:sldId id="513" r:id="rId13"/>
    <p:sldId id="500" r:id="rId14"/>
    <p:sldId id="514" r:id="rId15"/>
    <p:sldId id="515" r:id="rId16"/>
    <p:sldId id="506" r:id="rId17"/>
    <p:sldId id="301" r:id="rId18"/>
    <p:sldId id="485" r:id="rId19"/>
    <p:sldId id="507" r:id="rId20"/>
    <p:sldId id="486" r:id="rId21"/>
    <p:sldId id="508" r:id="rId22"/>
    <p:sldId id="488" r:id="rId23"/>
    <p:sldId id="489" r:id="rId24"/>
    <p:sldId id="490" r:id="rId25"/>
    <p:sldId id="498" r:id="rId26"/>
    <p:sldId id="509" r:id="rId27"/>
    <p:sldId id="510" r:id="rId28"/>
    <p:sldId id="493" r:id="rId29"/>
  </p:sldIdLst>
  <p:sldSz cx="9144000" cy="6858000" type="screen4x3"/>
  <p:notesSz cx="6858000" cy="9296400"/>
  <p:embeddedFontLst>
    <p:embeddedFont>
      <p:font typeface="Wingdings 2" panose="05020102010507070707" pitchFamily="18" charset="2"/>
      <p:regular r:id="rId32"/>
    </p:embeddedFont>
  </p:embeddedFontLst>
  <p:custDataLst>
    <p:tags r:id="rId33"/>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678"/>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0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2651F8DE-1FC3-4C06-8EE8-E5DE55DD44E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BC24953-22C9-46D1-9700-146BDEF1CE0A}" type="slidenum">
              <a:rPr lang="en-GB" altLang="en-US"/>
              <a:pPr/>
              <a:t>‹#›</a:t>
            </a:fld>
            <a:endParaRPr lang="en-GB" altLang="en-US"/>
          </a:p>
        </p:txBody>
      </p:sp>
      <p:sp>
        <p:nvSpPr>
          <p:cNvPr id="6" name="Rectangle 7">
            <a:extLst>
              <a:ext uri="{FF2B5EF4-FFF2-40B4-BE49-F238E27FC236}">
                <a16:creationId xmlns:a16="http://schemas.microsoft.com/office/drawing/2014/main" id="{E34ECC6A-D5FC-4E33-BC37-7DD1E2462DDE}"/>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64EF9BFD-5759-43AA-B588-D16F0B4BB73F}"/>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3310399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4">
            <a:extLst>
              <a:ext uri="{FF2B5EF4-FFF2-40B4-BE49-F238E27FC236}">
                <a16:creationId xmlns:a16="http://schemas.microsoft.com/office/drawing/2014/main" id="{82B45A3F-0C13-4EF4-B0BD-70C6242835C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218E0DE-252A-4354-9574-F0C98CE7EC00}"/>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F63A12AD-218E-4414-8FAB-C74D5BC60437}"/>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E5030F0-B029-4AB4-AEC9-7E763DF40927}" type="slidenum">
              <a:rPr lang="en-US" altLang="en-US"/>
              <a:pPr/>
              <a:t>‹#›</a:t>
            </a:fld>
            <a:endParaRPr lang="en-US" altLang="en-US"/>
          </a:p>
        </p:txBody>
      </p:sp>
      <p:sp>
        <p:nvSpPr>
          <p:cNvPr id="8" name="Rectangle 7">
            <a:extLst>
              <a:ext uri="{FF2B5EF4-FFF2-40B4-BE49-F238E27FC236}">
                <a16:creationId xmlns:a16="http://schemas.microsoft.com/office/drawing/2014/main" id="{B6B6F9E7-FA18-421B-838C-989914808361}"/>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7756E687-1BEF-4D86-A756-AD299AB152D8}"/>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59829583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C8743BBF-1983-4166-9EC4-BCCCB4B2DE6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41365353-E1B8-480B-B591-92BBEA67D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30E7CCA-DE7C-47CE-8166-BC1D90EB32B4}"/>
              </a:ext>
            </a:extLst>
          </p:cNvPr>
          <p:cNvSpPr>
            <a:spLocks noGrp="1"/>
          </p:cNvSpPr>
          <p:nvPr>
            <p:ph type="sldNum" sz="quarter" idx="10"/>
          </p:nvPr>
        </p:nvSpPr>
        <p:spPr/>
        <p:txBody>
          <a:bodyPr/>
          <a:lstStyle/>
          <a:p>
            <a:fld id="{1E5030F0-B029-4AB4-AEC9-7E763DF40927}"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61013DE-E58E-48F4-911D-C5085BDAA2B5}"/>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114C066C-0DCF-40BB-9413-5BFC15AD3C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forest loss due to acid rain © Mary </a:t>
            </a:r>
            <a:r>
              <a:rPr lang="en-GB" altLang="en-US" dirty="0" err="1">
                <a:latin typeface="Arial" panose="020B0604020202020204" pitchFamily="34" charset="0"/>
              </a:rPr>
              <a:t>Terribery</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8E8D5C1B-5A14-400C-9E9C-C9438D77AB4F}"/>
              </a:ext>
            </a:extLst>
          </p:cNvPr>
          <p:cNvSpPr>
            <a:spLocks noGrp="1"/>
          </p:cNvSpPr>
          <p:nvPr>
            <p:ph type="sldNum" sz="quarter" idx="10"/>
          </p:nvPr>
        </p:nvSpPr>
        <p:spPr/>
        <p:txBody>
          <a:bodyPr/>
          <a:lstStyle/>
          <a:p>
            <a:fld id="{1E5030F0-B029-4AB4-AEC9-7E763DF40927}"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5DBFC353-3165-4C7E-A752-AD33DE322D25}"/>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7D408AA5-31EF-4179-ADCC-C7190F76F4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six-stage animation can be used to illustrate the principles of acid rain. The final stage of the animation shows that the effects of acid rain are not limited to the country causing the pollution. This could be used to stimulate a small group or whole-class discussion.</a:t>
            </a:r>
          </a:p>
        </p:txBody>
      </p:sp>
      <p:sp>
        <p:nvSpPr>
          <p:cNvPr id="2" name="Slide Number Placeholder 1">
            <a:extLst>
              <a:ext uri="{FF2B5EF4-FFF2-40B4-BE49-F238E27FC236}">
                <a16:creationId xmlns:a16="http://schemas.microsoft.com/office/drawing/2014/main" id="{761C6DE1-58DE-4C10-A12A-11F4B5B10EC6}"/>
              </a:ext>
            </a:extLst>
          </p:cNvPr>
          <p:cNvSpPr>
            <a:spLocks noGrp="1"/>
          </p:cNvSpPr>
          <p:nvPr>
            <p:ph type="sldNum" sz="quarter" idx="10"/>
          </p:nvPr>
        </p:nvSpPr>
        <p:spPr/>
        <p:txBody>
          <a:bodyPr/>
          <a:lstStyle/>
          <a:p>
            <a:fld id="{1E5030F0-B029-4AB4-AEC9-7E763DF40927}"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CE9EDCE-8B4A-49E6-9256-3DC0530A0A4B}"/>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BDB9AD0A-B229-4A83-9096-3F0926E444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Lightspring</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8FFC630-86C5-47B7-B2CD-62DDA89DDFAD}"/>
              </a:ext>
            </a:extLst>
          </p:cNvPr>
          <p:cNvSpPr>
            <a:spLocks noGrp="1"/>
          </p:cNvSpPr>
          <p:nvPr>
            <p:ph type="sldNum" sz="quarter" idx="10"/>
          </p:nvPr>
        </p:nvSpPr>
        <p:spPr/>
        <p:txBody>
          <a:bodyPr/>
          <a:lstStyle/>
          <a:p>
            <a:fld id="{1E5030F0-B029-4AB4-AEC9-7E763DF40927}"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8CB8D0B8-B8BF-4D7C-994D-18794514C241}"/>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8DD028CC-4A38-4943-841E-F1845C713F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four-stage animation can be used to illustrate the principles of the greenhouse effect. Students could be asked to consider the impact of rising greenhouse gases on the natural phenomenon of the greenhouse effect.</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sz="1100" dirty="0">
              <a:effectLst/>
            </a:endParaRPr>
          </a:p>
        </p:txBody>
      </p:sp>
      <p:sp>
        <p:nvSpPr>
          <p:cNvPr id="2" name="Slide Number Placeholder 1">
            <a:extLst>
              <a:ext uri="{FF2B5EF4-FFF2-40B4-BE49-F238E27FC236}">
                <a16:creationId xmlns:a16="http://schemas.microsoft.com/office/drawing/2014/main" id="{F581061E-486E-4D10-A29E-6C8C0B006EE4}"/>
              </a:ext>
            </a:extLst>
          </p:cNvPr>
          <p:cNvSpPr>
            <a:spLocks noGrp="1"/>
          </p:cNvSpPr>
          <p:nvPr>
            <p:ph type="sldNum" sz="quarter" idx="10"/>
          </p:nvPr>
        </p:nvSpPr>
        <p:spPr/>
        <p:txBody>
          <a:bodyPr/>
          <a:lstStyle/>
          <a:p>
            <a:fld id="{1E5030F0-B029-4AB4-AEC9-7E763DF40927}"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5418949C-1F83-4232-812C-4E6F4BB4A27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EFCE939E-AE6C-4640-B66B-BDFBF0D9378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a:t>
            </a:r>
            <a:r>
              <a:rPr lang="en-GB" altLang="en-US" dirty="0">
                <a:latin typeface="Arial" panose="020B0604020202020204" pitchFamily="34" charset="0"/>
              </a:rPr>
              <a:t> flooding © Photos.com 2018; ocean © </a:t>
            </a:r>
            <a:r>
              <a:rPr lang="en-GB" altLang="en-US" dirty="0" err="1">
                <a:latin typeface="Arial" panose="020B0604020202020204" pitchFamily="34" charset="0"/>
              </a:rPr>
              <a:t>jeff</a:t>
            </a:r>
            <a:r>
              <a:rPr lang="en-GB" altLang="en-US" dirty="0">
                <a:latin typeface="Arial" panose="020B0604020202020204" pitchFamily="34" charset="0"/>
              </a:rPr>
              <a:t> </a:t>
            </a:r>
            <a:r>
              <a:rPr lang="en-GB" altLang="en-US" dirty="0" err="1">
                <a:latin typeface="Arial" panose="020B0604020202020204" pitchFamily="34" charset="0"/>
              </a:rPr>
              <a:t>gynane</a:t>
            </a:r>
            <a:r>
              <a:rPr lang="en-GB" altLang="en-US" dirty="0">
                <a:latin typeface="Arial" panose="020B0604020202020204" pitchFamily="34" charset="0"/>
              </a:rPr>
              <a:t>, glacier © </a:t>
            </a:r>
            <a:r>
              <a:rPr lang="en-GB" altLang="en-US" dirty="0" err="1">
                <a:latin typeface="Arial" panose="020B0604020202020204" pitchFamily="34" charset="0"/>
              </a:rPr>
              <a:t>kkaplin</a:t>
            </a:r>
            <a:r>
              <a:rPr lang="en-GB" altLang="en-US" dirty="0">
                <a:latin typeface="Arial" panose="020B0604020202020204" pitchFamily="34" charset="0"/>
              </a:rPr>
              <a:t>, agriculture © </a:t>
            </a:r>
            <a:r>
              <a:rPr lang="en-GB" altLang="en-US" dirty="0" err="1">
                <a:latin typeface="Arial" panose="020B0604020202020204" pitchFamily="34" charset="0"/>
              </a:rPr>
              <a:t>dusko</a:t>
            </a:r>
            <a:r>
              <a:rPr lang="en-GB" altLang="en-US" dirty="0">
                <a:latin typeface="Arial" panose="020B0604020202020204" pitchFamily="34" charset="0"/>
              </a:rPr>
              <a:t>, insect © </a:t>
            </a:r>
            <a:r>
              <a:rPr lang="en-GB" altLang="en-US" dirty="0" err="1">
                <a:latin typeface="Arial" panose="020B0604020202020204" pitchFamily="34" charset="0"/>
              </a:rPr>
              <a:t>Kletr</a:t>
            </a:r>
            <a:r>
              <a:rPr lang="en-GB" altLang="en-US" dirty="0">
                <a:latin typeface="Arial" panose="020B0604020202020204" pitchFamily="34" charset="0"/>
              </a:rPr>
              <a:t>, birds © Edwin </a:t>
            </a:r>
            <a:r>
              <a:rPr lang="en-GB" altLang="en-US" dirty="0" err="1">
                <a:latin typeface="Arial" panose="020B0604020202020204" pitchFamily="34" charset="0"/>
              </a:rPr>
              <a:t>Verin</a:t>
            </a:r>
            <a:r>
              <a:rPr lang="en-GB" altLang="en-US" dirty="0">
                <a:latin typeface="Arial" panose="020B0604020202020204" pitchFamily="34" charset="0"/>
              </a:rPr>
              <a:t>, plants © </a:t>
            </a:r>
            <a:r>
              <a:rPr lang="en-GB" altLang="en-US" dirty="0" err="1">
                <a:latin typeface="Arial" panose="020B0604020202020204" pitchFamily="34" charset="0"/>
              </a:rPr>
              <a:t>fotofriends</a:t>
            </a:r>
            <a:r>
              <a:rPr lang="en-GB" altLang="en-US" dirty="0">
                <a:latin typeface="Arial" panose="020B0604020202020204" pitchFamily="34" charset="0"/>
              </a:rPr>
              <a:t>, animals © </a:t>
            </a:r>
            <a:r>
              <a:rPr lang="en-GB" altLang="en-US" dirty="0" err="1">
                <a:latin typeface="Arial" panose="020B0604020202020204" pitchFamily="34" charset="0"/>
              </a:rPr>
              <a:t>kristian</a:t>
            </a:r>
            <a:r>
              <a:rPr lang="en-GB" altLang="en-US" dirty="0">
                <a:latin typeface="Arial" panose="020B0604020202020204" pitchFamily="34" charset="0"/>
              </a:rPr>
              <a:t> </a:t>
            </a:r>
            <a:r>
              <a:rPr lang="en-GB" altLang="en-US" dirty="0" err="1">
                <a:latin typeface="Arial" panose="020B0604020202020204" pitchFamily="34" charset="0"/>
              </a:rPr>
              <a:t>sekulic</a:t>
            </a:r>
            <a:r>
              <a:rPr lang="en-GB" altLang="en-US" dirty="0">
                <a:latin typeface="Arial" panose="020B0604020202020204" pitchFamily="34" charset="0"/>
              </a:rPr>
              <a:t>, all at Shutterstock.com 2018</a:t>
            </a:r>
          </a:p>
        </p:txBody>
      </p:sp>
      <p:sp>
        <p:nvSpPr>
          <p:cNvPr id="2" name="Slide Number Placeholder 1">
            <a:extLst>
              <a:ext uri="{FF2B5EF4-FFF2-40B4-BE49-F238E27FC236}">
                <a16:creationId xmlns:a16="http://schemas.microsoft.com/office/drawing/2014/main" id="{336A79C6-1622-4DE0-A9CE-A2F6D1312589}"/>
              </a:ext>
            </a:extLst>
          </p:cNvPr>
          <p:cNvSpPr>
            <a:spLocks noGrp="1"/>
          </p:cNvSpPr>
          <p:nvPr>
            <p:ph type="sldNum" sz="quarter" idx="10"/>
          </p:nvPr>
        </p:nvSpPr>
        <p:spPr/>
        <p:txBody>
          <a:bodyPr/>
          <a:lstStyle/>
          <a:p>
            <a:fld id="{1E5030F0-B029-4AB4-AEC9-7E763DF40927}"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11D4C38-09DE-4BF9-9BE9-C4663E823A9C}"/>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7E992E23-480B-485B-95B9-7F8834B8913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Rich Carey, Shutterstock.com 2018</a:t>
            </a:r>
          </a:p>
        </p:txBody>
      </p:sp>
      <p:sp>
        <p:nvSpPr>
          <p:cNvPr id="2" name="Slide Number Placeholder 1">
            <a:extLst>
              <a:ext uri="{FF2B5EF4-FFF2-40B4-BE49-F238E27FC236}">
                <a16:creationId xmlns:a16="http://schemas.microsoft.com/office/drawing/2014/main" id="{5FF129CC-ADC7-4ABD-A7B7-0ED9FB6A2B13}"/>
              </a:ext>
            </a:extLst>
          </p:cNvPr>
          <p:cNvSpPr>
            <a:spLocks noGrp="1"/>
          </p:cNvSpPr>
          <p:nvPr>
            <p:ph type="sldNum" sz="quarter" idx="10"/>
          </p:nvPr>
        </p:nvSpPr>
        <p:spPr/>
        <p:txBody>
          <a:bodyPr/>
          <a:lstStyle/>
          <a:p>
            <a:fld id="{1E5030F0-B029-4AB4-AEC9-7E763DF40927}"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a:extLst>
              <a:ext uri="{FF2B5EF4-FFF2-40B4-BE49-F238E27FC236}">
                <a16:creationId xmlns:a16="http://schemas.microsoft.com/office/drawing/2014/main" id="{3924DD62-ECE9-4D2D-AC2D-A05AF1D5C9DC}"/>
              </a:ext>
            </a:extLst>
          </p:cNvPr>
          <p:cNvSpPr>
            <a:spLocks noGrp="1" noRot="1" noChangeAspect="1" noChangeArrowheads="1" noTextEdit="1"/>
          </p:cNvSpPr>
          <p:nvPr>
            <p:ph type="sldImg"/>
          </p:nvPr>
        </p:nvSpPr>
        <p:spPr>
          <a:ln/>
        </p:spPr>
      </p:sp>
      <p:sp>
        <p:nvSpPr>
          <p:cNvPr id="10245" name="Rectangle 3">
            <a:extLst>
              <a:ext uri="{FF2B5EF4-FFF2-40B4-BE49-F238E27FC236}">
                <a16:creationId xmlns:a16="http://schemas.microsoft.com/office/drawing/2014/main" id="{4E134ACB-F675-4439-B53E-9406D13120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More statistics about metal extraction are available at http://www.ourplanet.com/aaas/pages/population04.html  </a:t>
            </a:r>
          </a:p>
          <a:p>
            <a:pPr eaLnBrk="1" hangingPunct="1"/>
            <a:r>
              <a:rPr lang="en-GB" altLang="en-US" dirty="0"/>
              <a:t>(American Association for the Advancement of Science)</a:t>
            </a:r>
          </a:p>
          <a:p>
            <a:pPr eaLnBrk="1" hangingPunct="1"/>
            <a:endParaRPr lang="en-GB" altLang="en-US" b="1" dirty="0"/>
          </a:p>
          <a:p>
            <a:pPr eaLnBrk="1" hangingPunct="1"/>
            <a:r>
              <a:rPr lang="en-GB" altLang="en-US" b="1" dirty="0"/>
              <a:t>Photo credit</a:t>
            </a:r>
            <a:r>
              <a:rPr lang="en-GB" altLang="en-US" dirty="0"/>
              <a:t>: NASA</a:t>
            </a:r>
          </a:p>
          <a:p>
            <a:pPr eaLnBrk="1" hangingPunct="1"/>
            <a:r>
              <a:rPr lang="en-GB" altLang="en-US" dirty="0"/>
              <a:t>The image was taken by astronauts aboard the International Space Station and shows the New Cornelia Mine, just south of </a:t>
            </a:r>
            <a:r>
              <a:rPr lang="en-GB" altLang="en-US" dirty="0" err="1"/>
              <a:t>Ajo</a:t>
            </a:r>
            <a:r>
              <a:rPr lang="en-GB" altLang="en-US" dirty="0"/>
              <a:t>, Arizona. The disused pit measures one mile wide and over one thousand feet deep.</a:t>
            </a:r>
          </a:p>
        </p:txBody>
      </p:sp>
      <p:sp>
        <p:nvSpPr>
          <p:cNvPr id="2" name="Slide Number Placeholder 1">
            <a:extLst>
              <a:ext uri="{FF2B5EF4-FFF2-40B4-BE49-F238E27FC236}">
                <a16:creationId xmlns:a16="http://schemas.microsoft.com/office/drawing/2014/main" id="{72056656-B8CD-443E-A8FE-55D44A356B47}"/>
              </a:ext>
            </a:extLst>
          </p:cNvPr>
          <p:cNvSpPr>
            <a:spLocks noGrp="1"/>
          </p:cNvSpPr>
          <p:nvPr>
            <p:ph type="sldNum" sz="quarter" idx="10"/>
          </p:nvPr>
        </p:nvSpPr>
        <p:spPr/>
        <p:txBody>
          <a:bodyPr/>
          <a:lstStyle/>
          <a:p>
            <a:fld id="{1E5030F0-B029-4AB4-AEC9-7E763DF40927}" type="slidenum">
              <a:rPr lang="en-US" altLang="en-US" smtClean="0"/>
              <a:pPr/>
              <a:t>16</a:t>
            </a:fld>
            <a:endParaRPr lang="en-US" altLang="en-US"/>
          </a:p>
        </p:txBody>
      </p:sp>
    </p:spTree>
    <p:extLst>
      <p:ext uri="{BB962C8B-B14F-4D97-AF65-F5344CB8AC3E}">
        <p14:creationId xmlns:p14="http://schemas.microsoft.com/office/powerpoint/2010/main" val="107770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0BA44A3-113D-4B36-A77B-95BD31451C80}"/>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CD052400-4EBF-419F-BEC1-441F60588A4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Fedorov</a:t>
            </a:r>
            <a:r>
              <a:rPr lang="en-GB" altLang="en-US" dirty="0">
                <a:latin typeface="Arial" panose="020B0604020202020204" pitchFamily="34" charset="0"/>
              </a:rPr>
              <a:t> Oleksiy, Shutterstock.com 2018</a:t>
            </a:r>
          </a:p>
        </p:txBody>
      </p:sp>
      <p:sp>
        <p:nvSpPr>
          <p:cNvPr id="2" name="Slide Number Placeholder 1">
            <a:extLst>
              <a:ext uri="{FF2B5EF4-FFF2-40B4-BE49-F238E27FC236}">
                <a16:creationId xmlns:a16="http://schemas.microsoft.com/office/drawing/2014/main" id="{76AC73A5-DE84-45DC-A24D-695C69024D69}"/>
              </a:ext>
            </a:extLst>
          </p:cNvPr>
          <p:cNvSpPr>
            <a:spLocks noGrp="1"/>
          </p:cNvSpPr>
          <p:nvPr>
            <p:ph type="sldNum" sz="quarter" idx="10"/>
          </p:nvPr>
        </p:nvSpPr>
        <p:spPr/>
        <p:txBody>
          <a:bodyPr/>
          <a:lstStyle/>
          <a:p>
            <a:fld id="{1E5030F0-B029-4AB4-AEC9-7E763DF40927}"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A96E1B3-7A90-4D87-A633-040634FE4617}"/>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03707394-D2A2-4B46-8B06-FFC424596C2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Frontpage, Shutterstock.com 2018</a:t>
            </a:r>
          </a:p>
        </p:txBody>
      </p:sp>
      <p:sp>
        <p:nvSpPr>
          <p:cNvPr id="2" name="Slide Number Placeholder 1">
            <a:extLst>
              <a:ext uri="{FF2B5EF4-FFF2-40B4-BE49-F238E27FC236}">
                <a16:creationId xmlns:a16="http://schemas.microsoft.com/office/drawing/2014/main" id="{260883CA-6EE2-4D66-9D9D-2D6C3574D923}"/>
              </a:ext>
            </a:extLst>
          </p:cNvPr>
          <p:cNvSpPr>
            <a:spLocks noGrp="1"/>
          </p:cNvSpPr>
          <p:nvPr>
            <p:ph type="sldNum" sz="quarter" idx="10"/>
          </p:nvPr>
        </p:nvSpPr>
        <p:spPr/>
        <p:txBody>
          <a:bodyPr/>
          <a:lstStyle/>
          <a:p>
            <a:fld id="{1E5030F0-B029-4AB4-AEC9-7E763DF40927}"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21CB86E-6675-4B4B-8AEF-222DE308488E}"/>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24869210-F163-46CB-8AF0-DB4D14859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110000"/>
              </a:lnSpc>
            </a:pPr>
            <a:r>
              <a:rPr lang="en-GB" altLang="en-US" b="1" dirty="0">
                <a:latin typeface="Arial" panose="020B0604020202020204" pitchFamily="34" charset="0"/>
              </a:rPr>
              <a:t>Teacher notes</a:t>
            </a:r>
          </a:p>
          <a:p>
            <a:pPr>
              <a:lnSpc>
                <a:spcPct val="110000"/>
              </a:lnSpc>
            </a:pPr>
            <a:r>
              <a:rPr lang="en-GB" altLang="en-US" dirty="0">
                <a:latin typeface="Arial" panose="020B0604020202020204" pitchFamily="34" charset="0"/>
              </a:rPr>
              <a:t>The diagrams above represent the change in land use in Borneo over 55 years. Green represents land covered in forest, whilst </a:t>
            </a:r>
            <a:r>
              <a:rPr lang="en-GB" altLang="en-US" dirty="0" err="1">
                <a:latin typeface="Arial" panose="020B0604020202020204" pitchFamily="34" charset="0"/>
              </a:rPr>
              <a:t>gray</a:t>
            </a:r>
            <a:r>
              <a:rPr lang="en-GB" altLang="en-US" dirty="0">
                <a:latin typeface="Arial" panose="020B0604020202020204" pitchFamily="34" charset="0"/>
              </a:rPr>
              <a:t> indicates land without trees. </a:t>
            </a:r>
          </a:p>
          <a:p>
            <a:pPr>
              <a:lnSpc>
                <a:spcPct val="110000"/>
              </a:lnSpc>
            </a:pPr>
            <a:r>
              <a:rPr lang="en-GB" altLang="en-US" dirty="0">
                <a:latin typeface="Arial" panose="020B0604020202020204" pitchFamily="34" charset="0"/>
              </a:rPr>
              <a:t>Between 1950 and 2005, 40% of Borneo’s rainforest was lost to deforestation.</a:t>
            </a:r>
          </a:p>
          <a:p>
            <a:pPr>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a:lnSpc>
                <a:spcPct val="110000"/>
              </a:lnSpc>
            </a:pP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Data taken from: http://www.tropical-rainforest-animals.com/borneo-rainforest.html</a:t>
            </a:r>
          </a:p>
          <a:p>
            <a:pPr>
              <a:lnSpc>
                <a:spcPct val="110000"/>
              </a:lnSpc>
            </a:pPr>
            <a:r>
              <a:rPr lang="en-GB" altLang="en-US" dirty="0">
                <a:latin typeface="Arial" panose="020B0604020202020204" pitchFamily="34" charset="0"/>
              </a:rPr>
              <a:t>This weblink was working at the time of publication. Boardworks is not responsible for the content of third party sites.</a:t>
            </a:r>
          </a:p>
        </p:txBody>
      </p:sp>
      <p:sp>
        <p:nvSpPr>
          <p:cNvPr id="2" name="Slide Number Placeholder 1">
            <a:extLst>
              <a:ext uri="{FF2B5EF4-FFF2-40B4-BE49-F238E27FC236}">
                <a16:creationId xmlns:a16="http://schemas.microsoft.com/office/drawing/2014/main" id="{A503C82F-4407-4A61-8AC2-819532D10605}"/>
              </a:ext>
            </a:extLst>
          </p:cNvPr>
          <p:cNvSpPr>
            <a:spLocks noGrp="1"/>
          </p:cNvSpPr>
          <p:nvPr>
            <p:ph type="sldNum" sz="quarter" idx="10"/>
          </p:nvPr>
        </p:nvSpPr>
        <p:spPr/>
        <p:txBody>
          <a:bodyPr/>
          <a:lstStyle/>
          <a:p>
            <a:fld id="{1E5030F0-B029-4AB4-AEC9-7E763DF40927}"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0D55F1C-C040-4DC7-9E03-5275E6DA411C}"/>
              </a:ext>
            </a:extLst>
          </p:cNvPr>
          <p:cNvSpPr>
            <a:spLocks noGrp="1"/>
          </p:cNvSpPr>
          <p:nvPr>
            <p:ph type="sldNum" sz="quarter" idx="10"/>
          </p:nvPr>
        </p:nvSpPr>
        <p:spPr/>
        <p:txBody>
          <a:bodyPr/>
          <a:lstStyle/>
          <a:p>
            <a:fld id="{1E5030F0-B029-4AB4-AEC9-7E763DF40927}" type="slidenum">
              <a:rPr lang="en-US" altLang="en-US" smtClean="0"/>
              <a:pPr/>
              <a:t>2</a:t>
            </a:fld>
            <a:endParaRPr lang="en-US" altLang="en-US"/>
          </a:p>
        </p:txBody>
      </p:sp>
    </p:spTree>
    <p:extLst>
      <p:ext uri="{BB962C8B-B14F-4D97-AF65-F5344CB8AC3E}">
        <p14:creationId xmlns:p14="http://schemas.microsoft.com/office/powerpoint/2010/main" val="3440249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38FC0A8-1C81-4DF0-875C-311E7C4CD0A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AE11C586-75CC-4B6F-B540-6E4DFCF629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students what effect they think burning peat would have on global warming. </a:t>
            </a:r>
          </a:p>
          <a:p>
            <a:endParaRPr lang="en-GB" altLang="en-US" dirty="0">
              <a:latin typeface="Arial" panose="020B0604020202020204" pitchFamily="34" charset="0"/>
            </a:endParaRPr>
          </a:p>
          <a:p>
            <a:r>
              <a:rPr lang="en-GB" altLang="en-US" dirty="0">
                <a:latin typeface="Arial" panose="020B0604020202020204" pitchFamily="34" charset="0"/>
              </a:rPr>
              <a:t>Burning peat releases carbon dioxide, which is a greenhouse gas and contributes to global warming.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Gary Andrews, Shutterstock.com 2018</a:t>
            </a:r>
          </a:p>
          <a:p>
            <a:r>
              <a:rPr lang="en-GB" altLang="en-US" dirty="0">
                <a:latin typeface="Arial" panose="020B0604020202020204" pitchFamily="34" charset="0"/>
              </a:rPr>
              <a:t>Piece of peat dug up to be used later for burning.</a:t>
            </a:r>
          </a:p>
        </p:txBody>
      </p:sp>
      <p:sp>
        <p:nvSpPr>
          <p:cNvPr id="2" name="Slide Number Placeholder 1">
            <a:extLst>
              <a:ext uri="{FF2B5EF4-FFF2-40B4-BE49-F238E27FC236}">
                <a16:creationId xmlns:a16="http://schemas.microsoft.com/office/drawing/2014/main" id="{D1B8475D-207F-451E-B248-DADD0DB4E0F0}"/>
              </a:ext>
            </a:extLst>
          </p:cNvPr>
          <p:cNvSpPr>
            <a:spLocks noGrp="1"/>
          </p:cNvSpPr>
          <p:nvPr>
            <p:ph type="sldNum" sz="quarter" idx="10"/>
          </p:nvPr>
        </p:nvSpPr>
        <p:spPr/>
        <p:txBody>
          <a:bodyPr/>
          <a:lstStyle/>
          <a:p>
            <a:fld id="{1E5030F0-B029-4AB4-AEC9-7E763DF40927}"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B08069B1-6F95-4E22-8616-49C1D65096F9}"/>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ED1004FC-5B65-4E60-BA64-82B2D8BC28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ESOlex</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F89CF89-ED1C-4855-B205-99E80F7469BB}"/>
              </a:ext>
            </a:extLst>
          </p:cNvPr>
          <p:cNvSpPr>
            <a:spLocks noGrp="1"/>
          </p:cNvSpPr>
          <p:nvPr>
            <p:ph type="sldNum" sz="quarter" idx="10"/>
          </p:nvPr>
        </p:nvSpPr>
        <p:spPr/>
        <p:txBody>
          <a:bodyPr/>
          <a:lstStyle/>
          <a:p>
            <a:fld id="{1E5030F0-B029-4AB4-AEC9-7E763DF40927}"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C5D18A5-DA4F-4E50-9875-D7D8C66E6CDA}"/>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1EDA7DA1-B994-4621-876B-2825A5A4A5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main reason for rhino poaching is the demand from South East Asia for their horns, which are used in traditional remedies.</a:t>
            </a:r>
          </a:p>
          <a:p>
            <a:endParaRPr lang="en-GB" altLang="en-US" dirty="0">
              <a:latin typeface="Arial" panose="020B0604020202020204" pitchFamily="34" charset="0"/>
            </a:endParaRPr>
          </a:p>
          <a:p>
            <a:r>
              <a:rPr lang="en-GB" altLang="en-US" dirty="0">
                <a:latin typeface="Arial" panose="020B0604020202020204" pitchFamily="34" charset="0"/>
              </a:rPr>
              <a:t>Extinction leads to an irreversible loss of biodiversity.</a:t>
            </a:r>
          </a:p>
          <a:p>
            <a:endParaRPr lang="en-GB" altLang="en-US" b="1" dirty="0">
              <a:latin typeface="Arial" panose="020B0604020202020204" pitchFamily="34" charset="0"/>
            </a:endParaRPr>
          </a:p>
          <a:p>
            <a:r>
              <a:rPr lang="en-GB" altLang="en-US" dirty="0">
                <a:latin typeface="Arial" panose="020B0604020202020204" pitchFamily="34" charset="0"/>
              </a:rPr>
              <a:t>Statistics taken from: https://www.savetherhino.org/rhino_info/poaching_statistics</a:t>
            </a:r>
          </a:p>
          <a:p>
            <a:r>
              <a:rPr lang="en-GB" altLang="en-US" dirty="0">
                <a:latin typeface="Arial" panose="020B0604020202020204" pitchFamily="34" charset="0"/>
              </a:rPr>
              <a:t>This weblink was working at the time of publication. Boardworks is not responsible for the content of third party sites.</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white rhino © Jonathan Pledger, Shutterstock.com 2018</a:t>
            </a:r>
          </a:p>
        </p:txBody>
      </p:sp>
      <p:sp>
        <p:nvSpPr>
          <p:cNvPr id="2" name="Slide Number Placeholder 1">
            <a:extLst>
              <a:ext uri="{FF2B5EF4-FFF2-40B4-BE49-F238E27FC236}">
                <a16:creationId xmlns:a16="http://schemas.microsoft.com/office/drawing/2014/main" id="{40C220A6-FC9B-4276-BEE8-7FC846B7FB29}"/>
              </a:ext>
            </a:extLst>
          </p:cNvPr>
          <p:cNvSpPr>
            <a:spLocks noGrp="1"/>
          </p:cNvSpPr>
          <p:nvPr>
            <p:ph type="sldNum" sz="quarter" idx="10"/>
          </p:nvPr>
        </p:nvSpPr>
        <p:spPr/>
        <p:txBody>
          <a:bodyPr/>
          <a:lstStyle/>
          <a:p>
            <a:fld id="{1E5030F0-B029-4AB4-AEC9-7E763DF40927}"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3367018-5CC7-4356-95D0-8D1783899E3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0D65FEA9-79D9-48C5-95C4-A3AD797A42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Overfishing of Atlantic cod was blamed on the introduction of new fishing techniques over the 50 years prior to 1992. Modern technology allowed much larger numbers of fish to be caught compared to traditional fishing techniques. </a:t>
            </a:r>
          </a:p>
          <a:p>
            <a:endParaRPr lang="en-GB" altLang="en-US" dirty="0">
              <a:latin typeface="Arial" panose="020B0604020202020204" pitchFamily="34" charset="0"/>
            </a:endParaRPr>
          </a:p>
          <a:p>
            <a:r>
              <a:rPr lang="en-GB" altLang="en-US" dirty="0">
                <a:latin typeface="Arial" panose="020B0604020202020204" pitchFamily="34" charset="0"/>
              </a:rPr>
              <a:t>Statistics taken from http://www.fishforward.eu/en/topics/facts-figures/</a:t>
            </a:r>
          </a:p>
          <a:p>
            <a:r>
              <a:rPr lang="en-GB" altLang="en-US" dirty="0">
                <a:latin typeface="Arial" panose="020B0604020202020204" pitchFamily="34" charset="0"/>
              </a:rPr>
              <a:t>This weblink was working at the time of publication. Boardworks is not responsible for the content of third party sites.</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withGod</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0F14744-D854-4ECB-BE3A-DA67269585FD}"/>
              </a:ext>
            </a:extLst>
          </p:cNvPr>
          <p:cNvSpPr>
            <a:spLocks noGrp="1"/>
          </p:cNvSpPr>
          <p:nvPr>
            <p:ph type="sldNum" sz="quarter" idx="10"/>
          </p:nvPr>
        </p:nvSpPr>
        <p:spPr/>
        <p:txBody>
          <a:bodyPr/>
          <a:lstStyle/>
          <a:p>
            <a:fld id="{1E5030F0-B029-4AB4-AEC9-7E763DF40927}"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F566C28-9905-44B3-9088-BFA39C398530}"/>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0B65EC00-E706-42D6-BCAE-52D682B2F5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cod fish © Valentina Photo, Shutterstock.com 2018</a:t>
            </a:r>
          </a:p>
        </p:txBody>
      </p:sp>
      <p:sp>
        <p:nvSpPr>
          <p:cNvPr id="2" name="Slide Number Placeholder 1">
            <a:extLst>
              <a:ext uri="{FF2B5EF4-FFF2-40B4-BE49-F238E27FC236}">
                <a16:creationId xmlns:a16="http://schemas.microsoft.com/office/drawing/2014/main" id="{A29A92AC-FDF3-40DC-BCD9-EA4E316A8B09}"/>
              </a:ext>
            </a:extLst>
          </p:cNvPr>
          <p:cNvSpPr>
            <a:spLocks noGrp="1"/>
          </p:cNvSpPr>
          <p:nvPr>
            <p:ph type="sldNum" sz="quarter" idx="10"/>
          </p:nvPr>
        </p:nvSpPr>
        <p:spPr/>
        <p:txBody>
          <a:bodyPr/>
          <a:lstStyle/>
          <a:p>
            <a:fld id="{1E5030F0-B029-4AB4-AEC9-7E763DF40927}"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035786E-CDA6-47C9-BEEF-829541ECB19D}"/>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659464BD-B63B-4330-8006-6F1684C84134}"/>
              </a:ext>
            </a:extLst>
          </p:cNvPr>
          <p:cNvSpPr>
            <a:spLocks noGrp="1"/>
          </p:cNvSpPr>
          <p:nvPr>
            <p:ph type="body" idx="1"/>
          </p:nvPr>
        </p:nvSpPr>
        <p:spPr>
          <a:xfrm>
            <a:off x="914400" y="4415791"/>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European starling was introduced to the US in 1890, when 60 starlings were released in Central Park, New York as part of the American Acclimatization Society’s project to introduce to the US all of the birds mentioned in the works of Shakespeare.</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Karin </a:t>
            </a:r>
            <a:r>
              <a:rPr lang="en-GB" altLang="en-US" dirty="0" err="1">
                <a:latin typeface="Arial" panose="020B0604020202020204" pitchFamily="34" charset="0"/>
              </a:rPr>
              <a:t>Jaehne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79E1C31-3818-4C8C-82CE-D5238EB945AE}"/>
              </a:ext>
            </a:extLst>
          </p:cNvPr>
          <p:cNvSpPr>
            <a:spLocks noGrp="1"/>
          </p:cNvSpPr>
          <p:nvPr>
            <p:ph type="sldNum" sz="quarter" idx="10"/>
          </p:nvPr>
        </p:nvSpPr>
        <p:spPr/>
        <p:txBody>
          <a:bodyPr/>
          <a:lstStyle/>
          <a:p>
            <a:fld id="{1E5030F0-B029-4AB4-AEC9-7E763DF40927}"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9233C11-FF36-4A61-864E-593669BD5FB9}"/>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8EEC875D-131D-4F55-A08A-DD1B80D480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Chris </a:t>
            </a:r>
            <a:r>
              <a:rPr lang="en-GB" altLang="en-US" dirty="0" err="1">
                <a:latin typeface="Arial" panose="020B0604020202020204" pitchFamily="34" charset="0"/>
              </a:rPr>
              <a:t>Ison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E8BB0211-AD5D-491A-852C-7D944B02AA3B}"/>
              </a:ext>
            </a:extLst>
          </p:cNvPr>
          <p:cNvSpPr>
            <a:spLocks noGrp="1"/>
          </p:cNvSpPr>
          <p:nvPr>
            <p:ph type="sldNum" sz="quarter" idx="10"/>
          </p:nvPr>
        </p:nvSpPr>
        <p:spPr/>
        <p:txBody>
          <a:bodyPr/>
          <a:lstStyle/>
          <a:p>
            <a:fld id="{1E5030F0-B029-4AB4-AEC9-7E763DF40927}"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9C75C3F2-1569-439E-A03D-7E05AC6A3669}"/>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8E9BE8DD-F8CE-4154-9FD0-D358180C42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matching activity could be used as an introductory or summary activity on how different species are threatened.</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Maceofoto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0F481539-9DEF-4107-8E01-6D20E62750DB}"/>
              </a:ext>
            </a:extLst>
          </p:cNvPr>
          <p:cNvSpPr>
            <a:spLocks noGrp="1"/>
          </p:cNvSpPr>
          <p:nvPr>
            <p:ph type="sldNum" sz="quarter" idx="10"/>
          </p:nvPr>
        </p:nvSpPr>
        <p:spPr/>
        <p:txBody>
          <a:bodyPr/>
          <a:lstStyle/>
          <a:p>
            <a:fld id="{1E5030F0-B029-4AB4-AEC9-7E763DF40927}" type="slidenum">
              <a:rPr lang="en-US" altLang="en-US" smtClean="0"/>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AEC3414-D01B-4205-A824-267159640189}"/>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1B38ED6E-65BC-48DD-ABFB-84AB4D6E880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Examples of natural resources used by humans include:</a:t>
            </a:r>
          </a:p>
          <a:p>
            <a:pPr marL="171450" indent="-171450">
              <a:buFont typeface="Arial" panose="020B0604020202020204" pitchFamily="34" charset="0"/>
              <a:buChar char="•"/>
            </a:pPr>
            <a:r>
              <a:rPr lang="en-GB" altLang="en-US" dirty="0">
                <a:latin typeface="Arial" panose="020B0604020202020204" pitchFamily="34" charset="0"/>
              </a:rPr>
              <a:t>fossil fuels</a:t>
            </a:r>
          </a:p>
          <a:p>
            <a:pPr marL="171450" indent="-171450">
              <a:buFont typeface="Arial" panose="020B0604020202020204" pitchFamily="34" charset="0"/>
              <a:buChar char="•"/>
            </a:pPr>
            <a:r>
              <a:rPr lang="en-GB" altLang="en-US" dirty="0">
                <a:latin typeface="Arial" panose="020B0604020202020204" pitchFamily="34" charset="0"/>
              </a:rPr>
              <a:t>wood</a:t>
            </a:r>
          </a:p>
          <a:p>
            <a:pPr marL="171450" indent="-171450">
              <a:buFont typeface="Arial" panose="020B0604020202020204" pitchFamily="34" charset="0"/>
              <a:buChar char="•"/>
            </a:pPr>
            <a:r>
              <a:rPr lang="en-GB" altLang="en-US" dirty="0">
                <a:latin typeface="Arial" panose="020B0604020202020204" pitchFamily="34" charset="0"/>
              </a:rPr>
              <a:t>metals mined from the ground</a:t>
            </a:r>
          </a:p>
          <a:p>
            <a:pPr marL="171450" indent="-171450">
              <a:buFont typeface="Arial" panose="020B0604020202020204" pitchFamily="34" charset="0"/>
              <a:buChar char="•"/>
            </a:pPr>
            <a:r>
              <a:rPr lang="en-GB" altLang="en-US" dirty="0">
                <a:latin typeface="Arial" panose="020B0604020202020204" pitchFamily="34" charset="0"/>
              </a:rPr>
              <a:t>rock quarried for building </a:t>
            </a:r>
          </a:p>
          <a:p>
            <a:pPr marL="171450" indent="-171450">
              <a:buFont typeface="Arial" panose="020B0604020202020204" pitchFamily="34" charset="0"/>
              <a:buChar char="•"/>
            </a:pPr>
            <a:r>
              <a:rPr lang="en-GB" altLang="en-US" dirty="0">
                <a:latin typeface="Arial" panose="020B0604020202020204" pitchFamily="34" charset="0"/>
              </a:rPr>
              <a:t>fish and animals for food.</a:t>
            </a:r>
          </a:p>
          <a:p>
            <a:endParaRPr lang="en-GB" altLang="en-US" dirty="0">
              <a:latin typeface="Arial" panose="020B0604020202020204" pitchFamily="34" charset="0"/>
            </a:endParaRPr>
          </a:p>
          <a:p>
            <a:r>
              <a:rPr lang="en-GB" altLang="en-US" dirty="0">
                <a:latin typeface="Arial" panose="020B0604020202020204" pitchFamily="34" charset="0"/>
              </a:rPr>
              <a:t>Population figures taken from https://ourworldindata.org/world-population-growth/</a:t>
            </a:r>
          </a:p>
          <a:p>
            <a:r>
              <a:rPr lang="en-GB" altLang="en-US" dirty="0">
                <a:latin typeface="Arial" panose="020B0604020202020204" pitchFamily="34" charset="0"/>
              </a:rPr>
              <a:t>This weblink was working at the time of publication. Boardworks is not responsible for the content of third party sites.</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Perati</a:t>
            </a:r>
            <a:r>
              <a:rPr lang="en-GB" altLang="en-US" dirty="0">
                <a:latin typeface="Arial" panose="020B0604020202020204" pitchFamily="34" charset="0"/>
              </a:rPr>
              <a:t> </a:t>
            </a:r>
            <a:r>
              <a:rPr lang="en-GB" altLang="en-US" dirty="0" err="1">
                <a:latin typeface="Arial" panose="020B0604020202020204" pitchFamily="34" charset="0"/>
              </a:rPr>
              <a:t>Komson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D3764DB-F1FB-44EE-82B4-DC7C0225999B}"/>
              </a:ext>
            </a:extLst>
          </p:cNvPr>
          <p:cNvSpPr>
            <a:spLocks noGrp="1"/>
          </p:cNvSpPr>
          <p:nvPr>
            <p:ph type="sldNum" sz="quarter" idx="10"/>
          </p:nvPr>
        </p:nvSpPr>
        <p:spPr/>
        <p:txBody>
          <a:bodyPr/>
          <a:lstStyle/>
          <a:p>
            <a:fld id="{1E5030F0-B029-4AB4-AEC9-7E763DF40927}"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5BFD1C9-BBC5-422B-B06D-254DB0BE5606}"/>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F0EC6065-177B-40C4-A04C-5122C7062C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You may wish to remind students what a habitat is: the natural environment in which an organism normally lives.</a:t>
            </a:r>
          </a:p>
          <a:p>
            <a:endParaRPr lang="en-GB" altLang="en-US" dirty="0">
              <a:latin typeface="Arial" panose="020B0604020202020204" pitchFamily="34" charset="0"/>
            </a:endParaRPr>
          </a:p>
          <a:p>
            <a:r>
              <a:rPr lang="en-GB" altLang="en-US" dirty="0">
                <a:latin typeface="Arial" panose="020B0604020202020204" pitchFamily="34" charset="0"/>
              </a:rPr>
              <a:t>Examples of activities that cause pollution include: burning fossil fuels, mining, exhaust fumes from vehicles and littering.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Balu</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F29FA71E-EF89-42DB-A074-2CE35446E565}"/>
              </a:ext>
            </a:extLst>
          </p:cNvPr>
          <p:cNvSpPr>
            <a:spLocks noGrp="1"/>
          </p:cNvSpPr>
          <p:nvPr>
            <p:ph type="sldNum" sz="quarter" idx="10"/>
          </p:nvPr>
        </p:nvSpPr>
        <p:spPr/>
        <p:txBody>
          <a:bodyPr/>
          <a:lstStyle/>
          <a:p>
            <a:fld id="{1E5030F0-B029-4AB4-AEC9-7E763DF40927}"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9DA7402-D20D-4C7B-A011-DDBCD76913F0}"/>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E2F42ACE-89F4-42D0-84B1-0654547B2F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yevgeniy11, Shutterstock.com 2018</a:t>
            </a:r>
          </a:p>
        </p:txBody>
      </p:sp>
      <p:sp>
        <p:nvSpPr>
          <p:cNvPr id="2" name="Slide Number Placeholder 1">
            <a:extLst>
              <a:ext uri="{FF2B5EF4-FFF2-40B4-BE49-F238E27FC236}">
                <a16:creationId xmlns:a16="http://schemas.microsoft.com/office/drawing/2014/main" id="{758AF334-6286-4E24-9DF7-14386C919403}"/>
              </a:ext>
            </a:extLst>
          </p:cNvPr>
          <p:cNvSpPr>
            <a:spLocks noGrp="1"/>
          </p:cNvSpPr>
          <p:nvPr>
            <p:ph type="sldNum" sz="quarter" idx="10"/>
          </p:nvPr>
        </p:nvSpPr>
        <p:spPr/>
        <p:txBody>
          <a:bodyPr/>
          <a:lstStyle/>
          <a:p>
            <a:fld id="{1E5030F0-B029-4AB4-AEC9-7E763DF4092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6775AE0-083A-4E10-ABAA-07CF6BCAD183}"/>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9C1312CD-7EA7-47C8-ADB1-7390CD7328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Surface run-off is when water flows from the land into water supplies including lakes, rivers and seas. </a:t>
            </a:r>
          </a:p>
          <a:p>
            <a:endParaRPr lang="en-GB" altLang="en-US" dirty="0">
              <a:latin typeface="Arial" panose="020B0604020202020204" pitchFamily="34" charset="0"/>
            </a:endParaRPr>
          </a:p>
          <a:p>
            <a:r>
              <a:rPr lang="en-GB" altLang="en-US" dirty="0">
                <a:latin typeface="Arial" panose="020B0604020202020204" pitchFamily="34" charset="0"/>
              </a:rPr>
              <a:t>Artificial fertilizers are synthetic chemicals that are spread on crops to improve their growth. Many artificial fertilizers are high in nitrates, which are used by plants to make proteins and grow.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algae growing on water surface © </a:t>
            </a:r>
            <a:r>
              <a:rPr lang="en-GB" altLang="en-US" dirty="0" err="1">
                <a:latin typeface="Arial" panose="020B0604020202020204" pitchFamily="34" charset="0"/>
              </a:rPr>
              <a:t>Lodimup</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4BA4BF0-0A78-4F4B-AB12-DCAA0662B16F}"/>
              </a:ext>
            </a:extLst>
          </p:cNvPr>
          <p:cNvSpPr>
            <a:spLocks noGrp="1"/>
          </p:cNvSpPr>
          <p:nvPr>
            <p:ph type="sldNum" sz="quarter" idx="10"/>
          </p:nvPr>
        </p:nvSpPr>
        <p:spPr/>
        <p:txBody>
          <a:bodyPr/>
          <a:lstStyle/>
          <a:p>
            <a:fld id="{1E5030F0-B029-4AB4-AEC9-7E763DF40927}"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ABCDB1CF-48CD-4887-A339-714112C853B3}"/>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4E0F744-CEB2-4DB4-BC10-3658B6FDF8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five-stage animation illustrates the process of eutrophication. Suitable prompts could include:</a:t>
            </a:r>
          </a:p>
          <a:p>
            <a:pPr eaLnBrk="1" hangingPunct="1"/>
            <a:endParaRPr lang="en-GB" altLang="en-US" dirty="0">
              <a:latin typeface="Arial" panose="020B0604020202020204" pitchFamily="34" charset="0"/>
            </a:endParaRPr>
          </a:p>
          <a:p>
            <a:pPr marL="171450" indent="-171450" eaLnBrk="1" hangingPunct="1">
              <a:buFont typeface="Arial" panose="020B0604020202020204" pitchFamily="34" charset="0"/>
              <a:buChar char="•"/>
            </a:pPr>
            <a:r>
              <a:rPr lang="en-GB" altLang="en-US" dirty="0">
                <a:latin typeface="Arial" panose="020B0604020202020204" pitchFamily="34" charset="0"/>
              </a:rPr>
              <a:t>Why do fertilizers make algae grow?</a:t>
            </a:r>
          </a:p>
          <a:p>
            <a:pPr marL="171450" indent="-171450" eaLnBrk="1" hangingPunct="1">
              <a:buFont typeface="Arial" panose="020B0604020202020204" pitchFamily="34" charset="0"/>
              <a:buChar char="•"/>
            </a:pPr>
            <a:r>
              <a:rPr lang="en-GB" altLang="en-US" dirty="0">
                <a:latin typeface="Arial" panose="020B0604020202020204" pitchFamily="34" charset="0"/>
              </a:rPr>
              <a:t>Increased amount of algae will reduce the amount of sunlight reaching plants. What effect will this have?</a:t>
            </a:r>
          </a:p>
          <a:p>
            <a:pPr marL="171450" indent="-171450" eaLnBrk="1" hangingPunct="1">
              <a:buFont typeface="Arial" panose="020B0604020202020204" pitchFamily="34" charset="0"/>
              <a:buChar char="•"/>
            </a:pPr>
            <a:r>
              <a:rPr lang="en-GB" altLang="en-US" dirty="0">
                <a:latin typeface="Arial" panose="020B0604020202020204" pitchFamily="34" charset="0"/>
              </a:rPr>
              <a:t>What will happen to the dead plants?</a:t>
            </a:r>
          </a:p>
          <a:p>
            <a:pPr marL="171450" indent="-171450" eaLnBrk="1" hangingPunct="1">
              <a:buFont typeface="Arial" panose="020B0604020202020204" pitchFamily="34" charset="0"/>
              <a:buChar char="•"/>
            </a:pPr>
            <a:r>
              <a:rPr lang="en-GB" altLang="en-US" dirty="0">
                <a:latin typeface="Arial" panose="020B0604020202020204" pitchFamily="34" charset="0"/>
              </a:rPr>
              <a:t>Why will bacterial decomposition of plants affect fish and other animal life in the lake?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Students can investigate eutrophication for themselves. Jars can be set up with a set amount of algae and different amount of phosphate in each. They can be left for a few days and then an oxygen probe used to measure the amount of dissolved oxygen in the water in each jar.</a:t>
            </a:r>
          </a:p>
        </p:txBody>
      </p:sp>
      <p:sp>
        <p:nvSpPr>
          <p:cNvPr id="2" name="Slide Number Placeholder 1">
            <a:extLst>
              <a:ext uri="{FF2B5EF4-FFF2-40B4-BE49-F238E27FC236}">
                <a16:creationId xmlns:a16="http://schemas.microsoft.com/office/drawing/2014/main" id="{AC3AD4E9-A27D-4C85-9437-57627DF32942}"/>
              </a:ext>
            </a:extLst>
          </p:cNvPr>
          <p:cNvSpPr>
            <a:spLocks noGrp="1"/>
          </p:cNvSpPr>
          <p:nvPr>
            <p:ph type="sldNum" sz="quarter" idx="10"/>
          </p:nvPr>
        </p:nvSpPr>
        <p:spPr/>
        <p:txBody>
          <a:bodyPr/>
          <a:lstStyle/>
          <a:p>
            <a:fld id="{1E5030F0-B029-4AB4-AEC9-7E763DF40927}"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BEFA80F2-2176-4EC1-84C6-749DD4B2D99E}"/>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3551CD76-356C-414D-BD11-01E1968459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ordering activity could be used as an introductory or summary activity on eutrophication. Mini-whiteboards could be used to make this a whole-class exercise.</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1D62407B-E3F7-4021-ADF9-32FBFB17D8A6}"/>
              </a:ext>
            </a:extLst>
          </p:cNvPr>
          <p:cNvSpPr>
            <a:spLocks noGrp="1"/>
          </p:cNvSpPr>
          <p:nvPr>
            <p:ph type="sldNum" sz="quarter" idx="10"/>
          </p:nvPr>
        </p:nvSpPr>
        <p:spPr/>
        <p:txBody>
          <a:bodyPr/>
          <a:lstStyle/>
          <a:p>
            <a:fld id="{1E5030F0-B029-4AB4-AEC9-7E763DF40927}"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6775AE0-083A-4E10-ABAA-07CF6BCAD183}"/>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9C1312CD-7EA7-47C8-ADB1-7390CD7328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Ocean currents can carry waste plastic thousands of miles from its source. Larger marine organisms such as cetaceans (whales, dolphins, porpoises), sharks and turtles can become fatally tangled in waste fishing gear and other large plastic pollutants. Other items such as plastic bags and bottles are mistaken for food, as they can look similar to an organism’s natural food source. One example is plastic bags, which sea turtles find difficult to distinguish from jellyfish.</a:t>
            </a:r>
          </a:p>
          <a:p>
            <a:endParaRPr lang="en-GB" altLang="en-US" dirty="0">
              <a:latin typeface="Arial" panose="020B0604020202020204" pitchFamily="34" charset="0"/>
            </a:endParaRPr>
          </a:p>
          <a:p>
            <a:r>
              <a:rPr lang="en-GB" altLang="en-US" dirty="0">
                <a:latin typeface="Arial" panose="020B0604020202020204" pitchFamily="34" charset="0"/>
              </a:rPr>
              <a:t>Microplastics are small enough to be inhaled through the breathing mechanisms of marine animals. They can also release chemicals into the ocean, and attract other chemical pollutants from the surrounding water. The study of microplastics is relatively new. Little is known about how these particles interact with ecosystems. It is also not known whether they will ever fully break down.</a:t>
            </a:r>
          </a:p>
          <a:p>
            <a:endParaRPr lang="en-GB" altLang="en-US" dirty="0">
              <a:latin typeface="Arial" panose="020B0604020202020204" pitchFamily="34" charset="0"/>
            </a:endParaRPr>
          </a:p>
          <a:p>
            <a:pPr eaLnBrk="1" hangingPunct="1"/>
            <a:r>
              <a:rPr lang="en-US" altLang="en-US" dirty="0">
                <a:latin typeface="Arial" panose="020B0604020202020204" pitchFamily="34" charset="0"/>
              </a:rPr>
              <a:t>This slide is accompanied by the worksheet </a:t>
            </a:r>
            <a:r>
              <a:rPr lang="en-US" altLang="en-US" i="1" dirty="0">
                <a:latin typeface="Arial" panose="020B0604020202020204" pitchFamily="34" charset="0"/>
              </a:rPr>
              <a:t>Humans and the Environment</a:t>
            </a:r>
            <a:r>
              <a:rPr lang="en-US" altLang="en-US" dirty="0">
                <a:latin typeface="Arial" panose="020B0604020202020204" pitchFamily="34" charset="0"/>
              </a:rPr>
              <a:t>.</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Rich Carey, Shutterstock.com 2018</a:t>
            </a:r>
          </a:p>
        </p:txBody>
      </p:sp>
      <p:sp>
        <p:nvSpPr>
          <p:cNvPr id="2" name="Slide Number Placeholder 1">
            <a:extLst>
              <a:ext uri="{FF2B5EF4-FFF2-40B4-BE49-F238E27FC236}">
                <a16:creationId xmlns:a16="http://schemas.microsoft.com/office/drawing/2014/main" id="{51908326-A2D5-4757-95FF-5E6847D5FFEB}"/>
              </a:ext>
            </a:extLst>
          </p:cNvPr>
          <p:cNvSpPr>
            <a:spLocks noGrp="1"/>
          </p:cNvSpPr>
          <p:nvPr>
            <p:ph type="sldNum" sz="quarter" idx="10"/>
          </p:nvPr>
        </p:nvSpPr>
        <p:spPr/>
        <p:txBody>
          <a:bodyPr/>
          <a:lstStyle/>
          <a:p>
            <a:fld id="{1E5030F0-B029-4AB4-AEC9-7E763DF40927}" type="slidenum">
              <a:rPr lang="en-US" altLang="en-US" smtClean="0"/>
              <a:pPr/>
              <a:t>9</a:t>
            </a:fld>
            <a:endParaRPr lang="en-US" altLang="en-US"/>
          </a:p>
        </p:txBody>
      </p:sp>
    </p:spTree>
    <p:extLst>
      <p:ext uri="{BB962C8B-B14F-4D97-AF65-F5344CB8AC3E}">
        <p14:creationId xmlns:p14="http://schemas.microsoft.com/office/powerpoint/2010/main" val="885728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214040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9811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73387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41131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69682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1253203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611828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1771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34176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2801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4604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16743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86037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2784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63673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91677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17088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33287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1573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58472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727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8906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21365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2303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6340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59395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6"/>
    </p:custDataLst>
    <p:extLst>
      <p:ext uri="{BB962C8B-B14F-4D97-AF65-F5344CB8AC3E}">
        <p14:creationId xmlns:p14="http://schemas.microsoft.com/office/powerpoint/2010/main" val="2320854653"/>
      </p:ext>
    </p:extLst>
  </p:cSld>
  <p:clrMap bg1="lt1" tx1="dk1" bg2="lt2" tx2="dk2" accent1="accent1" accent2="accent2" accent3="accent3" accent4="accent4" accent5="accent5" accent6="accent6" hlink="hlink" folHlink="folHlink"/>
  <p:sldLayoutIdLst>
    <p:sldLayoutId id="2147485018" r:id="rId1"/>
    <p:sldLayoutId id="2147485019" r:id="rId2"/>
    <p:sldLayoutId id="2147485020" r:id="rId3"/>
    <p:sldLayoutId id="2147485021" r:id="rId4"/>
    <p:sldLayoutId id="2147485022" r:id="rId5"/>
    <p:sldLayoutId id="2147485023" r:id="rId6"/>
    <p:sldLayoutId id="2147485024" r:id="rId7"/>
    <p:sldLayoutId id="2147485025" r:id="rId8"/>
    <p:sldLayoutId id="2147485026" r:id="rId9"/>
    <p:sldLayoutId id="2147485027" r:id="rId10"/>
    <p:sldLayoutId id="2147485028" r:id="rId11"/>
    <p:sldLayoutId id="2147485029" r:id="rId12"/>
    <p:sldLayoutId id="2147485030" r:id="rId13"/>
    <p:sldLayoutId id="214748503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4"/>
    </p:custDataLst>
    <p:extLst>
      <p:ext uri="{BB962C8B-B14F-4D97-AF65-F5344CB8AC3E}">
        <p14:creationId xmlns:p14="http://schemas.microsoft.com/office/powerpoint/2010/main" val="3380350139"/>
      </p:ext>
    </p:extLst>
  </p:cSld>
  <p:clrMap bg1="lt1" tx1="dk1" bg2="lt2" tx2="dk2" accent1="accent1" accent2="accent2" accent3="accent3" accent4="accent4" accent5="accent5" accent6="accent6" hlink="hlink" folHlink="folHlink"/>
  <p:sldLayoutIdLst>
    <p:sldLayoutId id="2147485033" r:id="rId1"/>
    <p:sldLayoutId id="2147485034" r:id="rId2"/>
    <p:sldLayoutId id="2147485035" r:id="rId3"/>
    <p:sldLayoutId id="2147485036" r:id="rId4"/>
    <p:sldLayoutId id="2147485037" r:id="rId5"/>
    <p:sldLayoutId id="2147485038" r:id="rId6"/>
    <p:sldLayoutId id="2147485039" r:id="rId7"/>
    <p:sldLayoutId id="2147485040" r:id="rId8"/>
    <p:sldLayoutId id="2147485041" r:id="rId9"/>
    <p:sldLayoutId id="2147485042" r:id="rId10"/>
    <p:sldLayoutId id="2147485043" r:id="rId11"/>
    <p:sldLayoutId id="214748504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4.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14.png"/><Relationship Id="rId2" Type="http://schemas.openxmlformats.org/officeDocument/2006/relationships/tags" Target="../tags/tag43.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13.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5.xml"/><Relationship Id="rId7" Type="http://schemas.openxmlformats.org/officeDocument/2006/relationships/image" Target="../media/image14.png"/><Relationship Id="rId2" Type="http://schemas.openxmlformats.org/officeDocument/2006/relationships/tags" Target="../tags/tag44.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4.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6.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9.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17.png"/><Relationship Id="rId4" Type="http://schemas.openxmlformats.org/officeDocument/2006/relationships/image" Target="../media/image26.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5" Type="http://schemas.openxmlformats.org/officeDocument/2006/relationships/image" Target="../media/image6.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5" Type="http://schemas.openxmlformats.org/officeDocument/2006/relationships/image" Target="../media/image6.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56.xml"/><Relationship Id="rId5" Type="http://schemas.openxmlformats.org/officeDocument/2006/relationships/image" Target="../media/image6.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6.xml"/><Relationship Id="rId7" Type="http://schemas.openxmlformats.org/officeDocument/2006/relationships/image" Target="../media/image9.png"/><Relationship Id="rId2" Type="http://schemas.openxmlformats.org/officeDocument/2006/relationships/tags" Target="../tags/tag57.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notesSlide" Target="../notesSlides/notesSlide27.xml"/><Relationship Id="rId4" Type="http://schemas.openxmlformats.org/officeDocument/2006/relationships/slideLayout" Target="../slideLayouts/slideLayout20.xml"/><Relationship Id="rId9" Type="http://schemas.openxmlformats.org/officeDocument/2006/relationships/image" Target="../media/image16.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8.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jp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3D52957D-DB58-4F1D-9B6D-F798286B8102}"/>
              </a:ext>
            </a:extLst>
          </p:cNvPr>
          <p:cNvSpPr>
            <a:spLocks noGrp="1"/>
          </p:cNvSpPr>
          <p:nvPr>
            <p:ph type="title"/>
          </p:nvPr>
        </p:nvSpPr>
        <p:spPr/>
        <p:txBody>
          <a:bodyPr/>
          <a:lstStyle/>
          <a:p>
            <a:r>
              <a:rPr lang="en-GB" altLang="en-US" dirty="0"/>
              <a:t>Humans </a:t>
            </a:r>
            <a:br>
              <a:rPr lang="en-GB" altLang="en-US" dirty="0"/>
            </a:br>
            <a:r>
              <a:rPr lang="en-GB" altLang="en-US" dirty="0"/>
              <a:t>and the Environment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6DBF391-31A0-4975-BDB6-37B6FDC0DA29}"/>
              </a:ext>
            </a:extLst>
          </p:cNvPr>
          <p:cNvSpPr>
            <a:spLocks noGrp="1"/>
          </p:cNvSpPr>
          <p:nvPr>
            <p:ph type="title"/>
          </p:nvPr>
        </p:nvSpPr>
        <p:spPr/>
        <p:txBody>
          <a:bodyPr/>
          <a:lstStyle/>
          <a:p>
            <a:r>
              <a:rPr lang="en-GB" altLang="en-US"/>
              <a:t>Air pollution</a:t>
            </a:r>
          </a:p>
        </p:txBody>
      </p:sp>
      <p:sp>
        <p:nvSpPr>
          <p:cNvPr id="27651" name="Rectangle 173">
            <a:extLst>
              <a:ext uri="{FF2B5EF4-FFF2-40B4-BE49-F238E27FC236}">
                <a16:creationId xmlns:a16="http://schemas.microsoft.com/office/drawing/2014/main" id="{505FFDF3-70A9-4A62-B1FE-F7F2FE70CA43}"/>
              </a:ext>
            </a:extLst>
          </p:cNvPr>
          <p:cNvSpPr>
            <a:spLocks noChangeArrowheads="1"/>
          </p:cNvSpPr>
          <p:nvPr/>
        </p:nvSpPr>
        <p:spPr bwMode="auto">
          <a:xfrm>
            <a:off x="342900" y="5007430"/>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If plant and animal species in the affected area are unable to cope with the increase in acidity, they may die. This can lead to population decline and a reduction in biodiversity. </a:t>
            </a:r>
            <a:endParaRPr lang="en-US" altLang="en-US" dirty="0">
              <a:solidFill>
                <a:srgbClr val="010066"/>
              </a:solidFill>
            </a:endParaRPr>
          </a:p>
        </p:txBody>
      </p:sp>
      <p:sp>
        <p:nvSpPr>
          <p:cNvPr id="5" name="Rectangle 172">
            <a:extLst>
              <a:ext uri="{FF2B5EF4-FFF2-40B4-BE49-F238E27FC236}">
                <a16:creationId xmlns:a16="http://schemas.microsoft.com/office/drawing/2014/main" id="{9838CD76-FA56-4657-870E-EF959257C65F}"/>
              </a:ext>
            </a:extLst>
          </p:cNvPr>
          <p:cNvSpPr>
            <a:spLocks noChangeArrowheads="1"/>
          </p:cNvSpPr>
          <p:nvPr/>
        </p:nvSpPr>
        <p:spPr bwMode="auto">
          <a:xfrm>
            <a:off x="342900" y="3563938"/>
            <a:ext cx="477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When the rain falls, it can cause </a:t>
            </a:r>
            <a:br>
              <a:rPr lang="en-GB" altLang="en-US" dirty="0">
                <a:solidFill>
                  <a:srgbClr val="010066"/>
                </a:solidFill>
              </a:rPr>
            </a:br>
            <a:r>
              <a:rPr lang="en-GB" altLang="en-US" dirty="0">
                <a:solidFill>
                  <a:srgbClr val="010066"/>
                </a:solidFill>
              </a:rPr>
              <a:t>changes in the pH of the soil </a:t>
            </a:r>
            <a:br>
              <a:rPr lang="en-GB" altLang="en-US" dirty="0">
                <a:solidFill>
                  <a:srgbClr val="010066"/>
                </a:solidFill>
              </a:rPr>
            </a:br>
            <a:r>
              <a:rPr lang="en-GB" altLang="en-US" dirty="0">
                <a:solidFill>
                  <a:srgbClr val="010066"/>
                </a:solidFill>
              </a:rPr>
              <a:t>and natural water resources. </a:t>
            </a:r>
            <a:endParaRPr lang="en-US" altLang="en-US" dirty="0">
              <a:solidFill>
                <a:srgbClr val="010066"/>
              </a:solidFill>
            </a:endParaRPr>
          </a:p>
        </p:txBody>
      </p:sp>
      <p:sp>
        <p:nvSpPr>
          <p:cNvPr id="7" name="Rectangle 6">
            <a:extLst>
              <a:ext uri="{FF2B5EF4-FFF2-40B4-BE49-F238E27FC236}">
                <a16:creationId xmlns:a16="http://schemas.microsoft.com/office/drawing/2014/main" id="{5A8BA1D2-93B7-4A2B-8764-C1FD7ADB63E1}"/>
              </a:ext>
            </a:extLst>
          </p:cNvPr>
          <p:cNvSpPr>
            <a:spLocks noChangeArrowheads="1"/>
          </p:cNvSpPr>
          <p:nvPr/>
        </p:nvSpPr>
        <p:spPr bwMode="auto">
          <a:xfrm>
            <a:off x="342900" y="2173288"/>
            <a:ext cx="464275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Acidic gases can dissolve in the </a:t>
            </a:r>
            <a:br>
              <a:rPr lang="en-GB" altLang="en-US" dirty="0">
                <a:solidFill>
                  <a:srgbClr val="010066"/>
                </a:solidFill>
              </a:rPr>
            </a:br>
            <a:r>
              <a:rPr lang="en-GB" altLang="en-US" dirty="0">
                <a:solidFill>
                  <a:srgbClr val="010066"/>
                </a:solidFill>
              </a:rPr>
              <a:t>water held in clouds, leading to </a:t>
            </a:r>
            <a:br>
              <a:rPr lang="en-GB" altLang="en-US" dirty="0">
                <a:solidFill>
                  <a:srgbClr val="010066"/>
                </a:solidFill>
              </a:rPr>
            </a:br>
            <a:r>
              <a:rPr lang="en-GB" altLang="en-US" b="1" dirty="0">
                <a:solidFill>
                  <a:srgbClr val="10BC45"/>
                </a:solidFill>
              </a:rPr>
              <a:t>acid rain</a:t>
            </a:r>
            <a:r>
              <a:rPr lang="en-GB" altLang="en-US" dirty="0">
                <a:solidFill>
                  <a:srgbClr val="010066"/>
                </a:solidFill>
              </a:rPr>
              <a:t>.</a:t>
            </a:r>
          </a:p>
        </p:txBody>
      </p:sp>
      <p:sp>
        <p:nvSpPr>
          <p:cNvPr id="22534" name="Rectangle 171">
            <a:extLst>
              <a:ext uri="{FF2B5EF4-FFF2-40B4-BE49-F238E27FC236}">
                <a16:creationId xmlns:a16="http://schemas.microsoft.com/office/drawing/2014/main" id="{EBCD8C19-0C07-4AF0-BCBC-8D5793E6591F}"/>
              </a:ext>
            </a:extLst>
          </p:cNvPr>
          <p:cNvSpPr>
            <a:spLocks noChangeArrowheads="1"/>
          </p:cNvSpPr>
          <p:nvPr/>
        </p:nvSpPr>
        <p:spPr bwMode="auto">
          <a:xfrm>
            <a:off x="342900" y="784225"/>
            <a:ext cx="85398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Air pollution occurs when harmful chemicals and materials, such as smoke from burning fuels and acidic gases produced by industrial activities, enter the Earth’s atmosphere. </a:t>
            </a:r>
            <a:endParaRPr lang="en-GB" altLang="en-US" dirty="0"/>
          </a:p>
        </p:txBody>
      </p:sp>
      <p:pic>
        <p:nvPicPr>
          <p:cNvPr id="22536" name="Picture 8" descr="Mary-Terriberry_68777392_we.jpg">
            <a:extLst>
              <a:ext uri="{FF2B5EF4-FFF2-40B4-BE49-F238E27FC236}">
                <a16:creationId xmlns:a16="http://schemas.microsoft.com/office/drawing/2014/main" id="{DECE8B3D-C06A-46E4-ACA6-B874500DAF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6988" y="2105025"/>
            <a:ext cx="3425825"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26BC74E-4637-4A80-827E-E398C79C191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012BF3D4-E41E-4466-A49D-7F75867CA7AB}"/>
              </a:ext>
            </a:extLst>
          </p:cNvPr>
          <p:cNvSpPr>
            <a:spLocks noGrp="1" noChangeArrowheads="1"/>
          </p:cNvSpPr>
          <p:nvPr>
            <p:ph type="title"/>
          </p:nvPr>
        </p:nvSpPr>
        <p:spPr/>
        <p:txBody>
          <a:bodyPr/>
          <a:lstStyle/>
          <a:p>
            <a:pPr eaLnBrk="1" hangingPunct="1"/>
            <a:r>
              <a:rPr lang="en-GB" altLang="en-US" dirty="0"/>
              <a:t>What is acid rain?</a:t>
            </a:r>
          </a:p>
        </p:txBody>
      </p:sp>
      <p:pic>
        <p:nvPicPr>
          <p:cNvPr id="7" name="Picture 6">
            <a:extLst>
              <a:ext uri="{FF2B5EF4-FFF2-40B4-BE49-F238E27FC236}">
                <a16:creationId xmlns:a16="http://schemas.microsoft.com/office/drawing/2014/main" id="{4EDFEDD9-8EC0-4724-8AFE-423AAD177B4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647BB531-344E-4DA3-9AE6-E82A2958F07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D249C125-42CF-45C2-9C67-E31073928328}"/>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descr="Lightspring_73914538_web.jpg">
            <a:extLst>
              <a:ext uri="{FF2B5EF4-FFF2-40B4-BE49-F238E27FC236}">
                <a16:creationId xmlns:a16="http://schemas.microsoft.com/office/drawing/2014/main" id="{F0B77832-D7D8-4374-87ED-401449A1F3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1175" y="3438302"/>
            <a:ext cx="27559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FE40D5A5-E3C3-42E4-AC35-A95655739127}"/>
              </a:ext>
            </a:extLst>
          </p:cNvPr>
          <p:cNvSpPr>
            <a:spLocks noGrp="1" noChangeArrowheads="1"/>
          </p:cNvSpPr>
          <p:nvPr>
            <p:ph type="title"/>
          </p:nvPr>
        </p:nvSpPr>
        <p:spPr/>
        <p:txBody>
          <a:bodyPr/>
          <a:lstStyle/>
          <a:p>
            <a:r>
              <a:rPr lang="en-US" altLang="en-US"/>
              <a:t>Global warming</a:t>
            </a:r>
            <a:endParaRPr lang="en-GB" altLang="en-US"/>
          </a:p>
        </p:txBody>
      </p:sp>
      <p:sp>
        <p:nvSpPr>
          <p:cNvPr id="23557" name="Rectangle 174">
            <a:extLst>
              <a:ext uri="{FF2B5EF4-FFF2-40B4-BE49-F238E27FC236}">
                <a16:creationId xmlns:a16="http://schemas.microsoft.com/office/drawing/2014/main" id="{F4CA9968-2D87-47EE-9CD4-3183FEC17F10}"/>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10BC45"/>
                </a:solidFill>
              </a:rPr>
              <a:t>Global warming </a:t>
            </a:r>
            <a:r>
              <a:rPr lang="en-GB" altLang="en-US">
                <a:solidFill>
                  <a:srgbClr val="010066"/>
                </a:solidFill>
              </a:rPr>
              <a:t>describes the increase in the average temperature of the Earth’s atmosphere and oceans. </a:t>
            </a:r>
            <a:endParaRPr lang="en-GB" altLang="en-US"/>
          </a:p>
        </p:txBody>
      </p:sp>
      <p:sp>
        <p:nvSpPr>
          <p:cNvPr id="16" name="Rectangle 173">
            <a:extLst>
              <a:ext uri="{FF2B5EF4-FFF2-40B4-BE49-F238E27FC236}">
                <a16:creationId xmlns:a16="http://schemas.microsoft.com/office/drawing/2014/main" id="{1B9FD327-0226-4BBE-94CD-3705E3738ECB}"/>
              </a:ext>
            </a:extLst>
          </p:cNvPr>
          <p:cNvSpPr>
            <a:spLocks noChangeArrowheads="1"/>
          </p:cNvSpPr>
          <p:nvPr/>
        </p:nvSpPr>
        <p:spPr bwMode="auto">
          <a:xfrm>
            <a:off x="342899" y="1715236"/>
            <a:ext cx="76263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Human activities are releasing an increasing amount </a:t>
            </a:r>
            <a:br>
              <a:rPr lang="en-GB" altLang="en-US" dirty="0">
                <a:solidFill>
                  <a:srgbClr val="010066"/>
                </a:solidFill>
              </a:rPr>
            </a:br>
            <a:r>
              <a:rPr lang="en-GB" altLang="en-US" dirty="0">
                <a:solidFill>
                  <a:srgbClr val="010066"/>
                </a:solidFill>
              </a:rPr>
              <a:t>of </a:t>
            </a:r>
            <a:r>
              <a:rPr lang="en-GB" altLang="en-US" b="1" dirty="0">
                <a:solidFill>
                  <a:srgbClr val="10BC45"/>
                </a:solidFill>
              </a:rPr>
              <a:t>carbon dioxide </a:t>
            </a:r>
            <a:r>
              <a:rPr lang="en-GB" altLang="en-US" dirty="0">
                <a:solidFill>
                  <a:srgbClr val="010066"/>
                </a:solidFill>
              </a:rPr>
              <a:t>and </a:t>
            </a:r>
            <a:r>
              <a:rPr lang="en-GB" altLang="en-US" b="1" dirty="0">
                <a:solidFill>
                  <a:srgbClr val="10BC45"/>
                </a:solidFill>
              </a:rPr>
              <a:t>methane</a:t>
            </a:r>
            <a:r>
              <a:rPr lang="en-GB" altLang="en-US" dirty="0">
                <a:solidFill>
                  <a:srgbClr val="010066"/>
                </a:solidFill>
              </a:rPr>
              <a:t> into the atmosphere. Both these gases contribute to global warming.  </a:t>
            </a:r>
          </a:p>
        </p:txBody>
      </p:sp>
      <p:sp>
        <p:nvSpPr>
          <p:cNvPr id="17" name="Rectangle 172">
            <a:extLst>
              <a:ext uri="{FF2B5EF4-FFF2-40B4-BE49-F238E27FC236}">
                <a16:creationId xmlns:a16="http://schemas.microsoft.com/office/drawing/2014/main" id="{2177DDA5-C0DD-4A5B-984F-BB01B854B6E5}"/>
              </a:ext>
            </a:extLst>
          </p:cNvPr>
          <p:cNvSpPr>
            <a:spLocks noChangeArrowheads="1"/>
          </p:cNvSpPr>
          <p:nvPr/>
        </p:nvSpPr>
        <p:spPr bwMode="auto">
          <a:xfrm>
            <a:off x="342900" y="3016313"/>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Biological consequences of global warming include:</a:t>
            </a:r>
          </a:p>
        </p:txBody>
      </p:sp>
      <p:sp>
        <p:nvSpPr>
          <p:cNvPr id="18" name="Rectangle 171">
            <a:extLst>
              <a:ext uri="{FF2B5EF4-FFF2-40B4-BE49-F238E27FC236}">
                <a16:creationId xmlns:a16="http://schemas.microsoft.com/office/drawing/2014/main" id="{40CB306A-6937-43F8-B4C7-14B0D49C951D}"/>
              </a:ext>
            </a:extLst>
          </p:cNvPr>
          <p:cNvSpPr>
            <a:spLocks noChangeArrowheads="1"/>
          </p:cNvSpPr>
          <p:nvPr/>
        </p:nvSpPr>
        <p:spPr bwMode="auto">
          <a:xfrm>
            <a:off x="342900" y="3579024"/>
            <a:ext cx="492578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dirty="0">
                <a:solidFill>
                  <a:srgbClr val="010066"/>
                </a:solidFill>
              </a:rPr>
              <a:t>melting ice caps, causing rising </a:t>
            </a:r>
            <a:br>
              <a:rPr lang="en-GB" altLang="en-US" dirty="0">
                <a:solidFill>
                  <a:srgbClr val="010066"/>
                </a:solidFill>
              </a:rPr>
            </a:br>
            <a:r>
              <a:rPr lang="en-GB" altLang="en-US" dirty="0">
                <a:solidFill>
                  <a:srgbClr val="010066"/>
                </a:solidFill>
              </a:rPr>
              <a:t>sea levels</a:t>
            </a:r>
          </a:p>
        </p:txBody>
      </p:sp>
      <p:sp>
        <p:nvSpPr>
          <p:cNvPr id="19" name="Rectangle 18">
            <a:extLst>
              <a:ext uri="{FF2B5EF4-FFF2-40B4-BE49-F238E27FC236}">
                <a16:creationId xmlns:a16="http://schemas.microsoft.com/office/drawing/2014/main" id="{C13F2FAF-DE43-450D-8AF0-C9F8E670C54B}"/>
              </a:ext>
            </a:extLst>
          </p:cNvPr>
          <p:cNvSpPr>
            <a:spLocks noChangeArrowheads="1"/>
          </p:cNvSpPr>
          <p:nvPr/>
        </p:nvSpPr>
        <p:spPr bwMode="auto">
          <a:xfrm>
            <a:off x="342900" y="4511622"/>
            <a:ext cx="4925786"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dirty="0">
                <a:solidFill>
                  <a:srgbClr val="010066"/>
                </a:solidFill>
              </a:rPr>
              <a:t>changes in weather patterns, </a:t>
            </a:r>
            <a:br>
              <a:rPr lang="en-GB" altLang="en-US" dirty="0">
                <a:solidFill>
                  <a:srgbClr val="010066"/>
                </a:solidFill>
              </a:rPr>
            </a:br>
            <a:r>
              <a:rPr lang="en-GB" altLang="en-US" dirty="0">
                <a:solidFill>
                  <a:srgbClr val="010066"/>
                </a:solidFill>
              </a:rPr>
              <a:t>leading to droughts and flooding</a:t>
            </a:r>
          </a:p>
        </p:txBody>
      </p:sp>
      <p:sp>
        <p:nvSpPr>
          <p:cNvPr id="20" name="Rectangle 19">
            <a:extLst>
              <a:ext uri="{FF2B5EF4-FFF2-40B4-BE49-F238E27FC236}">
                <a16:creationId xmlns:a16="http://schemas.microsoft.com/office/drawing/2014/main" id="{BAC209D6-55E5-44AE-AF5C-EC67A319A8AF}"/>
              </a:ext>
            </a:extLst>
          </p:cNvPr>
          <p:cNvSpPr>
            <a:spLocks noChangeArrowheads="1"/>
          </p:cNvSpPr>
          <p:nvPr/>
        </p:nvSpPr>
        <p:spPr bwMode="auto">
          <a:xfrm>
            <a:off x="342900" y="5442633"/>
            <a:ext cx="5067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dirty="0">
                <a:solidFill>
                  <a:srgbClr val="010066"/>
                </a:solidFill>
              </a:rPr>
              <a:t>habitat loss, leading species to</a:t>
            </a:r>
            <a:br>
              <a:rPr lang="en-GB" altLang="en-US" dirty="0">
                <a:solidFill>
                  <a:srgbClr val="010066"/>
                </a:solidFill>
              </a:rPr>
            </a:br>
            <a:r>
              <a:rPr lang="en-GB" altLang="en-US" dirty="0">
                <a:solidFill>
                  <a:srgbClr val="010066"/>
                </a:solidFill>
              </a:rPr>
              <a:t>become </a:t>
            </a:r>
            <a:r>
              <a:rPr lang="en-GB" altLang="en-US" b="1" dirty="0">
                <a:solidFill>
                  <a:srgbClr val="10BC45"/>
                </a:solidFill>
              </a:rPr>
              <a:t>endangered</a:t>
            </a:r>
            <a:r>
              <a:rPr lang="en-GB" altLang="en-US" dirty="0">
                <a:solidFill>
                  <a:srgbClr val="010066"/>
                </a:solidFill>
              </a:rPr>
              <a:t> or </a:t>
            </a:r>
            <a:r>
              <a:rPr lang="en-GB" altLang="en-US" b="1" dirty="0">
                <a:solidFill>
                  <a:srgbClr val="10BC45"/>
                </a:solidFill>
              </a:rPr>
              <a:t>extinct</a:t>
            </a:r>
            <a:r>
              <a:rPr lang="en-GB" altLang="en-US" dirty="0">
                <a:solidFill>
                  <a:srgbClr val="010066"/>
                </a:solidFill>
              </a:rPr>
              <a:t>.</a:t>
            </a:r>
          </a:p>
        </p:txBody>
      </p:sp>
      <p:pic>
        <p:nvPicPr>
          <p:cNvPr id="11" name="Picture 10">
            <a:extLst>
              <a:ext uri="{FF2B5EF4-FFF2-40B4-BE49-F238E27FC236}">
                <a16:creationId xmlns:a16="http://schemas.microsoft.com/office/drawing/2014/main" id="{7DF541D5-26B5-45C7-A627-1FD51CEB23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3">
            <a:extLst>
              <a:ext uri="{FF2B5EF4-FFF2-40B4-BE49-F238E27FC236}">
                <a16:creationId xmlns:a16="http://schemas.microsoft.com/office/drawing/2014/main" id="{D680DF67-1F01-413E-B72C-AAFA557D28F7}"/>
              </a:ext>
            </a:extLst>
          </p:cNvPr>
          <p:cNvSpPr>
            <a:spLocks noGrp="1" noChangeArrowheads="1"/>
          </p:cNvSpPr>
          <p:nvPr>
            <p:ph type="title"/>
          </p:nvPr>
        </p:nvSpPr>
        <p:spPr/>
        <p:txBody>
          <a:bodyPr/>
          <a:lstStyle/>
          <a:p>
            <a:pPr eaLnBrk="1" hangingPunct="1"/>
            <a:r>
              <a:rPr lang="en-GB" altLang="en-US" dirty="0"/>
              <a:t>What is the greenhouse effect?</a:t>
            </a:r>
          </a:p>
        </p:txBody>
      </p:sp>
      <p:pic>
        <p:nvPicPr>
          <p:cNvPr id="7" name="Picture 6">
            <a:extLst>
              <a:ext uri="{FF2B5EF4-FFF2-40B4-BE49-F238E27FC236}">
                <a16:creationId xmlns:a16="http://schemas.microsoft.com/office/drawing/2014/main" id="{86F4AB4F-8681-4DBB-B008-36E796E446C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D27CBB3-9B1D-4CD0-BC80-F2ACD6626F3A}"/>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A8A53E07-1233-4278-A1AB-62A1246ABE41}"/>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9F47CFAB-562B-44C5-8F1F-002A59DA90D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351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3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FA3E88DF-A736-4153-ADA9-C1E1DD3D4754}"/>
              </a:ext>
            </a:extLst>
          </p:cNvPr>
          <p:cNvSpPr>
            <a:spLocks noGrp="1" noChangeArrowheads="1"/>
          </p:cNvSpPr>
          <p:nvPr>
            <p:ph type="title"/>
          </p:nvPr>
        </p:nvSpPr>
        <p:spPr/>
        <p:txBody>
          <a:bodyPr/>
          <a:lstStyle/>
          <a:p>
            <a:r>
              <a:rPr lang="en-GB" altLang="en-US" dirty="0"/>
              <a:t>Possible effects of global warming</a:t>
            </a:r>
            <a:endParaRPr lang="en-US" altLang="en-US" dirty="0"/>
          </a:p>
        </p:txBody>
      </p:sp>
      <p:pic>
        <p:nvPicPr>
          <p:cNvPr id="6" name="Picture 5">
            <a:extLst>
              <a:ext uri="{FF2B5EF4-FFF2-40B4-BE49-F238E27FC236}">
                <a16:creationId xmlns:a16="http://schemas.microsoft.com/office/drawing/2014/main" id="{BC5ED10C-CAF2-4E38-9420-255F9C4411A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000F9524-C0A2-476A-8E3B-F467F629C3D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a:extLst>
              <a:ext uri="{FF2B5EF4-FFF2-40B4-BE49-F238E27FC236}">
                <a16:creationId xmlns:a16="http://schemas.microsoft.com/office/drawing/2014/main" id="{B273814E-144A-484F-AB49-EC959263A5C9}"/>
              </a:ext>
            </a:extLst>
          </p:cNvPr>
          <p:cNvSpPr>
            <a:spLocks noGrp="1" noChangeArrowheads="1"/>
          </p:cNvSpPr>
          <p:nvPr>
            <p:ph type="title"/>
          </p:nvPr>
        </p:nvSpPr>
        <p:spPr/>
        <p:txBody>
          <a:bodyPr/>
          <a:lstStyle/>
          <a:p>
            <a:r>
              <a:rPr lang="en-GB" altLang="en-US" dirty="0"/>
              <a:t>Land use and habitat loss</a:t>
            </a:r>
          </a:p>
        </p:txBody>
      </p:sp>
      <p:sp>
        <p:nvSpPr>
          <p:cNvPr id="25606" name="Rectangle 121">
            <a:extLst>
              <a:ext uri="{FF2B5EF4-FFF2-40B4-BE49-F238E27FC236}">
                <a16:creationId xmlns:a16="http://schemas.microsoft.com/office/drawing/2014/main" id="{8BB57905-4026-4546-A498-5CBC267EB7B3}"/>
              </a:ext>
            </a:extLst>
          </p:cNvPr>
          <p:cNvSpPr>
            <a:spLocks noChangeArrowheads="1"/>
          </p:cNvSpPr>
          <p:nvPr/>
        </p:nvSpPr>
        <p:spPr bwMode="auto">
          <a:xfrm>
            <a:off x="355600" y="801688"/>
            <a:ext cx="8177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solidFill>
                  <a:srgbClr val="010066"/>
                </a:solidFill>
              </a:rPr>
              <a:t>Many human activities lead to the damage or complete loss of habitats. This is a problem across the world. </a:t>
            </a:r>
          </a:p>
        </p:txBody>
      </p:sp>
      <p:sp>
        <p:nvSpPr>
          <p:cNvPr id="249869" name="Rectangle 133">
            <a:extLst>
              <a:ext uri="{FF2B5EF4-FFF2-40B4-BE49-F238E27FC236}">
                <a16:creationId xmlns:a16="http://schemas.microsoft.com/office/drawing/2014/main" id="{FB74F698-E4FE-460F-B596-7CB0E0B00317}"/>
              </a:ext>
            </a:extLst>
          </p:cNvPr>
          <p:cNvSpPr>
            <a:spLocks noChangeArrowheads="1"/>
          </p:cNvSpPr>
          <p:nvPr/>
        </p:nvSpPr>
        <p:spPr bwMode="auto">
          <a:xfrm>
            <a:off x="342900" y="3049588"/>
            <a:ext cx="271638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US" altLang="en-US" dirty="0">
                <a:solidFill>
                  <a:srgbClr val="010066"/>
                </a:solidFill>
              </a:rPr>
              <a:t>building roads</a:t>
            </a:r>
          </a:p>
        </p:txBody>
      </p:sp>
      <p:sp>
        <p:nvSpPr>
          <p:cNvPr id="18440" name="Rectangle 1">
            <a:extLst>
              <a:ext uri="{FF2B5EF4-FFF2-40B4-BE49-F238E27FC236}">
                <a16:creationId xmlns:a16="http://schemas.microsoft.com/office/drawing/2014/main" id="{DF98CE2F-7983-4458-82CE-FFC8836AB5BA}"/>
              </a:ext>
            </a:extLst>
          </p:cNvPr>
          <p:cNvSpPr>
            <a:spLocks noChangeArrowheads="1"/>
          </p:cNvSpPr>
          <p:nvPr/>
        </p:nvSpPr>
        <p:spPr bwMode="auto">
          <a:xfrm>
            <a:off x="342900" y="1881893"/>
            <a:ext cx="7851775"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Can you think of any human activities that result in the destruction of habitats?</a:t>
            </a:r>
          </a:p>
        </p:txBody>
      </p:sp>
      <p:sp>
        <p:nvSpPr>
          <p:cNvPr id="13" name="Rectangle 132">
            <a:extLst>
              <a:ext uri="{FF2B5EF4-FFF2-40B4-BE49-F238E27FC236}">
                <a16:creationId xmlns:a16="http://schemas.microsoft.com/office/drawing/2014/main" id="{7B8306CD-6DC5-4D67-A6DD-471A9EEDAAFE}"/>
              </a:ext>
            </a:extLst>
          </p:cNvPr>
          <p:cNvSpPr>
            <a:spLocks noChangeArrowheads="1"/>
          </p:cNvSpPr>
          <p:nvPr/>
        </p:nvSpPr>
        <p:spPr bwMode="auto">
          <a:xfrm>
            <a:off x="342900" y="3816350"/>
            <a:ext cx="271638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US" altLang="en-US" dirty="0">
                <a:solidFill>
                  <a:srgbClr val="010066"/>
                </a:solidFill>
              </a:rPr>
              <a:t>dumping waste</a:t>
            </a:r>
          </a:p>
        </p:txBody>
      </p:sp>
      <p:sp>
        <p:nvSpPr>
          <p:cNvPr id="14" name="Rectangle 131">
            <a:extLst>
              <a:ext uri="{FF2B5EF4-FFF2-40B4-BE49-F238E27FC236}">
                <a16:creationId xmlns:a16="http://schemas.microsoft.com/office/drawing/2014/main" id="{392136DD-3505-4704-8B28-7922F237D67E}"/>
              </a:ext>
            </a:extLst>
          </p:cNvPr>
          <p:cNvSpPr>
            <a:spLocks noChangeArrowheads="1"/>
          </p:cNvSpPr>
          <p:nvPr/>
        </p:nvSpPr>
        <p:spPr bwMode="auto">
          <a:xfrm>
            <a:off x="3322639" y="3049588"/>
            <a:ext cx="1960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US" altLang="en-US" dirty="0">
                <a:solidFill>
                  <a:srgbClr val="010066"/>
                </a:solidFill>
              </a:rPr>
              <a:t>quarrying</a:t>
            </a:r>
          </a:p>
        </p:txBody>
      </p:sp>
      <p:sp>
        <p:nvSpPr>
          <p:cNvPr id="15" name="Rectangle 14">
            <a:extLst>
              <a:ext uri="{FF2B5EF4-FFF2-40B4-BE49-F238E27FC236}">
                <a16:creationId xmlns:a16="http://schemas.microsoft.com/office/drawing/2014/main" id="{FCF8ABEC-5C0E-4EC2-B196-A84B01BB1CF7}"/>
              </a:ext>
            </a:extLst>
          </p:cNvPr>
          <p:cNvSpPr>
            <a:spLocks noChangeArrowheads="1"/>
          </p:cNvSpPr>
          <p:nvPr/>
        </p:nvSpPr>
        <p:spPr bwMode="auto">
          <a:xfrm>
            <a:off x="3322639" y="3816350"/>
            <a:ext cx="1960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US" altLang="en-US" dirty="0">
                <a:solidFill>
                  <a:srgbClr val="010066"/>
                </a:solidFill>
              </a:rPr>
              <a:t>farming</a:t>
            </a:r>
          </a:p>
        </p:txBody>
      </p:sp>
      <p:sp>
        <p:nvSpPr>
          <p:cNvPr id="18444" name="Rectangle 12">
            <a:extLst>
              <a:ext uri="{FF2B5EF4-FFF2-40B4-BE49-F238E27FC236}">
                <a16:creationId xmlns:a16="http://schemas.microsoft.com/office/drawing/2014/main" id="{D9133570-C91D-43DD-AC59-769B7CFA1F5B}"/>
              </a:ext>
            </a:extLst>
          </p:cNvPr>
          <p:cNvSpPr>
            <a:spLocks noChangeArrowheads="1"/>
          </p:cNvSpPr>
          <p:nvPr/>
        </p:nvSpPr>
        <p:spPr bwMode="auto">
          <a:xfrm>
            <a:off x="342899" y="4583113"/>
            <a:ext cx="4940301"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The increasing human population means that the extent of these activities is growing. This is causing an increase in habitat loss.</a:t>
            </a:r>
          </a:p>
        </p:txBody>
      </p:sp>
      <p:pic>
        <p:nvPicPr>
          <p:cNvPr id="25613" name="Picture 15" descr="Rich-Carey_445261147_web.jpg">
            <a:extLst>
              <a:ext uri="{FF2B5EF4-FFF2-40B4-BE49-F238E27FC236}">
                <a16:creationId xmlns:a16="http://schemas.microsoft.com/office/drawing/2014/main" id="{08D90B01-F3F2-43A8-A5D2-D369C76B21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4951" y="3212571"/>
            <a:ext cx="3279775"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8217B2DD-BE09-408A-8346-626A9E30A1C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4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9" grpId="0"/>
      <p:bldP spid="18440" grpId="0" animBg="1"/>
      <p:bldP spid="13" grpId="0"/>
      <p:bldP spid="14" grpId="0"/>
      <p:bldP spid="15" grpId="0"/>
      <p:bldP spid="184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FF3F5E4-068F-4E62-9C49-3089B99E01BB}"/>
              </a:ext>
            </a:extLst>
          </p:cNvPr>
          <p:cNvSpPr>
            <a:spLocks noGrp="1" noChangeArrowheads="1"/>
          </p:cNvSpPr>
          <p:nvPr>
            <p:ph type="title"/>
          </p:nvPr>
        </p:nvSpPr>
        <p:spPr>
          <a:xfrm>
            <a:off x="233363" y="53975"/>
            <a:ext cx="7996237" cy="549275"/>
          </a:xfrm>
          <a:noFill/>
        </p:spPr>
        <p:txBody>
          <a:bodyPr/>
          <a:lstStyle/>
          <a:p>
            <a:pPr eaLnBrk="1" hangingPunct="1"/>
            <a:r>
              <a:rPr lang="en-GB" altLang="en-US" dirty="0"/>
              <a:t>How does extraction affect the environment?  </a:t>
            </a:r>
          </a:p>
        </p:txBody>
      </p:sp>
      <p:sp>
        <p:nvSpPr>
          <p:cNvPr id="80901" name="Text Box 5">
            <a:extLst>
              <a:ext uri="{FF2B5EF4-FFF2-40B4-BE49-F238E27FC236}">
                <a16:creationId xmlns:a16="http://schemas.microsoft.com/office/drawing/2014/main" id="{2A50ADF9-7824-4618-BFC7-31E407B9511B}"/>
              </a:ext>
            </a:extLst>
          </p:cNvPr>
          <p:cNvSpPr txBox="1">
            <a:spLocks noChangeArrowheads="1"/>
          </p:cNvSpPr>
          <p:nvPr/>
        </p:nvSpPr>
        <p:spPr bwMode="auto">
          <a:xfrm>
            <a:off x="355600" y="3150423"/>
            <a:ext cx="40084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Extracting metals causes huge amounts of waste. Copper production discards 99.5% of the extracted ore.</a:t>
            </a:r>
          </a:p>
        </p:txBody>
      </p:sp>
      <p:sp>
        <p:nvSpPr>
          <p:cNvPr id="5124" name="Text Box 9">
            <a:extLst>
              <a:ext uri="{FF2B5EF4-FFF2-40B4-BE49-F238E27FC236}">
                <a16:creationId xmlns:a16="http://schemas.microsoft.com/office/drawing/2014/main" id="{5111E810-5C77-4AAE-AC21-371325C5AB41}"/>
              </a:ext>
            </a:extLst>
          </p:cNvPr>
          <p:cNvSpPr txBox="1">
            <a:spLocks noChangeArrowheads="1"/>
          </p:cNvSpPr>
          <p:nvPr/>
        </p:nvSpPr>
        <p:spPr bwMode="auto">
          <a:xfrm>
            <a:off x="355600" y="784225"/>
            <a:ext cx="400843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Open-cast mining removes ores using explosives. It produces dust and can scar the landscape. This disused copper mine in </a:t>
            </a:r>
            <a:r>
              <a:rPr lang="en-GB" altLang="en-US" dirty="0" err="1"/>
              <a:t>Ajo</a:t>
            </a:r>
            <a:r>
              <a:rPr lang="en-GB" altLang="en-US" dirty="0"/>
              <a:t>, Arizona, measures one mile wide.</a:t>
            </a:r>
          </a:p>
        </p:txBody>
      </p:sp>
      <p:sp>
        <p:nvSpPr>
          <p:cNvPr id="80911" name="Text Box 15">
            <a:extLst>
              <a:ext uri="{FF2B5EF4-FFF2-40B4-BE49-F238E27FC236}">
                <a16:creationId xmlns:a16="http://schemas.microsoft.com/office/drawing/2014/main" id="{5F7BD39B-0302-40F0-8133-0705CBC842C8}"/>
              </a:ext>
            </a:extLst>
          </p:cNvPr>
          <p:cNvSpPr txBox="1">
            <a:spLocks noChangeArrowheads="1"/>
          </p:cNvSpPr>
          <p:nvPr/>
        </p:nvSpPr>
        <p:spPr bwMode="auto">
          <a:xfrm>
            <a:off x="355600" y="4786371"/>
            <a:ext cx="83518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Harmful waste gases, including sulfur dioxide, carbon dioxide and carbon monoxide, are produced by extraction.</a:t>
            </a:r>
          </a:p>
        </p:txBody>
      </p:sp>
      <p:sp>
        <p:nvSpPr>
          <p:cNvPr id="80915" name="Text Box 19">
            <a:extLst>
              <a:ext uri="{FF2B5EF4-FFF2-40B4-BE49-F238E27FC236}">
                <a16:creationId xmlns:a16="http://schemas.microsoft.com/office/drawing/2014/main" id="{3B952358-3ED6-4BAA-A8AB-61974EEDE86E}"/>
              </a:ext>
            </a:extLst>
          </p:cNvPr>
          <p:cNvSpPr txBox="1">
            <a:spLocks noChangeArrowheads="1"/>
          </p:cNvSpPr>
          <p:nvPr/>
        </p:nvSpPr>
        <p:spPr bwMode="auto">
          <a:xfrm>
            <a:off x="355600" y="5692070"/>
            <a:ext cx="872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Extraction, especially electrolysis, also uses a lot of electricity. </a:t>
            </a:r>
          </a:p>
        </p:txBody>
      </p:sp>
      <p:pic>
        <p:nvPicPr>
          <p:cNvPr id="5128" name="Picture 20" descr="ISS004-E-5201_mine">
            <a:extLst>
              <a:ext uri="{FF2B5EF4-FFF2-40B4-BE49-F238E27FC236}">
                <a16:creationId xmlns:a16="http://schemas.microsoft.com/office/drawing/2014/main" id="{59D31DF6-696A-4927-B4E0-15CEEFA4C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923925"/>
            <a:ext cx="425450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EF56E6E-5C3F-4EAB-BB2A-1E5BE8CB4F2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D16719DD-0518-4DD2-96B6-DDDB93E3DCB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82161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11" grpId="0"/>
      <p:bldP spid="809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a:extLst>
              <a:ext uri="{FF2B5EF4-FFF2-40B4-BE49-F238E27FC236}">
                <a16:creationId xmlns:a16="http://schemas.microsoft.com/office/drawing/2014/main" id="{04D74FB9-D446-4AF5-ACE6-CE1D3A1DC7B8}"/>
              </a:ext>
            </a:extLst>
          </p:cNvPr>
          <p:cNvSpPr>
            <a:spLocks noGrp="1" noChangeArrowheads="1"/>
          </p:cNvSpPr>
          <p:nvPr>
            <p:ph type="title"/>
          </p:nvPr>
        </p:nvSpPr>
        <p:spPr/>
        <p:txBody>
          <a:bodyPr/>
          <a:lstStyle/>
          <a:p>
            <a:r>
              <a:rPr lang="en-GB" altLang="en-US" dirty="0"/>
              <a:t>Deforestation</a:t>
            </a:r>
          </a:p>
        </p:txBody>
      </p:sp>
      <p:sp>
        <p:nvSpPr>
          <p:cNvPr id="26630" name="Rectangle 12">
            <a:extLst>
              <a:ext uri="{FF2B5EF4-FFF2-40B4-BE49-F238E27FC236}">
                <a16:creationId xmlns:a16="http://schemas.microsoft.com/office/drawing/2014/main" id="{FC2F4E7F-4637-4B43-A389-8C7120CEB804}"/>
              </a:ext>
            </a:extLst>
          </p:cNvPr>
          <p:cNvSpPr>
            <a:spLocks noChangeArrowheads="1"/>
          </p:cNvSpPr>
          <p:nvPr/>
        </p:nvSpPr>
        <p:spPr bwMode="auto">
          <a:xfrm>
            <a:off x="355600" y="801688"/>
            <a:ext cx="8480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dirty="0">
                <a:solidFill>
                  <a:srgbClr val="10BC45"/>
                </a:solidFill>
              </a:rPr>
              <a:t>Deforestation</a:t>
            </a:r>
            <a:r>
              <a:rPr lang="en-US" altLang="en-US" dirty="0"/>
              <a:t> is the</a:t>
            </a:r>
            <a:r>
              <a:rPr lang="en-US" altLang="en-US" dirty="0">
                <a:solidFill>
                  <a:srgbClr val="010066"/>
                </a:solidFill>
              </a:rPr>
              <a:t> removal of forest habitats to make alternative use of the land. This is often to make way for human activities, such as agriculture and cattle farming.</a:t>
            </a:r>
          </a:p>
        </p:txBody>
      </p:sp>
      <p:sp>
        <p:nvSpPr>
          <p:cNvPr id="249869" name="Rectangle 132">
            <a:extLst>
              <a:ext uri="{FF2B5EF4-FFF2-40B4-BE49-F238E27FC236}">
                <a16:creationId xmlns:a16="http://schemas.microsoft.com/office/drawing/2014/main" id="{D249898C-DF09-4C11-A607-AF7ED73F4391}"/>
              </a:ext>
            </a:extLst>
          </p:cNvPr>
          <p:cNvSpPr>
            <a:spLocks noChangeArrowheads="1"/>
          </p:cNvSpPr>
          <p:nvPr/>
        </p:nvSpPr>
        <p:spPr bwMode="auto">
          <a:xfrm>
            <a:off x="342900" y="2308226"/>
            <a:ext cx="4375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Replacing natural vegetation </a:t>
            </a:r>
            <a:br>
              <a:rPr lang="en-US" altLang="en-US" dirty="0">
                <a:solidFill>
                  <a:srgbClr val="010066"/>
                </a:solidFill>
              </a:rPr>
            </a:br>
            <a:r>
              <a:rPr lang="en-US" altLang="en-US" dirty="0">
                <a:solidFill>
                  <a:srgbClr val="010066"/>
                </a:solidFill>
              </a:rPr>
              <a:t>with crops reduces the number of plant species. </a:t>
            </a:r>
          </a:p>
        </p:txBody>
      </p:sp>
      <p:sp>
        <p:nvSpPr>
          <p:cNvPr id="12" name="Rectangle 11">
            <a:extLst>
              <a:ext uri="{FF2B5EF4-FFF2-40B4-BE49-F238E27FC236}">
                <a16:creationId xmlns:a16="http://schemas.microsoft.com/office/drawing/2014/main" id="{82B63D16-B2DA-4113-8553-B7F916AF3221}"/>
              </a:ext>
            </a:extLst>
          </p:cNvPr>
          <p:cNvSpPr>
            <a:spLocks noChangeArrowheads="1"/>
          </p:cNvSpPr>
          <p:nvPr/>
        </p:nvSpPr>
        <p:spPr bwMode="auto">
          <a:xfrm>
            <a:off x="342900" y="5691188"/>
            <a:ext cx="8539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solidFill>
                  <a:srgbClr val="010066"/>
                </a:solidFill>
              </a:rPr>
              <a:t>As a result, deforestation leads to a reduction in biodiversity.</a:t>
            </a:r>
            <a:endParaRPr lang="en-GB" altLang="en-US"/>
          </a:p>
        </p:txBody>
      </p:sp>
      <p:sp>
        <p:nvSpPr>
          <p:cNvPr id="14" name="Rectangle 131">
            <a:extLst>
              <a:ext uri="{FF2B5EF4-FFF2-40B4-BE49-F238E27FC236}">
                <a16:creationId xmlns:a16="http://schemas.microsoft.com/office/drawing/2014/main" id="{ACA89D93-2FE8-4747-A267-C72CA9784653}"/>
              </a:ext>
            </a:extLst>
          </p:cNvPr>
          <p:cNvSpPr>
            <a:spLocks noChangeArrowheads="1"/>
          </p:cNvSpPr>
          <p:nvPr/>
        </p:nvSpPr>
        <p:spPr bwMode="auto">
          <a:xfrm>
            <a:off x="342900" y="3814764"/>
            <a:ext cx="45640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This can cause the populations </a:t>
            </a:r>
            <a:br>
              <a:rPr lang="en-US" altLang="en-US" dirty="0">
                <a:solidFill>
                  <a:srgbClr val="010066"/>
                </a:solidFill>
              </a:rPr>
            </a:br>
            <a:r>
              <a:rPr lang="en-US" altLang="en-US" dirty="0">
                <a:solidFill>
                  <a:srgbClr val="010066"/>
                </a:solidFill>
              </a:rPr>
              <a:t>of animal species that depend </a:t>
            </a:r>
            <a:br>
              <a:rPr lang="en-US" altLang="en-US" dirty="0">
                <a:solidFill>
                  <a:srgbClr val="010066"/>
                </a:solidFill>
              </a:rPr>
            </a:br>
            <a:r>
              <a:rPr lang="en-US" altLang="en-US" dirty="0">
                <a:solidFill>
                  <a:srgbClr val="010066"/>
                </a:solidFill>
              </a:rPr>
              <a:t>on the trees for food or habitat </a:t>
            </a:r>
            <a:br>
              <a:rPr lang="en-US" altLang="en-US" dirty="0">
                <a:solidFill>
                  <a:srgbClr val="010066"/>
                </a:solidFill>
              </a:rPr>
            </a:br>
            <a:r>
              <a:rPr lang="en-US" altLang="en-US" dirty="0">
                <a:solidFill>
                  <a:srgbClr val="010066"/>
                </a:solidFill>
              </a:rPr>
              <a:t>to decline.</a:t>
            </a:r>
          </a:p>
        </p:txBody>
      </p:sp>
      <p:pic>
        <p:nvPicPr>
          <p:cNvPr id="26634" name="Picture 10" descr="Fedorov-Oleksiy_180826652_w.jpg">
            <a:extLst>
              <a:ext uri="{FF2B5EF4-FFF2-40B4-BE49-F238E27FC236}">
                <a16:creationId xmlns:a16="http://schemas.microsoft.com/office/drawing/2014/main" id="{93A440D0-201C-4C2C-B84F-6C225CCFCD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4697" y="2332919"/>
            <a:ext cx="362585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C4F0151-B1F8-4C61-A217-54453FECE57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9"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a:extLst>
              <a:ext uri="{FF2B5EF4-FFF2-40B4-BE49-F238E27FC236}">
                <a16:creationId xmlns:a16="http://schemas.microsoft.com/office/drawing/2014/main" id="{9D88A9B2-4ABD-4572-BEA3-508B4938998C}"/>
              </a:ext>
            </a:extLst>
          </p:cNvPr>
          <p:cNvSpPr>
            <a:spLocks noGrp="1" noChangeArrowheads="1"/>
          </p:cNvSpPr>
          <p:nvPr>
            <p:ph type="title"/>
          </p:nvPr>
        </p:nvSpPr>
        <p:spPr/>
        <p:txBody>
          <a:bodyPr/>
          <a:lstStyle/>
          <a:p>
            <a:r>
              <a:rPr lang="en-GB" altLang="en-US"/>
              <a:t>Tropical deforestation</a:t>
            </a:r>
          </a:p>
        </p:txBody>
      </p:sp>
      <p:sp>
        <p:nvSpPr>
          <p:cNvPr id="27654" name="Rectangle 133">
            <a:extLst>
              <a:ext uri="{FF2B5EF4-FFF2-40B4-BE49-F238E27FC236}">
                <a16:creationId xmlns:a16="http://schemas.microsoft.com/office/drawing/2014/main" id="{C33B2241-BE2E-438C-83F2-D127D8B6BB71}"/>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solidFill>
                  <a:srgbClr val="010066"/>
                </a:solidFill>
              </a:rPr>
              <a:t>Tropical deforestation is a particular concern, with 80% of the world’s species estimated to live in rainforests.</a:t>
            </a:r>
          </a:p>
        </p:txBody>
      </p:sp>
      <p:sp>
        <p:nvSpPr>
          <p:cNvPr id="12" name="Rectangle 132">
            <a:extLst>
              <a:ext uri="{FF2B5EF4-FFF2-40B4-BE49-F238E27FC236}">
                <a16:creationId xmlns:a16="http://schemas.microsoft.com/office/drawing/2014/main" id="{F17BBA9F-F77B-4C45-AFC0-662386C88B45}"/>
              </a:ext>
            </a:extLst>
          </p:cNvPr>
          <p:cNvSpPr>
            <a:spLocks noChangeArrowheads="1"/>
          </p:cNvSpPr>
          <p:nvPr/>
        </p:nvSpPr>
        <p:spPr bwMode="auto">
          <a:xfrm>
            <a:off x="342900" y="18049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In the Amazon, the main reason for deforestation has been to provide land for cattle ranches and soybean crops. </a:t>
            </a:r>
          </a:p>
        </p:txBody>
      </p:sp>
      <p:sp>
        <p:nvSpPr>
          <p:cNvPr id="14" name="Rectangle 131">
            <a:extLst>
              <a:ext uri="{FF2B5EF4-FFF2-40B4-BE49-F238E27FC236}">
                <a16:creationId xmlns:a16="http://schemas.microsoft.com/office/drawing/2014/main" id="{BB9A0F5D-3DE9-4B02-8051-AF015F8937FF}"/>
              </a:ext>
            </a:extLst>
          </p:cNvPr>
          <p:cNvSpPr>
            <a:spLocks noChangeArrowheads="1"/>
          </p:cNvSpPr>
          <p:nvPr/>
        </p:nvSpPr>
        <p:spPr bwMode="auto">
          <a:xfrm>
            <a:off x="342900" y="2824163"/>
            <a:ext cx="5262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solidFill>
                  <a:srgbClr val="010066"/>
                </a:solidFill>
              </a:rPr>
              <a:t>Much of the meat produced by </a:t>
            </a:r>
            <a:br>
              <a:rPr lang="en-US" altLang="en-US">
                <a:solidFill>
                  <a:srgbClr val="010066"/>
                </a:solidFill>
              </a:rPr>
            </a:br>
            <a:r>
              <a:rPr lang="en-US" altLang="en-US">
                <a:solidFill>
                  <a:srgbClr val="010066"/>
                </a:solidFill>
              </a:rPr>
              <a:t>cattle, and </a:t>
            </a:r>
            <a:r>
              <a:rPr lang="en-US" altLang="en-US" b="1">
                <a:solidFill>
                  <a:srgbClr val="10BC45"/>
                </a:solidFill>
              </a:rPr>
              <a:t>biofuel</a:t>
            </a:r>
            <a:r>
              <a:rPr lang="en-US" altLang="en-US">
                <a:solidFill>
                  <a:srgbClr val="010066"/>
                </a:solidFill>
              </a:rPr>
              <a:t> made from soybeans, is exported to other countries. This is because there </a:t>
            </a:r>
            <a:br>
              <a:rPr lang="en-US" altLang="en-US">
                <a:solidFill>
                  <a:srgbClr val="010066"/>
                </a:solidFill>
              </a:rPr>
            </a:br>
            <a:r>
              <a:rPr lang="en-US" altLang="en-US">
                <a:solidFill>
                  <a:srgbClr val="010066"/>
                </a:solidFill>
              </a:rPr>
              <a:t>is a growing global demand for </a:t>
            </a:r>
            <a:br>
              <a:rPr lang="en-US" altLang="en-US">
                <a:solidFill>
                  <a:srgbClr val="010066"/>
                </a:solidFill>
              </a:rPr>
            </a:br>
            <a:r>
              <a:rPr lang="en-US" altLang="en-US">
                <a:solidFill>
                  <a:srgbClr val="010066"/>
                </a:solidFill>
              </a:rPr>
              <a:t>food and fuel. </a:t>
            </a:r>
          </a:p>
        </p:txBody>
      </p:sp>
      <p:sp>
        <p:nvSpPr>
          <p:cNvPr id="15" name="Rectangle 14">
            <a:extLst>
              <a:ext uri="{FF2B5EF4-FFF2-40B4-BE49-F238E27FC236}">
                <a16:creationId xmlns:a16="http://schemas.microsoft.com/office/drawing/2014/main" id="{C189B240-4338-4980-B97E-E03A9CF27CA2}"/>
              </a:ext>
            </a:extLst>
          </p:cNvPr>
          <p:cNvSpPr>
            <a:spLocks noChangeArrowheads="1"/>
          </p:cNvSpPr>
          <p:nvPr/>
        </p:nvSpPr>
        <p:spPr bwMode="auto">
          <a:xfrm>
            <a:off x="342900" y="5322888"/>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solidFill>
                  <a:srgbClr val="010066"/>
                </a:solidFill>
              </a:rPr>
              <a:t>In South East Asia, rainforests have been replaced by rice fields. The rice is used to feed the growing human population. </a:t>
            </a:r>
          </a:p>
        </p:txBody>
      </p:sp>
      <p:pic>
        <p:nvPicPr>
          <p:cNvPr id="27659" name="Picture 12" descr="Frontpage_17850619_web.jpg">
            <a:extLst>
              <a:ext uri="{FF2B5EF4-FFF2-40B4-BE49-F238E27FC236}">
                <a16:creationId xmlns:a16="http://schemas.microsoft.com/office/drawing/2014/main" id="{6BB3EBDB-F16C-4D28-A510-CD4FBA6194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6813" y="2719388"/>
            <a:ext cx="35560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E2BCE71-7D33-46C2-9AE0-470B607450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97D2BF5-F97D-485D-87D2-353D4F6DB76B}"/>
              </a:ext>
            </a:extLst>
          </p:cNvPr>
          <p:cNvSpPr>
            <a:spLocks noGrp="1" noChangeArrowheads="1"/>
          </p:cNvSpPr>
          <p:nvPr>
            <p:ph type="title"/>
          </p:nvPr>
        </p:nvSpPr>
        <p:spPr/>
        <p:txBody>
          <a:bodyPr/>
          <a:lstStyle/>
          <a:p>
            <a:r>
              <a:rPr lang="en-US" altLang="en-US"/>
              <a:t>The effect of deforestation</a:t>
            </a:r>
            <a:endParaRPr lang="en-GB" altLang="en-US"/>
          </a:p>
        </p:txBody>
      </p:sp>
      <p:sp>
        <p:nvSpPr>
          <p:cNvPr id="219143" name="Text Box 7">
            <a:extLst>
              <a:ext uri="{FF2B5EF4-FFF2-40B4-BE49-F238E27FC236}">
                <a16:creationId xmlns:a16="http://schemas.microsoft.com/office/drawing/2014/main" id="{B3F6BCB8-742F-4E88-92E4-865061A1A38E}"/>
              </a:ext>
            </a:extLst>
          </p:cNvPr>
          <p:cNvSpPr txBox="1">
            <a:spLocks noChangeArrowheads="1"/>
          </p:cNvSpPr>
          <p:nvPr/>
        </p:nvSpPr>
        <p:spPr bwMode="auto">
          <a:xfrm>
            <a:off x="342900" y="205263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In </a:t>
            </a:r>
            <a:r>
              <a:rPr lang="en-GB" altLang="en-US" b="1" dirty="0"/>
              <a:t>Borneo</a:t>
            </a:r>
            <a:r>
              <a:rPr lang="en-GB" altLang="en-US" dirty="0"/>
              <a:t>, the orangutan population is slowly declining as forests are removed to make way for food crops, like rice, and biofuel crops, such as palm oil. </a:t>
            </a:r>
            <a:endParaRPr lang="en-US" altLang="en-US" dirty="0"/>
          </a:p>
        </p:txBody>
      </p:sp>
      <p:sp>
        <p:nvSpPr>
          <p:cNvPr id="219144" name="Text Box 8">
            <a:extLst>
              <a:ext uri="{FF2B5EF4-FFF2-40B4-BE49-F238E27FC236}">
                <a16:creationId xmlns:a16="http://schemas.microsoft.com/office/drawing/2014/main" id="{74E5B1A4-0BDA-4F11-8696-7EF3B26060F4}"/>
              </a:ext>
            </a:extLst>
          </p:cNvPr>
          <p:cNvSpPr txBox="1">
            <a:spLocks noChangeArrowheads="1"/>
          </p:cNvSpPr>
          <p:nvPr/>
        </p:nvSpPr>
        <p:spPr bwMode="auto">
          <a:xfrm>
            <a:off x="611188" y="5090584"/>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t>1950</a:t>
            </a:r>
            <a:endParaRPr lang="en-US" altLang="en-US" b="1"/>
          </a:p>
        </p:txBody>
      </p:sp>
      <p:pic>
        <p:nvPicPr>
          <p:cNvPr id="219145" name="Picture 9" descr="borneo 1950">
            <a:extLst>
              <a:ext uri="{FF2B5EF4-FFF2-40B4-BE49-F238E27FC236}">
                <a16:creationId xmlns:a16="http://schemas.microsoft.com/office/drawing/2014/main" id="{BBA65C30-B305-4D0C-946A-680EAC5CE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3364972"/>
            <a:ext cx="1819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6" name="Text Box 10">
            <a:extLst>
              <a:ext uri="{FF2B5EF4-FFF2-40B4-BE49-F238E27FC236}">
                <a16:creationId xmlns:a16="http://schemas.microsoft.com/office/drawing/2014/main" id="{6258C4B0-650A-4EC5-B2E3-F830FCDF029D}"/>
              </a:ext>
            </a:extLst>
          </p:cNvPr>
          <p:cNvSpPr txBox="1">
            <a:spLocks noChangeArrowheads="1"/>
          </p:cNvSpPr>
          <p:nvPr/>
        </p:nvSpPr>
        <p:spPr bwMode="auto">
          <a:xfrm>
            <a:off x="2646363" y="5098522"/>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t>1985</a:t>
            </a:r>
            <a:endParaRPr lang="en-US" altLang="en-US" b="1"/>
          </a:p>
        </p:txBody>
      </p:sp>
      <p:pic>
        <p:nvPicPr>
          <p:cNvPr id="219147" name="Picture 11" descr="borneo 1985">
            <a:extLst>
              <a:ext uri="{FF2B5EF4-FFF2-40B4-BE49-F238E27FC236}">
                <a16:creationId xmlns:a16="http://schemas.microsoft.com/office/drawing/2014/main" id="{E2AABCD3-1E79-4CCC-8173-518128BD75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913" y="3360209"/>
            <a:ext cx="17811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8" name="Text Box 12">
            <a:extLst>
              <a:ext uri="{FF2B5EF4-FFF2-40B4-BE49-F238E27FC236}">
                <a16:creationId xmlns:a16="http://schemas.microsoft.com/office/drawing/2014/main" id="{08EEE4BB-41BD-4044-A900-DD46213E0F01}"/>
              </a:ext>
            </a:extLst>
          </p:cNvPr>
          <p:cNvSpPr txBox="1">
            <a:spLocks noChangeArrowheads="1"/>
          </p:cNvSpPr>
          <p:nvPr/>
        </p:nvSpPr>
        <p:spPr bwMode="auto">
          <a:xfrm>
            <a:off x="4700588" y="5139797"/>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t>2000</a:t>
            </a:r>
            <a:endParaRPr lang="en-US" altLang="en-US" b="1"/>
          </a:p>
        </p:txBody>
      </p:sp>
      <p:pic>
        <p:nvPicPr>
          <p:cNvPr id="219149" name="Picture 13" descr="borneo 2000">
            <a:extLst>
              <a:ext uri="{FF2B5EF4-FFF2-40B4-BE49-F238E27FC236}">
                <a16:creationId xmlns:a16="http://schemas.microsoft.com/office/drawing/2014/main" id="{F224E3D4-235C-4477-93F7-F28E17820B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3393547"/>
            <a:ext cx="18097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50" name="Text Box 14">
            <a:extLst>
              <a:ext uri="{FF2B5EF4-FFF2-40B4-BE49-F238E27FC236}">
                <a16:creationId xmlns:a16="http://schemas.microsoft.com/office/drawing/2014/main" id="{396B0667-74CD-46D1-B550-A7836FE238CE}"/>
              </a:ext>
            </a:extLst>
          </p:cNvPr>
          <p:cNvSpPr txBox="1">
            <a:spLocks noChangeArrowheads="1"/>
          </p:cNvSpPr>
          <p:nvPr/>
        </p:nvSpPr>
        <p:spPr bwMode="auto">
          <a:xfrm>
            <a:off x="6770688" y="5109634"/>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t>2005</a:t>
            </a:r>
            <a:endParaRPr lang="en-US" altLang="en-US" b="1"/>
          </a:p>
        </p:txBody>
      </p:sp>
      <p:pic>
        <p:nvPicPr>
          <p:cNvPr id="219151" name="Picture 15" descr="borneo 2005">
            <a:extLst>
              <a:ext uri="{FF2B5EF4-FFF2-40B4-BE49-F238E27FC236}">
                <a16:creationId xmlns:a16="http://schemas.microsoft.com/office/drawing/2014/main" id="{4487D938-597B-4D5A-8646-58E520D2C7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3538" y="3379259"/>
            <a:ext cx="1819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Rectangle 17">
            <a:extLst>
              <a:ext uri="{FF2B5EF4-FFF2-40B4-BE49-F238E27FC236}">
                <a16:creationId xmlns:a16="http://schemas.microsoft.com/office/drawing/2014/main" id="{FA9A5A0D-13D8-4789-8903-0E36962676C6}"/>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Deforestation can mean species are unable to find the resources they need to survive. As a result, they may become </a:t>
            </a:r>
            <a:r>
              <a:rPr lang="en-GB" altLang="en-US" dirty="0">
                <a:solidFill>
                  <a:srgbClr val="010066"/>
                </a:solidFill>
              </a:rPr>
              <a:t>endangered or even extinct</a:t>
            </a:r>
            <a:r>
              <a:rPr lang="en-GB" altLang="en-US" dirty="0"/>
              <a:t>.</a:t>
            </a:r>
            <a:endParaRPr lang="en-US" altLang="en-US" dirty="0"/>
          </a:p>
        </p:txBody>
      </p:sp>
      <p:sp>
        <p:nvSpPr>
          <p:cNvPr id="20494" name="Rectangle 1">
            <a:extLst>
              <a:ext uri="{FF2B5EF4-FFF2-40B4-BE49-F238E27FC236}">
                <a16:creationId xmlns:a16="http://schemas.microsoft.com/office/drawing/2014/main" id="{946D52E6-9524-47C7-A6BE-771322E4E649}"/>
              </a:ext>
            </a:extLst>
          </p:cNvPr>
          <p:cNvSpPr>
            <a:spLocks noChangeArrowheads="1"/>
          </p:cNvSpPr>
          <p:nvPr/>
        </p:nvSpPr>
        <p:spPr bwMode="auto">
          <a:xfrm>
            <a:off x="342900" y="5680075"/>
            <a:ext cx="8189913" cy="47307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What might happen if deforestation continues in Borneo?</a:t>
            </a:r>
          </a:p>
        </p:txBody>
      </p:sp>
      <p:pic>
        <p:nvPicPr>
          <p:cNvPr id="16" name="Picture 15">
            <a:extLst>
              <a:ext uri="{FF2B5EF4-FFF2-40B4-BE49-F238E27FC236}">
                <a16:creationId xmlns:a16="http://schemas.microsoft.com/office/drawing/2014/main" id="{5D2AC43F-57E6-476E-AA57-52397EA9A3A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0A9AA0D9-C296-4322-964D-4AC3E68B894F}"/>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7">
            <a:extLst>
              <a:ext uri="{FF2B5EF4-FFF2-40B4-BE49-F238E27FC236}">
                <a16:creationId xmlns:a16="http://schemas.microsoft.com/office/drawing/2014/main" id="{2FCD88B3-2F3B-4000-9084-178938FB350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0323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91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91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91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91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91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914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91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91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9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3" grpId="0"/>
      <p:bldP spid="219144" grpId="0"/>
      <p:bldP spid="219146" grpId="0"/>
      <p:bldP spid="219148" grpId="0"/>
      <p:bldP spid="219150" grpId="0"/>
      <p:bldP spid="204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E50AF87-A447-44A4-96D8-3AFC174AF537}"/>
              </a:ext>
            </a:extLst>
          </p:cNvPr>
          <p:cNvSpPr>
            <a:spLocks noGrp="1" noChangeArrowheads="1"/>
          </p:cNvSpPr>
          <p:nvPr>
            <p:ph type="title"/>
          </p:nvPr>
        </p:nvSpPr>
        <p:spPr/>
        <p:txBody>
          <a:bodyPr/>
          <a:lstStyle/>
          <a:p>
            <a:r>
              <a:rPr lang="en-US" altLang="en-US"/>
              <a:t>Peat bogs</a:t>
            </a:r>
            <a:endParaRPr lang="en-GB" altLang="en-US"/>
          </a:p>
        </p:txBody>
      </p:sp>
      <p:sp>
        <p:nvSpPr>
          <p:cNvPr id="29700" name="Rectangle 173">
            <a:extLst>
              <a:ext uri="{FF2B5EF4-FFF2-40B4-BE49-F238E27FC236}">
                <a16:creationId xmlns:a16="http://schemas.microsoft.com/office/drawing/2014/main" id="{B435E868-B4B4-4E2F-B3FE-009F936B04BD}"/>
              </a:ext>
            </a:extLst>
          </p:cNvPr>
          <p:cNvSpPr>
            <a:spLocks noChangeArrowheads="1"/>
          </p:cNvSpPr>
          <p:nvPr/>
        </p:nvSpPr>
        <p:spPr bwMode="auto">
          <a:xfrm>
            <a:off x="342900" y="784225"/>
            <a:ext cx="8293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dirty="0">
                <a:solidFill>
                  <a:srgbClr val="10BC45"/>
                </a:solidFill>
              </a:rPr>
              <a:t>Peat</a:t>
            </a:r>
            <a:r>
              <a:rPr lang="en-US" altLang="en-US" dirty="0">
                <a:solidFill>
                  <a:srgbClr val="010066"/>
                </a:solidFill>
              </a:rPr>
              <a:t> is formed in waterlogged bogs from partially decayed </a:t>
            </a:r>
            <a:br>
              <a:rPr lang="en-US" altLang="en-US" dirty="0">
                <a:solidFill>
                  <a:srgbClr val="010066"/>
                </a:solidFill>
              </a:rPr>
            </a:br>
            <a:r>
              <a:rPr lang="en-US" altLang="en-US" dirty="0">
                <a:solidFill>
                  <a:srgbClr val="010066"/>
                </a:solidFill>
              </a:rPr>
              <a:t>plant matter that has accumulated over thousands of years.</a:t>
            </a:r>
          </a:p>
        </p:txBody>
      </p:sp>
      <p:sp>
        <p:nvSpPr>
          <p:cNvPr id="17" name="Rectangle 172">
            <a:extLst>
              <a:ext uri="{FF2B5EF4-FFF2-40B4-BE49-F238E27FC236}">
                <a16:creationId xmlns:a16="http://schemas.microsoft.com/office/drawing/2014/main" id="{931D99DA-E84D-4FF8-82AE-33544ABB6093}"/>
              </a:ext>
            </a:extLst>
          </p:cNvPr>
          <p:cNvSpPr>
            <a:spLocks noChangeArrowheads="1"/>
          </p:cNvSpPr>
          <p:nvPr/>
        </p:nvSpPr>
        <p:spPr bwMode="auto">
          <a:xfrm>
            <a:off x="342900" y="180498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Peat bogs cover around 2% of the Earth’s land surface. However, the destruction of peat bogs is reducing the </a:t>
            </a:r>
            <a:br>
              <a:rPr lang="en-US" altLang="en-US" dirty="0">
                <a:solidFill>
                  <a:srgbClr val="010066"/>
                </a:solidFill>
              </a:rPr>
            </a:br>
            <a:r>
              <a:rPr lang="en-US" altLang="en-US" dirty="0">
                <a:solidFill>
                  <a:srgbClr val="010066"/>
                </a:solidFill>
              </a:rPr>
              <a:t>area of this habitat. </a:t>
            </a:r>
          </a:p>
        </p:txBody>
      </p:sp>
      <p:sp>
        <p:nvSpPr>
          <p:cNvPr id="18" name="Rectangle 171">
            <a:extLst>
              <a:ext uri="{FF2B5EF4-FFF2-40B4-BE49-F238E27FC236}">
                <a16:creationId xmlns:a16="http://schemas.microsoft.com/office/drawing/2014/main" id="{416409A5-FD7C-4566-B00C-D9903BA76809}"/>
              </a:ext>
            </a:extLst>
          </p:cNvPr>
          <p:cNvSpPr>
            <a:spLocks noChangeArrowheads="1"/>
          </p:cNvSpPr>
          <p:nvPr/>
        </p:nvSpPr>
        <p:spPr bwMode="auto">
          <a:xfrm>
            <a:off x="342901" y="4214813"/>
            <a:ext cx="45037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The peat removed is often used </a:t>
            </a:r>
            <a:br>
              <a:rPr lang="en-US" altLang="en-US" dirty="0">
                <a:solidFill>
                  <a:srgbClr val="010066"/>
                </a:solidFill>
              </a:rPr>
            </a:br>
            <a:r>
              <a:rPr lang="en-US" altLang="en-US" dirty="0">
                <a:solidFill>
                  <a:srgbClr val="010066"/>
                </a:solidFill>
              </a:rPr>
              <a:t>to produce garden compost. </a:t>
            </a:r>
            <a:br>
              <a:rPr lang="en-US" altLang="en-US" dirty="0">
                <a:solidFill>
                  <a:srgbClr val="010066"/>
                </a:solidFill>
              </a:rPr>
            </a:br>
            <a:r>
              <a:rPr lang="en-US" altLang="en-US" dirty="0">
                <a:solidFill>
                  <a:srgbClr val="010066"/>
                </a:solidFill>
              </a:rPr>
              <a:t>It can also be burnt as a fuel, </a:t>
            </a:r>
            <a:br>
              <a:rPr lang="en-US" altLang="en-US" dirty="0">
                <a:solidFill>
                  <a:srgbClr val="010066"/>
                </a:solidFill>
              </a:rPr>
            </a:br>
            <a:r>
              <a:rPr lang="en-US" altLang="en-US" dirty="0">
                <a:solidFill>
                  <a:srgbClr val="010066"/>
                </a:solidFill>
              </a:rPr>
              <a:t>which releases carbon dioxide </a:t>
            </a:r>
            <a:br>
              <a:rPr lang="en-US" altLang="en-US" dirty="0">
                <a:solidFill>
                  <a:srgbClr val="010066"/>
                </a:solidFill>
              </a:rPr>
            </a:br>
            <a:r>
              <a:rPr lang="en-US" altLang="en-US" dirty="0">
                <a:solidFill>
                  <a:srgbClr val="010066"/>
                </a:solidFill>
              </a:rPr>
              <a:t>into the atmosphere. </a:t>
            </a:r>
          </a:p>
        </p:txBody>
      </p:sp>
      <p:sp>
        <p:nvSpPr>
          <p:cNvPr id="19" name="Rectangle 18">
            <a:extLst>
              <a:ext uri="{FF2B5EF4-FFF2-40B4-BE49-F238E27FC236}">
                <a16:creationId xmlns:a16="http://schemas.microsoft.com/office/drawing/2014/main" id="{BB88777D-612B-45BD-9893-84FF804B1891}"/>
              </a:ext>
            </a:extLst>
          </p:cNvPr>
          <p:cNvSpPr>
            <a:spLocks noChangeArrowheads="1"/>
          </p:cNvSpPr>
          <p:nvPr/>
        </p:nvSpPr>
        <p:spPr bwMode="auto">
          <a:xfrm>
            <a:off x="342900" y="319405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This reduces biodiversity by endangering the species of plants, animals and microorganisms that live there. </a:t>
            </a:r>
            <a:endParaRPr lang="en-GB" altLang="en-US" dirty="0"/>
          </a:p>
        </p:txBody>
      </p:sp>
      <p:pic>
        <p:nvPicPr>
          <p:cNvPr id="29705" name="Picture 9" descr="Gary-Andrews_37264732_web.jpg">
            <a:extLst>
              <a:ext uri="{FF2B5EF4-FFF2-40B4-BE49-F238E27FC236}">
                <a16:creationId xmlns:a16="http://schemas.microsoft.com/office/drawing/2014/main" id="{677C44C1-FE26-4D3C-932E-E719AF794F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4425" y="4054475"/>
            <a:ext cx="344646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9733825-B2DE-48D4-9A12-744A9A7BEAE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A80995B7-A2FA-4B3F-9032-3E440EBF76A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1413C1C-C1ED-4B29-9F6C-620D8AB8F1A7}"/>
              </a:ext>
            </a:extLst>
          </p:cNvPr>
          <p:cNvSpPr>
            <a:spLocks noGrp="1"/>
          </p:cNvSpPr>
          <p:nvPr>
            <p:ph type="title"/>
          </p:nvPr>
        </p:nvSpPr>
        <p:spPr/>
        <p:txBody>
          <a:bodyPr/>
          <a:lstStyle/>
          <a:p>
            <a:r>
              <a:rPr lang="en-GB" altLang="en-US"/>
              <a:t>Hunting </a:t>
            </a:r>
          </a:p>
        </p:txBody>
      </p:sp>
      <p:sp>
        <p:nvSpPr>
          <p:cNvPr id="22531" name="Rectangle 173">
            <a:extLst>
              <a:ext uri="{FF2B5EF4-FFF2-40B4-BE49-F238E27FC236}">
                <a16:creationId xmlns:a16="http://schemas.microsoft.com/office/drawing/2014/main" id="{24D12103-AA91-4520-8AB2-602F751DECD7}"/>
              </a:ext>
            </a:extLst>
          </p:cNvPr>
          <p:cNvSpPr>
            <a:spLocks noChangeArrowheads="1"/>
          </p:cNvSpPr>
          <p:nvPr/>
        </p:nvSpPr>
        <p:spPr bwMode="auto">
          <a:xfrm>
            <a:off x="342900" y="1867017"/>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If the number of animals killed is not properly managed, it can lead to the population size of the species falling. As a result, the species can become endangered, or even extinct. </a:t>
            </a:r>
          </a:p>
        </p:txBody>
      </p:sp>
      <p:sp>
        <p:nvSpPr>
          <p:cNvPr id="31748" name="Rectangle 172">
            <a:extLst>
              <a:ext uri="{FF2B5EF4-FFF2-40B4-BE49-F238E27FC236}">
                <a16:creationId xmlns:a16="http://schemas.microsoft.com/office/drawing/2014/main" id="{5B05CB93-CC6B-409F-8152-14AAFC6D2F57}"/>
              </a:ext>
            </a:extLst>
          </p:cNvPr>
          <p:cNvSpPr>
            <a:spLocks noChangeArrowheads="1"/>
          </p:cNvSpPr>
          <p:nvPr/>
        </p:nvSpPr>
        <p:spPr bwMode="auto">
          <a:xfrm>
            <a:off x="342900" y="784225"/>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Across the world, wild animals are hunted for both food </a:t>
            </a:r>
            <a:br>
              <a:rPr lang="en-US" altLang="en-US" dirty="0">
                <a:solidFill>
                  <a:srgbClr val="010066"/>
                </a:solidFill>
              </a:rPr>
            </a:br>
            <a:r>
              <a:rPr lang="en-US" altLang="en-US" dirty="0">
                <a:solidFill>
                  <a:srgbClr val="010066"/>
                </a:solidFill>
              </a:rPr>
              <a:t>and sport. </a:t>
            </a:r>
          </a:p>
        </p:txBody>
      </p:sp>
      <p:sp>
        <p:nvSpPr>
          <p:cNvPr id="5" name="Rectangle 171">
            <a:extLst>
              <a:ext uri="{FF2B5EF4-FFF2-40B4-BE49-F238E27FC236}">
                <a16:creationId xmlns:a16="http://schemas.microsoft.com/office/drawing/2014/main" id="{E8612295-0A5F-42C1-86A3-A3D25B4268A4}"/>
              </a:ext>
            </a:extLst>
          </p:cNvPr>
          <p:cNvSpPr>
            <a:spLocks noChangeArrowheads="1"/>
          </p:cNvSpPr>
          <p:nvPr/>
        </p:nvSpPr>
        <p:spPr bwMode="auto">
          <a:xfrm>
            <a:off x="342901" y="3319696"/>
            <a:ext cx="45790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This can affect other species </a:t>
            </a:r>
            <a:br>
              <a:rPr lang="en-US" altLang="en-US" dirty="0">
                <a:solidFill>
                  <a:srgbClr val="010066"/>
                </a:solidFill>
              </a:rPr>
            </a:br>
            <a:r>
              <a:rPr lang="en-US" altLang="en-US" dirty="0">
                <a:solidFill>
                  <a:srgbClr val="010066"/>
                </a:solidFill>
              </a:rPr>
              <a:t>living in the same area that </a:t>
            </a:r>
            <a:br>
              <a:rPr lang="en-US" altLang="en-US" dirty="0">
                <a:solidFill>
                  <a:srgbClr val="010066"/>
                </a:solidFill>
              </a:rPr>
            </a:br>
            <a:r>
              <a:rPr lang="en-US" altLang="en-US" dirty="0">
                <a:solidFill>
                  <a:srgbClr val="010066"/>
                </a:solidFill>
              </a:rPr>
              <a:t>depend on the hunted species. </a:t>
            </a:r>
          </a:p>
        </p:txBody>
      </p:sp>
      <p:sp>
        <p:nvSpPr>
          <p:cNvPr id="6" name="Rectangle 5">
            <a:extLst>
              <a:ext uri="{FF2B5EF4-FFF2-40B4-BE49-F238E27FC236}">
                <a16:creationId xmlns:a16="http://schemas.microsoft.com/office/drawing/2014/main" id="{1C61031F-26FD-4B36-9B27-BEDE0B7A3BD6}"/>
              </a:ext>
            </a:extLst>
          </p:cNvPr>
          <p:cNvSpPr>
            <a:spLocks noChangeArrowheads="1"/>
          </p:cNvSpPr>
          <p:nvPr/>
        </p:nvSpPr>
        <p:spPr bwMode="auto">
          <a:xfrm>
            <a:off x="342900" y="4772376"/>
            <a:ext cx="48161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As a result, the area’s ecosystem may become unstable and cause</a:t>
            </a:r>
            <a:br>
              <a:rPr lang="en-US" altLang="en-US" dirty="0">
                <a:solidFill>
                  <a:srgbClr val="010066"/>
                </a:solidFill>
              </a:rPr>
            </a:br>
            <a:r>
              <a:rPr lang="en-US" altLang="en-US" dirty="0">
                <a:solidFill>
                  <a:srgbClr val="010066"/>
                </a:solidFill>
              </a:rPr>
              <a:t>biodiversity to fall. </a:t>
            </a:r>
            <a:endParaRPr lang="en-GB" altLang="en-US" dirty="0"/>
          </a:p>
        </p:txBody>
      </p:sp>
      <p:pic>
        <p:nvPicPr>
          <p:cNvPr id="31752" name="Picture 8" descr="ESOlex_341291291_web.jpg">
            <a:extLst>
              <a:ext uri="{FF2B5EF4-FFF2-40B4-BE49-F238E27FC236}">
                <a16:creationId xmlns:a16="http://schemas.microsoft.com/office/drawing/2014/main" id="{E52A03AC-5CAB-4EB2-96AF-63D115D7AA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1561" y="3332338"/>
            <a:ext cx="34702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C633CF2-2ED9-4FCF-A48F-F53A00B5D5D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49E9E71-8F29-4D95-9F63-8B02C8558563}"/>
              </a:ext>
            </a:extLst>
          </p:cNvPr>
          <p:cNvSpPr>
            <a:spLocks noGrp="1"/>
          </p:cNvSpPr>
          <p:nvPr>
            <p:ph type="title"/>
          </p:nvPr>
        </p:nvSpPr>
        <p:spPr/>
        <p:txBody>
          <a:bodyPr/>
          <a:lstStyle/>
          <a:p>
            <a:r>
              <a:rPr lang="en-GB" altLang="en-US"/>
              <a:t>Poaching</a:t>
            </a:r>
          </a:p>
        </p:txBody>
      </p:sp>
      <p:sp>
        <p:nvSpPr>
          <p:cNvPr id="32771" name="Rectangle 172">
            <a:extLst>
              <a:ext uri="{FF2B5EF4-FFF2-40B4-BE49-F238E27FC236}">
                <a16:creationId xmlns:a16="http://schemas.microsoft.com/office/drawing/2014/main" id="{375835F7-8685-4AF0-B2BE-1A42A05C5B19}"/>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rPr>
              <a:t>Poaching</a:t>
            </a:r>
            <a:r>
              <a:rPr lang="en-GB" altLang="en-US" dirty="0">
                <a:solidFill>
                  <a:srgbClr val="010066"/>
                </a:solidFill>
              </a:rPr>
              <a:t> is the illegal hunting of animals. It is a problem all over the world, which can lead to species becoming endangered, or even extinct.  </a:t>
            </a:r>
            <a:endParaRPr lang="en-US" altLang="en-US" dirty="0">
              <a:solidFill>
                <a:srgbClr val="010066"/>
              </a:solidFill>
            </a:endParaRPr>
          </a:p>
        </p:txBody>
      </p:sp>
      <p:sp>
        <p:nvSpPr>
          <p:cNvPr id="4" name="Rectangle 171">
            <a:extLst>
              <a:ext uri="{FF2B5EF4-FFF2-40B4-BE49-F238E27FC236}">
                <a16:creationId xmlns:a16="http://schemas.microsoft.com/office/drawing/2014/main" id="{23274A02-18F4-4D99-9B35-F75597E0727E}"/>
              </a:ext>
            </a:extLst>
          </p:cNvPr>
          <p:cNvSpPr>
            <a:spLocks noChangeArrowheads="1"/>
          </p:cNvSpPr>
          <p:nvPr/>
        </p:nvSpPr>
        <p:spPr bwMode="auto">
          <a:xfrm>
            <a:off x="342900" y="5322888"/>
            <a:ext cx="5033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Species of elephant, tiger and</a:t>
            </a:r>
            <a:br>
              <a:rPr lang="en-GB" altLang="en-US" dirty="0">
                <a:solidFill>
                  <a:srgbClr val="010066"/>
                </a:solidFill>
              </a:rPr>
            </a:br>
            <a:r>
              <a:rPr lang="en-GB" altLang="en-US" dirty="0">
                <a:solidFill>
                  <a:srgbClr val="010066"/>
                </a:solidFill>
              </a:rPr>
              <a:t>gorilla are all at risk from poaching.  </a:t>
            </a:r>
            <a:endParaRPr lang="en-US" altLang="en-US" dirty="0">
              <a:solidFill>
                <a:srgbClr val="010066"/>
              </a:solidFill>
            </a:endParaRPr>
          </a:p>
        </p:txBody>
      </p:sp>
      <p:sp>
        <p:nvSpPr>
          <p:cNvPr id="5" name="Rectangle 4">
            <a:extLst>
              <a:ext uri="{FF2B5EF4-FFF2-40B4-BE49-F238E27FC236}">
                <a16:creationId xmlns:a16="http://schemas.microsoft.com/office/drawing/2014/main" id="{1FFE1DE7-2AF7-4D07-B180-6E8160CA6766}"/>
              </a:ext>
            </a:extLst>
          </p:cNvPr>
          <p:cNvSpPr>
            <a:spLocks noChangeArrowheads="1"/>
          </p:cNvSpPr>
          <p:nvPr/>
        </p:nvSpPr>
        <p:spPr bwMode="auto">
          <a:xfrm>
            <a:off x="342900" y="4056063"/>
            <a:ext cx="5033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Poaching continues to be a major threat: in 2015, over 1,300 rhinos </a:t>
            </a:r>
            <a:br>
              <a:rPr lang="en-GB" altLang="en-US" dirty="0"/>
            </a:br>
            <a:r>
              <a:rPr lang="en-GB" altLang="en-US" dirty="0"/>
              <a:t>were killed in Africa by poachers. </a:t>
            </a:r>
          </a:p>
        </p:txBody>
      </p:sp>
      <p:sp>
        <p:nvSpPr>
          <p:cNvPr id="6" name="Rectangle 5">
            <a:extLst>
              <a:ext uri="{FF2B5EF4-FFF2-40B4-BE49-F238E27FC236}">
                <a16:creationId xmlns:a16="http://schemas.microsoft.com/office/drawing/2014/main" id="{B5E9ABA1-A9F1-470F-A956-E150671500BB}"/>
              </a:ext>
            </a:extLst>
          </p:cNvPr>
          <p:cNvSpPr>
            <a:spLocks noChangeArrowheads="1"/>
          </p:cNvSpPr>
          <p:nvPr/>
        </p:nvSpPr>
        <p:spPr bwMode="auto">
          <a:xfrm>
            <a:off x="342900" y="2051050"/>
            <a:ext cx="50339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2011, the Western black rhino </a:t>
            </a:r>
            <a:br>
              <a:rPr lang="en-GB" altLang="en-US" dirty="0"/>
            </a:br>
            <a:r>
              <a:rPr lang="en-GB" altLang="en-US" dirty="0"/>
              <a:t>was declared extinct, with poaching given as the main reason. All five remaining species of rhino in Africa are endangered. </a:t>
            </a:r>
          </a:p>
        </p:txBody>
      </p:sp>
      <p:pic>
        <p:nvPicPr>
          <p:cNvPr id="32777" name="Picture 9" descr="JONATHAN-PLEDGER_364466726_web.jpg">
            <a:extLst>
              <a:ext uri="{FF2B5EF4-FFF2-40B4-BE49-F238E27FC236}">
                <a16:creationId xmlns:a16="http://schemas.microsoft.com/office/drawing/2014/main" id="{1AE83FA9-2E4A-4345-8EDB-B6C06C80ED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175" y="1907469"/>
            <a:ext cx="31559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456604E-F0B7-4B4D-9C43-3313D4AE379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D491D8F3-08F8-4546-BD06-07A33D39C90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F80DDD33-B209-4D84-AEDD-07BC963D7173}"/>
              </a:ext>
            </a:extLst>
          </p:cNvPr>
          <p:cNvSpPr>
            <a:spLocks noGrp="1"/>
          </p:cNvSpPr>
          <p:nvPr>
            <p:ph type="title"/>
          </p:nvPr>
        </p:nvSpPr>
        <p:spPr/>
        <p:txBody>
          <a:bodyPr/>
          <a:lstStyle/>
          <a:p>
            <a:r>
              <a:rPr lang="en-GB" altLang="en-US"/>
              <a:t>Overfishing (1)</a:t>
            </a:r>
          </a:p>
        </p:txBody>
      </p:sp>
      <p:sp>
        <p:nvSpPr>
          <p:cNvPr id="24579" name="Rectangle 17">
            <a:extLst>
              <a:ext uri="{FF2B5EF4-FFF2-40B4-BE49-F238E27FC236}">
                <a16:creationId xmlns:a16="http://schemas.microsoft.com/office/drawing/2014/main" id="{31C32614-C1CD-43F0-99F0-EF500897376D}"/>
              </a:ext>
            </a:extLst>
          </p:cNvPr>
          <p:cNvSpPr>
            <a:spLocks noChangeArrowheads="1"/>
          </p:cNvSpPr>
          <p:nvPr/>
        </p:nvSpPr>
        <p:spPr bwMode="auto">
          <a:xfrm>
            <a:off x="342901" y="4953000"/>
            <a:ext cx="488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For example, in 1992, overfishing </a:t>
            </a:r>
            <a:br>
              <a:rPr lang="en-GB" altLang="en-US" dirty="0">
                <a:solidFill>
                  <a:srgbClr val="010066"/>
                </a:solidFill>
              </a:rPr>
            </a:br>
            <a:r>
              <a:rPr lang="en-GB" altLang="en-US" dirty="0">
                <a:solidFill>
                  <a:srgbClr val="010066"/>
                </a:solidFill>
              </a:rPr>
              <a:t>caused a crash in the population </a:t>
            </a:r>
            <a:br>
              <a:rPr lang="en-GB" altLang="en-US" dirty="0">
                <a:solidFill>
                  <a:srgbClr val="010066"/>
                </a:solidFill>
              </a:rPr>
            </a:br>
            <a:r>
              <a:rPr lang="en-GB" altLang="en-US" dirty="0">
                <a:solidFill>
                  <a:srgbClr val="010066"/>
                </a:solidFill>
              </a:rPr>
              <a:t>of </a:t>
            </a:r>
            <a:r>
              <a:rPr lang="en-GB" altLang="en-US" b="1" dirty="0">
                <a:solidFill>
                  <a:srgbClr val="010066"/>
                </a:solidFill>
              </a:rPr>
              <a:t>Atlantic cod</a:t>
            </a:r>
            <a:r>
              <a:rPr lang="en-GB" altLang="en-US" dirty="0">
                <a:solidFill>
                  <a:srgbClr val="010066"/>
                </a:solidFill>
              </a:rPr>
              <a:t>. </a:t>
            </a:r>
            <a:endParaRPr lang="en-US" altLang="en-US" dirty="0">
              <a:solidFill>
                <a:srgbClr val="010066"/>
              </a:solidFill>
            </a:endParaRPr>
          </a:p>
        </p:txBody>
      </p:sp>
      <p:sp>
        <p:nvSpPr>
          <p:cNvPr id="33796" name="Rectangle 17">
            <a:extLst>
              <a:ext uri="{FF2B5EF4-FFF2-40B4-BE49-F238E27FC236}">
                <a16:creationId xmlns:a16="http://schemas.microsoft.com/office/drawing/2014/main" id="{8B74D3BF-312F-404A-B4D2-949E574E3BD0}"/>
              </a:ext>
            </a:extLst>
          </p:cNvPr>
          <p:cNvSpPr>
            <a:spLocks noChangeArrowheads="1"/>
          </p:cNvSpPr>
          <p:nvPr/>
        </p:nvSpPr>
        <p:spPr bwMode="auto">
          <a:xfrm>
            <a:off x="342900" y="784225"/>
            <a:ext cx="8528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Fishing is a commercial business, providing food for humans. </a:t>
            </a:r>
            <a:r>
              <a:rPr lang="en-GB" altLang="en-US" dirty="0"/>
              <a:t>In 2013, over 100 million tons of fish were caught globally.</a:t>
            </a:r>
            <a:endParaRPr lang="en-US" altLang="en-US" dirty="0">
              <a:solidFill>
                <a:srgbClr val="010066"/>
              </a:solidFill>
            </a:endParaRPr>
          </a:p>
        </p:txBody>
      </p:sp>
      <p:sp>
        <p:nvSpPr>
          <p:cNvPr id="9" name="Rectangle 8">
            <a:extLst>
              <a:ext uri="{FF2B5EF4-FFF2-40B4-BE49-F238E27FC236}">
                <a16:creationId xmlns:a16="http://schemas.microsoft.com/office/drawing/2014/main" id="{7CBBED1A-66E9-491A-893C-077CAE023E96}"/>
              </a:ext>
            </a:extLst>
          </p:cNvPr>
          <p:cNvSpPr>
            <a:spLocks noChangeArrowheads="1"/>
          </p:cNvSpPr>
          <p:nvPr/>
        </p:nvSpPr>
        <p:spPr bwMode="auto">
          <a:xfrm>
            <a:off x="342900" y="1804988"/>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demand for fish has put huge pressure on fish populations across the world. Currently, almost 30% of populations fished commercially are overfished.</a:t>
            </a:r>
          </a:p>
        </p:txBody>
      </p:sp>
      <p:sp>
        <p:nvSpPr>
          <p:cNvPr id="11" name="Rectangle 10">
            <a:extLst>
              <a:ext uri="{FF2B5EF4-FFF2-40B4-BE49-F238E27FC236}">
                <a16:creationId xmlns:a16="http://schemas.microsoft.com/office/drawing/2014/main" id="{59DE836F-D944-421B-B4D5-154D07836583}"/>
              </a:ext>
            </a:extLst>
          </p:cNvPr>
          <p:cNvSpPr>
            <a:spLocks noChangeArrowheads="1"/>
          </p:cNvSpPr>
          <p:nvPr/>
        </p:nvSpPr>
        <p:spPr bwMode="auto">
          <a:xfrm>
            <a:off x="342900" y="3194050"/>
            <a:ext cx="4590344"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Ultimately, overfishing leads </a:t>
            </a:r>
            <a:br>
              <a:rPr lang="en-US" altLang="en-US" dirty="0">
                <a:solidFill>
                  <a:srgbClr val="010066"/>
                </a:solidFill>
              </a:rPr>
            </a:br>
            <a:r>
              <a:rPr lang="en-US" altLang="en-US" dirty="0">
                <a:solidFill>
                  <a:srgbClr val="010066"/>
                </a:solidFill>
              </a:rPr>
              <a:t>to population decline. This can lead to a fish species to become endangered or extinct.</a:t>
            </a:r>
            <a:endParaRPr lang="en-GB" altLang="en-US" dirty="0"/>
          </a:p>
        </p:txBody>
      </p:sp>
      <p:pic>
        <p:nvPicPr>
          <p:cNvPr id="33801" name="Picture 11" descr="withGod_123256933_web.jpg">
            <a:extLst>
              <a:ext uri="{FF2B5EF4-FFF2-40B4-BE49-F238E27FC236}">
                <a16:creationId xmlns:a16="http://schemas.microsoft.com/office/drawing/2014/main" id="{19647A7E-980F-4351-A20A-AA8249E670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7556" y="3038122"/>
            <a:ext cx="330041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FCE6F0C2-7B26-46E5-AEB4-A7F6C9B439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9B2EA057-5B27-4AAB-A21A-EFC29745B63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FCEAE3C-561E-454F-9DDB-EFD8DA75D786}"/>
              </a:ext>
            </a:extLst>
          </p:cNvPr>
          <p:cNvSpPr>
            <a:spLocks noGrp="1"/>
          </p:cNvSpPr>
          <p:nvPr>
            <p:ph type="title"/>
          </p:nvPr>
        </p:nvSpPr>
        <p:spPr/>
        <p:txBody>
          <a:bodyPr/>
          <a:lstStyle/>
          <a:p>
            <a:r>
              <a:rPr lang="en-GB" altLang="en-US"/>
              <a:t>Overfishing (2)</a:t>
            </a:r>
          </a:p>
        </p:txBody>
      </p:sp>
      <p:sp>
        <p:nvSpPr>
          <p:cNvPr id="34819" name="Rectangle 172">
            <a:extLst>
              <a:ext uri="{FF2B5EF4-FFF2-40B4-BE49-F238E27FC236}">
                <a16:creationId xmlns:a16="http://schemas.microsoft.com/office/drawing/2014/main" id="{7EED4DA2-BF3A-4130-9102-8FE2454886BD}"/>
              </a:ext>
            </a:extLst>
          </p:cNvPr>
          <p:cNvSpPr>
            <a:spLocks noChangeArrowheads="1"/>
          </p:cNvSpPr>
          <p:nvPr/>
        </p:nvSpPr>
        <p:spPr bwMode="auto">
          <a:xfrm>
            <a:off x="342900" y="784225"/>
            <a:ext cx="8523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types of regulations and controls can be used to help commercial fishing take place at a sustainable level. </a:t>
            </a:r>
            <a:endParaRPr lang="en-US" altLang="en-US" dirty="0">
              <a:solidFill>
                <a:srgbClr val="010066"/>
              </a:solidFill>
            </a:endParaRPr>
          </a:p>
        </p:txBody>
      </p:sp>
      <p:sp>
        <p:nvSpPr>
          <p:cNvPr id="6" name="Rectangle 171">
            <a:extLst>
              <a:ext uri="{FF2B5EF4-FFF2-40B4-BE49-F238E27FC236}">
                <a16:creationId xmlns:a16="http://schemas.microsoft.com/office/drawing/2014/main" id="{A60333F1-BFB6-4DF3-8551-2FEC695FE924}"/>
              </a:ext>
            </a:extLst>
          </p:cNvPr>
          <p:cNvSpPr>
            <a:spLocks noChangeArrowheads="1"/>
          </p:cNvSpPr>
          <p:nvPr/>
        </p:nvSpPr>
        <p:spPr bwMode="auto">
          <a:xfrm>
            <a:off x="342901" y="4583113"/>
            <a:ext cx="794314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Marine protected areas </a:t>
            </a:r>
            <a:r>
              <a:rPr lang="en-GB" altLang="en-US" dirty="0">
                <a:solidFill>
                  <a:srgbClr val="010066"/>
                </a:solidFill>
              </a:rPr>
              <a:t>(</a:t>
            </a:r>
            <a:r>
              <a:rPr lang="en-GB" altLang="en-US" b="1" dirty="0">
                <a:solidFill>
                  <a:srgbClr val="10BC45"/>
                </a:solidFill>
              </a:rPr>
              <a:t>MPAs</a:t>
            </a:r>
            <a:r>
              <a:rPr lang="en-GB" altLang="en-US" dirty="0">
                <a:solidFill>
                  <a:srgbClr val="010066"/>
                </a:solidFill>
              </a:rPr>
              <a:t>) are another method. </a:t>
            </a:r>
            <a:br>
              <a:rPr lang="en-GB" altLang="en-US" dirty="0">
                <a:solidFill>
                  <a:srgbClr val="010066"/>
                </a:solidFill>
              </a:rPr>
            </a:br>
            <a:r>
              <a:rPr lang="en-GB" altLang="en-US" dirty="0">
                <a:solidFill>
                  <a:srgbClr val="010066"/>
                </a:solidFill>
              </a:rPr>
              <a:t>These are areas of sea where human activities, including fishing, are restricted. Some of these include “no-take” zones where no fishing is allowed. </a:t>
            </a:r>
            <a:endParaRPr lang="en-US" altLang="en-US" dirty="0">
              <a:solidFill>
                <a:srgbClr val="010066"/>
              </a:solidFill>
            </a:endParaRPr>
          </a:p>
        </p:txBody>
      </p:sp>
      <p:sp>
        <p:nvSpPr>
          <p:cNvPr id="8" name="Rectangle 7">
            <a:extLst>
              <a:ext uri="{FF2B5EF4-FFF2-40B4-BE49-F238E27FC236}">
                <a16:creationId xmlns:a16="http://schemas.microsoft.com/office/drawing/2014/main" id="{F4DD36A2-DF61-4DF2-955D-CF43B5405E7D}"/>
              </a:ext>
            </a:extLst>
          </p:cNvPr>
          <p:cNvSpPr>
            <a:spLocks noChangeArrowheads="1"/>
          </p:cNvSpPr>
          <p:nvPr/>
        </p:nvSpPr>
        <p:spPr bwMode="auto">
          <a:xfrm>
            <a:off x="342900" y="2130425"/>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For example, </a:t>
            </a:r>
            <a:r>
              <a:rPr lang="en-GB" altLang="en-US" b="1">
                <a:solidFill>
                  <a:srgbClr val="10BC45"/>
                </a:solidFill>
              </a:rPr>
              <a:t>quotas</a:t>
            </a:r>
            <a:r>
              <a:rPr lang="en-GB" altLang="en-US">
                <a:solidFill>
                  <a:srgbClr val="010066"/>
                </a:solidFill>
              </a:rPr>
              <a:t> can </a:t>
            </a:r>
            <a:br>
              <a:rPr lang="en-GB" altLang="en-US">
                <a:solidFill>
                  <a:srgbClr val="010066"/>
                </a:solidFill>
              </a:rPr>
            </a:br>
            <a:r>
              <a:rPr lang="en-GB" altLang="en-US">
                <a:solidFill>
                  <a:srgbClr val="010066"/>
                </a:solidFill>
              </a:rPr>
              <a:t>be used to set a maximum  number of fish that can be caught over a given period </a:t>
            </a:r>
            <a:br>
              <a:rPr lang="en-GB" altLang="en-US">
                <a:solidFill>
                  <a:srgbClr val="010066"/>
                </a:solidFill>
              </a:rPr>
            </a:br>
            <a:r>
              <a:rPr lang="en-GB" altLang="en-US">
                <a:solidFill>
                  <a:srgbClr val="010066"/>
                </a:solidFill>
              </a:rPr>
              <a:t>of time.</a:t>
            </a:r>
            <a:endParaRPr lang="en-GB" altLang="en-US"/>
          </a:p>
        </p:txBody>
      </p:sp>
      <p:pic>
        <p:nvPicPr>
          <p:cNvPr id="34823" name="Picture 9" descr="Valentina-Photo_153639434_w.jpg">
            <a:extLst>
              <a:ext uri="{FF2B5EF4-FFF2-40B4-BE49-F238E27FC236}">
                <a16:creationId xmlns:a16="http://schemas.microsoft.com/office/drawing/2014/main" id="{A8A076F2-6070-4B46-A231-8E252C499D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771650"/>
            <a:ext cx="41465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E23E5F2-17F8-46AA-BB9B-E5B2A8EA36F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67C8EA7-19DB-426B-9B31-93DACF2FF667}"/>
              </a:ext>
            </a:extLst>
          </p:cNvPr>
          <p:cNvSpPr>
            <a:spLocks noGrp="1"/>
          </p:cNvSpPr>
          <p:nvPr>
            <p:ph type="title"/>
          </p:nvPr>
        </p:nvSpPr>
        <p:spPr/>
        <p:txBody>
          <a:bodyPr/>
          <a:lstStyle/>
          <a:p>
            <a:r>
              <a:rPr lang="en-GB" altLang="en-US"/>
              <a:t>Introducing non-indigenous species (1)</a:t>
            </a:r>
          </a:p>
        </p:txBody>
      </p:sp>
      <p:sp>
        <p:nvSpPr>
          <p:cNvPr id="35843" name="Rectangle 8">
            <a:extLst>
              <a:ext uri="{FF2B5EF4-FFF2-40B4-BE49-F238E27FC236}">
                <a16:creationId xmlns:a16="http://schemas.microsoft.com/office/drawing/2014/main" id="{3924736C-B83A-4B88-A31E-A58BDE1DFAB8}"/>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a:t>
            </a:r>
            <a:r>
              <a:rPr lang="en-GB" altLang="en-US" b="1" dirty="0">
                <a:solidFill>
                  <a:srgbClr val="10BC45"/>
                </a:solidFill>
              </a:rPr>
              <a:t>non-indigenous species </a:t>
            </a:r>
            <a:r>
              <a:rPr lang="en-GB" altLang="en-US" dirty="0">
                <a:solidFill>
                  <a:srgbClr val="010066"/>
                </a:solidFill>
              </a:rPr>
              <a:t>is the term used to describe a species living in an area that it is not </a:t>
            </a:r>
            <a:r>
              <a:rPr lang="en-GB" altLang="en-US" b="1" dirty="0">
                <a:solidFill>
                  <a:srgbClr val="10BC45"/>
                </a:solidFill>
              </a:rPr>
              <a:t>native</a:t>
            </a:r>
            <a:r>
              <a:rPr lang="en-GB" altLang="en-US" dirty="0">
                <a:solidFill>
                  <a:srgbClr val="010066"/>
                </a:solidFill>
              </a:rPr>
              <a:t> to. </a:t>
            </a:r>
            <a:endParaRPr lang="en-GB" altLang="en-US" dirty="0"/>
          </a:p>
        </p:txBody>
      </p:sp>
      <p:sp>
        <p:nvSpPr>
          <p:cNvPr id="12" name="Rectangle 11">
            <a:extLst>
              <a:ext uri="{FF2B5EF4-FFF2-40B4-BE49-F238E27FC236}">
                <a16:creationId xmlns:a16="http://schemas.microsoft.com/office/drawing/2014/main" id="{8D4B5086-22A4-49B4-A9BA-91DDD3F4ECBC}"/>
              </a:ext>
            </a:extLst>
          </p:cNvPr>
          <p:cNvSpPr>
            <a:spLocks noChangeArrowheads="1"/>
          </p:cNvSpPr>
          <p:nvPr/>
        </p:nvSpPr>
        <p:spPr bwMode="auto">
          <a:xfrm>
            <a:off x="342900" y="18034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Humans have caused the introduction of many species to regions they would not be found naturally – sometimes by accident, other times intentionally. </a:t>
            </a:r>
            <a:endParaRPr lang="en-GB" altLang="en-US"/>
          </a:p>
        </p:txBody>
      </p:sp>
      <p:sp>
        <p:nvSpPr>
          <p:cNvPr id="13" name="Rectangle 12">
            <a:extLst>
              <a:ext uri="{FF2B5EF4-FFF2-40B4-BE49-F238E27FC236}">
                <a16:creationId xmlns:a16="http://schemas.microsoft.com/office/drawing/2014/main" id="{F6C8A283-9A30-4661-B87F-420FAA250A30}"/>
              </a:ext>
            </a:extLst>
          </p:cNvPr>
          <p:cNvSpPr>
            <a:spLocks noChangeArrowheads="1"/>
          </p:cNvSpPr>
          <p:nvPr/>
        </p:nvSpPr>
        <p:spPr bwMode="auto">
          <a:xfrm>
            <a:off x="342900" y="3194050"/>
            <a:ext cx="434884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Non-indigenous species can </a:t>
            </a:r>
            <a:br>
              <a:rPr lang="en-GB" altLang="en-US" dirty="0">
                <a:solidFill>
                  <a:srgbClr val="010066"/>
                </a:solidFill>
              </a:rPr>
            </a:br>
            <a:r>
              <a:rPr lang="en-GB" altLang="en-US" dirty="0">
                <a:solidFill>
                  <a:srgbClr val="010066"/>
                </a:solidFill>
              </a:rPr>
              <a:t>have unwanted effects on the </a:t>
            </a:r>
            <a:br>
              <a:rPr lang="en-GB" altLang="en-US" dirty="0">
                <a:solidFill>
                  <a:srgbClr val="010066"/>
                </a:solidFill>
              </a:rPr>
            </a:br>
            <a:r>
              <a:rPr lang="en-GB" altLang="en-US" dirty="0">
                <a:solidFill>
                  <a:srgbClr val="010066"/>
                </a:solidFill>
              </a:rPr>
              <a:t>local ecosystem. </a:t>
            </a:r>
            <a:endParaRPr lang="en-GB" altLang="en-US" dirty="0"/>
          </a:p>
        </p:txBody>
      </p:sp>
      <p:sp>
        <p:nvSpPr>
          <p:cNvPr id="16" name="Rectangle 15">
            <a:extLst>
              <a:ext uri="{FF2B5EF4-FFF2-40B4-BE49-F238E27FC236}">
                <a16:creationId xmlns:a16="http://schemas.microsoft.com/office/drawing/2014/main" id="{708FB8DE-ACD7-402A-8648-53EA79A1EBBF}"/>
              </a:ext>
            </a:extLst>
          </p:cNvPr>
          <p:cNvSpPr>
            <a:spLocks noChangeArrowheads="1"/>
          </p:cNvSpPr>
          <p:nvPr/>
        </p:nvSpPr>
        <p:spPr bwMode="auto">
          <a:xfrm>
            <a:off x="342900" y="4583113"/>
            <a:ext cx="47298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They may eat native species, </a:t>
            </a:r>
            <a:br>
              <a:rPr lang="en-GB" altLang="en-US" dirty="0">
                <a:solidFill>
                  <a:srgbClr val="010066"/>
                </a:solidFill>
              </a:rPr>
            </a:br>
            <a:r>
              <a:rPr lang="en-GB" altLang="en-US" dirty="0">
                <a:solidFill>
                  <a:srgbClr val="010066"/>
                </a:solidFill>
              </a:rPr>
              <a:t>outcompete them for resources, or bring new diseases that native </a:t>
            </a:r>
            <a:br>
              <a:rPr lang="en-GB" altLang="en-US" dirty="0">
                <a:solidFill>
                  <a:srgbClr val="010066"/>
                </a:solidFill>
              </a:rPr>
            </a:br>
            <a:r>
              <a:rPr lang="en-GB" altLang="en-US" dirty="0">
                <a:solidFill>
                  <a:srgbClr val="010066"/>
                </a:solidFill>
              </a:rPr>
              <a:t>species cannot fight against. </a:t>
            </a:r>
            <a:endParaRPr lang="en-GB" altLang="en-US" dirty="0"/>
          </a:p>
        </p:txBody>
      </p:sp>
      <p:pic>
        <p:nvPicPr>
          <p:cNvPr id="35849" name="Picture 9">
            <a:extLst>
              <a:ext uri="{FF2B5EF4-FFF2-40B4-BE49-F238E27FC236}">
                <a16:creationId xmlns:a16="http://schemas.microsoft.com/office/drawing/2014/main" id="{A7EE434E-9E7B-4826-92DD-476881102F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58" r="4529"/>
          <a:stretch/>
        </p:blipFill>
        <p:spPr bwMode="auto">
          <a:xfrm>
            <a:off x="5192486" y="3299845"/>
            <a:ext cx="3572669" cy="272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1EC1080-E53B-42B5-8D7F-A09A9B67D32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5D97F03A-6B99-42CF-BA86-9E39CD899E8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D656D7D-CCDD-403C-8A18-5895C44112F2}"/>
              </a:ext>
            </a:extLst>
          </p:cNvPr>
          <p:cNvSpPr>
            <a:spLocks noGrp="1"/>
          </p:cNvSpPr>
          <p:nvPr>
            <p:ph type="title"/>
          </p:nvPr>
        </p:nvSpPr>
        <p:spPr/>
        <p:txBody>
          <a:bodyPr/>
          <a:lstStyle/>
          <a:p>
            <a:r>
              <a:rPr lang="en-GB" altLang="en-US"/>
              <a:t>Introducing non-indigenous species (2)</a:t>
            </a:r>
          </a:p>
        </p:txBody>
      </p:sp>
      <p:sp>
        <p:nvSpPr>
          <p:cNvPr id="15" name="Rectangle 14">
            <a:extLst>
              <a:ext uri="{FF2B5EF4-FFF2-40B4-BE49-F238E27FC236}">
                <a16:creationId xmlns:a16="http://schemas.microsoft.com/office/drawing/2014/main" id="{C09F5B7E-2A0D-4C51-A97C-9656741ECCAA}"/>
              </a:ext>
            </a:extLst>
          </p:cNvPr>
          <p:cNvSpPr>
            <a:spLocks noChangeArrowheads="1"/>
          </p:cNvSpPr>
          <p:nvPr/>
        </p:nvSpPr>
        <p:spPr bwMode="auto">
          <a:xfrm>
            <a:off x="342900" y="4953000"/>
            <a:ext cx="8586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Although attempts have been made to control the cane toad population, none have been successful so far. As a result, cane toads continue to threaten Australia's natural wildlife. </a:t>
            </a:r>
          </a:p>
        </p:txBody>
      </p:sp>
      <p:sp>
        <p:nvSpPr>
          <p:cNvPr id="36868" name="Rectangle 7">
            <a:extLst>
              <a:ext uri="{FF2B5EF4-FFF2-40B4-BE49-F238E27FC236}">
                <a16:creationId xmlns:a16="http://schemas.microsoft.com/office/drawing/2014/main" id="{0E001A20-B839-43B5-9B30-297942099315}"/>
              </a:ext>
            </a:extLst>
          </p:cNvPr>
          <p:cNvSpPr>
            <a:spLocks noChangeArrowheads="1"/>
          </p:cNvSpPr>
          <p:nvPr/>
        </p:nvSpPr>
        <p:spPr bwMode="auto">
          <a:xfrm>
            <a:off x="342900" y="784225"/>
            <a:ext cx="8586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Cane toads </a:t>
            </a:r>
            <a:r>
              <a:rPr lang="en-GB" altLang="en-US" dirty="0">
                <a:solidFill>
                  <a:srgbClr val="010066"/>
                </a:solidFill>
              </a:rPr>
              <a:t>were introduced to Australia from Hawaii in the 1930s. They were brought over in an attempt to control native beetle populations, which were eating sugar crops. </a:t>
            </a:r>
            <a:endParaRPr lang="en-GB" altLang="en-US" dirty="0"/>
          </a:p>
        </p:txBody>
      </p:sp>
      <p:sp>
        <p:nvSpPr>
          <p:cNvPr id="11" name="Rectangle 10">
            <a:extLst>
              <a:ext uri="{FF2B5EF4-FFF2-40B4-BE49-F238E27FC236}">
                <a16:creationId xmlns:a16="http://schemas.microsoft.com/office/drawing/2014/main" id="{036C948B-7FDE-40E9-AC62-03B65A64E799}"/>
              </a:ext>
            </a:extLst>
          </p:cNvPr>
          <p:cNvSpPr>
            <a:spLocks noChangeArrowheads="1"/>
          </p:cNvSpPr>
          <p:nvPr/>
        </p:nvSpPr>
        <p:spPr bwMode="auto">
          <a:xfrm>
            <a:off x="342901" y="2314525"/>
            <a:ext cx="47672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However, the cane toads were </a:t>
            </a:r>
            <a:br>
              <a:rPr lang="en-GB" altLang="en-US" dirty="0">
                <a:solidFill>
                  <a:srgbClr val="010066"/>
                </a:solidFill>
              </a:rPr>
            </a:br>
            <a:r>
              <a:rPr lang="en-GB" altLang="en-US" dirty="0">
                <a:solidFill>
                  <a:srgbClr val="010066"/>
                </a:solidFill>
              </a:rPr>
              <a:t>found to produce toxins that </a:t>
            </a:r>
            <a:br>
              <a:rPr lang="en-GB" altLang="en-US" dirty="0">
                <a:solidFill>
                  <a:srgbClr val="010066"/>
                </a:solidFill>
              </a:rPr>
            </a:br>
            <a:r>
              <a:rPr lang="en-GB" altLang="en-US" dirty="0">
                <a:solidFill>
                  <a:srgbClr val="010066"/>
                </a:solidFill>
              </a:rPr>
              <a:t>Australia's native reptiles could </a:t>
            </a:r>
            <a:br>
              <a:rPr lang="en-GB" altLang="en-US" dirty="0">
                <a:solidFill>
                  <a:srgbClr val="010066"/>
                </a:solidFill>
              </a:rPr>
            </a:br>
            <a:r>
              <a:rPr lang="en-GB" altLang="en-US" dirty="0">
                <a:solidFill>
                  <a:srgbClr val="010066"/>
                </a:solidFill>
              </a:rPr>
              <a:t>not tolerate. This has led to many native species of crocodile and turtle being put at risk. </a:t>
            </a:r>
            <a:endParaRPr lang="en-GB" altLang="en-US" dirty="0"/>
          </a:p>
        </p:txBody>
      </p:sp>
      <p:pic>
        <p:nvPicPr>
          <p:cNvPr id="36871" name="Picture 7" descr="Picture16.jpg">
            <a:extLst>
              <a:ext uri="{FF2B5EF4-FFF2-40B4-BE49-F238E27FC236}">
                <a16:creationId xmlns:a16="http://schemas.microsoft.com/office/drawing/2014/main" id="{1C7DBABF-9E0E-452A-8E0F-9EB00E1254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3053" y="2260600"/>
            <a:ext cx="34226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BDD0825-7C70-4EA5-A01F-C8B2B9D706A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a:extLst>
              <a:ext uri="{FF2B5EF4-FFF2-40B4-BE49-F238E27FC236}">
                <a16:creationId xmlns:a16="http://schemas.microsoft.com/office/drawing/2014/main" id="{3D4CCAAF-5255-4276-BECB-268DC6294ADD}"/>
              </a:ext>
            </a:extLst>
          </p:cNvPr>
          <p:cNvSpPr>
            <a:spLocks noGrp="1" noChangeArrowheads="1"/>
          </p:cNvSpPr>
          <p:nvPr>
            <p:ph type="title"/>
          </p:nvPr>
        </p:nvSpPr>
        <p:spPr/>
        <p:txBody>
          <a:bodyPr/>
          <a:lstStyle/>
          <a:p>
            <a:pPr eaLnBrk="1" hangingPunct="1"/>
            <a:r>
              <a:rPr lang="en-GB" altLang="en-US" dirty="0"/>
              <a:t>What’s the threat to different species?</a:t>
            </a:r>
          </a:p>
        </p:txBody>
      </p:sp>
      <p:pic>
        <p:nvPicPr>
          <p:cNvPr id="7" name="Picture 6" descr="flash_icon">
            <a:extLst>
              <a:ext uri="{FF2B5EF4-FFF2-40B4-BE49-F238E27FC236}">
                <a16:creationId xmlns:a16="http://schemas.microsoft.com/office/drawing/2014/main" id="{E8C49AEF-13A4-4D86-BAA8-79BAB84BD5E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0B60730A-5185-4DAB-A089-F13596BC9815}"/>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a:extLst>
              <a:ext uri="{FF2B5EF4-FFF2-40B4-BE49-F238E27FC236}">
                <a16:creationId xmlns:a16="http://schemas.microsoft.com/office/drawing/2014/main" id="{FFA4BD87-B691-4548-BAE4-A36DEF8398A1}"/>
              </a:ext>
            </a:extLst>
          </p:cNvPr>
          <p:cNvSpPr>
            <a:spLocks noGrp="1" noChangeArrowheads="1"/>
          </p:cNvSpPr>
          <p:nvPr>
            <p:ph type="title"/>
          </p:nvPr>
        </p:nvSpPr>
        <p:spPr/>
        <p:txBody>
          <a:bodyPr/>
          <a:lstStyle/>
          <a:p>
            <a:r>
              <a:rPr lang="en-GB" altLang="en-US" dirty="0"/>
              <a:t>Human population growth </a:t>
            </a:r>
          </a:p>
        </p:txBody>
      </p:sp>
      <p:sp>
        <p:nvSpPr>
          <p:cNvPr id="18438" name="Rectangle 123">
            <a:extLst>
              <a:ext uri="{FF2B5EF4-FFF2-40B4-BE49-F238E27FC236}">
                <a16:creationId xmlns:a16="http://schemas.microsoft.com/office/drawing/2014/main" id="{437AB7F2-3AE1-4528-8A05-5AB2D9893CBB}"/>
              </a:ext>
            </a:extLst>
          </p:cNvPr>
          <p:cNvSpPr>
            <a:spLocks noChangeArrowheads="1"/>
          </p:cNvSpPr>
          <p:nvPr/>
        </p:nvSpPr>
        <p:spPr bwMode="auto">
          <a:xfrm>
            <a:off x="355601" y="801688"/>
            <a:ext cx="8389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The size of the human population has increased rapidly over the past century. There were 1.5 billion humans in 1900, compared to over 7 billion alive today. </a:t>
            </a:r>
          </a:p>
        </p:txBody>
      </p:sp>
      <p:sp>
        <p:nvSpPr>
          <p:cNvPr id="18440" name="Rectangle 1">
            <a:extLst>
              <a:ext uri="{FF2B5EF4-FFF2-40B4-BE49-F238E27FC236}">
                <a16:creationId xmlns:a16="http://schemas.microsoft.com/office/drawing/2014/main" id="{2B0FDDCF-9998-4B9C-9A28-C8C2D3A9B96A}"/>
              </a:ext>
            </a:extLst>
          </p:cNvPr>
          <p:cNvSpPr>
            <a:spLocks noChangeArrowheads="1"/>
          </p:cNvSpPr>
          <p:nvPr/>
        </p:nvSpPr>
        <p:spPr bwMode="auto">
          <a:xfrm>
            <a:off x="342900" y="5657850"/>
            <a:ext cx="8189913"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Can you think of some natural resources that humans use?</a:t>
            </a:r>
          </a:p>
        </p:txBody>
      </p:sp>
      <p:sp>
        <p:nvSpPr>
          <p:cNvPr id="17" name="Rectangle 122">
            <a:extLst>
              <a:ext uri="{FF2B5EF4-FFF2-40B4-BE49-F238E27FC236}">
                <a16:creationId xmlns:a16="http://schemas.microsoft.com/office/drawing/2014/main" id="{E1E2C311-61C8-4560-824C-4920811E0BA1}"/>
              </a:ext>
            </a:extLst>
          </p:cNvPr>
          <p:cNvSpPr>
            <a:spLocks noChangeArrowheads="1"/>
          </p:cNvSpPr>
          <p:nvPr/>
        </p:nvSpPr>
        <p:spPr bwMode="auto">
          <a:xfrm>
            <a:off x="342900" y="2173288"/>
            <a:ext cx="8177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Alongside this, the average standard of living has also increased, meaning people own more material goods. </a:t>
            </a:r>
          </a:p>
        </p:txBody>
      </p:sp>
      <p:sp>
        <p:nvSpPr>
          <p:cNvPr id="18" name="Rectangle 121">
            <a:extLst>
              <a:ext uri="{FF2B5EF4-FFF2-40B4-BE49-F238E27FC236}">
                <a16:creationId xmlns:a16="http://schemas.microsoft.com/office/drawing/2014/main" id="{D8EAC5B4-328F-4A75-A199-347D7268A78B}"/>
              </a:ext>
            </a:extLst>
          </p:cNvPr>
          <p:cNvSpPr>
            <a:spLocks noChangeArrowheads="1"/>
          </p:cNvSpPr>
          <p:nvPr/>
        </p:nvSpPr>
        <p:spPr bwMode="auto">
          <a:xfrm>
            <a:off x="342900" y="3176588"/>
            <a:ext cx="46688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As a result, increasingly more resources are being used and more waste is produced – putting huge pressure on the environment and </a:t>
            </a:r>
            <a:r>
              <a:rPr lang="en-US" altLang="en-US" b="1" dirty="0">
                <a:solidFill>
                  <a:srgbClr val="10BC45"/>
                </a:solidFill>
              </a:rPr>
              <a:t>biodiversity </a:t>
            </a:r>
            <a:br>
              <a:rPr lang="en-US" altLang="en-US" b="1" dirty="0">
                <a:solidFill>
                  <a:srgbClr val="10BC45"/>
                </a:solidFill>
              </a:rPr>
            </a:br>
            <a:r>
              <a:rPr lang="en-US" altLang="en-US" dirty="0">
                <a:solidFill>
                  <a:srgbClr val="010066"/>
                </a:solidFill>
              </a:rPr>
              <a:t>of</a:t>
            </a:r>
            <a:r>
              <a:rPr lang="en-US" altLang="en-US" b="1" dirty="0">
                <a:solidFill>
                  <a:srgbClr val="10BC45"/>
                </a:solidFill>
              </a:rPr>
              <a:t> ecosystems</a:t>
            </a:r>
            <a:r>
              <a:rPr lang="en-US" altLang="en-US" dirty="0">
                <a:solidFill>
                  <a:srgbClr val="010066"/>
                </a:solidFill>
              </a:rPr>
              <a:t>.  </a:t>
            </a:r>
          </a:p>
        </p:txBody>
      </p:sp>
      <p:pic>
        <p:nvPicPr>
          <p:cNvPr id="18443" name="Picture 11" descr="Perati-Komson_113994838_web.jpg">
            <a:extLst>
              <a:ext uri="{FF2B5EF4-FFF2-40B4-BE49-F238E27FC236}">
                <a16:creationId xmlns:a16="http://schemas.microsoft.com/office/drawing/2014/main" id="{EA5496BD-336A-4C87-BE55-24A0D93719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3117850"/>
            <a:ext cx="360997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1915BF4-83D0-419A-82F3-2A5C1B8425D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77A66325-F1E8-4D6C-8331-9592BF2BFD3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B533593-4133-450A-BBA0-69F2E609754F}"/>
              </a:ext>
            </a:extLst>
          </p:cNvPr>
          <p:cNvSpPr>
            <a:spLocks noGrp="1"/>
          </p:cNvSpPr>
          <p:nvPr>
            <p:ph type="title"/>
          </p:nvPr>
        </p:nvSpPr>
        <p:spPr/>
        <p:txBody>
          <a:bodyPr/>
          <a:lstStyle/>
          <a:p>
            <a:r>
              <a:rPr lang="en-GB" altLang="en-US" dirty="0"/>
              <a:t>Pollution</a:t>
            </a:r>
          </a:p>
        </p:txBody>
      </p:sp>
      <p:sp>
        <p:nvSpPr>
          <p:cNvPr id="19459" name="Rectangle 172">
            <a:extLst>
              <a:ext uri="{FF2B5EF4-FFF2-40B4-BE49-F238E27FC236}">
                <a16:creationId xmlns:a16="http://schemas.microsoft.com/office/drawing/2014/main" id="{D2EE5889-C4A5-46EE-834C-2E478BEA0657}"/>
              </a:ext>
            </a:extLst>
          </p:cNvPr>
          <p:cNvSpPr>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Many human activities produce large amounts of substances that are harmful to the environment. </a:t>
            </a:r>
            <a:endParaRPr lang="en-US" altLang="en-US" dirty="0">
              <a:solidFill>
                <a:srgbClr val="010066"/>
              </a:solidFill>
            </a:endParaRPr>
          </a:p>
        </p:txBody>
      </p:sp>
      <p:sp>
        <p:nvSpPr>
          <p:cNvPr id="8" name="Rectangle 7">
            <a:extLst>
              <a:ext uri="{FF2B5EF4-FFF2-40B4-BE49-F238E27FC236}">
                <a16:creationId xmlns:a16="http://schemas.microsoft.com/office/drawing/2014/main" id="{EBFB4708-C8A7-41B7-A610-D898816F7AED}"/>
              </a:ext>
            </a:extLst>
          </p:cNvPr>
          <p:cNvSpPr>
            <a:spLocks noChangeArrowheads="1"/>
          </p:cNvSpPr>
          <p:nvPr/>
        </p:nvSpPr>
        <p:spPr bwMode="auto">
          <a:xfrm>
            <a:off x="342900" y="2772729"/>
            <a:ext cx="5095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Pollution has negative impacts </a:t>
            </a:r>
            <a:br>
              <a:rPr lang="en-GB" altLang="en-US" dirty="0">
                <a:solidFill>
                  <a:srgbClr val="010066"/>
                </a:solidFill>
              </a:rPr>
            </a:br>
            <a:r>
              <a:rPr lang="en-GB" altLang="en-US" dirty="0">
                <a:solidFill>
                  <a:srgbClr val="010066"/>
                </a:solidFill>
              </a:rPr>
              <a:t>on </a:t>
            </a:r>
            <a:r>
              <a:rPr lang="en-GB" altLang="en-US" b="1" dirty="0">
                <a:solidFill>
                  <a:srgbClr val="10BC45"/>
                </a:solidFill>
              </a:rPr>
              <a:t>habitats</a:t>
            </a:r>
            <a:r>
              <a:rPr lang="en-GB" altLang="en-US" dirty="0">
                <a:solidFill>
                  <a:srgbClr val="010066"/>
                </a:solidFill>
              </a:rPr>
              <a:t> and the </a:t>
            </a:r>
            <a:r>
              <a:rPr lang="en-GB" altLang="en-US" b="1" dirty="0">
                <a:solidFill>
                  <a:srgbClr val="10BC45"/>
                </a:solidFill>
              </a:rPr>
              <a:t>species</a:t>
            </a:r>
            <a:r>
              <a:rPr lang="en-GB" altLang="en-US" dirty="0">
                <a:solidFill>
                  <a:srgbClr val="010066"/>
                </a:solidFill>
              </a:rPr>
              <a:t> </a:t>
            </a:r>
            <a:br>
              <a:rPr lang="en-GB" altLang="en-US" dirty="0">
                <a:solidFill>
                  <a:srgbClr val="010066"/>
                </a:solidFill>
              </a:rPr>
            </a:br>
            <a:r>
              <a:rPr lang="en-GB" altLang="en-US" dirty="0">
                <a:solidFill>
                  <a:srgbClr val="010066"/>
                </a:solidFill>
              </a:rPr>
              <a:t>they contain. It can cause a reduction in biodiversity. </a:t>
            </a:r>
            <a:endParaRPr lang="en-GB" altLang="en-US" dirty="0"/>
          </a:p>
        </p:txBody>
      </p:sp>
      <p:sp>
        <p:nvSpPr>
          <p:cNvPr id="9" name="Rectangle 171">
            <a:extLst>
              <a:ext uri="{FF2B5EF4-FFF2-40B4-BE49-F238E27FC236}">
                <a16:creationId xmlns:a16="http://schemas.microsoft.com/office/drawing/2014/main" id="{A65C2764-7B1C-455C-9912-15275D7E1EDB}"/>
              </a:ext>
            </a:extLst>
          </p:cNvPr>
          <p:cNvSpPr>
            <a:spLocks noChangeArrowheads="1"/>
          </p:cNvSpPr>
          <p:nvPr/>
        </p:nvSpPr>
        <p:spPr bwMode="auto">
          <a:xfrm>
            <a:off x="342900" y="1778477"/>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Environmental </a:t>
            </a:r>
            <a:r>
              <a:rPr lang="en-GB" altLang="en-US" b="1" dirty="0">
                <a:solidFill>
                  <a:srgbClr val="10BC45"/>
                </a:solidFill>
              </a:rPr>
              <a:t>pollution</a:t>
            </a:r>
            <a:r>
              <a:rPr lang="en-GB" altLang="en-US" dirty="0">
                <a:solidFill>
                  <a:srgbClr val="010066"/>
                </a:solidFill>
              </a:rPr>
              <a:t> happens when these substances </a:t>
            </a:r>
            <a:br>
              <a:rPr lang="en-GB" altLang="en-US" dirty="0">
                <a:solidFill>
                  <a:srgbClr val="010066"/>
                </a:solidFill>
              </a:rPr>
            </a:br>
            <a:r>
              <a:rPr lang="en-GB" altLang="en-US" dirty="0">
                <a:solidFill>
                  <a:srgbClr val="010066"/>
                </a:solidFill>
              </a:rPr>
              <a:t>are not handled properly.</a:t>
            </a:r>
            <a:endParaRPr lang="en-US" altLang="en-US" dirty="0">
              <a:solidFill>
                <a:srgbClr val="010066"/>
              </a:solidFill>
            </a:endParaRPr>
          </a:p>
        </p:txBody>
      </p:sp>
      <p:sp>
        <p:nvSpPr>
          <p:cNvPr id="11" name="Rectangle 1">
            <a:extLst>
              <a:ext uri="{FF2B5EF4-FFF2-40B4-BE49-F238E27FC236}">
                <a16:creationId xmlns:a16="http://schemas.microsoft.com/office/drawing/2014/main" id="{8B69934A-EECC-4568-A368-6932163345F7}"/>
              </a:ext>
            </a:extLst>
          </p:cNvPr>
          <p:cNvSpPr>
            <a:spLocks noChangeArrowheads="1"/>
          </p:cNvSpPr>
          <p:nvPr/>
        </p:nvSpPr>
        <p:spPr bwMode="auto">
          <a:xfrm>
            <a:off x="342900" y="5657850"/>
            <a:ext cx="8024813"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Can you name any human activities that cause pollution?</a:t>
            </a:r>
          </a:p>
        </p:txBody>
      </p:sp>
      <p:pic>
        <p:nvPicPr>
          <p:cNvPr id="19465" name="Picture 11" descr="Balu_150001988_web.jpg">
            <a:extLst>
              <a:ext uri="{FF2B5EF4-FFF2-40B4-BE49-F238E27FC236}">
                <a16:creationId xmlns:a16="http://schemas.microsoft.com/office/drawing/2014/main" id="{3F48A558-9304-4A59-B2A7-0DE909DDAB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0475" y="2707291"/>
            <a:ext cx="3462338"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A7D3085-FA60-434C-BD72-4373F446D19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0E2B5082-E7B0-4E0B-9A4E-9B31366EA7B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
        <p:nvSpPr>
          <p:cNvPr id="14" name="Rectangle 13">
            <a:extLst>
              <a:ext uri="{FF2B5EF4-FFF2-40B4-BE49-F238E27FC236}">
                <a16:creationId xmlns:a16="http://schemas.microsoft.com/office/drawing/2014/main" id="{B53529CF-45D4-40F1-B592-94499310B25F}"/>
              </a:ext>
            </a:extLst>
          </p:cNvPr>
          <p:cNvSpPr>
            <a:spLocks noChangeArrowheads="1"/>
          </p:cNvSpPr>
          <p:nvPr/>
        </p:nvSpPr>
        <p:spPr bwMode="auto">
          <a:xfrm>
            <a:off x="342900" y="4505644"/>
            <a:ext cx="4229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Pollutants often persist in the environment for many years. </a:t>
            </a:r>
            <a:endParaRPr lang="en-GB"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C78A829-4926-40A1-88AE-C0D3D0D00704}"/>
              </a:ext>
            </a:extLst>
          </p:cNvPr>
          <p:cNvSpPr>
            <a:spLocks noGrp="1"/>
          </p:cNvSpPr>
          <p:nvPr>
            <p:ph type="title"/>
          </p:nvPr>
        </p:nvSpPr>
        <p:spPr/>
        <p:txBody>
          <a:bodyPr/>
          <a:lstStyle/>
          <a:p>
            <a:r>
              <a:rPr lang="en-GB" altLang="en-US"/>
              <a:t>Land pollution</a:t>
            </a:r>
          </a:p>
        </p:txBody>
      </p:sp>
      <p:sp>
        <p:nvSpPr>
          <p:cNvPr id="7" name="Rectangle 173">
            <a:extLst>
              <a:ext uri="{FF2B5EF4-FFF2-40B4-BE49-F238E27FC236}">
                <a16:creationId xmlns:a16="http://schemas.microsoft.com/office/drawing/2014/main" id="{1E4C8FFC-82B2-4155-BB16-3BCE13A33DEB}"/>
              </a:ext>
            </a:extLst>
          </p:cNvPr>
          <p:cNvSpPr>
            <a:spLocks noChangeArrowheads="1"/>
          </p:cNvSpPr>
          <p:nvPr/>
        </p:nvSpPr>
        <p:spPr bwMode="auto">
          <a:xfrm>
            <a:off x="342900" y="3316288"/>
            <a:ext cx="88011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This leads to soil pollution. </a:t>
            </a:r>
            <a:br>
              <a:rPr lang="en-GB" altLang="en-US">
                <a:solidFill>
                  <a:srgbClr val="010066"/>
                </a:solidFill>
              </a:rPr>
            </a:br>
            <a:r>
              <a:rPr lang="en-GB" altLang="en-US">
                <a:solidFill>
                  <a:srgbClr val="010066"/>
                </a:solidFill>
              </a:rPr>
              <a:t>As a result, plants may be </a:t>
            </a:r>
            <a:br>
              <a:rPr lang="en-GB" altLang="en-US">
                <a:solidFill>
                  <a:srgbClr val="010066"/>
                </a:solidFill>
              </a:rPr>
            </a:br>
            <a:r>
              <a:rPr lang="en-GB" altLang="en-US">
                <a:solidFill>
                  <a:srgbClr val="010066"/>
                </a:solidFill>
              </a:rPr>
              <a:t>unable to grow on the land.</a:t>
            </a:r>
            <a:endParaRPr lang="en-GB" altLang="en-US"/>
          </a:p>
        </p:txBody>
      </p:sp>
      <p:sp>
        <p:nvSpPr>
          <p:cNvPr id="20484" name="Rectangle 172">
            <a:extLst>
              <a:ext uri="{FF2B5EF4-FFF2-40B4-BE49-F238E27FC236}">
                <a16:creationId xmlns:a16="http://schemas.microsoft.com/office/drawing/2014/main" id="{86DD1400-21F4-413F-9707-78B1C48E84FF}"/>
              </a:ext>
            </a:extLst>
          </p:cNvPr>
          <p:cNvSpPr>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Land pollution causes damage to the Earth’s surface. </a:t>
            </a:r>
            <a:br>
              <a:rPr lang="en-GB" altLang="en-US" dirty="0">
                <a:solidFill>
                  <a:srgbClr val="010066"/>
                </a:solidFill>
              </a:rPr>
            </a:br>
            <a:r>
              <a:rPr lang="en-GB" altLang="en-US" b="1" dirty="0">
                <a:solidFill>
                  <a:srgbClr val="10BC45"/>
                </a:solidFill>
              </a:rPr>
              <a:t>Landfill sites </a:t>
            </a:r>
            <a:r>
              <a:rPr lang="en-GB" altLang="en-US" dirty="0">
                <a:solidFill>
                  <a:srgbClr val="010066"/>
                </a:solidFill>
              </a:rPr>
              <a:t>are areas where human rubbish is dumped </a:t>
            </a:r>
            <a:br>
              <a:rPr lang="en-GB" altLang="en-US" dirty="0">
                <a:solidFill>
                  <a:srgbClr val="010066"/>
                </a:solidFill>
              </a:rPr>
            </a:br>
            <a:r>
              <a:rPr lang="en-GB" altLang="en-US" dirty="0">
                <a:solidFill>
                  <a:srgbClr val="010066"/>
                </a:solidFill>
              </a:rPr>
              <a:t>and buried. They often lead to land pollution. </a:t>
            </a:r>
            <a:endParaRPr lang="en-GB" altLang="en-US" dirty="0"/>
          </a:p>
        </p:txBody>
      </p:sp>
      <p:sp>
        <p:nvSpPr>
          <p:cNvPr id="10" name="Rectangle 9">
            <a:extLst>
              <a:ext uri="{FF2B5EF4-FFF2-40B4-BE49-F238E27FC236}">
                <a16:creationId xmlns:a16="http://schemas.microsoft.com/office/drawing/2014/main" id="{883EAF85-797C-42F1-9DE0-F56C608E249B}"/>
              </a:ext>
            </a:extLst>
          </p:cNvPr>
          <p:cNvSpPr>
            <a:spLocks noChangeArrowheads="1"/>
          </p:cNvSpPr>
          <p:nvPr/>
        </p:nvSpPr>
        <p:spPr bwMode="auto">
          <a:xfrm>
            <a:off x="342900" y="2051050"/>
            <a:ext cx="856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Rubbish can take many years to break down. Some types </a:t>
            </a:r>
            <a:br>
              <a:rPr lang="en-GB" altLang="en-US" dirty="0">
                <a:solidFill>
                  <a:srgbClr val="010066"/>
                </a:solidFill>
              </a:rPr>
            </a:br>
            <a:r>
              <a:rPr lang="en-GB" altLang="en-US" dirty="0">
                <a:solidFill>
                  <a:srgbClr val="010066"/>
                </a:solidFill>
              </a:rPr>
              <a:t>of rubbish also release toxic chemicals as they break down, </a:t>
            </a:r>
            <a:br>
              <a:rPr lang="en-GB" altLang="en-US" dirty="0">
                <a:solidFill>
                  <a:srgbClr val="010066"/>
                </a:solidFill>
              </a:rPr>
            </a:br>
            <a:r>
              <a:rPr lang="en-GB" altLang="en-US" dirty="0">
                <a:solidFill>
                  <a:srgbClr val="010066"/>
                </a:solidFill>
              </a:rPr>
              <a:t>which can enter the soil.</a:t>
            </a:r>
            <a:endParaRPr lang="en-GB" altLang="en-US" dirty="0"/>
          </a:p>
        </p:txBody>
      </p:sp>
      <p:sp>
        <p:nvSpPr>
          <p:cNvPr id="11" name="Rectangle 171">
            <a:extLst>
              <a:ext uri="{FF2B5EF4-FFF2-40B4-BE49-F238E27FC236}">
                <a16:creationId xmlns:a16="http://schemas.microsoft.com/office/drawing/2014/main" id="{37E1AD5F-5BAA-4F24-9E99-E812BB0E9FEB}"/>
              </a:ext>
            </a:extLst>
          </p:cNvPr>
          <p:cNvSpPr>
            <a:spLocks noChangeArrowheads="1"/>
          </p:cNvSpPr>
          <p:nvPr/>
        </p:nvSpPr>
        <p:spPr bwMode="auto">
          <a:xfrm>
            <a:off x="342900" y="4583113"/>
            <a:ext cx="8801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growing human population </a:t>
            </a:r>
            <a:br>
              <a:rPr lang="en-GB" altLang="en-US">
                <a:solidFill>
                  <a:srgbClr val="010066"/>
                </a:solidFill>
              </a:rPr>
            </a:br>
            <a:r>
              <a:rPr lang="en-GB" altLang="en-US">
                <a:solidFill>
                  <a:srgbClr val="010066"/>
                </a:solidFill>
              </a:rPr>
              <a:t>means more landfill sites will </a:t>
            </a:r>
            <a:br>
              <a:rPr lang="en-GB" altLang="en-US">
                <a:solidFill>
                  <a:srgbClr val="010066"/>
                </a:solidFill>
              </a:rPr>
            </a:br>
            <a:r>
              <a:rPr lang="en-GB" altLang="en-US">
                <a:solidFill>
                  <a:srgbClr val="010066"/>
                </a:solidFill>
              </a:rPr>
              <a:t>be needed in the future to </a:t>
            </a:r>
            <a:br>
              <a:rPr lang="en-GB" altLang="en-US">
                <a:solidFill>
                  <a:srgbClr val="010066"/>
                </a:solidFill>
              </a:rPr>
            </a:br>
            <a:r>
              <a:rPr lang="en-GB" altLang="en-US">
                <a:solidFill>
                  <a:srgbClr val="010066"/>
                </a:solidFill>
              </a:rPr>
              <a:t>handle waste. </a:t>
            </a:r>
            <a:endParaRPr lang="en-GB" altLang="en-US"/>
          </a:p>
        </p:txBody>
      </p:sp>
      <p:pic>
        <p:nvPicPr>
          <p:cNvPr id="20488" name="Picture 12" descr="yevgeniy11_101017816_web.jpg">
            <a:extLst>
              <a:ext uri="{FF2B5EF4-FFF2-40B4-BE49-F238E27FC236}">
                <a16:creationId xmlns:a16="http://schemas.microsoft.com/office/drawing/2014/main" id="{AC7D05CE-8A4D-4DB1-985B-BA4DB43B1A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5038" y="3335338"/>
            <a:ext cx="3787775"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91C0EF6-779E-4FB6-8F61-C8BF5D013DA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60B32A7-EBFB-4A2D-BD86-A27D6932694B}"/>
              </a:ext>
            </a:extLst>
          </p:cNvPr>
          <p:cNvSpPr>
            <a:spLocks noGrp="1"/>
          </p:cNvSpPr>
          <p:nvPr>
            <p:ph type="title"/>
          </p:nvPr>
        </p:nvSpPr>
        <p:spPr/>
        <p:txBody>
          <a:bodyPr/>
          <a:lstStyle/>
          <a:p>
            <a:r>
              <a:rPr lang="en-GB" altLang="en-US"/>
              <a:t>Water pollution</a:t>
            </a:r>
          </a:p>
        </p:txBody>
      </p:sp>
      <p:sp>
        <p:nvSpPr>
          <p:cNvPr id="21507" name="Rectangle 17">
            <a:extLst>
              <a:ext uri="{FF2B5EF4-FFF2-40B4-BE49-F238E27FC236}">
                <a16:creationId xmlns:a16="http://schemas.microsoft.com/office/drawing/2014/main" id="{4BF0F70D-A67D-42B9-A136-34F0C992C9AA}"/>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Sewage and toxic chemicals can enter lakes, rivers and seas via surface run-off or pipes leading directly into water supplies.</a:t>
            </a:r>
            <a:endParaRPr lang="en-GB" altLang="en-US"/>
          </a:p>
        </p:txBody>
      </p:sp>
      <p:sp>
        <p:nvSpPr>
          <p:cNvPr id="12" name="Rectangle 11">
            <a:extLst>
              <a:ext uri="{FF2B5EF4-FFF2-40B4-BE49-F238E27FC236}">
                <a16:creationId xmlns:a16="http://schemas.microsoft.com/office/drawing/2014/main" id="{C910D620-D6A3-4404-9612-13B1FDD7A255}"/>
              </a:ext>
            </a:extLst>
          </p:cNvPr>
          <p:cNvSpPr>
            <a:spLocks noChangeArrowheads="1"/>
          </p:cNvSpPr>
          <p:nvPr/>
        </p:nvSpPr>
        <p:spPr bwMode="auto">
          <a:xfrm>
            <a:off x="342900" y="1733550"/>
            <a:ext cx="8493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Sometimes, artificial </a:t>
            </a:r>
            <a:r>
              <a:rPr lang="en-GB" altLang="en-US" b="1" dirty="0">
                <a:solidFill>
                  <a:srgbClr val="10BC45"/>
                </a:solidFill>
              </a:rPr>
              <a:t>fertilizers </a:t>
            </a:r>
            <a:r>
              <a:rPr lang="en-GB" altLang="en-US" dirty="0">
                <a:solidFill>
                  <a:srgbClr val="010066"/>
                </a:solidFill>
              </a:rPr>
              <a:t>used in farming enter lakes. This can lead to a process called </a:t>
            </a:r>
            <a:r>
              <a:rPr lang="en-GB" altLang="en-US" b="1" dirty="0">
                <a:solidFill>
                  <a:srgbClr val="10BC45"/>
                </a:solidFill>
              </a:rPr>
              <a:t>eutrophication</a:t>
            </a:r>
            <a:r>
              <a:rPr lang="en-GB" altLang="en-US" dirty="0">
                <a:solidFill>
                  <a:srgbClr val="010066"/>
                </a:solidFill>
              </a:rPr>
              <a:t>. </a:t>
            </a:r>
            <a:endParaRPr lang="en-GB" altLang="en-US" dirty="0"/>
          </a:p>
        </p:txBody>
      </p:sp>
      <p:sp>
        <p:nvSpPr>
          <p:cNvPr id="13" name="Rectangle 12">
            <a:extLst>
              <a:ext uri="{FF2B5EF4-FFF2-40B4-BE49-F238E27FC236}">
                <a16:creationId xmlns:a16="http://schemas.microsoft.com/office/drawing/2014/main" id="{ADD35E3F-FC26-47E5-AA4B-C62255DBBC2D}"/>
              </a:ext>
            </a:extLst>
          </p:cNvPr>
          <p:cNvSpPr>
            <a:spLocks noChangeArrowheads="1"/>
          </p:cNvSpPr>
          <p:nvPr/>
        </p:nvSpPr>
        <p:spPr bwMode="auto">
          <a:xfrm>
            <a:off x="342900" y="2682875"/>
            <a:ext cx="88011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Fertilizers can cause algae to grow rapidly on the lake’s </a:t>
            </a:r>
            <a:br>
              <a:rPr lang="en-GB" altLang="en-US" dirty="0">
                <a:solidFill>
                  <a:srgbClr val="010066"/>
                </a:solidFill>
              </a:rPr>
            </a:br>
            <a:r>
              <a:rPr lang="en-GB" altLang="en-US" dirty="0">
                <a:solidFill>
                  <a:srgbClr val="010066"/>
                </a:solidFill>
              </a:rPr>
              <a:t>surface. The algae blocks the light, causing plants growing </a:t>
            </a:r>
            <a:br>
              <a:rPr lang="en-GB" altLang="en-US" dirty="0">
                <a:solidFill>
                  <a:srgbClr val="010066"/>
                </a:solidFill>
              </a:rPr>
            </a:br>
            <a:r>
              <a:rPr lang="en-GB" altLang="en-US" dirty="0">
                <a:solidFill>
                  <a:srgbClr val="010066"/>
                </a:solidFill>
              </a:rPr>
              <a:t>in the lake to die. </a:t>
            </a:r>
            <a:endParaRPr lang="en-GB" altLang="en-US" dirty="0"/>
          </a:p>
        </p:txBody>
      </p:sp>
      <p:sp>
        <p:nvSpPr>
          <p:cNvPr id="14" name="Rectangle 13">
            <a:extLst>
              <a:ext uri="{FF2B5EF4-FFF2-40B4-BE49-F238E27FC236}">
                <a16:creationId xmlns:a16="http://schemas.microsoft.com/office/drawing/2014/main" id="{F7D11441-4EBB-43CB-B6DB-AB57E26BB6E3}"/>
              </a:ext>
            </a:extLst>
          </p:cNvPr>
          <p:cNvSpPr>
            <a:spLocks noChangeArrowheads="1"/>
          </p:cNvSpPr>
          <p:nvPr/>
        </p:nvSpPr>
        <p:spPr bwMode="auto">
          <a:xfrm>
            <a:off x="342900" y="4002088"/>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dead plants decay, causing </a:t>
            </a:r>
            <a:br>
              <a:rPr lang="en-GB" altLang="en-US">
                <a:solidFill>
                  <a:srgbClr val="010066"/>
                </a:solidFill>
              </a:rPr>
            </a:br>
            <a:r>
              <a:rPr lang="en-GB" altLang="en-US">
                <a:solidFill>
                  <a:srgbClr val="010066"/>
                </a:solidFill>
              </a:rPr>
              <a:t>oxygen levels in the water to fall. </a:t>
            </a:r>
            <a:endParaRPr lang="en-GB" altLang="en-US"/>
          </a:p>
        </p:txBody>
      </p:sp>
      <p:pic>
        <p:nvPicPr>
          <p:cNvPr id="21513" name="Picture 9" descr="Lodimup_294264227_web.jpg">
            <a:extLst>
              <a:ext uri="{FF2B5EF4-FFF2-40B4-BE49-F238E27FC236}">
                <a16:creationId xmlns:a16="http://schemas.microsoft.com/office/drawing/2014/main" id="{AD826970-4142-41E7-9AC3-13F97A4B7D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3988" y="3643313"/>
            <a:ext cx="3298825"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EE5CA03-8C83-4E7A-8D6A-D158440FB2BD}"/>
              </a:ext>
            </a:extLst>
          </p:cNvPr>
          <p:cNvSpPr>
            <a:spLocks noChangeArrowheads="1"/>
          </p:cNvSpPr>
          <p:nvPr/>
        </p:nvSpPr>
        <p:spPr bwMode="auto">
          <a:xfrm>
            <a:off x="342900" y="4953000"/>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If there is too little oxygen in the </a:t>
            </a:r>
            <a:br>
              <a:rPr lang="en-GB" altLang="en-US">
                <a:solidFill>
                  <a:srgbClr val="010066"/>
                </a:solidFill>
              </a:rPr>
            </a:br>
            <a:r>
              <a:rPr lang="en-GB" altLang="en-US">
                <a:solidFill>
                  <a:srgbClr val="010066"/>
                </a:solidFill>
              </a:rPr>
              <a:t>water, fish and other organisms </a:t>
            </a:r>
            <a:br>
              <a:rPr lang="en-GB" altLang="en-US">
                <a:solidFill>
                  <a:srgbClr val="010066"/>
                </a:solidFill>
              </a:rPr>
            </a:br>
            <a:r>
              <a:rPr lang="en-GB" altLang="en-US">
                <a:solidFill>
                  <a:srgbClr val="010066"/>
                </a:solidFill>
              </a:rPr>
              <a:t>living in the lake may die. </a:t>
            </a:r>
            <a:endParaRPr lang="en-GB" altLang="en-US"/>
          </a:p>
        </p:txBody>
      </p:sp>
      <p:pic>
        <p:nvPicPr>
          <p:cNvPr id="11" name="Picture 10">
            <a:extLst>
              <a:ext uri="{FF2B5EF4-FFF2-40B4-BE49-F238E27FC236}">
                <a16:creationId xmlns:a16="http://schemas.microsoft.com/office/drawing/2014/main" id="{1CDFC21A-2939-42A6-ACBE-08F2B9AEED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C1057074-F4FB-4839-86B7-E291888A855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B9CBDB36-2DCE-4D47-9014-2D09E81A248D}"/>
              </a:ext>
            </a:extLst>
          </p:cNvPr>
          <p:cNvSpPr>
            <a:spLocks noGrp="1" noChangeArrowheads="1"/>
          </p:cNvSpPr>
          <p:nvPr>
            <p:ph type="title"/>
          </p:nvPr>
        </p:nvSpPr>
        <p:spPr/>
        <p:txBody>
          <a:bodyPr/>
          <a:lstStyle/>
          <a:p>
            <a:pPr eaLnBrk="1" hangingPunct="1"/>
            <a:r>
              <a:rPr lang="en-GB" altLang="en-US" dirty="0"/>
              <a:t>What is eutrophication?</a:t>
            </a:r>
          </a:p>
        </p:txBody>
      </p:sp>
      <p:pic>
        <p:nvPicPr>
          <p:cNvPr id="7" name="Picture 6">
            <a:extLst>
              <a:ext uri="{FF2B5EF4-FFF2-40B4-BE49-F238E27FC236}">
                <a16:creationId xmlns:a16="http://schemas.microsoft.com/office/drawing/2014/main" id="{9FF3D705-D45F-4D4E-BAE4-F2CD6046387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2CC2FC11-35FC-4CE4-A9D4-1D3F8A5CC75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CC5CB05E-963B-412C-9294-E1796B816ADD}"/>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47BE18B-00AC-4560-A8AD-CCC658851025}"/>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03CF6EB5-A34E-4D54-9B6D-ED320C96A9B1}"/>
              </a:ext>
            </a:extLst>
          </p:cNvPr>
          <p:cNvSpPr>
            <a:spLocks noGrp="1" noChangeArrowheads="1"/>
          </p:cNvSpPr>
          <p:nvPr>
            <p:ph type="title"/>
          </p:nvPr>
        </p:nvSpPr>
        <p:spPr/>
        <p:txBody>
          <a:bodyPr/>
          <a:lstStyle/>
          <a:p>
            <a:pPr eaLnBrk="1" hangingPunct="1"/>
            <a:r>
              <a:rPr lang="en-GB" altLang="en-US" dirty="0"/>
              <a:t>What happens during eutrophication?</a:t>
            </a:r>
          </a:p>
        </p:txBody>
      </p:sp>
      <p:pic>
        <p:nvPicPr>
          <p:cNvPr id="7" name="Picture 6">
            <a:extLst>
              <a:ext uri="{FF2B5EF4-FFF2-40B4-BE49-F238E27FC236}">
                <a16:creationId xmlns:a16="http://schemas.microsoft.com/office/drawing/2014/main" id="{4069E0E3-1703-4ED1-979F-9868129A301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270D526-E51B-42E5-93D2-9F8CCEA2FD1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F2A37AFD-39E9-41BE-94D9-00970874E0F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82C0E85-9A99-4E46-85EC-A46841660ED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64537"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3"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60B32A7-EBFB-4A2D-BD86-A27D6932694B}"/>
              </a:ext>
            </a:extLst>
          </p:cNvPr>
          <p:cNvSpPr>
            <a:spLocks noGrp="1"/>
          </p:cNvSpPr>
          <p:nvPr>
            <p:ph type="title"/>
          </p:nvPr>
        </p:nvSpPr>
        <p:spPr/>
        <p:txBody>
          <a:bodyPr/>
          <a:lstStyle/>
          <a:p>
            <a:r>
              <a:rPr lang="en-GB" altLang="en-US" dirty="0"/>
              <a:t>Ocean plastic pollution</a:t>
            </a:r>
          </a:p>
        </p:txBody>
      </p:sp>
      <p:sp>
        <p:nvSpPr>
          <p:cNvPr id="21507" name="Rectangle 17">
            <a:extLst>
              <a:ext uri="{FF2B5EF4-FFF2-40B4-BE49-F238E27FC236}">
                <a16:creationId xmlns:a16="http://schemas.microsoft.com/office/drawing/2014/main" id="{4BF0F70D-A67D-42B9-A136-34F0C992C9AA}"/>
              </a:ext>
            </a:extLst>
          </p:cNvPr>
          <p:cNvSpPr>
            <a:spLocks noChangeArrowheads="1"/>
          </p:cNvSpPr>
          <p:nvPr/>
        </p:nvSpPr>
        <p:spPr bwMode="auto">
          <a:xfrm>
            <a:off x="342900" y="784225"/>
            <a:ext cx="8632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Waste plastic sometimes escapes normal disposal routes and enters the environment. An estimated 9 million tons of plastic enters the world’s oceans each year.</a:t>
            </a:r>
            <a:endParaRPr lang="en-GB" altLang="en-US" dirty="0"/>
          </a:p>
        </p:txBody>
      </p:sp>
      <p:sp>
        <p:nvSpPr>
          <p:cNvPr id="14" name="Rectangle 13">
            <a:extLst>
              <a:ext uri="{FF2B5EF4-FFF2-40B4-BE49-F238E27FC236}">
                <a16:creationId xmlns:a16="http://schemas.microsoft.com/office/drawing/2014/main" id="{F7D11441-4EBB-43CB-B6DB-AB57E26BB6E3}"/>
              </a:ext>
            </a:extLst>
          </p:cNvPr>
          <p:cNvSpPr>
            <a:spLocks noChangeArrowheads="1"/>
          </p:cNvSpPr>
          <p:nvPr/>
        </p:nvSpPr>
        <p:spPr bwMode="auto">
          <a:xfrm>
            <a:off x="342900" y="2063509"/>
            <a:ext cx="8734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Plastic does not break down properly in the environment. </a:t>
            </a:r>
            <a:br>
              <a:rPr lang="en-GB" altLang="en-US" dirty="0">
                <a:solidFill>
                  <a:srgbClr val="010066"/>
                </a:solidFill>
              </a:rPr>
            </a:br>
            <a:r>
              <a:rPr lang="en-GB" altLang="en-US" dirty="0">
                <a:solidFill>
                  <a:srgbClr val="010066"/>
                </a:solidFill>
              </a:rPr>
              <a:t>Over many years it breaks into smaller pieces. However, these cannot be broken down fully.</a:t>
            </a:r>
            <a:endParaRPr lang="en-GB" altLang="en-US" dirty="0"/>
          </a:p>
        </p:txBody>
      </p:sp>
      <p:sp>
        <p:nvSpPr>
          <p:cNvPr id="10" name="Rectangle 9">
            <a:extLst>
              <a:ext uri="{FF2B5EF4-FFF2-40B4-BE49-F238E27FC236}">
                <a16:creationId xmlns:a16="http://schemas.microsoft.com/office/drawing/2014/main" id="{CEE5CA03-8C83-4E7A-8D6A-D158440FB2BD}"/>
              </a:ext>
            </a:extLst>
          </p:cNvPr>
          <p:cNvSpPr>
            <a:spLocks noChangeArrowheads="1"/>
          </p:cNvSpPr>
          <p:nvPr/>
        </p:nvSpPr>
        <p:spPr bwMode="auto">
          <a:xfrm>
            <a:off x="342900" y="3342793"/>
            <a:ext cx="46754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Organisms can become tangled </a:t>
            </a:r>
            <a:br>
              <a:rPr lang="en-GB" altLang="en-US" dirty="0">
                <a:solidFill>
                  <a:srgbClr val="010066"/>
                </a:solidFill>
              </a:rPr>
            </a:br>
            <a:r>
              <a:rPr lang="en-GB" altLang="en-US" dirty="0">
                <a:solidFill>
                  <a:srgbClr val="010066"/>
                </a:solidFill>
              </a:rPr>
              <a:t>in larger pieces of plastic waste. </a:t>
            </a:r>
            <a:br>
              <a:rPr lang="en-GB" altLang="en-US" dirty="0">
                <a:solidFill>
                  <a:srgbClr val="010066"/>
                </a:solidFill>
              </a:rPr>
            </a:br>
            <a:r>
              <a:rPr lang="en-GB" altLang="en-US" dirty="0">
                <a:solidFill>
                  <a:srgbClr val="010066"/>
                </a:solidFill>
              </a:rPr>
              <a:t>They can also mistake it for food.</a:t>
            </a:r>
            <a:endParaRPr lang="en-GB" altLang="en-US" dirty="0"/>
          </a:p>
        </p:txBody>
      </p:sp>
      <p:pic>
        <p:nvPicPr>
          <p:cNvPr id="11" name="Picture 10">
            <a:extLst>
              <a:ext uri="{FF2B5EF4-FFF2-40B4-BE49-F238E27FC236}">
                <a16:creationId xmlns:a16="http://schemas.microsoft.com/office/drawing/2014/main" id="{1CDFC21A-2939-42A6-ACBE-08F2B9AEED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C1057074-F4FB-4839-86B7-E291888A855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01FC4D0F-E236-46BA-B9A8-65659003811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39134" y="73668"/>
            <a:ext cx="453390" cy="466725"/>
          </a:xfrm>
          <a:prstGeom prst="rect">
            <a:avLst/>
          </a:prstGeom>
          <a:noFill/>
          <a:ln w="9525">
            <a:noFill/>
            <a:miter lim="800000"/>
            <a:headEnd/>
            <a:tailEnd/>
          </a:ln>
        </p:spPr>
      </p:pic>
      <p:sp>
        <p:nvSpPr>
          <p:cNvPr id="17" name="Rectangle 16">
            <a:extLst>
              <a:ext uri="{FF2B5EF4-FFF2-40B4-BE49-F238E27FC236}">
                <a16:creationId xmlns:a16="http://schemas.microsoft.com/office/drawing/2014/main" id="{963A1515-C3B8-4E54-A858-6DB85619D828}"/>
              </a:ext>
            </a:extLst>
          </p:cNvPr>
          <p:cNvSpPr>
            <a:spLocks noChangeArrowheads="1"/>
          </p:cNvSpPr>
          <p:nvPr/>
        </p:nvSpPr>
        <p:spPr bwMode="auto">
          <a:xfrm>
            <a:off x="342901" y="4622077"/>
            <a:ext cx="45634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Small plastic pieces, or </a:t>
            </a:r>
            <a:r>
              <a:rPr lang="en-GB" altLang="en-US" b="1" dirty="0">
                <a:solidFill>
                  <a:srgbClr val="10BC45"/>
                </a:solidFill>
              </a:rPr>
              <a:t>microplastics</a:t>
            </a:r>
            <a:r>
              <a:rPr lang="en-GB" altLang="en-US" dirty="0">
                <a:solidFill>
                  <a:srgbClr val="010066"/>
                </a:solidFill>
              </a:rPr>
              <a:t>, can be eaten by organisms further down marine food chains.</a:t>
            </a:r>
            <a:endParaRPr lang="en-GB" altLang="en-US" dirty="0"/>
          </a:p>
        </p:txBody>
      </p:sp>
      <p:pic>
        <p:nvPicPr>
          <p:cNvPr id="5" name="Picture 4">
            <a:extLst>
              <a:ext uri="{FF2B5EF4-FFF2-40B4-BE49-F238E27FC236}">
                <a16:creationId xmlns:a16="http://schemas.microsoft.com/office/drawing/2014/main" id="{67328ADA-4DD4-4F95-8B7B-07303EED8A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2623" y="3239472"/>
            <a:ext cx="3618477" cy="2786227"/>
          </a:xfrm>
          <a:prstGeom prst="rect">
            <a:avLst/>
          </a:prstGeom>
        </p:spPr>
      </p:pic>
    </p:spTree>
    <p:custDataLst>
      <p:tags r:id="rId1"/>
    </p:custDataLst>
    <p:extLst>
      <p:ext uri="{BB962C8B-B14F-4D97-AF65-F5344CB8AC3E}">
        <p14:creationId xmlns:p14="http://schemas.microsoft.com/office/powerpoint/2010/main" val="2866174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r5x8uW5c"/>
  <p:tag name="ARTICULATE_DESIGN_ID_6_DEFAULT DESIGN" val="TCGobqQE"/>
  <p:tag name="ARTICULATE_DESIGN_ID_1_DEFAULT DESIGN" val="3GAI2ILC"/>
  <p:tag name="ARTICULATE_DESIGN_ID_7_DEFAULT DESIGN" val="A5j236qM"/>
  <p:tag name="ARTICULATE_DESIGN_ID_3_DEFAULT DESIGN" val="WzZEleij"/>
  <p:tag name="ARTICULATE_DESIGN_ID_2_DEFAULT DESIGN" val="AXtx4gEs"/>
  <p:tag name="ARTICULATE_DESIGN_ID_4_DEFAULT DESIGN" val="iraL3qqF"/>
  <p:tag name="ARTICULATE_DESIGN_ID_5_DEFAULT DESIGN" val="ylIPjj1g"/>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14899</TotalTime>
  <Words>2730</Words>
  <Application>Microsoft Office PowerPoint</Application>
  <PresentationFormat>On-screen Show (4:3)</PresentationFormat>
  <Paragraphs>256</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Wingdings</vt:lpstr>
      <vt:lpstr>Arial</vt:lpstr>
      <vt:lpstr>Wingdings 2</vt:lpstr>
      <vt:lpstr>1_Default Design</vt:lpstr>
      <vt:lpstr>7_Default Design</vt:lpstr>
      <vt:lpstr>Humans  and the Environment</vt:lpstr>
      <vt:lpstr>Information</vt:lpstr>
      <vt:lpstr>Human population growth </vt:lpstr>
      <vt:lpstr>Pollution</vt:lpstr>
      <vt:lpstr>Land pollution</vt:lpstr>
      <vt:lpstr>Water pollution</vt:lpstr>
      <vt:lpstr>What is eutrophication?</vt:lpstr>
      <vt:lpstr>What happens during eutrophication?</vt:lpstr>
      <vt:lpstr>Ocean plastic pollution</vt:lpstr>
      <vt:lpstr>Air pollution</vt:lpstr>
      <vt:lpstr>What is acid rain?</vt:lpstr>
      <vt:lpstr>Global warming</vt:lpstr>
      <vt:lpstr>What is the greenhouse effect?</vt:lpstr>
      <vt:lpstr>Possible effects of global warming</vt:lpstr>
      <vt:lpstr>Land use and habitat loss</vt:lpstr>
      <vt:lpstr>How does extraction affect the environment?  </vt:lpstr>
      <vt:lpstr>Deforestation</vt:lpstr>
      <vt:lpstr>Tropical deforestation</vt:lpstr>
      <vt:lpstr>The effect of deforestation</vt:lpstr>
      <vt:lpstr>Peat bogs</vt:lpstr>
      <vt:lpstr>Hunting </vt:lpstr>
      <vt:lpstr>Poaching</vt:lpstr>
      <vt:lpstr>Overfishing (1)</vt:lpstr>
      <vt:lpstr>Overfishing (2)</vt:lpstr>
      <vt:lpstr>Introducing non-indigenous species (1)</vt:lpstr>
      <vt:lpstr>Introducing non-indigenous species (2)</vt:lpstr>
      <vt:lpstr>What’s the threat to different species?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Humans and the Environment</dc:title>
  <dc:subject>Boardworks High School Life Science</dc:subject>
  <dc:creator>Boardworks</dc:creator>
  <cp:lastModifiedBy>Tim Crilly</cp:lastModifiedBy>
  <cp:revision>600</cp:revision>
  <dcterms:created xsi:type="dcterms:W3CDTF">2003-10-06T13:07:42Z</dcterms:created>
  <dcterms:modified xsi:type="dcterms:W3CDTF">2019-01-31T15:25:25Z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996180E4-6275-4F63-ACD8-833902A2FA17</vt:lpwstr>
  </property>
  <property fmtid="{D5CDD505-2E9C-101B-9397-08002B2CF9AE}" pid="3" name="ArticulatePath">
    <vt:lpwstr>Humans and the Environment</vt:lpwstr>
  </property>
</Properties>
</file>