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4.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activeX/activeX6.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73" r:id="rId1"/>
    <p:sldMasterId id="2147485088" r:id="rId2"/>
  </p:sldMasterIdLst>
  <p:notesMasterIdLst>
    <p:notesMasterId r:id="rId23"/>
  </p:notesMasterIdLst>
  <p:handoutMasterIdLst>
    <p:handoutMasterId r:id="rId24"/>
  </p:handoutMasterIdLst>
  <p:sldIdLst>
    <p:sldId id="430" r:id="rId3"/>
    <p:sldId id="527" r:id="rId4"/>
    <p:sldId id="505" r:id="rId5"/>
    <p:sldId id="506" r:id="rId6"/>
    <p:sldId id="484" r:id="rId7"/>
    <p:sldId id="485" r:id="rId8"/>
    <p:sldId id="486" r:id="rId9"/>
    <p:sldId id="487" r:id="rId10"/>
    <p:sldId id="508" r:id="rId11"/>
    <p:sldId id="490" r:id="rId12"/>
    <p:sldId id="502" r:id="rId13"/>
    <p:sldId id="507" r:id="rId14"/>
    <p:sldId id="488" r:id="rId15"/>
    <p:sldId id="489" r:id="rId16"/>
    <p:sldId id="504" r:id="rId17"/>
    <p:sldId id="509" r:id="rId18"/>
    <p:sldId id="510" r:id="rId19"/>
    <p:sldId id="493" r:id="rId20"/>
    <p:sldId id="494" r:id="rId21"/>
    <p:sldId id="495" r:id="rId22"/>
  </p:sldIdLst>
  <p:sldSz cx="9144000" cy="6858000" type="screen4x3"/>
  <p:notesSz cx="6858000" cy="9296400"/>
  <p:embeddedFontLst>
    <p:embeddedFont>
      <p:font typeface="Wingdings 2" panose="05020102010507070707" pitchFamily="18" charset="2"/>
      <p:regular r:id="rId25"/>
    </p:embeddedFont>
  </p:embeddedFontLst>
  <p:custDataLst>
    <p:tags r:id="rId2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906" userDrawn="1">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498A2"/>
    <a:srgbClr val="010066"/>
    <a:srgbClr val="10BC45"/>
    <a:srgbClr val="96E696"/>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p:scale>
          <a:sx n="85" d="100"/>
          <a:sy n="85" d="100"/>
        </p:scale>
        <p:origin x="618" y="168"/>
      </p:cViewPr>
      <p:guideLst>
        <p:guide orient="horz" pos="494"/>
        <p:guide orient="horz" pos="390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81057EF5-9ED2-409E-9F43-3B53E4E46CCA}"/>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F452FF2-03C0-489C-B224-6F43FC00A575}" type="slidenum">
              <a:rPr lang="en-GB" altLang="en-US"/>
              <a:pPr/>
              <a:t>‹#›</a:t>
            </a:fld>
            <a:endParaRPr lang="en-GB" altLang="en-US"/>
          </a:p>
        </p:txBody>
      </p:sp>
      <p:sp>
        <p:nvSpPr>
          <p:cNvPr id="5" name="Rectangle 7">
            <a:extLst>
              <a:ext uri="{FF2B5EF4-FFF2-40B4-BE49-F238E27FC236}">
                <a16:creationId xmlns:a16="http://schemas.microsoft.com/office/drawing/2014/main" id="{A3610D94-DEBC-471A-B9D9-4DA2CE73D91A}"/>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E9808FFB-F170-4E6D-A9FD-6242E2EA3A66}"/>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881626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4A441B19-416D-4627-9AC2-32540FFE364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BE9903C-4FF3-4303-83EA-98330735BE71}"/>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E659A41A-425C-4D95-85D8-CBBE1493E32C}"/>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5BD6AAE-F545-464C-B05C-D0C6C8AFC0A7}" type="slidenum">
              <a:rPr lang="en-US" altLang="en-US"/>
              <a:pPr/>
              <a:t>‹#›</a:t>
            </a:fld>
            <a:endParaRPr lang="en-US" altLang="en-US"/>
          </a:p>
        </p:txBody>
      </p:sp>
      <p:sp>
        <p:nvSpPr>
          <p:cNvPr id="7" name="Rectangle 7">
            <a:extLst>
              <a:ext uri="{FF2B5EF4-FFF2-40B4-BE49-F238E27FC236}">
                <a16:creationId xmlns:a16="http://schemas.microsoft.com/office/drawing/2014/main" id="{1A039C86-8612-4E1C-B95E-AE542755C92D}"/>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CE392CDC-A2CD-4928-A826-B313BC17D605}"/>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39586402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2B1DAA42-A39B-4C13-A569-88AE499553E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A087DAC-1749-4ED4-B32B-3CB660FA6E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DDD05CAA-45F4-4C0A-8D3D-6AF4CB389557}"/>
              </a:ext>
            </a:extLst>
          </p:cNvPr>
          <p:cNvSpPr>
            <a:spLocks noGrp="1"/>
          </p:cNvSpPr>
          <p:nvPr>
            <p:ph type="sldNum" sz="quarter" idx="10"/>
          </p:nvPr>
        </p:nvSpPr>
        <p:spPr/>
        <p:txBody>
          <a:bodyPr/>
          <a:lstStyle/>
          <a:p>
            <a:fld id="{E5BD6AAE-F545-464C-B05C-D0C6C8AFC0A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3" name="Text Box 1">
            <a:extLst>
              <a:ext uri="{FF2B5EF4-FFF2-40B4-BE49-F238E27FC236}">
                <a16:creationId xmlns:a16="http://schemas.microsoft.com/office/drawing/2014/main" id="{007FE43A-9202-41A9-B500-EB4168247A5E}"/>
              </a:ext>
            </a:extLst>
          </p:cNvPr>
          <p:cNvSpPr txBox="1">
            <a:spLocks noChangeArrowheads="1"/>
          </p:cNvSpPr>
          <p:nvPr/>
        </p:nvSpPr>
        <p:spPr bwMode="auto">
          <a:xfrm>
            <a:off x="1143000" y="697230"/>
            <a:ext cx="4572000" cy="3486150"/>
          </a:xfrm>
          <a:prstGeom prst="rect">
            <a:avLst/>
          </a:prstGeom>
          <a:solidFill>
            <a:srgbClr val="FFFFFF"/>
          </a:solidFill>
          <a:ln w="9360">
            <a:solidFill>
              <a:srgbClr val="000000"/>
            </a:solidFill>
            <a:miter lim="800000"/>
            <a:headEnd/>
            <a:tailEnd/>
          </a:ln>
        </p:spPr>
        <p:txBody>
          <a:bodyPr wrap="none" anchor="ct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endParaRPr lang="en-GB" altLang="en-US">
              <a:solidFill>
                <a:schemeClr val="bg1"/>
              </a:solidFill>
              <a:cs typeface="Lucida Sans Unicode" panose="020B0602030504020204" pitchFamily="34" charset="0"/>
            </a:endParaRPr>
          </a:p>
        </p:txBody>
      </p:sp>
      <p:sp>
        <p:nvSpPr>
          <p:cNvPr id="40964" name="Text Box 2">
            <a:extLst>
              <a:ext uri="{FF2B5EF4-FFF2-40B4-BE49-F238E27FC236}">
                <a16:creationId xmlns:a16="http://schemas.microsoft.com/office/drawing/2014/main" id="{FE916A11-E0E6-4276-8610-80DBA0F8276F}"/>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understand that using quadrats is suitable only for </a:t>
            </a:r>
            <a:r>
              <a:rPr lang="en-GB" altLang="en-US" dirty="0" err="1">
                <a:latin typeface="Arial" panose="020B0604020202020204" pitchFamily="34" charset="0"/>
              </a:rPr>
              <a:t>analyzing</a:t>
            </a:r>
            <a:r>
              <a:rPr lang="en-GB" altLang="en-US" dirty="0">
                <a:latin typeface="Arial" panose="020B0604020202020204" pitchFamily="34" charset="0"/>
              </a:rPr>
              <a:t> species that cannot move, e.g. plants.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altLang="en-US" dirty="0">
              <a:latin typeface="Arial" panose="020B0604020202020204" pitchFamily="34" charset="0"/>
            </a:endParaRPr>
          </a:p>
        </p:txBody>
      </p:sp>
      <p:sp>
        <p:nvSpPr>
          <p:cNvPr id="40965" name="Rectangle 4">
            <a:extLst>
              <a:ext uri="{FF2B5EF4-FFF2-40B4-BE49-F238E27FC236}">
                <a16:creationId xmlns:a16="http://schemas.microsoft.com/office/drawing/2014/main" id="{1BD821FA-13A5-44D5-BDE0-4E58F238C85D}"/>
              </a:ext>
            </a:extLst>
          </p:cNvPr>
          <p:cNvSpPr>
            <a:spLocks noGrp="1" noRot="1" noChangeAspect="1" noChangeArrowheads="1" noTextEdit="1"/>
          </p:cNvSpPr>
          <p:nvPr>
            <p:ph type="sldImg"/>
          </p:nvPr>
        </p:nvSpPr>
        <p:spPr>
          <a:xfrm>
            <a:off x="1106488" y="696913"/>
            <a:ext cx="4641850" cy="3482975"/>
          </a:xfrm>
          <a:ln/>
        </p:spPr>
      </p:sp>
      <p:sp>
        <p:nvSpPr>
          <p:cNvPr id="3" name="Slide Number Placeholder 2">
            <a:extLst>
              <a:ext uri="{FF2B5EF4-FFF2-40B4-BE49-F238E27FC236}">
                <a16:creationId xmlns:a16="http://schemas.microsoft.com/office/drawing/2014/main" id="{277371DA-12C7-4CA3-9D6E-42986920D7D0}"/>
              </a:ext>
            </a:extLst>
          </p:cNvPr>
          <p:cNvSpPr>
            <a:spLocks noGrp="1"/>
          </p:cNvSpPr>
          <p:nvPr>
            <p:ph type="sldNum" sz="quarter" idx="10"/>
          </p:nvPr>
        </p:nvSpPr>
        <p:spPr/>
        <p:txBody>
          <a:bodyPr/>
          <a:lstStyle/>
          <a:p>
            <a:fld id="{E5BD6AAE-F545-464C-B05C-D0C6C8AFC0A7}"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Image Placeholder 1">
            <a:extLst>
              <a:ext uri="{FF2B5EF4-FFF2-40B4-BE49-F238E27FC236}">
                <a16:creationId xmlns:a16="http://schemas.microsoft.com/office/drawing/2014/main" id="{922B9F41-BDDD-4090-AC84-EBDD4F43360C}"/>
              </a:ext>
            </a:extLst>
          </p:cNvPr>
          <p:cNvSpPr>
            <a:spLocks noGrp="1" noRot="1" noChangeAspect="1" noTextEdit="1"/>
          </p:cNvSpPr>
          <p:nvPr>
            <p:ph type="sldImg"/>
          </p:nvPr>
        </p:nvSpPr>
        <p:spPr>
          <a:xfrm>
            <a:off x="1106488" y="696913"/>
            <a:ext cx="4641850" cy="3482975"/>
          </a:xfrm>
          <a:ln/>
        </p:spPr>
      </p:sp>
      <p:sp>
        <p:nvSpPr>
          <p:cNvPr id="41988" name="Notes Placeholder 2">
            <a:extLst>
              <a:ext uri="{FF2B5EF4-FFF2-40B4-BE49-F238E27FC236}">
                <a16:creationId xmlns:a16="http://schemas.microsoft.com/office/drawing/2014/main" id="{C9BFFFD9-EF9E-4C46-9FD7-DD4A0A88F5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GB" altLang="en-US" b="1" dirty="0">
                <a:latin typeface="Arial" panose="020B0604020202020204" pitchFamily="34" charset="0"/>
              </a:rPr>
              <a:t>Teacher notes</a:t>
            </a:r>
          </a:p>
          <a:p>
            <a:r>
              <a:rPr lang="en-GB" altLang="en-US" dirty="0">
                <a:latin typeface="Arial" panose="020B0604020202020204" pitchFamily="34" charset="0"/>
              </a:rPr>
              <a:t>The beetle shown here has been marked with a blue spot of paint.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IanRedding</a:t>
            </a:r>
            <a:r>
              <a:rPr lang="en-GB" altLang="en-US" dirty="0">
                <a:latin typeface="Arial" panose="020B0604020202020204" pitchFamily="34" charset="0"/>
              </a:rPr>
              <a:t>, Shutterstock 2018</a:t>
            </a:r>
            <a:endParaRPr lang="en-GB" altLang="en-US"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A4BAE2-CE45-4FEF-B650-50C9D90F8750}"/>
              </a:ext>
            </a:extLst>
          </p:cNvPr>
          <p:cNvSpPr>
            <a:spLocks noGrp="1"/>
          </p:cNvSpPr>
          <p:nvPr>
            <p:ph type="sldNum" sz="quarter" idx="10"/>
          </p:nvPr>
        </p:nvSpPr>
        <p:spPr/>
        <p:txBody>
          <a:bodyPr/>
          <a:lstStyle/>
          <a:p>
            <a:fld id="{E5BD6AAE-F545-464C-B05C-D0C6C8AFC0A7}"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Image Placeholder 1">
            <a:extLst>
              <a:ext uri="{FF2B5EF4-FFF2-40B4-BE49-F238E27FC236}">
                <a16:creationId xmlns:a16="http://schemas.microsoft.com/office/drawing/2014/main" id="{5A7D087A-E1FB-4710-B2D6-93303C3DF78D}"/>
              </a:ext>
            </a:extLst>
          </p:cNvPr>
          <p:cNvSpPr>
            <a:spLocks noGrp="1" noRot="1" noChangeAspect="1" noTextEdit="1"/>
          </p:cNvSpPr>
          <p:nvPr>
            <p:ph type="sldImg"/>
          </p:nvPr>
        </p:nvSpPr>
        <p:spPr>
          <a:xfrm>
            <a:off x="1106488" y="696913"/>
            <a:ext cx="4641850" cy="3482975"/>
          </a:xfrm>
          <a:ln/>
        </p:spPr>
      </p:sp>
      <p:sp>
        <p:nvSpPr>
          <p:cNvPr id="43012" name="Notes Placeholder 2">
            <a:extLst>
              <a:ext uri="{FF2B5EF4-FFF2-40B4-BE49-F238E27FC236}">
                <a16:creationId xmlns:a16="http://schemas.microsoft.com/office/drawing/2014/main" id="{53665FB0-5964-4B79-A0FF-C03BBEC03C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GB" altLang="en-US" b="1" dirty="0">
                <a:latin typeface="Arial" panose="020B0604020202020204" pitchFamily="34" charset="0"/>
              </a:rPr>
              <a:t>Teacher notes</a:t>
            </a:r>
          </a:p>
          <a:p>
            <a:r>
              <a:rPr lang="en-GB" altLang="en-US" dirty="0">
                <a:latin typeface="Arial" panose="020B0604020202020204" pitchFamily="34" charset="0"/>
              </a:rPr>
              <a:t>Capture–recapture methods can be simulated to work out the number of white beads in a population of black beads. Students should be given about 100 beads. They can then take two samples from this number, and use the formula to calculate the number of white beads. They can then actually count the beads to see how accurate they were.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3A76458C-9E4B-46D7-B374-508168B453CB}"/>
              </a:ext>
            </a:extLst>
          </p:cNvPr>
          <p:cNvSpPr>
            <a:spLocks noGrp="1"/>
          </p:cNvSpPr>
          <p:nvPr>
            <p:ph type="sldNum" sz="quarter" idx="10"/>
          </p:nvPr>
        </p:nvSpPr>
        <p:spPr/>
        <p:txBody>
          <a:bodyPr/>
          <a:lstStyle/>
          <a:p>
            <a:fld id="{E5BD6AAE-F545-464C-B05C-D0C6C8AFC0A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Image Placeholder 1">
            <a:extLst>
              <a:ext uri="{FF2B5EF4-FFF2-40B4-BE49-F238E27FC236}">
                <a16:creationId xmlns:a16="http://schemas.microsoft.com/office/drawing/2014/main" id="{50EB4483-373E-418C-9BCA-681BE9DE7B45}"/>
              </a:ext>
            </a:extLst>
          </p:cNvPr>
          <p:cNvSpPr>
            <a:spLocks noGrp="1" noRot="1" noChangeAspect="1" noTextEdit="1"/>
          </p:cNvSpPr>
          <p:nvPr>
            <p:ph type="sldImg"/>
          </p:nvPr>
        </p:nvSpPr>
        <p:spPr>
          <a:xfrm>
            <a:off x="1106488" y="696913"/>
            <a:ext cx="4641850" cy="3482975"/>
          </a:xfrm>
          <a:ln/>
        </p:spPr>
      </p:sp>
      <p:sp>
        <p:nvSpPr>
          <p:cNvPr id="44036" name="Notes Placeholder 2">
            <a:extLst>
              <a:ext uri="{FF2B5EF4-FFF2-40B4-BE49-F238E27FC236}">
                <a16:creationId xmlns:a16="http://schemas.microsoft.com/office/drawing/2014/main" id="{2B6D16E2-F621-4058-8A14-2493765454B5}"/>
              </a:ext>
            </a:extLst>
          </p:cNvPr>
          <p:cNvSpPr>
            <a:spLocks noGrp="1"/>
          </p:cNvSpPr>
          <p:nvPr>
            <p:ph type="body" idx="1"/>
          </p:nvPr>
        </p:nvSpPr>
        <p:spPr>
          <a:xfrm>
            <a:off x="914400" y="4415791"/>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Decha</a:t>
            </a:r>
            <a:r>
              <a:rPr lang="en-GB" altLang="en-US" dirty="0">
                <a:latin typeface="Arial" panose="020B0604020202020204" pitchFamily="34" charset="0"/>
              </a:rPr>
              <a:t> </a:t>
            </a:r>
            <a:r>
              <a:rPr lang="en-GB" altLang="en-US" dirty="0" err="1">
                <a:latin typeface="Arial" panose="020B0604020202020204" pitchFamily="34" charset="0"/>
              </a:rPr>
              <a:t>Thapanya</a:t>
            </a:r>
            <a:r>
              <a:rPr lang="en-GB" altLang="en-US" dirty="0">
                <a:latin typeface="Arial" panose="020B0604020202020204" pitchFamily="34" charset="0"/>
              </a:rPr>
              <a:t>, Shutterstock 2018</a:t>
            </a:r>
          </a:p>
        </p:txBody>
      </p:sp>
      <p:sp>
        <p:nvSpPr>
          <p:cNvPr id="3" name="Slide Number Placeholder 2">
            <a:extLst>
              <a:ext uri="{FF2B5EF4-FFF2-40B4-BE49-F238E27FC236}">
                <a16:creationId xmlns:a16="http://schemas.microsoft.com/office/drawing/2014/main" id="{1E9D6A5B-5AC6-4814-BC0D-277B92E17D6F}"/>
              </a:ext>
            </a:extLst>
          </p:cNvPr>
          <p:cNvSpPr>
            <a:spLocks noGrp="1"/>
          </p:cNvSpPr>
          <p:nvPr>
            <p:ph type="sldNum" sz="quarter" idx="10"/>
          </p:nvPr>
        </p:nvSpPr>
        <p:spPr/>
        <p:txBody>
          <a:bodyPr/>
          <a:lstStyle/>
          <a:p>
            <a:fld id="{E5BD6AAE-F545-464C-B05C-D0C6C8AFC0A7}"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Image Placeholder 1">
            <a:extLst>
              <a:ext uri="{FF2B5EF4-FFF2-40B4-BE49-F238E27FC236}">
                <a16:creationId xmlns:a16="http://schemas.microsoft.com/office/drawing/2014/main" id="{465BCDB7-3605-492C-A53F-596C3924C9CE}"/>
              </a:ext>
            </a:extLst>
          </p:cNvPr>
          <p:cNvSpPr>
            <a:spLocks noGrp="1" noRot="1" noChangeAspect="1" noTextEdit="1"/>
          </p:cNvSpPr>
          <p:nvPr>
            <p:ph type="sldImg"/>
          </p:nvPr>
        </p:nvSpPr>
        <p:spPr>
          <a:xfrm>
            <a:off x="1106488" y="696913"/>
            <a:ext cx="4641850" cy="3482975"/>
          </a:xfrm>
          <a:ln/>
        </p:spPr>
      </p:sp>
      <p:sp>
        <p:nvSpPr>
          <p:cNvPr id="45060" name="Notes Placeholder 2">
            <a:extLst>
              <a:ext uri="{FF2B5EF4-FFF2-40B4-BE49-F238E27FC236}">
                <a16:creationId xmlns:a16="http://schemas.microsoft.com/office/drawing/2014/main" id="{26BFFAF5-2EAE-42A1-B17F-EC6C7A902861}"/>
              </a:ext>
            </a:extLst>
          </p:cNvPr>
          <p:cNvSpPr>
            <a:spLocks noGrp="1"/>
          </p:cNvSpPr>
          <p:nvPr>
            <p:ph type="body" idx="1"/>
          </p:nvPr>
        </p:nvSpPr>
        <p:spPr>
          <a:xfrm>
            <a:off x="914400" y="4415791"/>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GB" altLang="en-US" b="1" dirty="0">
                <a:latin typeface="Arial" panose="020B0604020202020204" pitchFamily="34" charset="0"/>
              </a:rPr>
              <a:t>Teacher notes</a:t>
            </a:r>
          </a:p>
          <a:p>
            <a:r>
              <a:rPr lang="en-GB" altLang="en-US" dirty="0">
                <a:latin typeface="Arial" panose="020B0604020202020204" pitchFamily="34" charset="0"/>
              </a:rPr>
              <a:t>For example, line transects can be problematic if there are many plants touching the line, or if it is difficult to count the individual plants, as in the case of grass.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0F4D13B8-D80C-4DEF-A2E8-17F5709CD861}"/>
              </a:ext>
            </a:extLst>
          </p:cNvPr>
          <p:cNvSpPr>
            <a:spLocks noGrp="1"/>
          </p:cNvSpPr>
          <p:nvPr>
            <p:ph type="sldNum" sz="quarter" idx="10"/>
          </p:nvPr>
        </p:nvSpPr>
        <p:spPr/>
        <p:txBody>
          <a:bodyPr/>
          <a:lstStyle/>
          <a:p>
            <a:fld id="{E5BD6AAE-F545-464C-B05C-D0C6C8AFC0A7}"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17C6549-48A4-47F2-9E6E-B8B2217A63FD}"/>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31137E67-FBFE-42F4-8E25-1CC7175E1A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dirty="0">
              <a:effectLst/>
            </a:endParaRPr>
          </a:p>
        </p:txBody>
      </p:sp>
      <p:sp>
        <p:nvSpPr>
          <p:cNvPr id="3" name="Slide Number Placeholder 2">
            <a:extLst>
              <a:ext uri="{FF2B5EF4-FFF2-40B4-BE49-F238E27FC236}">
                <a16:creationId xmlns:a16="http://schemas.microsoft.com/office/drawing/2014/main" id="{25EC4C79-0010-4526-B8A6-7A5C440F8463}"/>
              </a:ext>
            </a:extLst>
          </p:cNvPr>
          <p:cNvSpPr>
            <a:spLocks noGrp="1"/>
          </p:cNvSpPr>
          <p:nvPr>
            <p:ph type="sldNum" sz="quarter" idx="10"/>
          </p:nvPr>
        </p:nvSpPr>
        <p:spPr/>
        <p:txBody>
          <a:bodyPr/>
          <a:lstStyle/>
          <a:p>
            <a:fld id="{E5BD6AAE-F545-464C-B05C-D0C6C8AFC0A7}"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1BB386C-3481-402D-A4C6-273EFD40DD1B}"/>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93513104-356B-420D-AA4D-3403603265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or test a design solution in a safe and ethical manner including considerations of environmental, social, and personal impacts.</a:t>
            </a:r>
            <a:endParaRPr lang="en-GB" dirty="0">
              <a:effectLst/>
            </a:endParaRPr>
          </a:p>
        </p:txBody>
      </p:sp>
      <p:sp>
        <p:nvSpPr>
          <p:cNvPr id="3" name="Slide Number Placeholder 2">
            <a:extLst>
              <a:ext uri="{FF2B5EF4-FFF2-40B4-BE49-F238E27FC236}">
                <a16:creationId xmlns:a16="http://schemas.microsoft.com/office/drawing/2014/main" id="{1CF391B1-5EC6-40A4-A64C-988BE28D6704}"/>
              </a:ext>
            </a:extLst>
          </p:cNvPr>
          <p:cNvSpPr>
            <a:spLocks noGrp="1"/>
          </p:cNvSpPr>
          <p:nvPr>
            <p:ph type="sldNum" sz="quarter" idx="10"/>
          </p:nvPr>
        </p:nvSpPr>
        <p:spPr/>
        <p:txBody>
          <a:bodyPr/>
          <a:lstStyle/>
          <a:p>
            <a:fld id="{E5BD6AAE-F545-464C-B05C-D0C6C8AFC0A7}" type="slidenum">
              <a:rPr lang="en-US" altLang="en-US" smtClean="0"/>
              <a:pPr/>
              <a:t>16</a:t>
            </a:fld>
            <a:endParaRPr lang="en-US" altLang="en-US"/>
          </a:p>
        </p:txBody>
      </p:sp>
    </p:spTree>
    <p:extLst>
      <p:ext uri="{BB962C8B-B14F-4D97-AF65-F5344CB8AC3E}">
        <p14:creationId xmlns:p14="http://schemas.microsoft.com/office/powerpoint/2010/main" val="2769397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36C5B6E-842A-4A13-B608-7FF9E185670A}"/>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FD9B0AB-8192-4755-A9AD-844ACB8F602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Other indicator species include trout, which are very sensitive to oxygen and pH levels.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 </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US" altLang="en-US" dirty="0">
              <a:solidFill>
                <a:srgbClr val="010066"/>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E24C64CA-E829-4568-8B10-E7D630BD43AA}"/>
              </a:ext>
            </a:extLst>
          </p:cNvPr>
          <p:cNvSpPr>
            <a:spLocks noGrp="1"/>
          </p:cNvSpPr>
          <p:nvPr>
            <p:ph type="sldNum" sz="quarter" idx="10"/>
          </p:nvPr>
        </p:nvSpPr>
        <p:spPr/>
        <p:txBody>
          <a:bodyPr/>
          <a:lstStyle/>
          <a:p>
            <a:fld id="{E5BD6AAE-F545-464C-B05C-D0C6C8AFC0A7}" type="slidenum">
              <a:rPr lang="en-US" altLang="en-US" smtClean="0"/>
              <a:pPr/>
              <a:t>17</a:t>
            </a:fld>
            <a:endParaRPr lang="en-US" altLang="en-US"/>
          </a:p>
        </p:txBody>
      </p:sp>
    </p:spTree>
    <p:extLst>
      <p:ext uri="{BB962C8B-B14F-4D97-AF65-F5344CB8AC3E}">
        <p14:creationId xmlns:p14="http://schemas.microsoft.com/office/powerpoint/2010/main" val="166553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Image Placeholder 1">
            <a:extLst>
              <a:ext uri="{FF2B5EF4-FFF2-40B4-BE49-F238E27FC236}">
                <a16:creationId xmlns:a16="http://schemas.microsoft.com/office/drawing/2014/main" id="{83545683-7E11-48C4-BDDC-459C629F6F8C}"/>
              </a:ext>
            </a:extLst>
          </p:cNvPr>
          <p:cNvSpPr>
            <a:spLocks noGrp="1" noRot="1" noChangeAspect="1" noTextEdit="1"/>
          </p:cNvSpPr>
          <p:nvPr>
            <p:ph type="sldImg"/>
          </p:nvPr>
        </p:nvSpPr>
        <p:spPr>
          <a:xfrm>
            <a:off x="1106488" y="696913"/>
            <a:ext cx="4641850" cy="3482975"/>
          </a:xfrm>
          <a:ln/>
        </p:spPr>
      </p:sp>
      <p:sp>
        <p:nvSpPr>
          <p:cNvPr id="48132" name="Notes Placeholder 2">
            <a:extLst>
              <a:ext uri="{FF2B5EF4-FFF2-40B4-BE49-F238E27FC236}">
                <a16:creationId xmlns:a16="http://schemas.microsoft.com/office/drawing/2014/main" id="{06345F3C-9B83-4B30-BAFA-BBC40706F789}"/>
              </a:ext>
            </a:extLst>
          </p:cNvPr>
          <p:cNvSpPr>
            <a:spLocks noGrp="1"/>
          </p:cNvSpPr>
          <p:nvPr>
            <p:ph type="body" idx="1"/>
          </p:nvPr>
        </p:nvSpPr>
        <p:spPr>
          <a:xfrm>
            <a:off x="914400" y="4415791"/>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fontScale="92500"/>
          </a:bodyPr>
          <a:lstStyle/>
          <a:p>
            <a:pPr>
              <a:lnSpc>
                <a:spcPct val="110000"/>
              </a:lnSpc>
            </a:pPr>
            <a:r>
              <a:rPr lang="en-GB" altLang="en-US" b="1" dirty="0">
                <a:latin typeface="Arial" panose="020B0604020202020204" pitchFamily="34" charset="0"/>
              </a:rPr>
              <a:t>Teacher notes</a:t>
            </a:r>
          </a:p>
          <a:p>
            <a:pPr>
              <a:lnSpc>
                <a:spcPct val="110000"/>
              </a:lnSpc>
            </a:pPr>
            <a:r>
              <a:rPr lang="en-US" altLang="en-US" dirty="0">
                <a:latin typeface="Arial" panose="020B0604020202020204" pitchFamily="34" charset="0"/>
              </a:rPr>
              <a:t>Students should notice that there is little overlap between the populations, with adult </a:t>
            </a:r>
            <a:r>
              <a:rPr lang="en-US" altLang="en-US" i="1" dirty="0" err="1">
                <a:latin typeface="Arial" panose="020B0604020202020204" pitchFamily="34" charset="0"/>
              </a:rPr>
              <a:t>Chthamalus</a:t>
            </a:r>
            <a:r>
              <a:rPr lang="en-US" altLang="en-US" i="1" dirty="0">
                <a:latin typeface="Arial" panose="020B0604020202020204" pitchFamily="34" charset="0"/>
              </a:rPr>
              <a:t> </a:t>
            </a:r>
            <a:r>
              <a:rPr lang="en-US" altLang="en-US" dirty="0">
                <a:latin typeface="Arial" panose="020B0604020202020204" pitchFamily="34" charset="0"/>
              </a:rPr>
              <a:t>found only near the top of the high tide zone and adult </a:t>
            </a:r>
            <a:r>
              <a:rPr lang="en-US" altLang="en-US" i="1" dirty="0" err="1">
                <a:latin typeface="Arial" panose="020B0604020202020204" pitchFamily="34" charset="0"/>
              </a:rPr>
              <a:t>Semibalanus</a:t>
            </a:r>
            <a:r>
              <a:rPr lang="en-US" altLang="en-US" i="1" dirty="0">
                <a:latin typeface="Arial" panose="020B0604020202020204" pitchFamily="34" charset="0"/>
              </a:rPr>
              <a:t> </a:t>
            </a:r>
            <a:r>
              <a:rPr lang="en-US" altLang="en-US" dirty="0">
                <a:latin typeface="Arial" panose="020B0604020202020204" pitchFamily="34" charset="0"/>
              </a:rPr>
              <a:t>found lower down in the high tide zone and in the low tide zone. They should understand that this difference is the result of zonation. </a:t>
            </a:r>
          </a:p>
          <a:p>
            <a:pPr>
              <a:lnSpc>
                <a:spcPct val="110000"/>
              </a:lnSpc>
            </a:pPr>
            <a:endParaRPr lang="en-US" altLang="en-US" dirty="0">
              <a:latin typeface="Arial" panose="020B0604020202020204" pitchFamily="34" charset="0"/>
            </a:endParaRPr>
          </a:p>
          <a:p>
            <a:pPr>
              <a:lnSpc>
                <a:spcPct val="110000"/>
              </a:lnSpc>
            </a:pPr>
            <a:r>
              <a:rPr lang="en-US" altLang="en-US" dirty="0">
                <a:latin typeface="Arial" panose="020B0604020202020204" pitchFamily="34" charset="0"/>
              </a:rPr>
              <a:t>In the instance of these particular species, J.H. Connell (1961) found </a:t>
            </a:r>
            <a:r>
              <a:rPr lang="en-US" altLang="en-US" i="1" dirty="0" err="1">
                <a:latin typeface="Arial" panose="020B0604020202020204" pitchFamily="34" charset="0"/>
              </a:rPr>
              <a:t>Semibalanus</a:t>
            </a:r>
            <a:r>
              <a:rPr lang="en-US" altLang="en-US" i="1" dirty="0">
                <a:latin typeface="Arial" panose="020B0604020202020204" pitchFamily="34" charset="0"/>
              </a:rPr>
              <a:t> </a:t>
            </a:r>
            <a:r>
              <a:rPr lang="en-US" altLang="en-US" dirty="0">
                <a:latin typeface="Arial" panose="020B0604020202020204" pitchFamily="34" charset="0"/>
              </a:rPr>
              <a:t>competed with </a:t>
            </a:r>
            <a:r>
              <a:rPr lang="en-US" altLang="en-US" i="1" dirty="0" err="1">
                <a:latin typeface="Arial" panose="020B0604020202020204" pitchFamily="34" charset="0"/>
              </a:rPr>
              <a:t>Chthamalus</a:t>
            </a:r>
            <a:r>
              <a:rPr lang="en-US" altLang="en-US" i="1" dirty="0">
                <a:latin typeface="Arial" panose="020B0604020202020204" pitchFamily="34" charset="0"/>
              </a:rPr>
              <a:t> </a:t>
            </a:r>
            <a:r>
              <a:rPr lang="en-US" altLang="en-US" dirty="0">
                <a:latin typeface="Arial" panose="020B0604020202020204" pitchFamily="34" charset="0"/>
              </a:rPr>
              <a:t>by smothering or crushing it. This meant that </a:t>
            </a:r>
            <a:r>
              <a:rPr lang="en-US" altLang="en-US" i="1" dirty="0" err="1">
                <a:latin typeface="Arial" panose="020B0604020202020204" pitchFamily="34" charset="0"/>
              </a:rPr>
              <a:t>Semibalanus</a:t>
            </a:r>
            <a:r>
              <a:rPr lang="en-US" altLang="en-US" dirty="0">
                <a:latin typeface="Arial" panose="020B0604020202020204" pitchFamily="34" charset="0"/>
              </a:rPr>
              <a:t> was dominant in the low tide zone. However, </a:t>
            </a:r>
            <a:r>
              <a:rPr lang="en-US" altLang="en-US" i="1" dirty="0" err="1">
                <a:latin typeface="Arial" panose="020B0604020202020204" pitchFamily="34" charset="0"/>
              </a:rPr>
              <a:t>Chthamalus</a:t>
            </a:r>
            <a:r>
              <a:rPr lang="en-US" altLang="en-US" i="1" dirty="0">
                <a:latin typeface="Arial" panose="020B0604020202020204" pitchFamily="34" charset="0"/>
              </a:rPr>
              <a:t> </a:t>
            </a:r>
            <a:r>
              <a:rPr lang="en-US" altLang="en-US" dirty="0">
                <a:latin typeface="Arial" panose="020B0604020202020204" pitchFamily="34" charset="0"/>
              </a:rPr>
              <a:t>was better able to compete for water in the upper parts of the high tide zone, where </a:t>
            </a:r>
            <a:r>
              <a:rPr lang="en-US" altLang="en-US" i="1" dirty="0" err="1">
                <a:latin typeface="Arial" panose="020B0604020202020204" pitchFamily="34" charset="0"/>
              </a:rPr>
              <a:t>Semibalanus</a:t>
            </a:r>
            <a:r>
              <a:rPr lang="en-US" altLang="en-US" dirty="0">
                <a:latin typeface="Arial" panose="020B0604020202020204" pitchFamily="34" charset="0"/>
              </a:rPr>
              <a:t> dried out and was unable to survive.</a:t>
            </a:r>
          </a:p>
          <a:p>
            <a:pPr>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 </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9329E1B-9EAB-4B40-88B3-9CB741846C6E}"/>
              </a:ext>
            </a:extLst>
          </p:cNvPr>
          <p:cNvSpPr>
            <a:spLocks noGrp="1"/>
          </p:cNvSpPr>
          <p:nvPr>
            <p:ph type="sldNum" sz="quarter" idx="10"/>
          </p:nvPr>
        </p:nvSpPr>
        <p:spPr/>
        <p:txBody>
          <a:bodyPr/>
          <a:lstStyle/>
          <a:p>
            <a:fld id="{E5BD6AAE-F545-464C-B05C-D0C6C8AFC0A7}"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5" name="Text Box 3">
            <a:extLst>
              <a:ext uri="{FF2B5EF4-FFF2-40B4-BE49-F238E27FC236}">
                <a16:creationId xmlns:a16="http://schemas.microsoft.com/office/drawing/2014/main" id="{1C367FF7-1B9F-4151-84EA-25F378F579F0}"/>
              </a:ext>
            </a:extLst>
          </p:cNvPr>
          <p:cNvSpPr txBox="1">
            <a:spLocks noChangeArrowheads="1"/>
          </p:cNvSpPr>
          <p:nvPr/>
        </p:nvSpPr>
        <p:spPr bwMode="auto">
          <a:xfrm>
            <a:off x="1143000" y="697230"/>
            <a:ext cx="4572000" cy="3486150"/>
          </a:xfrm>
          <a:prstGeom prst="rect">
            <a:avLst/>
          </a:prstGeom>
          <a:solidFill>
            <a:srgbClr val="FFFFFF"/>
          </a:solidFill>
          <a:ln w="9360">
            <a:solidFill>
              <a:srgbClr val="000000"/>
            </a:solidFill>
            <a:miter lim="800000"/>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9156" name="Text Box 4">
            <a:extLst>
              <a:ext uri="{FF2B5EF4-FFF2-40B4-BE49-F238E27FC236}">
                <a16:creationId xmlns:a16="http://schemas.microsoft.com/office/drawing/2014/main" id="{F97BD564-A545-4DAD-8891-32DB23127966}"/>
              </a:ext>
            </a:extLst>
          </p:cNvPr>
          <p:cNvSpPr>
            <a:spLocks noGrp="1" noChangeArrowheads="1"/>
          </p:cNvSpPr>
          <p:nvPr>
            <p:ph type="body"/>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diagram represents the different species of plant and their positions along the line transect. The diagram shows a change in distribution of grass across the line transect. This is likely caused by a change in abiotic factors. The growth of duckweed suggests a river or lake is present, which likely resulted in zonation – the change in distribution of grass across the ecosystem.</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 </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endParaRPr>
          </a:p>
        </p:txBody>
      </p:sp>
      <p:sp>
        <p:nvSpPr>
          <p:cNvPr id="49157" name="Rectangle 5">
            <a:extLst>
              <a:ext uri="{FF2B5EF4-FFF2-40B4-BE49-F238E27FC236}">
                <a16:creationId xmlns:a16="http://schemas.microsoft.com/office/drawing/2014/main" id="{3B071A7D-24C2-4225-A767-E1D75C409F38}"/>
              </a:ext>
            </a:extLst>
          </p:cNvPr>
          <p:cNvSpPr>
            <a:spLocks noGrp="1" noRot="1" noChangeAspect="1" noChangeArrowheads="1" noTextEdit="1"/>
          </p:cNvSpPr>
          <p:nvPr>
            <p:ph type="sldImg"/>
          </p:nvPr>
        </p:nvSpPr>
        <p:spPr>
          <a:xfrm>
            <a:off x="1106488" y="696913"/>
            <a:ext cx="4641850" cy="3482975"/>
          </a:xfrm>
          <a:ln/>
        </p:spPr>
      </p:sp>
      <p:sp>
        <p:nvSpPr>
          <p:cNvPr id="3" name="Slide Number Placeholder 2">
            <a:extLst>
              <a:ext uri="{FF2B5EF4-FFF2-40B4-BE49-F238E27FC236}">
                <a16:creationId xmlns:a16="http://schemas.microsoft.com/office/drawing/2014/main" id="{2BE4BC34-9DE6-4315-911C-1D787553A1A6}"/>
              </a:ext>
            </a:extLst>
          </p:cNvPr>
          <p:cNvSpPr>
            <a:spLocks noGrp="1"/>
          </p:cNvSpPr>
          <p:nvPr>
            <p:ph type="sldNum" sz="quarter" idx="10"/>
          </p:nvPr>
        </p:nvSpPr>
        <p:spPr/>
        <p:txBody>
          <a:bodyPr/>
          <a:lstStyle/>
          <a:p>
            <a:fld id="{E5BD6AAE-F545-464C-B05C-D0C6C8AFC0A7}"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Slide Number Placeholder 5">
            <a:extLst>
              <a:ext uri="{FF2B5EF4-FFF2-40B4-BE49-F238E27FC236}">
                <a16:creationId xmlns:a16="http://schemas.microsoft.com/office/drawing/2014/main" id="{0B202920-57A6-434F-8C08-28A723DD6D19}"/>
              </a:ext>
            </a:extLst>
          </p:cNvPr>
          <p:cNvSpPr>
            <a:spLocks noGrp="1"/>
          </p:cNvSpPr>
          <p:nvPr>
            <p:ph type="sldNum" sz="quarter" idx="10"/>
          </p:nvPr>
        </p:nvSpPr>
        <p:spPr/>
        <p:txBody>
          <a:bodyPr/>
          <a:lstStyle/>
          <a:p>
            <a:fld id="{E5BD6AAE-F545-464C-B05C-D0C6C8AFC0A7}" type="slidenum">
              <a:rPr lang="en-US" altLang="en-US" smtClean="0"/>
              <a:pPr/>
              <a:t>2</a:t>
            </a:fld>
            <a:endParaRPr lang="en-US" altLang="en-US"/>
          </a:p>
        </p:txBody>
      </p:sp>
    </p:spTree>
    <p:extLst>
      <p:ext uri="{BB962C8B-B14F-4D97-AF65-F5344CB8AC3E}">
        <p14:creationId xmlns:p14="http://schemas.microsoft.com/office/powerpoint/2010/main" val="1489907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Image Placeholder 1">
            <a:extLst>
              <a:ext uri="{FF2B5EF4-FFF2-40B4-BE49-F238E27FC236}">
                <a16:creationId xmlns:a16="http://schemas.microsoft.com/office/drawing/2014/main" id="{EF704CA1-BDFD-49FB-9521-B355F1E112CB}"/>
              </a:ext>
            </a:extLst>
          </p:cNvPr>
          <p:cNvSpPr>
            <a:spLocks noGrp="1" noRot="1" noChangeAspect="1" noTextEdit="1"/>
          </p:cNvSpPr>
          <p:nvPr>
            <p:ph type="sldImg"/>
          </p:nvPr>
        </p:nvSpPr>
        <p:spPr>
          <a:xfrm>
            <a:off x="1106488" y="696913"/>
            <a:ext cx="4641850" cy="3482975"/>
          </a:xfrm>
          <a:ln/>
        </p:spPr>
      </p:sp>
      <p:sp>
        <p:nvSpPr>
          <p:cNvPr id="50180" name="Notes Placeholder 2">
            <a:extLst>
              <a:ext uri="{FF2B5EF4-FFF2-40B4-BE49-F238E27FC236}">
                <a16:creationId xmlns:a16="http://schemas.microsoft.com/office/drawing/2014/main" id="{B204D839-7B36-4DAE-B7A9-816DD5A4D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GB" altLang="en-US" b="1" dirty="0">
                <a:latin typeface="Arial" panose="020B0604020202020204" pitchFamily="34" charset="0"/>
              </a:rPr>
              <a:t>Teacher notes</a:t>
            </a:r>
          </a:p>
          <a:p>
            <a:r>
              <a:rPr lang="en-GB" altLang="en-US" dirty="0">
                <a:latin typeface="Arial" panose="020B0604020202020204" pitchFamily="34" charset="0"/>
              </a:rPr>
              <a:t>Make sure students realize they need to add together the distance above and below each species label to get the number of organisms. Also point out that the lines between each measurement point are approximations.</a:t>
            </a:r>
          </a:p>
          <a:p>
            <a:endParaRPr lang="en-GB" altLang="en-US" dirty="0">
              <a:latin typeface="Arial" panose="020B0604020202020204" pitchFamily="34" charset="0"/>
            </a:endParaRPr>
          </a:p>
          <a:p>
            <a:r>
              <a:rPr lang="en-GB" altLang="en-US" dirty="0">
                <a:latin typeface="Arial" panose="020B0604020202020204" pitchFamily="34" charset="0"/>
              </a:rPr>
              <a:t>Suitable questions include:</a:t>
            </a:r>
          </a:p>
          <a:p>
            <a:pPr marL="228600" indent="-228600">
              <a:buFont typeface="+mj-lt"/>
              <a:buAutoNum type="arabicPeriod"/>
            </a:pPr>
            <a:r>
              <a:rPr lang="en-GB" altLang="en-US" dirty="0">
                <a:latin typeface="Arial" panose="020B0604020202020204" pitchFamily="34" charset="0"/>
              </a:rPr>
              <a:t>At what distance from the shore was the population of hazel trees greatest? (Between 4 and 6 meters.)</a:t>
            </a:r>
          </a:p>
          <a:p>
            <a:pPr marL="228600" indent="-228600">
              <a:buFont typeface="+mj-lt"/>
              <a:buAutoNum type="arabicPeriod"/>
            </a:pPr>
            <a:r>
              <a:rPr lang="en-GB" altLang="en-US" dirty="0">
                <a:latin typeface="Arial" panose="020B0604020202020204" pitchFamily="34" charset="0"/>
              </a:rPr>
              <a:t>How many birch trees were found 3 meters from the shore? (Two: the area extends one above the axis and one below.)</a:t>
            </a:r>
          </a:p>
          <a:p>
            <a:pPr marL="228600" indent="-228600">
              <a:buFont typeface="+mj-lt"/>
              <a:buAutoNum type="arabicPeriod"/>
            </a:pPr>
            <a:r>
              <a:rPr lang="en-GB" altLang="en-US" dirty="0">
                <a:latin typeface="Arial" panose="020B0604020202020204" pitchFamily="34" charset="0"/>
              </a:rPr>
              <a:t>Which tree is most dense at 7 meters from the shore? (The oak tree: there are six oaks there.)</a:t>
            </a:r>
          </a:p>
          <a:p>
            <a:pPr marL="228600" indent="-228600">
              <a:buFont typeface="+mj-lt"/>
              <a:buAutoNum type="arabicPeriod"/>
            </a:pPr>
            <a:r>
              <a:rPr lang="en-GB" altLang="en-US" dirty="0">
                <a:latin typeface="Arial" panose="020B0604020202020204" pitchFamily="34" charset="0"/>
              </a:rPr>
              <a:t>Which tree seems least able to live further away from ready water? (Hazel.)</a:t>
            </a:r>
          </a:p>
        </p:txBody>
      </p:sp>
      <p:sp>
        <p:nvSpPr>
          <p:cNvPr id="3" name="Slide Number Placeholder 2">
            <a:extLst>
              <a:ext uri="{FF2B5EF4-FFF2-40B4-BE49-F238E27FC236}">
                <a16:creationId xmlns:a16="http://schemas.microsoft.com/office/drawing/2014/main" id="{33762C4A-EBB2-4582-BBCC-ACC38FA38381}"/>
              </a:ext>
            </a:extLst>
          </p:cNvPr>
          <p:cNvSpPr>
            <a:spLocks noGrp="1"/>
          </p:cNvSpPr>
          <p:nvPr>
            <p:ph type="sldNum" sz="quarter" idx="10"/>
          </p:nvPr>
        </p:nvSpPr>
        <p:spPr/>
        <p:txBody>
          <a:bodyPr/>
          <a:lstStyle/>
          <a:p>
            <a:fld id="{E5BD6AAE-F545-464C-B05C-D0C6C8AFC0A7}" type="slidenum">
              <a:rPr lang="en-US" altLang="en-US" smtClean="0"/>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B3656D6-8FF0-465F-87D3-8A10E026A8F2}"/>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37356CEF-0163-48AC-9FEF-9E4BA21094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EE262A8-EA8A-43C4-A6D7-C87A271F9D8C}"/>
              </a:ext>
            </a:extLst>
          </p:cNvPr>
          <p:cNvSpPr>
            <a:spLocks noGrp="1"/>
          </p:cNvSpPr>
          <p:nvPr>
            <p:ph type="sldNum" sz="quarter" idx="10"/>
          </p:nvPr>
        </p:nvSpPr>
        <p:spPr/>
        <p:txBody>
          <a:bodyPr/>
          <a:lstStyle/>
          <a:p>
            <a:fld id="{E5BD6AAE-F545-464C-B05C-D0C6C8AFC0A7}"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D6E20EE-FE38-4180-BEB2-A77691557135}"/>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0022CD71-F246-471D-834F-EFEAB9249A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184D6EB1-81E7-464F-A615-630DD41A16CA}"/>
              </a:ext>
            </a:extLst>
          </p:cNvPr>
          <p:cNvSpPr>
            <a:spLocks noGrp="1"/>
          </p:cNvSpPr>
          <p:nvPr>
            <p:ph type="sldNum" sz="quarter" idx="10"/>
          </p:nvPr>
        </p:nvSpPr>
        <p:spPr/>
        <p:txBody>
          <a:bodyPr/>
          <a:lstStyle/>
          <a:p>
            <a:fld id="{E5BD6AAE-F545-464C-B05C-D0C6C8AFC0A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3" name="Text Box 1">
            <a:extLst>
              <a:ext uri="{FF2B5EF4-FFF2-40B4-BE49-F238E27FC236}">
                <a16:creationId xmlns:a16="http://schemas.microsoft.com/office/drawing/2014/main" id="{3F1E449C-8043-4E50-AAB0-98C416EF9B22}"/>
              </a:ext>
            </a:extLst>
          </p:cNvPr>
          <p:cNvSpPr txBox="1">
            <a:spLocks noChangeArrowheads="1"/>
          </p:cNvSpPr>
          <p:nvPr/>
        </p:nvSpPr>
        <p:spPr bwMode="auto">
          <a:xfrm>
            <a:off x="1143000" y="697230"/>
            <a:ext cx="4572000" cy="3486150"/>
          </a:xfrm>
          <a:prstGeom prst="rect">
            <a:avLst/>
          </a:prstGeom>
          <a:solidFill>
            <a:srgbClr val="FFFFFF"/>
          </a:solidFill>
          <a:ln w="9360">
            <a:solidFill>
              <a:srgbClr val="000000"/>
            </a:solidFill>
            <a:miter lim="800000"/>
            <a:headEnd/>
            <a:tailEnd/>
          </a:ln>
        </p:spPr>
        <p:txBody>
          <a:bodyPr wrap="none" anchor="ct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endParaRPr lang="en-GB" altLang="en-US">
              <a:solidFill>
                <a:schemeClr val="bg1"/>
              </a:solidFill>
              <a:cs typeface="Lucida Sans Unicode" panose="020B0602030504020204" pitchFamily="34" charset="0"/>
            </a:endParaRPr>
          </a:p>
        </p:txBody>
      </p:sp>
      <p:sp>
        <p:nvSpPr>
          <p:cNvPr id="35845" name="Rectangle 4">
            <a:extLst>
              <a:ext uri="{FF2B5EF4-FFF2-40B4-BE49-F238E27FC236}">
                <a16:creationId xmlns:a16="http://schemas.microsoft.com/office/drawing/2014/main" id="{ECE4E4BF-B823-4129-8654-C49DED0A539B}"/>
              </a:ext>
            </a:extLst>
          </p:cNvPr>
          <p:cNvSpPr>
            <a:spLocks noGrp="1" noRot="1" noChangeAspect="1" noChangeArrowheads="1" noTextEdit="1"/>
          </p:cNvSpPr>
          <p:nvPr>
            <p:ph type="sldImg"/>
          </p:nvPr>
        </p:nvSpPr>
        <p:spPr>
          <a:xfrm>
            <a:off x="1106488" y="696913"/>
            <a:ext cx="4641850" cy="3482975"/>
          </a:xfrm>
          <a:ln/>
        </p:spPr>
      </p:sp>
      <p:sp>
        <p:nvSpPr>
          <p:cNvPr id="6" name="Notes Placeholder 5">
            <a:extLst>
              <a:ext uri="{FF2B5EF4-FFF2-40B4-BE49-F238E27FC236}">
                <a16:creationId xmlns:a16="http://schemas.microsoft.com/office/drawing/2014/main" id="{3469105B-A878-4762-B1B9-70F09C6FA3E3}"/>
              </a:ext>
            </a:extLst>
          </p:cNvPr>
          <p:cNvSpPr>
            <a:spLocks noGrp="1"/>
          </p:cNvSpPr>
          <p:nvPr>
            <p:ph type="body" sz="quarter" idx="3"/>
          </p:nvPr>
        </p:nvSpPr>
        <p:spPr/>
        <p:txBody>
          <a:bodyPr/>
          <a:lstStyle/>
          <a:p>
            <a:pPr lvl="0">
              <a:defRPr/>
            </a:pPr>
            <a:r>
              <a:rPr lang="en-GB" dirty="0"/>
              <a:t>This slide covers the Science and Engineering Practice:</a:t>
            </a:r>
          </a:p>
          <a:p>
            <a:pPr marL="171450" lvl="0" indent="-171450">
              <a:buFont typeface="Arial" panose="020B0604020202020204" pitchFamily="34" charset="0"/>
              <a:buChar char="•"/>
              <a:defRPr/>
            </a:pPr>
            <a:r>
              <a:rPr lang="en-GB" b="1" dirty="0"/>
              <a:t>Planning and Carrying Out Investigations:</a:t>
            </a:r>
            <a:r>
              <a:rPr lang="en-GB" dirty="0"/>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altLang="en-US" dirty="0">
              <a:latin typeface="Arial" panose="020B0604020202020204" pitchFamily="34" charset="0"/>
            </a:endParaRPr>
          </a:p>
        </p:txBody>
      </p:sp>
      <p:sp>
        <p:nvSpPr>
          <p:cNvPr id="7" name="Slide Number Placeholder 6">
            <a:extLst>
              <a:ext uri="{FF2B5EF4-FFF2-40B4-BE49-F238E27FC236}">
                <a16:creationId xmlns:a16="http://schemas.microsoft.com/office/drawing/2014/main" id="{51FE681B-6B5C-417B-9928-1D3A5AA87D5D}"/>
              </a:ext>
            </a:extLst>
          </p:cNvPr>
          <p:cNvSpPr>
            <a:spLocks noGrp="1"/>
          </p:cNvSpPr>
          <p:nvPr>
            <p:ph type="sldNum" sz="quarter" idx="10"/>
          </p:nvPr>
        </p:nvSpPr>
        <p:spPr/>
        <p:txBody>
          <a:bodyPr/>
          <a:lstStyle/>
          <a:p>
            <a:fld id="{E5BD6AAE-F545-464C-B05C-D0C6C8AFC0A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9E512519-6EFA-4999-B4FF-D82C6CB9E7AD}"/>
              </a:ext>
            </a:extLst>
          </p:cNvPr>
          <p:cNvSpPr>
            <a:spLocks noGrp="1" noRot="1" noChangeAspect="1" noChangeArrowheads="1" noTextEdit="1"/>
          </p:cNvSpPr>
          <p:nvPr>
            <p:ph type="sldImg"/>
          </p:nvPr>
        </p:nvSpPr>
        <p:spPr>
          <a:xfrm>
            <a:off x="1106488" y="696913"/>
            <a:ext cx="4641850" cy="3482975"/>
          </a:xfrm>
          <a:ln/>
        </p:spPr>
      </p:sp>
      <p:sp>
        <p:nvSpPr>
          <p:cNvPr id="36868" name="Rectangle 3">
            <a:extLst>
              <a:ext uri="{FF2B5EF4-FFF2-40B4-BE49-F238E27FC236}">
                <a16:creationId xmlns:a16="http://schemas.microsoft.com/office/drawing/2014/main" id="{82206332-E87B-43A4-80F1-64CA0E8E13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Sweep nets measure insect population by capturing insects, such as butterflies.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 image shows a pooter, which is </a:t>
            </a:r>
            <a:r>
              <a:rPr lang="en-US" altLang="en-US" dirty="0">
                <a:latin typeface="Arial" panose="020B0604020202020204" pitchFamily="34" charset="0"/>
              </a:rPr>
              <a:t>used to collect insects. The user breathes through the mouthpiece and sucks the insect into the holding chamber.</a:t>
            </a:r>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D66CCE18-88DF-40F1-A721-503C4359780E}"/>
              </a:ext>
            </a:extLst>
          </p:cNvPr>
          <p:cNvSpPr>
            <a:spLocks noGrp="1"/>
          </p:cNvSpPr>
          <p:nvPr>
            <p:ph type="sldNum" sz="quarter" idx="10"/>
          </p:nvPr>
        </p:nvSpPr>
        <p:spPr/>
        <p:txBody>
          <a:bodyPr/>
          <a:lstStyle/>
          <a:p>
            <a:fld id="{E5BD6AAE-F545-464C-B05C-D0C6C8AFC0A7}"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F31F0649-CB57-4236-9F12-FD077EF0152E}"/>
              </a:ext>
            </a:extLst>
          </p:cNvPr>
          <p:cNvSpPr>
            <a:spLocks noGrp="1" noRot="1" noChangeAspect="1" noChangeArrowheads="1" noTextEdit="1"/>
          </p:cNvSpPr>
          <p:nvPr>
            <p:ph type="sldImg"/>
          </p:nvPr>
        </p:nvSpPr>
        <p:spPr>
          <a:xfrm>
            <a:off x="1106488" y="696913"/>
            <a:ext cx="4641850" cy="3482975"/>
          </a:xfrm>
          <a:ln/>
        </p:spPr>
      </p:sp>
      <p:sp>
        <p:nvSpPr>
          <p:cNvPr id="37892" name="Rectangle 3">
            <a:extLst>
              <a:ext uri="{FF2B5EF4-FFF2-40B4-BE49-F238E27FC236}">
                <a16:creationId xmlns:a16="http://schemas.microsoft.com/office/drawing/2014/main" id="{AE05E105-5CB8-4A04-B326-F9D33D8D8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or test a design solution in a safe and ethical manner including considerations of environmental, social, and personal impacts.</a:t>
            </a:r>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78FAEDBF-AFF5-46CF-8DC1-978B775329B0}"/>
              </a:ext>
            </a:extLst>
          </p:cNvPr>
          <p:cNvSpPr>
            <a:spLocks noGrp="1"/>
          </p:cNvSpPr>
          <p:nvPr>
            <p:ph type="sldNum" sz="quarter" idx="10"/>
          </p:nvPr>
        </p:nvSpPr>
        <p:spPr/>
        <p:txBody>
          <a:bodyPr/>
          <a:lstStyle/>
          <a:p>
            <a:fld id="{E5BD6AAE-F545-464C-B05C-D0C6C8AFC0A7}"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Image Placeholder 1">
            <a:extLst>
              <a:ext uri="{FF2B5EF4-FFF2-40B4-BE49-F238E27FC236}">
                <a16:creationId xmlns:a16="http://schemas.microsoft.com/office/drawing/2014/main" id="{517C6436-5C79-412E-BBE9-B003A3325558}"/>
              </a:ext>
            </a:extLst>
          </p:cNvPr>
          <p:cNvSpPr>
            <a:spLocks noGrp="1" noRot="1" noChangeAspect="1" noTextEdit="1"/>
          </p:cNvSpPr>
          <p:nvPr>
            <p:ph type="sldImg"/>
          </p:nvPr>
        </p:nvSpPr>
        <p:spPr>
          <a:xfrm>
            <a:off x="1106488" y="696913"/>
            <a:ext cx="4641850" cy="3482975"/>
          </a:xfrm>
          <a:ln/>
        </p:spPr>
      </p:sp>
      <p:sp>
        <p:nvSpPr>
          <p:cNvPr id="38916" name="Notes Placeholder 2">
            <a:extLst>
              <a:ext uri="{FF2B5EF4-FFF2-40B4-BE49-F238E27FC236}">
                <a16:creationId xmlns:a16="http://schemas.microsoft.com/office/drawing/2014/main" id="{CB30B9AB-CA7A-4725-9826-2F103F5C88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0CF194AB-46DE-4D49-A5F9-4FDEF151D538}"/>
              </a:ext>
            </a:extLst>
          </p:cNvPr>
          <p:cNvSpPr>
            <a:spLocks noGrp="1"/>
          </p:cNvSpPr>
          <p:nvPr>
            <p:ph type="sldNum" sz="quarter" idx="10"/>
          </p:nvPr>
        </p:nvSpPr>
        <p:spPr/>
        <p:txBody>
          <a:bodyPr/>
          <a:lstStyle/>
          <a:p>
            <a:fld id="{E5BD6AAE-F545-464C-B05C-D0C6C8AFC0A7}"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Image Placeholder 1">
            <a:extLst>
              <a:ext uri="{FF2B5EF4-FFF2-40B4-BE49-F238E27FC236}">
                <a16:creationId xmlns:a16="http://schemas.microsoft.com/office/drawing/2014/main" id="{9CA402D5-08AB-4DA6-B161-B3975B081FE3}"/>
              </a:ext>
            </a:extLst>
          </p:cNvPr>
          <p:cNvSpPr>
            <a:spLocks noGrp="1" noRot="1" noChangeAspect="1" noTextEdit="1"/>
          </p:cNvSpPr>
          <p:nvPr>
            <p:ph type="sldImg"/>
          </p:nvPr>
        </p:nvSpPr>
        <p:spPr>
          <a:xfrm>
            <a:off x="1106488" y="696913"/>
            <a:ext cx="4641850" cy="3482975"/>
          </a:xfrm>
          <a:ln/>
        </p:spPr>
      </p:sp>
      <p:sp>
        <p:nvSpPr>
          <p:cNvPr id="39940" name="Notes Placeholder 2">
            <a:extLst>
              <a:ext uri="{FF2B5EF4-FFF2-40B4-BE49-F238E27FC236}">
                <a16:creationId xmlns:a16="http://schemas.microsoft.com/office/drawing/2014/main" id="{09232E8A-A422-4EB2-8ABD-BD4E1E165A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altLang="en-US" b="0" dirty="0">
              <a:latin typeface="Arial" panose="020B0604020202020204" pitchFamily="34" charset="0"/>
            </a:endParaRPr>
          </a:p>
        </p:txBody>
      </p:sp>
      <p:sp>
        <p:nvSpPr>
          <p:cNvPr id="3" name="Slide Number Placeholder 2">
            <a:extLst>
              <a:ext uri="{FF2B5EF4-FFF2-40B4-BE49-F238E27FC236}">
                <a16:creationId xmlns:a16="http://schemas.microsoft.com/office/drawing/2014/main" id="{B7E87DB8-FB22-4144-A236-66C5529B8E36}"/>
              </a:ext>
            </a:extLst>
          </p:cNvPr>
          <p:cNvSpPr>
            <a:spLocks noGrp="1"/>
          </p:cNvSpPr>
          <p:nvPr>
            <p:ph type="sldNum" sz="quarter" idx="10"/>
          </p:nvPr>
        </p:nvSpPr>
        <p:spPr/>
        <p:txBody>
          <a:bodyPr/>
          <a:lstStyle/>
          <a:p>
            <a:fld id="{E5BD6AAE-F545-464C-B05C-D0C6C8AFC0A7}"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126789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5837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06126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76872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768667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195934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22940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55847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41326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84150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74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8536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88334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57443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5636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98573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46536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8116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4003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34822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0916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5733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22024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6544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49466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4563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6"/>
    </p:custDataLst>
    <p:extLst>
      <p:ext uri="{BB962C8B-B14F-4D97-AF65-F5344CB8AC3E}">
        <p14:creationId xmlns:p14="http://schemas.microsoft.com/office/powerpoint/2010/main" val="858674354"/>
      </p:ext>
    </p:extLst>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 id="2147485085" r:id="rId12"/>
    <p:sldLayoutId id="2147485086" r:id="rId13"/>
    <p:sldLayoutId id="214748508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extLst>
      <p:ext uri="{BB962C8B-B14F-4D97-AF65-F5344CB8AC3E}">
        <p14:creationId xmlns:p14="http://schemas.microsoft.com/office/powerpoint/2010/main" val="4053566189"/>
      </p:ext>
    </p:extLst>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 id="214748510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3.xml"/><Relationship Id="rId7"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0.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ontrol" Target="../activeX/activeX4.xml"/><Relationship Id="rId7" Type="http://schemas.openxmlformats.org/officeDocument/2006/relationships/image" Target="../media/image11.png"/><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0.wmf"/><Relationship Id="rId5" Type="http://schemas.openxmlformats.org/officeDocument/2006/relationships/notesSlide" Target="../notesSlides/notesSlide15.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5.xml"/><Relationship Id="rId7" Type="http://schemas.openxmlformats.org/officeDocument/2006/relationships/image" Target="../media/image11.png"/><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6.xml"/><Relationship Id="rId10" Type="http://schemas.openxmlformats.org/officeDocument/2006/relationships/image" Target="../media/image10.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6.xml"/><Relationship Id="rId7" Type="http://schemas.openxmlformats.org/officeDocument/2006/relationships/image" Target="../media/image11.png"/><Relationship Id="rId2" Type="http://schemas.openxmlformats.org/officeDocument/2006/relationships/tags" Target="../tags/tag47.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image" Target="../media/image10.wmf"/><Relationship Id="rId5" Type="http://schemas.openxmlformats.org/officeDocument/2006/relationships/notesSlide" Target="../notesSlides/notesSlide17.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9.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6.png"/><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50.xml"/><Relationship Id="rId5" Type="http://schemas.openxmlformats.org/officeDocument/2006/relationships/image" Target="../media/image15.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1.xml"/><Relationship Id="rId7" Type="http://schemas.openxmlformats.org/officeDocument/2006/relationships/image" Target="../media/image11.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5.xml"/><Relationship Id="rId10" Type="http://schemas.openxmlformats.org/officeDocument/2006/relationships/image" Target="../media/image10.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2.xml"/><Relationship Id="rId7" Type="http://schemas.openxmlformats.org/officeDocument/2006/relationships/image" Target="../media/image11.png"/><Relationship Id="rId2" Type="http://schemas.openxmlformats.org/officeDocument/2006/relationships/tags" Target="../tags/tag3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FB0A82F1-DE21-45E6-9D3F-8A916D58C90F}"/>
              </a:ext>
            </a:extLst>
          </p:cNvPr>
          <p:cNvSpPr>
            <a:spLocks noGrp="1"/>
          </p:cNvSpPr>
          <p:nvPr>
            <p:ph type="title"/>
          </p:nvPr>
        </p:nvSpPr>
        <p:spPr/>
        <p:txBody>
          <a:bodyPr/>
          <a:lstStyle/>
          <a:p>
            <a:r>
              <a:rPr lang="en-GB" altLang="en-US" dirty="0"/>
              <a:t>Investigating Ecosystems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a:extLst>
              <a:ext uri="{FF2B5EF4-FFF2-40B4-BE49-F238E27FC236}">
                <a16:creationId xmlns:a16="http://schemas.microsoft.com/office/drawing/2014/main" id="{5CA33222-E832-49D4-B596-1F9BEB9C6708}"/>
              </a:ext>
            </a:extLst>
          </p:cNvPr>
          <p:cNvSpPr>
            <a:spLocks noGrp="1" noChangeArrowheads="1"/>
          </p:cNvSpPr>
          <p:nvPr>
            <p:ph type="title"/>
          </p:nvPr>
        </p:nvSpPr>
        <p:spPr/>
        <p:txBody>
          <a:bodyPr lIns="90000" tIns="46800" rIns="90000" bIns="46800"/>
          <a:lstStyle/>
          <a:p>
            <a:pPr eaLnBrk="1" hangingPunct="1"/>
            <a:r>
              <a:rPr lang="en-GB" altLang="en-US" dirty="0"/>
              <a:t>Random sampling and quadrats</a:t>
            </a:r>
          </a:p>
        </p:txBody>
      </p:sp>
      <p:pic>
        <p:nvPicPr>
          <p:cNvPr id="7" name="Picture 6">
            <a:extLst>
              <a:ext uri="{FF2B5EF4-FFF2-40B4-BE49-F238E27FC236}">
                <a16:creationId xmlns:a16="http://schemas.microsoft.com/office/drawing/2014/main" id="{64225031-BB11-4CA5-B030-2DCA82E768D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EA022CB-7ADB-4033-B240-72E5EEBACD2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55A997E2-D3CF-44F4-ADB1-5FE6FADBAE7B}"/>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A8AF1C93-B14F-4E9F-88FD-66A8E3A6813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3019"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45832AA-2BB2-4BE1-AFFC-F7435D4AD71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F5A47EA3-8805-496D-867D-4C8C565EAA49}"/>
              </a:ext>
            </a:extLst>
          </p:cNvPr>
          <p:cNvSpPr>
            <a:spLocks noGrp="1"/>
          </p:cNvSpPr>
          <p:nvPr>
            <p:ph type="title"/>
          </p:nvPr>
        </p:nvSpPr>
        <p:spPr/>
        <p:txBody>
          <a:bodyPr lIns="90000" tIns="46800" rIns="90000" bIns="46800"/>
          <a:lstStyle/>
          <a:p>
            <a:r>
              <a:rPr lang="en-GB" altLang="en-US" dirty="0"/>
              <a:t>Capture–recapture</a:t>
            </a:r>
          </a:p>
        </p:txBody>
      </p:sp>
      <p:sp>
        <p:nvSpPr>
          <p:cNvPr id="21507" name="Text Box 5">
            <a:extLst>
              <a:ext uri="{FF2B5EF4-FFF2-40B4-BE49-F238E27FC236}">
                <a16:creationId xmlns:a16="http://schemas.microsoft.com/office/drawing/2014/main" id="{12C538D5-5712-400E-A2D8-C5A71B722EBF}"/>
              </a:ext>
            </a:extLst>
          </p:cNvPr>
          <p:cNvSpPr txBox="1">
            <a:spLocks noChangeArrowheads="1"/>
          </p:cNvSpPr>
          <p:nvPr/>
        </p:nvSpPr>
        <p:spPr bwMode="auto">
          <a:xfrm>
            <a:off x="342900" y="784225"/>
            <a:ext cx="8623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estimating the size of an animal population, you can use </a:t>
            </a:r>
            <a:r>
              <a:rPr lang="en-GB" altLang="en-US" b="1" dirty="0">
                <a:solidFill>
                  <a:srgbClr val="10BC45"/>
                </a:solidFill>
              </a:rPr>
              <a:t>capture–recapture</a:t>
            </a:r>
            <a:r>
              <a:rPr lang="en-GB" altLang="en-US" dirty="0"/>
              <a:t> methods, then calculate the total population size.</a:t>
            </a:r>
          </a:p>
        </p:txBody>
      </p:sp>
      <p:sp>
        <p:nvSpPr>
          <p:cNvPr id="15" name="TextBox 14">
            <a:extLst>
              <a:ext uri="{FF2B5EF4-FFF2-40B4-BE49-F238E27FC236}">
                <a16:creationId xmlns:a16="http://schemas.microsoft.com/office/drawing/2014/main" id="{1DBB036C-9328-4CA0-8EF2-28D2B4059A76}"/>
              </a:ext>
            </a:extLst>
          </p:cNvPr>
          <p:cNvSpPr txBox="1">
            <a:spLocks noChangeArrowheads="1"/>
          </p:cNvSpPr>
          <p:nvPr/>
        </p:nvSpPr>
        <p:spPr bwMode="auto">
          <a:xfrm>
            <a:off x="342900" y="2173288"/>
            <a:ext cx="42291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a sample of organisms are captured using a pooter. They are counted and </a:t>
            </a:r>
            <a:r>
              <a:rPr lang="en-GB" altLang="en-US" b="1">
                <a:solidFill>
                  <a:srgbClr val="010066"/>
                </a:solidFill>
              </a:rPr>
              <a:t>marked</a:t>
            </a:r>
            <a:r>
              <a:rPr lang="en-GB" altLang="en-US"/>
              <a:t>, then released back into the environment.</a:t>
            </a:r>
          </a:p>
        </p:txBody>
      </p:sp>
      <p:sp>
        <p:nvSpPr>
          <p:cNvPr id="17" name="Rectangle 16">
            <a:extLst>
              <a:ext uri="{FF2B5EF4-FFF2-40B4-BE49-F238E27FC236}">
                <a16:creationId xmlns:a16="http://schemas.microsoft.com/office/drawing/2014/main" id="{91121CD5-57E4-47CB-9D56-86296720AE10}"/>
              </a:ext>
            </a:extLst>
          </p:cNvPr>
          <p:cNvSpPr>
            <a:spLocks noChangeArrowheads="1"/>
          </p:cNvSpPr>
          <p:nvPr/>
        </p:nvSpPr>
        <p:spPr bwMode="auto">
          <a:xfrm>
            <a:off x="342900" y="4302125"/>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second sample is taken at a later time. </a:t>
            </a:r>
          </a:p>
        </p:txBody>
      </p:sp>
      <p:sp>
        <p:nvSpPr>
          <p:cNvPr id="18" name="TextBox 17">
            <a:extLst>
              <a:ext uri="{FF2B5EF4-FFF2-40B4-BE49-F238E27FC236}">
                <a16:creationId xmlns:a16="http://schemas.microsoft.com/office/drawing/2014/main" id="{B3191723-0693-4C50-BDD4-21568762A3D9}"/>
              </a:ext>
            </a:extLst>
          </p:cNvPr>
          <p:cNvSpPr txBox="1">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total number of marked and unmarked organisms in the second sample is recorded.</a:t>
            </a:r>
          </a:p>
        </p:txBody>
      </p:sp>
      <p:pic>
        <p:nvPicPr>
          <p:cNvPr id="23" name="Picture 22" descr="beetle_IanRedding_shutterst.jpg">
            <a:extLst>
              <a:ext uri="{FF2B5EF4-FFF2-40B4-BE49-F238E27FC236}">
                <a16:creationId xmlns:a16="http://schemas.microsoft.com/office/drawing/2014/main" id="{07C476B4-C938-4926-9F5C-7BCF1C485713}"/>
              </a:ext>
            </a:extLst>
          </p:cNvPr>
          <p:cNvPicPr>
            <a:picLocks noChangeAspect="1"/>
          </p:cNvPicPr>
          <p:nvPr/>
        </p:nvPicPr>
        <p:blipFill>
          <a:blip r:embed="rId4">
            <a:extLst>
              <a:ext uri="{28A0092B-C50C-407E-A947-70E740481C1C}">
                <a14:useLocalDpi xmlns:a14="http://schemas.microsoft.com/office/drawing/2010/main" val="0"/>
              </a:ext>
            </a:extLst>
          </a:blip>
          <a:srcRect l="16109" t="5408" r="13577" b="16322"/>
          <a:stretch>
            <a:fillRect/>
          </a:stretch>
        </p:blipFill>
        <p:spPr bwMode="auto">
          <a:xfrm>
            <a:off x="4564063" y="2224088"/>
            <a:ext cx="39687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5B6B4B8-2399-438D-8B35-98354145EC7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B729CEAD-D832-4212-A0C9-944DF012741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869F0A28-34C7-43D6-971B-208B5AE8ED7A}"/>
              </a:ext>
            </a:extLst>
          </p:cNvPr>
          <p:cNvSpPr>
            <a:spLocks noGrp="1"/>
          </p:cNvSpPr>
          <p:nvPr>
            <p:ph type="title"/>
          </p:nvPr>
        </p:nvSpPr>
        <p:spPr/>
        <p:txBody>
          <a:bodyPr lIns="90000" tIns="46800" rIns="90000" bIns="46800"/>
          <a:lstStyle/>
          <a:p>
            <a:r>
              <a:rPr lang="en-GB" altLang="en-US" dirty="0"/>
              <a:t>Capture–recapture and population size</a:t>
            </a:r>
          </a:p>
        </p:txBody>
      </p:sp>
      <p:sp>
        <p:nvSpPr>
          <p:cNvPr id="22539" name="AutoShape 6">
            <a:extLst>
              <a:ext uri="{FF2B5EF4-FFF2-40B4-BE49-F238E27FC236}">
                <a16:creationId xmlns:a16="http://schemas.microsoft.com/office/drawing/2014/main" id="{02C8F252-58C0-4721-95C5-31A32AE1E50A}"/>
              </a:ext>
            </a:extLst>
          </p:cNvPr>
          <p:cNvSpPr>
            <a:spLocks noChangeArrowheads="1"/>
          </p:cNvSpPr>
          <p:nvPr/>
        </p:nvSpPr>
        <p:spPr bwMode="auto">
          <a:xfrm>
            <a:off x="396521" y="1815041"/>
            <a:ext cx="8260646" cy="1017292"/>
          </a:xfrm>
          <a:prstGeom prst="roundRect">
            <a:avLst>
              <a:gd name="adj" fmla="val 0"/>
            </a:avLst>
          </a:prstGeom>
          <a:solidFill>
            <a:srgbClr val="10BC45"/>
          </a:solidFill>
          <a:ln w="38160">
            <a:solidFill>
              <a:srgbClr val="10BC45"/>
            </a:solidFill>
            <a:miter lim="800000"/>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40" name="Text Box 7">
            <a:extLst>
              <a:ext uri="{FF2B5EF4-FFF2-40B4-BE49-F238E27FC236}">
                <a16:creationId xmlns:a16="http://schemas.microsoft.com/office/drawing/2014/main" id="{2E749416-C8DF-4847-BF74-AD8D58E20BF1}"/>
              </a:ext>
            </a:extLst>
          </p:cNvPr>
          <p:cNvSpPr txBox="1">
            <a:spLocks noChangeArrowheads="1"/>
          </p:cNvSpPr>
          <p:nvPr/>
        </p:nvSpPr>
        <p:spPr bwMode="auto">
          <a:xfrm>
            <a:off x="441677" y="2098675"/>
            <a:ext cx="273685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9pPr>
          </a:lstStyle>
          <a:p>
            <a:pPr eaLnBrk="1" hangingPunct="1">
              <a:buClr>
                <a:srgbClr val="010066"/>
              </a:buClr>
              <a:buSzPct val="100000"/>
              <a:buFont typeface="Arial" panose="020B0604020202020204" pitchFamily="34" charset="0"/>
              <a:buNone/>
            </a:pPr>
            <a:r>
              <a:rPr lang="en-GB" altLang="en-US" b="1" dirty="0">
                <a:solidFill>
                  <a:schemeClr val="bg1"/>
                </a:solidFill>
              </a:rPr>
              <a:t>population size =  </a:t>
            </a:r>
          </a:p>
        </p:txBody>
      </p:sp>
      <p:sp>
        <p:nvSpPr>
          <p:cNvPr id="22541" name="Text Box 8">
            <a:extLst>
              <a:ext uri="{FF2B5EF4-FFF2-40B4-BE49-F238E27FC236}">
                <a16:creationId xmlns:a16="http://schemas.microsoft.com/office/drawing/2014/main" id="{1C658BDC-742C-4F37-B4C3-5F22E43C2435}"/>
              </a:ext>
            </a:extLst>
          </p:cNvPr>
          <p:cNvSpPr txBox="1">
            <a:spLocks noChangeArrowheads="1"/>
          </p:cNvSpPr>
          <p:nvPr/>
        </p:nvSpPr>
        <p:spPr bwMode="auto">
          <a:xfrm>
            <a:off x="3056111" y="2356908"/>
            <a:ext cx="554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9pPr>
          </a:lstStyle>
          <a:p>
            <a:pPr algn="ctr" eaLnBrk="1" hangingPunct="1">
              <a:spcBef>
                <a:spcPts val="1750"/>
              </a:spcBef>
              <a:buClr>
                <a:srgbClr val="010066"/>
              </a:buClr>
              <a:buSzPct val="100000"/>
              <a:buFont typeface="Times New Roman" panose="02020603050405020304" pitchFamily="18" charset="0"/>
              <a:buNone/>
            </a:pPr>
            <a:r>
              <a:rPr lang="en-GB" altLang="en-US" b="1" dirty="0">
                <a:solidFill>
                  <a:schemeClr val="bg1"/>
                </a:solidFill>
              </a:rPr>
              <a:t>no. in 2</a:t>
            </a:r>
            <a:r>
              <a:rPr lang="en-GB" altLang="en-US" b="1" baseline="30000" dirty="0">
                <a:solidFill>
                  <a:schemeClr val="bg1"/>
                </a:solidFill>
              </a:rPr>
              <a:t>nd</a:t>
            </a:r>
            <a:r>
              <a:rPr lang="en-GB" altLang="en-US" b="1" dirty="0">
                <a:solidFill>
                  <a:schemeClr val="bg1"/>
                </a:solidFill>
              </a:rPr>
              <a:t> sample previously marked</a:t>
            </a:r>
          </a:p>
        </p:txBody>
      </p:sp>
      <p:sp>
        <p:nvSpPr>
          <p:cNvPr id="22542" name="Text Box 9">
            <a:extLst>
              <a:ext uri="{FF2B5EF4-FFF2-40B4-BE49-F238E27FC236}">
                <a16:creationId xmlns:a16="http://schemas.microsoft.com/office/drawing/2014/main" id="{B15120FD-2803-4FFD-AB19-9AB8B7AF6FD8}"/>
              </a:ext>
            </a:extLst>
          </p:cNvPr>
          <p:cNvSpPr txBox="1">
            <a:spLocks noChangeArrowheads="1"/>
          </p:cNvSpPr>
          <p:nvPr/>
        </p:nvSpPr>
        <p:spPr bwMode="auto">
          <a:xfrm>
            <a:off x="3130724" y="1849085"/>
            <a:ext cx="539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9pPr>
          </a:lstStyle>
          <a:p>
            <a:pPr algn="ctr" eaLnBrk="1" hangingPunct="1">
              <a:spcBef>
                <a:spcPts val="1750"/>
              </a:spcBef>
              <a:buClr>
                <a:srgbClr val="010066"/>
              </a:buClr>
              <a:buSzPct val="100000"/>
              <a:buFont typeface="Arial" panose="020B0604020202020204" pitchFamily="34" charset="0"/>
              <a:buNone/>
            </a:pPr>
            <a:r>
              <a:rPr lang="en-GB" altLang="en-US" b="1" dirty="0">
                <a:solidFill>
                  <a:schemeClr val="bg1"/>
                </a:solidFill>
              </a:rPr>
              <a:t>no. in 1</a:t>
            </a:r>
            <a:r>
              <a:rPr lang="en-GB" altLang="en-US" b="1" baseline="30000" dirty="0">
                <a:solidFill>
                  <a:schemeClr val="bg1"/>
                </a:solidFill>
              </a:rPr>
              <a:t>st</a:t>
            </a:r>
            <a:r>
              <a:rPr lang="en-GB" altLang="en-US" b="1" dirty="0">
                <a:solidFill>
                  <a:schemeClr val="bg1"/>
                </a:solidFill>
              </a:rPr>
              <a:t> sample </a:t>
            </a:r>
            <a:r>
              <a:rPr lang="en-GB" altLang="en-US" b="1" dirty="0">
                <a:solidFill>
                  <a:schemeClr val="bg1"/>
                </a:solidFill>
                <a:cs typeface="Arial" panose="020B0604020202020204" pitchFamily="34" charset="0"/>
              </a:rPr>
              <a:t>×</a:t>
            </a:r>
            <a:r>
              <a:rPr lang="en-GB" altLang="en-US" b="1" dirty="0">
                <a:solidFill>
                  <a:schemeClr val="bg1"/>
                </a:solidFill>
              </a:rPr>
              <a:t> no. in 2</a:t>
            </a:r>
            <a:r>
              <a:rPr lang="en-GB" altLang="en-US" b="1" baseline="30000" dirty="0">
                <a:solidFill>
                  <a:schemeClr val="bg1"/>
                </a:solidFill>
              </a:rPr>
              <a:t>nd</a:t>
            </a:r>
            <a:r>
              <a:rPr lang="en-GB" altLang="en-US" b="1" dirty="0">
                <a:solidFill>
                  <a:schemeClr val="bg1"/>
                </a:solidFill>
              </a:rPr>
              <a:t> sample</a:t>
            </a:r>
          </a:p>
        </p:txBody>
      </p:sp>
      <p:sp>
        <p:nvSpPr>
          <p:cNvPr id="22543" name="Line 10">
            <a:extLst>
              <a:ext uri="{FF2B5EF4-FFF2-40B4-BE49-F238E27FC236}">
                <a16:creationId xmlns:a16="http://schemas.microsoft.com/office/drawing/2014/main" id="{B243BD97-E3EC-4148-91FF-478B6E23ECDF}"/>
              </a:ext>
            </a:extLst>
          </p:cNvPr>
          <p:cNvSpPr>
            <a:spLocks noChangeShapeType="1"/>
          </p:cNvSpPr>
          <p:nvPr/>
        </p:nvSpPr>
        <p:spPr bwMode="auto">
          <a:xfrm flipV="1">
            <a:off x="3132311" y="2333625"/>
            <a:ext cx="5391150" cy="0"/>
          </a:xfrm>
          <a:prstGeom prst="line">
            <a:avLst/>
          </a:prstGeom>
          <a:noFill/>
          <a:ln w="25527">
            <a:solidFill>
              <a:schemeClr val="bg1"/>
            </a:solidFill>
            <a:miter lim="800000"/>
            <a:headEnd/>
            <a:tailEnd/>
          </a:ln>
          <a:extLst>
            <a:ext uri="{909E8E84-426E-40DD-AFC4-6F175D3DCCD1}">
              <a14:hiddenFill xmlns:a14="http://schemas.microsoft.com/office/drawing/2010/main">
                <a:noFill/>
              </a14:hiddenFill>
            </a:ext>
          </a:extLst>
        </p:spPr>
        <p:txBody>
          <a:bodyPr/>
          <a:lstStyle/>
          <a:p>
            <a:pPr algn="ctr"/>
            <a:endParaRPr lang="en-US"/>
          </a:p>
        </p:txBody>
      </p:sp>
      <p:sp>
        <p:nvSpPr>
          <p:cNvPr id="2" name="TextBox 18">
            <a:extLst>
              <a:ext uri="{FF2B5EF4-FFF2-40B4-BE49-F238E27FC236}">
                <a16:creationId xmlns:a16="http://schemas.microsoft.com/office/drawing/2014/main" id="{BE9F9B15-07DC-4E83-A55F-B7DE51EADD49}"/>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Following capture–recapture, the population size can be calculated using the equation:</a:t>
            </a:r>
          </a:p>
        </p:txBody>
      </p:sp>
      <p:sp>
        <p:nvSpPr>
          <p:cNvPr id="21" name="TextBox 20">
            <a:extLst>
              <a:ext uri="{FF2B5EF4-FFF2-40B4-BE49-F238E27FC236}">
                <a16:creationId xmlns:a16="http://schemas.microsoft.com/office/drawing/2014/main" id="{FC293620-0CD6-4992-AD9A-2773C9884AED}"/>
              </a:ext>
            </a:extLst>
          </p:cNvPr>
          <p:cNvSpPr txBox="1">
            <a:spLocks noChangeArrowheads="1"/>
          </p:cNvSpPr>
          <p:nvPr/>
        </p:nvSpPr>
        <p:spPr bwMode="auto">
          <a:xfrm>
            <a:off x="342900" y="3127375"/>
            <a:ext cx="4443589"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is unlikely all individuals of a population can be captured. This means the population size calculated is an </a:t>
            </a:r>
            <a:r>
              <a:rPr lang="en-GB" altLang="en-US" b="1" dirty="0"/>
              <a:t>estimate</a:t>
            </a:r>
            <a:r>
              <a:rPr lang="en-GB" altLang="en-US" dirty="0"/>
              <a:t>. </a:t>
            </a:r>
          </a:p>
        </p:txBody>
      </p:sp>
      <p:sp>
        <p:nvSpPr>
          <p:cNvPr id="22" name="Rectangle 21">
            <a:extLst>
              <a:ext uri="{FF2B5EF4-FFF2-40B4-BE49-F238E27FC236}">
                <a16:creationId xmlns:a16="http://schemas.microsoft.com/office/drawing/2014/main" id="{8B294F14-C574-4E95-B2B8-FAE639D83DAB}"/>
              </a:ext>
            </a:extLst>
          </p:cNvPr>
          <p:cNvSpPr>
            <a:spLocks noChangeArrowheads="1"/>
          </p:cNvSpPr>
          <p:nvPr/>
        </p:nvSpPr>
        <p:spPr bwMode="auto">
          <a:xfrm>
            <a:off x="342900" y="4953000"/>
            <a:ext cx="4259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greater the sample size captured, the more accurate the estimate will be!</a:t>
            </a:r>
          </a:p>
        </p:txBody>
      </p:sp>
      <p:pic>
        <p:nvPicPr>
          <p:cNvPr id="3" name="Picture 22" descr="Calculator_Girl_GCSE_Statistics_big.png">
            <a:extLst>
              <a:ext uri="{FF2B5EF4-FFF2-40B4-BE49-F238E27FC236}">
                <a16:creationId xmlns:a16="http://schemas.microsoft.com/office/drawing/2014/main" id="{C61B6BE0-7FEF-4C33-A17B-6C91FAA86F85}"/>
              </a:ext>
            </a:extLst>
          </p:cNvPr>
          <p:cNvPicPr>
            <a:picLocks noChangeAspect="1"/>
          </p:cNvPicPr>
          <p:nvPr/>
        </p:nvPicPr>
        <p:blipFill>
          <a:blip r:embed="rId4">
            <a:extLst>
              <a:ext uri="{28A0092B-C50C-407E-A947-70E740481C1C}">
                <a14:useLocalDpi xmlns:a14="http://schemas.microsoft.com/office/drawing/2010/main" val="0"/>
              </a:ext>
            </a:extLst>
          </a:blip>
          <a:srcRect b="2319"/>
          <a:stretch>
            <a:fillRect/>
          </a:stretch>
        </p:blipFill>
        <p:spPr bwMode="auto">
          <a:xfrm>
            <a:off x="5381625" y="2997200"/>
            <a:ext cx="3582988"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999F89C-439E-4DD5-A325-7F4D112911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0F7EFF1F-8326-42E1-A28C-B06B80416B7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2C02768F-C993-4990-82DF-504137E313A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332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p:bldP spid="22541" grpId="0"/>
      <p:bldP spid="22542"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woodlice_Decha-Thapanya_shu.jpg">
            <a:extLst>
              <a:ext uri="{FF2B5EF4-FFF2-40B4-BE49-F238E27FC236}">
                <a16:creationId xmlns:a16="http://schemas.microsoft.com/office/drawing/2014/main" id="{D68AB921-206C-4D88-986B-CA78B9D0243D}"/>
              </a:ext>
            </a:extLst>
          </p:cNvPr>
          <p:cNvPicPr>
            <a:picLocks noChangeAspect="1"/>
          </p:cNvPicPr>
          <p:nvPr/>
        </p:nvPicPr>
        <p:blipFill>
          <a:blip r:embed="rId4">
            <a:extLst>
              <a:ext uri="{28A0092B-C50C-407E-A947-70E740481C1C}">
                <a14:useLocalDpi xmlns:a14="http://schemas.microsoft.com/office/drawing/2010/main" val="0"/>
              </a:ext>
            </a:extLst>
          </a:blip>
          <a:srcRect l="27766" t="13832"/>
          <a:stretch>
            <a:fillRect/>
          </a:stretch>
        </p:blipFill>
        <p:spPr bwMode="auto">
          <a:xfrm>
            <a:off x="4597225" y="1806574"/>
            <a:ext cx="40259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a:extLst>
              <a:ext uri="{FF2B5EF4-FFF2-40B4-BE49-F238E27FC236}">
                <a16:creationId xmlns:a16="http://schemas.microsoft.com/office/drawing/2014/main" id="{02423BFB-B9E9-44BC-BC50-DEC63674E99E}"/>
              </a:ext>
            </a:extLst>
          </p:cNvPr>
          <p:cNvSpPr>
            <a:spLocks noGrp="1"/>
          </p:cNvSpPr>
          <p:nvPr>
            <p:ph type="title"/>
          </p:nvPr>
        </p:nvSpPr>
        <p:spPr/>
        <p:txBody>
          <a:bodyPr lIns="90000" tIns="46800" rIns="90000" bIns="46800"/>
          <a:lstStyle/>
          <a:p>
            <a:r>
              <a:rPr lang="en-GB" altLang="en-US" dirty="0"/>
              <a:t>Assumptions with capture–recapture</a:t>
            </a:r>
          </a:p>
        </p:txBody>
      </p:sp>
      <p:sp>
        <p:nvSpPr>
          <p:cNvPr id="23556" name="Text Box 4">
            <a:extLst>
              <a:ext uri="{FF2B5EF4-FFF2-40B4-BE49-F238E27FC236}">
                <a16:creationId xmlns:a16="http://schemas.microsoft.com/office/drawing/2014/main" id="{B59E8E74-A4BB-418F-86D3-C75857D20549}"/>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the capture–recapture method to work, certain assumptions must be made:</a:t>
            </a:r>
          </a:p>
        </p:txBody>
      </p:sp>
      <p:sp>
        <p:nvSpPr>
          <p:cNvPr id="481285" name="Text Box 5">
            <a:extLst>
              <a:ext uri="{FF2B5EF4-FFF2-40B4-BE49-F238E27FC236}">
                <a16:creationId xmlns:a16="http://schemas.microsoft.com/office/drawing/2014/main" id="{1BD98E1A-2F74-4C8D-B19D-4ACFDFFF2C7A}"/>
              </a:ext>
            </a:extLst>
          </p:cNvPr>
          <p:cNvSpPr txBox="1">
            <a:spLocks noChangeArrowheads="1"/>
          </p:cNvSpPr>
          <p:nvPr/>
        </p:nvSpPr>
        <p:spPr bwMode="auto">
          <a:xfrm>
            <a:off x="342900" y="1927225"/>
            <a:ext cx="4252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t>The population size has remained the same – no deaths or animals moving to or from the habitat.</a:t>
            </a:r>
          </a:p>
        </p:txBody>
      </p:sp>
      <p:sp>
        <p:nvSpPr>
          <p:cNvPr id="481287" name="Text Box 7">
            <a:extLst>
              <a:ext uri="{FF2B5EF4-FFF2-40B4-BE49-F238E27FC236}">
                <a16:creationId xmlns:a16="http://schemas.microsoft.com/office/drawing/2014/main" id="{CAB8797C-BEFD-4688-BE7F-41B2BD7954ED}"/>
              </a:ext>
            </a:extLst>
          </p:cNvPr>
          <p:cNvSpPr txBox="1">
            <a:spLocks noChangeArrowheads="1"/>
          </p:cNvSpPr>
          <p:nvPr/>
        </p:nvSpPr>
        <p:spPr bwMode="auto">
          <a:xfrm>
            <a:off x="342900" y="3810000"/>
            <a:ext cx="38001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t>The sampling methods used each time are identical.</a:t>
            </a:r>
          </a:p>
        </p:txBody>
      </p:sp>
      <p:sp>
        <p:nvSpPr>
          <p:cNvPr id="481288" name="Text Box 8">
            <a:extLst>
              <a:ext uri="{FF2B5EF4-FFF2-40B4-BE49-F238E27FC236}">
                <a16:creationId xmlns:a16="http://schemas.microsoft.com/office/drawing/2014/main" id="{A6DFBE28-D70D-4116-8D28-A8559DF9613C}"/>
              </a:ext>
            </a:extLst>
          </p:cNvPr>
          <p:cNvSpPr txBox="1">
            <a:spLocks noChangeArrowheads="1"/>
          </p:cNvSpPr>
          <p:nvPr/>
        </p:nvSpPr>
        <p:spPr bwMode="auto">
          <a:xfrm>
            <a:off x="342901" y="5322888"/>
            <a:ext cx="790927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t>Marking an organism does not affect its survival. </a:t>
            </a:r>
            <a:br>
              <a:rPr lang="en-GB" altLang="en-US" dirty="0"/>
            </a:br>
            <a:r>
              <a:rPr lang="en-GB" altLang="en-US" dirty="0"/>
              <a:t>For example, by making it more obvious to predators.</a:t>
            </a:r>
          </a:p>
        </p:txBody>
      </p:sp>
      <p:pic>
        <p:nvPicPr>
          <p:cNvPr id="9" name="Picture 8">
            <a:extLst>
              <a:ext uri="{FF2B5EF4-FFF2-40B4-BE49-F238E27FC236}">
                <a16:creationId xmlns:a16="http://schemas.microsoft.com/office/drawing/2014/main" id="{CC3F8A88-3F7E-45AB-AF1C-7291ECE82B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2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28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5" grpId="0"/>
      <p:bldP spid="481287" grpId="0"/>
      <p:bldP spid="4812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33E3FDE-FDE6-4366-831D-2054BE9892F4}"/>
              </a:ext>
            </a:extLst>
          </p:cNvPr>
          <p:cNvSpPr>
            <a:spLocks noGrp="1"/>
          </p:cNvSpPr>
          <p:nvPr>
            <p:ph type="title"/>
          </p:nvPr>
        </p:nvSpPr>
        <p:spPr/>
        <p:txBody>
          <a:bodyPr lIns="90000" tIns="46800" rIns="90000" bIns="46800"/>
          <a:lstStyle/>
          <a:p>
            <a:r>
              <a:rPr lang="en-GB" altLang="en-US"/>
              <a:t>Hints for investigating ecosystems</a:t>
            </a:r>
          </a:p>
        </p:txBody>
      </p:sp>
      <p:sp>
        <p:nvSpPr>
          <p:cNvPr id="24579" name="Text Box 4">
            <a:extLst>
              <a:ext uri="{FF2B5EF4-FFF2-40B4-BE49-F238E27FC236}">
                <a16:creationId xmlns:a16="http://schemas.microsoft.com/office/drawing/2014/main" id="{100976DC-2EFD-47FB-8420-9698A52A4C58}"/>
              </a:ext>
            </a:extLst>
          </p:cNvPr>
          <p:cNvSpPr txBox="1">
            <a:spLocks noChangeArrowheads="1"/>
          </p:cNvSpPr>
          <p:nvPr/>
        </p:nvSpPr>
        <p:spPr bwMode="auto">
          <a:xfrm>
            <a:off x="342900" y="784225"/>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carrying out ecological investigations, it is important that your methods are </a:t>
            </a:r>
            <a:r>
              <a:rPr lang="en-GB" altLang="en-US" b="1" dirty="0">
                <a:solidFill>
                  <a:srgbClr val="10BC45"/>
                </a:solidFill>
              </a:rPr>
              <a:t>valid</a:t>
            </a:r>
            <a:r>
              <a:rPr lang="en-GB" altLang="en-US" dirty="0"/>
              <a:t>. When designing an investigation you should consider:</a:t>
            </a:r>
          </a:p>
        </p:txBody>
      </p:sp>
      <p:sp>
        <p:nvSpPr>
          <p:cNvPr id="483333" name="Text Box 5">
            <a:extLst>
              <a:ext uri="{FF2B5EF4-FFF2-40B4-BE49-F238E27FC236}">
                <a16:creationId xmlns:a16="http://schemas.microsoft.com/office/drawing/2014/main" id="{198B72AA-E73C-4B2C-9A0D-9820A2D40E8F}"/>
              </a:ext>
            </a:extLst>
          </p:cNvPr>
          <p:cNvSpPr txBox="1">
            <a:spLocks noChangeArrowheads="1"/>
          </p:cNvSpPr>
          <p:nvPr/>
        </p:nvSpPr>
        <p:spPr bwMode="auto">
          <a:xfrm>
            <a:off x="342899" y="217328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reproducibility of data </a:t>
            </a:r>
            <a:r>
              <a:rPr lang="en-GB" altLang="en-US" dirty="0"/>
              <a:t>– if possible, repeat your experiment several times. If your results are not similar, your experiment may not be </a:t>
            </a:r>
            <a:r>
              <a:rPr lang="en-GB" altLang="en-US" b="1" dirty="0">
                <a:solidFill>
                  <a:srgbClr val="10BC45"/>
                </a:solidFill>
              </a:rPr>
              <a:t>reproducible</a:t>
            </a:r>
            <a:r>
              <a:rPr lang="en-GB" altLang="en-US" dirty="0"/>
              <a:t>.</a:t>
            </a:r>
          </a:p>
        </p:txBody>
      </p:sp>
      <p:sp>
        <p:nvSpPr>
          <p:cNvPr id="483334" name="Text Box 6">
            <a:extLst>
              <a:ext uri="{FF2B5EF4-FFF2-40B4-BE49-F238E27FC236}">
                <a16:creationId xmlns:a16="http://schemas.microsoft.com/office/drawing/2014/main" id="{4E521A08-E9B0-4EC8-9A43-269AF17B10A8}"/>
              </a:ext>
            </a:extLst>
          </p:cNvPr>
          <p:cNvSpPr txBox="1">
            <a:spLocks noChangeArrowheads="1"/>
          </p:cNvSpPr>
          <p:nvPr/>
        </p:nvSpPr>
        <p:spPr bwMode="auto">
          <a:xfrm>
            <a:off x="342900" y="3563938"/>
            <a:ext cx="847372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sample size </a:t>
            </a:r>
            <a:r>
              <a:rPr lang="en-GB" altLang="en-US" dirty="0"/>
              <a:t>–</a:t>
            </a:r>
            <a:r>
              <a:rPr lang="en-GB" altLang="en-US" b="1" dirty="0"/>
              <a:t> </a:t>
            </a:r>
            <a:r>
              <a:rPr lang="en-GB" altLang="en-US" dirty="0"/>
              <a:t>this should be large to ensure findings are reproducible. For example, when using capture–recapture methods, a small </a:t>
            </a:r>
            <a:r>
              <a:rPr lang="en-GB" altLang="en-US" b="1" dirty="0">
                <a:solidFill>
                  <a:srgbClr val="10BC45"/>
                </a:solidFill>
              </a:rPr>
              <a:t>sample size </a:t>
            </a:r>
            <a:r>
              <a:rPr lang="en-GB" altLang="en-US" dirty="0"/>
              <a:t>will mean that few animals will be captured in both samples.</a:t>
            </a:r>
          </a:p>
        </p:txBody>
      </p:sp>
      <p:sp>
        <p:nvSpPr>
          <p:cNvPr id="483335" name="Text Box 7">
            <a:extLst>
              <a:ext uri="{FF2B5EF4-FFF2-40B4-BE49-F238E27FC236}">
                <a16:creationId xmlns:a16="http://schemas.microsoft.com/office/drawing/2014/main" id="{957EF59F-F983-4C6C-999B-7ACE22824C6C}"/>
              </a:ext>
            </a:extLst>
          </p:cNvPr>
          <p:cNvSpPr txBox="1">
            <a:spLocks noChangeArrowheads="1"/>
          </p:cNvSpPr>
          <p:nvPr/>
        </p:nvSpPr>
        <p:spPr bwMode="auto">
          <a:xfrm>
            <a:off x="342899" y="5322888"/>
            <a:ext cx="847372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type of method used </a:t>
            </a:r>
            <a:r>
              <a:rPr lang="en-GB" altLang="en-US" dirty="0"/>
              <a:t>– ensure the method is suitable for the organisms you are studying. </a:t>
            </a:r>
          </a:p>
        </p:txBody>
      </p:sp>
      <p:pic>
        <p:nvPicPr>
          <p:cNvPr id="9" name="Picture 8">
            <a:extLst>
              <a:ext uri="{FF2B5EF4-FFF2-40B4-BE49-F238E27FC236}">
                <a16:creationId xmlns:a16="http://schemas.microsoft.com/office/drawing/2014/main" id="{C4BC62B4-7971-4C4F-976B-3A20C08C05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FB712B9-CA5B-4C11-AACB-E511D0D3D2D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5D6EA93A-7BB1-42C5-99EF-E2135E052A0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30296"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33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33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333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3" grpId="0"/>
      <p:bldP spid="483334" grpId="0"/>
      <p:bldP spid="4833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1B33EC-9616-499D-B54B-5A4742162E5F}"/>
              </a:ext>
            </a:extLst>
          </p:cNvPr>
          <p:cNvSpPr txBox="1">
            <a:spLocks/>
          </p:cNvSpPr>
          <p:nvPr/>
        </p:nvSpPr>
        <p:spPr bwMode="auto">
          <a:xfrm>
            <a:off x="233363" y="53975"/>
            <a:ext cx="7735887" cy="549275"/>
          </a:xfrm>
          <a:prstGeom prst="rect">
            <a:avLst/>
          </a:prstGeom>
          <a:noFill/>
          <a:ln w="9525">
            <a:noFill/>
            <a:miter lim="800000"/>
            <a:headEnd/>
            <a:tailEnd/>
          </a:ln>
        </p:spPr>
        <p:txBody>
          <a:bodyPr lIns="90000" tIns="46800" rIns="90000" bIns="46800" anchor="ctr"/>
          <a:lstStyle/>
          <a:p>
            <a:pPr>
              <a:defRPr/>
            </a:pPr>
            <a:r>
              <a:rPr lang="en-GB" sz="2800" b="1" kern="0" dirty="0">
                <a:solidFill>
                  <a:srgbClr val="10BC45"/>
                </a:solidFill>
                <a:latin typeface="+mj-lt"/>
                <a:ea typeface="+mj-ea"/>
                <a:cs typeface="+mj-cs"/>
              </a:rPr>
              <a:t>Measuring species distribution</a:t>
            </a:r>
          </a:p>
        </p:txBody>
      </p:sp>
      <p:sp>
        <p:nvSpPr>
          <p:cNvPr id="2" name="Title 1">
            <a:extLst>
              <a:ext uri="{FF2B5EF4-FFF2-40B4-BE49-F238E27FC236}">
                <a16:creationId xmlns:a16="http://schemas.microsoft.com/office/drawing/2014/main" id="{F2188B52-7769-4271-A8FB-F819B04F9200}"/>
              </a:ext>
            </a:extLst>
          </p:cNvPr>
          <p:cNvSpPr>
            <a:spLocks noGrp="1"/>
          </p:cNvSpPr>
          <p:nvPr>
            <p:ph type="title"/>
          </p:nvPr>
        </p:nvSpPr>
        <p:spPr/>
        <p:txBody>
          <a:bodyPr/>
          <a:lstStyle/>
          <a:p>
            <a:r>
              <a:rPr lang="en-GB" dirty="0"/>
              <a:t>Measuring species distribution</a:t>
            </a:r>
            <a:endParaRPr lang="en-US" dirty="0"/>
          </a:p>
        </p:txBody>
      </p:sp>
      <p:pic>
        <p:nvPicPr>
          <p:cNvPr id="9" name="Picture 8">
            <a:extLst>
              <a:ext uri="{FF2B5EF4-FFF2-40B4-BE49-F238E27FC236}">
                <a16:creationId xmlns:a16="http://schemas.microsoft.com/office/drawing/2014/main" id="{E5AE6D57-CF06-4840-8D8C-ED3CE3D45E0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6F4CD057-16C1-46CD-9FB2-0F75FEAF6B11}"/>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11">
            <a:extLst>
              <a:ext uri="{FF2B5EF4-FFF2-40B4-BE49-F238E27FC236}">
                <a16:creationId xmlns:a16="http://schemas.microsoft.com/office/drawing/2014/main" id="{4BE7F44A-F714-44A2-AC0A-B36B3894BB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5324" y="136153"/>
            <a:ext cx="609685" cy="390580"/>
          </a:xfrm>
          <a:prstGeom prst="rect">
            <a:avLst/>
          </a:prstGeom>
        </p:spPr>
      </p:pic>
      <p:pic>
        <p:nvPicPr>
          <p:cNvPr id="8" name="Picture 7">
            <a:extLst>
              <a:ext uri="{FF2B5EF4-FFF2-40B4-BE49-F238E27FC236}">
                <a16:creationId xmlns:a16="http://schemas.microsoft.com/office/drawing/2014/main" id="{26C978F7-2CE5-49C2-9D5B-1F27F3AE9D3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92413" y="86520"/>
            <a:ext cx="442911" cy="516730"/>
          </a:xfrm>
          <a:prstGeom prst="rect">
            <a:avLst/>
          </a:prstGeom>
          <a:noFill/>
          <a:ln w="9525">
            <a:noFill/>
            <a:miter lim="800000"/>
            <a:headEnd/>
            <a:tailEnd/>
          </a:ln>
        </p:spPr>
      </p:pic>
      <p:pic>
        <p:nvPicPr>
          <p:cNvPr id="4" name="Picture 3"/>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6" name="ShockwaveFlash1" r:id="rId3" imgW="8699400" imgH="5308560"/>
        </mc:Choice>
        <mc:Fallback>
          <p:control name="ShockwaveFlash1" r:id="rId3" imgW="8699400" imgH="5308560">
            <p:pic>
              <p:nvPicPr>
                <p:cNvPr id="5"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9">
            <a:extLst>
              <a:ext uri="{FF2B5EF4-FFF2-40B4-BE49-F238E27FC236}">
                <a16:creationId xmlns:a16="http://schemas.microsoft.com/office/drawing/2014/main" id="{C8ACDDB9-06B8-45C1-9357-5F350196B4F4}"/>
              </a:ext>
            </a:extLst>
          </p:cNvPr>
          <p:cNvSpPr>
            <a:spLocks noGrp="1" noChangeArrowheads="1"/>
          </p:cNvSpPr>
          <p:nvPr>
            <p:ph type="title"/>
          </p:nvPr>
        </p:nvSpPr>
        <p:spPr/>
        <p:txBody>
          <a:bodyPr/>
          <a:lstStyle/>
          <a:p>
            <a:r>
              <a:rPr lang="en-GB" altLang="en-US" dirty="0"/>
              <a:t>Sampling aquatic indicator species</a:t>
            </a:r>
          </a:p>
        </p:txBody>
      </p:sp>
      <p:pic>
        <p:nvPicPr>
          <p:cNvPr id="7" name="Picture 6">
            <a:extLst>
              <a:ext uri="{FF2B5EF4-FFF2-40B4-BE49-F238E27FC236}">
                <a16:creationId xmlns:a16="http://schemas.microsoft.com/office/drawing/2014/main" id="{6E307B40-6043-494B-9FE2-544630F840C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1B2B922-AB9F-4356-9875-3066DC0A052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459C1768-9224-44D8-94E1-F204AC19B67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27118"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573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22458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3">
            <a:extLst>
              <a:ext uri="{FF2B5EF4-FFF2-40B4-BE49-F238E27FC236}">
                <a16:creationId xmlns:a16="http://schemas.microsoft.com/office/drawing/2014/main" id="{1F7117EA-6AE6-409A-B7BC-B1CBC4FD1360}"/>
              </a:ext>
            </a:extLst>
          </p:cNvPr>
          <p:cNvSpPr>
            <a:spLocks noGrp="1" noChangeArrowheads="1"/>
          </p:cNvSpPr>
          <p:nvPr>
            <p:ph type="title"/>
          </p:nvPr>
        </p:nvSpPr>
        <p:spPr/>
        <p:txBody>
          <a:bodyPr/>
          <a:lstStyle/>
          <a:p>
            <a:r>
              <a:rPr lang="en-GB" altLang="en-US" dirty="0"/>
              <a:t>Biological indicators</a:t>
            </a:r>
          </a:p>
        </p:txBody>
      </p:sp>
      <p:pic>
        <p:nvPicPr>
          <p:cNvPr id="8" name="Picture 7">
            <a:extLst>
              <a:ext uri="{FF2B5EF4-FFF2-40B4-BE49-F238E27FC236}">
                <a16:creationId xmlns:a16="http://schemas.microsoft.com/office/drawing/2014/main" id="{EEDD74B1-14D8-4BCD-A513-0ADF3A3B39D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48856AD0-F62E-42C6-96A7-04297982C67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ABDA364C-A32A-46E4-80F3-D0F6422AD6C7}"/>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5EACAFAB-E495-4E6A-B32A-DA8FADA8D6D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302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676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08536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90C2A86-27A5-4972-9C9B-5EB31CC1DE1E}"/>
              </a:ext>
            </a:extLst>
          </p:cNvPr>
          <p:cNvSpPr>
            <a:spLocks noGrp="1"/>
          </p:cNvSpPr>
          <p:nvPr>
            <p:ph type="title"/>
          </p:nvPr>
        </p:nvSpPr>
        <p:spPr/>
        <p:txBody>
          <a:bodyPr lIns="90000" tIns="46800" rIns="90000" bIns="46800"/>
          <a:lstStyle/>
          <a:p>
            <a:r>
              <a:rPr lang="en-GB" altLang="en-US"/>
              <a:t>Zonation</a:t>
            </a:r>
          </a:p>
        </p:txBody>
      </p:sp>
      <p:pic>
        <p:nvPicPr>
          <p:cNvPr id="26627" name="Picture 6" descr="shore3 copy">
            <a:extLst>
              <a:ext uri="{FF2B5EF4-FFF2-40B4-BE49-F238E27FC236}">
                <a16:creationId xmlns:a16="http://schemas.microsoft.com/office/drawing/2014/main" id="{739E3928-E492-4ABA-9762-9F365C33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476" r="6747"/>
          <a:stretch>
            <a:fillRect/>
          </a:stretch>
        </p:blipFill>
        <p:spPr bwMode="auto">
          <a:xfrm>
            <a:off x="3711575" y="2565400"/>
            <a:ext cx="51831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AutoShape 8">
            <a:extLst>
              <a:ext uri="{FF2B5EF4-FFF2-40B4-BE49-F238E27FC236}">
                <a16:creationId xmlns:a16="http://schemas.microsoft.com/office/drawing/2014/main" id="{ACEFB876-F91C-4759-9758-D30DD8369F96}"/>
              </a:ext>
            </a:extLst>
          </p:cNvPr>
          <p:cNvSpPr>
            <a:spLocks noChangeArrowheads="1"/>
          </p:cNvSpPr>
          <p:nvPr/>
        </p:nvSpPr>
        <p:spPr bwMode="auto">
          <a:xfrm>
            <a:off x="3825875" y="2028825"/>
            <a:ext cx="2649538" cy="1160463"/>
          </a:xfrm>
          <a:prstGeom prst="roundRect">
            <a:avLst>
              <a:gd name="adj" fmla="val 16667"/>
            </a:avLst>
          </a:prstGeom>
          <a:solidFill>
            <a:schemeClr val="bg1"/>
          </a:solidFill>
          <a:ln w="38100">
            <a:solidFill>
              <a:srgbClr val="10BC45"/>
            </a:solidFill>
            <a:round/>
            <a:headEnd/>
            <a:tailEnd/>
          </a:ln>
        </p:spPr>
        <p:txBody>
          <a:bodyPr wrap="none" anchor="ct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endParaRPr lang="en-GB" altLang="en-US">
              <a:solidFill>
                <a:schemeClr val="bg1"/>
              </a:solidFill>
              <a:cs typeface="Lucida Sans Unicode" panose="020B0602030504020204" pitchFamily="34" charset="0"/>
            </a:endParaRPr>
          </a:p>
        </p:txBody>
      </p:sp>
      <p:pic>
        <p:nvPicPr>
          <p:cNvPr id="26629" name="Picture 7" descr="SHELLS">
            <a:extLst>
              <a:ext uri="{FF2B5EF4-FFF2-40B4-BE49-F238E27FC236}">
                <a16:creationId xmlns:a16="http://schemas.microsoft.com/office/drawing/2014/main" id="{CC51D48E-D3EC-42BB-8FE9-0422D8AA00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2165350"/>
            <a:ext cx="2443162"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72">
            <a:extLst>
              <a:ext uri="{FF2B5EF4-FFF2-40B4-BE49-F238E27FC236}">
                <a16:creationId xmlns:a16="http://schemas.microsoft.com/office/drawing/2014/main" id="{717694CB-6366-4503-BB47-CEC28EFD026B}"/>
              </a:ext>
            </a:extLst>
          </p:cNvPr>
          <p:cNvSpPr txBox="1">
            <a:spLocks noChangeArrowheads="1"/>
          </p:cNvSpPr>
          <p:nvPr/>
        </p:nvSpPr>
        <p:spPr bwMode="auto">
          <a:xfrm>
            <a:off x="3673475" y="3951288"/>
            <a:ext cx="139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a:solidFill>
                  <a:srgbClr val="010066"/>
                </a:solidFill>
                <a:cs typeface="Lucida Sans Unicode" panose="020B0602030504020204" pitchFamily="34" charset="0"/>
              </a:rPr>
              <a:t>high tide</a:t>
            </a:r>
          </a:p>
        </p:txBody>
      </p:sp>
      <p:sp>
        <p:nvSpPr>
          <p:cNvPr id="26631" name="TextBox 71">
            <a:extLst>
              <a:ext uri="{FF2B5EF4-FFF2-40B4-BE49-F238E27FC236}">
                <a16:creationId xmlns:a16="http://schemas.microsoft.com/office/drawing/2014/main" id="{27F62748-5F77-4A7D-8CFA-5FF18672AD7E}"/>
              </a:ext>
            </a:extLst>
          </p:cNvPr>
          <p:cNvSpPr txBox="1">
            <a:spLocks noChangeArrowheads="1"/>
          </p:cNvSpPr>
          <p:nvPr/>
        </p:nvSpPr>
        <p:spPr bwMode="auto">
          <a:xfrm>
            <a:off x="3660775" y="4778375"/>
            <a:ext cx="139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a:solidFill>
                  <a:srgbClr val="010066"/>
                </a:solidFill>
                <a:cs typeface="Lucida Sans Unicode" panose="020B0602030504020204" pitchFamily="34" charset="0"/>
              </a:rPr>
              <a:t>low tide</a:t>
            </a:r>
          </a:p>
        </p:txBody>
      </p:sp>
      <p:sp>
        <p:nvSpPr>
          <p:cNvPr id="26634" name="Text Box 13">
            <a:extLst>
              <a:ext uri="{FF2B5EF4-FFF2-40B4-BE49-F238E27FC236}">
                <a16:creationId xmlns:a16="http://schemas.microsoft.com/office/drawing/2014/main" id="{33A1493D-0F16-4969-BF6C-5850A166C7E3}"/>
              </a:ext>
            </a:extLst>
          </p:cNvPr>
          <p:cNvSpPr txBox="1">
            <a:spLocks noChangeArrowheads="1"/>
          </p:cNvSpPr>
          <p:nvPr/>
        </p:nvSpPr>
        <p:spPr bwMode="auto">
          <a:xfrm>
            <a:off x="342900" y="784225"/>
            <a:ext cx="8496300"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can you observe about the distribution of barnacles on this shoreline? What do you think might have caused this?</a:t>
            </a:r>
          </a:p>
        </p:txBody>
      </p:sp>
      <p:sp>
        <p:nvSpPr>
          <p:cNvPr id="495630" name="Text Box 14">
            <a:extLst>
              <a:ext uri="{FF2B5EF4-FFF2-40B4-BE49-F238E27FC236}">
                <a16:creationId xmlns:a16="http://schemas.microsoft.com/office/drawing/2014/main" id="{5E63FE16-91A5-4034-AC1F-62B013F249F2}"/>
              </a:ext>
            </a:extLst>
          </p:cNvPr>
          <p:cNvSpPr txBox="1">
            <a:spLocks noChangeArrowheads="1"/>
          </p:cNvSpPr>
          <p:nvPr/>
        </p:nvSpPr>
        <p:spPr bwMode="auto">
          <a:xfrm>
            <a:off x="342900" y="1755775"/>
            <a:ext cx="329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Zonation</a:t>
            </a:r>
            <a:r>
              <a:rPr lang="en-GB" altLang="en-US" dirty="0">
                <a:solidFill>
                  <a:srgbClr val="002060"/>
                </a:solidFill>
              </a:rPr>
              <a:t> </a:t>
            </a:r>
            <a:r>
              <a:rPr lang="en-GB" altLang="en-US" dirty="0"/>
              <a:t>occurs in habitats such as sea shores and wetlands. </a:t>
            </a:r>
          </a:p>
        </p:txBody>
      </p:sp>
      <p:sp>
        <p:nvSpPr>
          <p:cNvPr id="13" name="Rectangle 12">
            <a:extLst>
              <a:ext uri="{FF2B5EF4-FFF2-40B4-BE49-F238E27FC236}">
                <a16:creationId xmlns:a16="http://schemas.microsoft.com/office/drawing/2014/main" id="{82383392-21C4-47A2-8FB7-10AEB2079890}"/>
              </a:ext>
            </a:extLst>
          </p:cNvPr>
          <p:cNvSpPr>
            <a:spLocks noChangeArrowheads="1"/>
          </p:cNvSpPr>
          <p:nvPr/>
        </p:nvSpPr>
        <p:spPr bwMode="auto">
          <a:xfrm>
            <a:off x="342900" y="3106738"/>
            <a:ext cx="31527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gradual change in an </a:t>
            </a:r>
            <a:r>
              <a:rPr lang="en-GB" altLang="en-US" b="1" dirty="0">
                <a:solidFill>
                  <a:srgbClr val="10BC45"/>
                </a:solidFill>
              </a:rPr>
              <a:t>abiotic factor</a:t>
            </a:r>
            <a:r>
              <a:rPr lang="en-GB" altLang="en-US" dirty="0"/>
              <a:t>,</a:t>
            </a:r>
            <a:r>
              <a:rPr lang="en-GB" altLang="en-US" dirty="0">
                <a:solidFill>
                  <a:srgbClr val="002060"/>
                </a:solidFill>
              </a:rPr>
              <a:t> </a:t>
            </a:r>
            <a:r>
              <a:rPr lang="en-GB" altLang="en-US" dirty="0"/>
              <a:t>such as water availability, leads to a gradual change in the distribution of species across the habitat. This is zonation.</a:t>
            </a:r>
          </a:p>
        </p:txBody>
      </p:sp>
      <p:pic>
        <p:nvPicPr>
          <p:cNvPr id="14" name="Picture 13">
            <a:extLst>
              <a:ext uri="{FF2B5EF4-FFF2-40B4-BE49-F238E27FC236}">
                <a16:creationId xmlns:a16="http://schemas.microsoft.com/office/drawing/2014/main" id="{0A46E9F2-8E58-4AB0-8FAB-1E057FBE042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11C01276-0E1C-4E61-953A-8E58F4006013}"/>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47595A52-49EC-402B-BE7A-D766BD3AA33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41060"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5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3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6DD63377-E5EF-4AD1-A519-3A48F3C6D758}"/>
              </a:ext>
            </a:extLst>
          </p:cNvPr>
          <p:cNvSpPr>
            <a:spLocks noChangeArrowheads="1"/>
          </p:cNvSpPr>
          <p:nvPr/>
        </p:nvSpPr>
        <p:spPr bwMode="auto">
          <a:xfrm>
            <a:off x="342900" y="784225"/>
            <a:ext cx="85153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dirty="0">
                <a:solidFill>
                  <a:srgbClr val="010066"/>
                </a:solidFill>
              </a:rPr>
              <a:t>A </a:t>
            </a:r>
            <a:r>
              <a:rPr lang="en-GB" altLang="en-US" b="1" dirty="0">
                <a:solidFill>
                  <a:srgbClr val="10BC45"/>
                </a:solidFill>
              </a:rPr>
              <a:t>line transect</a:t>
            </a:r>
            <a:r>
              <a:rPr lang="en-GB" altLang="en-US" dirty="0">
                <a:solidFill>
                  <a:srgbClr val="010066"/>
                </a:solidFill>
              </a:rPr>
              <a:t> is useful for examining the effect of zonation on biodiversity. The positions of any plants along the tape can be plotted in a diagram.</a:t>
            </a:r>
          </a:p>
        </p:txBody>
      </p:sp>
      <p:sp>
        <p:nvSpPr>
          <p:cNvPr id="27651" name="Rectangle 5">
            <a:extLst>
              <a:ext uri="{FF2B5EF4-FFF2-40B4-BE49-F238E27FC236}">
                <a16:creationId xmlns:a16="http://schemas.microsoft.com/office/drawing/2014/main" id="{78ED5260-F738-454B-AA76-CE7D6C9AD0E6}"/>
              </a:ext>
            </a:extLst>
          </p:cNvPr>
          <p:cNvSpPr>
            <a:spLocks noGrp="1" noChangeArrowheads="1"/>
          </p:cNvSpPr>
          <p:nvPr>
            <p:ph type="title"/>
          </p:nvPr>
        </p:nvSpPr>
        <p:spPr/>
        <p:txBody>
          <a:bodyPr/>
          <a:lstStyle/>
          <a:p>
            <a:r>
              <a:rPr lang="en-GB" altLang="en-US"/>
              <a:t>Mapping line transects</a:t>
            </a:r>
          </a:p>
        </p:txBody>
      </p:sp>
      <p:sp>
        <p:nvSpPr>
          <p:cNvPr id="535569" name="Text Box 171">
            <a:extLst>
              <a:ext uri="{FF2B5EF4-FFF2-40B4-BE49-F238E27FC236}">
                <a16:creationId xmlns:a16="http://schemas.microsoft.com/office/drawing/2014/main" id="{79D34066-7C77-44D4-AAAF-2636A096E0A0}"/>
              </a:ext>
            </a:extLst>
          </p:cNvPr>
          <p:cNvSpPr txBox="1">
            <a:spLocks noChangeArrowheads="1"/>
          </p:cNvSpPr>
          <p:nvPr/>
        </p:nvSpPr>
        <p:spPr bwMode="auto">
          <a:xfrm>
            <a:off x="342900" y="2163763"/>
            <a:ext cx="27447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diagram shows the </a:t>
            </a:r>
            <a:r>
              <a:rPr lang="en-GB" altLang="en-US" dirty="0">
                <a:solidFill>
                  <a:srgbClr val="010066"/>
                </a:solidFill>
              </a:rPr>
              <a:t>position of each species of plant along the line transect. </a:t>
            </a:r>
          </a:p>
        </p:txBody>
      </p:sp>
      <p:sp>
        <p:nvSpPr>
          <p:cNvPr id="535580" name="Rectangle 28">
            <a:extLst>
              <a:ext uri="{FF2B5EF4-FFF2-40B4-BE49-F238E27FC236}">
                <a16:creationId xmlns:a16="http://schemas.microsoft.com/office/drawing/2014/main" id="{38F57242-F367-4AE7-9E07-206DFCEF9D0E}"/>
              </a:ext>
            </a:extLst>
          </p:cNvPr>
          <p:cNvSpPr>
            <a:spLocks noChangeArrowheads="1"/>
          </p:cNvSpPr>
          <p:nvPr/>
        </p:nvSpPr>
        <p:spPr bwMode="auto">
          <a:xfrm>
            <a:off x="342900" y="5346700"/>
            <a:ext cx="8610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a:solidFill>
                  <a:srgbClr val="010066"/>
                </a:solidFill>
              </a:rPr>
              <a:t>A line transect does not reflect the number</a:t>
            </a:r>
            <a:r>
              <a:rPr lang="en-GB" altLang="en-US" b="1">
                <a:solidFill>
                  <a:srgbClr val="010066"/>
                </a:solidFill>
              </a:rPr>
              <a:t> </a:t>
            </a:r>
            <a:r>
              <a:rPr lang="en-GB" altLang="en-US">
                <a:solidFill>
                  <a:srgbClr val="010066"/>
                </a:solidFill>
              </a:rPr>
              <a:t>of each species along the line, so it is only useful as a basic experimental tool.</a:t>
            </a:r>
          </a:p>
        </p:txBody>
      </p:sp>
      <p:sp>
        <p:nvSpPr>
          <p:cNvPr id="18" name="TextBox 172">
            <a:extLst>
              <a:ext uri="{FF2B5EF4-FFF2-40B4-BE49-F238E27FC236}">
                <a16:creationId xmlns:a16="http://schemas.microsoft.com/office/drawing/2014/main" id="{D17ACE59-7E04-4501-8D3B-9B125088A125}"/>
              </a:ext>
            </a:extLst>
          </p:cNvPr>
          <p:cNvSpPr txBox="1">
            <a:spLocks noChangeArrowheads="1"/>
          </p:cNvSpPr>
          <p:nvPr/>
        </p:nvSpPr>
        <p:spPr bwMode="auto">
          <a:xfrm>
            <a:off x="342900" y="4298950"/>
            <a:ext cx="2565400" cy="8302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does the diagram tell you?</a:t>
            </a:r>
          </a:p>
        </p:txBody>
      </p:sp>
      <p:sp>
        <p:nvSpPr>
          <p:cNvPr id="27659" name="TextBox 18">
            <a:extLst>
              <a:ext uri="{FF2B5EF4-FFF2-40B4-BE49-F238E27FC236}">
                <a16:creationId xmlns:a16="http://schemas.microsoft.com/office/drawing/2014/main" id="{4AA66D39-563D-4575-B7E5-1E55FCB457BE}"/>
              </a:ext>
            </a:extLst>
          </p:cNvPr>
          <p:cNvSpPr txBox="1">
            <a:spLocks noChangeArrowheads="1"/>
          </p:cNvSpPr>
          <p:nvPr/>
        </p:nvSpPr>
        <p:spPr bwMode="auto">
          <a:xfrm>
            <a:off x="6151563" y="1743075"/>
            <a:ext cx="723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key:</a:t>
            </a:r>
          </a:p>
        </p:txBody>
      </p:sp>
      <p:pic>
        <p:nvPicPr>
          <p:cNvPr id="27660" name="Picture 20" descr="line transect key.png">
            <a:extLst>
              <a:ext uri="{FF2B5EF4-FFF2-40B4-BE49-F238E27FC236}">
                <a16:creationId xmlns:a16="http://schemas.microsoft.com/office/drawing/2014/main" id="{6C5CAC79-1945-430E-A250-7FF192D6D34F}"/>
              </a:ext>
            </a:extLst>
          </p:cNvPr>
          <p:cNvPicPr>
            <a:picLocks noChangeAspect="1"/>
          </p:cNvPicPr>
          <p:nvPr/>
        </p:nvPicPr>
        <p:blipFill rotWithShape="1">
          <a:blip r:embed="rId4">
            <a:extLst>
              <a:ext uri="{28A0092B-C50C-407E-A947-70E740481C1C}">
                <a14:useLocalDpi xmlns:a14="http://schemas.microsoft.com/office/drawing/2010/main" val="0"/>
              </a:ext>
            </a:extLst>
          </a:blip>
          <a:srcRect r="69931"/>
          <a:stretch/>
        </p:blipFill>
        <p:spPr bwMode="auto">
          <a:xfrm>
            <a:off x="6835775" y="1746250"/>
            <a:ext cx="615299"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Picture5.jpg">
            <a:extLst>
              <a:ext uri="{FF2B5EF4-FFF2-40B4-BE49-F238E27FC236}">
                <a16:creationId xmlns:a16="http://schemas.microsoft.com/office/drawing/2014/main" id="{FE3880C9-5CD6-474F-980B-C69446C6A6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3053293"/>
            <a:ext cx="590073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D241FB6-5C3D-4A1C-A9C7-FDEE4FA273F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53DD81A4-4F67-4662-A7A4-A322B5EF48A6}"/>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2FEC6442-FD8C-4F55-B048-FD85BB03B74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41060" y="86520"/>
            <a:ext cx="442911" cy="516730"/>
          </a:xfrm>
          <a:prstGeom prst="rect">
            <a:avLst/>
          </a:prstGeom>
          <a:noFill/>
          <a:ln w="9525">
            <a:noFill/>
            <a:miter lim="800000"/>
            <a:headEnd/>
            <a:tailEnd/>
          </a:ln>
        </p:spPr>
      </p:pic>
      <p:sp>
        <p:nvSpPr>
          <p:cNvPr id="15" name="TextBox 18">
            <a:extLst>
              <a:ext uri="{FF2B5EF4-FFF2-40B4-BE49-F238E27FC236}">
                <a16:creationId xmlns:a16="http://schemas.microsoft.com/office/drawing/2014/main" id="{6FE73913-42BE-4C5B-81AA-80BC6FC9B250}"/>
              </a:ext>
            </a:extLst>
          </p:cNvPr>
          <p:cNvSpPr txBox="1">
            <a:spLocks noChangeArrowheads="1"/>
          </p:cNvSpPr>
          <p:nvPr/>
        </p:nvSpPr>
        <p:spPr bwMode="auto">
          <a:xfrm>
            <a:off x="7451074" y="1766064"/>
            <a:ext cx="811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t>grass</a:t>
            </a:r>
          </a:p>
        </p:txBody>
      </p:sp>
      <p:sp>
        <p:nvSpPr>
          <p:cNvPr id="16" name="TextBox 18">
            <a:extLst>
              <a:ext uri="{FF2B5EF4-FFF2-40B4-BE49-F238E27FC236}">
                <a16:creationId xmlns:a16="http://schemas.microsoft.com/office/drawing/2014/main" id="{A5A35573-B5EC-4446-9DE5-5E99C6DA9D4A}"/>
              </a:ext>
            </a:extLst>
          </p:cNvPr>
          <p:cNvSpPr txBox="1">
            <a:spLocks noChangeArrowheads="1"/>
          </p:cNvSpPr>
          <p:nvPr/>
        </p:nvSpPr>
        <p:spPr bwMode="auto">
          <a:xfrm>
            <a:off x="7451074" y="2182998"/>
            <a:ext cx="1340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t>duckweed</a:t>
            </a:r>
          </a:p>
        </p:txBody>
      </p:sp>
      <p:sp>
        <p:nvSpPr>
          <p:cNvPr id="17" name="TextBox 18">
            <a:extLst>
              <a:ext uri="{FF2B5EF4-FFF2-40B4-BE49-F238E27FC236}">
                <a16:creationId xmlns:a16="http://schemas.microsoft.com/office/drawing/2014/main" id="{34CEFBA3-BCB1-4A03-A54D-67B1E43CD10A}"/>
              </a:ext>
            </a:extLst>
          </p:cNvPr>
          <p:cNvSpPr txBox="1">
            <a:spLocks noChangeArrowheads="1"/>
          </p:cNvSpPr>
          <p:nvPr/>
        </p:nvSpPr>
        <p:spPr bwMode="auto">
          <a:xfrm>
            <a:off x="7451074" y="2554776"/>
            <a:ext cx="869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t>clover</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55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558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69" grpId="0"/>
      <p:bldP spid="535580" grpId="0"/>
      <p:bldP spid="18" grpId="0" animBg="1"/>
      <p:bldP spid="276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3386F17-5D15-424F-B70A-E35E9EEBD179}"/>
              </a:ext>
            </a:extLst>
          </p:cNvPr>
          <p:cNvSpPr>
            <a:spLocks noGrp="1"/>
          </p:cNvSpPr>
          <p:nvPr>
            <p:ph type="title"/>
          </p:nvPr>
        </p:nvSpPr>
        <p:spPr/>
        <p:txBody>
          <a:bodyPr lIns="90000" tIns="46800" rIns="90000" bIns="46800"/>
          <a:lstStyle/>
          <a:p>
            <a:r>
              <a:rPr lang="en-GB" altLang="en-US"/>
              <a:t>Kite diagrams</a:t>
            </a:r>
          </a:p>
        </p:txBody>
      </p:sp>
      <p:sp>
        <p:nvSpPr>
          <p:cNvPr id="499715" name="TextBox 2">
            <a:extLst>
              <a:ext uri="{FF2B5EF4-FFF2-40B4-BE49-F238E27FC236}">
                <a16:creationId xmlns:a16="http://schemas.microsoft.com/office/drawing/2014/main" id="{1D383CBF-7791-43B1-8B7C-89A4C3702829}"/>
              </a:ext>
            </a:extLst>
          </p:cNvPr>
          <p:cNvSpPr txBox="1">
            <a:spLocks noChangeArrowheads="1"/>
          </p:cNvSpPr>
          <p:nvPr/>
        </p:nvSpPr>
        <p:spPr bwMode="auto">
          <a:xfrm>
            <a:off x="342901" y="4965700"/>
            <a:ext cx="84511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dirty="0"/>
              <a:t>When plotting the population data, you should plot half the population above the line and half below, then join the points to form a kite shape. </a:t>
            </a:r>
          </a:p>
        </p:txBody>
      </p:sp>
      <p:sp>
        <p:nvSpPr>
          <p:cNvPr id="28676" name="Text Box 6">
            <a:extLst>
              <a:ext uri="{FF2B5EF4-FFF2-40B4-BE49-F238E27FC236}">
                <a16:creationId xmlns:a16="http://schemas.microsoft.com/office/drawing/2014/main" id="{DC7CACB8-D87D-4545-B5C1-2D12CFC7BB05}"/>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Kite diagrams</a:t>
            </a:r>
            <a:r>
              <a:rPr lang="en-GB" altLang="en-US" dirty="0"/>
              <a:t> show the distribution </a:t>
            </a:r>
            <a:r>
              <a:rPr lang="en-GB" altLang="en-US" b="1" dirty="0"/>
              <a:t>and</a:t>
            </a:r>
            <a:r>
              <a:rPr lang="en-GB" altLang="en-US" dirty="0"/>
              <a:t> abundance of different species in a particular area or habitat.</a:t>
            </a:r>
          </a:p>
        </p:txBody>
      </p:sp>
      <p:pic>
        <p:nvPicPr>
          <p:cNvPr id="499722" name="Picture 10">
            <a:extLst>
              <a:ext uri="{FF2B5EF4-FFF2-40B4-BE49-F238E27FC236}">
                <a16:creationId xmlns:a16="http://schemas.microsoft.com/office/drawing/2014/main" id="{9E3BE4BA-CB31-49B8-9283-099FB0B9817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86745" y="1741134"/>
            <a:ext cx="5321013" cy="3101799"/>
          </a:xfrm>
          <a:prstGeom prst="rect">
            <a:avLst/>
          </a:prstGeom>
          <a:noFill/>
          <a:ln w="38100">
            <a:solidFill>
              <a:srgbClr val="94AB32"/>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E9C954-5332-4ED7-8287-7028688CABD4}"/>
              </a:ext>
            </a:extLst>
          </p:cNvPr>
          <p:cNvSpPr txBox="1">
            <a:spLocks noChangeArrowheads="1"/>
          </p:cNvSpPr>
          <p:nvPr/>
        </p:nvSpPr>
        <p:spPr bwMode="auto">
          <a:xfrm>
            <a:off x="342900" y="2505075"/>
            <a:ext cx="25955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percentage of each species is plotted against distance along the transect.</a:t>
            </a:r>
          </a:p>
        </p:txBody>
      </p:sp>
      <p:pic>
        <p:nvPicPr>
          <p:cNvPr id="9" name="Picture 9" descr="notes_icon">
            <a:extLst>
              <a:ext uri="{FF2B5EF4-FFF2-40B4-BE49-F238E27FC236}">
                <a16:creationId xmlns:a16="http://schemas.microsoft.com/office/drawing/2014/main" id="{88BE8C2F-8751-457A-B471-94D4D960C49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9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9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coral-reef_Vlad61_shutterst.jpg">
            <a:extLst>
              <a:ext uri="{FF2B5EF4-FFF2-40B4-BE49-F238E27FC236}">
                <a16:creationId xmlns:a16="http://schemas.microsoft.com/office/drawing/2014/main" id="{E30850E6-9B45-4313-9BA8-050B4E4CAE75}"/>
              </a:ext>
            </a:extLst>
          </p:cNvPr>
          <p:cNvPicPr>
            <a:picLocks noChangeAspect="1"/>
          </p:cNvPicPr>
          <p:nvPr/>
        </p:nvPicPr>
        <p:blipFill>
          <a:blip r:embed="rId4">
            <a:extLst>
              <a:ext uri="{28A0092B-C50C-407E-A947-70E740481C1C}">
                <a14:useLocalDpi xmlns:a14="http://schemas.microsoft.com/office/drawing/2010/main" val="0"/>
              </a:ext>
            </a:extLst>
          </a:blip>
          <a:srcRect l="5141" t="11842" r="22475" b="-128"/>
          <a:stretch>
            <a:fillRect/>
          </a:stretch>
        </p:blipFill>
        <p:spPr bwMode="auto">
          <a:xfrm>
            <a:off x="4902200" y="2981325"/>
            <a:ext cx="384175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B51DE13F-38EF-49EF-A88C-74CDB5BA61AE}"/>
              </a:ext>
            </a:extLst>
          </p:cNvPr>
          <p:cNvSpPr txBox="1">
            <a:spLocks noChangeArrowheads="1"/>
          </p:cNvSpPr>
          <p:nvPr/>
        </p:nvSpPr>
        <p:spPr bwMode="auto">
          <a:xfrm>
            <a:off x="233363" y="53975"/>
            <a:ext cx="7735887" cy="549275"/>
          </a:xfrm>
          <a:prstGeom prst="rect">
            <a:avLst/>
          </a:prstGeom>
          <a:noFill/>
          <a:ln w="9525">
            <a:noFill/>
            <a:miter lim="800000"/>
            <a:headEnd/>
            <a:tailEnd/>
          </a:ln>
        </p:spPr>
        <p:txBody>
          <a:bodyPr anchor="ctr"/>
          <a:lstStyle/>
          <a:p>
            <a:pPr eaLnBrk="1" hangingPunct="1">
              <a:defRPr/>
            </a:pPr>
            <a:r>
              <a:rPr lang="en-GB" sz="2800" b="1" kern="0" dirty="0">
                <a:solidFill>
                  <a:srgbClr val="10BC45"/>
                </a:solidFill>
                <a:latin typeface="+mj-lt"/>
                <a:ea typeface="+mj-ea"/>
                <a:cs typeface="+mj-cs"/>
              </a:rPr>
              <a:t>Ecosystems</a:t>
            </a:r>
          </a:p>
        </p:txBody>
      </p:sp>
      <p:sp>
        <p:nvSpPr>
          <p:cNvPr id="4" name="TextBox 3">
            <a:extLst>
              <a:ext uri="{FF2B5EF4-FFF2-40B4-BE49-F238E27FC236}">
                <a16:creationId xmlns:a16="http://schemas.microsoft.com/office/drawing/2014/main" id="{D07E72F6-384D-4224-AE4C-E5A95A7095B6}"/>
              </a:ext>
            </a:extLst>
          </p:cNvPr>
          <p:cNvSpPr txBox="1">
            <a:spLocks noChangeArrowheads="1"/>
          </p:cNvSpPr>
          <p:nvPr/>
        </p:nvSpPr>
        <p:spPr bwMode="auto">
          <a:xfrm>
            <a:off x="342900" y="182562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There is a huge range of different ecosystems around you. For example, forests, deserts, and coral reefs.</a:t>
            </a:r>
          </a:p>
        </p:txBody>
      </p:sp>
      <p:sp>
        <p:nvSpPr>
          <p:cNvPr id="5" name="TextBox 4">
            <a:extLst>
              <a:ext uri="{FF2B5EF4-FFF2-40B4-BE49-F238E27FC236}">
                <a16:creationId xmlns:a16="http://schemas.microsoft.com/office/drawing/2014/main" id="{4BA6FFB7-49E9-4EA1-A5A9-D6DECF21FE4E}"/>
              </a:ext>
            </a:extLst>
          </p:cNvPr>
          <p:cNvSpPr txBox="1">
            <a:spLocks noChangeArrowheads="1"/>
          </p:cNvSpPr>
          <p:nvPr/>
        </p:nvSpPr>
        <p:spPr bwMode="auto">
          <a:xfrm>
            <a:off x="342900" y="4953000"/>
            <a:ext cx="4438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dirty="0"/>
              <a:t>The </a:t>
            </a:r>
            <a:r>
              <a:rPr lang="en-GB" altLang="en-US" b="1" dirty="0">
                <a:solidFill>
                  <a:srgbClr val="10BC45"/>
                </a:solidFill>
              </a:rPr>
              <a:t>abundance</a:t>
            </a:r>
            <a:r>
              <a:rPr lang="en-GB" altLang="en-US" dirty="0"/>
              <a:t> of organisms – the number of individuals of a species.</a:t>
            </a:r>
          </a:p>
        </p:txBody>
      </p:sp>
      <p:sp>
        <p:nvSpPr>
          <p:cNvPr id="6" name="Rectangle 5">
            <a:extLst>
              <a:ext uri="{FF2B5EF4-FFF2-40B4-BE49-F238E27FC236}">
                <a16:creationId xmlns:a16="http://schemas.microsoft.com/office/drawing/2014/main" id="{D67C9D0F-E2F1-4FFD-8493-C92780BECE38}"/>
              </a:ext>
            </a:extLst>
          </p:cNvPr>
          <p:cNvSpPr>
            <a:spLocks noChangeArrowheads="1"/>
          </p:cNvSpPr>
          <p:nvPr/>
        </p:nvSpPr>
        <p:spPr bwMode="auto">
          <a:xfrm>
            <a:off x="342900" y="2868613"/>
            <a:ext cx="5381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These ecosystems vary by:</a:t>
            </a:r>
          </a:p>
        </p:txBody>
      </p:sp>
      <p:sp>
        <p:nvSpPr>
          <p:cNvPr id="16392" name="TextBox 6">
            <a:extLst>
              <a:ext uri="{FF2B5EF4-FFF2-40B4-BE49-F238E27FC236}">
                <a16:creationId xmlns:a16="http://schemas.microsoft.com/office/drawing/2014/main" id="{38FF8949-BAB5-4D2F-A753-68D8F9713988}"/>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a:t>
            </a:r>
            <a:r>
              <a:rPr lang="en-GB" altLang="en-US" b="1">
                <a:solidFill>
                  <a:srgbClr val="10BC45"/>
                </a:solidFill>
              </a:rPr>
              <a:t>ecosystem</a:t>
            </a:r>
            <a:r>
              <a:rPr lang="en-GB" altLang="en-US"/>
              <a:t> is made up of living organisms and the physical area in which they live.</a:t>
            </a:r>
          </a:p>
        </p:txBody>
      </p:sp>
      <p:sp>
        <p:nvSpPr>
          <p:cNvPr id="8" name="TextBox 7">
            <a:extLst>
              <a:ext uri="{FF2B5EF4-FFF2-40B4-BE49-F238E27FC236}">
                <a16:creationId xmlns:a16="http://schemas.microsoft.com/office/drawing/2014/main" id="{0D27C9BA-0CC2-4CE3-A59F-04457AAD5AF2}"/>
              </a:ext>
            </a:extLst>
          </p:cNvPr>
          <p:cNvSpPr txBox="1">
            <a:spLocks noChangeArrowheads="1"/>
          </p:cNvSpPr>
          <p:nvPr/>
        </p:nvSpPr>
        <p:spPr bwMode="auto">
          <a:xfrm>
            <a:off x="342900" y="3540125"/>
            <a:ext cx="45593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dirty="0"/>
              <a:t>The </a:t>
            </a:r>
            <a:r>
              <a:rPr lang="en-GB" altLang="en-US" b="1" dirty="0">
                <a:solidFill>
                  <a:srgbClr val="10BC45"/>
                </a:solidFill>
              </a:rPr>
              <a:t>distribution</a:t>
            </a:r>
            <a:r>
              <a:rPr lang="en-GB" altLang="en-US" dirty="0"/>
              <a:t> of organisms – the organization of species in their habitat. </a:t>
            </a:r>
          </a:p>
        </p:txBody>
      </p:sp>
      <p:sp>
        <p:nvSpPr>
          <p:cNvPr id="7" name="Title 6">
            <a:extLst>
              <a:ext uri="{FF2B5EF4-FFF2-40B4-BE49-F238E27FC236}">
                <a16:creationId xmlns:a16="http://schemas.microsoft.com/office/drawing/2014/main" id="{0D06854D-EB69-4391-A14E-F41A745D4F08}"/>
              </a:ext>
            </a:extLst>
          </p:cNvPr>
          <p:cNvSpPr>
            <a:spLocks noGrp="1"/>
          </p:cNvSpPr>
          <p:nvPr>
            <p:ph type="title"/>
          </p:nvPr>
        </p:nvSpPr>
        <p:spPr/>
        <p:txBody>
          <a:bodyPr/>
          <a:lstStyle/>
          <a:p>
            <a:r>
              <a:rPr lang="en-GB" dirty="0"/>
              <a:t>Ecosystems</a:t>
            </a:r>
            <a:endParaRPr lang="en-US" dirty="0"/>
          </a:p>
        </p:txBody>
      </p:sp>
      <p:pic>
        <p:nvPicPr>
          <p:cNvPr id="11" name="Picture 10">
            <a:extLst>
              <a:ext uri="{FF2B5EF4-FFF2-40B4-BE49-F238E27FC236}">
                <a16:creationId xmlns:a16="http://schemas.microsoft.com/office/drawing/2014/main" id="{FA0C7A9C-C1C6-4927-956D-4CA28059BD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FA6F7E3-A733-47F8-BE02-36B3F494B0BD}"/>
              </a:ext>
            </a:extLst>
          </p:cNvPr>
          <p:cNvSpPr txBox="1">
            <a:spLocks noChangeArrowheads="1"/>
          </p:cNvSpPr>
          <p:nvPr/>
        </p:nvSpPr>
        <p:spPr bwMode="auto">
          <a:xfrm>
            <a:off x="233363" y="53975"/>
            <a:ext cx="7735887" cy="549275"/>
          </a:xfrm>
          <a:prstGeom prst="rect">
            <a:avLst/>
          </a:prstGeom>
          <a:noFill/>
          <a:ln w="9525">
            <a:noFill/>
            <a:miter lim="800000"/>
            <a:headEnd/>
            <a:tailEnd/>
          </a:ln>
        </p:spPr>
        <p:txBody>
          <a:bodyPr anchor="ctr"/>
          <a:lstStyle/>
          <a:p>
            <a:pPr eaLnBrk="1" hangingPunct="1">
              <a:defRPr/>
            </a:pPr>
            <a:r>
              <a:rPr lang="en-GB" sz="2800" b="1" kern="0" dirty="0">
                <a:solidFill>
                  <a:srgbClr val="10BC45"/>
                </a:solidFill>
                <a:latin typeface="+mj-lt"/>
                <a:ea typeface="+mj-ea"/>
                <a:cs typeface="+mj-cs"/>
              </a:rPr>
              <a:t>Investigating ecosystems</a:t>
            </a:r>
          </a:p>
        </p:txBody>
      </p:sp>
      <p:sp>
        <p:nvSpPr>
          <p:cNvPr id="17412" name="TextBox 8">
            <a:extLst>
              <a:ext uri="{FF2B5EF4-FFF2-40B4-BE49-F238E27FC236}">
                <a16:creationId xmlns:a16="http://schemas.microsoft.com/office/drawing/2014/main" id="{C602DA5D-20F6-4D4B-99E8-66238B09367A}"/>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distribution and abundance of an organism within an ecosystem are affected by different factors, such as light intensity and temperature.</a:t>
            </a:r>
          </a:p>
        </p:txBody>
      </p:sp>
      <p:sp>
        <p:nvSpPr>
          <p:cNvPr id="10" name="Rectangle 9">
            <a:extLst>
              <a:ext uri="{FF2B5EF4-FFF2-40B4-BE49-F238E27FC236}">
                <a16:creationId xmlns:a16="http://schemas.microsoft.com/office/drawing/2014/main" id="{F4597F64-992B-4CD9-AC8F-0096C52F2E97}"/>
              </a:ext>
            </a:extLst>
          </p:cNvPr>
          <p:cNvSpPr>
            <a:spLocks noChangeArrowheads="1"/>
          </p:cNvSpPr>
          <p:nvPr/>
        </p:nvSpPr>
        <p:spPr bwMode="auto">
          <a:xfrm>
            <a:off x="342900" y="2128838"/>
            <a:ext cx="4601633"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Experimental methods are used to measure the distribution and abundance of species within a habitat. For example, counting the number of different species within a defined area.</a:t>
            </a:r>
          </a:p>
        </p:txBody>
      </p:sp>
      <p:sp>
        <p:nvSpPr>
          <p:cNvPr id="11" name="TextBox 10">
            <a:extLst>
              <a:ext uri="{FF2B5EF4-FFF2-40B4-BE49-F238E27FC236}">
                <a16:creationId xmlns:a16="http://schemas.microsoft.com/office/drawing/2014/main" id="{6C5A3BB9-AA53-4346-8C38-016C85C0D41D}"/>
              </a:ext>
            </a:extLst>
          </p:cNvPr>
          <p:cNvSpPr txBox="1">
            <a:spLocks noChangeArrowheads="1"/>
          </p:cNvSpPr>
          <p:nvPr/>
        </p:nvSpPr>
        <p:spPr bwMode="auto">
          <a:xfrm>
            <a:off x="342900" y="4583113"/>
            <a:ext cx="48625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data gathered allows scientists to monitor the effect of external factors, such as human activity, on an ecosystem.</a:t>
            </a:r>
          </a:p>
        </p:txBody>
      </p:sp>
      <p:pic>
        <p:nvPicPr>
          <p:cNvPr id="17415" name="Picture 12" descr="Moth_boy.png">
            <a:extLst>
              <a:ext uri="{FF2B5EF4-FFF2-40B4-BE49-F238E27FC236}">
                <a16:creationId xmlns:a16="http://schemas.microsoft.com/office/drawing/2014/main" id="{BF8EE042-4A87-4CE8-A5D5-E29D48A87F70}"/>
              </a:ext>
            </a:extLst>
          </p:cNvPr>
          <p:cNvPicPr>
            <a:picLocks noChangeAspect="1"/>
          </p:cNvPicPr>
          <p:nvPr/>
        </p:nvPicPr>
        <p:blipFill>
          <a:blip r:embed="rId4">
            <a:extLst>
              <a:ext uri="{28A0092B-C50C-407E-A947-70E740481C1C}">
                <a14:useLocalDpi xmlns:a14="http://schemas.microsoft.com/office/drawing/2010/main" val="0"/>
              </a:ext>
            </a:extLst>
          </a:blip>
          <a:srcRect l="19913" r="3291"/>
          <a:stretch>
            <a:fillRect/>
          </a:stretch>
        </p:blipFill>
        <p:spPr bwMode="auto">
          <a:xfrm>
            <a:off x="4830411" y="2163057"/>
            <a:ext cx="4316412"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379F4F7E-B05A-4D4B-BEF3-D86B77AFF1AC}"/>
              </a:ext>
            </a:extLst>
          </p:cNvPr>
          <p:cNvSpPr>
            <a:spLocks noGrp="1"/>
          </p:cNvSpPr>
          <p:nvPr>
            <p:ph type="title"/>
          </p:nvPr>
        </p:nvSpPr>
        <p:spPr/>
        <p:txBody>
          <a:bodyPr/>
          <a:lstStyle/>
          <a:p>
            <a:r>
              <a:rPr lang="en-GB" dirty="0"/>
              <a:t>Investigating ecosystems</a:t>
            </a:r>
            <a:endParaRPr lang="en-US" dirty="0"/>
          </a:p>
        </p:txBody>
      </p:sp>
      <p:pic>
        <p:nvPicPr>
          <p:cNvPr id="9" name="Picture 8">
            <a:extLst>
              <a:ext uri="{FF2B5EF4-FFF2-40B4-BE49-F238E27FC236}">
                <a16:creationId xmlns:a16="http://schemas.microsoft.com/office/drawing/2014/main" id="{7863D5E8-9C8A-4976-9D21-CD5B8EFA89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a:extLst>
              <a:ext uri="{FF2B5EF4-FFF2-40B4-BE49-F238E27FC236}">
                <a16:creationId xmlns:a16="http://schemas.microsoft.com/office/drawing/2014/main" id="{B0D6EF4C-9565-4D92-AB39-AAFA12C4766B}"/>
              </a:ext>
            </a:extLst>
          </p:cNvPr>
          <p:cNvSpPr>
            <a:spLocks noGrp="1" noChangeArrowheads="1"/>
          </p:cNvSpPr>
          <p:nvPr>
            <p:ph type="title"/>
          </p:nvPr>
        </p:nvSpPr>
        <p:spPr/>
        <p:txBody>
          <a:bodyPr/>
          <a:lstStyle/>
          <a:p>
            <a:pPr eaLnBrk="1" hangingPunct="1"/>
            <a:r>
              <a:rPr lang="en-GB" altLang="en-US" dirty="0"/>
              <a:t>Investigating biodiversity</a:t>
            </a:r>
          </a:p>
        </p:txBody>
      </p:sp>
      <p:pic>
        <p:nvPicPr>
          <p:cNvPr id="6" name="Picture 5">
            <a:extLst>
              <a:ext uri="{FF2B5EF4-FFF2-40B4-BE49-F238E27FC236}">
                <a16:creationId xmlns:a16="http://schemas.microsoft.com/office/drawing/2014/main" id="{8E61F5D4-875B-46E7-9B33-80A24D7D5A6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975D7E8D-FA1E-4555-912E-F38CEF52920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E716E1DC-0D43-4DD8-953A-FC915B3CD0C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37876"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73BC468-D264-4062-91C7-42AF9CCBDB3E}"/>
              </a:ext>
            </a:extLst>
          </p:cNvPr>
          <p:cNvSpPr>
            <a:spLocks noGrp="1" noChangeArrowheads="1"/>
          </p:cNvSpPr>
          <p:nvPr>
            <p:ph type="title"/>
          </p:nvPr>
        </p:nvSpPr>
        <p:spPr/>
        <p:txBody>
          <a:bodyPr lIns="90000" tIns="46800" rIns="90000" bIns="46800"/>
          <a:lstStyle/>
          <a:p>
            <a:pPr eaLnBrk="1" hangingPunct="1"/>
            <a:r>
              <a:rPr lang="en-GB" altLang="en-US"/>
              <a:t>Sampling in a habitat</a:t>
            </a:r>
          </a:p>
        </p:txBody>
      </p:sp>
      <p:sp>
        <p:nvSpPr>
          <p:cNvPr id="18435" name="Text Box 4">
            <a:extLst>
              <a:ext uri="{FF2B5EF4-FFF2-40B4-BE49-F238E27FC236}">
                <a16:creationId xmlns:a16="http://schemas.microsoft.com/office/drawing/2014/main" id="{96672410-00DD-4F0D-8928-645E07E36D0F}"/>
              </a:ext>
            </a:extLst>
          </p:cNvPr>
          <p:cNvSpPr txBox="1">
            <a:spLocks noChangeArrowheads="1"/>
          </p:cNvSpPr>
          <p:nvPr/>
        </p:nvSpPr>
        <p:spPr bwMode="auto">
          <a:xfrm>
            <a:off x="342900" y="784225"/>
            <a:ext cx="8632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010066"/>
              </a:buClr>
              <a:buSzPct val="100000"/>
              <a:buFont typeface="Arial" panose="020B0604020202020204" pitchFamily="34" charset="0"/>
              <a:buNone/>
            </a:pPr>
            <a:r>
              <a:rPr lang="en-GB" altLang="en-US" dirty="0">
                <a:cs typeface="Lucida Sans Unicode" panose="020B0602030504020204" pitchFamily="34" charset="0"/>
              </a:rPr>
              <a:t>It is often not possible to count all the individuals of a species in a habitat by hand. Instead, we obtain a </a:t>
            </a:r>
            <a:r>
              <a:rPr lang="en-GB" altLang="en-US" b="1" dirty="0">
                <a:solidFill>
                  <a:srgbClr val="10BC45"/>
                </a:solidFill>
                <a:cs typeface="Lucida Sans Unicode" panose="020B0602030504020204" pitchFamily="34" charset="0"/>
              </a:rPr>
              <a:t>sample</a:t>
            </a:r>
            <a:r>
              <a:rPr lang="en-GB" altLang="en-US" dirty="0">
                <a:cs typeface="Lucida Sans Unicode" panose="020B0602030504020204" pitchFamily="34" charset="0"/>
              </a:rPr>
              <a:t> from a small area and calculate an estimate of the </a:t>
            </a:r>
            <a:r>
              <a:rPr lang="en-GB" altLang="en-US" b="1" dirty="0">
                <a:cs typeface="Lucida Sans Unicode" panose="020B0602030504020204" pitchFamily="34" charset="0"/>
              </a:rPr>
              <a:t>total population</a:t>
            </a:r>
            <a:r>
              <a:rPr lang="en-GB" altLang="en-US" dirty="0">
                <a:cs typeface="Lucida Sans Unicode" panose="020B0602030504020204" pitchFamily="34" charset="0"/>
              </a:rPr>
              <a:t>.</a:t>
            </a:r>
          </a:p>
        </p:txBody>
      </p:sp>
      <p:sp>
        <p:nvSpPr>
          <p:cNvPr id="190469" name="Text Box 5">
            <a:extLst>
              <a:ext uri="{FF2B5EF4-FFF2-40B4-BE49-F238E27FC236}">
                <a16:creationId xmlns:a16="http://schemas.microsoft.com/office/drawing/2014/main" id="{4077B0F0-380A-4DD4-8E71-A493E91A5375}"/>
              </a:ext>
            </a:extLst>
          </p:cNvPr>
          <p:cNvSpPr txBox="1">
            <a:spLocks noChangeArrowheads="1"/>
          </p:cNvSpPr>
          <p:nvPr/>
        </p:nvSpPr>
        <p:spPr bwMode="auto">
          <a:xfrm>
            <a:off x="342900" y="2211388"/>
            <a:ext cx="720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55600" indent="-355600"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dirty="0">
                <a:cs typeface="Lucida Sans Unicode" panose="020B0602030504020204" pitchFamily="34" charset="0"/>
              </a:rPr>
              <a:t>Common sampling methods include:</a:t>
            </a:r>
          </a:p>
        </p:txBody>
      </p:sp>
      <p:pic>
        <p:nvPicPr>
          <p:cNvPr id="9" name="Picture 6" descr="pooter">
            <a:extLst>
              <a:ext uri="{FF2B5EF4-FFF2-40B4-BE49-F238E27FC236}">
                <a16:creationId xmlns:a16="http://schemas.microsoft.com/office/drawing/2014/main" id="{994F844D-0195-4676-9EE6-26C2AD9EC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3172">
            <a:off x="5910263" y="3532188"/>
            <a:ext cx="301942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44" name="TextBox 91">
            <a:extLst>
              <a:ext uri="{FF2B5EF4-FFF2-40B4-BE49-F238E27FC236}">
                <a16:creationId xmlns:a16="http://schemas.microsoft.com/office/drawing/2014/main" id="{75CD68F2-BB4A-465D-92E1-DD1AA684FFE6}"/>
              </a:ext>
            </a:extLst>
          </p:cNvPr>
          <p:cNvSpPr txBox="1">
            <a:spLocks noChangeArrowheads="1"/>
          </p:cNvSpPr>
          <p:nvPr/>
        </p:nvSpPr>
        <p:spPr bwMode="auto">
          <a:xfrm>
            <a:off x="342900" y="3590925"/>
            <a:ext cx="583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1500"/>
              </a:spcBef>
              <a:buClr>
                <a:srgbClr val="010066"/>
              </a:buClr>
              <a:buSzPct val="100000"/>
              <a:buFont typeface="Arial" panose="020B0604020202020204" pitchFamily="34" charset="0"/>
              <a:buNone/>
            </a:pPr>
            <a:r>
              <a:rPr lang="en-GB" altLang="en-US" dirty="0">
                <a:cs typeface="Lucida Sans Unicode" panose="020B0602030504020204" pitchFamily="34" charset="0"/>
              </a:rPr>
              <a:t>Animals are harder to sample than plants because they move around. Methods used to collect animals include:</a:t>
            </a:r>
          </a:p>
        </p:txBody>
      </p:sp>
      <p:sp>
        <p:nvSpPr>
          <p:cNvPr id="475145" name="Text Box 9">
            <a:extLst>
              <a:ext uri="{FF2B5EF4-FFF2-40B4-BE49-F238E27FC236}">
                <a16:creationId xmlns:a16="http://schemas.microsoft.com/office/drawing/2014/main" id="{6347CBE2-2E4F-49BC-AF5F-917DA39FD51E}"/>
              </a:ext>
            </a:extLst>
          </p:cNvPr>
          <p:cNvSpPr txBox="1">
            <a:spLocks noChangeArrowheads="1"/>
          </p:cNvSpPr>
          <p:nvPr/>
        </p:nvSpPr>
        <p:spPr bwMode="auto">
          <a:xfrm>
            <a:off x="342900" y="5019675"/>
            <a:ext cx="194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spcBef>
                <a:spcPct val="50000"/>
              </a:spcBef>
              <a:buClr>
                <a:srgbClr val="10BC45"/>
              </a:buClr>
              <a:buFont typeface="Wingdings" panose="05000000000000000000" pitchFamily="2" charset="2"/>
              <a:buChar char="l"/>
            </a:pPr>
            <a:r>
              <a:rPr lang="en-GB" altLang="en-US" b="1" dirty="0">
                <a:solidFill>
                  <a:srgbClr val="10BC45"/>
                </a:solidFill>
              </a:rPr>
              <a:t>pooters</a:t>
            </a:r>
          </a:p>
        </p:txBody>
      </p:sp>
      <p:sp>
        <p:nvSpPr>
          <p:cNvPr id="475146" name="Text Box 10">
            <a:extLst>
              <a:ext uri="{FF2B5EF4-FFF2-40B4-BE49-F238E27FC236}">
                <a16:creationId xmlns:a16="http://schemas.microsoft.com/office/drawing/2014/main" id="{F41DC366-E186-479A-AD76-D543AAADA293}"/>
              </a:ext>
            </a:extLst>
          </p:cNvPr>
          <p:cNvSpPr txBox="1">
            <a:spLocks noChangeArrowheads="1"/>
          </p:cNvSpPr>
          <p:nvPr/>
        </p:nvSpPr>
        <p:spPr bwMode="auto">
          <a:xfrm>
            <a:off x="342900" y="5703888"/>
            <a:ext cx="4775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spcBef>
                <a:spcPct val="50000"/>
              </a:spcBef>
              <a:buClr>
                <a:srgbClr val="10BC45"/>
              </a:buClr>
              <a:buFont typeface="Wingdings" panose="05000000000000000000" pitchFamily="2" charset="2"/>
              <a:buChar char="l"/>
            </a:pPr>
            <a:r>
              <a:rPr lang="en-GB" altLang="en-US" dirty="0"/>
              <a:t>nets, such as </a:t>
            </a:r>
            <a:r>
              <a:rPr lang="en-GB" altLang="en-US" b="1" dirty="0">
                <a:solidFill>
                  <a:srgbClr val="10BC45"/>
                </a:solidFill>
              </a:rPr>
              <a:t>sweep nets</a:t>
            </a:r>
            <a:r>
              <a:rPr lang="en-GB" altLang="en-US" dirty="0"/>
              <a:t>.</a:t>
            </a:r>
          </a:p>
        </p:txBody>
      </p:sp>
      <p:sp>
        <p:nvSpPr>
          <p:cNvPr id="475147" name="Text Box 11">
            <a:extLst>
              <a:ext uri="{FF2B5EF4-FFF2-40B4-BE49-F238E27FC236}">
                <a16:creationId xmlns:a16="http://schemas.microsoft.com/office/drawing/2014/main" id="{02A8F5B5-CB6E-481A-A0C2-4BCD81CB4E24}"/>
              </a:ext>
            </a:extLst>
          </p:cNvPr>
          <p:cNvSpPr txBox="1">
            <a:spLocks noChangeArrowheads="1"/>
          </p:cNvSpPr>
          <p:nvPr/>
        </p:nvSpPr>
        <p:spPr bwMode="auto">
          <a:xfrm>
            <a:off x="2707038" y="501967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spcBef>
                <a:spcPct val="50000"/>
              </a:spcBef>
              <a:buClr>
                <a:srgbClr val="10BC45"/>
              </a:buClr>
              <a:buFont typeface="Wingdings" panose="05000000000000000000" pitchFamily="2" charset="2"/>
              <a:buChar char="l"/>
            </a:pPr>
            <a:r>
              <a:rPr lang="en-GB" altLang="en-US" dirty="0"/>
              <a:t>pit-fall traps</a:t>
            </a:r>
          </a:p>
        </p:txBody>
      </p:sp>
      <p:sp>
        <p:nvSpPr>
          <p:cNvPr id="12" name="Rectangle 11">
            <a:extLst>
              <a:ext uri="{FF2B5EF4-FFF2-40B4-BE49-F238E27FC236}">
                <a16:creationId xmlns:a16="http://schemas.microsoft.com/office/drawing/2014/main" id="{0B5A2168-980C-46A1-879D-DEEBB530700B}"/>
              </a:ext>
            </a:extLst>
          </p:cNvPr>
          <p:cNvSpPr>
            <a:spLocks noChangeArrowheads="1"/>
          </p:cNvSpPr>
          <p:nvPr/>
        </p:nvSpPr>
        <p:spPr bwMode="auto">
          <a:xfrm>
            <a:off x="2707038" y="2901950"/>
            <a:ext cx="4681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spcBef>
                <a:spcPts val="1500"/>
              </a:spcBef>
              <a:buClr>
                <a:srgbClr val="10BC45"/>
              </a:buClr>
              <a:buSzPct val="100000"/>
              <a:buFont typeface="Wingdings" panose="05000000000000000000" pitchFamily="2" charset="2"/>
              <a:buChar char="l"/>
            </a:pPr>
            <a:r>
              <a:rPr lang="en-GB" altLang="en-US" b="1" dirty="0">
                <a:solidFill>
                  <a:srgbClr val="10BC45"/>
                </a:solidFill>
                <a:cs typeface="Lucida Sans Unicode" panose="020B0602030504020204" pitchFamily="34" charset="0"/>
              </a:rPr>
              <a:t>belt</a:t>
            </a:r>
            <a:r>
              <a:rPr lang="en-GB" altLang="en-US" b="1" dirty="0">
                <a:cs typeface="Lucida Sans Unicode" panose="020B0602030504020204" pitchFamily="34" charset="0"/>
              </a:rPr>
              <a:t> </a:t>
            </a:r>
            <a:r>
              <a:rPr lang="en-GB" altLang="en-US" dirty="0">
                <a:cs typeface="Lucida Sans Unicode" panose="020B0602030504020204" pitchFamily="34" charset="0"/>
              </a:rPr>
              <a:t>and</a:t>
            </a:r>
            <a:r>
              <a:rPr lang="en-GB" altLang="en-US" b="1" dirty="0">
                <a:cs typeface="Lucida Sans Unicode" panose="020B0602030504020204" pitchFamily="34" charset="0"/>
              </a:rPr>
              <a:t> </a:t>
            </a:r>
            <a:r>
              <a:rPr lang="en-GB" altLang="en-US" b="1" dirty="0">
                <a:solidFill>
                  <a:srgbClr val="10BC45"/>
                </a:solidFill>
                <a:cs typeface="Lucida Sans Unicode" panose="020B0602030504020204" pitchFamily="34" charset="0"/>
              </a:rPr>
              <a:t>line transects</a:t>
            </a:r>
            <a:r>
              <a:rPr lang="en-GB" altLang="en-US" dirty="0">
                <a:cs typeface="Lucida Sans Unicode" panose="020B0602030504020204" pitchFamily="34" charset="0"/>
              </a:rPr>
              <a:t>.</a:t>
            </a:r>
          </a:p>
        </p:txBody>
      </p:sp>
      <p:sp>
        <p:nvSpPr>
          <p:cNvPr id="13" name="Rectangle 12">
            <a:extLst>
              <a:ext uri="{FF2B5EF4-FFF2-40B4-BE49-F238E27FC236}">
                <a16:creationId xmlns:a16="http://schemas.microsoft.com/office/drawing/2014/main" id="{96CFF6B6-7883-423A-9242-DCD061FAF609}"/>
              </a:ext>
            </a:extLst>
          </p:cNvPr>
          <p:cNvSpPr>
            <a:spLocks noChangeArrowheads="1"/>
          </p:cNvSpPr>
          <p:nvPr/>
        </p:nvSpPr>
        <p:spPr bwMode="auto">
          <a:xfrm>
            <a:off x="342900" y="2901950"/>
            <a:ext cx="229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defTabSz="449263">
              <a:defRPr sz="2400">
                <a:solidFill>
                  <a:srgbClr val="000066"/>
                </a:solidFill>
                <a:latin typeface="Arial" panose="020B0604020202020204" pitchFamily="34" charset="0"/>
              </a:defRPr>
            </a:lvl1pPr>
            <a:lvl2pPr marL="742950" indent="-285750" defTabSz="449263">
              <a:defRPr sz="2400">
                <a:solidFill>
                  <a:srgbClr val="000066"/>
                </a:solidFill>
                <a:latin typeface="Arial" panose="020B0604020202020204" pitchFamily="34" charset="0"/>
              </a:defRPr>
            </a:lvl2pPr>
            <a:lvl3pPr marL="1143000" indent="-228600" defTabSz="449263">
              <a:defRPr sz="2400">
                <a:solidFill>
                  <a:srgbClr val="000066"/>
                </a:solidFill>
                <a:latin typeface="Arial" panose="020B0604020202020204" pitchFamily="34" charset="0"/>
              </a:defRPr>
            </a:lvl3pPr>
            <a:lvl4pPr marL="1600200" indent="-228600" defTabSz="449263">
              <a:defRPr sz="2400">
                <a:solidFill>
                  <a:srgbClr val="000066"/>
                </a:solidFill>
                <a:latin typeface="Arial" panose="020B0604020202020204" pitchFamily="34" charset="0"/>
              </a:defRPr>
            </a:lvl4pPr>
            <a:lvl5pPr marL="2057400" indent="-228600" defTabSz="449263">
              <a:defRPr sz="2400">
                <a:solidFill>
                  <a:srgbClr val="000066"/>
                </a:solidFill>
                <a:latin typeface="Arial" panose="020B0604020202020204" pitchFamily="34" charset="0"/>
              </a:defRPr>
            </a:lvl5pPr>
            <a:lvl6pPr marL="2514600" indent="-228600" defTabSz="449263" eaLnBrk="0" fontAlgn="base" hangingPunct="0">
              <a:spcBef>
                <a:spcPct val="0"/>
              </a:spcBef>
              <a:spcAft>
                <a:spcPct val="0"/>
              </a:spcAft>
              <a:defRPr sz="2400">
                <a:solidFill>
                  <a:srgbClr val="000066"/>
                </a:solidFill>
                <a:latin typeface="Arial" panose="020B0604020202020204" pitchFamily="34" charset="0"/>
              </a:defRPr>
            </a:lvl6pPr>
            <a:lvl7pPr marL="2971800" indent="-228600" defTabSz="449263" eaLnBrk="0" fontAlgn="base" hangingPunct="0">
              <a:spcBef>
                <a:spcPct val="0"/>
              </a:spcBef>
              <a:spcAft>
                <a:spcPct val="0"/>
              </a:spcAft>
              <a:defRPr sz="2400">
                <a:solidFill>
                  <a:srgbClr val="000066"/>
                </a:solidFill>
                <a:latin typeface="Arial" panose="020B0604020202020204" pitchFamily="34" charset="0"/>
              </a:defRPr>
            </a:lvl7pPr>
            <a:lvl8pPr marL="3429000" indent="-228600" defTabSz="449263" eaLnBrk="0" fontAlgn="base" hangingPunct="0">
              <a:spcBef>
                <a:spcPct val="0"/>
              </a:spcBef>
              <a:spcAft>
                <a:spcPct val="0"/>
              </a:spcAft>
              <a:defRPr sz="2400">
                <a:solidFill>
                  <a:srgbClr val="000066"/>
                </a:solidFill>
                <a:latin typeface="Arial" panose="020B0604020202020204" pitchFamily="34" charset="0"/>
              </a:defRPr>
            </a:lvl8pPr>
            <a:lvl9pPr marL="3886200" indent="-228600" defTabSz="449263"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spcBef>
                <a:spcPts val="1500"/>
              </a:spcBef>
              <a:buClr>
                <a:srgbClr val="10BC45"/>
              </a:buClr>
              <a:buSzPct val="100000"/>
              <a:buFont typeface="Wingdings" panose="05000000000000000000" pitchFamily="2" charset="2"/>
              <a:buChar char="l"/>
            </a:pPr>
            <a:r>
              <a:rPr lang="en-GB" altLang="en-US" b="1" dirty="0">
                <a:solidFill>
                  <a:srgbClr val="10BC45"/>
                </a:solidFill>
                <a:cs typeface="Lucida Sans Unicode" panose="020B0602030504020204" pitchFamily="34" charset="0"/>
              </a:rPr>
              <a:t>quadrats</a:t>
            </a:r>
          </a:p>
        </p:txBody>
      </p:sp>
      <p:pic>
        <p:nvPicPr>
          <p:cNvPr id="14" name="Picture 13">
            <a:extLst>
              <a:ext uri="{FF2B5EF4-FFF2-40B4-BE49-F238E27FC236}">
                <a16:creationId xmlns:a16="http://schemas.microsoft.com/office/drawing/2014/main" id="{5D9A287B-948A-4D7C-BDEF-0D405C2C16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BEE9E2E9-D832-49DE-8081-D14809D89C7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514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51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514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514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build="p"/>
      <p:bldP spid="475144" grpId="0" build="allAtOnce"/>
      <p:bldP spid="475145" grpId="0"/>
      <p:bldP spid="475146" grpId="0"/>
      <p:bldP spid="475147"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03B77286-9983-449F-9CDA-4C6A0B83A13B}"/>
              </a:ext>
            </a:extLst>
          </p:cNvPr>
          <p:cNvSpPr>
            <a:spLocks noGrp="1" noChangeArrowheads="1"/>
          </p:cNvSpPr>
          <p:nvPr>
            <p:ph type="title"/>
          </p:nvPr>
        </p:nvSpPr>
        <p:spPr/>
        <p:txBody>
          <a:bodyPr/>
          <a:lstStyle/>
          <a:p>
            <a:pPr eaLnBrk="1" hangingPunct="1"/>
            <a:r>
              <a:rPr lang="en-GB" altLang="en-US" dirty="0"/>
              <a:t>Counting plants and animals</a:t>
            </a:r>
          </a:p>
        </p:txBody>
      </p:sp>
      <p:pic>
        <p:nvPicPr>
          <p:cNvPr id="6" name="Picture 5">
            <a:extLst>
              <a:ext uri="{FF2B5EF4-FFF2-40B4-BE49-F238E27FC236}">
                <a16:creationId xmlns:a16="http://schemas.microsoft.com/office/drawing/2014/main" id="{34EBDF4E-613F-4620-B71A-ECA58E62A74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B2010E50-CB62-446F-87AF-44D31E1935E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F1DC3C70-60B9-415E-97C6-9DF5A6C5EA9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37876"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8810607-CB0D-4369-9792-7661FD412F5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a:extLst>
              <a:ext uri="{FF2B5EF4-FFF2-40B4-BE49-F238E27FC236}">
                <a16:creationId xmlns:a16="http://schemas.microsoft.com/office/drawing/2014/main" id="{344F665F-F5AC-451A-AE1C-40937121E13E}"/>
              </a:ext>
            </a:extLst>
          </p:cNvPr>
          <p:cNvSpPr>
            <a:spLocks noGrp="1"/>
          </p:cNvSpPr>
          <p:nvPr>
            <p:ph type="title"/>
          </p:nvPr>
        </p:nvSpPr>
        <p:spPr/>
        <p:txBody>
          <a:bodyPr lIns="90000" tIns="46800" rIns="90000" bIns="46800"/>
          <a:lstStyle/>
          <a:p>
            <a:r>
              <a:rPr lang="en-GB" altLang="en-US"/>
              <a:t>Estimating population size</a:t>
            </a:r>
          </a:p>
        </p:txBody>
      </p:sp>
      <p:sp>
        <p:nvSpPr>
          <p:cNvPr id="19459" name="Text Box 4">
            <a:extLst>
              <a:ext uri="{FF2B5EF4-FFF2-40B4-BE49-F238E27FC236}">
                <a16:creationId xmlns:a16="http://schemas.microsoft.com/office/drawing/2014/main" id="{0E2A738B-2376-4CDB-98F7-5E5C43BD608B}"/>
              </a:ext>
            </a:extLst>
          </p:cNvPr>
          <p:cNvSpPr txBox="1">
            <a:spLocks noChangeArrowheads="1"/>
          </p:cNvSpPr>
          <p:nvPr/>
        </p:nvSpPr>
        <p:spPr bwMode="auto">
          <a:xfrm>
            <a:off x="342900" y="2173288"/>
            <a:ext cx="556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Once you have collected your samples, you can estimate the number of organisms in the entire habitat: </a:t>
            </a:r>
          </a:p>
        </p:txBody>
      </p:sp>
      <p:sp>
        <p:nvSpPr>
          <p:cNvPr id="19461" name="TextBox 47">
            <a:extLst>
              <a:ext uri="{FF2B5EF4-FFF2-40B4-BE49-F238E27FC236}">
                <a16:creationId xmlns:a16="http://schemas.microsoft.com/office/drawing/2014/main" id="{81BE22DC-2B4E-430C-AB86-E767A5C7C26E}"/>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total population size is the number of individuals in a habitat. This is often too large to count, and so an </a:t>
            </a:r>
            <a:r>
              <a:rPr lang="en-GB" altLang="en-US" b="1"/>
              <a:t>estimate</a:t>
            </a:r>
            <a:r>
              <a:rPr lang="en-GB" altLang="en-US"/>
              <a:t> is calculated from samples.</a:t>
            </a:r>
          </a:p>
        </p:txBody>
      </p:sp>
      <p:sp>
        <p:nvSpPr>
          <p:cNvPr id="49" name="TextBox 48">
            <a:extLst>
              <a:ext uri="{FF2B5EF4-FFF2-40B4-BE49-F238E27FC236}">
                <a16:creationId xmlns:a16="http://schemas.microsoft.com/office/drawing/2014/main" id="{C29AD2C4-07D1-44EE-B29F-DDEAE5C5363F}"/>
              </a:ext>
            </a:extLst>
          </p:cNvPr>
          <p:cNvSpPr txBox="1">
            <a:spLocks noChangeArrowheads="1"/>
          </p:cNvSpPr>
          <p:nvPr/>
        </p:nvSpPr>
        <p:spPr bwMode="auto">
          <a:xfrm>
            <a:off x="342900" y="3563938"/>
            <a:ext cx="4438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t>Step 1</a:t>
            </a:r>
            <a:r>
              <a:rPr lang="en-GB" altLang="en-US"/>
              <a:t>: Calculate the </a:t>
            </a:r>
            <a:r>
              <a:rPr lang="en-GB" altLang="en-US" b="1">
                <a:solidFill>
                  <a:srgbClr val="10BC45"/>
                </a:solidFill>
              </a:rPr>
              <a:t>average</a:t>
            </a:r>
            <a:r>
              <a:rPr lang="en-GB" altLang="en-US"/>
              <a:t> (mean) number of individuals in the samples.</a:t>
            </a:r>
          </a:p>
        </p:txBody>
      </p:sp>
      <p:sp>
        <p:nvSpPr>
          <p:cNvPr id="50" name="TextBox 49">
            <a:extLst>
              <a:ext uri="{FF2B5EF4-FFF2-40B4-BE49-F238E27FC236}">
                <a16:creationId xmlns:a16="http://schemas.microsoft.com/office/drawing/2014/main" id="{3B1A5671-79B4-4435-8390-222998FED0B4}"/>
              </a:ext>
            </a:extLst>
          </p:cNvPr>
          <p:cNvSpPr txBox="1">
            <a:spLocks noChangeArrowheads="1"/>
          </p:cNvSpPr>
          <p:nvPr/>
        </p:nvSpPr>
        <p:spPr bwMode="auto">
          <a:xfrm>
            <a:off x="342900" y="4953000"/>
            <a:ext cx="4319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t>Step 2</a:t>
            </a:r>
            <a:r>
              <a:rPr lang="en-GB" altLang="en-US"/>
              <a:t>: Scale up – multiply the mean by the total area of the habitat.</a:t>
            </a:r>
          </a:p>
        </p:txBody>
      </p:sp>
      <p:pic>
        <p:nvPicPr>
          <p:cNvPr id="19464" name="Picture 50" descr="girl_thinking.png">
            <a:extLst>
              <a:ext uri="{FF2B5EF4-FFF2-40B4-BE49-F238E27FC236}">
                <a16:creationId xmlns:a16="http://schemas.microsoft.com/office/drawing/2014/main" id="{B249A364-EAF3-4AC7-8DCC-DB8FFC8691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6588" y="1933575"/>
            <a:ext cx="2620962"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B330409-F206-4041-AAE7-4F7E6C14694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A700A200-B29E-43C5-A287-2F6A61B511D3}"/>
              </a:ext>
            </a:extLst>
          </p:cNvPr>
          <p:cNvSpPr>
            <a:spLocks noGrp="1"/>
          </p:cNvSpPr>
          <p:nvPr>
            <p:ph type="title"/>
          </p:nvPr>
        </p:nvSpPr>
        <p:spPr/>
        <p:txBody>
          <a:bodyPr lIns="90000" tIns="46800" rIns="90000" bIns="46800"/>
          <a:lstStyle/>
          <a:p>
            <a:r>
              <a:rPr lang="en-GB" altLang="en-US"/>
              <a:t>Estimating population size: example</a:t>
            </a:r>
          </a:p>
        </p:txBody>
      </p:sp>
      <p:sp>
        <p:nvSpPr>
          <p:cNvPr id="20485" name="Rectangle 25">
            <a:extLst>
              <a:ext uri="{FF2B5EF4-FFF2-40B4-BE49-F238E27FC236}">
                <a16:creationId xmlns:a16="http://schemas.microsoft.com/office/drawing/2014/main" id="{0AE9741A-C57B-4F16-BB4A-2A58E21F005B}"/>
              </a:ext>
            </a:extLst>
          </p:cNvPr>
          <p:cNvSpPr>
            <a:spLocks noChangeArrowheads="1"/>
          </p:cNvSpPr>
          <p:nvPr/>
        </p:nvSpPr>
        <p:spPr bwMode="auto">
          <a:xfrm>
            <a:off x="5849940" y="2489582"/>
            <a:ext cx="2901950" cy="853694"/>
          </a:xfrm>
          <a:prstGeom prst="rect">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86" name="Rectangle 14">
            <a:extLst>
              <a:ext uri="{FF2B5EF4-FFF2-40B4-BE49-F238E27FC236}">
                <a16:creationId xmlns:a16="http://schemas.microsoft.com/office/drawing/2014/main" id="{C5F2266E-8D99-4211-AD17-DE91488891B4}"/>
              </a:ext>
            </a:extLst>
          </p:cNvPr>
          <p:cNvSpPr>
            <a:spLocks noChangeArrowheads="1"/>
          </p:cNvSpPr>
          <p:nvPr/>
        </p:nvSpPr>
        <p:spPr bwMode="auto">
          <a:xfrm>
            <a:off x="5864227" y="2830513"/>
            <a:ext cx="2865438" cy="3008312"/>
          </a:xfrm>
          <a:prstGeom prst="rect">
            <a:avLst/>
          </a:prstGeom>
          <a:noFill/>
          <a:ln w="38100" algn="ctr">
            <a:solidFill>
              <a:srgbClr val="10BC45"/>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cxnSp>
        <p:nvCxnSpPr>
          <p:cNvPr id="20487" name="Straight Connector 18">
            <a:extLst>
              <a:ext uri="{FF2B5EF4-FFF2-40B4-BE49-F238E27FC236}">
                <a16:creationId xmlns:a16="http://schemas.microsoft.com/office/drawing/2014/main" id="{7008AC12-F0EC-4EDB-B4D6-A7B2F00F1F1B}"/>
              </a:ext>
            </a:extLst>
          </p:cNvPr>
          <p:cNvCxnSpPr>
            <a:cxnSpLocks noChangeShapeType="1"/>
          </p:cNvCxnSpPr>
          <p:nvPr/>
        </p:nvCxnSpPr>
        <p:spPr bwMode="auto">
          <a:xfrm>
            <a:off x="5864227" y="3830638"/>
            <a:ext cx="2851150" cy="0"/>
          </a:xfrm>
          <a:prstGeom prst="line">
            <a:avLst/>
          </a:prstGeom>
          <a:noFill/>
          <a:ln w="38100" algn="ctr">
            <a:solidFill>
              <a:srgbClr val="10BC45"/>
            </a:solidFill>
            <a:round/>
            <a:headEnd/>
            <a:tailEnd/>
          </a:ln>
          <a:extLst>
            <a:ext uri="{909E8E84-426E-40DD-AFC4-6F175D3DCCD1}">
              <a14:hiddenFill xmlns:a14="http://schemas.microsoft.com/office/drawing/2010/main">
                <a:noFill/>
              </a14:hiddenFill>
            </a:ext>
          </a:extLst>
        </p:spPr>
      </p:cxnSp>
      <p:cxnSp>
        <p:nvCxnSpPr>
          <p:cNvPr id="20488" name="Straight Connector 19">
            <a:extLst>
              <a:ext uri="{FF2B5EF4-FFF2-40B4-BE49-F238E27FC236}">
                <a16:creationId xmlns:a16="http://schemas.microsoft.com/office/drawing/2014/main" id="{E66D2EB5-6F64-4E37-9067-C2AAD8A98411}"/>
              </a:ext>
            </a:extLst>
          </p:cNvPr>
          <p:cNvCxnSpPr>
            <a:cxnSpLocks noChangeShapeType="1"/>
            <a:endCxn id="20486" idx="3"/>
          </p:cNvCxnSpPr>
          <p:nvPr/>
        </p:nvCxnSpPr>
        <p:spPr bwMode="auto">
          <a:xfrm>
            <a:off x="5864227" y="4329113"/>
            <a:ext cx="2865438" cy="4762"/>
          </a:xfrm>
          <a:prstGeom prst="line">
            <a:avLst/>
          </a:prstGeom>
          <a:noFill/>
          <a:ln w="38100" algn="ctr">
            <a:solidFill>
              <a:srgbClr val="10BC45"/>
            </a:solidFill>
            <a:round/>
            <a:headEnd/>
            <a:tailEnd/>
          </a:ln>
          <a:extLst>
            <a:ext uri="{909E8E84-426E-40DD-AFC4-6F175D3DCCD1}">
              <a14:hiddenFill xmlns:a14="http://schemas.microsoft.com/office/drawing/2010/main">
                <a:noFill/>
              </a14:hiddenFill>
            </a:ext>
          </a:extLst>
        </p:spPr>
      </p:cxnSp>
      <p:cxnSp>
        <p:nvCxnSpPr>
          <p:cNvPr id="20489" name="Straight Connector 20">
            <a:extLst>
              <a:ext uri="{FF2B5EF4-FFF2-40B4-BE49-F238E27FC236}">
                <a16:creationId xmlns:a16="http://schemas.microsoft.com/office/drawing/2014/main" id="{BAE809B7-CAAD-4F2A-B254-F870786FDCC6}"/>
              </a:ext>
            </a:extLst>
          </p:cNvPr>
          <p:cNvCxnSpPr>
            <a:cxnSpLocks noChangeShapeType="1"/>
          </p:cNvCxnSpPr>
          <p:nvPr/>
        </p:nvCxnSpPr>
        <p:spPr bwMode="auto">
          <a:xfrm>
            <a:off x="5864227" y="4827588"/>
            <a:ext cx="2865438" cy="0"/>
          </a:xfrm>
          <a:prstGeom prst="line">
            <a:avLst/>
          </a:prstGeom>
          <a:noFill/>
          <a:ln w="38100" algn="ctr">
            <a:solidFill>
              <a:srgbClr val="10BC45"/>
            </a:solidFill>
            <a:round/>
            <a:headEnd/>
            <a:tailEnd/>
          </a:ln>
          <a:extLst>
            <a:ext uri="{909E8E84-426E-40DD-AFC4-6F175D3DCCD1}">
              <a14:hiddenFill xmlns:a14="http://schemas.microsoft.com/office/drawing/2010/main">
                <a:noFill/>
              </a14:hiddenFill>
            </a:ext>
          </a:extLst>
        </p:spPr>
      </p:cxnSp>
      <p:cxnSp>
        <p:nvCxnSpPr>
          <p:cNvPr id="20490" name="Straight Connector 21">
            <a:extLst>
              <a:ext uri="{FF2B5EF4-FFF2-40B4-BE49-F238E27FC236}">
                <a16:creationId xmlns:a16="http://schemas.microsoft.com/office/drawing/2014/main" id="{76EA1546-8092-46F1-8868-41501024121B}"/>
              </a:ext>
            </a:extLst>
          </p:cNvPr>
          <p:cNvCxnSpPr>
            <a:cxnSpLocks noChangeShapeType="1"/>
          </p:cNvCxnSpPr>
          <p:nvPr/>
        </p:nvCxnSpPr>
        <p:spPr bwMode="auto">
          <a:xfrm>
            <a:off x="5864227" y="5326063"/>
            <a:ext cx="2851150" cy="0"/>
          </a:xfrm>
          <a:prstGeom prst="line">
            <a:avLst/>
          </a:prstGeom>
          <a:noFill/>
          <a:ln w="38100" algn="ctr">
            <a:solidFill>
              <a:srgbClr val="10BC45"/>
            </a:solidFill>
            <a:round/>
            <a:headEnd/>
            <a:tailEnd/>
          </a:ln>
          <a:extLst>
            <a:ext uri="{909E8E84-426E-40DD-AFC4-6F175D3DCCD1}">
              <a14:hiddenFill xmlns:a14="http://schemas.microsoft.com/office/drawing/2010/main">
                <a:noFill/>
              </a14:hiddenFill>
            </a:ext>
          </a:extLst>
        </p:spPr>
      </p:cxnSp>
      <p:sp>
        <p:nvSpPr>
          <p:cNvPr id="20491" name="TextBox 23">
            <a:extLst>
              <a:ext uri="{FF2B5EF4-FFF2-40B4-BE49-F238E27FC236}">
                <a16:creationId xmlns:a16="http://schemas.microsoft.com/office/drawing/2014/main" id="{D4FD8100-1315-4F24-AF57-745BF4A1B044}"/>
              </a:ext>
            </a:extLst>
          </p:cNvPr>
          <p:cNvSpPr txBox="1">
            <a:spLocks noChangeArrowheads="1"/>
          </p:cNvSpPr>
          <p:nvPr/>
        </p:nvSpPr>
        <p:spPr bwMode="auto">
          <a:xfrm>
            <a:off x="5819777" y="2688519"/>
            <a:ext cx="137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sample</a:t>
            </a:r>
          </a:p>
        </p:txBody>
      </p:sp>
      <p:sp>
        <p:nvSpPr>
          <p:cNvPr id="20492" name="TextBox 24">
            <a:extLst>
              <a:ext uri="{FF2B5EF4-FFF2-40B4-BE49-F238E27FC236}">
                <a16:creationId xmlns:a16="http://schemas.microsoft.com/office/drawing/2014/main" id="{83FF5DD4-959E-450B-83EE-75D3A0C62B70}"/>
              </a:ext>
            </a:extLst>
          </p:cNvPr>
          <p:cNvSpPr txBox="1">
            <a:spLocks noChangeArrowheads="1"/>
          </p:cNvSpPr>
          <p:nvPr/>
        </p:nvSpPr>
        <p:spPr bwMode="auto">
          <a:xfrm>
            <a:off x="6975477" y="2509132"/>
            <a:ext cx="1770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number </a:t>
            </a:r>
            <a:br>
              <a:rPr lang="en-GB" altLang="en-US" b="1" dirty="0">
                <a:solidFill>
                  <a:schemeClr val="bg1"/>
                </a:solidFill>
              </a:rPr>
            </a:br>
            <a:r>
              <a:rPr lang="en-GB" altLang="en-US" b="1" dirty="0">
                <a:solidFill>
                  <a:schemeClr val="bg1"/>
                </a:solidFill>
              </a:rPr>
              <a:t>of daisies</a:t>
            </a:r>
          </a:p>
        </p:txBody>
      </p:sp>
      <p:cxnSp>
        <p:nvCxnSpPr>
          <p:cNvPr id="20493" name="Straight Connector 27">
            <a:extLst>
              <a:ext uri="{FF2B5EF4-FFF2-40B4-BE49-F238E27FC236}">
                <a16:creationId xmlns:a16="http://schemas.microsoft.com/office/drawing/2014/main" id="{01FDE027-2AB8-48ED-9874-34040EF8C6DE}"/>
              </a:ext>
            </a:extLst>
          </p:cNvPr>
          <p:cNvCxnSpPr>
            <a:cxnSpLocks noChangeShapeType="1"/>
          </p:cNvCxnSpPr>
          <p:nvPr/>
        </p:nvCxnSpPr>
        <p:spPr bwMode="auto">
          <a:xfrm>
            <a:off x="6983415" y="2867025"/>
            <a:ext cx="0" cy="2982913"/>
          </a:xfrm>
          <a:prstGeom prst="line">
            <a:avLst/>
          </a:prstGeom>
          <a:noFill/>
          <a:ln w="38100" algn="ctr">
            <a:solidFill>
              <a:srgbClr val="10BC45"/>
            </a:solidFill>
            <a:round/>
            <a:headEnd/>
            <a:tailEnd/>
          </a:ln>
          <a:extLst>
            <a:ext uri="{909E8E84-426E-40DD-AFC4-6F175D3DCCD1}">
              <a14:hiddenFill xmlns:a14="http://schemas.microsoft.com/office/drawing/2010/main">
                <a:noFill/>
              </a14:hiddenFill>
            </a:ext>
          </a:extLst>
        </p:spPr>
      </p:cxnSp>
      <p:sp>
        <p:nvSpPr>
          <p:cNvPr id="33" name="TextBox 32">
            <a:extLst>
              <a:ext uri="{FF2B5EF4-FFF2-40B4-BE49-F238E27FC236}">
                <a16:creationId xmlns:a16="http://schemas.microsoft.com/office/drawing/2014/main" id="{33AAAAC3-E19A-4AFE-A55A-B46607287003}"/>
              </a:ext>
            </a:extLst>
          </p:cNvPr>
          <p:cNvSpPr txBox="1">
            <a:spLocks noChangeArrowheads="1"/>
          </p:cNvSpPr>
          <p:nvPr/>
        </p:nvSpPr>
        <p:spPr bwMode="auto">
          <a:xfrm>
            <a:off x="6234115" y="3349625"/>
            <a:ext cx="35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a:t>
            </a:r>
          </a:p>
        </p:txBody>
      </p:sp>
      <p:sp>
        <p:nvSpPr>
          <p:cNvPr id="34" name="TextBox 33">
            <a:extLst>
              <a:ext uri="{FF2B5EF4-FFF2-40B4-BE49-F238E27FC236}">
                <a16:creationId xmlns:a16="http://schemas.microsoft.com/office/drawing/2014/main" id="{467490B3-7491-4610-B3A1-19BD10E6FE0F}"/>
              </a:ext>
            </a:extLst>
          </p:cNvPr>
          <p:cNvSpPr txBox="1">
            <a:spLocks noChangeArrowheads="1"/>
          </p:cNvSpPr>
          <p:nvPr/>
        </p:nvSpPr>
        <p:spPr bwMode="auto">
          <a:xfrm>
            <a:off x="6234115" y="3870325"/>
            <a:ext cx="357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a:t>
            </a:r>
          </a:p>
        </p:txBody>
      </p:sp>
      <p:sp>
        <p:nvSpPr>
          <p:cNvPr id="35" name="TextBox 34">
            <a:extLst>
              <a:ext uri="{FF2B5EF4-FFF2-40B4-BE49-F238E27FC236}">
                <a16:creationId xmlns:a16="http://schemas.microsoft.com/office/drawing/2014/main" id="{D973BB18-7F5B-412F-9B01-8A3291588DD8}"/>
              </a:ext>
            </a:extLst>
          </p:cNvPr>
          <p:cNvSpPr txBox="1">
            <a:spLocks noChangeArrowheads="1"/>
          </p:cNvSpPr>
          <p:nvPr/>
        </p:nvSpPr>
        <p:spPr bwMode="auto">
          <a:xfrm>
            <a:off x="6234115" y="4852988"/>
            <a:ext cx="357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4</a:t>
            </a:r>
          </a:p>
        </p:txBody>
      </p:sp>
      <p:sp>
        <p:nvSpPr>
          <p:cNvPr id="36" name="TextBox 35">
            <a:extLst>
              <a:ext uri="{FF2B5EF4-FFF2-40B4-BE49-F238E27FC236}">
                <a16:creationId xmlns:a16="http://schemas.microsoft.com/office/drawing/2014/main" id="{068DD8BF-06BA-4D1D-868A-6AACED066EB0}"/>
              </a:ext>
            </a:extLst>
          </p:cNvPr>
          <p:cNvSpPr txBox="1">
            <a:spLocks noChangeArrowheads="1"/>
          </p:cNvSpPr>
          <p:nvPr/>
        </p:nvSpPr>
        <p:spPr bwMode="auto">
          <a:xfrm>
            <a:off x="6253165" y="4371975"/>
            <a:ext cx="31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3</a:t>
            </a:r>
          </a:p>
        </p:txBody>
      </p:sp>
      <p:sp>
        <p:nvSpPr>
          <p:cNvPr id="37" name="TextBox 36">
            <a:extLst>
              <a:ext uri="{FF2B5EF4-FFF2-40B4-BE49-F238E27FC236}">
                <a16:creationId xmlns:a16="http://schemas.microsoft.com/office/drawing/2014/main" id="{F88596DB-492E-4790-81B9-E4B8A1EFA2D7}"/>
              </a:ext>
            </a:extLst>
          </p:cNvPr>
          <p:cNvSpPr txBox="1">
            <a:spLocks noChangeArrowheads="1"/>
          </p:cNvSpPr>
          <p:nvPr/>
        </p:nvSpPr>
        <p:spPr bwMode="auto">
          <a:xfrm>
            <a:off x="6234115" y="5362575"/>
            <a:ext cx="35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a:t>
            </a:r>
          </a:p>
        </p:txBody>
      </p:sp>
      <p:sp>
        <p:nvSpPr>
          <p:cNvPr id="38" name="TextBox 37">
            <a:extLst>
              <a:ext uri="{FF2B5EF4-FFF2-40B4-BE49-F238E27FC236}">
                <a16:creationId xmlns:a16="http://schemas.microsoft.com/office/drawing/2014/main" id="{46838BAA-C147-4607-A7F3-80CF4DCB2122}"/>
              </a:ext>
            </a:extLst>
          </p:cNvPr>
          <p:cNvSpPr txBox="1">
            <a:spLocks noChangeArrowheads="1"/>
          </p:cNvSpPr>
          <p:nvPr/>
        </p:nvSpPr>
        <p:spPr bwMode="auto">
          <a:xfrm>
            <a:off x="7691440" y="334962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4</a:t>
            </a:r>
          </a:p>
        </p:txBody>
      </p:sp>
      <p:sp>
        <p:nvSpPr>
          <p:cNvPr id="39" name="TextBox 38">
            <a:extLst>
              <a:ext uri="{FF2B5EF4-FFF2-40B4-BE49-F238E27FC236}">
                <a16:creationId xmlns:a16="http://schemas.microsoft.com/office/drawing/2014/main" id="{702A8AF7-7DC3-4DF6-B15B-ED6A8788C373}"/>
              </a:ext>
            </a:extLst>
          </p:cNvPr>
          <p:cNvSpPr txBox="1">
            <a:spLocks noChangeArrowheads="1"/>
          </p:cNvSpPr>
          <p:nvPr/>
        </p:nvSpPr>
        <p:spPr bwMode="auto">
          <a:xfrm>
            <a:off x="7691440" y="3870325"/>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3</a:t>
            </a:r>
          </a:p>
        </p:txBody>
      </p:sp>
      <p:sp>
        <p:nvSpPr>
          <p:cNvPr id="40" name="TextBox 39">
            <a:extLst>
              <a:ext uri="{FF2B5EF4-FFF2-40B4-BE49-F238E27FC236}">
                <a16:creationId xmlns:a16="http://schemas.microsoft.com/office/drawing/2014/main" id="{0FB4B0F3-E839-4F58-A30F-2EBB1E39010E}"/>
              </a:ext>
            </a:extLst>
          </p:cNvPr>
          <p:cNvSpPr txBox="1">
            <a:spLocks noChangeArrowheads="1"/>
          </p:cNvSpPr>
          <p:nvPr/>
        </p:nvSpPr>
        <p:spPr bwMode="auto">
          <a:xfrm>
            <a:off x="7691440" y="437197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a:t>
            </a:r>
          </a:p>
        </p:txBody>
      </p:sp>
      <p:sp>
        <p:nvSpPr>
          <p:cNvPr id="41" name="TextBox 40">
            <a:extLst>
              <a:ext uri="{FF2B5EF4-FFF2-40B4-BE49-F238E27FC236}">
                <a16:creationId xmlns:a16="http://schemas.microsoft.com/office/drawing/2014/main" id="{603C1C05-5BB9-4DC6-95F6-3194667363D9}"/>
              </a:ext>
            </a:extLst>
          </p:cNvPr>
          <p:cNvSpPr txBox="1">
            <a:spLocks noChangeArrowheads="1"/>
          </p:cNvSpPr>
          <p:nvPr/>
        </p:nvSpPr>
        <p:spPr bwMode="auto">
          <a:xfrm>
            <a:off x="7691440" y="485298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4</a:t>
            </a:r>
          </a:p>
        </p:txBody>
      </p:sp>
      <p:sp>
        <p:nvSpPr>
          <p:cNvPr id="42" name="TextBox 41">
            <a:extLst>
              <a:ext uri="{FF2B5EF4-FFF2-40B4-BE49-F238E27FC236}">
                <a16:creationId xmlns:a16="http://schemas.microsoft.com/office/drawing/2014/main" id="{1FBC5134-8F64-4B24-9474-FF227C35E4E3}"/>
              </a:ext>
            </a:extLst>
          </p:cNvPr>
          <p:cNvSpPr txBox="1">
            <a:spLocks noChangeArrowheads="1"/>
          </p:cNvSpPr>
          <p:nvPr/>
        </p:nvSpPr>
        <p:spPr bwMode="auto">
          <a:xfrm>
            <a:off x="7691440" y="536257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a:t>
            </a:r>
          </a:p>
        </p:txBody>
      </p:sp>
      <p:sp>
        <p:nvSpPr>
          <p:cNvPr id="44" name="TextBox 43">
            <a:extLst>
              <a:ext uri="{FF2B5EF4-FFF2-40B4-BE49-F238E27FC236}">
                <a16:creationId xmlns:a16="http://schemas.microsoft.com/office/drawing/2014/main" id="{E45149FD-AC42-4D7A-A9CF-15C4FBDF7F60}"/>
              </a:ext>
            </a:extLst>
          </p:cNvPr>
          <p:cNvSpPr txBox="1">
            <a:spLocks noChangeArrowheads="1"/>
          </p:cNvSpPr>
          <p:nvPr/>
        </p:nvSpPr>
        <p:spPr bwMode="auto">
          <a:xfrm>
            <a:off x="342900" y="1733550"/>
            <a:ext cx="938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Step 1</a:t>
            </a:r>
            <a:r>
              <a:rPr lang="en-GB" altLang="en-US" dirty="0"/>
              <a:t>: Calculate the </a:t>
            </a:r>
            <a:r>
              <a:rPr lang="en-GB" altLang="en-US" dirty="0">
                <a:solidFill>
                  <a:srgbClr val="010066"/>
                </a:solidFill>
              </a:rPr>
              <a:t>mean </a:t>
            </a:r>
            <a:r>
              <a:rPr lang="en-GB" altLang="en-US" dirty="0"/>
              <a:t>number of daisies in the samples:</a:t>
            </a:r>
          </a:p>
        </p:txBody>
      </p:sp>
      <p:sp>
        <p:nvSpPr>
          <p:cNvPr id="45" name="TextBox 44">
            <a:extLst>
              <a:ext uri="{FF2B5EF4-FFF2-40B4-BE49-F238E27FC236}">
                <a16:creationId xmlns:a16="http://schemas.microsoft.com/office/drawing/2014/main" id="{F0223FE2-ECBC-42CF-8451-9C375F053FF4}"/>
              </a:ext>
            </a:extLst>
          </p:cNvPr>
          <p:cNvSpPr txBox="1">
            <a:spLocks noChangeArrowheads="1"/>
          </p:cNvSpPr>
          <p:nvPr/>
        </p:nvSpPr>
        <p:spPr bwMode="auto">
          <a:xfrm>
            <a:off x="342900" y="2587625"/>
            <a:ext cx="137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mean =</a:t>
            </a:r>
          </a:p>
        </p:txBody>
      </p:sp>
      <p:sp>
        <p:nvSpPr>
          <p:cNvPr id="20515" name="Rectangle 45">
            <a:extLst>
              <a:ext uri="{FF2B5EF4-FFF2-40B4-BE49-F238E27FC236}">
                <a16:creationId xmlns:a16="http://schemas.microsoft.com/office/drawing/2014/main" id="{B4EBCB8D-F78A-4B19-BE53-6CA63BEC63B8}"/>
              </a:ext>
            </a:extLst>
          </p:cNvPr>
          <p:cNvSpPr>
            <a:spLocks noChangeArrowheads="1"/>
          </p:cNvSpPr>
          <p:nvPr/>
        </p:nvSpPr>
        <p:spPr bwMode="auto">
          <a:xfrm>
            <a:off x="1760099" y="2811463"/>
            <a:ext cx="3470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total number of samples</a:t>
            </a:r>
          </a:p>
        </p:txBody>
      </p:sp>
      <p:sp>
        <p:nvSpPr>
          <p:cNvPr id="20516" name="Rectangle 46">
            <a:extLst>
              <a:ext uri="{FF2B5EF4-FFF2-40B4-BE49-F238E27FC236}">
                <a16:creationId xmlns:a16="http://schemas.microsoft.com/office/drawing/2014/main" id="{2D62051A-2D59-4D8C-94F7-148D1389F6C5}"/>
              </a:ext>
            </a:extLst>
          </p:cNvPr>
          <p:cNvSpPr>
            <a:spLocks noChangeArrowheads="1"/>
          </p:cNvSpPr>
          <p:nvPr/>
        </p:nvSpPr>
        <p:spPr bwMode="auto">
          <a:xfrm>
            <a:off x="1453271" y="2314575"/>
            <a:ext cx="40839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sum of all daisies in samples</a:t>
            </a:r>
          </a:p>
        </p:txBody>
      </p:sp>
      <p:cxnSp>
        <p:nvCxnSpPr>
          <p:cNvPr id="20517" name="Straight Connector 48">
            <a:extLst>
              <a:ext uri="{FF2B5EF4-FFF2-40B4-BE49-F238E27FC236}">
                <a16:creationId xmlns:a16="http://schemas.microsoft.com/office/drawing/2014/main" id="{76C5F789-B4F2-435B-81A4-59ABAD16BC3B}"/>
              </a:ext>
            </a:extLst>
          </p:cNvPr>
          <p:cNvCxnSpPr>
            <a:cxnSpLocks noChangeShapeType="1"/>
          </p:cNvCxnSpPr>
          <p:nvPr/>
        </p:nvCxnSpPr>
        <p:spPr bwMode="auto">
          <a:xfrm>
            <a:off x="1549755" y="2782888"/>
            <a:ext cx="3890963"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sp>
        <p:nvSpPr>
          <p:cNvPr id="20512" name="TextBox 50">
            <a:extLst>
              <a:ext uri="{FF2B5EF4-FFF2-40B4-BE49-F238E27FC236}">
                <a16:creationId xmlns:a16="http://schemas.microsoft.com/office/drawing/2014/main" id="{33049D2E-803D-42F7-BC36-7B87EED7A248}"/>
              </a:ext>
            </a:extLst>
          </p:cNvPr>
          <p:cNvSpPr txBox="1">
            <a:spLocks noChangeArrowheads="1"/>
          </p:cNvSpPr>
          <p:nvPr/>
        </p:nvSpPr>
        <p:spPr bwMode="auto">
          <a:xfrm>
            <a:off x="406045" y="3390900"/>
            <a:ext cx="479425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4 + 3 + 5 + 4 + 5      21  </a:t>
            </a:r>
          </a:p>
        </p:txBody>
      </p:sp>
      <p:sp>
        <p:nvSpPr>
          <p:cNvPr id="20513" name="TextBox 55">
            <a:extLst>
              <a:ext uri="{FF2B5EF4-FFF2-40B4-BE49-F238E27FC236}">
                <a16:creationId xmlns:a16="http://schemas.microsoft.com/office/drawing/2014/main" id="{42B4DB6C-911F-4A9C-B599-4702614A00DF}"/>
              </a:ext>
            </a:extLst>
          </p:cNvPr>
          <p:cNvSpPr txBox="1">
            <a:spLocks noChangeArrowheads="1"/>
          </p:cNvSpPr>
          <p:nvPr/>
        </p:nvSpPr>
        <p:spPr bwMode="auto">
          <a:xfrm>
            <a:off x="2601913" y="3832225"/>
            <a:ext cx="35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a:t>
            </a:r>
          </a:p>
        </p:txBody>
      </p:sp>
      <p:sp>
        <p:nvSpPr>
          <p:cNvPr id="20514" name="TextBox 56">
            <a:extLst>
              <a:ext uri="{FF2B5EF4-FFF2-40B4-BE49-F238E27FC236}">
                <a16:creationId xmlns:a16="http://schemas.microsoft.com/office/drawing/2014/main" id="{F4A73A60-AE25-4F58-8F32-FD7718097D1F}"/>
              </a:ext>
            </a:extLst>
          </p:cNvPr>
          <p:cNvSpPr txBox="1">
            <a:spLocks noChangeArrowheads="1"/>
          </p:cNvSpPr>
          <p:nvPr/>
        </p:nvSpPr>
        <p:spPr bwMode="auto">
          <a:xfrm>
            <a:off x="4328762" y="382587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5</a:t>
            </a:r>
          </a:p>
        </p:txBody>
      </p:sp>
      <p:cxnSp>
        <p:nvCxnSpPr>
          <p:cNvPr id="20510" name="Straight Connector 51">
            <a:extLst>
              <a:ext uri="{FF2B5EF4-FFF2-40B4-BE49-F238E27FC236}">
                <a16:creationId xmlns:a16="http://schemas.microsoft.com/office/drawing/2014/main" id="{A86FE733-C6A7-43D2-972F-99BF7B8F218A}"/>
              </a:ext>
            </a:extLst>
          </p:cNvPr>
          <p:cNvCxnSpPr>
            <a:cxnSpLocks noChangeShapeType="1"/>
          </p:cNvCxnSpPr>
          <p:nvPr/>
        </p:nvCxnSpPr>
        <p:spPr bwMode="auto">
          <a:xfrm>
            <a:off x="1547813" y="3814763"/>
            <a:ext cx="2298700"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cxnSp>
        <p:nvCxnSpPr>
          <p:cNvPr id="20511" name="Straight Connector 53">
            <a:extLst>
              <a:ext uri="{FF2B5EF4-FFF2-40B4-BE49-F238E27FC236}">
                <a16:creationId xmlns:a16="http://schemas.microsoft.com/office/drawing/2014/main" id="{44F11740-4C5C-4872-AFCE-66114FB5FB25}"/>
              </a:ext>
            </a:extLst>
          </p:cNvPr>
          <p:cNvCxnSpPr>
            <a:cxnSpLocks noChangeShapeType="1"/>
          </p:cNvCxnSpPr>
          <p:nvPr/>
        </p:nvCxnSpPr>
        <p:spPr bwMode="auto">
          <a:xfrm>
            <a:off x="4239685" y="3814763"/>
            <a:ext cx="517525" cy="0"/>
          </a:xfrm>
          <a:prstGeom prst="line">
            <a:avLst/>
          </a:prstGeom>
          <a:noFill/>
          <a:ln w="38100" algn="ctr">
            <a:solidFill>
              <a:srgbClr val="010066"/>
            </a:solidFill>
            <a:round/>
            <a:headEnd/>
            <a:tailEnd/>
          </a:ln>
          <a:extLst>
            <a:ext uri="{909E8E84-426E-40DD-AFC4-6F175D3DCCD1}">
              <a14:hiddenFill xmlns:a14="http://schemas.microsoft.com/office/drawing/2010/main">
                <a:noFill/>
              </a14:hiddenFill>
            </a:ext>
          </a:extLst>
        </p:spPr>
      </p:cxnSp>
      <p:sp>
        <p:nvSpPr>
          <p:cNvPr id="20506" name="Rectangle 59">
            <a:extLst>
              <a:ext uri="{FF2B5EF4-FFF2-40B4-BE49-F238E27FC236}">
                <a16:creationId xmlns:a16="http://schemas.microsoft.com/office/drawing/2014/main" id="{681ECAA6-716D-4BF3-B87C-16B821099404}"/>
              </a:ext>
            </a:extLst>
          </p:cNvPr>
          <p:cNvSpPr>
            <a:spLocks noChangeArrowheads="1"/>
          </p:cNvSpPr>
          <p:nvPr/>
        </p:nvSpPr>
        <p:spPr bwMode="auto">
          <a:xfrm>
            <a:off x="4777143" y="3598863"/>
            <a:ext cx="87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4.2</a:t>
            </a:r>
          </a:p>
        </p:txBody>
      </p:sp>
      <p:sp>
        <p:nvSpPr>
          <p:cNvPr id="20507" name="Rectangle 61">
            <a:extLst>
              <a:ext uri="{FF2B5EF4-FFF2-40B4-BE49-F238E27FC236}">
                <a16:creationId xmlns:a16="http://schemas.microsoft.com/office/drawing/2014/main" id="{F1DBEDA7-3EED-474B-A348-DE314EB7B5FF}"/>
              </a:ext>
            </a:extLst>
          </p:cNvPr>
          <p:cNvSpPr>
            <a:spLocks noChangeArrowheads="1"/>
          </p:cNvSpPr>
          <p:nvPr/>
        </p:nvSpPr>
        <p:spPr bwMode="auto">
          <a:xfrm>
            <a:off x="345899" y="3584575"/>
            <a:ext cx="1304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mean = </a:t>
            </a:r>
          </a:p>
        </p:txBody>
      </p:sp>
      <p:sp>
        <p:nvSpPr>
          <p:cNvPr id="20508" name="Rectangle 62">
            <a:extLst>
              <a:ext uri="{FF2B5EF4-FFF2-40B4-BE49-F238E27FC236}">
                <a16:creationId xmlns:a16="http://schemas.microsoft.com/office/drawing/2014/main" id="{0719D93C-7208-4DB1-8E7A-7734CD96AD1A}"/>
              </a:ext>
            </a:extLst>
          </p:cNvPr>
          <p:cNvSpPr>
            <a:spLocks noChangeArrowheads="1"/>
          </p:cNvSpPr>
          <p:nvPr/>
        </p:nvSpPr>
        <p:spPr bwMode="auto">
          <a:xfrm>
            <a:off x="3863800" y="3584575"/>
            <a:ext cx="387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t>
            </a:r>
          </a:p>
        </p:txBody>
      </p:sp>
      <p:sp>
        <p:nvSpPr>
          <p:cNvPr id="65" name="TextBox 64">
            <a:extLst>
              <a:ext uri="{FF2B5EF4-FFF2-40B4-BE49-F238E27FC236}">
                <a16:creationId xmlns:a16="http://schemas.microsoft.com/office/drawing/2014/main" id="{33F4998A-0D1C-41F2-AF36-35C38BE7D75A}"/>
              </a:ext>
            </a:extLst>
          </p:cNvPr>
          <p:cNvSpPr txBox="1">
            <a:spLocks noChangeArrowheads="1"/>
          </p:cNvSpPr>
          <p:nvPr/>
        </p:nvSpPr>
        <p:spPr bwMode="auto">
          <a:xfrm>
            <a:off x="342900" y="4413250"/>
            <a:ext cx="4319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Step 2</a:t>
            </a:r>
            <a:r>
              <a:rPr lang="en-GB" altLang="en-US" dirty="0"/>
              <a:t>: Scale up – multiply the mean by the total area of the habitat: </a:t>
            </a:r>
          </a:p>
        </p:txBody>
      </p:sp>
      <p:sp>
        <p:nvSpPr>
          <p:cNvPr id="20504" name="TextBox 65">
            <a:extLst>
              <a:ext uri="{FF2B5EF4-FFF2-40B4-BE49-F238E27FC236}">
                <a16:creationId xmlns:a16="http://schemas.microsoft.com/office/drawing/2014/main" id="{B81FF4AA-21F0-467C-9D90-727F73A9E21B}"/>
              </a:ext>
            </a:extLst>
          </p:cNvPr>
          <p:cNvSpPr txBox="1">
            <a:spLocks noChangeArrowheads="1"/>
          </p:cNvSpPr>
          <p:nvPr/>
        </p:nvSpPr>
        <p:spPr bwMode="auto">
          <a:xfrm>
            <a:off x="371475" y="5684485"/>
            <a:ext cx="5165725" cy="460375"/>
          </a:xfrm>
          <a:prstGeom prst="rect">
            <a:avLst/>
          </a:prstGeom>
          <a:no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4.2 × 50</a:t>
            </a:r>
            <a:r>
              <a:rPr lang="en-GB" altLang="en-US" sz="1000" dirty="0"/>
              <a:t> </a:t>
            </a:r>
            <a:r>
              <a:rPr lang="en-GB" altLang="en-US" dirty="0"/>
              <a:t>m</a:t>
            </a:r>
            <a:r>
              <a:rPr lang="en-GB" altLang="en-US" baseline="30000" dirty="0"/>
              <a:t>2</a:t>
            </a:r>
            <a:r>
              <a:rPr lang="en-GB" altLang="en-US" dirty="0"/>
              <a:t> = 210 daisies in the field</a:t>
            </a:r>
          </a:p>
        </p:txBody>
      </p:sp>
      <p:sp>
        <p:nvSpPr>
          <p:cNvPr id="20520" name="TextBox 47">
            <a:extLst>
              <a:ext uri="{FF2B5EF4-FFF2-40B4-BE49-F238E27FC236}">
                <a16:creationId xmlns:a16="http://schemas.microsoft.com/office/drawing/2014/main" id="{14872C7F-5F4E-4BF0-8646-766061854C54}"/>
              </a:ext>
            </a:extLst>
          </p:cNvPr>
          <p:cNvSpPr txBox="1">
            <a:spLocks noChangeArrowheads="1"/>
          </p:cNvSpPr>
          <p:nvPr/>
        </p:nvSpPr>
        <p:spPr bwMode="auto">
          <a:xfrm>
            <a:off x="342900" y="784225"/>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total population of daisies in a 50</a:t>
            </a:r>
            <a:r>
              <a:rPr lang="en-GB" altLang="en-US" sz="1000" dirty="0"/>
              <a:t> </a:t>
            </a:r>
            <a:r>
              <a:rPr lang="en-GB" altLang="en-US" dirty="0"/>
              <a:t>m</a:t>
            </a:r>
            <a:r>
              <a:rPr lang="en-GB" altLang="en-US" baseline="30000" dirty="0"/>
              <a:t>2</a:t>
            </a:r>
            <a:r>
              <a:rPr lang="en-GB" altLang="en-US" dirty="0"/>
              <a:t> field is estimated by taking 5 samples with a 1</a:t>
            </a:r>
            <a:r>
              <a:rPr lang="en-GB" altLang="en-US" sz="1000" dirty="0"/>
              <a:t> </a:t>
            </a:r>
            <a:r>
              <a:rPr lang="en-GB" altLang="en-US" dirty="0"/>
              <a:t>m</a:t>
            </a:r>
            <a:r>
              <a:rPr lang="en-GB" altLang="en-US" baseline="30000" dirty="0"/>
              <a:t>2</a:t>
            </a:r>
            <a:r>
              <a:rPr lang="en-GB" altLang="en-US" dirty="0"/>
              <a:t> quadrat. </a:t>
            </a:r>
          </a:p>
        </p:txBody>
      </p:sp>
      <p:pic>
        <p:nvPicPr>
          <p:cNvPr id="43" name="Picture 42">
            <a:extLst>
              <a:ext uri="{FF2B5EF4-FFF2-40B4-BE49-F238E27FC236}">
                <a16:creationId xmlns:a16="http://schemas.microsoft.com/office/drawing/2014/main" id="{BD3B08B2-389B-4901-8CF5-06C62FC5D47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47" name="Picture 46">
            <a:extLst>
              <a:ext uri="{FF2B5EF4-FFF2-40B4-BE49-F238E27FC236}">
                <a16:creationId xmlns:a16="http://schemas.microsoft.com/office/drawing/2014/main" id="{21145DC5-63DF-48CF-B9BD-F6E71DF2688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92620"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5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1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5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5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5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5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50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50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50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504"/>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4" grpId="0"/>
      <p:bldP spid="45" grpId="0"/>
      <p:bldP spid="20515" grpId="0"/>
      <p:bldP spid="20516" grpId="0"/>
      <p:bldP spid="20512" grpId="0"/>
      <p:bldP spid="20513" grpId="0"/>
      <p:bldP spid="20514" grpId="0"/>
      <p:bldP spid="20506" grpId="0"/>
      <p:bldP spid="20507" grpId="0"/>
      <p:bldP spid="20508" grpId="0"/>
      <p:bldP spid="65" grpId="0"/>
      <p:bldP spid="2050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L2Jshb0v"/>
  <p:tag name="ARTICULATE_DESIGN_ID_5_DEFAULT DESIGN" val="2dywnvfX"/>
  <p:tag name="ARTICULATE_DESIGN_ID_1_DEFAULT DESIGN" val="HeGi5lbq"/>
  <p:tag name="ARTICULATE_DESIGN_ID_6_DEFAULT DESIGN" val="RDsUWhWP"/>
  <p:tag name="ARTICULATE_DESIGN_ID_3_DEFAULT DESIGN" val="3zFiGkze"/>
  <p:tag name="ARTICULATE_DESIGN_ID_2_DEFAULT DESIGN" val="3VbS7Sha"/>
  <p:tag name="ARTICULATE_DESIGN_ID_4_DEFAULT DESIGN" val="ncly88pB"/>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14601</TotalTime>
  <Words>2322</Words>
  <Application>Microsoft Office PowerPoint</Application>
  <PresentationFormat>On-screen Show (4:3)</PresentationFormat>
  <Paragraphs>191</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Times New Roman</vt:lpstr>
      <vt:lpstr>Wingdings</vt:lpstr>
      <vt:lpstr>Arial</vt:lpstr>
      <vt:lpstr>Wingdings 2</vt:lpstr>
      <vt:lpstr>1_Default Design</vt:lpstr>
      <vt:lpstr>6_Default Design</vt:lpstr>
      <vt:lpstr>Investigating Ecosystems</vt:lpstr>
      <vt:lpstr>Information</vt:lpstr>
      <vt:lpstr>Ecosystems</vt:lpstr>
      <vt:lpstr>Investigating ecosystems</vt:lpstr>
      <vt:lpstr>Investigating biodiversity</vt:lpstr>
      <vt:lpstr>Sampling in a habitat</vt:lpstr>
      <vt:lpstr>Counting plants and animals</vt:lpstr>
      <vt:lpstr>Estimating population size</vt:lpstr>
      <vt:lpstr>Estimating population size: example</vt:lpstr>
      <vt:lpstr>Random sampling and quadrats</vt:lpstr>
      <vt:lpstr>Capture–recapture</vt:lpstr>
      <vt:lpstr>Capture–recapture and population size</vt:lpstr>
      <vt:lpstr>Assumptions with capture–recapture</vt:lpstr>
      <vt:lpstr>Hints for investigating ecosystems</vt:lpstr>
      <vt:lpstr>Measuring species distribution</vt:lpstr>
      <vt:lpstr>Sampling aquatic indicator species</vt:lpstr>
      <vt:lpstr>Biological indicators</vt:lpstr>
      <vt:lpstr>Zonation</vt:lpstr>
      <vt:lpstr>Mapping line transects</vt:lpstr>
      <vt:lpstr>Kite diagrams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Ecosystems</dc:title>
  <dc:subject>Boardworks High School Life Science</dc:subject>
  <dc:creator>Boardworks</dc:creator>
  <cp:lastModifiedBy>Tim Crilly</cp:lastModifiedBy>
  <cp:revision>565</cp:revision>
  <dcterms:created xsi:type="dcterms:W3CDTF">2003-10-06T13:07:42Z</dcterms:created>
  <dcterms:modified xsi:type="dcterms:W3CDTF">2019-01-31T15:25:39Z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B0152AB9-04E8-4388-A76F-CD244A5D5EDA</vt:lpwstr>
  </property>
  <property fmtid="{D5CDD505-2E9C-101B-9397-08002B2CF9AE}" pid="3" name="ArticulatePath">
    <vt:lpwstr>Investigating Ecosystems</vt:lpwstr>
  </property>
</Properties>
</file>