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1.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2.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activeX/activeX3.xml" ContentType="application/vnd.ms-office.activeX+xml"/>
  <Override PartName="/ppt/notesSlides/notesSlide20.xml" ContentType="application/vnd.openxmlformats-officedocument.presentationml.notesSlide+xml"/>
  <Override PartName="/ppt/tags/tag50.xml" ContentType="application/vnd.openxmlformats-officedocument.presentationml.tags+xml"/>
  <Override PartName="/ppt/notesSlides/notesSlide21.xml" ContentType="application/vnd.openxmlformats-officedocument.presentationml.notesSlide+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notesSlides/notesSlide24.xml" ContentType="application/vnd.openxmlformats-officedocument.presentationml.notesSlide+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notesSlides/notesSlide26.xml" ContentType="application/vnd.openxmlformats-officedocument.presentationml.notesSlide+xml"/>
  <Override PartName="/ppt/tags/tag56.xml" ContentType="application/vnd.openxmlformats-officedocument.presentationml.tags+xml"/>
  <Override PartName="/ppt/notesSlides/notesSlide27.xml" ContentType="application/vnd.openxmlformats-officedocument.presentationml.notesSlide+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55" r:id="rId1"/>
    <p:sldMasterId id="2147485270" r:id="rId2"/>
  </p:sldMasterIdLst>
  <p:notesMasterIdLst>
    <p:notesMasterId r:id="rId33"/>
  </p:notesMasterIdLst>
  <p:handoutMasterIdLst>
    <p:handoutMasterId r:id="rId34"/>
  </p:handoutMasterIdLst>
  <p:sldIdLst>
    <p:sldId id="430" r:id="rId3"/>
    <p:sldId id="528" r:id="rId4"/>
    <p:sldId id="485" r:id="rId5"/>
    <p:sldId id="499" r:id="rId6"/>
    <p:sldId id="535" r:id="rId7"/>
    <p:sldId id="530" r:id="rId8"/>
    <p:sldId id="511" r:id="rId9"/>
    <p:sldId id="532" r:id="rId10"/>
    <p:sldId id="533" r:id="rId11"/>
    <p:sldId id="531" r:id="rId12"/>
    <p:sldId id="538" r:id="rId13"/>
    <p:sldId id="539" r:id="rId14"/>
    <p:sldId id="537" r:id="rId15"/>
    <p:sldId id="540" r:id="rId16"/>
    <p:sldId id="536" r:id="rId17"/>
    <p:sldId id="510" r:id="rId18"/>
    <p:sldId id="319" r:id="rId19"/>
    <p:sldId id="491" r:id="rId20"/>
    <p:sldId id="541" r:id="rId21"/>
    <p:sldId id="494" r:id="rId22"/>
    <p:sldId id="496" r:id="rId23"/>
    <p:sldId id="509" r:id="rId24"/>
    <p:sldId id="519" r:id="rId25"/>
    <p:sldId id="498" r:id="rId26"/>
    <p:sldId id="527" r:id="rId27"/>
    <p:sldId id="521" r:id="rId28"/>
    <p:sldId id="505" r:id="rId29"/>
    <p:sldId id="526" r:id="rId30"/>
    <p:sldId id="522" r:id="rId31"/>
    <p:sldId id="525" r:id="rId32"/>
  </p:sldIdLst>
  <p:sldSz cx="9144000" cy="6858000" type="screen4x3"/>
  <p:notesSz cx="6858000" cy="9296400"/>
  <p:embeddedFontLst>
    <p:embeddedFont>
      <p:font typeface="Wingdings 2" panose="05020102010507070707" pitchFamily="18" charset="2"/>
      <p:regular r:id="rId35"/>
    </p:embeddedFont>
  </p:embeddedFontLst>
  <p:custDataLst>
    <p:tags r:id="rId3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96E69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1182"/>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ED2DE584-ABD3-44E2-8078-AF59AC707C25}"/>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17386B5-45F4-41CE-A2E0-4C2113D75BB3}" type="slidenum">
              <a:rPr lang="en-GB" altLang="en-US"/>
              <a:pPr/>
              <a:t>‹#›</a:t>
            </a:fld>
            <a:endParaRPr lang="en-GB" altLang="en-US"/>
          </a:p>
        </p:txBody>
      </p:sp>
      <p:sp>
        <p:nvSpPr>
          <p:cNvPr id="6" name="Rectangle 7">
            <a:extLst>
              <a:ext uri="{FF2B5EF4-FFF2-40B4-BE49-F238E27FC236}">
                <a16:creationId xmlns:a16="http://schemas.microsoft.com/office/drawing/2014/main" id="{224762C9-79A7-448A-90AA-634BE570B53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73317445-3FAB-4EB7-8F26-EDB8719D2BF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959048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9" name="Rectangle 4">
            <a:extLst>
              <a:ext uri="{FF2B5EF4-FFF2-40B4-BE49-F238E27FC236}">
                <a16:creationId xmlns:a16="http://schemas.microsoft.com/office/drawing/2014/main" id="{07233D0E-4642-4DA2-A381-77EEDA2BD3F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E1E45EA-5819-4970-A65F-07116B7AD1F2}"/>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17644D4B-9DDD-4E05-9682-A912E9FFDC75}"/>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D899D8B-F50B-4135-9E96-E8BADAEF475E}" type="slidenum">
              <a:rPr lang="en-US" altLang="en-US"/>
              <a:pPr/>
              <a:t>‹#›</a:t>
            </a:fld>
            <a:endParaRPr lang="en-US" altLang="en-US"/>
          </a:p>
        </p:txBody>
      </p:sp>
      <p:sp>
        <p:nvSpPr>
          <p:cNvPr id="8" name="Rectangle 7">
            <a:extLst>
              <a:ext uri="{FF2B5EF4-FFF2-40B4-BE49-F238E27FC236}">
                <a16:creationId xmlns:a16="http://schemas.microsoft.com/office/drawing/2014/main" id="{C0638214-77A1-4572-80A8-1ED6E0C58B10}"/>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7FBBCDEC-C10C-4CBE-8A5C-C776E7E8083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07483934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00E0823C-3766-44CB-AF1E-91113AD1F3F3}"/>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ABAFEAA-139F-4231-8C34-0CFC647630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08599DE-5616-4914-AD11-88746529E028}"/>
              </a:ext>
            </a:extLst>
          </p:cNvPr>
          <p:cNvSpPr>
            <a:spLocks noGrp="1"/>
          </p:cNvSpPr>
          <p:nvPr>
            <p:ph type="sldNum" sz="quarter" idx="10"/>
          </p:nvPr>
        </p:nvSpPr>
        <p:spPr/>
        <p:txBody>
          <a:bodyPr/>
          <a:lstStyle/>
          <a:p>
            <a:fld id="{8D899D8B-F50B-4135-9E96-E8BADAEF475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image shows part of the Raja Ampat Marine Protected Area in Indonesia.</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Misbachul</a:t>
            </a:r>
            <a:r>
              <a:rPr lang="en-GB" altLang="en-US" dirty="0">
                <a:latin typeface="Arial" panose="020B0604020202020204" pitchFamily="34" charset="0"/>
              </a:rPr>
              <a:t> Munir, Shutterstock.com 2018</a:t>
            </a:r>
          </a:p>
        </p:txBody>
      </p:sp>
      <p:sp>
        <p:nvSpPr>
          <p:cNvPr id="2" name="Slide Number Placeholder 1">
            <a:extLst>
              <a:ext uri="{FF2B5EF4-FFF2-40B4-BE49-F238E27FC236}">
                <a16:creationId xmlns:a16="http://schemas.microsoft.com/office/drawing/2014/main" id="{26F6EEF5-6141-41A4-9595-8D6069922B6A}"/>
              </a:ext>
            </a:extLst>
          </p:cNvPr>
          <p:cNvSpPr>
            <a:spLocks noGrp="1"/>
          </p:cNvSpPr>
          <p:nvPr>
            <p:ph type="sldNum" sz="quarter" idx="10"/>
          </p:nvPr>
        </p:nvSpPr>
        <p:spPr/>
        <p:txBody>
          <a:bodyPr/>
          <a:lstStyle/>
          <a:p>
            <a:fld id="{8D899D8B-F50B-4135-9E96-E8BADAEF475E}" type="slidenum">
              <a:rPr lang="en-US" altLang="en-US" smtClean="0"/>
              <a:pPr/>
              <a:t>10</a:t>
            </a:fld>
            <a:endParaRPr lang="en-US" altLang="en-US"/>
          </a:p>
        </p:txBody>
      </p:sp>
    </p:spTree>
    <p:extLst>
      <p:ext uri="{BB962C8B-B14F-4D97-AF65-F5344CB8AC3E}">
        <p14:creationId xmlns:p14="http://schemas.microsoft.com/office/powerpoint/2010/main" val="318515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stockphoto-graf</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41D63D0-EC65-4543-B39E-9058804C2E0F}"/>
              </a:ext>
            </a:extLst>
          </p:cNvPr>
          <p:cNvSpPr>
            <a:spLocks noGrp="1"/>
          </p:cNvSpPr>
          <p:nvPr>
            <p:ph type="sldNum" sz="quarter" idx="10"/>
          </p:nvPr>
        </p:nvSpPr>
        <p:spPr/>
        <p:txBody>
          <a:bodyPr/>
          <a:lstStyle/>
          <a:p>
            <a:fld id="{8D899D8B-F50B-4135-9E96-E8BADAEF475E}" type="slidenum">
              <a:rPr lang="en-US" altLang="en-US" smtClean="0"/>
              <a:pPr/>
              <a:t>11</a:t>
            </a:fld>
            <a:endParaRPr lang="en-US" altLang="en-US"/>
          </a:p>
        </p:txBody>
      </p:sp>
    </p:spTree>
    <p:extLst>
      <p:ext uri="{BB962C8B-B14F-4D97-AF65-F5344CB8AC3E}">
        <p14:creationId xmlns:p14="http://schemas.microsoft.com/office/powerpoint/2010/main" val="98002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Coral reefs provide important ecological functions such as breeding grounds for visiting marine organisms.</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Helen </a:t>
            </a:r>
            <a:r>
              <a:rPr lang="en-GB" altLang="en-US" dirty="0" err="1">
                <a:latin typeface="Arial" panose="020B0604020202020204" pitchFamily="34" charset="0"/>
              </a:rPr>
              <a:t>Hotson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A7C5AAC-DC69-4EB7-9743-F92EB51317FD}"/>
              </a:ext>
            </a:extLst>
          </p:cNvPr>
          <p:cNvSpPr>
            <a:spLocks noGrp="1"/>
          </p:cNvSpPr>
          <p:nvPr>
            <p:ph type="sldNum" sz="quarter" idx="10"/>
          </p:nvPr>
        </p:nvSpPr>
        <p:spPr/>
        <p:txBody>
          <a:bodyPr/>
          <a:lstStyle/>
          <a:p>
            <a:fld id="{8D899D8B-F50B-4135-9E96-E8BADAEF475E}" type="slidenum">
              <a:rPr lang="en-US" altLang="en-US" smtClean="0"/>
              <a:pPr/>
              <a:t>12</a:t>
            </a:fld>
            <a:endParaRPr lang="en-US" altLang="en-US"/>
          </a:p>
        </p:txBody>
      </p:sp>
    </p:spTree>
    <p:extLst>
      <p:ext uri="{BB962C8B-B14F-4D97-AF65-F5344CB8AC3E}">
        <p14:creationId xmlns:p14="http://schemas.microsoft.com/office/powerpoint/2010/main" val="405629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B74C370-7DE9-429A-8743-C49597BFAA4B}"/>
              </a:ext>
            </a:extLst>
          </p:cNvPr>
          <p:cNvSpPr>
            <a:spLocks noGrp="1"/>
          </p:cNvSpPr>
          <p:nvPr>
            <p:ph type="sldNum" sz="quarter" idx="10"/>
          </p:nvPr>
        </p:nvSpPr>
        <p:spPr/>
        <p:txBody>
          <a:bodyPr/>
          <a:lstStyle/>
          <a:p>
            <a:fld id="{8D899D8B-F50B-4135-9E96-E8BADAEF475E}" type="slidenum">
              <a:rPr lang="en-US" altLang="en-US" smtClean="0"/>
              <a:pPr/>
              <a:t>13</a:t>
            </a:fld>
            <a:endParaRPr lang="en-US" altLang="en-US"/>
          </a:p>
        </p:txBody>
      </p:sp>
    </p:spTree>
    <p:extLst>
      <p:ext uri="{BB962C8B-B14F-4D97-AF65-F5344CB8AC3E}">
        <p14:creationId xmlns:p14="http://schemas.microsoft.com/office/powerpoint/2010/main" val="390359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Lichen are useful indicator species as their distribution is affected by levels of nitrogen oxide pollutants. Fewer nitrogen oxide sensitive lichen are found in areas where there is a high level of nitrogen oxide pollution. This allows lichen to be used as an indicator of air quality. The pollution does not directly cause an increase in nitrogen oxide tolerant lichen. However, a decrease in the population of nitrogen oxide sensitive lichen provides space for the growth of the tolerant lichen.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Kimmim</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DD021A1-6828-47BD-9BB3-FC80C61B2283}"/>
              </a:ext>
            </a:extLst>
          </p:cNvPr>
          <p:cNvSpPr>
            <a:spLocks noGrp="1"/>
          </p:cNvSpPr>
          <p:nvPr>
            <p:ph type="sldNum" sz="quarter" idx="10"/>
          </p:nvPr>
        </p:nvSpPr>
        <p:spPr/>
        <p:txBody>
          <a:bodyPr/>
          <a:lstStyle/>
          <a:p>
            <a:fld id="{8D899D8B-F50B-4135-9E96-E8BADAEF475E}" type="slidenum">
              <a:rPr lang="en-US" altLang="en-US" smtClean="0"/>
              <a:pPr/>
              <a:t>14</a:t>
            </a:fld>
            <a:endParaRPr lang="en-US" altLang="en-US"/>
          </a:p>
        </p:txBody>
      </p:sp>
    </p:spTree>
    <p:extLst>
      <p:ext uri="{BB962C8B-B14F-4D97-AF65-F5344CB8AC3E}">
        <p14:creationId xmlns:p14="http://schemas.microsoft.com/office/powerpoint/2010/main" val="308348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1BB386C-3481-402D-A4C6-273EFD40DD1B}"/>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93513104-356B-420D-AA4D-3403603265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or test a design solution in a safe and ethical manner including considerations of environmental, social, and personal impacts.</a:t>
            </a:r>
            <a:endParaRPr lang="en-GB" dirty="0">
              <a:effectLst/>
            </a:endParaRPr>
          </a:p>
        </p:txBody>
      </p:sp>
      <p:sp>
        <p:nvSpPr>
          <p:cNvPr id="2" name="Slide Number Placeholder 1">
            <a:extLst>
              <a:ext uri="{FF2B5EF4-FFF2-40B4-BE49-F238E27FC236}">
                <a16:creationId xmlns:a16="http://schemas.microsoft.com/office/drawing/2014/main" id="{3B1C3F66-55F7-452E-A736-0ED1EFDFA0DC}"/>
              </a:ext>
            </a:extLst>
          </p:cNvPr>
          <p:cNvSpPr>
            <a:spLocks noGrp="1"/>
          </p:cNvSpPr>
          <p:nvPr>
            <p:ph type="sldNum" sz="quarter" idx="10"/>
          </p:nvPr>
        </p:nvSpPr>
        <p:spPr/>
        <p:txBody>
          <a:bodyPr/>
          <a:lstStyle/>
          <a:p>
            <a:fld id="{8D899D8B-F50B-4135-9E96-E8BADAEF475E}" type="slidenum">
              <a:rPr lang="en-US" altLang="en-US" smtClean="0"/>
              <a:pPr/>
              <a:t>15</a:t>
            </a:fld>
            <a:endParaRPr lang="en-US" altLang="en-US"/>
          </a:p>
        </p:txBody>
      </p:sp>
    </p:spTree>
    <p:extLst>
      <p:ext uri="{BB962C8B-B14F-4D97-AF65-F5344CB8AC3E}">
        <p14:creationId xmlns:p14="http://schemas.microsoft.com/office/powerpoint/2010/main" val="276939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36C5B6E-842A-4A13-B608-7FF9E185670A}"/>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FD9B0AB-8192-4755-A9AD-844ACB8F602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Other indicator species include trout, which are very sensitive to oxygen and pH levels.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 </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6F70AF5-4860-4B25-9AFC-EAF183D0EC11}"/>
              </a:ext>
            </a:extLst>
          </p:cNvPr>
          <p:cNvSpPr>
            <a:spLocks noGrp="1"/>
          </p:cNvSpPr>
          <p:nvPr>
            <p:ph type="sldNum" sz="quarter" idx="10"/>
          </p:nvPr>
        </p:nvSpPr>
        <p:spPr/>
        <p:txBody>
          <a:bodyPr/>
          <a:lstStyle/>
          <a:p>
            <a:fld id="{8D899D8B-F50B-4135-9E96-E8BADAEF475E}" type="slidenum">
              <a:rPr lang="en-US" altLang="en-US" smtClean="0"/>
              <a:pPr/>
              <a:t>16</a:t>
            </a:fld>
            <a:endParaRPr lang="en-US" altLang="en-US"/>
          </a:p>
        </p:txBody>
      </p:sp>
    </p:spTree>
    <p:extLst>
      <p:ext uri="{BB962C8B-B14F-4D97-AF65-F5344CB8AC3E}">
        <p14:creationId xmlns:p14="http://schemas.microsoft.com/office/powerpoint/2010/main" val="166553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Gather, read, and evaluate scientific and/or technical information from multiple authoritative sources, assessing the evidence and usefulness of each source.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54DBEBD0-B6E3-47CD-BB8B-84ED011F31C3}"/>
              </a:ext>
            </a:extLst>
          </p:cNvPr>
          <p:cNvSpPr>
            <a:spLocks noGrp="1"/>
          </p:cNvSpPr>
          <p:nvPr>
            <p:ph type="sldNum" sz="quarter" idx="10"/>
          </p:nvPr>
        </p:nvSpPr>
        <p:spPr/>
        <p:txBody>
          <a:bodyPr/>
          <a:lstStyle/>
          <a:p>
            <a:fld id="{8D899D8B-F50B-4135-9E96-E8BADAEF475E}"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63285BB-1028-4DB4-81DA-218DA70BC275}"/>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E83DD582-0875-4AD0-90EE-BDC98F651599}"/>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Help students to apply their understanding of biodiversity to answer the question, </a:t>
            </a:r>
            <a:r>
              <a:rPr lang="en-GB" altLang="en-US" dirty="0"/>
              <a:t>and have them justify their answers with scientific ideas</a:t>
            </a:r>
            <a:r>
              <a:rPr lang="en-GB" altLang="en-US" dirty="0">
                <a:latin typeface="Arial" panose="020B0604020202020204" pitchFamily="34" charset="0"/>
              </a:rPr>
              <a:t>.</a:t>
            </a:r>
          </a:p>
          <a:p>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dirty="0"/>
              <a:t>Mike Focus</a:t>
            </a:r>
            <a:r>
              <a:rPr lang="en-GB" altLang="en-US" dirty="0">
                <a:latin typeface="Arial" panose="020B0604020202020204" pitchFamily="34" charset="0"/>
                <a:cs typeface="Arial" panose="020B0604020202020204" pitchFamily="34" charset="0"/>
              </a:rPr>
              <a:t>, Shutterstock.com 2018</a:t>
            </a:r>
            <a:endParaRPr lang="en-GB" alt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A13D4D0-1815-4276-AEDA-491224D47269}"/>
              </a:ext>
            </a:extLst>
          </p:cNvPr>
          <p:cNvSpPr>
            <a:spLocks noGrp="1"/>
          </p:cNvSpPr>
          <p:nvPr>
            <p:ph type="sldNum" sz="quarter" idx="10"/>
          </p:nvPr>
        </p:nvSpPr>
        <p:spPr/>
        <p:txBody>
          <a:bodyPr/>
          <a:lstStyle/>
          <a:p>
            <a:fld id="{8D899D8B-F50B-4135-9E96-E8BADAEF475E}"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63285BB-1028-4DB4-81DA-218DA70BC275}"/>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E83DD582-0875-4AD0-90EE-BDC98F651599}"/>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110000"/>
              </a:lnSpc>
            </a:pPr>
            <a:r>
              <a:rPr lang="en-GB" altLang="en-US" b="1" dirty="0">
                <a:latin typeface="Arial" panose="020B0604020202020204" pitchFamily="34" charset="0"/>
              </a:rPr>
              <a:t>Teacher notes</a:t>
            </a:r>
          </a:p>
          <a:p>
            <a:pPr>
              <a:lnSpc>
                <a:spcPct val="110000"/>
              </a:lnSpc>
            </a:pPr>
            <a:r>
              <a:rPr lang="en-GB" altLang="en-US" dirty="0">
                <a:latin typeface="Arial" panose="020B0604020202020204" pitchFamily="34" charset="0"/>
              </a:rPr>
              <a:t>Students should be able to apply examples from their everyday lives to answer the question. Many countries have taken steps to limit their use of single-use plastic bags. Some countries have banned these altogether, whereas others impose a charge. Other examples may include recycling, community-based clean-up projects, and biodegradable or compostable plastics. Biodegradable plastics that pollute ocean environments may not break down as intended, as many are designed to break down in terrestrial conditions.</a:t>
            </a:r>
          </a:p>
          <a:p>
            <a:pPr>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a:lnSpc>
                <a:spcPct val="110000"/>
              </a:lnSpc>
            </a:pPr>
            <a:endParaRPr lang="en-GB" altLang="en-US" b="1" dirty="0">
              <a:latin typeface="Arial" panose="020B0604020202020204" pitchFamily="34" charset="0"/>
            </a:endParaRPr>
          </a:p>
          <a:p>
            <a:pPr>
              <a:lnSpc>
                <a:spcPct val="110000"/>
              </a:lnSpc>
            </a:pPr>
            <a:r>
              <a:rPr lang="en-GB" altLang="en-US" b="1" dirty="0">
                <a:latin typeface="Arial" panose="020B0604020202020204" pitchFamily="34" charset="0"/>
              </a:rPr>
              <a:t>Photo credit: </a:t>
            </a:r>
            <a:r>
              <a:rPr lang="en-GB" altLang="en-US" dirty="0">
                <a:latin typeface="Arial" panose="020B0604020202020204" pitchFamily="34" charset="0"/>
              </a:rPr>
              <a:t>© Rich Carey, Shutterstock.com 2018</a:t>
            </a:r>
          </a:p>
        </p:txBody>
      </p:sp>
      <p:sp>
        <p:nvSpPr>
          <p:cNvPr id="2" name="Slide Number Placeholder 1">
            <a:extLst>
              <a:ext uri="{FF2B5EF4-FFF2-40B4-BE49-F238E27FC236}">
                <a16:creationId xmlns:a16="http://schemas.microsoft.com/office/drawing/2014/main" id="{35BECEF1-7DF9-43E0-A234-28E70ABF00AB}"/>
              </a:ext>
            </a:extLst>
          </p:cNvPr>
          <p:cNvSpPr>
            <a:spLocks noGrp="1"/>
          </p:cNvSpPr>
          <p:nvPr>
            <p:ph type="sldNum" sz="quarter" idx="10"/>
          </p:nvPr>
        </p:nvSpPr>
        <p:spPr/>
        <p:txBody>
          <a:bodyPr/>
          <a:lstStyle/>
          <a:p>
            <a:fld id="{8D899D8B-F50B-4135-9E96-E8BADAEF475E}" type="slidenum">
              <a:rPr lang="en-US" altLang="en-US" smtClean="0"/>
              <a:pPr/>
              <a:t>19</a:t>
            </a:fld>
            <a:endParaRPr lang="en-US" altLang="en-US"/>
          </a:p>
        </p:txBody>
      </p:sp>
    </p:spTree>
    <p:extLst>
      <p:ext uri="{BB962C8B-B14F-4D97-AF65-F5344CB8AC3E}">
        <p14:creationId xmlns:p14="http://schemas.microsoft.com/office/powerpoint/2010/main" val="25994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FB896E3-0728-4366-A66D-2AAD54FBD0FD}"/>
              </a:ext>
            </a:extLst>
          </p:cNvPr>
          <p:cNvSpPr>
            <a:spLocks noGrp="1"/>
          </p:cNvSpPr>
          <p:nvPr>
            <p:ph type="sldNum" sz="quarter" idx="10"/>
          </p:nvPr>
        </p:nvSpPr>
        <p:spPr/>
        <p:txBody>
          <a:bodyPr/>
          <a:lstStyle/>
          <a:p>
            <a:fld id="{8D899D8B-F50B-4135-9E96-E8BADAEF475E}" type="slidenum">
              <a:rPr lang="en-US" altLang="en-US" smtClean="0"/>
              <a:pPr/>
              <a:t>2</a:t>
            </a:fld>
            <a:endParaRPr lang="en-US" altLang="en-US"/>
          </a:p>
        </p:txBody>
      </p:sp>
    </p:spTree>
    <p:extLst>
      <p:ext uri="{BB962C8B-B14F-4D97-AF65-F5344CB8AC3E}">
        <p14:creationId xmlns:p14="http://schemas.microsoft.com/office/powerpoint/2010/main" val="3719051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9F0CC6C7-18AD-4CCC-8A8D-3A9918BD41AF}"/>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483AB686-7167-4682-AE11-6AE19B6E03EA}"/>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Respectfully provide and/or receive critiques on scientific arguments by probing reasoning and evidence and challenging ideas and conclusions, responding thoughtfully to diverse perspectives, and determining what additional information is required to resolve contradictions.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4DA43186-84B9-462E-A3EE-975CC26B609C}"/>
              </a:ext>
            </a:extLst>
          </p:cNvPr>
          <p:cNvSpPr>
            <a:spLocks noGrp="1"/>
          </p:cNvSpPr>
          <p:nvPr>
            <p:ph type="sldNum" sz="quarter" idx="10"/>
          </p:nvPr>
        </p:nvSpPr>
        <p:spPr/>
        <p:txBody>
          <a:bodyPr/>
          <a:lstStyle/>
          <a:p>
            <a:fld id="{8D899D8B-F50B-4135-9E96-E8BADAEF475E}"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49E6F89-14E7-430F-9ADF-87984EEF2280}"/>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9A24E68B-CBD9-45CC-8CDF-760E6A0D305F}"/>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Help students to apply their understanding of biodiversity to answer the question. They should be able to explain that extinction directly reduces biodiversity and may have impacts on other organisms in the same ecosystem.</a:t>
            </a:r>
          </a:p>
          <a:p>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1"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Boule, Shutterstock.com 2018</a:t>
            </a:r>
          </a:p>
        </p:txBody>
      </p:sp>
      <p:sp>
        <p:nvSpPr>
          <p:cNvPr id="2" name="Slide Number Placeholder 1">
            <a:extLst>
              <a:ext uri="{FF2B5EF4-FFF2-40B4-BE49-F238E27FC236}">
                <a16:creationId xmlns:a16="http://schemas.microsoft.com/office/drawing/2014/main" id="{19635577-1061-4621-B71C-A599D321B185}"/>
              </a:ext>
            </a:extLst>
          </p:cNvPr>
          <p:cNvSpPr>
            <a:spLocks noGrp="1"/>
          </p:cNvSpPr>
          <p:nvPr>
            <p:ph type="sldNum" sz="quarter" idx="10"/>
          </p:nvPr>
        </p:nvSpPr>
        <p:spPr/>
        <p:txBody>
          <a:bodyPr/>
          <a:lstStyle/>
          <a:p>
            <a:fld id="{8D899D8B-F50B-4135-9E96-E8BADAEF475E}"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D8171B1-F342-491A-BE18-E4ED18114AA6}"/>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F4678141-30F2-4504-B8BB-EBC6637C7D0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California condor © </a:t>
            </a:r>
            <a:r>
              <a:rPr lang="en-GB" altLang="en-US" dirty="0" err="1">
                <a:latin typeface="Arial" panose="020B0604020202020204" pitchFamily="34" charset="0"/>
                <a:cs typeface="Arial" panose="020B0604020202020204" pitchFamily="34" charset="0"/>
              </a:rPr>
              <a:t>kojihirano</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0626E57-9588-4C46-970C-7538C591CA40}"/>
              </a:ext>
            </a:extLst>
          </p:cNvPr>
          <p:cNvSpPr>
            <a:spLocks noGrp="1"/>
          </p:cNvSpPr>
          <p:nvPr>
            <p:ph type="sldNum" sz="quarter" idx="10"/>
          </p:nvPr>
        </p:nvSpPr>
        <p:spPr/>
        <p:txBody>
          <a:bodyPr/>
          <a:lstStyle/>
          <a:p>
            <a:fld id="{8D899D8B-F50B-4135-9E96-E8BADAEF475E}"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A988EBE-E6D1-469E-8CA8-5FEAD6009D31}"/>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680514C7-84C3-45AE-88FC-9C5C30497B60}"/>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Hung Chung </a:t>
            </a:r>
            <a:r>
              <a:rPr lang="en-GB" altLang="en-US" dirty="0" err="1">
                <a:latin typeface="Arial" panose="020B0604020202020204" pitchFamily="34" charset="0"/>
                <a:cs typeface="Arial" panose="020B0604020202020204" pitchFamily="34" charset="0"/>
              </a:rPr>
              <a:t>Chih</a:t>
            </a:r>
            <a:r>
              <a:rPr lang="en-GB" altLang="en-US" dirty="0">
                <a:latin typeface="Arial" panose="020B0604020202020204" pitchFamily="34" charset="0"/>
                <a:cs typeface="Arial" panose="020B0604020202020204" pitchFamily="34" charset="0"/>
              </a:rPr>
              <a:t>, Shutterstock.com 2018</a:t>
            </a:r>
          </a:p>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582C18E-E816-40EE-8289-F10FC427CFDB}"/>
              </a:ext>
            </a:extLst>
          </p:cNvPr>
          <p:cNvSpPr>
            <a:spLocks noGrp="1"/>
          </p:cNvSpPr>
          <p:nvPr>
            <p:ph type="sldNum" sz="quarter" idx="10"/>
          </p:nvPr>
        </p:nvSpPr>
        <p:spPr/>
        <p:txBody>
          <a:bodyPr/>
          <a:lstStyle/>
          <a:p>
            <a:fld id="{8D899D8B-F50B-4135-9E96-E8BADAEF475E}"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9635573E-3E47-45AD-88D5-1F24C511212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04ABA18-8D7C-4F08-B78C-7749BC1A92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Saman527, Shutterstock.com 2018</a:t>
            </a:r>
          </a:p>
        </p:txBody>
      </p:sp>
      <p:sp>
        <p:nvSpPr>
          <p:cNvPr id="2" name="Slide Number Placeholder 1">
            <a:extLst>
              <a:ext uri="{FF2B5EF4-FFF2-40B4-BE49-F238E27FC236}">
                <a16:creationId xmlns:a16="http://schemas.microsoft.com/office/drawing/2014/main" id="{E55C871E-256B-4651-9D41-237AD893BBBF}"/>
              </a:ext>
            </a:extLst>
          </p:cNvPr>
          <p:cNvSpPr>
            <a:spLocks noGrp="1"/>
          </p:cNvSpPr>
          <p:nvPr>
            <p:ph type="sldNum" sz="quarter" idx="10"/>
          </p:nvPr>
        </p:nvSpPr>
        <p:spPr/>
        <p:txBody>
          <a:bodyPr/>
          <a:lstStyle/>
          <a:p>
            <a:fld id="{8D899D8B-F50B-4135-9E96-E8BADAEF475E}"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D2A435F7-9F3C-4C15-A04C-C3AEC0A7167B}"/>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CB8B2833-845F-4F61-B1A8-A6F0C3839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UKRID, Shutterstock.com 2018</a:t>
            </a:r>
          </a:p>
        </p:txBody>
      </p:sp>
      <p:sp>
        <p:nvSpPr>
          <p:cNvPr id="2" name="Slide Number Placeholder 1">
            <a:extLst>
              <a:ext uri="{FF2B5EF4-FFF2-40B4-BE49-F238E27FC236}">
                <a16:creationId xmlns:a16="http://schemas.microsoft.com/office/drawing/2014/main" id="{1A5F7C15-F511-4E83-97B8-06E165F27429}"/>
              </a:ext>
            </a:extLst>
          </p:cNvPr>
          <p:cNvSpPr>
            <a:spLocks noGrp="1"/>
          </p:cNvSpPr>
          <p:nvPr>
            <p:ph type="sldNum" sz="quarter" idx="10"/>
          </p:nvPr>
        </p:nvSpPr>
        <p:spPr/>
        <p:txBody>
          <a:bodyPr/>
          <a:lstStyle/>
          <a:p>
            <a:fld id="{8D899D8B-F50B-4135-9E96-E8BADAEF475E}"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17D9EC0-794F-4500-BC8C-9EB454A8CBF3}"/>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535891A1-76CF-4953-9ACB-F5E3E027FC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Wollertz</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E0220CC-3BF9-4270-A5DE-0B167519D7C2}"/>
              </a:ext>
            </a:extLst>
          </p:cNvPr>
          <p:cNvSpPr>
            <a:spLocks noGrp="1"/>
          </p:cNvSpPr>
          <p:nvPr>
            <p:ph type="sldNum" sz="quarter" idx="10"/>
          </p:nvPr>
        </p:nvSpPr>
        <p:spPr/>
        <p:txBody>
          <a:bodyPr/>
          <a:lstStyle/>
          <a:p>
            <a:fld id="{8D899D8B-F50B-4135-9E96-E8BADAEF475E}"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A2180C2-1C7F-4976-9751-59D3829AEC64}"/>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1711A133-291F-454B-9CE4-5A5480C01E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Discuss students’ ideas for the question. A mixture of tree species is often needed for a reforestation project to succeed in increasing an area’s biodiversity. If only one tree species is used, the new forest will be unable to support as many different species as if several tree species had been planted. This is because different species rely on different types of trees for resources such as food and shelter. </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Freedom_Studio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9DDFBFF-9F37-4A97-8702-07CA6B6DEF6D}"/>
              </a:ext>
            </a:extLst>
          </p:cNvPr>
          <p:cNvSpPr>
            <a:spLocks noGrp="1"/>
          </p:cNvSpPr>
          <p:nvPr>
            <p:ph type="sldNum" sz="quarter" idx="10"/>
          </p:nvPr>
        </p:nvSpPr>
        <p:spPr/>
        <p:txBody>
          <a:bodyPr/>
          <a:lstStyle/>
          <a:p>
            <a:fld id="{8D899D8B-F50B-4135-9E96-E8BADAEF475E}" type="slidenum">
              <a:rPr lang="en-US" altLang="en-US" smtClean="0"/>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CE5220D-3F42-42A0-B6DD-33BBB6075A97}"/>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E2D8F80A-409F-4568-8242-8FD377C8C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Pierre-Yves </a:t>
            </a:r>
            <a:r>
              <a:rPr lang="en-GB" altLang="en-US" dirty="0" err="1">
                <a:latin typeface="Arial" panose="020B0604020202020204" pitchFamily="34" charset="0"/>
              </a:rPr>
              <a:t>Babelon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27D8B14-ED45-41C6-83F5-9FE4B4418A8E}"/>
              </a:ext>
            </a:extLst>
          </p:cNvPr>
          <p:cNvSpPr>
            <a:spLocks noGrp="1"/>
          </p:cNvSpPr>
          <p:nvPr>
            <p:ph type="sldNum" sz="quarter" idx="10"/>
          </p:nvPr>
        </p:nvSpPr>
        <p:spPr/>
        <p:txBody>
          <a:bodyPr/>
          <a:lstStyle/>
          <a:p>
            <a:fld id="{8D899D8B-F50B-4135-9E96-E8BADAEF475E}"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1082ACB7-E284-4BCC-9765-1D256E591824}"/>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3379914F-0078-472C-AF6F-66690653DF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tsyhun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D0954D0-EF9A-436B-BDBB-CC2B364B7365}"/>
              </a:ext>
            </a:extLst>
          </p:cNvPr>
          <p:cNvSpPr>
            <a:spLocks noGrp="1"/>
          </p:cNvSpPr>
          <p:nvPr>
            <p:ph type="sldNum" sz="quarter" idx="10"/>
          </p:nvPr>
        </p:nvSpPr>
        <p:spPr/>
        <p:txBody>
          <a:bodyPr/>
          <a:lstStyle/>
          <a:p>
            <a:fld id="{8D899D8B-F50B-4135-9E96-E8BADAEF475E}"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96F5BA7-D7E1-447A-BD4B-2B10DE44EC6A}"/>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54E9526C-7FAC-4B70-81CD-33FD7EC804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Remind students that biodiversity is the variety of different species living in a particular habitat or ecosystem.</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Lightspring</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486BF9A3-C07B-4E16-B1C4-875515DE6497}"/>
              </a:ext>
            </a:extLst>
          </p:cNvPr>
          <p:cNvSpPr>
            <a:spLocks noGrp="1"/>
          </p:cNvSpPr>
          <p:nvPr>
            <p:ph type="sldNum" sz="quarter" idx="10"/>
          </p:nvPr>
        </p:nvSpPr>
        <p:spPr/>
        <p:txBody>
          <a:bodyPr/>
          <a:lstStyle/>
          <a:p>
            <a:fld id="{8D899D8B-F50B-4135-9E96-E8BADAEF475E}"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47ED4AD9-5080-4BF5-8FA1-5655A0B51262}"/>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7113650E-9C8C-4E6B-AED1-489D25633D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GB" altLang="en-US" b="1" dirty="0"/>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r>
              <a:rPr lang="en-GB" altLang="en-US" b="1" dirty="0"/>
              <a:t>Photo credit:</a:t>
            </a:r>
            <a:r>
              <a:rPr lang="en-GB" altLang="en-US" dirty="0"/>
              <a:t> </a:t>
            </a:r>
            <a:r>
              <a:rPr lang="en-US" altLang="en-US" dirty="0"/>
              <a:t>© </a:t>
            </a:r>
            <a:r>
              <a:rPr lang="en-US" altLang="en-US" dirty="0" err="1"/>
              <a:t>withGod</a:t>
            </a:r>
            <a:r>
              <a:rPr lang="en-US" altLang="en-US" dirty="0"/>
              <a:t>, Shutterstock.com 2018</a:t>
            </a:r>
          </a:p>
        </p:txBody>
      </p:sp>
      <p:sp>
        <p:nvSpPr>
          <p:cNvPr id="2" name="Slide Number Placeholder 1">
            <a:extLst>
              <a:ext uri="{FF2B5EF4-FFF2-40B4-BE49-F238E27FC236}">
                <a16:creationId xmlns:a16="http://schemas.microsoft.com/office/drawing/2014/main" id="{E4911440-DF71-48E4-B592-AD3F0E57079C}"/>
              </a:ext>
            </a:extLst>
          </p:cNvPr>
          <p:cNvSpPr>
            <a:spLocks noGrp="1"/>
          </p:cNvSpPr>
          <p:nvPr>
            <p:ph type="sldNum" sz="quarter" idx="10"/>
          </p:nvPr>
        </p:nvSpPr>
        <p:spPr/>
        <p:txBody>
          <a:bodyPr/>
          <a:lstStyle/>
          <a:p>
            <a:fld id="{8D899D8B-F50B-4135-9E96-E8BADAEF475E}" type="slidenum">
              <a:rPr lang="en-US" altLang="en-US" smtClean="0"/>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F429BB3-1C62-40DF-A572-06D33F928825}"/>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FEBD5633-5378-4D90-816C-9EE4F6E0734F}"/>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Matthew J Thomas, Shutterstock.com 2018</a:t>
            </a:r>
          </a:p>
        </p:txBody>
      </p:sp>
      <p:sp>
        <p:nvSpPr>
          <p:cNvPr id="2" name="Slide Number Placeholder 1">
            <a:extLst>
              <a:ext uri="{FF2B5EF4-FFF2-40B4-BE49-F238E27FC236}">
                <a16:creationId xmlns:a16="http://schemas.microsoft.com/office/drawing/2014/main" id="{A4CC6667-C44B-4ACD-925A-71BADE078C83}"/>
              </a:ext>
            </a:extLst>
          </p:cNvPr>
          <p:cNvSpPr>
            <a:spLocks noGrp="1"/>
          </p:cNvSpPr>
          <p:nvPr>
            <p:ph type="sldNum" sz="quarter" idx="10"/>
          </p:nvPr>
        </p:nvSpPr>
        <p:spPr/>
        <p:txBody>
          <a:bodyPr/>
          <a:lstStyle/>
          <a:p>
            <a:fld id="{8D899D8B-F50B-4135-9E96-E8BADAEF475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E1402F0-B988-4440-945F-1C430500C5AF}"/>
              </a:ext>
            </a:extLst>
          </p:cNvPr>
          <p:cNvSpPr>
            <a:spLocks noGrp="1"/>
          </p:cNvSpPr>
          <p:nvPr>
            <p:ph type="sldNum" sz="quarter" idx="10"/>
          </p:nvPr>
        </p:nvSpPr>
        <p:spPr/>
        <p:txBody>
          <a:bodyPr/>
          <a:lstStyle/>
          <a:p>
            <a:fld id="{8D899D8B-F50B-4135-9E96-E8BADAEF475E}" type="slidenum">
              <a:rPr lang="en-US" altLang="en-US" smtClean="0"/>
              <a:pPr/>
              <a:t>5</a:t>
            </a:fld>
            <a:endParaRPr lang="en-US" altLang="en-US"/>
          </a:p>
        </p:txBody>
      </p:sp>
    </p:spTree>
    <p:extLst>
      <p:ext uri="{BB962C8B-B14F-4D97-AF65-F5344CB8AC3E}">
        <p14:creationId xmlns:p14="http://schemas.microsoft.com/office/powerpoint/2010/main" val="239857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baseline="0" dirty="0" err="1"/>
              <a:t>Stasy</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BDCC5C9-13B1-44BB-84D9-1210F99052EF}"/>
              </a:ext>
            </a:extLst>
          </p:cNvPr>
          <p:cNvSpPr>
            <a:spLocks noGrp="1"/>
          </p:cNvSpPr>
          <p:nvPr>
            <p:ph type="sldNum" sz="quarter" idx="10"/>
          </p:nvPr>
        </p:nvSpPr>
        <p:spPr/>
        <p:txBody>
          <a:bodyPr/>
          <a:lstStyle/>
          <a:p>
            <a:fld id="{8D899D8B-F50B-4135-9E96-E8BADAEF475E}" type="slidenum">
              <a:rPr lang="en-US" altLang="en-US" smtClean="0"/>
              <a:pPr/>
              <a:t>6</a:t>
            </a:fld>
            <a:endParaRPr lang="en-US" altLang="en-US"/>
          </a:p>
        </p:txBody>
      </p:sp>
    </p:spTree>
    <p:extLst>
      <p:ext uri="{BB962C8B-B14F-4D97-AF65-F5344CB8AC3E}">
        <p14:creationId xmlns:p14="http://schemas.microsoft.com/office/powerpoint/2010/main" val="121379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Rusla</a:t>
            </a:r>
            <a:r>
              <a:rPr lang="en-GB" altLang="en-US" dirty="0">
                <a:latin typeface="Arial" panose="020B0604020202020204" pitchFamily="34" charset="0"/>
              </a:rPr>
              <a:t> </a:t>
            </a:r>
            <a:r>
              <a:rPr lang="en-GB" altLang="en-US" dirty="0" err="1">
                <a:latin typeface="Arial" panose="020B0604020202020204" pitchFamily="34" charset="0"/>
              </a:rPr>
              <a:t>Ruseyn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9327AF3-DCFB-45F5-918E-978576F445EF}"/>
              </a:ext>
            </a:extLst>
          </p:cNvPr>
          <p:cNvSpPr>
            <a:spLocks noGrp="1"/>
          </p:cNvSpPr>
          <p:nvPr>
            <p:ph type="sldNum" sz="quarter" idx="10"/>
          </p:nvPr>
        </p:nvSpPr>
        <p:spPr/>
        <p:txBody>
          <a:bodyPr/>
          <a:lstStyle/>
          <a:p>
            <a:fld id="{8D899D8B-F50B-4135-9E96-E8BADAEF475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blvdone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D1D3809-FD80-43F0-B7DB-B2E069E36E9F}"/>
              </a:ext>
            </a:extLst>
          </p:cNvPr>
          <p:cNvSpPr>
            <a:spLocks noGrp="1"/>
          </p:cNvSpPr>
          <p:nvPr>
            <p:ph type="sldNum" sz="quarter" idx="10"/>
          </p:nvPr>
        </p:nvSpPr>
        <p:spPr/>
        <p:txBody>
          <a:bodyPr/>
          <a:lstStyle/>
          <a:p>
            <a:fld id="{8D899D8B-F50B-4135-9E96-E8BADAEF475E}" type="slidenum">
              <a:rPr lang="en-US" altLang="en-US" smtClean="0"/>
              <a:pPr/>
              <a:t>8</a:t>
            </a:fld>
            <a:endParaRPr lang="en-US" altLang="en-US"/>
          </a:p>
        </p:txBody>
      </p:sp>
    </p:spTree>
    <p:extLst>
      <p:ext uri="{BB962C8B-B14F-4D97-AF65-F5344CB8AC3E}">
        <p14:creationId xmlns:p14="http://schemas.microsoft.com/office/powerpoint/2010/main" val="1030603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7E1B743-3AEF-4BA6-97C7-EAF25D050351}"/>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85FDD0E-7863-43A2-8F3B-7647D923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t>Teacher notes</a:t>
            </a:r>
          </a:p>
          <a:p>
            <a:r>
              <a:rPr lang="en-GB" altLang="en-US" dirty="0"/>
              <a:t>Discuss students’ ideas for the question. Help them to explain that protected areas should help to protect biodiversity, and have them justify their answers with scientific ideas.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B7F7794-9733-4E50-9000-F828EC4A10B1}"/>
              </a:ext>
            </a:extLst>
          </p:cNvPr>
          <p:cNvSpPr>
            <a:spLocks noGrp="1"/>
          </p:cNvSpPr>
          <p:nvPr>
            <p:ph type="sldNum" sz="quarter" idx="10"/>
          </p:nvPr>
        </p:nvSpPr>
        <p:spPr/>
        <p:txBody>
          <a:bodyPr/>
          <a:lstStyle/>
          <a:p>
            <a:fld id="{8D899D8B-F50B-4135-9E96-E8BADAEF475E}" type="slidenum">
              <a:rPr lang="en-US" altLang="en-US" smtClean="0"/>
              <a:pPr/>
              <a:t>9</a:t>
            </a:fld>
            <a:endParaRPr lang="en-US" altLang="en-US"/>
          </a:p>
        </p:txBody>
      </p:sp>
    </p:spTree>
    <p:extLst>
      <p:ext uri="{BB962C8B-B14F-4D97-AF65-F5344CB8AC3E}">
        <p14:creationId xmlns:p14="http://schemas.microsoft.com/office/powerpoint/2010/main" val="131422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5" name="Text Box 14">
            <a:extLst>
              <a:ext uri="{FF2B5EF4-FFF2-40B4-BE49-F238E27FC236}">
                <a16:creationId xmlns:a16="http://schemas.microsoft.com/office/drawing/2014/main" id="{DE2BDFEE-ED8D-4F99-B5C7-E167E16E2B12}"/>
              </a:ext>
            </a:extLst>
          </p:cNvPr>
          <p:cNvSpPr txBox="1">
            <a:spLocks noChangeArrowheads="1"/>
          </p:cNvSpPr>
          <p:nvPr userDrawn="1"/>
        </p:nvSpPr>
        <p:spPr bwMode="auto">
          <a:xfrm>
            <a:off x="716400"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3B729CED-0C9F-47ED-A13E-2BC6A86AEEA2}"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
    </p:custDataLst>
    <p:extLst>
      <p:ext uri="{BB962C8B-B14F-4D97-AF65-F5344CB8AC3E}">
        <p14:creationId xmlns:p14="http://schemas.microsoft.com/office/powerpoint/2010/main" val="35274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1175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8660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4200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99382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3029085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47839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8047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6866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72338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0246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17138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34355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49616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42733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22928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87198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35128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364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4394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2361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9816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60257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1670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7653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78725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400"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96339122"/>
      </p:ext>
    </p:extLst>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59" r:id="rId4"/>
    <p:sldLayoutId id="2147485260" r:id="rId5"/>
    <p:sldLayoutId id="2147485261" r:id="rId6"/>
    <p:sldLayoutId id="2147485262" r:id="rId7"/>
    <p:sldLayoutId id="2147485263" r:id="rId8"/>
    <p:sldLayoutId id="2147485264" r:id="rId9"/>
    <p:sldLayoutId id="2147485265" r:id="rId10"/>
    <p:sldLayoutId id="2147485266" r:id="rId11"/>
    <p:sldLayoutId id="2147485267" r:id="rId12"/>
    <p:sldLayoutId id="2147485268" r:id="rId13"/>
    <p:sldLayoutId id="214748526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C8987662-7753-48EF-9B2A-2D6A332ACB18}"/>
              </a:ext>
            </a:extLst>
          </p:cNvPr>
          <p:cNvSpPr txBox="1">
            <a:spLocks noChangeArrowheads="1"/>
          </p:cNvSpPr>
          <p:nvPr/>
        </p:nvSpPr>
        <p:spPr bwMode="auto">
          <a:xfrm>
            <a:off x="716400" y="6654800"/>
            <a:ext cx="655638" cy="244475"/>
          </a:xfrm>
          <a:prstGeom prst="rect">
            <a:avLst/>
          </a:prstGeom>
          <a:noFill/>
          <a:ln w="9525">
            <a:noFill/>
            <a:miter lim="800000"/>
            <a:headEnd/>
            <a:tailEnd/>
          </a:ln>
          <a:effectLst/>
        </p:spPr>
        <p:txBody>
          <a:bodyPr>
            <a:spAutoFit/>
          </a:bodyPr>
          <a:lstStyle/>
          <a:p>
            <a:pPr algn="ctr" eaLnBrk="1" hangingPunct="1">
              <a:spcBef>
                <a:spcPct val="50000"/>
              </a:spcBef>
            </a:pPr>
            <a:fld id="{A165A604-52B5-43B2-A76D-AC503DAA2934}"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4"/>
    </p:custDataLst>
    <p:extLst>
      <p:ext uri="{BB962C8B-B14F-4D97-AF65-F5344CB8AC3E}">
        <p14:creationId xmlns:p14="http://schemas.microsoft.com/office/powerpoint/2010/main" val="4169242747"/>
      </p:ext>
    </p:extLst>
  </p:cSld>
  <p:clrMap bg1="lt1" tx1="dk1" bg2="lt2" tx2="dk2" accent1="accent1" accent2="accent2" accent3="accent3" accent4="accent4" accent5="accent5" accent6="accent6" hlink="hlink" folHlink="folHlink"/>
  <p:sldLayoutIdLst>
    <p:sldLayoutId id="2147485271" r:id="rId1"/>
    <p:sldLayoutId id="2147485272" r:id="rId2"/>
    <p:sldLayoutId id="2147485273" r:id="rId3"/>
    <p:sldLayoutId id="2147485274" r:id="rId4"/>
    <p:sldLayoutId id="2147485275" r:id="rId5"/>
    <p:sldLayoutId id="2147485276" r:id="rId6"/>
    <p:sldLayoutId id="2147485277" r:id="rId7"/>
    <p:sldLayoutId id="2147485278" r:id="rId8"/>
    <p:sldLayoutId id="2147485279" r:id="rId9"/>
    <p:sldLayoutId id="2147485280" r:id="rId10"/>
    <p:sldLayoutId id="2147485281" r:id="rId11"/>
    <p:sldLayoutId id="214748528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7.jp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18.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9.jpe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2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21.jpeg"/><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1.xml"/><Relationship Id="rId7" Type="http://schemas.openxmlformats.org/officeDocument/2006/relationships/image" Target="../media/image23.png"/><Relationship Id="rId2" Type="http://schemas.openxmlformats.org/officeDocument/2006/relationships/tags" Target="../tags/tag4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15.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23.png"/><Relationship Id="rId2" Type="http://schemas.openxmlformats.org/officeDocument/2006/relationships/tags" Target="../tags/tag46.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22.wmf"/><Relationship Id="rId5" Type="http://schemas.openxmlformats.org/officeDocument/2006/relationships/notesSlide" Target="../notesSlides/notesSlide16.xml"/><Relationship Id="rId10" Type="http://schemas.openxmlformats.org/officeDocument/2006/relationships/image" Target="../media/image24.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image" Target="../media/image2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9.png"/><Relationship Id="rId5" Type="http://schemas.openxmlformats.org/officeDocument/2006/relationships/image" Target="../media/image2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3.xml"/><Relationship Id="rId7" Type="http://schemas.openxmlformats.org/officeDocument/2006/relationships/image" Target="../media/image23.png"/><Relationship Id="rId2" Type="http://schemas.openxmlformats.org/officeDocument/2006/relationships/tags" Target="../tags/tag49.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20.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image" Target="../media/image6.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2.xml"/><Relationship Id="rId5" Type="http://schemas.openxmlformats.org/officeDocument/2006/relationships/image" Target="../media/image6.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3.xml"/><Relationship Id="rId5" Type="http://schemas.openxmlformats.org/officeDocument/2006/relationships/image" Target="../media/image6.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4.xml"/><Relationship Id="rId5" Type="http://schemas.openxmlformats.org/officeDocument/2006/relationships/image" Target="../media/image6.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6.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57.xml"/><Relationship Id="rId5" Type="http://schemas.openxmlformats.org/officeDocument/2006/relationships/image" Target="../media/image6.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59.xml"/><Relationship Id="rId5" Type="http://schemas.openxmlformats.org/officeDocument/2006/relationships/image" Target="../media/image38.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2.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13.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14.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65A6F277-7A6B-4032-933E-CA8BB71C7B12}"/>
              </a:ext>
            </a:extLst>
          </p:cNvPr>
          <p:cNvSpPr>
            <a:spLocks noGrp="1"/>
          </p:cNvSpPr>
          <p:nvPr>
            <p:ph type="title"/>
          </p:nvPr>
        </p:nvSpPr>
        <p:spPr/>
        <p:txBody>
          <a:bodyPr/>
          <a:lstStyle/>
          <a:p>
            <a:r>
              <a:rPr lang="en-GB" altLang="en-US" dirty="0"/>
              <a:t>Maintaining Biodiversity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Protecting the seas</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Marine protected areas (MPAs) </a:t>
            </a:r>
            <a:r>
              <a:rPr lang="en-GB" altLang="en-US" dirty="0">
                <a:solidFill>
                  <a:srgbClr val="010066"/>
                </a:solidFill>
              </a:rPr>
              <a:t>are areas of the Earth’s seas that are protected against some human activities.</a:t>
            </a:r>
            <a:endParaRPr lang="en-GB" altLang="en-US" dirty="0"/>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F612C077-B7C9-461D-AE3F-49F3FB64EB5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6" name="Rectangle 5">
            <a:extLst>
              <a:ext uri="{FF2B5EF4-FFF2-40B4-BE49-F238E27FC236}">
                <a16:creationId xmlns:a16="http://schemas.microsoft.com/office/drawing/2014/main" id="{48DB3370-D7E2-4ECD-9CAE-D142231CD794}"/>
              </a:ext>
            </a:extLst>
          </p:cNvPr>
          <p:cNvSpPr>
            <a:spLocks noChangeArrowheads="1"/>
          </p:cNvSpPr>
          <p:nvPr/>
        </p:nvSpPr>
        <p:spPr bwMode="auto">
          <a:xfrm>
            <a:off x="342898" y="2972617"/>
            <a:ext cx="47978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Like protected areas on land, the level of protection given by MPAs </a:t>
            </a:r>
            <a:br>
              <a:rPr lang="en-GB" altLang="en-US" dirty="0"/>
            </a:br>
            <a:r>
              <a:rPr lang="en-GB" altLang="en-US" dirty="0"/>
              <a:t>is very variable.</a:t>
            </a:r>
          </a:p>
        </p:txBody>
      </p:sp>
      <p:sp>
        <p:nvSpPr>
          <p:cNvPr id="7" name="Rectangle 6">
            <a:extLst>
              <a:ext uri="{FF2B5EF4-FFF2-40B4-BE49-F238E27FC236}">
                <a16:creationId xmlns:a16="http://schemas.microsoft.com/office/drawing/2014/main" id="{E8E475BA-403C-480E-8FF5-95FA72D6E735}"/>
              </a:ext>
            </a:extLst>
          </p:cNvPr>
          <p:cNvSpPr>
            <a:spLocks noChangeArrowheads="1"/>
          </p:cNvSpPr>
          <p:nvPr/>
        </p:nvSpPr>
        <p:spPr bwMode="auto">
          <a:xfrm>
            <a:off x="342898" y="1878421"/>
            <a:ext cx="8528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US has 787 marine protected areas, amounting to 12% of the country’s marine area.</a:t>
            </a:r>
            <a:endParaRPr lang="en-GB" altLang="en-US" dirty="0"/>
          </a:p>
        </p:txBody>
      </p:sp>
      <p:sp>
        <p:nvSpPr>
          <p:cNvPr id="8" name="Rectangle 7">
            <a:extLst>
              <a:ext uri="{FF2B5EF4-FFF2-40B4-BE49-F238E27FC236}">
                <a16:creationId xmlns:a16="http://schemas.microsoft.com/office/drawing/2014/main" id="{01DD21E1-1F18-4143-8317-E74C8AD1912A}"/>
              </a:ext>
            </a:extLst>
          </p:cNvPr>
          <p:cNvSpPr>
            <a:spLocks noChangeArrowheads="1"/>
          </p:cNvSpPr>
          <p:nvPr/>
        </p:nvSpPr>
        <p:spPr bwMode="auto">
          <a:xfrm>
            <a:off x="342898" y="4436144"/>
            <a:ext cx="5299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MPAs are managed as strict nature reserves, whereas others allow commercial activities such </a:t>
            </a:r>
            <a:br>
              <a:rPr lang="en-GB" altLang="en-US" dirty="0"/>
            </a:br>
            <a:r>
              <a:rPr lang="en-GB" altLang="en-US" dirty="0"/>
              <a:t>as fishing and oil or gas extraction.</a:t>
            </a:r>
          </a:p>
        </p:txBody>
      </p:sp>
      <p:pic>
        <p:nvPicPr>
          <p:cNvPr id="5" name="Picture 4">
            <a:extLst>
              <a:ext uri="{FF2B5EF4-FFF2-40B4-BE49-F238E27FC236}">
                <a16:creationId xmlns:a16="http://schemas.microsoft.com/office/drawing/2014/main" id="{57E9AC52-43DE-484A-A1F5-A122BAD029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4833" y="2735035"/>
            <a:ext cx="3189436" cy="3270769"/>
          </a:xfrm>
          <a:prstGeom prst="rect">
            <a:avLst/>
          </a:prstGeom>
        </p:spPr>
      </p:pic>
    </p:spTree>
    <p:custDataLst>
      <p:tags r:id="rId1"/>
    </p:custDataLst>
    <p:extLst>
      <p:ext uri="{BB962C8B-B14F-4D97-AF65-F5344CB8AC3E}">
        <p14:creationId xmlns:p14="http://schemas.microsoft.com/office/powerpoint/2010/main" val="1260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The impact of MPAs</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899" y="784225"/>
            <a:ext cx="84888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Protection for the Earth’s seas is recent. The large majority of marine protected areas (MPAs) have been established within the past 20 years.</a:t>
            </a:r>
            <a:endParaRPr lang="en-GB" altLang="en-US" dirty="0"/>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6" name="Rectangle 17">
            <a:extLst>
              <a:ext uri="{FF2B5EF4-FFF2-40B4-BE49-F238E27FC236}">
                <a16:creationId xmlns:a16="http://schemas.microsoft.com/office/drawing/2014/main" id="{2CB53F97-D8C0-4440-AD66-39C1F8CA73DD}"/>
              </a:ext>
            </a:extLst>
          </p:cNvPr>
          <p:cNvSpPr>
            <a:spLocks noChangeArrowheads="1"/>
          </p:cNvSpPr>
          <p:nvPr/>
        </p:nvSpPr>
        <p:spPr bwMode="auto">
          <a:xfrm>
            <a:off x="342899" y="2080142"/>
            <a:ext cx="84888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Since their creation, MPAs have been well studied to understand their impact on biodiversity.</a:t>
            </a:r>
            <a:endParaRPr lang="en-GB" altLang="en-US" dirty="0"/>
          </a:p>
        </p:txBody>
      </p:sp>
      <p:sp>
        <p:nvSpPr>
          <p:cNvPr id="7" name="Rectangle 17">
            <a:extLst>
              <a:ext uri="{FF2B5EF4-FFF2-40B4-BE49-F238E27FC236}">
                <a16:creationId xmlns:a16="http://schemas.microsoft.com/office/drawing/2014/main" id="{2C2547C4-9D25-453D-9617-A02A3B402E41}"/>
              </a:ext>
            </a:extLst>
          </p:cNvPr>
          <p:cNvSpPr>
            <a:spLocks noChangeArrowheads="1"/>
          </p:cNvSpPr>
          <p:nvPr/>
        </p:nvSpPr>
        <p:spPr bwMode="auto">
          <a:xfrm>
            <a:off x="342899" y="3006727"/>
            <a:ext cx="42444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MPAs with strict protections that have been effectively enforced show significant improvements in biodiversity.</a:t>
            </a:r>
            <a:endParaRPr lang="en-GB" altLang="en-US" dirty="0"/>
          </a:p>
        </p:txBody>
      </p:sp>
      <p:sp>
        <p:nvSpPr>
          <p:cNvPr id="8" name="Rectangle 17">
            <a:extLst>
              <a:ext uri="{FF2B5EF4-FFF2-40B4-BE49-F238E27FC236}">
                <a16:creationId xmlns:a16="http://schemas.microsoft.com/office/drawing/2014/main" id="{15185244-25FD-46D5-861D-FEC323FBF05B}"/>
              </a:ext>
            </a:extLst>
          </p:cNvPr>
          <p:cNvSpPr>
            <a:spLocks noChangeArrowheads="1"/>
          </p:cNvSpPr>
          <p:nvPr/>
        </p:nvSpPr>
        <p:spPr bwMode="auto">
          <a:xfrm>
            <a:off x="342899" y="4671976"/>
            <a:ext cx="44075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They have more species in larger numbers and larger sizes than the same area before protection.</a:t>
            </a:r>
            <a:endParaRPr lang="en-GB" altLang="en-US" dirty="0"/>
          </a:p>
        </p:txBody>
      </p:sp>
      <p:pic>
        <p:nvPicPr>
          <p:cNvPr id="5" name="Picture 4">
            <a:extLst>
              <a:ext uri="{FF2B5EF4-FFF2-40B4-BE49-F238E27FC236}">
                <a16:creationId xmlns:a16="http://schemas.microsoft.com/office/drawing/2014/main" id="{68F63E61-D3BC-4C30-8AFA-DCF715861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808" y="3220200"/>
            <a:ext cx="3430396" cy="2959557"/>
          </a:xfrm>
          <a:prstGeom prst="rect">
            <a:avLst/>
          </a:prstGeom>
        </p:spPr>
      </p:pic>
    </p:spTree>
    <p:custDataLst>
      <p:tags r:id="rId1"/>
    </p:custDataLst>
    <p:extLst>
      <p:ext uri="{BB962C8B-B14F-4D97-AF65-F5344CB8AC3E}">
        <p14:creationId xmlns:p14="http://schemas.microsoft.com/office/powerpoint/2010/main" val="126681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Coral reefs</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900" y="795101"/>
            <a:ext cx="8488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Many places with high biodiversity are not in protected areas.</a:t>
            </a:r>
            <a:endParaRPr lang="en-GB" altLang="en-US" dirty="0"/>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F612C077-B7C9-461D-AE3F-49F3FB64EB5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11" descr="John_Walker_287417138_web.jpg">
            <a:extLst>
              <a:ext uri="{FF2B5EF4-FFF2-40B4-BE49-F238E27FC236}">
                <a16:creationId xmlns:a16="http://schemas.microsoft.com/office/drawing/2014/main" id="{1BA0FB76-A3E8-4515-974D-2DDC61784715}"/>
              </a:ext>
            </a:extLst>
          </p:cNvPr>
          <p:cNvPicPr>
            <a:picLocks noChangeAspect="1"/>
          </p:cNvPicPr>
          <p:nvPr/>
        </p:nvPicPr>
        <p:blipFill>
          <a:blip r:embed="rId6">
            <a:extLst>
              <a:ext uri="{28A0092B-C50C-407E-A947-70E740481C1C}">
                <a14:useLocalDpi xmlns:a14="http://schemas.microsoft.com/office/drawing/2010/main" val="0"/>
              </a:ext>
            </a:extLst>
          </a:blip>
          <a:srcRect l="6773" t="7269" r="8836"/>
          <a:stretch>
            <a:fillRect/>
          </a:stretch>
        </p:blipFill>
        <p:spPr bwMode="auto">
          <a:xfrm>
            <a:off x="4930775" y="2521643"/>
            <a:ext cx="3602038"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1">
            <a:extLst>
              <a:ext uri="{FF2B5EF4-FFF2-40B4-BE49-F238E27FC236}">
                <a16:creationId xmlns:a16="http://schemas.microsoft.com/office/drawing/2014/main" id="{F71B7365-1DE0-4D7A-BB2D-EEF9D9B6FBFB}"/>
              </a:ext>
            </a:extLst>
          </p:cNvPr>
          <p:cNvSpPr>
            <a:spLocks noChangeArrowheads="1"/>
          </p:cNvSpPr>
          <p:nvPr/>
        </p:nvSpPr>
        <p:spPr bwMode="auto">
          <a:xfrm>
            <a:off x="342900" y="1554452"/>
            <a:ext cx="8528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Coral reefs </a:t>
            </a:r>
            <a:r>
              <a:rPr lang="en-GB" altLang="en-US" dirty="0">
                <a:solidFill>
                  <a:srgbClr val="010066"/>
                </a:solidFill>
              </a:rPr>
              <a:t>are areas of high biodiversity. They contain 25% of the world’s marine species, but make up less than 0.25% of marine habitats. </a:t>
            </a:r>
            <a:endParaRPr lang="en-US" altLang="en-US" dirty="0">
              <a:solidFill>
                <a:srgbClr val="010066"/>
              </a:solidFill>
            </a:endParaRPr>
          </a:p>
        </p:txBody>
      </p:sp>
      <p:sp>
        <p:nvSpPr>
          <p:cNvPr id="15" name="Rectangle 17">
            <a:extLst>
              <a:ext uri="{FF2B5EF4-FFF2-40B4-BE49-F238E27FC236}">
                <a16:creationId xmlns:a16="http://schemas.microsoft.com/office/drawing/2014/main" id="{645286CE-352F-4EDB-90FC-570A7E6F25F6}"/>
              </a:ext>
            </a:extLst>
          </p:cNvPr>
          <p:cNvSpPr>
            <a:spLocks noChangeArrowheads="1"/>
          </p:cNvSpPr>
          <p:nvPr/>
        </p:nvSpPr>
        <p:spPr bwMode="auto">
          <a:xfrm>
            <a:off x="342899" y="5289144"/>
            <a:ext cx="83773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Around 18% of coral reefs are in protected areas. Less than 0.01% of coral reefs are in areas with strict protections. </a:t>
            </a:r>
            <a:endParaRPr lang="en-US" altLang="en-US" dirty="0">
              <a:solidFill>
                <a:srgbClr val="010066"/>
              </a:solidFill>
            </a:endParaRPr>
          </a:p>
        </p:txBody>
      </p:sp>
      <p:sp>
        <p:nvSpPr>
          <p:cNvPr id="16" name="Rectangle 17">
            <a:extLst>
              <a:ext uri="{FF2B5EF4-FFF2-40B4-BE49-F238E27FC236}">
                <a16:creationId xmlns:a16="http://schemas.microsoft.com/office/drawing/2014/main" id="{F07771BC-66AE-41B4-ABBA-C00F150B34B1}"/>
              </a:ext>
            </a:extLst>
          </p:cNvPr>
          <p:cNvSpPr>
            <a:spLocks noChangeArrowheads="1"/>
          </p:cNvSpPr>
          <p:nvPr/>
        </p:nvSpPr>
        <p:spPr bwMode="auto">
          <a:xfrm>
            <a:off x="342899" y="3052467"/>
            <a:ext cx="43984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Coral reefs face a variety of threats from humans, including damage from fishing practices, overfishing, pollution and climate change. </a:t>
            </a:r>
            <a:endParaRPr lang="en-US" altLang="en-US" dirty="0">
              <a:solidFill>
                <a:srgbClr val="010066"/>
              </a:solidFill>
            </a:endParaRPr>
          </a:p>
        </p:txBody>
      </p:sp>
    </p:spTree>
    <p:custDataLst>
      <p:tags r:id="rId1"/>
    </p:custDataLst>
    <p:extLst>
      <p:ext uri="{BB962C8B-B14F-4D97-AF65-F5344CB8AC3E}">
        <p14:creationId xmlns:p14="http://schemas.microsoft.com/office/powerpoint/2010/main" val="354061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The role of science</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900" y="784225"/>
            <a:ext cx="818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Science has a large role in maintaining biodiversity.</a:t>
            </a:r>
            <a:endParaRPr lang="en-GB" altLang="en-US" dirty="0"/>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6" name="Rectangle 17">
            <a:extLst>
              <a:ext uri="{FF2B5EF4-FFF2-40B4-BE49-F238E27FC236}">
                <a16:creationId xmlns:a16="http://schemas.microsoft.com/office/drawing/2014/main" id="{484A03E1-8F17-423A-B5FE-0DA73E21ACAD}"/>
              </a:ext>
            </a:extLst>
          </p:cNvPr>
          <p:cNvSpPr>
            <a:spLocks noChangeArrowheads="1"/>
          </p:cNvSpPr>
          <p:nvPr/>
        </p:nvSpPr>
        <p:spPr bwMode="auto">
          <a:xfrm>
            <a:off x="342900" y="1621995"/>
            <a:ext cx="83269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study of ecosystems and the impact of human activities has improved our understanding of how biodiversity can </a:t>
            </a:r>
            <a:br>
              <a:rPr lang="en-GB" altLang="en-US" dirty="0">
                <a:solidFill>
                  <a:srgbClr val="010066"/>
                </a:solidFill>
              </a:rPr>
            </a:br>
            <a:r>
              <a:rPr lang="en-GB" altLang="en-US" dirty="0">
                <a:solidFill>
                  <a:srgbClr val="010066"/>
                </a:solidFill>
              </a:rPr>
              <a:t>be affected.</a:t>
            </a:r>
            <a:endParaRPr lang="en-GB" altLang="en-US" dirty="0"/>
          </a:p>
        </p:txBody>
      </p:sp>
      <p:sp>
        <p:nvSpPr>
          <p:cNvPr id="7" name="Rectangle 17">
            <a:extLst>
              <a:ext uri="{FF2B5EF4-FFF2-40B4-BE49-F238E27FC236}">
                <a16:creationId xmlns:a16="http://schemas.microsoft.com/office/drawing/2014/main" id="{88DE69B5-CE6F-4B59-8524-CBB983CB5961}"/>
              </a:ext>
            </a:extLst>
          </p:cNvPr>
          <p:cNvSpPr>
            <a:spLocks noChangeArrowheads="1"/>
          </p:cNvSpPr>
          <p:nvPr/>
        </p:nvSpPr>
        <p:spPr bwMode="auto">
          <a:xfrm>
            <a:off x="342900" y="3198429"/>
            <a:ext cx="51881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By monitoring biodiversity, scientists can also determine the effectiveness of measures taken to protect it.</a:t>
            </a:r>
            <a:endParaRPr lang="en-GB" altLang="en-US" dirty="0"/>
          </a:p>
        </p:txBody>
      </p:sp>
      <p:sp>
        <p:nvSpPr>
          <p:cNvPr id="8" name="Rectangle 17">
            <a:extLst>
              <a:ext uri="{FF2B5EF4-FFF2-40B4-BE49-F238E27FC236}">
                <a16:creationId xmlns:a16="http://schemas.microsoft.com/office/drawing/2014/main" id="{2C134029-0A75-4442-9C32-05ECADA91705}"/>
              </a:ext>
            </a:extLst>
          </p:cNvPr>
          <p:cNvSpPr>
            <a:spLocks noChangeArrowheads="1"/>
          </p:cNvSpPr>
          <p:nvPr/>
        </p:nvSpPr>
        <p:spPr bwMode="auto">
          <a:xfrm>
            <a:off x="342900" y="4774862"/>
            <a:ext cx="49489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Scientists’ findings can be used by governments, organizations and individuals to inform future actions.</a:t>
            </a:r>
            <a:endParaRPr lang="en-GB" altLang="en-US" dirty="0"/>
          </a:p>
        </p:txBody>
      </p:sp>
      <p:pic>
        <p:nvPicPr>
          <p:cNvPr id="9" name="Picture 8">
            <a:extLst>
              <a:ext uri="{FF2B5EF4-FFF2-40B4-BE49-F238E27FC236}">
                <a16:creationId xmlns:a16="http://schemas.microsoft.com/office/drawing/2014/main" id="{09A95D0A-3167-40E5-AA2E-32714EE011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753" y="2720000"/>
            <a:ext cx="3120122" cy="3897918"/>
          </a:xfrm>
          <a:prstGeom prst="rect">
            <a:avLst/>
          </a:prstGeom>
        </p:spPr>
      </p:pic>
    </p:spTree>
    <p:custDataLst>
      <p:tags r:id="rId1"/>
    </p:custDataLst>
    <p:extLst>
      <p:ext uri="{BB962C8B-B14F-4D97-AF65-F5344CB8AC3E}">
        <p14:creationId xmlns:p14="http://schemas.microsoft.com/office/powerpoint/2010/main" val="61177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Study example: indicator species</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899" y="784225"/>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 </a:t>
            </a:r>
            <a:r>
              <a:rPr lang="en-GB" altLang="en-US" b="1" dirty="0">
                <a:solidFill>
                  <a:srgbClr val="10BC45"/>
                </a:solidFill>
              </a:rPr>
              <a:t>indicator species</a:t>
            </a:r>
            <a:r>
              <a:rPr lang="en-GB" altLang="en-US" dirty="0">
                <a:solidFill>
                  <a:srgbClr val="010066"/>
                </a:solidFill>
              </a:rPr>
              <a:t> is a species that can provide information about the quality of a habitat or health of an ecosystem.</a:t>
            </a:r>
            <a:endParaRPr lang="en-GB" altLang="en-US" dirty="0"/>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F612C077-B7C9-461D-AE3F-49F3FB64EB5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7" name="Rectangle 17">
            <a:extLst>
              <a:ext uri="{FF2B5EF4-FFF2-40B4-BE49-F238E27FC236}">
                <a16:creationId xmlns:a16="http://schemas.microsoft.com/office/drawing/2014/main" id="{88DE69B5-CE6F-4B59-8524-CBB983CB5961}"/>
              </a:ext>
            </a:extLst>
          </p:cNvPr>
          <p:cNvSpPr>
            <a:spLocks noChangeArrowheads="1"/>
          </p:cNvSpPr>
          <p:nvPr/>
        </p:nvSpPr>
        <p:spPr bwMode="auto">
          <a:xfrm>
            <a:off x="342899" y="1919308"/>
            <a:ext cx="84201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species are very sensitive to changes in their environment. This makes them good indicator species.</a:t>
            </a:r>
            <a:endParaRPr lang="en-GB" altLang="en-US" dirty="0"/>
          </a:p>
        </p:txBody>
      </p:sp>
      <p:sp>
        <p:nvSpPr>
          <p:cNvPr id="10" name="Rectangle 17">
            <a:extLst>
              <a:ext uri="{FF2B5EF4-FFF2-40B4-BE49-F238E27FC236}">
                <a16:creationId xmlns:a16="http://schemas.microsoft.com/office/drawing/2014/main" id="{2AF1A2B8-95B2-4F30-AA21-0E9BD0B685AE}"/>
              </a:ext>
            </a:extLst>
          </p:cNvPr>
          <p:cNvSpPr>
            <a:spLocks noChangeArrowheads="1"/>
          </p:cNvSpPr>
          <p:nvPr/>
        </p:nvSpPr>
        <p:spPr bwMode="auto">
          <a:xfrm>
            <a:off x="342899" y="3054391"/>
            <a:ext cx="51881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Monitoring populations of indicator species can provide information about how ecosystems are being affected by human activities.</a:t>
            </a:r>
            <a:endParaRPr lang="en-GB" altLang="en-US" dirty="0"/>
          </a:p>
        </p:txBody>
      </p:sp>
      <p:sp>
        <p:nvSpPr>
          <p:cNvPr id="14" name="Rectangle 17">
            <a:extLst>
              <a:ext uri="{FF2B5EF4-FFF2-40B4-BE49-F238E27FC236}">
                <a16:creationId xmlns:a16="http://schemas.microsoft.com/office/drawing/2014/main" id="{671B6908-E5AA-48EE-B26C-B8F96603459F}"/>
              </a:ext>
            </a:extLst>
          </p:cNvPr>
          <p:cNvSpPr>
            <a:spLocks noChangeArrowheads="1"/>
          </p:cNvSpPr>
          <p:nvPr/>
        </p:nvSpPr>
        <p:spPr bwMode="auto">
          <a:xfrm>
            <a:off x="342899" y="4928136"/>
            <a:ext cx="51881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information can be used to </a:t>
            </a:r>
            <a:br>
              <a:rPr lang="en-GB" altLang="en-US" dirty="0">
                <a:solidFill>
                  <a:srgbClr val="010066"/>
                </a:solidFill>
              </a:rPr>
            </a:br>
            <a:r>
              <a:rPr lang="en-GB" altLang="en-US" dirty="0">
                <a:solidFill>
                  <a:srgbClr val="010066"/>
                </a:solidFill>
              </a:rPr>
              <a:t>help inform changes that minimize the impact of human activities.</a:t>
            </a:r>
            <a:endParaRPr lang="en-GB" altLang="en-US" dirty="0"/>
          </a:p>
        </p:txBody>
      </p:sp>
      <p:pic>
        <p:nvPicPr>
          <p:cNvPr id="15" name="Picture 10" descr="slide 15.jpg">
            <a:extLst>
              <a:ext uri="{FF2B5EF4-FFF2-40B4-BE49-F238E27FC236}">
                <a16:creationId xmlns:a16="http://schemas.microsoft.com/office/drawing/2014/main" id="{6870E4AE-E5E1-4D35-8919-1BF20199BF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0825" y="2996526"/>
            <a:ext cx="343217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5151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9">
            <a:extLst>
              <a:ext uri="{FF2B5EF4-FFF2-40B4-BE49-F238E27FC236}">
                <a16:creationId xmlns:a16="http://schemas.microsoft.com/office/drawing/2014/main" id="{C8ACDDB9-06B8-45C1-9357-5F350196B4F4}"/>
              </a:ext>
            </a:extLst>
          </p:cNvPr>
          <p:cNvSpPr>
            <a:spLocks noGrp="1" noChangeArrowheads="1"/>
          </p:cNvSpPr>
          <p:nvPr>
            <p:ph type="title"/>
          </p:nvPr>
        </p:nvSpPr>
        <p:spPr/>
        <p:txBody>
          <a:bodyPr/>
          <a:lstStyle/>
          <a:p>
            <a:r>
              <a:rPr lang="en-GB" altLang="en-US" dirty="0"/>
              <a:t>Sampling aquatic indicator species</a:t>
            </a:r>
          </a:p>
        </p:txBody>
      </p:sp>
      <p:pic>
        <p:nvPicPr>
          <p:cNvPr id="7" name="Picture 6">
            <a:extLst>
              <a:ext uri="{FF2B5EF4-FFF2-40B4-BE49-F238E27FC236}">
                <a16:creationId xmlns:a16="http://schemas.microsoft.com/office/drawing/2014/main" id="{6E307B40-6043-494B-9FE2-544630F840C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1B2B922-AB9F-4356-9875-3066DC0A052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459C1768-9224-44D8-94E1-F204AC19B67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27118"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9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22458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3">
            <a:extLst>
              <a:ext uri="{FF2B5EF4-FFF2-40B4-BE49-F238E27FC236}">
                <a16:creationId xmlns:a16="http://schemas.microsoft.com/office/drawing/2014/main" id="{1F7117EA-6AE6-409A-B7BC-B1CBC4FD1360}"/>
              </a:ext>
            </a:extLst>
          </p:cNvPr>
          <p:cNvSpPr>
            <a:spLocks noGrp="1" noChangeArrowheads="1"/>
          </p:cNvSpPr>
          <p:nvPr>
            <p:ph type="title"/>
          </p:nvPr>
        </p:nvSpPr>
        <p:spPr/>
        <p:txBody>
          <a:bodyPr/>
          <a:lstStyle/>
          <a:p>
            <a:r>
              <a:rPr lang="en-GB" altLang="en-US" dirty="0"/>
              <a:t>Interpreting results</a:t>
            </a:r>
          </a:p>
        </p:txBody>
      </p:sp>
      <p:pic>
        <p:nvPicPr>
          <p:cNvPr id="8" name="Picture 7">
            <a:extLst>
              <a:ext uri="{FF2B5EF4-FFF2-40B4-BE49-F238E27FC236}">
                <a16:creationId xmlns:a16="http://schemas.microsoft.com/office/drawing/2014/main" id="{EEDD74B1-14D8-4BCD-A513-0ADF3A3B39D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48856AD0-F62E-42C6-96A7-04297982C67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ABDA364C-A32A-46E4-80F3-D0F6422AD6C7}"/>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5EACAFAB-E495-4E6A-B32A-DA8FADA8D6D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302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22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08536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otepaper2.png"/>
          <p:cNvPicPr>
            <a:picLocks noChangeAspect="1"/>
          </p:cNvPicPr>
          <p:nvPr/>
        </p:nvPicPr>
        <p:blipFill>
          <a:blip r:embed="rId3"/>
          <a:srcRect/>
          <a:stretch>
            <a:fillRect/>
          </a:stretch>
        </p:blipFill>
        <p:spPr bwMode="auto">
          <a:xfrm>
            <a:off x="127000" y="804200"/>
            <a:ext cx="8724900" cy="5340350"/>
          </a:xfrm>
          <a:prstGeom prst="rect">
            <a:avLst/>
          </a:prstGeom>
          <a:noFill/>
          <a:ln w="9525">
            <a:noFill/>
            <a:miter lim="800000"/>
            <a:headEnd/>
            <a:tailEnd/>
          </a:ln>
        </p:spPr>
      </p:pic>
      <p:sp>
        <p:nvSpPr>
          <p:cNvPr id="8196" name="Rectangle 22"/>
          <p:cNvSpPr>
            <a:spLocks noGrp="1" noChangeArrowheads="1"/>
          </p:cNvSpPr>
          <p:nvPr>
            <p:ph type="title"/>
          </p:nvPr>
        </p:nvSpPr>
        <p:spPr/>
        <p:txBody>
          <a:bodyPr/>
          <a:lstStyle/>
          <a:p>
            <a:pPr eaLnBrk="1" hangingPunct="1"/>
            <a:r>
              <a:rPr lang="en-GB" dirty="0"/>
              <a:t>Indicator species activity</a:t>
            </a:r>
          </a:p>
        </p:txBody>
      </p:sp>
      <p:sp>
        <p:nvSpPr>
          <p:cNvPr id="99353" name="Text Box 25"/>
          <p:cNvSpPr txBox="1">
            <a:spLocks noChangeArrowheads="1"/>
          </p:cNvSpPr>
          <p:nvPr/>
        </p:nvSpPr>
        <p:spPr bwMode="auto">
          <a:xfrm>
            <a:off x="1384300" y="941388"/>
            <a:ext cx="7150100" cy="830997"/>
          </a:xfrm>
          <a:prstGeom prst="rect">
            <a:avLst/>
          </a:prstGeom>
          <a:noFill/>
          <a:ln w="9525">
            <a:noFill/>
            <a:miter lim="800000"/>
            <a:headEnd/>
            <a:tailEnd/>
          </a:ln>
        </p:spPr>
        <p:txBody>
          <a:bodyPr wrap="square">
            <a:spAutoFit/>
          </a:bodyPr>
          <a:lstStyle/>
          <a:p>
            <a:r>
              <a:rPr lang="en-GB" b="1" dirty="0"/>
              <a:t>Write a report to describe the impact of sewage pollution on aquatic biodiversity.</a:t>
            </a:r>
          </a:p>
        </p:txBody>
      </p:sp>
      <p:pic>
        <p:nvPicPr>
          <p:cNvPr id="14" name="Picture 13">
            <a:extLst>
              <a:ext uri="{FF2B5EF4-FFF2-40B4-BE49-F238E27FC236}">
                <a16:creationId xmlns:a16="http://schemas.microsoft.com/office/drawing/2014/main" id="{2FEF1E4B-C8A5-4053-8BF7-83A74371A4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54490" y="86520"/>
            <a:ext cx="442911" cy="516730"/>
          </a:xfrm>
          <a:prstGeom prst="rect">
            <a:avLst/>
          </a:prstGeom>
          <a:noFill/>
          <a:ln w="9525">
            <a:noFill/>
            <a:miter lim="800000"/>
            <a:headEnd/>
            <a:tailEnd/>
          </a:ln>
        </p:spPr>
      </p:pic>
      <p:sp>
        <p:nvSpPr>
          <p:cNvPr id="9" name="Rectangle 17">
            <a:extLst>
              <a:ext uri="{FF2B5EF4-FFF2-40B4-BE49-F238E27FC236}">
                <a16:creationId xmlns:a16="http://schemas.microsoft.com/office/drawing/2014/main" id="{146C6941-7A33-4C0E-9BFA-132C63B5279D}"/>
              </a:ext>
            </a:extLst>
          </p:cNvPr>
          <p:cNvSpPr>
            <a:spLocks noChangeArrowheads="1"/>
          </p:cNvSpPr>
          <p:nvPr/>
        </p:nvSpPr>
        <p:spPr bwMode="auto">
          <a:xfrm>
            <a:off x="1384300" y="2099991"/>
            <a:ext cx="68006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Your report should describe investigations on indicator species and explain their conclusions.</a:t>
            </a:r>
            <a:endParaRPr lang="en-GB" altLang="en-US" dirty="0"/>
          </a:p>
        </p:txBody>
      </p:sp>
      <p:sp>
        <p:nvSpPr>
          <p:cNvPr id="10" name="Rectangle 17">
            <a:extLst>
              <a:ext uri="{FF2B5EF4-FFF2-40B4-BE49-F238E27FC236}">
                <a16:creationId xmlns:a16="http://schemas.microsoft.com/office/drawing/2014/main" id="{5F72EB12-3321-4636-9C4B-86BAAD7C309E}"/>
              </a:ext>
            </a:extLst>
          </p:cNvPr>
          <p:cNvSpPr>
            <a:spLocks noChangeArrowheads="1"/>
          </p:cNvSpPr>
          <p:nvPr/>
        </p:nvSpPr>
        <p:spPr bwMode="auto">
          <a:xfrm>
            <a:off x="1437113" y="3258594"/>
            <a:ext cx="35222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Support your work with your own research from appropriate sources.</a:t>
            </a:r>
          </a:p>
        </p:txBody>
      </p:sp>
      <p:sp>
        <p:nvSpPr>
          <p:cNvPr id="11" name="Rectangle 17">
            <a:extLst>
              <a:ext uri="{FF2B5EF4-FFF2-40B4-BE49-F238E27FC236}">
                <a16:creationId xmlns:a16="http://schemas.microsoft.com/office/drawing/2014/main" id="{E055A7BF-7007-4BD8-A131-64444E93D8B2}"/>
              </a:ext>
            </a:extLst>
          </p:cNvPr>
          <p:cNvSpPr>
            <a:spLocks noChangeArrowheads="1"/>
          </p:cNvSpPr>
          <p:nvPr/>
        </p:nvSpPr>
        <p:spPr bwMode="auto">
          <a:xfrm>
            <a:off x="1437113" y="4702913"/>
            <a:ext cx="35222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Present your findings clearly.</a:t>
            </a:r>
          </a:p>
        </p:txBody>
      </p:sp>
      <p:pic>
        <p:nvPicPr>
          <p:cNvPr id="4" name="Picture 3">
            <a:extLst>
              <a:ext uri="{FF2B5EF4-FFF2-40B4-BE49-F238E27FC236}">
                <a16:creationId xmlns:a16="http://schemas.microsoft.com/office/drawing/2014/main" id="{6F534E5A-2E31-4ECF-9144-6BD2A73FC4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6752" y="2930955"/>
            <a:ext cx="3078243" cy="3055936"/>
          </a:xfrm>
          <a:prstGeom prst="rect">
            <a:avLst/>
          </a:prstGeom>
        </p:spPr>
      </p:pic>
      <p:pic>
        <p:nvPicPr>
          <p:cNvPr id="15" name="Picture 14">
            <a:extLst>
              <a:ext uri="{FF2B5EF4-FFF2-40B4-BE49-F238E27FC236}">
                <a16:creationId xmlns:a16="http://schemas.microsoft.com/office/drawing/2014/main" id="{0D28F281-A0CF-4456-956D-1342EB5402A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a:extLst>
              <a:ext uri="{FF2B5EF4-FFF2-40B4-BE49-F238E27FC236}">
                <a16:creationId xmlns:a16="http://schemas.microsoft.com/office/drawing/2014/main" id="{A15D69D1-1BAD-4199-81C5-D980DE9F0417}"/>
              </a:ext>
            </a:extLst>
          </p:cNvPr>
          <p:cNvSpPr>
            <a:spLocks noGrp="1"/>
          </p:cNvSpPr>
          <p:nvPr>
            <p:ph type="title"/>
          </p:nvPr>
        </p:nvSpPr>
        <p:spPr/>
        <p:txBody>
          <a:bodyPr/>
          <a:lstStyle/>
          <a:p>
            <a:r>
              <a:rPr lang="en-GB" altLang="en-US" dirty="0"/>
              <a:t>Action against pollution</a:t>
            </a:r>
          </a:p>
        </p:txBody>
      </p:sp>
      <p:sp>
        <p:nvSpPr>
          <p:cNvPr id="198660" name="Rectangle 4">
            <a:extLst>
              <a:ext uri="{FF2B5EF4-FFF2-40B4-BE49-F238E27FC236}">
                <a16:creationId xmlns:a16="http://schemas.microsoft.com/office/drawing/2014/main" id="{7B58C2E4-2629-48AE-8944-9529D9326764}"/>
              </a:ext>
            </a:extLst>
          </p:cNvPr>
          <p:cNvSpPr>
            <a:spLocks noChangeArrowheads="1"/>
          </p:cNvSpPr>
          <p:nvPr/>
        </p:nvSpPr>
        <p:spPr bwMode="auto">
          <a:xfrm>
            <a:off x="342900" y="1702396"/>
            <a:ext cx="85391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Measures that reduce pollution exist at many levels, including incentives and laws from governments, actions of businesses and non-profit organizations, and responsible choices by individuals. For example:</a:t>
            </a:r>
          </a:p>
        </p:txBody>
      </p:sp>
      <p:sp>
        <p:nvSpPr>
          <p:cNvPr id="48136" name="Rectangle 9">
            <a:extLst>
              <a:ext uri="{FF2B5EF4-FFF2-40B4-BE49-F238E27FC236}">
                <a16:creationId xmlns:a16="http://schemas.microsoft.com/office/drawing/2014/main" id="{3AB65D9F-3E1F-4A69-84B6-EDE7288A0C1D}"/>
              </a:ext>
            </a:extLst>
          </p:cNvPr>
          <p:cNvSpPr>
            <a:spLocks noChangeArrowheads="1"/>
          </p:cNvSpPr>
          <p:nvPr/>
        </p:nvSpPr>
        <p:spPr bwMode="auto">
          <a:xfrm>
            <a:off x="342900" y="784225"/>
            <a:ext cx="8189913" cy="830997"/>
          </a:xfrm>
          <a:prstGeom prst="rect">
            <a:avLst/>
          </a:prstGeom>
          <a:solidFill>
            <a:srgbClr val="96E696"/>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Pollution reduces biodiversity. Can you explain how, giving examples of specific pollutants in your answer?</a:t>
            </a:r>
          </a:p>
        </p:txBody>
      </p:sp>
      <p:pic>
        <p:nvPicPr>
          <p:cNvPr id="9" name="Picture 8">
            <a:extLst>
              <a:ext uri="{FF2B5EF4-FFF2-40B4-BE49-F238E27FC236}">
                <a16:creationId xmlns:a16="http://schemas.microsoft.com/office/drawing/2014/main" id="{01B89F74-F368-461A-979F-555EFAA320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0" name="Rectangle 9">
            <a:extLst>
              <a:ext uri="{FF2B5EF4-FFF2-40B4-BE49-F238E27FC236}">
                <a16:creationId xmlns:a16="http://schemas.microsoft.com/office/drawing/2014/main" id="{34A4731C-FBD0-4911-BDE3-09BC34C47369}"/>
              </a:ext>
            </a:extLst>
          </p:cNvPr>
          <p:cNvSpPr>
            <a:spLocks noChangeArrowheads="1"/>
          </p:cNvSpPr>
          <p:nvPr/>
        </p:nvSpPr>
        <p:spPr bwMode="auto">
          <a:xfrm>
            <a:off x="342900" y="5744707"/>
            <a:ext cx="496508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reducing, reusing and recycling.</a:t>
            </a:r>
          </a:p>
        </p:txBody>
      </p:sp>
      <p:sp>
        <p:nvSpPr>
          <p:cNvPr id="11" name="Rectangle 10">
            <a:extLst>
              <a:ext uri="{FF2B5EF4-FFF2-40B4-BE49-F238E27FC236}">
                <a16:creationId xmlns:a16="http://schemas.microsoft.com/office/drawing/2014/main" id="{03E47A24-8E49-49D4-8024-5B95A60551B9}"/>
              </a:ext>
            </a:extLst>
          </p:cNvPr>
          <p:cNvSpPr>
            <a:spLocks noChangeArrowheads="1"/>
          </p:cNvSpPr>
          <p:nvPr/>
        </p:nvSpPr>
        <p:spPr bwMode="auto">
          <a:xfrm>
            <a:off x="342899" y="5195572"/>
            <a:ext cx="491592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clean-up projects</a:t>
            </a:r>
          </a:p>
        </p:txBody>
      </p:sp>
      <p:sp>
        <p:nvSpPr>
          <p:cNvPr id="12" name="Rectangle 11">
            <a:extLst>
              <a:ext uri="{FF2B5EF4-FFF2-40B4-BE49-F238E27FC236}">
                <a16:creationId xmlns:a16="http://schemas.microsoft.com/office/drawing/2014/main" id="{1252B55B-D42E-40C8-828C-1540EA5DF367}"/>
              </a:ext>
            </a:extLst>
          </p:cNvPr>
          <p:cNvSpPr>
            <a:spLocks noChangeArrowheads="1"/>
          </p:cNvSpPr>
          <p:nvPr/>
        </p:nvSpPr>
        <p:spPr bwMode="auto">
          <a:xfrm>
            <a:off x="342898" y="4277401"/>
            <a:ext cx="4500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fines for individuals and businesses causing pollution</a:t>
            </a:r>
          </a:p>
        </p:txBody>
      </p:sp>
      <p:sp>
        <p:nvSpPr>
          <p:cNvPr id="13" name="Rectangle 12">
            <a:extLst>
              <a:ext uri="{FF2B5EF4-FFF2-40B4-BE49-F238E27FC236}">
                <a16:creationId xmlns:a16="http://schemas.microsoft.com/office/drawing/2014/main" id="{3F08F212-ACC4-4E01-884E-260C6CCE273D}"/>
              </a:ext>
            </a:extLst>
          </p:cNvPr>
          <p:cNvSpPr>
            <a:spLocks noChangeArrowheads="1"/>
          </p:cNvSpPr>
          <p:nvPr/>
        </p:nvSpPr>
        <p:spPr bwMode="auto">
          <a:xfrm>
            <a:off x="342897" y="3359230"/>
            <a:ext cx="42291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international targets for reducing specific pollutants</a:t>
            </a:r>
          </a:p>
        </p:txBody>
      </p:sp>
      <p:pic>
        <p:nvPicPr>
          <p:cNvPr id="14" name="Picture 13">
            <a:extLst>
              <a:ext uri="{FF2B5EF4-FFF2-40B4-BE49-F238E27FC236}">
                <a16:creationId xmlns:a16="http://schemas.microsoft.com/office/drawing/2014/main" id="{A1268CBA-A5CC-451C-8516-C383FC9851A9}"/>
              </a:ext>
            </a:extLst>
          </p:cNvPr>
          <p:cNvPicPr>
            <a:picLocks noChangeAspect="1"/>
          </p:cNvPicPr>
          <p:nvPr/>
        </p:nvPicPr>
        <p:blipFill rotWithShape="1">
          <a:blip r:embed="rId5">
            <a:extLst>
              <a:ext uri="{28A0092B-C50C-407E-A947-70E740481C1C}">
                <a14:useLocalDpi xmlns:a14="http://schemas.microsoft.com/office/drawing/2010/main" val="0"/>
              </a:ext>
            </a:extLst>
          </a:blip>
          <a:srcRect l="25283" r="8074"/>
          <a:stretch/>
        </p:blipFill>
        <p:spPr>
          <a:xfrm>
            <a:off x="5398293" y="3182736"/>
            <a:ext cx="3140694" cy="2997022"/>
          </a:xfrm>
          <a:prstGeom prst="rect">
            <a:avLst/>
          </a:prstGeom>
        </p:spPr>
      </p:pic>
      <p:pic>
        <p:nvPicPr>
          <p:cNvPr id="15" name="Picture 7" descr="notes_icon">
            <a:extLst>
              <a:ext uri="{FF2B5EF4-FFF2-40B4-BE49-F238E27FC236}">
                <a16:creationId xmlns:a16="http://schemas.microsoft.com/office/drawing/2014/main" id="{94E274F7-353C-4ED4-875E-BF4E64C2E779}"/>
              </a:ext>
            </a:extLst>
          </p:cNvPr>
          <p:cNvPicPr>
            <a:picLocks noChangeAspect="1" noChangeArrowheads="1"/>
          </p:cNvPicPr>
          <p:nvPr/>
        </p:nvPicPr>
        <p:blipFill>
          <a:blip r:embed="rId6" cstate="print"/>
          <a:srcRect/>
          <a:stretch>
            <a:fillRect/>
          </a:stretch>
        </p:blipFill>
        <p:spPr bwMode="auto">
          <a:xfrm>
            <a:off x="8486923" y="150813"/>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4E3E7A3F-54E0-45E5-A499-674E7EE8AAB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06710"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a:extLst>
              <a:ext uri="{FF2B5EF4-FFF2-40B4-BE49-F238E27FC236}">
                <a16:creationId xmlns:a16="http://schemas.microsoft.com/office/drawing/2014/main" id="{A15D69D1-1BAD-4199-81C5-D980DE9F0417}"/>
              </a:ext>
            </a:extLst>
          </p:cNvPr>
          <p:cNvSpPr>
            <a:spLocks noGrp="1"/>
          </p:cNvSpPr>
          <p:nvPr>
            <p:ph type="title"/>
          </p:nvPr>
        </p:nvSpPr>
        <p:spPr/>
        <p:txBody>
          <a:bodyPr/>
          <a:lstStyle/>
          <a:p>
            <a:r>
              <a:rPr lang="en-GB" altLang="en-US" dirty="0"/>
              <a:t>Reducing plastic pollution</a:t>
            </a:r>
          </a:p>
        </p:txBody>
      </p:sp>
      <p:sp>
        <p:nvSpPr>
          <p:cNvPr id="198660" name="Rectangle 4">
            <a:extLst>
              <a:ext uri="{FF2B5EF4-FFF2-40B4-BE49-F238E27FC236}">
                <a16:creationId xmlns:a16="http://schemas.microsoft.com/office/drawing/2014/main" id="{7B58C2E4-2629-48AE-8944-9529D9326764}"/>
              </a:ext>
            </a:extLst>
          </p:cNvPr>
          <p:cNvSpPr>
            <a:spLocks noChangeArrowheads="1"/>
          </p:cNvSpPr>
          <p:nvPr/>
        </p:nvSpPr>
        <p:spPr bwMode="auto">
          <a:xfrm>
            <a:off x="342900" y="1652958"/>
            <a:ext cx="8383411"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Can you describe any measures that reduce plastic pollution and explain their impact on biodiversity?</a:t>
            </a:r>
          </a:p>
        </p:txBody>
      </p:sp>
      <p:sp>
        <p:nvSpPr>
          <p:cNvPr id="198662" name="Rectangle 6">
            <a:extLst>
              <a:ext uri="{FF2B5EF4-FFF2-40B4-BE49-F238E27FC236}">
                <a16:creationId xmlns:a16="http://schemas.microsoft.com/office/drawing/2014/main" id="{279E60A4-EE69-4CD1-9CEE-4F51079265D4}"/>
              </a:ext>
            </a:extLst>
          </p:cNvPr>
          <p:cNvSpPr>
            <a:spLocks noChangeArrowheads="1"/>
          </p:cNvSpPr>
          <p:nvPr/>
        </p:nvSpPr>
        <p:spPr bwMode="auto">
          <a:xfrm>
            <a:off x="342899" y="3390424"/>
            <a:ext cx="41500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However, this process </a:t>
            </a:r>
            <a:br>
              <a:rPr lang="en-GB" altLang="en-US" dirty="0">
                <a:solidFill>
                  <a:srgbClr val="010066"/>
                </a:solidFill>
              </a:rPr>
            </a:br>
            <a:r>
              <a:rPr lang="en-GB" altLang="en-US" dirty="0">
                <a:solidFill>
                  <a:srgbClr val="010066"/>
                </a:solidFill>
              </a:rPr>
              <a:t>needs specific conditions, such as certain temperatures and oxygen levels.</a:t>
            </a:r>
          </a:p>
        </p:txBody>
      </p:sp>
      <p:sp>
        <p:nvSpPr>
          <p:cNvPr id="48136" name="Rectangle 9">
            <a:extLst>
              <a:ext uri="{FF2B5EF4-FFF2-40B4-BE49-F238E27FC236}">
                <a16:creationId xmlns:a16="http://schemas.microsoft.com/office/drawing/2014/main" id="{3AB65D9F-3E1F-4A69-84B6-EDE7288A0C1D}"/>
              </a:ext>
            </a:extLst>
          </p:cNvPr>
          <p:cNvSpPr>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Plastic pollution is a current threat to biodiversity for many of Earth’s ecosystems.</a:t>
            </a:r>
          </a:p>
        </p:txBody>
      </p:sp>
      <p:pic>
        <p:nvPicPr>
          <p:cNvPr id="9" name="Picture 8">
            <a:extLst>
              <a:ext uri="{FF2B5EF4-FFF2-40B4-BE49-F238E27FC236}">
                <a16:creationId xmlns:a16="http://schemas.microsoft.com/office/drawing/2014/main" id="{01B89F74-F368-461A-979F-555EFAA320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Rectangle 4">
            <a:extLst>
              <a:ext uri="{FF2B5EF4-FFF2-40B4-BE49-F238E27FC236}">
                <a16:creationId xmlns:a16="http://schemas.microsoft.com/office/drawing/2014/main" id="{D5C6B557-8E3F-4C93-B210-18BA75D9F586}"/>
              </a:ext>
            </a:extLst>
          </p:cNvPr>
          <p:cNvSpPr>
            <a:spLocks noChangeArrowheads="1"/>
          </p:cNvSpPr>
          <p:nvPr/>
        </p:nvSpPr>
        <p:spPr bwMode="auto">
          <a:xfrm>
            <a:off x="342901" y="2521691"/>
            <a:ext cx="8632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companies have started to use </a:t>
            </a:r>
            <a:r>
              <a:rPr lang="en-GB" altLang="en-US" b="1" dirty="0">
                <a:solidFill>
                  <a:srgbClr val="10BC45"/>
                </a:solidFill>
              </a:rPr>
              <a:t>biodegradable</a:t>
            </a:r>
            <a:r>
              <a:rPr lang="en-GB" altLang="en-US" dirty="0">
                <a:solidFill>
                  <a:srgbClr val="010066"/>
                </a:solidFill>
              </a:rPr>
              <a:t> plastics, which can be broken down by bacteria.</a:t>
            </a:r>
          </a:p>
        </p:txBody>
      </p:sp>
      <p:sp>
        <p:nvSpPr>
          <p:cNvPr id="14" name="Rectangle 6">
            <a:extLst>
              <a:ext uri="{FF2B5EF4-FFF2-40B4-BE49-F238E27FC236}">
                <a16:creationId xmlns:a16="http://schemas.microsoft.com/office/drawing/2014/main" id="{EEF39884-CF6E-4B40-8BCF-731C7B14167A}"/>
              </a:ext>
            </a:extLst>
          </p:cNvPr>
          <p:cNvSpPr>
            <a:spLocks noChangeArrowheads="1"/>
          </p:cNvSpPr>
          <p:nvPr/>
        </p:nvSpPr>
        <p:spPr bwMode="auto">
          <a:xfrm>
            <a:off x="342900" y="4997820"/>
            <a:ext cx="3867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these conditions are not met, the packaging will not biodegrade.</a:t>
            </a:r>
          </a:p>
        </p:txBody>
      </p:sp>
      <p:pic>
        <p:nvPicPr>
          <p:cNvPr id="15" name="Picture 14">
            <a:extLst>
              <a:ext uri="{FF2B5EF4-FFF2-40B4-BE49-F238E27FC236}">
                <a16:creationId xmlns:a16="http://schemas.microsoft.com/office/drawing/2014/main" id="{5277156E-9B0F-42A5-929F-3EC689E8F83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38336" y="3485445"/>
            <a:ext cx="3570252" cy="2827347"/>
          </a:xfrm>
          <a:prstGeom prst="rect">
            <a:avLst/>
          </a:prstGeom>
        </p:spPr>
      </p:pic>
      <p:pic>
        <p:nvPicPr>
          <p:cNvPr id="13" name="Picture 7" descr="notes_icon">
            <a:extLst>
              <a:ext uri="{FF2B5EF4-FFF2-40B4-BE49-F238E27FC236}">
                <a16:creationId xmlns:a16="http://schemas.microsoft.com/office/drawing/2014/main" id="{1AFAE9C4-324A-402D-9199-E6544EAE5EFC}"/>
              </a:ext>
            </a:extLst>
          </p:cNvPr>
          <p:cNvPicPr>
            <a:picLocks noChangeAspect="1" noChangeArrowheads="1"/>
          </p:cNvPicPr>
          <p:nvPr/>
        </p:nvPicPr>
        <p:blipFill>
          <a:blip r:embed="rId6" cstate="print"/>
          <a:srcRect/>
          <a:stretch>
            <a:fillRect/>
          </a:stretch>
        </p:blipFill>
        <p:spPr bwMode="auto">
          <a:xfrm>
            <a:off x="8486923" y="150813"/>
            <a:ext cx="442912" cy="387350"/>
          </a:xfrm>
          <a:prstGeom prst="rect">
            <a:avLst/>
          </a:prstGeom>
          <a:noFill/>
          <a:ln w="9525">
            <a:noFill/>
            <a:miter lim="800000"/>
            <a:headEnd/>
            <a:tailEnd/>
          </a:ln>
        </p:spPr>
      </p:pic>
      <p:pic>
        <p:nvPicPr>
          <p:cNvPr id="17" name="Picture 16">
            <a:extLst>
              <a:ext uri="{FF2B5EF4-FFF2-40B4-BE49-F238E27FC236}">
                <a16:creationId xmlns:a16="http://schemas.microsoft.com/office/drawing/2014/main" id="{BF949148-C943-43BA-9F90-C11FDCB4F88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06710"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93809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nimBg="1"/>
      <p:bldP spid="198662"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a:xfrm>
            <a:off x="3148552" y="1300899"/>
            <a:ext cx="5712644" cy="2375555"/>
          </a:xfrm>
          <a:noFill/>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a:noFill/>
        </p:spPr>
        <p:txBody>
          <a:bodyPr>
            <a:normAutofit/>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8">
            <a:extLst>
              <a:ext uri="{FF2B5EF4-FFF2-40B4-BE49-F238E27FC236}">
                <a16:creationId xmlns:a16="http://schemas.microsoft.com/office/drawing/2014/main" id="{8FE9EA68-1858-4EFF-9857-B69DB8EA757E}"/>
              </a:ext>
            </a:extLst>
          </p:cNvPr>
          <p:cNvSpPr>
            <a:spLocks noGrp="1" noChangeArrowheads="1"/>
          </p:cNvSpPr>
          <p:nvPr>
            <p:ph type="title"/>
          </p:nvPr>
        </p:nvSpPr>
        <p:spPr/>
        <p:txBody>
          <a:bodyPr/>
          <a:lstStyle/>
          <a:p>
            <a:r>
              <a:rPr lang="en-GB" altLang="en-US" dirty="0"/>
              <a:t>Opinions on packaging</a:t>
            </a:r>
          </a:p>
        </p:txBody>
      </p:sp>
      <p:pic>
        <p:nvPicPr>
          <p:cNvPr id="6" name="Picture 5">
            <a:extLst>
              <a:ext uri="{FF2B5EF4-FFF2-40B4-BE49-F238E27FC236}">
                <a16:creationId xmlns:a16="http://schemas.microsoft.com/office/drawing/2014/main" id="{C84423F1-DAFC-425B-A73E-2266ED53E47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7D5B9C43-7827-46EE-8CB4-AFE19F656B6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410852FC-13CB-40EF-A38C-B4123A34ABB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41793"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8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EEDD97F7-088B-4898-BE60-07C9D60E952E}"/>
              </a:ext>
            </a:extLst>
          </p:cNvPr>
          <p:cNvSpPr>
            <a:spLocks noGrp="1"/>
          </p:cNvSpPr>
          <p:nvPr>
            <p:ph type="title"/>
          </p:nvPr>
        </p:nvSpPr>
        <p:spPr/>
        <p:txBody>
          <a:bodyPr/>
          <a:lstStyle/>
          <a:p>
            <a:r>
              <a:rPr lang="en-GB" altLang="en-US"/>
              <a:t>Endangered species</a:t>
            </a:r>
          </a:p>
        </p:txBody>
      </p:sp>
      <p:sp>
        <p:nvSpPr>
          <p:cNvPr id="39939" name="Rectangle 5">
            <a:extLst>
              <a:ext uri="{FF2B5EF4-FFF2-40B4-BE49-F238E27FC236}">
                <a16:creationId xmlns:a16="http://schemas.microsoft.com/office/drawing/2014/main" id="{540C32B2-BD8A-473C-87C1-0C5AB5DE8514}"/>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b="1" dirty="0">
                <a:solidFill>
                  <a:srgbClr val="10BC45"/>
                </a:solidFill>
              </a:rPr>
              <a:t>Endangered</a:t>
            </a:r>
            <a:r>
              <a:rPr lang="en-GB" altLang="en-US" dirty="0">
                <a:solidFill>
                  <a:srgbClr val="010066"/>
                </a:solidFill>
              </a:rPr>
              <a:t> species are those with such a low population size that they are at risk of extinction. </a:t>
            </a:r>
          </a:p>
        </p:txBody>
      </p:sp>
      <p:sp>
        <p:nvSpPr>
          <p:cNvPr id="9" name="Rectangle 8">
            <a:extLst>
              <a:ext uri="{FF2B5EF4-FFF2-40B4-BE49-F238E27FC236}">
                <a16:creationId xmlns:a16="http://schemas.microsoft.com/office/drawing/2014/main" id="{D4DB7C09-C557-4BC2-8772-859924D55F79}"/>
              </a:ext>
            </a:extLst>
          </p:cNvPr>
          <p:cNvSpPr>
            <a:spLocks noChangeArrowheads="1"/>
          </p:cNvSpPr>
          <p:nvPr/>
        </p:nvSpPr>
        <p:spPr bwMode="auto">
          <a:xfrm>
            <a:off x="342900" y="1724919"/>
            <a:ext cx="6961149"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effect does extinction have on biodiversity?</a:t>
            </a:r>
            <a:endParaRPr lang="en-GB" altLang="en-US" dirty="0"/>
          </a:p>
        </p:txBody>
      </p:sp>
      <p:sp>
        <p:nvSpPr>
          <p:cNvPr id="10" name="Rectangle 9">
            <a:extLst>
              <a:ext uri="{FF2B5EF4-FFF2-40B4-BE49-F238E27FC236}">
                <a16:creationId xmlns:a16="http://schemas.microsoft.com/office/drawing/2014/main" id="{FCB85C63-AB2F-4A43-AC10-36CD4F8AC6B1}"/>
              </a:ext>
            </a:extLst>
          </p:cNvPr>
          <p:cNvSpPr>
            <a:spLocks noChangeArrowheads="1"/>
          </p:cNvSpPr>
          <p:nvPr/>
        </p:nvSpPr>
        <p:spPr bwMode="auto">
          <a:xfrm>
            <a:off x="342900" y="2869109"/>
            <a:ext cx="401461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tabLst>
                <a:tab pos="355600" algn="l"/>
              </a:tabLst>
              <a:defRPr sz="2400">
                <a:solidFill>
                  <a:srgbClr val="000066"/>
                </a:solidFill>
                <a:latin typeface="Arial" panose="020B0604020202020204" pitchFamily="34" charset="0"/>
              </a:defRPr>
            </a:lvl1pPr>
            <a:lvl2pPr marL="742950" indent="-285750">
              <a:tabLst>
                <a:tab pos="355600" algn="l"/>
              </a:tabLst>
              <a:defRPr sz="2400">
                <a:solidFill>
                  <a:srgbClr val="000066"/>
                </a:solidFill>
                <a:latin typeface="Arial" panose="020B0604020202020204" pitchFamily="34" charset="0"/>
              </a:defRPr>
            </a:lvl2pPr>
            <a:lvl3pPr marL="1143000" indent="-228600">
              <a:tabLst>
                <a:tab pos="355600" algn="l"/>
              </a:tabLst>
              <a:defRPr sz="2400">
                <a:solidFill>
                  <a:srgbClr val="000066"/>
                </a:solidFill>
                <a:latin typeface="Arial" panose="020B0604020202020204" pitchFamily="34" charset="0"/>
              </a:defRPr>
            </a:lvl3pPr>
            <a:lvl4pPr marL="1600200" indent="-228600">
              <a:tabLst>
                <a:tab pos="355600" algn="l"/>
              </a:tabLst>
              <a:defRPr sz="2400">
                <a:solidFill>
                  <a:srgbClr val="000066"/>
                </a:solidFill>
                <a:latin typeface="Arial" panose="020B0604020202020204" pitchFamily="34" charset="0"/>
              </a:defRPr>
            </a:lvl4pPr>
            <a:lvl5pPr marL="2057400" indent="-228600">
              <a:tabLst>
                <a:tab pos="3556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protecting the habitats </a:t>
            </a:r>
            <a:br>
              <a:rPr lang="en-GB" altLang="en-US" dirty="0">
                <a:solidFill>
                  <a:srgbClr val="010066"/>
                </a:solidFill>
              </a:rPr>
            </a:br>
            <a:r>
              <a:rPr lang="en-GB" altLang="en-US" dirty="0">
                <a:solidFill>
                  <a:srgbClr val="010066"/>
                </a:solidFill>
              </a:rPr>
              <a:t>where species live</a:t>
            </a:r>
          </a:p>
        </p:txBody>
      </p:sp>
      <p:sp>
        <p:nvSpPr>
          <p:cNvPr id="11" name="Rectangle 10">
            <a:extLst>
              <a:ext uri="{FF2B5EF4-FFF2-40B4-BE49-F238E27FC236}">
                <a16:creationId xmlns:a16="http://schemas.microsoft.com/office/drawing/2014/main" id="{D4B81543-45A9-46CA-B0D9-DDD7A9A5B9C1}"/>
              </a:ext>
            </a:extLst>
          </p:cNvPr>
          <p:cNvSpPr>
            <a:spLocks noChangeArrowheads="1"/>
          </p:cNvSpPr>
          <p:nvPr/>
        </p:nvSpPr>
        <p:spPr bwMode="auto">
          <a:xfrm>
            <a:off x="342900" y="3809801"/>
            <a:ext cx="401461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tabLst>
                <a:tab pos="355600" algn="l"/>
              </a:tabLst>
              <a:defRPr sz="2400">
                <a:solidFill>
                  <a:srgbClr val="000066"/>
                </a:solidFill>
                <a:latin typeface="Arial" panose="020B0604020202020204" pitchFamily="34" charset="0"/>
              </a:defRPr>
            </a:lvl1pPr>
            <a:lvl2pPr marL="742950" indent="-285750">
              <a:tabLst>
                <a:tab pos="355600" algn="l"/>
              </a:tabLst>
              <a:defRPr sz="2400">
                <a:solidFill>
                  <a:srgbClr val="000066"/>
                </a:solidFill>
                <a:latin typeface="Arial" panose="020B0604020202020204" pitchFamily="34" charset="0"/>
              </a:defRPr>
            </a:lvl2pPr>
            <a:lvl3pPr marL="1143000" indent="-228600">
              <a:tabLst>
                <a:tab pos="355600" algn="l"/>
              </a:tabLst>
              <a:defRPr sz="2400">
                <a:solidFill>
                  <a:srgbClr val="000066"/>
                </a:solidFill>
                <a:latin typeface="Arial" panose="020B0604020202020204" pitchFamily="34" charset="0"/>
              </a:defRPr>
            </a:lvl3pPr>
            <a:lvl4pPr marL="1600200" indent="-228600">
              <a:tabLst>
                <a:tab pos="355600" algn="l"/>
              </a:tabLst>
              <a:defRPr sz="2400">
                <a:solidFill>
                  <a:srgbClr val="000066"/>
                </a:solidFill>
                <a:latin typeface="Arial" panose="020B0604020202020204" pitchFamily="34" charset="0"/>
              </a:defRPr>
            </a:lvl4pPr>
            <a:lvl5pPr marL="2057400" indent="-228600">
              <a:tabLst>
                <a:tab pos="3556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creating banks of seeds </a:t>
            </a:r>
            <a:br>
              <a:rPr lang="en-GB" altLang="en-US" dirty="0">
                <a:solidFill>
                  <a:srgbClr val="010066"/>
                </a:solidFill>
              </a:rPr>
            </a:br>
            <a:r>
              <a:rPr lang="en-GB" altLang="en-US" dirty="0">
                <a:solidFill>
                  <a:srgbClr val="010066"/>
                </a:solidFill>
              </a:rPr>
              <a:t>from endangered plants</a:t>
            </a:r>
          </a:p>
        </p:txBody>
      </p:sp>
      <p:sp>
        <p:nvSpPr>
          <p:cNvPr id="12" name="Rectangle 11">
            <a:extLst>
              <a:ext uri="{FF2B5EF4-FFF2-40B4-BE49-F238E27FC236}">
                <a16:creationId xmlns:a16="http://schemas.microsoft.com/office/drawing/2014/main" id="{5494E817-79A8-4395-BC70-EB0B5496B5ED}"/>
              </a:ext>
            </a:extLst>
          </p:cNvPr>
          <p:cNvSpPr>
            <a:spLocks noChangeArrowheads="1"/>
          </p:cNvSpPr>
          <p:nvPr/>
        </p:nvSpPr>
        <p:spPr bwMode="auto">
          <a:xfrm>
            <a:off x="342900" y="4750494"/>
            <a:ext cx="401461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tabLst>
                <a:tab pos="355600" algn="l"/>
              </a:tabLst>
              <a:defRPr sz="2400">
                <a:solidFill>
                  <a:srgbClr val="000066"/>
                </a:solidFill>
                <a:latin typeface="Arial" panose="020B0604020202020204" pitchFamily="34" charset="0"/>
              </a:defRPr>
            </a:lvl1pPr>
            <a:lvl2pPr marL="742950" indent="-285750">
              <a:tabLst>
                <a:tab pos="355600" algn="l"/>
              </a:tabLst>
              <a:defRPr sz="2400">
                <a:solidFill>
                  <a:srgbClr val="000066"/>
                </a:solidFill>
                <a:latin typeface="Arial" panose="020B0604020202020204" pitchFamily="34" charset="0"/>
              </a:defRPr>
            </a:lvl2pPr>
            <a:lvl3pPr marL="1143000" indent="-228600">
              <a:tabLst>
                <a:tab pos="355600" algn="l"/>
              </a:tabLst>
              <a:defRPr sz="2400">
                <a:solidFill>
                  <a:srgbClr val="000066"/>
                </a:solidFill>
                <a:latin typeface="Arial" panose="020B0604020202020204" pitchFamily="34" charset="0"/>
              </a:defRPr>
            </a:lvl3pPr>
            <a:lvl4pPr marL="1600200" indent="-228600">
              <a:tabLst>
                <a:tab pos="355600" algn="l"/>
              </a:tabLst>
              <a:defRPr sz="2400">
                <a:solidFill>
                  <a:srgbClr val="000066"/>
                </a:solidFill>
                <a:latin typeface="Arial" panose="020B0604020202020204" pitchFamily="34" charset="0"/>
              </a:defRPr>
            </a:lvl4pPr>
            <a:lvl5pPr marL="2057400" indent="-228600">
              <a:tabLst>
                <a:tab pos="3556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educating people about </a:t>
            </a:r>
            <a:br>
              <a:rPr lang="en-GB" altLang="en-US" dirty="0">
                <a:solidFill>
                  <a:srgbClr val="010066"/>
                </a:solidFill>
              </a:rPr>
            </a:br>
            <a:r>
              <a:rPr lang="en-GB" altLang="en-US" dirty="0">
                <a:solidFill>
                  <a:srgbClr val="010066"/>
                </a:solidFill>
              </a:rPr>
              <a:t>protecting the species </a:t>
            </a:r>
          </a:p>
        </p:txBody>
      </p:sp>
      <p:sp>
        <p:nvSpPr>
          <p:cNvPr id="14" name="Rectangle 13">
            <a:extLst>
              <a:ext uri="{FF2B5EF4-FFF2-40B4-BE49-F238E27FC236}">
                <a16:creationId xmlns:a16="http://schemas.microsoft.com/office/drawing/2014/main" id="{8FD14981-0AFD-4868-9721-2D4ABC7325F5}"/>
              </a:ext>
            </a:extLst>
          </p:cNvPr>
          <p:cNvSpPr>
            <a:spLocks noChangeArrowheads="1"/>
          </p:cNvSpPr>
          <p:nvPr/>
        </p:nvSpPr>
        <p:spPr bwMode="auto">
          <a:xfrm>
            <a:off x="342901" y="5691188"/>
            <a:ext cx="463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tabLst>
                <a:tab pos="355600" algn="l"/>
              </a:tabLst>
              <a:defRPr sz="2400">
                <a:solidFill>
                  <a:srgbClr val="000066"/>
                </a:solidFill>
                <a:latin typeface="Arial" panose="020B0604020202020204" pitchFamily="34" charset="0"/>
              </a:defRPr>
            </a:lvl1pPr>
            <a:lvl2pPr marL="742950" indent="-285750">
              <a:tabLst>
                <a:tab pos="355600" algn="l"/>
              </a:tabLst>
              <a:defRPr sz="2400">
                <a:solidFill>
                  <a:srgbClr val="000066"/>
                </a:solidFill>
                <a:latin typeface="Arial" panose="020B0604020202020204" pitchFamily="34" charset="0"/>
              </a:defRPr>
            </a:lvl2pPr>
            <a:lvl3pPr marL="1143000" indent="-228600">
              <a:tabLst>
                <a:tab pos="355600" algn="l"/>
              </a:tabLst>
              <a:defRPr sz="2400">
                <a:solidFill>
                  <a:srgbClr val="000066"/>
                </a:solidFill>
                <a:latin typeface="Arial" panose="020B0604020202020204" pitchFamily="34" charset="0"/>
              </a:defRPr>
            </a:lvl3pPr>
            <a:lvl4pPr marL="1600200" indent="-228600">
              <a:tabLst>
                <a:tab pos="355600" algn="l"/>
              </a:tabLst>
              <a:defRPr sz="2400">
                <a:solidFill>
                  <a:srgbClr val="000066"/>
                </a:solidFill>
                <a:latin typeface="Arial" panose="020B0604020202020204" pitchFamily="34" charset="0"/>
              </a:defRPr>
            </a:lvl4pPr>
            <a:lvl5pPr marL="2057400" indent="-228600">
              <a:tabLst>
                <a:tab pos="3556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breeding animals in captivity.</a:t>
            </a:r>
          </a:p>
        </p:txBody>
      </p:sp>
      <p:pic>
        <p:nvPicPr>
          <p:cNvPr id="39946" name="Picture 14" descr="Boule_311420567_web.jpg">
            <a:extLst>
              <a:ext uri="{FF2B5EF4-FFF2-40B4-BE49-F238E27FC236}">
                <a16:creationId xmlns:a16="http://schemas.microsoft.com/office/drawing/2014/main" id="{427C8636-C41B-4B85-B69F-80ED4D06B961}"/>
              </a:ext>
            </a:extLst>
          </p:cNvPr>
          <p:cNvPicPr>
            <a:picLocks noChangeAspect="1"/>
          </p:cNvPicPr>
          <p:nvPr/>
        </p:nvPicPr>
        <p:blipFill>
          <a:blip r:embed="rId4">
            <a:extLst>
              <a:ext uri="{28A0092B-C50C-407E-A947-70E740481C1C}">
                <a14:useLocalDpi xmlns:a14="http://schemas.microsoft.com/office/drawing/2010/main" val="0"/>
              </a:ext>
            </a:extLst>
          </a:blip>
          <a:srcRect l="24031" t="9293" r="15590"/>
          <a:stretch>
            <a:fillRect/>
          </a:stretch>
        </p:blipFill>
        <p:spPr bwMode="auto">
          <a:xfrm>
            <a:off x="5156905" y="2893484"/>
            <a:ext cx="331946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E605DBF-D784-4BE4-BFED-9A97625EC10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Rectangle 51">
            <a:extLst>
              <a:ext uri="{FF2B5EF4-FFF2-40B4-BE49-F238E27FC236}">
                <a16:creationId xmlns:a16="http://schemas.microsoft.com/office/drawing/2014/main" id="{A942E0DD-ECA3-49D9-87FE-DB1DBB108BF2}"/>
              </a:ext>
            </a:extLst>
          </p:cNvPr>
          <p:cNvSpPr>
            <a:spLocks noChangeArrowheads="1"/>
          </p:cNvSpPr>
          <p:nvPr/>
        </p:nvSpPr>
        <p:spPr bwMode="auto">
          <a:xfrm>
            <a:off x="342900" y="2297014"/>
            <a:ext cx="7141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dirty="0">
                <a:solidFill>
                  <a:srgbClr val="010066"/>
                </a:solidFill>
              </a:rPr>
              <a:t>Measures that help endangered species include:</a:t>
            </a:r>
          </a:p>
        </p:txBody>
      </p:sp>
      <p:pic>
        <p:nvPicPr>
          <p:cNvPr id="16" name="Picture 9" descr="notes_icon">
            <a:extLst>
              <a:ext uri="{FF2B5EF4-FFF2-40B4-BE49-F238E27FC236}">
                <a16:creationId xmlns:a16="http://schemas.microsoft.com/office/drawing/2014/main" id="{59195FBE-28EC-4FC8-8788-DC6D0C6977A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16">
            <a:extLst>
              <a:ext uri="{FF2B5EF4-FFF2-40B4-BE49-F238E27FC236}">
                <a16:creationId xmlns:a16="http://schemas.microsoft.com/office/drawing/2014/main" id="{68222929-C432-4CD3-8E8C-272E84A7A06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7883"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A26DDD9F-DE5D-46F1-970D-2D1DF202F00A}"/>
              </a:ext>
            </a:extLst>
          </p:cNvPr>
          <p:cNvSpPr>
            <a:spLocks noGrp="1"/>
          </p:cNvSpPr>
          <p:nvPr>
            <p:ph type="title"/>
          </p:nvPr>
        </p:nvSpPr>
        <p:spPr/>
        <p:txBody>
          <a:bodyPr/>
          <a:lstStyle/>
          <a:p>
            <a:r>
              <a:rPr lang="en-GB" altLang="en-US" dirty="0"/>
              <a:t>Breeding programs</a:t>
            </a:r>
          </a:p>
        </p:txBody>
      </p:sp>
      <p:sp>
        <p:nvSpPr>
          <p:cNvPr id="40963" name="Rectangle 53">
            <a:extLst>
              <a:ext uri="{FF2B5EF4-FFF2-40B4-BE49-F238E27FC236}">
                <a16:creationId xmlns:a16="http://schemas.microsoft.com/office/drawing/2014/main" id="{8D7D2948-DC5A-43BB-9D0C-46D807D8CC82}"/>
              </a:ext>
            </a:extLst>
          </p:cNvPr>
          <p:cNvSpPr>
            <a:spLocks noChangeArrowheads="1"/>
          </p:cNvSpPr>
          <p:nvPr/>
        </p:nvSpPr>
        <p:spPr bwMode="auto">
          <a:xfrm>
            <a:off x="342900" y="784225"/>
            <a:ext cx="843985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b="1" dirty="0">
                <a:solidFill>
                  <a:srgbClr val="10BC45"/>
                </a:solidFill>
              </a:rPr>
              <a:t>Breeding programs </a:t>
            </a:r>
            <a:r>
              <a:rPr lang="en-GB" altLang="en-US" dirty="0">
                <a:solidFill>
                  <a:srgbClr val="010066"/>
                </a:solidFill>
              </a:rPr>
              <a:t>involve humans planning and encouraging species to reproduce, in the wild or in captivity.  </a:t>
            </a:r>
          </a:p>
        </p:txBody>
      </p:sp>
      <p:sp>
        <p:nvSpPr>
          <p:cNvPr id="5" name="Rectangle 52">
            <a:extLst>
              <a:ext uri="{FF2B5EF4-FFF2-40B4-BE49-F238E27FC236}">
                <a16:creationId xmlns:a16="http://schemas.microsoft.com/office/drawing/2014/main" id="{CA038230-A225-4C9B-AD81-F3CEADA5985F}"/>
              </a:ext>
            </a:extLst>
          </p:cNvPr>
          <p:cNvSpPr>
            <a:spLocks noChangeArrowheads="1"/>
          </p:cNvSpPr>
          <p:nvPr/>
        </p:nvSpPr>
        <p:spPr bwMode="auto">
          <a:xfrm>
            <a:off x="342900" y="18049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dirty="0">
                <a:solidFill>
                  <a:srgbClr val="010066"/>
                </a:solidFill>
              </a:rPr>
              <a:t>Their aim is to increase population sizes, in an attempt to protect endangered species from extinction. </a:t>
            </a:r>
          </a:p>
        </p:txBody>
      </p:sp>
      <p:sp>
        <p:nvSpPr>
          <p:cNvPr id="7" name="Rectangle 51">
            <a:extLst>
              <a:ext uri="{FF2B5EF4-FFF2-40B4-BE49-F238E27FC236}">
                <a16:creationId xmlns:a16="http://schemas.microsoft.com/office/drawing/2014/main" id="{31B0A8E1-9D71-4B13-9A38-D9872E803C3F}"/>
              </a:ext>
            </a:extLst>
          </p:cNvPr>
          <p:cNvSpPr>
            <a:spLocks noChangeArrowheads="1"/>
          </p:cNvSpPr>
          <p:nvPr/>
        </p:nvSpPr>
        <p:spPr bwMode="auto">
          <a:xfrm>
            <a:off x="342899" y="4214813"/>
            <a:ext cx="45677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dirty="0">
                <a:solidFill>
                  <a:srgbClr val="010066"/>
                </a:solidFill>
              </a:rPr>
              <a:t>In 1987, there were just 217 </a:t>
            </a:r>
            <a:br>
              <a:rPr lang="en-GB" altLang="en-US" dirty="0">
                <a:solidFill>
                  <a:srgbClr val="010066"/>
                </a:solidFill>
              </a:rPr>
            </a:br>
            <a:r>
              <a:rPr lang="en-GB" altLang="en-US" dirty="0">
                <a:solidFill>
                  <a:srgbClr val="010066"/>
                </a:solidFill>
              </a:rPr>
              <a:t>California condors. As a result of breeding programs, there were 435 in 2015, 268 of which were living in the wild. </a:t>
            </a:r>
          </a:p>
        </p:txBody>
      </p:sp>
      <p:sp>
        <p:nvSpPr>
          <p:cNvPr id="8" name="Rectangle 7">
            <a:extLst>
              <a:ext uri="{FF2B5EF4-FFF2-40B4-BE49-F238E27FC236}">
                <a16:creationId xmlns:a16="http://schemas.microsoft.com/office/drawing/2014/main" id="{E30981D9-4E1C-43A2-89DB-6D3A211EAC7C}"/>
              </a:ext>
            </a:extLst>
          </p:cNvPr>
          <p:cNvSpPr>
            <a:spLocks noChangeArrowheads="1"/>
          </p:cNvSpPr>
          <p:nvPr/>
        </p:nvSpPr>
        <p:spPr bwMode="auto">
          <a:xfrm>
            <a:off x="342900" y="2824163"/>
            <a:ext cx="46919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species only exist today </a:t>
            </a:r>
            <a:br>
              <a:rPr lang="en-GB" altLang="en-US" dirty="0">
                <a:solidFill>
                  <a:srgbClr val="010066"/>
                </a:solidFill>
              </a:rPr>
            </a:br>
            <a:r>
              <a:rPr lang="en-GB" altLang="en-US" dirty="0">
                <a:solidFill>
                  <a:srgbClr val="010066"/>
                </a:solidFill>
              </a:rPr>
              <a:t>because breeding programs </a:t>
            </a:r>
            <a:br>
              <a:rPr lang="en-GB" altLang="en-US" dirty="0">
                <a:solidFill>
                  <a:srgbClr val="010066"/>
                </a:solidFill>
              </a:rPr>
            </a:br>
            <a:r>
              <a:rPr lang="en-GB" altLang="en-US" dirty="0">
                <a:solidFill>
                  <a:srgbClr val="010066"/>
                </a:solidFill>
              </a:rPr>
              <a:t>have saved them from dying out. </a:t>
            </a:r>
            <a:endParaRPr lang="en-GB" altLang="en-US" dirty="0"/>
          </a:p>
        </p:txBody>
      </p:sp>
      <p:pic>
        <p:nvPicPr>
          <p:cNvPr id="40968" name="Picture 9" descr="kojihirano_102222178_web.jpg">
            <a:extLst>
              <a:ext uri="{FF2B5EF4-FFF2-40B4-BE49-F238E27FC236}">
                <a16:creationId xmlns:a16="http://schemas.microsoft.com/office/drawing/2014/main" id="{1AADD1A8-7B5A-4B98-9E0D-245A007DCFAF}"/>
              </a:ext>
            </a:extLst>
          </p:cNvPr>
          <p:cNvPicPr>
            <a:picLocks noChangeAspect="1"/>
          </p:cNvPicPr>
          <p:nvPr/>
        </p:nvPicPr>
        <p:blipFill>
          <a:blip r:embed="rId4">
            <a:extLst>
              <a:ext uri="{28A0092B-C50C-407E-A947-70E740481C1C}">
                <a14:useLocalDpi xmlns:a14="http://schemas.microsoft.com/office/drawing/2010/main" val="0"/>
              </a:ext>
            </a:extLst>
          </a:blip>
          <a:srcRect l="32986" t="19199" r="7642" b="19643"/>
          <a:stretch>
            <a:fillRect/>
          </a:stretch>
        </p:blipFill>
        <p:spPr bwMode="auto">
          <a:xfrm>
            <a:off x="5189538" y="2708275"/>
            <a:ext cx="33432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B6DB501-8CA8-4FD2-B5C1-98679D1BA7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84EC79BA-349D-4B90-B908-09A5925D4475}"/>
              </a:ext>
            </a:extLst>
          </p:cNvPr>
          <p:cNvSpPr>
            <a:spLocks noGrp="1"/>
          </p:cNvSpPr>
          <p:nvPr>
            <p:ph type="title"/>
          </p:nvPr>
        </p:nvSpPr>
        <p:spPr/>
        <p:txBody>
          <a:bodyPr/>
          <a:lstStyle/>
          <a:p>
            <a:r>
              <a:rPr lang="en-GB" altLang="en-US"/>
              <a:t>Captive breeding</a:t>
            </a:r>
          </a:p>
        </p:txBody>
      </p:sp>
      <p:sp>
        <p:nvSpPr>
          <p:cNvPr id="41987" name="Rectangle 5">
            <a:extLst>
              <a:ext uri="{FF2B5EF4-FFF2-40B4-BE49-F238E27FC236}">
                <a16:creationId xmlns:a16="http://schemas.microsoft.com/office/drawing/2014/main" id="{85AC9760-F1E5-447A-8783-40CB34F443D5}"/>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b="1">
                <a:solidFill>
                  <a:srgbClr val="10BC45"/>
                </a:solidFill>
              </a:rPr>
              <a:t>Captive breeding </a:t>
            </a:r>
            <a:r>
              <a:rPr lang="en-GB" altLang="en-US">
                <a:solidFill>
                  <a:srgbClr val="010066"/>
                </a:solidFill>
              </a:rPr>
              <a:t>is carried out in environments controlled </a:t>
            </a:r>
            <a:br>
              <a:rPr lang="en-GB" altLang="en-US">
                <a:solidFill>
                  <a:srgbClr val="010066"/>
                </a:solidFill>
              </a:rPr>
            </a:br>
            <a:r>
              <a:rPr lang="en-GB" altLang="en-US">
                <a:solidFill>
                  <a:srgbClr val="010066"/>
                </a:solidFill>
              </a:rPr>
              <a:t>by humans, such as wildlife reserves and zoos. </a:t>
            </a:r>
          </a:p>
        </p:txBody>
      </p:sp>
      <p:sp>
        <p:nvSpPr>
          <p:cNvPr id="8" name="Rectangle 7">
            <a:extLst>
              <a:ext uri="{FF2B5EF4-FFF2-40B4-BE49-F238E27FC236}">
                <a16:creationId xmlns:a16="http://schemas.microsoft.com/office/drawing/2014/main" id="{EE9081F3-8CA5-41F2-A2B7-6426809C75EA}"/>
              </a:ext>
            </a:extLst>
          </p:cNvPr>
          <p:cNvSpPr>
            <a:spLocks noChangeArrowheads="1"/>
          </p:cNvSpPr>
          <p:nvPr/>
        </p:nvSpPr>
        <p:spPr bwMode="auto">
          <a:xfrm>
            <a:off x="342900" y="1681163"/>
            <a:ext cx="8189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animals raised in captivity are later released into the wild. However, this is not always successful as the animals often have not developed the </a:t>
            </a:r>
            <a:r>
              <a:rPr lang="en-GB" altLang="en-US" dirty="0" err="1">
                <a:solidFill>
                  <a:srgbClr val="010066"/>
                </a:solidFill>
              </a:rPr>
              <a:t>behavioral</a:t>
            </a:r>
            <a:r>
              <a:rPr lang="en-GB" altLang="en-US" dirty="0">
                <a:solidFill>
                  <a:srgbClr val="010066"/>
                </a:solidFill>
              </a:rPr>
              <a:t> skills, such as hunting, to survive without human help. </a:t>
            </a:r>
            <a:endParaRPr lang="en-GB" altLang="en-US" dirty="0"/>
          </a:p>
        </p:txBody>
      </p:sp>
      <p:sp>
        <p:nvSpPr>
          <p:cNvPr id="9" name="Rectangle 8">
            <a:extLst>
              <a:ext uri="{FF2B5EF4-FFF2-40B4-BE49-F238E27FC236}">
                <a16:creationId xmlns:a16="http://schemas.microsoft.com/office/drawing/2014/main" id="{89A8037B-0BA7-4045-98C8-35B3A7ED7FE4}"/>
              </a:ext>
            </a:extLst>
          </p:cNvPr>
          <p:cNvSpPr>
            <a:spLocks noChangeArrowheads="1"/>
          </p:cNvSpPr>
          <p:nvPr/>
        </p:nvSpPr>
        <p:spPr bwMode="auto">
          <a:xfrm>
            <a:off x="342900" y="4583113"/>
            <a:ext cx="452261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Captive breeding programs have been aimed at animals such as giant pandas, cheetahs and land snails. </a:t>
            </a:r>
            <a:endParaRPr lang="en-GB" altLang="en-US" dirty="0"/>
          </a:p>
        </p:txBody>
      </p:sp>
      <p:sp>
        <p:nvSpPr>
          <p:cNvPr id="11" name="Rectangle 10">
            <a:extLst>
              <a:ext uri="{FF2B5EF4-FFF2-40B4-BE49-F238E27FC236}">
                <a16:creationId xmlns:a16="http://schemas.microsoft.com/office/drawing/2014/main" id="{38C0F15F-ECB1-405B-8C25-EFEA691AB062}"/>
              </a:ext>
            </a:extLst>
          </p:cNvPr>
          <p:cNvSpPr>
            <a:spLocks noChangeArrowheads="1"/>
          </p:cNvSpPr>
          <p:nvPr/>
        </p:nvSpPr>
        <p:spPr bwMode="auto">
          <a:xfrm>
            <a:off x="342900" y="3316288"/>
            <a:ext cx="46919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 result, the animals often </a:t>
            </a:r>
            <a:br>
              <a:rPr lang="en-GB" altLang="en-US" dirty="0">
                <a:solidFill>
                  <a:srgbClr val="010066"/>
                </a:solidFill>
              </a:rPr>
            </a:br>
            <a:r>
              <a:rPr lang="en-GB" altLang="en-US" dirty="0">
                <a:solidFill>
                  <a:srgbClr val="010066"/>
                </a:solidFill>
              </a:rPr>
              <a:t>have to remain in the zoo or </a:t>
            </a:r>
            <a:br>
              <a:rPr lang="en-GB" altLang="en-US" dirty="0">
                <a:solidFill>
                  <a:srgbClr val="010066"/>
                </a:solidFill>
              </a:rPr>
            </a:br>
            <a:r>
              <a:rPr lang="en-GB" altLang="en-US" dirty="0">
                <a:solidFill>
                  <a:srgbClr val="010066"/>
                </a:solidFill>
              </a:rPr>
              <a:t>reserve for the rest of their lives.</a:t>
            </a:r>
            <a:endParaRPr lang="en-GB" altLang="en-US" dirty="0"/>
          </a:p>
        </p:txBody>
      </p:sp>
      <p:pic>
        <p:nvPicPr>
          <p:cNvPr id="41992" name="Picture 9" descr="Hung-Chung-Chih_87981019_we.jpg">
            <a:extLst>
              <a:ext uri="{FF2B5EF4-FFF2-40B4-BE49-F238E27FC236}">
                <a16:creationId xmlns:a16="http://schemas.microsoft.com/office/drawing/2014/main" id="{058BE20E-0AFB-4FBB-9648-DFDD3AA2BC70}"/>
              </a:ext>
            </a:extLst>
          </p:cNvPr>
          <p:cNvPicPr>
            <a:picLocks noChangeAspect="1"/>
          </p:cNvPicPr>
          <p:nvPr/>
        </p:nvPicPr>
        <p:blipFill>
          <a:blip r:embed="rId4">
            <a:extLst>
              <a:ext uri="{28A0092B-C50C-407E-A947-70E740481C1C}">
                <a14:useLocalDpi xmlns:a14="http://schemas.microsoft.com/office/drawing/2010/main" val="0"/>
              </a:ext>
            </a:extLst>
          </a:blip>
          <a:srcRect l="15559" t="5386" r="17110" b="9525"/>
          <a:stretch>
            <a:fillRect/>
          </a:stretch>
        </p:blipFill>
        <p:spPr bwMode="auto">
          <a:xfrm>
            <a:off x="5257800" y="3390900"/>
            <a:ext cx="32750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0CA99BE-DBCA-4B28-82D8-2F6EAA1FAB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D609BFD-3A78-4E11-8709-0B64BC7852AB}"/>
              </a:ext>
            </a:extLst>
          </p:cNvPr>
          <p:cNvSpPr>
            <a:spLocks noGrp="1" noChangeArrowheads="1"/>
          </p:cNvSpPr>
          <p:nvPr>
            <p:ph type="title"/>
          </p:nvPr>
        </p:nvSpPr>
        <p:spPr/>
        <p:txBody>
          <a:bodyPr/>
          <a:lstStyle/>
          <a:p>
            <a:pPr eaLnBrk="1" hangingPunct="1"/>
            <a:r>
              <a:rPr lang="en-GB" altLang="en-US"/>
              <a:t>Problems with captive breeding (1)</a:t>
            </a:r>
          </a:p>
        </p:txBody>
      </p:sp>
      <p:sp>
        <p:nvSpPr>
          <p:cNvPr id="137232" name="Text Box 16">
            <a:extLst>
              <a:ext uri="{FF2B5EF4-FFF2-40B4-BE49-F238E27FC236}">
                <a16:creationId xmlns:a16="http://schemas.microsoft.com/office/drawing/2014/main" id="{BFD45605-8B8D-4E00-B12A-D01A17C095BB}"/>
              </a:ext>
            </a:extLst>
          </p:cNvPr>
          <p:cNvSpPr txBox="1">
            <a:spLocks noChangeArrowheads="1"/>
          </p:cNvSpPr>
          <p:nvPr/>
        </p:nvSpPr>
        <p:spPr bwMode="auto">
          <a:xfrm>
            <a:off x="342900" y="4214813"/>
            <a:ext cx="41624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Zoos and nature reserves often exchange breeding animals. This reduces </a:t>
            </a:r>
            <a:br>
              <a:rPr lang="en-GB" altLang="en-US" dirty="0">
                <a:solidFill>
                  <a:srgbClr val="010066"/>
                </a:solidFill>
              </a:rPr>
            </a:br>
            <a:r>
              <a:rPr lang="en-GB" altLang="en-US" dirty="0">
                <a:solidFill>
                  <a:srgbClr val="010066"/>
                </a:solidFill>
              </a:rPr>
              <a:t>the likelihood of related individuals breeding together.</a:t>
            </a:r>
            <a:endParaRPr lang="en-GB" altLang="en-US" dirty="0">
              <a:solidFill>
                <a:schemeClr val="tx1"/>
              </a:solidFill>
            </a:endParaRPr>
          </a:p>
        </p:txBody>
      </p:sp>
      <p:sp>
        <p:nvSpPr>
          <p:cNvPr id="43013" name="Text Box 9">
            <a:extLst>
              <a:ext uri="{FF2B5EF4-FFF2-40B4-BE49-F238E27FC236}">
                <a16:creationId xmlns:a16="http://schemas.microsoft.com/office/drawing/2014/main" id="{3F3F9CBF-2B78-4B6D-9846-EA0143A97F99}"/>
              </a:ext>
            </a:extLst>
          </p:cNvPr>
          <p:cNvSpPr txBox="1">
            <a:spLocks noChangeArrowheads="1"/>
          </p:cNvSpPr>
          <p:nvPr/>
        </p:nvSpPr>
        <p:spPr bwMode="auto">
          <a:xfrm>
            <a:off x="342900" y="784225"/>
            <a:ext cx="78641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If very few animals are involved in a captive breeding program, it can lead to </a:t>
            </a:r>
            <a:r>
              <a:rPr lang="en-GB" altLang="en-US" b="1" dirty="0">
                <a:solidFill>
                  <a:srgbClr val="10BC45"/>
                </a:solidFill>
              </a:rPr>
              <a:t>inbreeding</a:t>
            </a:r>
            <a:r>
              <a:rPr lang="en-GB" altLang="en-US" dirty="0">
                <a:solidFill>
                  <a:srgbClr val="010066"/>
                </a:solidFill>
              </a:rPr>
              <a:t>. This is when closely related individuals produce offspring together. </a:t>
            </a:r>
          </a:p>
        </p:txBody>
      </p:sp>
      <p:sp>
        <p:nvSpPr>
          <p:cNvPr id="12" name="Rectangle 11">
            <a:extLst>
              <a:ext uri="{FF2B5EF4-FFF2-40B4-BE49-F238E27FC236}">
                <a16:creationId xmlns:a16="http://schemas.microsoft.com/office/drawing/2014/main" id="{21E0F0D4-9E78-4DBE-83AA-5106370DE11E}"/>
              </a:ext>
            </a:extLst>
          </p:cNvPr>
          <p:cNvSpPr>
            <a:spLocks noChangeArrowheads="1"/>
          </p:cNvSpPr>
          <p:nvPr/>
        </p:nvSpPr>
        <p:spPr bwMode="auto">
          <a:xfrm>
            <a:off x="342901" y="2314575"/>
            <a:ext cx="401637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Inbreeding can increase </a:t>
            </a:r>
            <a:br>
              <a:rPr lang="en-GB" altLang="en-US" dirty="0">
                <a:solidFill>
                  <a:srgbClr val="010066"/>
                </a:solidFill>
              </a:rPr>
            </a:br>
            <a:r>
              <a:rPr lang="en-GB" altLang="en-US" dirty="0">
                <a:solidFill>
                  <a:srgbClr val="010066"/>
                </a:solidFill>
              </a:rPr>
              <a:t>susceptibility to disease </a:t>
            </a:r>
            <a:br>
              <a:rPr lang="en-GB" altLang="en-US" dirty="0">
                <a:solidFill>
                  <a:srgbClr val="010066"/>
                </a:solidFill>
              </a:rPr>
            </a:br>
            <a:r>
              <a:rPr lang="en-GB" altLang="en-US" dirty="0">
                <a:solidFill>
                  <a:srgbClr val="010066"/>
                </a:solidFill>
              </a:rPr>
              <a:t>and reduce life expectancy </a:t>
            </a:r>
            <a:br>
              <a:rPr lang="en-GB" altLang="en-US" dirty="0">
                <a:solidFill>
                  <a:srgbClr val="010066"/>
                </a:solidFill>
              </a:rPr>
            </a:br>
            <a:r>
              <a:rPr lang="en-GB" altLang="en-US" dirty="0">
                <a:solidFill>
                  <a:srgbClr val="010066"/>
                </a:solidFill>
              </a:rPr>
              <a:t>in the offspring. </a:t>
            </a:r>
            <a:endParaRPr lang="en-GB" altLang="en-US" dirty="0"/>
          </a:p>
        </p:txBody>
      </p:sp>
      <p:pic>
        <p:nvPicPr>
          <p:cNvPr id="43015" name="Picture 7" descr="Saman527_414942646_web.jpg">
            <a:extLst>
              <a:ext uri="{FF2B5EF4-FFF2-40B4-BE49-F238E27FC236}">
                <a16:creationId xmlns:a16="http://schemas.microsoft.com/office/drawing/2014/main" id="{0B708625-9BC2-4DCC-ACD6-0730F3F1AB9F}"/>
              </a:ext>
            </a:extLst>
          </p:cNvPr>
          <p:cNvPicPr>
            <a:picLocks noChangeAspect="1"/>
          </p:cNvPicPr>
          <p:nvPr/>
        </p:nvPicPr>
        <p:blipFill>
          <a:blip r:embed="rId4">
            <a:extLst>
              <a:ext uri="{28A0092B-C50C-407E-A947-70E740481C1C}">
                <a14:useLocalDpi xmlns:a14="http://schemas.microsoft.com/office/drawing/2010/main" val="0"/>
              </a:ext>
            </a:extLst>
          </a:blip>
          <a:srcRect l="3226" t="3357" r="27202"/>
          <a:stretch>
            <a:fillRect/>
          </a:stretch>
        </p:blipFill>
        <p:spPr bwMode="auto">
          <a:xfrm>
            <a:off x="4584172" y="2407885"/>
            <a:ext cx="401637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39A49C9-2A3F-4B2E-982A-C77739AF5E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3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FC4366B-505B-487F-B652-4C9C8349CFF5}"/>
              </a:ext>
            </a:extLst>
          </p:cNvPr>
          <p:cNvSpPr>
            <a:spLocks noGrp="1" noChangeArrowheads="1"/>
          </p:cNvSpPr>
          <p:nvPr>
            <p:ph type="title"/>
          </p:nvPr>
        </p:nvSpPr>
        <p:spPr/>
        <p:txBody>
          <a:bodyPr/>
          <a:lstStyle/>
          <a:p>
            <a:pPr eaLnBrk="1" hangingPunct="1"/>
            <a:r>
              <a:rPr lang="en-GB" altLang="en-US"/>
              <a:t>Problems with captive breeding (2)</a:t>
            </a:r>
          </a:p>
        </p:txBody>
      </p:sp>
      <p:sp>
        <p:nvSpPr>
          <p:cNvPr id="44036" name="Rectangle 8">
            <a:extLst>
              <a:ext uri="{FF2B5EF4-FFF2-40B4-BE49-F238E27FC236}">
                <a16:creationId xmlns:a16="http://schemas.microsoft.com/office/drawing/2014/main" id="{15FB5C74-273F-442E-B24E-E82D3E02DE98}"/>
              </a:ext>
            </a:extLst>
          </p:cNvPr>
          <p:cNvSpPr>
            <a:spLocks noChangeArrowheads="1"/>
          </p:cNvSpPr>
          <p:nvPr/>
        </p:nvSpPr>
        <p:spPr bwMode="auto">
          <a:xfrm>
            <a:off x="342900" y="784225"/>
            <a:ext cx="8532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Another problem is that the </a:t>
            </a:r>
            <a:r>
              <a:rPr lang="en-GB" altLang="en-US" b="1" dirty="0">
                <a:solidFill>
                  <a:srgbClr val="010066"/>
                </a:solidFill>
              </a:rPr>
              <a:t>reproduction rate </a:t>
            </a:r>
            <a:r>
              <a:rPr lang="en-GB" altLang="en-US" dirty="0">
                <a:solidFill>
                  <a:srgbClr val="010066"/>
                </a:solidFill>
              </a:rPr>
              <a:t>of captive </a:t>
            </a:r>
            <a:br>
              <a:rPr lang="en-GB" altLang="en-US" dirty="0">
                <a:solidFill>
                  <a:srgbClr val="010066"/>
                </a:solidFill>
              </a:rPr>
            </a:br>
            <a:r>
              <a:rPr lang="en-GB" altLang="en-US" dirty="0">
                <a:solidFill>
                  <a:srgbClr val="010066"/>
                </a:solidFill>
              </a:rPr>
              <a:t>animals is often lower than it is in the wild.</a:t>
            </a:r>
          </a:p>
        </p:txBody>
      </p:sp>
      <p:sp>
        <p:nvSpPr>
          <p:cNvPr id="10" name="Rectangle 9">
            <a:extLst>
              <a:ext uri="{FF2B5EF4-FFF2-40B4-BE49-F238E27FC236}">
                <a16:creationId xmlns:a16="http://schemas.microsoft.com/office/drawing/2014/main" id="{C9458723-0A16-481F-BFF1-7B1BA2C0D93F}"/>
              </a:ext>
            </a:extLst>
          </p:cNvPr>
          <p:cNvSpPr>
            <a:spLocks noChangeArrowheads="1"/>
          </p:cNvSpPr>
          <p:nvPr/>
        </p:nvSpPr>
        <p:spPr bwMode="auto">
          <a:xfrm>
            <a:off x="342901" y="4583113"/>
            <a:ext cx="376625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zoos use </a:t>
            </a:r>
            <a:r>
              <a:rPr lang="en-GB" altLang="en-US" b="1" dirty="0">
                <a:solidFill>
                  <a:srgbClr val="10BC45"/>
                </a:solidFill>
              </a:rPr>
              <a:t>artificial </a:t>
            </a:r>
            <a:br>
              <a:rPr lang="en-GB" altLang="en-US" b="1" dirty="0">
                <a:solidFill>
                  <a:srgbClr val="10BC45"/>
                </a:solidFill>
              </a:rPr>
            </a:br>
            <a:r>
              <a:rPr lang="en-GB" altLang="en-US" b="1" dirty="0">
                <a:solidFill>
                  <a:srgbClr val="10BC45"/>
                </a:solidFill>
              </a:rPr>
              <a:t>breeding techniques</a:t>
            </a:r>
            <a:r>
              <a:rPr lang="en-GB" altLang="en-US" dirty="0">
                <a:solidFill>
                  <a:srgbClr val="010066"/>
                </a:solidFill>
              </a:rPr>
              <a:t> to </a:t>
            </a:r>
            <a:br>
              <a:rPr lang="en-GB" altLang="en-US" dirty="0">
                <a:solidFill>
                  <a:srgbClr val="010066"/>
                </a:solidFill>
              </a:rPr>
            </a:br>
            <a:r>
              <a:rPr lang="en-GB" altLang="en-US" dirty="0">
                <a:solidFill>
                  <a:srgbClr val="010066"/>
                </a:solidFill>
              </a:rPr>
              <a:t>increase the chances of </a:t>
            </a:r>
            <a:br>
              <a:rPr lang="en-GB" altLang="en-US" dirty="0">
                <a:solidFill>
                  <a:srgbClr val="010066"/>
                </a:solidFill>
              </a:rPr>
            </a:br>
            <a:r>
              <a:rPr lang="en-GB" altLang="en-US" dirty="0">
                <a:solidFill>
                  <a:srgbClr val="010066"/>
                </a:solidFill>
              </a:rPr>
              <a:t>animals reproducing.</a:t>
            </a:r>
            <a:endParaRPr lang="en-GB" altLang="en-US" dirty="0"/>
          </a:p>
        </p:txBody>
      </p:sp>
      <p:sp>
        <p:nvSpPr>
          <p:cNvPr id="11" name="Rectangle 10">
            <a:extLst>
              <a:ext uri="{FF2B5EF4-FFF2-40B4-BE49-F238E27FC236}">
                <a16:creationId xmlns:a16="http://schemas.microsoft.com/office/drawing/2014/main" id="{B6364205-5C06-411A-99DE-88E66B1D0E39}"/>
              </a:ext>
            </a:extLst>
          </p:cNvPr>
          <p:cNvSpPr>
            <a:spLocks noChangeArrowheads="1"/>
          </p:cNvSpPr>
          <p:nvPr/>
        </p:nvSpPr>
        <p:spPr bwMode="auto">
          <a:xfrm>
            <a:off x="342900" y="180340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can be due to </a:t>
            </a:r>
            <a:r>
              <a:rPr lang="en-GB" altLang="en-US" b="1" dirty="0" err="1">
                <a:solidFill>
                  <a:srgbClr val="010066"/>
                </a:solidFill>
              </a:rPr>
              <a:t>behavioral</a:t>
            </a:r>
            <a:r>
              <a:rPr lang="en-GB" altLang="en-US" b="1" dirty="0">
                <a:solidFill>
                  <a:srgbClr val="010066"/>
                </a:solidFill>
              </a:rPr>
              <a:t> changes </a:t>
            </a:r>
            <a:r>
              <a:rPr lang="en-GB" altLang="en-US" dirty="0">
                <a:solidFill>
                  <a:srgbClr val="010066"/>
                </a:solidFill>
              </a:rPr>
              <a:t>that occur when an animals is kept outside of its natural habitat. </a:t>
            </a:r>
            <a:endParaRPr lang="en-GB" altLang="en-US" dirty="0"/>
          </a:p>
        </p:txBody>
      </p:sp>
      <p:sp>
        <p:nvSpPr>
          <p:cNvPr id="12" name="Rectangle 11">
            <a:extLst>
              <a:ext uri="{FF2B5EF4-FFF2-40B4-BE49-F238E27FC236}">
                <a16:creationId xmlns:a16="http://schemas.microsoft.com/office/drawing/2014/main" id="{30A5656A-13A1-4140-A45A-5C250957DB66}"/>
              </a:ext>
            </a:extLst>
          </p:cNvPr>
          <p:cNvSpPr>
            <a:spLocks noChangeArrowheads="1"/>
          </p:cNvSpPr>
          <p:nvPr/>
        </p:nvSpPr>
        <p:spPr bwMode="auto">
          <a:xfrm>
            <a:off x="342900" y="2824163"/>
            <a:ext cx="42560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Sometimes captive animals show increased aggression, which makes them less likely </a:t>
            </a:r>
            <a:br>
              <a:rPr lang="en-GB" altLang="en-US" dirty="0">
                <a:solidFill>
                  <a:srgbClr val="010066"/>
                </a:solidFill>
              </a:rPr>
            </a:br>
            <a:r>
              <a:rPr lang="en-GB" altLang="en-US" dirty="0">
                <a:solidFill>
                  <a:srgbClr val="010066"/>
                </a:solidFill>
              </a:rPr>
              <a:t>to breed successfully. </a:t>
            </a:r>
            <a:endParaRPr lang="en-GB" altLang="en-US" dirty="0"/>
          </a:p>
        </p:txBody>
      </p:sp>
      <p:pic>
        <p:nvPicPr>
          <p:cNvPr id="44040" name="Picture 8" descr="UKRID_172443830_web.jpg">
            <a:extLst>
              <a:ext uri="{FF2B5EF4-FFF2-40B4-BE49-F238E27FC236}">
                <a16:creationId xmlns:a16="http://schemas.microsoft.com/office/drawing/2014/main" id="{935309A0-19DB-4BEF-B8CC-E2CAAF195E6C}"/>
              </a:ext>
            </a:extLst>
          </p:cNvPr>
          <p:cNvPicPr>
            <a:picLocks noChangeAspect="1"/>
          </p:cNvPicPr>
          <p:nvPr/>
        </p:nvPicPr>
        <p:blipFill>
          <a:blip r:embed="rId4">
            <a:extLst>
              <a:ext uri="{28A0092B-C50C-407E-A947-70E740481C1C}">
                <a14:useLocalDpi xmlns:a14="http://schemas.microsoft.com/office/drawing/2010/main" val="0"/>
              </a:ext>
            </a:extLst>
          </a:blip>
          <a:srcRect l="9117" r="11461"/>
          <a:stretch>
            <a:fillRect/>
          </a:stretch>
        </p:blipFill>
        <p:spPr bwMode="auto">
          <a:xfrm>
            <a:off x="4598988" y="2849563"/>
            <a:ext cx="3933825"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EB793EC-56D6-408A-8E05-E75E1A2AA3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F712C72-A0B6-434E-A3EB-5D003496C32A}"/>
              </a:ext>
            </a:extLst>
          </p:cNvPr>
          <p:cNvSpPr>
            <a:spLocks noGrp="1"/>
          </p:cNvSpPr>
          <p:nvPr>
            <p:ph type="title"/>
          </p:nvPr>
        </p:nvSpPr>
        <p:spPr/>
        <p:txBody>
          <a:bodyPr/>
          <a:lstStyle/>
          <a:p>
            <a:r>
              <a:rPr lang="en-GB" altLang="en-US" dirty="0"/>
              <a:t>Ecotourism</a:t>
            </a:r>
          </a:p>
        </p:txBody>
      </p:sp>
      <p:sp>
        <p:nvSpPr>
          <p:cNvPr id="25604" name="Rectangle 7">
            <a:extLst>
              <a:ext uri="{FF2B5EF4-FFF2-40B4-BE49-F238E27FC236}">
                <a16:creationId xmlns:a16="http://schemas.microsoft.com/office/drawing/2014/main" id="{E9733EBE-43DC-4550-8E18-D2BF6944E5B0}"/>
              </a:ext>
            </a:extLst>
          </p:cNvPr>
          <p:cNvSpPr>
            <a:spLocks noChangeArrowheads="1"/>
          </p:cNvSpPr>
          <p:nvPr/>
        </p:nvSpPr>
        <p:spPr bwMode="auto">
          <a:xfrm>
            <a:off x="342900" y="784225"/>
            <a:ext cx="8658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Ecotourism </a:t>
            </a:r>
            <a:r>
              <a:rPr lang="en-GB" altLang="en-US" dirty="0">
                <a:solidFill>
                  <a:srgbClr val="010066"/>
                </a:solidFill>
              </a:rPr>
              <a:t>is a type of tourism that focuses on the natural environment and usually supports conservation projects and </a:t>
            </a:r>
            <a:r>
              <a:rPr lang="en-GB" altLang="en-US" b="1" dirty="0">
                <a:solidFill>
                  <a:srgbClr val="10BC45"/>
                </a:solidFill>
              </a:rPr>
              <a:t>sustainable development</a:t>
            </a:r>
            <a:r>
              <a:rPr lang="en-GB" altLang="en-US" dirty="0">
                <a:solidFill>
                  <a:srgbClr val="010066"/>
                </a:solidFill>
              </a:rPr>
              <a:t>. </a:t>
            </a:r>
          </a:p>
        </p:txBody>
      </p:sp>
      <p:sp>
        <p:nvSpPr>
          <p:cNvPr id="10" name="Rectangle 9">
            <a:extLst>
              <a:ext uri="{FF2B5EF4-FFF2-40B4-BE49-F238E27FC236}">
                <a16:creationId xmlns:a16="http://schemas.microsoft.com/office/drawing/2014/main" id="{68BE6500-EE64-4F02-9B81-5920CC856986}"/>
              </a:ext>
            </a:extLst>
          </p:cNvPr>
          <p:cNvSpPr>
            <a:spLocks noChangeArrowheads="1"/>
          </p:cNvSpPr>
          <p:nvPr/>
        </p:nvSpPr>
        <p:spPr bwMode="auto">
          <a:xfrm>
            <a:off x="342900" y="2051050"/>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Its aim is to enable local people to benefit economically from their natural surroundings, whilst maintaining or even improving the area’s biodiversity. </a:t>
            </a:r>
            <a:endParaRPr lang="en-GB" altLang="en-US" dirty="0"/>
          </a:p>
        </p:txBody>
      </p:sp>
      <p:sp>
        <p:nvSpPr>
          <p:cNvPr id="11" name="Rectangle 10">
            <a:extLst>
              <a:ext uri="{FF2B5EF4-FFF2-40B4-BE49-F238E27FC236}">
                <a16:creationId xmlns:a16="http://schemas.microsoft.com/office/drawing/2014/main" id="{D969EC1E-8A5B-4A6D-8DFE-73A535977577}"/>
              </a:ext>
            </a:extLst>
          </p:cNvPr>
          <p:cNvSpPr>
            <a:spLocks noChangeArrowheads="1"/>
          </p:cNvSpPr>
          <p:nvPr/>
        </p:nvSpPr>
        <p:spPr bwMode="auto">
          <a:xfrm>
            <a:off x="342901" y="3316288"/>
            <a:ext cx="487256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Costa Rica has a huge ecotourism industry, attracting tourists who come to see some of the 500,000 species that live there. </a:t>
            </a:r>
            <a:endParaRPr lang="en-GB" altLang="en-US" dirty="0"/>
          </a:p>
        </p:txBody>
      </p:sp>
      <p:sp>
        <p:nvSpPr>
          <p:cNvPr id="12" name="Rectangle 11">
            <a:extLst>
              <a:ext uri="{FF2B5EF4-FFF2-40B4-BE49-F238E27FC236}">
                <a16:creationId xmlns:a16="http://schemas.microsoft.com/office/drawing/2014/main" id="{17962D28-856B-4E8A-910C-95784C9BDC4C}"/>
              </a:ext>
            </a:extLst>
          </p:cNvPr>
          <p:cNvSpPr>
            <a:spLocks noChangeArrowheads="1"/>
          </p:cNvSpPr>
          <p:nvPr/>
        </p:nvSpPr>
        <p:spPr bwMode="auto">
          <a:xfrm>
            <a:off x="342900" y="4953000"/>
            <a:ext cx="5072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 result of the industry’s growth, 23% of the country’s land area is involved in protected area projects. </a:t>
            </a:r>
            <a:endParaRPr lang="en-GB" altLang="en-US" dirty="0"/>
          </a:p>
        </p:txBody>
      </p:sp>
      <p:pic>
        <p:nvPicPr>
          <p:cNvPr id="25609" name="Picture 13" descr="Wollertz_486942922_web.jpg">
            <a:extLst>
              <a:ext uri="{FF2B5EF4-FFF2-40B4-BE49-F238E27FC236}">
                <a16:creationId xmlns:a16="http://schemas.microsoft.com/office/drawing/2014/main" id="{CFFFFD07-4A02-4B87-B418-C5CC6573EEA4}"/>
              </a:ext>
            </a:extLst>
          </p:cNvPr>
          <p:cNvPicPr>
            <a:picLocks noChangeAspect="1"/>
          </p:cNvPicPr>
          <p:nvPr/>
        </p:nvPicPr>
        <p:blipFill>
          <a:blip r:embed="rId4">
            <a:extLst>
              <a:ext uri="{28A0092B-C50C-407E-A947-70E740481C1C}">
                <a14:useLocalDpi xmlns:a14="http://schemas.microsoft.com/office/drawing/2010/main" val="0"/>
              </a:ext>
            </a:extLst>
          </a:blip>
          <a:srcRect l="3822" t="8676" r="28300"/>
          <a:stretch>
            <a:fillRect/>
          </a:stretch>
        </p:blipFill>
        <p:spPr bwMode="auto">
          <a:xfrm>
            <a:off x="5402264" y="3252788"/>
            <a:ext cx="323215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33D3B08-A24E-4AC9-9111-447C0964D47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54B2207-1F60-4DBE-BFE1-244418CDDBF5}"/>
              </a:ext>
            </a:extLst>
          </p:cNvPr>
          <p:cNvSpPr>
            <a:spLocks noGrp="1"/>
          </p:cNvSpPr>
          <p:nvPr>
            <p:ph type="title"/>
          </p:nvPr>
        </p:nvSpPr>
        <p:spPr/>
        <p:txBody>
          <a:bodyPr/>
          <a:lstStyle/>
          <a:p>
            <a:r>
              <a:rPr lang="en-GB" altLang="en-US"/>
              <a:t>Reforestation</a:t>
            </a:r>
          </a:p>
        </p:txBody>
      </p:sp>
      <p:sp>
        <p:nvSpPr>
          <p:cNvPr id="30723" name="Rectangle 173">
            <a:extLst>
              <a:ext uri="{FF2B5EF4-FFF2-40B4-BE49-F238E27FC236}">
                <a16:creationId xmlns:a16="http://schemas.microsoft.com/office/drawing/2014/main" id="{9D956644-C2C1-4B44-8608-A6F115C6FC46}"/>
              </a:ext>
            </a:extLst>
          </p:cNvPr>
          <p:cNvSpPr>
            <a:spLocks noChangeArrowheads="1"/>
          </p:cNvSpPr>
          <p:nvPr/>
        </p:nvSpPr>
        <p:spPr bwMode="auto">
          <a:xfrm>
            <a:off x="342900" y="784225"/>
            <a:ext cx="8469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Reforestation</a:t>
            </a:r>
            <a:r>
              <a:rPr lang="en-GB" altLang="en-US" dirty="0"/>
              <a:t> is the replacement of trees in a forest habitat following deforestation. </a:t>
            </a:r>
            <a:r>
              <a:rPr lang="en-GB" altLang="en-US" dirty="0">
                <a:solidFill>
                  <a:srgbClr val="010066"/>
                </a:solidFill>
              </a:rPr>
              <a:t>Reforestation projects are one way </a:t>
            </a:r>
            <a:br>
              <a:rPr lang="en-GB" altLang="en-US" dirty="0">
                <a:solidFill>
                  <a:srgbClr val="010066"/>
                </a:solidFill>
              </a:rPr>
            </a:br>
            <a:r>
              <a:rPr lang="en-GB" altLang="en-US" dirty="0">
                <a:solidFill>
                  <a:srgbClr val="010066"/>
                </a:solidFill>
              </a:rPr>
              <a:t>of restoring biodiversity to a previously forested area.</a:t>
            </a:r>
            <a:endParaRPr lang="en-US" altLang="en-US" dirty="0">
              <a:solidFill>
                <a:srgbClr val="010066"/>
              </a:solidFill>
            </a:endParaRPr>
          </a:p>
        </p:txBody>
      </p:sp>
      <p:sp>
        <p:nvSpPr>
          <p:cNvPr id="21508" name="Rectangle 172">
            <a:extLst>
              <a:ext uri="{FF2B5EF4-FFF2-40B4-BE49-F238E27FC236}">
                <a16:creationId xmlns:a16="http://schemas.microsoft.com/office/drawing/2014/main" id="{0D6A370B-125F-43B2-9713-57F75DDCE2DA}"/>
              </a:ext>
            </a:extLst>
          </p:cNvPr>
          <p:cNvSpPr>
            <a:spLocks noChangeArrowheads="1"/>
          </p:cNvSpPr>
          <p:nvPr/>
        </p:nvSpPr>
        <p:spPr bwMode="auto">
          <a:xfrm>
            <a:off x="342900" y="2185240"/>
            <a:ext cx="8515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It is important that </a:t>
            </a:r>
            <a:r>
              <a:rPr lang="en-GB" altLang="en-US" b="1">
                <a:solidFill>
                  <a:srgbClr val="10BC45"/>
                </a:solidFill>
              </a:rPr>
              <a:t>native</a:t>
            </a:r>
            <a:r>
              <a:rPr lang="en-GB" altLang="en-US">
                <a:solidFill>
                  <a:srgbClr val="010066"/>
                </a:solidFill>
              </a:rPr>
              <a:t> tree species are used, as they are most likely to support the other species in the area. </a:t>
            </a:r>
            <a:endParaRPr lang="en-US" altLang="en-US">
              <a:solidFill>
                <a:srgbClr val="010066"/>
              </a:solidFill>
            </a:endParaRPr>
          </a:p>
        </p:txBody>
      </p:sp>
      <p:sp>
        <p:nvSpPr>
          <p:cNvPr id="21509" name="Rectangle 171">
            <a:extLst>
              <a:ext uri="{FF2B5EF4-FFF2-40B4-BE49-F238E27FC236}">
                <a16:creationId xmlns:a16="http://schemas.microsoft.com/office/drawing/2014/main" id="{F834F5A0-30A9-4E84-A3F7-A5326869D1E9}"/>
              </a:ext>
            </a:extLst>
          </p:cNvPr>
          <p:cNvSpPr>
            <a:spLocks noChangeArrowheads="1"/>
          </p:cNvSpPr>
          <p:nvPr/>
        </p:nvSpPr>
        <p:spPr bwMode="auto">
          <a:xfrm>
            <a:off x="342900" y="3216368"/>
            <a:ext cx="48196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This requires careful planning as </a:t>
            </a:r>
            <a:br>
              <a:rPr lang="en-GB" altLang="en-US" dirty="0">
                <a:solidFill>
                  <a:srgbClr val="010066"/>
                </a:solidFill>
              </a:rPr>
            </a:br>
            <a:r>
              <a:rPr lang="en-GB" altLang="en-US" dirty="0">
                <a:solidFill>
                  <a:srgbClr val="010066"/>
                </a:solidFill>
              </a:rPr>
              <a:t>tropical forests contain thousands of different types of trees, each with a role in supporting the survival of other species. </a:t>
            </a:r>
            <a:endParaRPr lang="en-US" altLang="en-US" dirty="0">
              <a:solidFill>
                <a:srgbClr val="010066"/>
              </a:solidFill>
            </a:endParaRPr>
          </a:p>
        </p:txBody>
      </p:sp>
      <p:sp>
        <p:nvSpPr>
          <p:cNvPr id="21510" name="Rectangle 1">
            <a:extLst>
              <a:ext uri="{FF2B5EF4-FFF2-40B4-BE49-F238E27FC236}">
                <a16:creationId xmlns:a16="http://schemas.microsoft.com/office/drawing/2014/main" id="{11BD223D-BD6F-4A88-A8EE-171DE6B3753B}"/>
              </a:ext>
            </a:extLst>
          </p:cNvPr>
          <p:cNvSpPr>
            <a:spLocks noChangeArrowheads="1"/>
          </p:cNvSpPr>
          <p:nvPr/>
        </p:nvSpPr>
        <p:spPr bwMode="auto">
          <a:xfrm>
            <a:off x="342900" y="5356225"/>
            <a:ext cx="8189913" cy="79692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How might biodiversity be affected if only one tree species was used for reforestation? </a:t>
            </a:r>
          </a:p>
        </p:txBody>
      </p:sp>
      <p:pic>
        <p:nvPicPr>
          <p:cNvPr id="30729" name="Picture 9" descr="Freedom_Studio_467257859_we.jpg">
            <a:extLst>
              <a:ext uri="{FF2B5EF4-FFF2-40B4-BE49-F238E27FC236}">
                <a16:creationId xmlns:a16="http://schemas.microsoft.com/office/drawing/2014/main" id="{2D52F497-84A4-4D31-A9B1-9AFB13654398}"/>
              </a:ext>
            </a:extLst>
          </p:cNvPr>
          <p:cNvPicPr>
            <a:picLocks noChangeAspect="1"/>
          </p:cNvPicPr>
          <p:nvPr/>
        </p:nvPicPr>
        <p:blipFill>
          <a:blip r:embed="rId4">
            <a:extLst>
              <a:ext uri="{28A0092B-C50C-407E-A947-70E740481C1C}">
                <a14:useLocalDpi xmlns:a14="http://schemas.microsoft.com/office/drawing/2010/main" val="0"/>
              </a:ext>
            </a:extLst>
          </a:blip>
          <a:srcRect r="6738" b="8447"/>
          <a:stretch>
            <a:fillRect/>
          </a:stretch>
        </p:blipFill>
        <p:spPr bwMode="auto">
          <a:xfrm>
            <a:off x="5162550" y="3067050"/>
            <a:ext cx="3370263"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C184220-6131-4123-9B4E-F9AA4446FBD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052F6671-F808-4305-B85B-B7A4B1F7013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983D47A6-2559-44F9-851C-F6DED6B03E4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7883"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84B11B1-E65B-432F-93C5-54197E2A37C6}"/>
              </a:ext>
            </a:extLst>
          </p:cNvPr>
          <p:cNvSpPr>
            <a:spLocks noGrp="1"/>
          </p:cNvSpPr>
          <p:nvPr>
            <p:ph type="title"/>
          </p:nvPr>
        </p:nvSpPr>
        <p:spPr/>
        <p:txBody>
          <a:bodyPr/>
          <a:lstStyle/>
          <a:p>
            <a:r>
              <a:rPr lang="en-GB" altLang="en-US"/>
              <a:t>Other methods to conserve forests</a:t>
            </a:r>
          </a:p>
        </p:txBody>
      </p:sp>
      <p:sp>
        <p:nvSpPr>
          <p:cNvPr id="8" name="Rectangle 173">
            <a:extLst>
              <a:ext uri="{FF2B5EF4-FFF2-40B4-BE49-F238E27FC236}">
                <a16:creationId xmlns:a16="http://schemas.microsoft.com/office/drawing/2014/main" id="{7D7491EA-E4D4-492D-BC26-8C69B3FAF11C}"/>
              </a:ext>
            </a:extLst>
          </p:cNvPr>
          <p:cNvSpPr>
            <a:spLocks noChangeArrowheads="1"/>
          </p:cNvSpPr>
          <p:nvPr/>
        </p:nvSpPr>
        <p:spPr bwMode="auto">
          <a:xfrm>
            <a:off x="342900" y="2314575"/>
            <a:ext cx="863176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People living in forests are encouraged to manage forest land sustainably through community projects.  </a:t>
            </a:r>
          </a:p>
        </p:txBody>
      </p:sp>
      <p:sp>
        <p:nvSpPr>
          <p:cNvPr id="32773" name="Rectangle 172">
            <a:extLst>
              <a:ext uri="{FF2B5EF4-FFF2-40B4-BE49-F238E27FC236}">
                <a16:creationId xmlns:a16="http://schemas.microsoft.com/office/drawing/2014/main" id="{7951CF1E-46EF-4403-840B-DAE2AFEE402B}"/>
              </a:ext>
            </a:extLst>
          </p:cNvPr>
          <p:cNvSpPr>
            <a:spLocks noChangeArrowheads="1"/>
          </p:cNvSpPr>
          <p:nvPr/>
        </p:nvSpPr>
        <p:spPr bwMode="auto">
          <a:xfrm>
            <a:off x="342900" y="784225"/>
            <a:ext cx="86317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Where logging continues, </a:t>
            </a:r>
            <a:r>
              <a:rPr lang="en-US" altLang="en-US" b="1" dirty="0">
                <a:solidFill>
                  <a:srgbClr val="10BC45"/>
                </a:solidFill>
              </a:rPr>
              <a:t>reduced impact logging</a:t>
            </a:r>
            <a:r>
              <a:rPr lang="en-US" altLang="en-US" dirty="0">
                <a:solidFill>
                  <a:srgbClr val="010066"/>
                </a:solidFill>
              </a:rPr>
              <a:t> methods can be used. These techniques allow specific trees to be cut down, whilst minimizing damage to surrounding trees. </a:t>
            </a:r>
          </a:p>
        </p:txBody>
      </p:sp>
      <p:sp>
        <p:nvSpPr>
          <p:cNvPr id="10" name="Rectangle 171">
            <a:extLst>
              <a:ext uri="{FF2B5EF4-FFF2-40B4-BE49-F238E27FC236}">
                <a16:creationId xmlns:a16="http://schemas.microsoft.com/office/drawing/2014/main" id="{08741F77-6FB7-412C-8CE6-FA471D23B481}"/>
              </a:ext>
            </a:extLst>
          </p:cNvPr>
          <p:cNvSpPr>
            <a:spLocks noChangeArrowheads="1"/>
          </p:cNvSpPr>
          <p:nvPr/>
        </p:nvSpPr>
        <p:spPr bwMode="auto">
          <a:xfrm>
            <a:off x="342901" y="3475038"/>
            <a:ext cx="455647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Products, such as cocoa beans </a:t>
            </a:r>
            <a:br>
              <a:rPr lang="en-US" altLang="en-US" dirty="0">
                <a:solidFill>
                  <a:srgbClr val="010066"/>
                </a:solidFill>
              </a:rPr>
            </a:br>
            <a:r>
              <a:rPr lang="en-US" altLang="en-US" dirty="0">
                <a:solidFill>
                  <a:srgbClr val="010066"/>
                </a:solidFill>
              </a:rPr>
              <a:t>and timber, grown sustainably </a:t>
            </a:r>
            <a:br>
              <a:rPr lang="en-US" altLang="en-US" dirty="0">
                <a:solidFill>
                  <a:srgbClr val="010066"/>
                </a:solidFill>
              </a:rPr>
            </a:br>
            <a:r>
              <a:rPr lang="en-US" altLang="en-US" dirty="0">
                <a:solidFill>
                  <a:srgbClr val="010066"/>
                </a:solidFill>
              </a:rPr>
              <a:t>can be given a special stamp </a:t>
            </a:r>
            <a:br>
              <a:rPr lang="en-US" altLang="en-US" dirty="0">
                <a:solidFill>
                  <a:srgbClr val="010066"/>
                </a:solidFill>
              </a:rPr>
            </a:br>
            <a:r>
              <a:rPr lang="en-US" altLang="en-US" dirty="0">
                <a:solidFill>
                  <a:srgbClr val="010066"/>
                </a:solidFill>
              </a:rPr>
              <a:t>which enables them to be sold </a:t>
            </a:r>
            <a:br>
              <a:rPr lang="en-US" altLang="en-US" dirty="0">
                <a:solidFill>
                  <a:srgbClr val="010066"/>
                </a:solidFill>
              </a:rPr>
            </a:br>
            <a:r>
              <a:rPr lang="en-US" altLang="en-US" dirty="0">
                <a:solidFill>
                  <a:srgbClr val="010066"/>
                </a:solidFill>
              </a:rPr>
              <a:t>at a higher price. This allows </a:t>
            </a:r>
            <a:br>
              <a:rPr lang="en-US" altLang="en-US" dirty="0">
                <a:solidFill>
                  <a:srgbClr val="010066"/>
                </a:solidFill>
              </a:rPr>
            </a:br>
            <a:r>
              <a:rPr lang="en-US" altLang="en-US" dirty="0">
                <a:solidFill>
                  <a:srgbClr val="010066"/>
                </a:solidFill>
              </a:rPr>
              <a:t>local people to make a living </a:t>
            </a:r>
            <a:br>
              <a:rPr lang="en-US" altLang="en-US" dirty="0">
                <a:solidFill>
                  <a:srgbClr val="010066"/>
                </a:solidFill>
              </a:rPr>
            </a:br>
            <a:r>
              <a:rPr lang="en-US" altLang="en-US" dirty="0">
                <a:solidFill>
                  <a:srgbClr val="010066"/>
                </a:solidFill>
              </a:rPr>
              <a:t>while protecting biodiversity. </a:t>
            </a:r>
          </a:p>
        </p:txBody>
      </p:sp>
      <p:pic>
        <p:nvPicPr>
          <p:cNvPr id="12" name="Picture 11" descr="Pierre-Yves Babelon_206900836.jpg">
            <a:extLst>
              <a:ext uri="{FF2B5EF4-FFF2-40B4-BE49-F238E27FC236}">
                <a16:creationId xmlns:a16="http://schemas.microsoft.com/office/drawing/2014/main" id="{686AD9DE-B3D4-463B-B67F-727637F190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0475" y="3189288"/>
            <a:ext cx="3462338"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A52BC73-3777-41C5-B56E-36AFF8ECC66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179873B-B5C6-4BC4-9C49-35EDDDA2D0FE}"/>
              </a:ext>
            </a:extLst>
          </p:cNvPr>
          <p:cNvSpPr>
            <a:spLocks noGrp="1"/>
          </p:cNvSpPr>
          <p:nvPr>
            <p:ph type="title"/>
          </p:nvPr>
        </p:nvSpPr>
        <p:spPr/>
        <p:txBody>
          <a:bodyPr/>
          <a:lstStyle/>
          <a:p>
            <a:r>
              <a:rPr lang="en-GB" altLang="en-US"/>
              <a:t>Conservation issues</a:t>
            </a:r>
          </a:p>
        </p:txBody>
      </p:sp>
      <p:sp>
        <p:nvSpPr>
          <p:cNvPr id="26628" name="Rectangle 73">
            <a:extLst>
              <a:ext uri="{FF2B5EF4-FFF2-40B4-BE49-F238E27FC236}">
                <a16:creationId xmlns:a16="http://schemas.microsoft.com/office/drawing/2014/main" id="{33A6316A-CC68-4EEA-88D6-5F233852AAF7}"/>
              </a:ext>
            </a:extLst>
          </p:cNvPr>
          <p:cNvSpPr>
            <a:spLocks noChangeArrowheads="1"/>
          </p:cNvSpPr>
          <p:nvPr/>
        </p:nvSpPr>
        <p:spPr bwMode="auto">
          <a:xfrm>
            <a:off x="342900" y="784225"/>
            <a:ext cx="8658225" cy="830997"/>
          </a:xfrm>
          <a:prstGeom prst="rect">
            <a:avLst/>
          </a:prstGeom>
          <a:solidFill>
            <a:srgbClr val="96E696"/>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Can you think of any problems that conservation projects </a:t>
            </a:r>
            <a:br>
              <a:rPr lang="en-GB" altLang="en-US" dirty="0">
                <a:solidFill>
                  <a:srgbClr val="010066"/>
                </a:solidFill>
              </a:rPr>
            </a:br>
            <a:r>
              <a:rPr lang="en-GB" altLang="en-US" dirty="0">
                <a:solidFill>
                  <a:srgbClr val="010066"/>
                </a:solidFill>
              </a:rPr>
              <a:t>may encounter?</a:t>
            </a:r>
          </a:p>
        </p:txBody>
      </p:sp>
      <p:sp>
        <p:nvSpPr>
          <p:cNvPr id="15" name="Rectangle 72">
            <a:extLst>
              <a:ext uri="{FF2B5EF4-FFF2-40B4-BE49-F238E27FC236}">
                <a16:creationId xmlns:a16="http://schemas.microsoft.com/office/drawing/2014/main" id="{E25C2AE8-1F63-45FF-A51B-D42318F1FE4D}"/>
              </a:ext>
            </a:extLst>
          </p:cNvPr>
          <p:cNvSpPr>
            <a:spLocks noChangeArrowheads="1"/>
          </p:cNvSpPr>
          <p:nvPr/>
        </p:nvSpPr>
        <p:spPr bwMode="auto">
          <a:xfrm>
            <a:off x="342900" y="1679575"/>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Projects often involve </a:t>
            </a:r>
            <a:r>
              <a:rPr lang="en-GB" altLang="en-US" b="1" dirty="0">
                <a:solidFill>
                  <a:srgbClr val="010066"/>
                </a:solidFill>
              </a:rPr>
              <a:t>cooperation</a:t>
            </a:r>
            <a:r>
              <a:rPr lang="en-GB" altLang="en-US" dirty="0">
                <a:solidFill>
                  <a:srgbClr val="010066"/>
                </a:solidFill>
              </a:rPr>
              <a:t> between conservation organizations, commercial businesses and local people. </a:t>
            </a:r>
            <a:br>
              <a:rPr lang="en-GB" altLang="en-US" dirty="0">
                <a:solidFill>
                  <a:srgbClr val="010066"/>
                </a:solidFill>
              </a:rPr>
            </a:br>
            <a:r>
              <a:rPr lang="en-GB" altLang="en-US" dirty="0">
                <a:solidFill>
                  <a:srgbClr val="010066"/>
                </a:solidFill>
              </a:rPr>
              <a:t>As a result, it can take a long time for everyone to reach </a:t>
            </a:r>
            <a:br>
              <a:rPr lang="en-GB" altLang="en-US" dirty="0">
                <a:solidFill>
                  <a:srgbClr val="010066"/>
                </a:solidFill>
              </a:rPr>
            </a:br>
            <a:r>
              <a:rPr lang="en-GB" altLang="en-US" dirty="0">
                <a:solidFill>
                  <a:srgbClr val="010066"/>
                </a:solidFill>
              </a:rPr>
              <a:t>an agreement on what a particular scheme will involve. </a:t>
            </a:r>
            <a:endParaRPr lang="en-GB" altLang="en-US" dirty="0"/>
          </a:p>
        </p:txBody>
      </p:sp>
      <p:sp>
        <p:nvSpPr>
          <p:cNvPr id="16" name="Rectangle 71">
            <a:extLst>
              <a:ext uri="{FF2B5EF4-FFF2-40B4-BE49-F238E27FC236}">
                <a16:creationId xmlns:a16="http://schemas.microsoft.com/office/drawing/2014/main" id="{2CE346C4-0E93-4354-AD44-744FA1D6ED61}"/>
              </a:ext>
            </a:extLst>
          </p:cNvPr>
          <p:cNvSpPr>
            <a:spLocks noChangeArrowheads="1"/>
          </p:cNvSpPr>
          <p:nvPr/>
        </p:nvSpPr>
        <p:spPr bwMode="auto">
          <a:xfrm>
            <a:off x="342901" y="3316288"/>
            <a:ext cx="40259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Once a project has started, </a:t>
            </a:r>
            <a:br>
              <a:rPr lang="en-GB" altLang="en-US" dirty="0">
                <a:solidFill>
                  <a:srgbClr val="010066"/>
                </a:solidFill>
              </a:rPr>
            </a:br>
            <a:r>
              <a:rPr lang="en-GB" altLang="en-US" dirty="0">
                <a:solidFill>
                  <a:srgbClr val="010066"/>
                </a:solidFill>
              </a:rPr>
              <a:t>it can be difficult to evaluate </a:t>
            </a:r>
            <a:br>
              <a:rPr lang="en-GB" altLang="en-US" dirty="0">
                <a:solidFill>
                  <a:srgbClr val="010066"/>
                </a:solidFill>
              </a:rPr>
            </a:br>
            <a:r>
              <a:rPr lang="en-GB" altLang="en-US" dirty="0">
                <a:solidFill>
                  <a:srgbClr val="010066"/>
                </a:solidFill>
              </a:rPr>
              <a:t>whether it is successful. </a:t>
            </a:r>
          </a:p>
        </p:txBody>
      </p:sp>
      <p:sp>
        <p:nvSpPr>
          <p:cNvPr id="17" name="Rectangle 16">
            <a:extLst>
              <a:ext uri="{FF2B5EF4-FFF2-40B4-BE49-F238E27FC236}">
                <a16:creationId xmlns:a16="http://schemas.microsoft.com/office/drawing/2014/main" id="{320BDBA9-F557-49B6-9027-0832C1E0BE22}"/>
              </a:ext>
            </a:extLst>
          </p:cNvPr>
          <p:cNvSpPr>
            <a:spLocks noChangeArrowheads="1"/>
          </p:cNvSpPr>
          <p:nvPr/>
        </p:nvSpPr>
        <p:spPr bwMode="auto">
          <a:xfrm>
            <a:off x="342900" y="4583113"/>
            <a:ext cx="4333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Continual monitoring </a:t>
            </a:r>
            <a:r>
              <a:rPr lang="en-GB" altLang="en-US" dirty="0">
                <a:solidFill>
                  <a:srgbClr val="010066"/>
                </a:solidFill>
              </a:rPr>
              <a:t>is often </a:t>
            </a:r>
            <a:br>
              <a:rPr lang="en-GB" altLang="en-US" dirty="0">
                <a:solidFill>
                  <a:srgbClr val="010066"/>
                </a:solidFill>
              </a:rPr>
            </a:br>
            <a:r>
              <a:rPr lang="en-GB" altLang="en-US" dirty="0">
                <a:solidFill>
                  <a:srgbClr val="010066"/>
                </a:solidFill>
              </a:rPr>
              <a:t>required to make sure that the </a:t>
            </a:r>
            <a:br>
              <a:rPr lang="en-GB" altLang="en-US" dirty="0">
                <a:solidFill>
                  <a:srgbClr val="010066"/>
                </a:solidFill>
              </a:rPr>
            </a:br>
            <a:r>
              <a:rPr lang="en-GB" altLang="en-US" dirty="0">
                <a:solidFill>
                  <a:srgbClr val="010066"/>
                </a:solidFill>
              </a:rPr>
              <a:t>scheme is having a positive </a:t>
            </a:r>
            <a:br>
              <a:rPr lang="en-GB" altLang="en-US" dirty="0">
                <a:solidFill>
                  <a:srgbClr val="010066"/>
                </a:solidFill>
              </a:rPr>
            </a:br>
            <a:r>
              <a:rPr lang="en-GB" altLang="en-US" dirty="0">
                <a:solidFill>
                  <a:srgbClr val="010066"/>
                </a:solidFill>
              </a:rPr>
              <a:t>effect on biodiversity. </a:t>
            </a:r>
            <a:endParaRPr lang="en-GB" altLang="en-US" dirty="0"/>
          </a:p>
        </p:txBody>
      </p:sp>
      <p:pic>
        <p:nvPicPr>
          <p:cNvPr id="26632" name="Picture 9" descr="tsyhun_279246515_web.jpg">
            <a:extLst>
              <a:ext uri="{FF2B5EF4-FFF2-40B4-BE49-F238E27FC236}">
                <a16:creationId xmlns:a16="http://schemas.microsoft.com/office/drawing/2014/main" id="{A93DF250-793D-4B51-80FF-DE1AE6831DF5}"/>
              </a:ext>
            </a:extLst>
          </p:cNvPr>
          <p:cNvPicPr>
            <a:picLocks noChangeAspect="1"/>
          </p:cNvPicPr>
          <p:nvPr/>
        </p:nvPicPr>
        <p:blipFill>
          <a:blip r:embed="rId4">
            <a:extLst>
              <a:ext uri="{28A0092B-C50C-407E-A947-70E740481C1C}">
                <a14:useLocalDpi xmlns:a14="http://schemas.microsoft.com/office/drawing/2010/main" val="0"/>
              </a:ext>
            </a:extLst>
          </a:blip>
          <a:srcRect r="9035"/>
          <a:stretch>
            <a:fillRect/>
          </a:stretch>
        </p:blipFill>
        <p:spPr bwMode="auto">
          <a:xfrm>
            <a:off x="4789665" y="3443993"/>
            <a:ext cx="3856038"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220EAEC-F040-40D7-AB39-3834AA9069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9D76EEDE-658E-4AFD-89A7-A8C4616E9B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1586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3FC17AE-A7A1-4D8B-9548-0C0A84DE92FF}"/>
              </a:ext>
            </a:extLst>
          </p:cNvPr>
          <p:cNvSpPr>
            <a:spLocks noGrp="1"/>
          </p:cNvSpPr>
          <p:nvPr>
            <p:ph type="title"/>
          </p:nvPr>
        </p:nvSpPr>
        <p:spPr/>
        <p:txBody>
          <a:bodyPr/>
          <a:lstStyle/>
          <a:p>
            <a:r>
              <a:rPr lang="en-GB" altLang="en-US"/>
              <a:t>What is conservation?</a:t>
            </a:r>
          </a:p>
        </p:txBody>
      </p:sp>
      <p:sp>
        <p:nvSpPr>
          <p:cNvPr id="17411" name="Rectangle 3">
            <a:extLst>
              <a:ext uri="{FF2B5EF4-FFF2-40B4-BE49-F238E27FC236}">
                <a16:creationId xmlns:a16="http://schemas.microsoft.com/office/drawing/2014/main" id="{725B8954-37A0-4063-91A3-25184FDDA428}"/>
              </a:ext>
            </a:extLst>
          </p:cNvPr>
          <p:cNvSpPr>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Conservation</a:t>
            </a:r>
            <a:r>
              <a:rPr lang="en-GB" altLang="en-US" dirty="0"/>
              <a:t> is the action of protecting a species, habitat or ecosystem to prevent its decline or extinction. </a:t>
            </a:r>
          </a:p>
        </p:txBody>
      </p:sp>
      <p:sp>
        <p:nvSpPr>
          <p:cNvPr id="6" name="Rectangle 17">
            <a:extLst>
              <a:ext uri="{FF2B5EF4-FFF2-40B4-BE49-F238E27FC236}">
                <a16:creationId xmlns:a16="http://schemas.microsoft.com/office/drawing/2014/main" id="{C8E350A3-8B3E-4227-A3CF-14482245D625}"/>
              </a:ext>
            </a:extLst>
          </p:cNvPr>
          <p:cNvSpPr>
            <a:spLocks noChangeArrowheads="1"/>
          </p:cNvSpPr>
          <p:nvPr/>
        </p:nvSpPr>
        <p:spPr bwMode="auto">
          <a:xfrm>
            <a:off x="342900" y="4583113"/>
            <a:ext cx="8632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As a result, conservation has </a:t>
            </a:r>
            <a:br>
              <a:rPr lang="en-GB" altLang="en-US" dirty="0">
                <a:solidFill>
                  <a:srgbClr val="010066"/>
                </a:solidFill>
              </a:rPr>
            </a:br>
            <a:r>
              <a:rPr lang="en-GB" altLang="en-US" dirty="0">
                <a:solidFill>
                  <a:srgbClr val="010066"/>
                </a:solidFill>
              </a:rPr>
              <a:t>an important role in reversing or </a:t>
            </a:r>
          </a:p>
          <a:p>
            <a:pPr eaLnBrk="1" hangingPunct="1"/>
            <a:r>
              <a:rPr lang="en-GB" altLang="en-US" dirty="0">
                <a:solidFill>
                  <a:srgbClr val="010066"/>
                </a:solidFill>
              </a:rPr>
              <a:t>reducing the negative effect of </a:t>
            </a:r>
          </a:p>
          <a:p>
            <a:pPr eaLnBrk="1" hangingPunct="1"/>
            <a:r>
              <a:rPr lang="en-GB" altLang="en-US" dirty="0">
                <a:solidFill>
                  <a:srgbClr val="010066"/>
                </a:solidFill>
              </a:rPr>
              <a:t>human activities on biodiversity. </a:t>
            </a:r>
            <a:endParaRPr lang="en-US" altLang="en-US" dirty="0">
              <a:solidFill>
                <a:srgbClr val="010066"/>
              </a:solidFill>
            </a:endParaRPr>
          </a:p>
        </p:txBody>
      </p:sp>
      <p:sp>
        <p:nvSpPr>
          <p:cNvPr id="8" name="Rectangle 7">
            <a:extLst>
              <a:ext uri="{FF2B5EF4-FFF2-40B4-BE49-F238E27FC236}">
                <a16:creationId xmlns:a16="http://schemas.microsoft.com/office/drawing/2014/main" id="{CA9C4C25-14AA-4AA4-98DD-EC23D4A69928}"/>
              </a:ext>
            </a:extLst>
          </p:cNvPr>
          <p:cNvSpPr>
            <a:spLocks noChangeArrowheads="1"/>
          </p:cNvSpPr>
          <p:nvPr/>
        </p:nvSpPr>
        <p:spPr bwMode="auto">
          <a:xfrm>
            <a:off x="342900" y="1944261"/>
            <a:ext cx="4759678"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Thousands of conservation </a:t>
            </a:r>
            <a:br>
              <a:rPr lang="en-GB" altLang="en-US" dirty="0">
                <a:solidFill>
                  <a:srgbClr val="010066"/>
                </a:solidFill>
              </a:rPr>
            </a:br>
            <a:r>
              <a:rPr lang="en-GB" altLang="en-US" dirty="0">
                <a:solidFill>
                  <a:srgbClr val="010066"/>
                </a:solidFill>
              </a:rPr>
              <a:t>programs exist across the </a:t>
            </a:r>
            <a:br>
              <a:rPr lang="en-GB" altLang="en-US" dirty="0">
                <a:solidFill>
                  <a:srgbClr val="010066"/>
                </a:solidFill>
              </a:rPr>
            </a:br>
            <a:r>
              <a:rPr lang="en-GB" altLang="en-US" dirty="0">
                <a:solidFill>
                  <a:srgbClr val="010066"/>
                </a:solidFill>
              </a:rPr>
              <a:t>world. Although programs </a:t>
            </a:r>
            <a:br>
              <a:rPr lang="en-GB" altLang="en-US" dirty="0">
                <a:solidFill>
                  <a:srgbClr val="010066"/>
                </a:solidFill>
              </a:rPr>
            </a:br>
            <a:r>
              <a:rPr lang="en-GB" altLang="en-US" dirty="0">
                <a:solidFill>
                  <a:srgbClr val="010066"/>
                </a:solidFill>
              </a:rPr>
              <a:t>may vary in their target species </a:t>
            </a:r>
            <a:br>
              <a:rPr lang="en-GB" altLang="en-US" dirty="0">
                <a:solidFill>
                  <a:srgbClr val="010066"/>
                </a:solidFill>
              </a:rPr>
            </a:br>
            <a:r>
              <a:rPr lang="en-GB" altLang="en-US" dirty="0">
                <a:solidFill>
                  <a:srgbClr val="010066"/>
                </a:solidFill>
              </a:rPr>
              <a:t>or ecosystem, all aim to maintain </a:t>
            </a:r>
            <a:br>
              <a:rPr lang="en-GB" altLang="en-US" dirty="0">
                <a:solidFill>
                  <a:srgbClr val="010066"/>
                </a:solidFill>
              </a:rPr>
            </a:br>
            <a:r>
              <a:rPr lang="en-GB" altLang="en-US" dirty="0">
                <a:solidFill>
                  <a:srgbClr val="010066"/>
                </a:solidFill>
              </a:rPr>
              <a:t>or improve </a:t>
            </a:r>
            <a:r>
              <a:rPr lang="en-GB" altLang="en-US" b="1" dirty="0">
                <a:solidFill>
                  <a:srgbClr val="10BC45"/>
                </a:solidFill>
              </a:rPr>
              <a:t>biodiversity</a:t>
            </a:r>
            <a:r>
              <a:rPr lang="en-GB" altLang="en-US" dirty="0">
                <a:solidFill>
                  <a:srgbClr val="010066"/>
                </a:solidFill>
              </a:rPr>
              <a:t>.  </a:t>
            </a:r>
            <a:endParaRPr lang="en-GB" altLang="en-US" dirty="0"/>
          </a:p>
        </p:txBody>
      </p:sp>
      <p:pic>
        <p:nvPicPr>
          <p:cNvPr id="17416" name="Picture 8" descr="Picture6.jpg">
            <a:extLst>
              <a:ext uri="{FF2B5EF4-FFF2-40B4-BE49-F238E27FC236}">
                <a16:creationId xmlns:a16="http://schemas.microsoft.com/office/drawing/2014/main" id="{D18AB4D6-E37C-4C49-8D59-2D36245DB0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774825"/>
            <a:ext cx="3963988"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E264FA-5ED8-4032-8764-03698E1AFB9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BDB9A83-20D5-4A26-84DE-4755EF2E012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023B89-FBCE-48DF-859A-6FF3ABDCFA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44099" y="86520"/>
            <a:ext cx="442911" cy="516730"/>
          </a:xfrm>
          <a:prstGeom prst="rect">
            <a:avLst/>
          </a:prstGeom>
          <a:noFill/>
          <a:ln w="9525">
            <a:noFill/>
            <a:miter lim="800000"/>
            <a:headEnd/>
            <a:tailEnd/>
          </a:ln>
        </p:spPr>
      </p:pic>
      <p:sp>
        <p:nvSpPr>
          <p:cNvPr id="27650" name="Title 1">
            <a:extLst>
              <a:ext uri="{FF2B5EF4-FFF2-40B4-BE49-F238E27FC236}">
                <a16:creationId xmlns:a16="http://schemas.microsoft.com/office/drawing/2014/main" id="{59751A35-5747-4BA1-B372-057922334F07}"/>
              </a:ext>
            </a:extLst>
          </p:cNvPr>
          <p:cNvSpPr>
            <a:spLocks noGrp="1"/>
          </p:cNvSpPr>
          <p:nvPr>
            <p:ph type="title"/>
          </p:nvPr>
        </p:nvSpPr>
        <p:spPr/>
        <p:txBody>
          <a:bodyPr/>
          <a:lstStyle/>
          <a:p>
            <a:r>
              <a:rPr lang="en-GB" altLang="en-US"/>
              <a:t>Potential conflicts</a:t>
            </a:r>
          </a:p>
        </p:txBody>
      </p:sp>
      <p:sp>
        <p:nvSpPr>
          <p:cNvPr id="27652" name="Rectangle 75">
            <a:extLst>
              <a:ext uri="{FF2B5EF4-FFF2-40B4-BE49-F238E27FC236}">
                <a16:creationId xmlns:a16="http://schemas.microsoft.com/office/drawing/2014/main" id="{C595B1F4-278F-43C1-9A48-7959EBF8B32B}"/>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Conservation projects can cause conflicts with businesses </a:t>
            </a:r>
            <a:br>
              <a:rPr lang="en-GB" altLang="en-US" dirty="0">
                <a:solidFill>
                  <a:srgbClr val="010066"/>
                </a:solidFill>
              </a:rPr>
            </a:br>
            <a:r>
              <a:rPr lang="en-GB" altLang="en-US" dirty="0">
                <a:solidFill>
                  <a:srgbClr val="010066"/>
                </a:solidFill>
              </a:rPr>
              <a:t>and people who have other interests, such as:</a:t>
            </a:r>
          </a:p>
        </p:txBody>
      </p:sp>
      <p:sp>
        <p:nvSpPr>
          <p:cNvPr id="10" name="Rectangle 74">
            <a:extLst>
              <a:ext uri="{FF2B5EF4-FFF2-40B4-BE49-F238E27FC236}">
                <a16:creationId xmlns:a16="http://schemas.microsoft.com/office/drawing/2014/main" id="{921405A6-8122-434E-A1ED-CFE64D655DF3}"/>
              </a:ext>
            </a:extLst>
          </p:cNvPr>
          <p:cNvSpPr>
            <a:spLocks noChangeArrowheads="1"/>
          </p:cNvSpPr>
          <p:nvPr/>
        </p:nvSpPr>
        <p:spPr bwMode="auto">
          <a:xfrm>
            <a:off x="342901" y="1683868"/>
            <a:ext cx="3538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farming and fishing</a:t>
            </a:r>
          </a:p>
        </p:txBody>
      </p:sp>
      <p:sp>
        <p:nvSpPr>
          <p:cNvPr id="11" name="Rectangle 73">
            <a:extLst>
              <a:ext uri="{FF2B5EF4-FFF2-40B4-BE49-F238E27FC236}">
                <a16:creationId xmlns:a16="http://schemas.microsoft.com/office/drawing/2014/main" id="{9D53BD76-820B-46A6-9C3E-0C692CBF328B}"/>
              </a:ext>
            </a:extLst>
          </p:cNvPr>
          <p:cNvSpPr>
            <a:spLocks noChangeArrowheads="1"/>
          </p:cNvSpPr>
          <p:nvPr/>
        </p:nvSpPr>
        <p:spPr bwMode="auto">
          <a:xfrm>
            <a:off x="342900" y="2214913"/>
            <a:ext cx="3538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tabLst>
                <a:tab pos="0" algn="l"/>
              </a:tabLst>
              <a:defRPr sz="2400">
                <a:solidFill>
                  <a:srgbClr val="000066"/>
                </a:solidFill>
                <a:latin typeface="Arial" panose="020B0604020202020204" pitchFamily="34" charset="0"/>
              </a:defRPr>
            </a:lvl1pPr>
            <a:lvl2pPr marL="742950" indent="-285750">
              <a:tabLst>
                <a:tab pos="0" algn="l"/>
              </a:tabLst>
              <a:defRPr sz="2400">
                <a:solidFill>
                  <a:srgbClr val="000066"/>
                </a:solidFill>
                <a:latin typeface="Arial" panose="020B0604020202020204" pitchFamily="34" charset="0"/>
              </a:defRPr>
            </a:lvl2pPr>
            <a:lvl3pPr marL="1143000" indent="-228600">
              <a:tabLst>
                <a:tab pos="0" algn="l"/>
              </a:tabLst>
              <a:defRPr sz="2400">
                <a:solidFill>
                  <a:srgbClr val="000066"/>
                </a:solidFill>
                <a:latin typeface="Arial" panose="020B0604020202020204" pitchFamily="34" charset="0"/>
              </a:defRPr>
            </a:lvl3pPr>
            <a:lvl4pPr marL="1600200" indent="-228600">
              <a:tabLst>
                <a:tab pos="0" algn="l"/>
              </a:tabLst>
              <a:defRPr sz="2400">
                <a:solidFill>
                  <a:srgbClr val="000066"/>
                </a:solidFill>
                <a:latin typeface="Arial" panose="020B0604020202020204" pitchFamily="34" charset="0"/>
              </a:defRPr>
            </a:lvl4pPr>
            <a:lvl5pPr marL="2057400" indent="-228600">
              <a:tabLst>
                <a:tab pos="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construction</a:t>
            </a:r>
          </a:p>
        </p:txBody>
      </p:sp>
      <p:sp>
        <p:nvSpPr>
          <p:cNvPr id="13" name="Rectangle 72">
            <a:extLst>
              <a:ext uri="{FF2B5EF4-FFF2-40B4-BE49-F238E27FC236}">
                <a16:creationId xmlns:a16="http://schemas.microsoft.com/office/drawing/2014/main" id="{667F90F4-886A-4275-BCCA-A9D093ECE662}"/>
              </a:ext>
            </a:extLst>
          </p:cNvPr>
          <p:cNvSpPr>
            <a:spLocks noChangeArrowheads="1"/>
          </p:cNvSpPr>
          <p:nvPr/>
        </p:nvSpPr>
        <p:spPr bwMode="auto">
          <a:xfrm>
            <a:off x="342900" y="2744668"/>
            <a:ext cx="3538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fossil fuel extraction.</a:t>
            </a:r>
          </a:p>
        </p:txBody>
      </p:sp>
      <p:sp>
        <p:nvSpPr>
          <p:cNvPr id="14" name="Rectangle 71">
            <a:extLst>
              <a:ext uri="{FF2B5EF4-FFF2-40B4-BE49-F238E27FC236}">
                <a16:creationId xmlns:a16="http://schemas.microsoft.com/office/drawing/2014/main" id="{104CED2C-912E-45F7-8189-1CA453AC8062}"/>
              </a:ext>
            </a:extLst>
          </p:cNvPr>
          <p:cNvSpPr>
            <a:spLocks noChangeArrowheads="1"/>
          </p:cNvSpPr>
          <p:nvPr/>
        </p:nvSpPr>
        <p:spPr bwMode="auto">
          <a:xfrm>
            <a:off x="342901" y="3274423"/>
            <a:ext cx="481612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people rely on making </a:t>
            </a:r>
            <a:br>
              <a:rPr lang="en-GB" altLang="en-US" dirty="0">
                <a:solidFill>
                  <a:srgbClr val="010066"/>
                </a:solidFill>
              </a:rPr>
            </a:br>
            <a:r>
              <a:rPr lang="en-GB" altLang="en-US" dirty="0">
                <a:solidFill>
                  <a:srgbClr val="010066"/>
                </a:solidFill>
              </a:rPr>
              <a:t>use of land and its resources </a:t>
            </a:r>
            <a:br>
              <a:rPr lang="en-GB" altLang="en-US" dirty="0">
                <a:solidFill>
                  <a:srgbClr val="010066"/>
                </a:solidFill>
              </a:rPr>
            </a:br>
            <a:r>
              <a:rPr lang="en-GB" altLang="en-US" dirty="0">
                <a:solidFill>
                  <a:srgbClr val="010066"/>
                </a:solidFill>
              </a:rPr>
              <a:t>for their livelihoods. Conservation </a:t>
            </a:r>
            <a:br>
              <a:rPr lang="en-GB" altLang="en-US" dirty="0">
                <a:solidFill>
                  <a:srgbClr val="010066"/>
                </a:solidFill>
              </a:rPr>
            </a:br>
            <a:r>
              <a:rPr lang="en-GB" altLang="en-US" dirty="0">
                <a:solidFill>
                  <a:srgbClr val="010066"/>
                </a:solidFill>
              </a:rPr>
              <a:t>projects can put restrictions on </a:t>
            </a:r>
            <a:br>
              <a:rPr lang="en-GB" altLang="en-US" dirty="0">
                <a:solidFill>
                  <a:srgbClr val="010066"/>
                </a:solidFill>
              </a:rPr>
            </a:br>
            <a:r>
              <a:rPr lang="en-GB" altLang="en-US" dirty="0">
                <a:solidFill>
                  <a:srgbClr val="010066"/>
                </a:solidFill>
              </a:rPr>
              <a:t>their businesses. </a:t>
            </a:r>
          </a:p>
        </p:txBody>
      </p:sp>
      <p:sp>
        <p:nvSpPr>
          <p:cNvPr id="27657" name="Rectangle 2">
            <a:extLst>
              <a:ext uri="{FF2B5EF4-FFF2-40B4-BE49-F238E27FC236}">
                <a16:creationId xmlns:a16="http://schemas.microsoft.com/office/drawing/2014/main" id="{13DCFCF4-0CB7-4720-8E21-59000A9A5B4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64865" name="Rectangle 1">
            <a:extLst>
              <a:ext uri="{FF2B5EF4-FFF2-40B4-BE49-F238E27FC236}">
                <a16:creationId xmlns:a16="http://schemas.microsoft.com/office/drawing/2014/main" id="{C633963F-4580-4F24-8D2D-098F38585056}"/>
              </a:ext>
            </a:extLst>
          </p:cNvPr>
          <p:cNvSpPr>
            <a:spLocks noChangeArrowheads="1"/>
          </p:cNvSpPr>
          <p:nvPr/>
        </p:nvSpPr>
        <p:spPr bwMode="auto">
          <a:xfrm>
            <a:off x="342900" y="5283730"/>
            <a:ext cx="818991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Can you suggest why a commercial fishing business might come into conflict with a conservation project?</a:t>
            </a:r>
          </a:p>
        </p:txBody>
      </p:sp>
      <p:pic>
        <p:nvPicPr>
          <p:cNvPr id="17" name="Picture 16">
            <a:extLst>
              <a:ext uri="{FF2B5EF4-FFF2-40B4-BE49-F238E27FC236}">
                <a16:creationId xmlns:a16="http://schemas.microsoft.com/office/drawing/2014/main" id="{4689BB37-E2A8-41A7-B651-27D9FCF469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3122" y="1733442"/>
            <a:ext cx="3779579" cy="327105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648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4A29B40C-3E78-4653-A52A-6BB0D97C0348}"/>
              </a:ext>
            </a:extLst>
          </p:cNvPr>
          <p:cNvSpPr>
            <a:spLocks noGrp="1"/>
          </p:cNvSpPr>
          <p:nvPr>
            <p:ph type="title"/>
          </p:nvPr>
        </p:nvSpPr>
        <p:spPr/>
        <p:txBody>
          <a:bodyPr/>
          <a:lstStyle/>
          <a:p>
            <a:r>
              <a:rPr lang="en-GB" altLang="en-US"/>
              <a:t>Why is conservation important?</a:t>
            </a:r>
          </a:p>
        </p:txBody>
      </p:sp>
      <p:sp>
        <p:nvSpPr>
          <p:cNvPr id="18435" name="Rectangle 5">
            <a:extLst>
              <a:ext uri="{FF2B5EF4-FFF2-40B4-BE49-F238E27FC236}">
                <a16:creationId xmlns:a16="http://schemas.microsoft.com/office/drawing/2014/main" id="{E43FB439-A40E-4712-9E8D-90457529B492}"/>
              </a:ext>
            </a:extLst>
          </p:cNvPr>
          <p:cNvSpPr>
            <a:spLocks noChangeArrowheads="1"/>
          </p:cNvSpPr>
          <p:nvPr/>
        </p:nvSpPr>
        <p:spPr bwMode="auto">
          <a:xfrm>
            <a:off x="342900" y="784225"/>
            <a:ext cx="849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dirty="0">
                <a:solidFill>
                  <a:srgbClr val="010066"/>
                </a:solidFill>
              </a:rPr>
              <a:t>There are many reasons for conservation, including:</a:t>
            </a:r>
          </a:p>
        </p:txBody>
      </p:sp>
      <p:sp>
        <p:nvSpPr>
          <p:cNvPr id="8" name="Rectangle 7">
            <a:extLst>
              <a:ext uri="{FF2B5EF4-FFF2-40B4-BE49-F238E27FC236}">
                <a16:creationId xmlns:a16="http://schemas.microsoft.com/office/drawing/2014/main" id="{89AF8FB4-6DA8-4F10-ABFE-D63A2E4E684E}"/>
              </a:ext>
            </a:extLst>
          </p:cNvPr>
          <p:cNvSpPr>
            <a:spLocks noChangeArrowheads="1"/>
          </p:cNvSpPr>
          <p:nvPr/>
        </p:nvSpPr>
        <p:spPr bwMode="auto">
          <a:xfrm>
            <a:off x="342900" y="1392555"/>
            <a:ext cx="8599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ensuring there will be enough food and natural resources for future generations, despite population increases</a:t>
            </a:r>
          </a:p>
        </p:txBody>
      </p:sp>
      <p:sp>
        <p:nvSpPr>
          <p:cNvPr id="9" name="Rectangle 8">
            <a:extLst>
              <a:ext uri="{FF2B5EF4-FFF2-40B4-BE49-F238E27FC236}">
                <a16:creationId xmlns:a16="http://schemas.microsoft.com/office/drawing/2014/main" id="{DEE1D6ED-07D7-49EB-952A-4A7864245554}"/>
              </a:ext>
            </a:extLst>
          </p:cNvPr>
          <p:cNvSpPr>
            <a:spLocks noChangeArrowheads="1"/>
          </p:cNvSpPr>
          <p:nvPr/>
        </p:nvSpPr>
        <p:spPr bwMode="auto">
          <a:xfrm>
            <a:off x="342900" y="2988628"/>
            <a:ext cx="6580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a:solidFill>
                  <a:srgbClr val="010066"/>
                </a:solidFill>
              </a:rPr>
              <a:t>preventing species from becoming </a:t>
            </a:r>
            <a:r>
              <a:rPr lang="en-GB" altLang="en-US" b="1">
                <a:solidFill>
                  <a:srgbClr val="10BC45"/>
                </a:solidFill>
              </a:rPr>
              <a:t>extinct</a:t>
            </a:r>
            <a:r>
              <a:rPr lang="en-GB" altLang="en-US">
                <a:solidFill>
                  <a:srgbClr val="010066"/>
                </a:solidFill>
              </a:rPr>
              <a:t> </a:t>
            </a:r>
          </a:p>
        </p:txBody>
      </p:sp>
      <p:sp>
        <p:nvSpPr>
          <p:cNvPr id="10" name="Rectangle 9">
            <a:extLst>
              <a:ext uri="{FF2B5EF4-FFF2-40B4-BE49-F238E27FC236}">
                <a16:creationId xmlns:a16="http://schemas.microsoft.com/office/drawing/2014/main" id="{F931660C-2F84-4FF2-849B-CC102100C336}"/>
              </a:ext>
            </a:extLst>
          </p:cNvPr>
          <p:cNvSpPr>
            <a:spLocks noChangeArrowheads="1"/>
          </p:cNvSpPr>
          <p:nvPr/>
        </p:nvSpPr>
        <p:spPr bwMode="auto">
          <a:xfrm>
            <a:off x="342900" y="3601720"/>
            <a:ext cx="4918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a:solidFill>
                  <a:srgbClr val="010066"/>
                </a:solidFill>
              </a:rPr>
              <a:t>cultural and social reasons, such as maintaining forests where people like to walk</a:t>
            </a:r>
          </a:p>
        </p:txBody>
      </p:sp>
      <p:sp>
        <p:nvSpPr>
          <p:cNvPr id="11" name="Rectangle 10">
            <a:extLst>
              <a:ext uri="{FF2B5EF4-FFF2-40B4-BE49-F238E27FC236}">
                <a16:creationId xmlns:a16="http://schemas.microsoft.com/office/drawing/2014/main" id="{37AE622D-DE53-4962-8141-49348C0F4112}"/>
              </a:ext>
            </a:extLst>
          </p:cNvPr>
          <p:cNvSpPr>
            <a:spLocks noChangeArrowheads="1"/>
          </p:cNvSpPr>
          <p:nvPr/>
        </p:nvSpPr>
        <p:spPr bwMode="auto">
          <a:xfrm>
            <a:off x="342900" y="2375535"/>
            <a:ext cx="850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dirty="0">
                <a:solidFill>
                  <a:srgbClr val="010066"/>
                </a:solidFill>
              </a:rPr>
              <a:t>maintaining </a:t>
            </a:r>
            <a:r>
              <a:rPr lang="en-GB" altLang="en-US" b="1" dirty="0">
                <a:solidFill>
                  <a:srgbClr val="10BC45"/>
                </a:solidFill>
              </a:rPr>
              <a:t>nutrient cycles </a:t>
            </a:r>
            <a:r>
              <a:rPr lang="en-GB" altLang="en-US" dirty="0">
                <a:solidFill>
                  <a:srgbClr val="010066"/>
                </a:solidFill>
              </a:rPr>
              <a:t>and </a:t>
            </a:r>
            <a:r>
              <a:rPr lang="en-GB" altLang="en-US" b="1" dirty="0">
                <a:solidFill>
                  <a:srgbClr val="10BC45"/>
                </a:solidFill>
              </a:rPr>
              <a:t>ecosystem </a:t>
            </a:r>
            <a:r>
              <a:rPr lang="en-GB" altLang="en-US" dirty="0">
                <a:solidFill>
                  <a:srgbClr val="010066"/>
                </a:solidFill>
              </a:rPr>
              <a:t>stability</a:t>
            </a:r>
          </a:p>
        </p:txBody>
      </p:sp>
      <p:sp>
        <p:nvSpPr>
          <p:cNvPr id="13" name="TextBox 12">
            <a:extLst>
              <a:ext uri="{FF2B5EF4-FFF2-40B4-BE49-F238E27FC236}">
                <a16:creationId xmlns:a16="http://schemas.microsoft.com/office/drawing/2014/main" id="{2BB2A563-B65C-413F-AD92-3496B886BD44}"/>
              </a:ext>
            </a:extLst>
          </p:cNvPr>
          <p:cNvSpPr txBox="1">
            <a:spLocks noChangeArrowheads="1"/>
          </p:cNvSpPr>
          <p:nvPr/>
        </p:nvSpPr>
        <p:spPr bwMode="auto">
          <a:xfrm>
            <a:off x="342900" y="4953000"/>
            <a:ext cx="4656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10BC45"/>
              </a:buClr>
              <a:buFont typeface="Wingdings" panose="05000000000000000000" pitchFamily="2" charset="2"/>
              <a:buChar char="l"/>
            </a:pPr>
            <a:r>
              <a:rPr lang="en-GB" altLang="en-US">
                <a:solidFill>
                  <a:srgbClr val="010066"/>
                </a:solidFill>
              </a:rPr>
              <a:t>preserving plant species in </a:t>
            </a:r>
            <a:br>
              <a:rPr lang="en-GB" altLang="en-US">
                <a:solidFill>
                  <a:srgbClr val="010066"/>
                </a:solidFill>
              </a:rPr>
            </a:br>
            <a:r>
              <a:rPr lang="en-GB" altLang="en-US">
                <a:solidFill>
                  <a:srgbClr val="010066"/>
                </a:solidFill>
              </a:rPr>
              <a:t>case they are found to contain </a:t>
            </a:r>
            <a:br>
              <a:rPr lang="en-GB" altLang="en-US">
                <a:solidFill>
                  <a:srgbClr val="010066"/>
                </a:solidFill>
              </a:rPr>
            </a:br>
            <a:r>
              <a:rPr lang="en-GB" altLang="en-US">
                <a:solidFill>
                  <a:srgbClr val="010066"/>
                </a:solidFill>
              </a:rPr>
              <a:t>useful medicinal products.</a:t>
            </a:r>
          </a:p>
        </p:txBody>
      </p:sp>
      <p:pic>
        <p:nvPicPr>
          <p:cNvPr id="18442" name="Picture 11" descr="Matthew-J-Thomas_369970208_web.jpg">
            <a:extLst>
              <a:ext uri="{FF2B5EF4-FFF2-40B4-BE49-F238E27FC236}">
                <a16:creationId xmlns:a16="http://schemas.microsoft.com/office/drawing/2014/main" id="{FB56ECE8-792E-4D74-B50C-DF9782F35F71}"/>
              </a:ext>
            </a:extLst>
          </p:cNvPr>
          <p:cNvPicPr>
            <a:picLocks noChangeAspect="1"/>
          </p:cNvPicPr>
          <p:nvPr/>
        </p:nvPicPr>
        <p:blipFill>
          <a:blip r:embed="rId4">
            <a:extLst>
              <a:ext uri="{28A0092B-C50C-407E-A947-70E740481C1C}">
                <a14:useLocalDpi xmlns:a14="http://schemas.microsoft.com/office/drawing/2010/main" val="0"/>
              </a:ext>
            </a:extLst>
          </a:blip>
          <a:srcRect l="8461" r="20662" b="6459"/>
          <a:stretch>
            <a:fillRect/>
          </a:stretch>
        </p:blipFill>
        <p:spPr bwMode="auto">
          <a:xfrm>
            <a:off x="5035550" y="3541713"/>
            <a:ext cx="3497263"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4ED8D35-9EFD-45EF-A5A2-B64B17E421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Methods of protecting biodiversity</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900" y="784225"/>
            <a:ext cx="8528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Actions to protect biodiversity are taken at many different levels in human societies.</a:t>
            </a:r>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8" name="Rectangle 7">
            <a:extLst>
              <a:ext uri="{FF2B5EF4-FFF2-40B4-BE49-F238E27FC236}">
                <a16:creationId xmlns:a16="http://schemas.microsoft.com/office/drawing/2014/main" id="{FCB5F14A-4ACA-4752-ACC2-0BDACFB7F2C1}"/>
              </a:ext>
            </a:extLst>
          </p:cNvPr>
          <p:cNvSpPr>
            <a:spLocks noChangeArrowheads="1"/>
          </p:cNvSpPr>
          <p:nvPr/>
        </p:nvSpPr>
        <p:spPr bwMode="auto">
          <a:xfrm>
            <a:off x="342899" y="1745188"/>
            <a:ext cx="8734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spcBef>
                <a:spcPct val="30000"/>
              </a:spcBef>
              <a:buClr>
                <a:srgbClr val="10BC45"/>
              </a:buClr>
            </a:pPr>
            <a:r>
              <a:rPr lang="en-GB" altLang="en-US" b="1" dirty="0">
                <a:solidFill>
                  <a:srgbClr val="010066"/>
                </a:solidFill>
              </a:rPr>
              <a:t>Governments</a:t>
            </a:r>
            <a:r>
              <a:rPr lang="en-GB" altLang="en-US" dirty="0">
                <a:solidFill>
                  <a:srgbClr val="010066"/>
                </a:solidFill>
              </a:rPr>
              <a:t> make laws to protect parts of the environment against damaging human activities. Governments sometimes work together internationally.</a:t>
            </a:r>
          </a:p>
        </p:txBody>
      </p:sp>
      <p:sp>
        <p:nvSpPr>
          <p:cNvPr id="13" name="Rectangle 12">
            <a:extLst>
              <a:ext uri="{FF2B5EF4-FFF2-40B4-BE49-F238E27FC236}">
                <a16:creationId xmlns:a16="http://schemas.microsoft.com/office/drawing/2014/main" id="{F2A9422A-B511-45C7-B106-999C8387C570}"/>
              </a:ext>
            </a:extLst>
          </p:cNvPr>
          <p:cNvSpPr>
            <a:spLocks noChangeArrowheads="1"/>
          </p:cNvSpPr>
          <p:nvPr/>
        </p:nvSpPr>
        <p:spPr bwMode="auto">
          <a:xfrm>
            <a:off x="342900" y="3075483"/>
            <a:ext cx="53692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spcBef>
                <a:spcPct val="30000"/>
              </a:spcBef>
              <a:buClr>
                <a:srgbClr val="10BC45"/>
              </a:buClr>
            </a:pPr>
            <a:r>
              <a:rPr lang="en-GB" altLang="en-US" b="1" dirty="0">
                <a:solidFill>
                  <a:srgbClr val="10BC45"/>
                </a:solidFill>
              </a:rPr>
              <a:t>Non-profit organizations </a:t>
            </a:r>
            <a:r>
              <a:rPr lang="en-GB" altLang="en-US" dirty="0">
                <a:solidFill>
                  <a:srgbClr val="010066"/>
                </a:solidFill>
              </a:rPr>
              <a:t>work to protect or advance a particular cause.</a:t>
            </a:r>
          </a:p>
        </p:txBody>
      </p:sp>
      <p:sp>
        <p:nvSpPr>
          <p:cNvPr id="14" name="Rectangle 13">
            <a:extLst>
              <a:ext uri="{FF2B5EF4-FFF2-40B4-BE49-F238E27FC236}">
                <a16:creationId xmlns:a16="http://schemas.microsoft.com/office/drawing/2014/main" id="{30C084EC-B5CE-4108-B7F9-B269E8F412D0}"/>
              </a:ext>
            </a:extLst>
          </p:cNvPr>
          <p:cNvSpPr>
            <a:spLocks noChangeArrowheads="1"/>
          </p:cNvSpPr>
          <p:nvPr/>
        </p:nvSpPr>
        <p:spPr bwMode="auto">
          <a:xfrm>
            <a:off x="342900" y="5366740"/>
            <a:ext cx="51881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spcBef>
                <a:spcPct val="30000"/>
              </a:spcBef>
              <a:buClr>
                <a:srgbClr val="10BC45"/>
              </a:buClr>
            </a:pPr>
            <a:r>
              <a:rPr lang="en-GB" altLang="en-US" b="1" dirty="0">
                <a:solidFill>
                  <a:srgbClr val="010066"/>
                </a:solidFill>
              </a:rPr>
              <a:t>Individuals</a:t>
            </a:r>
            <a:r>
              <a:rPr lang="en-GB" altLang="en-US" dirty="0">
                <a:solidFill>
                  <a:srgbClr val="010066"/>
                </a:solidFill>
              </a:rPr>
              <a:t> can take their own actions to protect biodiversity.</a:t>
            </a:r>
          </a:p>
        </p:txBody>
      </p:sp>
      <p:sp>
        <p:nvSpPr>
          <p:cNvPr id="15" name="Rectangle 14">
            <a:extLst>
              <a:ext uri="{FF2B5EF4-FFF2-40B4-BE49-F238E27FC236}">
                <a16:creationId xmlns:a16="http://schemas.microsoft.com/office/drawing/2014/main" id="{EBABBA45-8305-4EB2-9EB0-7F5780B5E94C}"/>
              </a:ext>
            </a:extLst>
          </p:cNvPr>
          <p:cNvSpPr>
            <a:spLocks noChangeArrowheads="1"/>
          </p:cNvSpPr>
          <p:nvPr/>
        </p:nvSpPr>
        <p:spPr bwMode="auto">
          <a:xfrm>
            <a:off x="342900" y="4036446"/>
            <a:ext cx="44635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spcBef>
                <a:spcPct val="30000"/>
              </a:spcBef>
              <a:buClr>
                <a:srgbClr val="10BC45"/>
              </a:buClr>
            </a:pPr>
            <a:r>
              <a:rPr lang="en-GB" altLang="en-US" b="1" dirty="0">
                <a:solidFill>
                  <a:srgbClr val="010066"/>
                </a:solidFill>
              </a:rPr>
              <a:t>Communities</a:t>
            </a:r>
            <a:r>
              <a:rPr lang="en-GB" altLang="en-US" dirty="0">
                <a:solidFill>
                  <a:srgbClr val="010066"/>
                </a:solidFill>
              </a:rPr>
              <a:t> run projects that protect the environment in their local area.</a:t>
            </a:r>
          </a:p>
        </p:txBody>
      </p:sp>
      <p:pic>
        <p:nvPicPr>
          <p:cNvPr id="7" name="Picture 6">
            <a:extLst>
              <a:ext uri="{FF2B5EF4-FFF2-40B4-BE49-F238E27FC236}">
                <a16:creationId xmlns:a16="http://schemas.microsoft.com/office/drawing/2014/main" id="{BFDE6AB7-7D65-400F-ACED-F995238D8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4488" y="2797123"/>
            <a:ext cx="3362503" cy="3749223"/>
          </a:xfrm>
          <a:prstGeom prst="rect">
            <a:avLst/>
          </a:prstGeom>
        </p:spPr>
      </p:pic>
    </p:spTree>
    <p:custDataLst>
      <p:tags r:id="rId1"/>
    </p:custDataLst>
    <p:extLst>
      <p:ext uri="{BB962C8B-B14F-4D97-AF65-F5344CB8AC3E}">
        <p14:creationId xmlns:p14="http://schemas.microsoft.com/office/powerpoint/2010/main" val="25068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Protected areas</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900" y="784225"/>
            <a:ext cx="8528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Many countries have </a:t>
            </a:r>
            <a:r>
              <a:rPr lang="en-GB" altLang="en-US" b="1" dirty="0">
                <a:solidFill>
                  <a:srgbClr val="10BC45"/>
                </a:solidFill>
              </a:rPr>
              <a:t>protected areas </a:t>
            </a:r>
            <a:r>
              <a:rPr lang="en-GB" altLang="en-US" dirty="0">
                <a:solidFill>
                  <a:srgbClr val="010066"/>
                </a:solidFill>
              </a:rPr>
              <a:t>in which some human activities are restricted for conservation purposes.</a:t>
            </a:r>
            <a:endParaRPr lang="en-US" altLang="en-US" dirty="0">
              <a:solidFill>
                <a:srgbClr val="010066"/>
              </a:solidFill>
            </a:endParaRPr>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Rectangle 12">
            <a:extLst>
              <a:ext uri="{FF2B5EF4-FFF2-40B4-BE49-F238E27FC236}">
                <a16:creationId xmlns:a16="http://schemas.microsoft.com/office/drawing/2014/main" id="{F8960D3F-54D1-434D-93B5-3894B3C1CCE7}"/>
              </a:ext>
            </a:extLst>
          </p:cNvPr>
          <p:cNvSpPr>
            <a:spLocks noChangeArrowheads="1"/>
          </p:cNvSpPr>
          <p:nvPr/>
        </p:nvSpPr>
        <p:spPr bwMode="auto">
          <a:xfrm>
            <a:off x="342901" y="2805195"/>
            <a:ext cx="36420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US has over 25,000 protected areas on land, amounting to 14% of the total land area.</a:t>
            </a:r>
            <a:endParaRPr lang="en-GB" altLang="en-US" dirty="0"/>
          </a:p>
        </p:txBody>
      </p:sp>
      <p:sp>
        <p:nvSpPr>
          <p:cNvPr id="9" name="Rectangle 8">
            <a:extLst>
              <a:ext uri="{FF2B5EF4-FFF2-40B4-BE49-F238E27FC236}">
                <a16:creationId xmlns:a16="http://schemas.microsoft.com/office/drawing/2014/main" id="{F8FC8598-68EA-4346-A370-4492FB9C91B2}"/>
              </a:ext>
            </a:extLst>
          </p:cNvPr>
          <p:cNvSpPr>
            <a:spLocks noChangeArrowheads="1"/>
          </p:cNvSpPr>
          <p:nvPr/>
        </p:nvSpPr>
        <p:spPr bwMode="auto">
          <a:xfrm>
            <a:off x="342899" y="1794710"/>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Protected areas are established by governments and protected by national laws.</a:t>
            </a:r>
          </a:p>
        </p:txBody>
      </p:sp>
      <p:sp>
        <p:nvSpPr>
          <p:cNvPr id="10" name="Rectangle 9">
            <a:extLst>
              <a:ext uri="{FF2B5EF4-FFF2-40B4-BE49-F238E27FC236}">
                <a16:creationId xmlns:a16="http://schemas.microsoft.com/office/drawing/2014/main" id="{50C493E4-ECA0-4972-8AD2-ED6B427CDA4D}"/>
              </a:ext>
            </a:extLst>
          </p:cNvPr>
          <p:cNvSpPr>
            <a:spLocks noChangeArrowheads="1"/>
          </p:cNvSpPr>
          <p:nvPr/>
        </p:nvSpPr>
        <p:spPr bwMode="auto">
          <a:xfrm>
            <a:off x="342901" y="4554342"/>
            <a:ext cx="4229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level of protection in these areas varies widely. Some areas allow more human activity than others.</a:t>
            </a:r>
            <a:endParaRPr lang="en-GB" altLang="en-US" dirty="0"/>
          </a:p>
        </p:txBody>
      </p:sp>
      <p:pic>
        <p:nvPicPr>
          <p:cNvPr id="15" name="Picture 14">
            <a:extLst>
              <a:ext uri="{FF2B5EF4-FFF2-40B4-BE49-F238E27FC236}">
                <a16:creationId xmlns:a16="http://schemas.microsoft.com/office/drawing/2014/main" id="{A8209BB6-5B57-4D89-BDC4-E9ACF601C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931776"/>
            <a:ext cx="4150447" cy="2886157"/>
          </a:xfrm>
          <a:prstGeom prst="rect">
            <a:avLst/>
          </a:prstGeom>
        </p:spPr>
      </p:pic>
    </p:spTree>
    <p:custDataLst>
      <p:tags r:id="rId1"/>
    </p:custDataLst>
    <p:extLst>
      <p:ext uri="{BB962C8B-B14F-4D97-AF65-F5344CB8AC3E}">
        <p14:creationId xmlns:p14="http://schemas.microsoft.com/office/powerpoint/2010/main" val="191673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Strict nature reserves</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900" y="784225"/>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protected areas are managed as </a:t>
            </a:r>
            <a:r>
              <a:rPr lang="en-GB" altLang="en-US" b="1" dirty="0">
                <a:solidFill>
                  <a:srgbClr val="10BC45"/>
                </a:solidFill>
              </a:rPr>
              <a:t>strict nature reserves</a:t>
            </a:r>
            <a:r>
              <a:rPr lang="en-GB" altLang="en-US" dirty="0">
                <a:solidFill>
                  <a:srgbClr val="010066"/>
                </a:solidFill>
              </a:rPr>
              <a:t>.</a:t>
            </a:r>
            <a:endParaRPr lang="en-GB" altLang="en-US" dirty="0"/>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Rectangle 12">
            <a:extLst>
              <a:ext uri="{FF2B5EF4-FFF2-40B4-BE49-F238E27FC236}">
                <a16:creationId xmlns:a16="http://schemas.microsoft.com/office/drawing/2014/main" id="{F8960D3F-54D1-434D-93B5-3894B3C1CCE7}"/>
              </a:ext>
            </a:extLst>
          </p:cNvPr>
          <p:cNvSpPr>
            <a:spLocks noChangeArrowheads="1"/>
          </p:cNvSpPr>
          <p:nvPr/>
        </p:nvSpPr>
        <p:spPr bwMode="auto">
          <a:xfrm>
            <a:off x="342900" y="1484875"/>
            <a:ext cx="5299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areas are created </a:t>
            </a:r>
            <a:br>
              <a:rPr lang="en-GB" altLang="en-US" dirty="0">
                <a:solidFill>
                  <a:srgbClr val="010066"/>
                </a:solidFill>
              </a:rPr>
            </a:br>
            <a:r>
              <a:rPr lang="en-GB" altLang="en-US" dirty="0">
                <a:solidFill>
                  <a:srgbClr val="010066"/>
                </a:solidFill>
              </a:rPr>
              <a:t>and managed to preserve ecosystems in their </a:t>
            </a:r>
            <a:br>
              <a:rPr lang="en-GB" altLang="en-US" dirty="0">
                <a:solidFill>
                  <a:srgbClr val="010066"/>
                </a:solidFill>
              </a:rPr>
            </a:br>
            <a:r>
              <a:rPr lang="en-GB" altLang="en-US" dirty="0">
                <a:solidFill>
                  <a:srgbClr val="010066"/>
                </a:solidFill>
              </a:rPr>
              <a:t>natural state.</a:t>
            </a:r>
            <a:endParaRPr lang="en-GB" altLang="en-US" dirty="0"/>
          </a:p>
        </p:txBody>
      </p:sp>
      <p:sp>
        <p:nvSpPr>
          <p:cNvPr id="16" name="Rectangle 15">
            <a:extLst>
              <a:ext uri="{FF2B5EF4-FFF2-40B4-BE49-F238E27FC236}">
                <a16:creationId xmlns:a16="http://schemas.microsoft.com/office/drawing/2014/main" id="{5105CFBE-E541-41A8-96D3-E97D636164EB}"/>
              </a:ext>
            </a:extLst>
          </p:cNvPr>
          <p:cNvSpPr>
            <a:spLocks noChangeArrowheads="1"/>
          </p:cNvSpPr>
          <p:nvPr/>
        </p:nvSpPr>
        <p:spPr bwMode="auto">
          <a:xfrm>
            <a:off x="342899" y="3303325"/>
            <a:ext cx="529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Human activities are strictly </a:t>
            </a:r>
            <a:br>
              <a:rPr lang="en-GB" altLang="en-US" dirty="0">
                <a:solidFill>
                  <a:srgbClr val="010066"/>
                </a:solidFill>
              </a:rPr>
            </a:br>
            <a:r>
              <a:rPr lang="en-GB" altLang="en-US" dirty="0">
                <a:solidFill>
                  <a:srgbClr val="010066"/>
                </a:solidFill>
              </a:rPr>
              <a:t>regulated and many types </a:t>
            </a:r>
            <a:br>
              <a:rPr lang="en-GB" altLang="en-US" dirty="0">
                <a:solidFill>
                  <a:srgbClr val="010066"/>
                </a:solidFill>
              </a:rPr>
            </a:br>
            <a:r>
              <a:rPr lang="en-GB" altLang="en-US" dirty="0">
                <a:solidFill>
                  <a:srgbClr val="010066"/>
                </a:solidFill>
              </a:rPr>
              <a:t>of activities are forbidden.</a:t>
            </a:r>
            <a:endParaRPr lang="en-GB" altLang="en-US" dirty="0"/>
          </a:p>
        </p:txBody>
      </p:sp>
      <p:sp>
        <p:nvSpPr>
          <p:cNvPr id="17" name="Rectangle 16">
            <a:extLst>
              <a:ext uri="{FF2B5EF4-FFF2-40B4-BE49-F238E27FC236}">
                <a16:creationId xmlns:a16="http://schemas.microsoft.com/office/drawing/2014/main" id="{F256C586-3025-4F39-91E5-63A75F9421B8}"/>
              </a:ext>
            </a:extLst>
          </p:cNvPr>
          <p:cNvSpPr>
            <a:spLocks noChangeArrowheads="1"/>
          </p:cNvSpPr>
          <p:nvPr/>
        </p:nvSpPr>
        <p:spPr bwMode="auto">
          <a:xfrm>
            <a:off x="342898" y="4932208"/>
            <a:ext cx="5299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are over 750 strict </a:t>
            </a:r>
            <a:br>
              <a:rPr lang="en-GB" altLang="en-US" dirty="0">
                <a:solidFill>
                  <a:srgbClr val="010066"/>
                </a:solidFill>
              </a:rPr>
            </a:br>
            <a:r>
              <a:rPr lang="en-GB" altLang="en-US" dirty="0">
                <a:solidFill>
                  <a:srgbClr val="010066"/>
                </a:solidFill>
              </a:rPr>
              <a:t>nature reserves in the US.</a:t>
            </a:r>
            <a:endParaRPr lang="en-GB" altLang="en-US" dirty="0"/>
          </a:p>
        </p:txBody>
      </p:sp>
      <p:pic>
        <p:nvPicPr>
          <p:cNvPr id="3" name="Picture 2">
            <a:extLst>
              <a:ext uri="{FF2B5EF4-FFF2-40B4-BE49-F238E27FC236}">
                <a16:creationId xmlns:a16="http://schemas.microsoft.com/office/drawing/2014/main" id="{111A7316-8395-463E-B0F4-F5F68593A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023" y="1905977"/>
            <a:ext cx="3717790" cy="361369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National parks</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National parks </a:t>
            </a:r>
            <a:r>
              <a:rPr lang="en-GB" altLang="en-US" dirty="0">
                <a:solidFill>
                  <a:srgbClr val="010066"/>
                </a:solidFill>
              </a:rPr>
              <a:t>are protected land areas in which human activities are regulated in order to protect the natural landscape. </a:t>
            </a:r>
            <a:endParaRPr lang="en-GB" altLang="en-US" dirty="0"/>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Rectangle 12">
            <a:extLst>
              <a:ext uri="{FF2B5EF4-FFF2-40B4-BE49-F238E27FC236}">
                <a16:creationId xmlns:a16="http://schemas.microsoft.com/office/drawing/2014/main" id="{F8960D3F-54D1-434D-93B5-3894B3C1CCE7}"/>
              </a:ext>
            </a:extLst>
          </p:cNvPr>
          <p:cNvSpPr>
            <a:spLocks noChangeArrowheads="1"/>
          </p:cNvSpPr>
          <p:nvPr/>
        </p:nvSpPr>
        <p:spPr bwMode="auto">
          <a:xfrm>
            <a:off x="342897" y="1779967"/>
            <a:ext cx="85000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National parks allow more human activities than strict nature reserves do.</a:t>
            </a:r>
          </a:p>
        </p:txBody>
      </p:sp>
      <p:sp>
        <p:nvSpPr>
          <p:cNvPr id="17" name="Rectangle 16">
            <a:extLst>
              <a:ext uri="{FF2B5EF4-FFF2-40B4-BE49-F238E27FC236}">
                <a16:creationId xmlns:a16="http://schemas.microsoft.com/office/drawing/2014/main" id="{F256C586-3025-4F39-91E5-63A75F9421B8}"/>
              </a:ext>
            </a:extLst>
          </p:cNvPr>
          <p:cNvSpPr>
            <a:spLocks noChangeArrowheads="1"/>
          </p:cNvSpPr>
          <p:nvPr/>
        </p:nvSpPr>
        <p:spPr bwMode="auto">
          <a:xfrm>
            <a:off x="342896" y="2775709"/>
            <a:ext cx="366039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Tourism is often popular in these areas, and other commercial activities such as farming and mining may be allowed.</a:t>
            </a:r>
            <a:endParaRPr lang="en-GB" altLang="en-US" dirty="0"/>
          </a:p>
        </p:txBody>
      </p:sp>
      <p:sp>
        <p:nvSpPr>
          <p:cNvPr id="9" name="Rectangle 8">
            <a:extLst>
              <a:ext uri="{FF2B5EF4-FFF2-40B4-BE49-F238E27FC236}">
                <a16:creationId xmlns:a16="http://schemas.microsoft.com/office/drawing/2014/main" id="{E1A64BFA-83B8-4E8F-9FD4-86F8A42A4600}"/>
              </a:ext>
            </a:extLst>
          </p:cNvPr>
          <p:cNvSpPr>
            <a:spLocks noChangeArrowheads="1"/>
          </p:cNvSpPr>
          <p:nvPr/>
        </p:nvSpPr>
        <p:spPr bwMode="auto">
          <a:xfrm>
            <a:off x="342898" y="4858664"/>
            <a:ext cx="36603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Yellowstone National </a:t>
            </a:r>
            <a:br>
              <a:rPr lang="en-GB" altLang="en-US" dirty="0">
                <a:solidFill>
                  <a:srgbClr val="010066"/>
                </a:solidFill>
              </a:rPr>
            </a:br>
            <a:r>
              <a:rPr lang="en-GB" altLang="en-US" dirty="0">
                <a:solidFill>
                  <a:srgbClr val="010066"/>
                </a:solidFill>
              </a:rPr>
              <a:t>Park is considered to be the oldest in the world.</a:t>
            </a:r>
            <a:endParaRPr lang="en-GB" altLang="en-US" dirty="0"/>
          </a:p>
        </p:txBody>
      </p:sp>
      <p:pic>
        <p:nvPicPr>
          <p:cNvPr id="3" name="Picture 2">
            <a:extLst>
              <a:ext uri="{FF2B5EF4-FFF2-40B4-BE49-F238E27FC236}">
                <a16:creationId xmlns:a16="http://schemas.microsoft.com/office/drawing/2014/main" id="{1C24A782-AD38-438D-B8AA-10AF597C8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6103" y="2832121"/>
            <a:ext cx="4588166" cy="3058777"/>
          </a:xfrm>
          <a:prstGeom prst="rect">
            <a:avLst/>
          </a:prstGeom>
        </p:spPr>
      </p:pic>
    </p:spTree>
    <p:custDataLst>
      <p:tags r:id="rId1"/>
    </p:custDataLst>
    <p:extLst>
      <p:ext uri="{BB962C8B-B14F-4D97-AF65-F5344CB8AC3E}">
        <p14:creationId xmlns:p14="http://schemas.microsoft.com/office/powerpoint/2010/main" val="9832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86D0B0-AF4C-40C3-A4D8-E7FF933B8A01}"/>
              </a:ext>
            </a:extLst>
          </p:cNvPr>
          <p:cNvSpPr>
            <a:spLocks noGrp="1"/>
          </p:cNvSpPr>
          <p:nvPr>
            <p:ph type="title"/>
          </p:nvPr>
        </p:nvSpPr>
        <p:spPr/>
        <p:txBody>
          <a:bodyPr/>
          <a:lstStyle/>
          <a:p>
            <a:r>
              <a:rPr lang="en-GB" altLang="en-US" dirty="0"/>
              <a:t>Impact of protected areas</a:t>
            </a:r>
          </a:p>
        </p:txBody>
      </p:sp>
      <p:sp>
        <p:nvSpPr>
          <p:cNvPr id="20483" name="Rectangle 17">
            <a:extLst>
              <a:ext uri="{FF2B5EF4-FFF2-40B4-BE49-F238E27FC236}">
                <a16:creationId xmlns:a16="http://schemas.microsoft.com/office/drawing/2014/main" id="{5F1CDE7E-91B2-41D2-B104-B25DBD3F88E7}"/>
              </a:ext>
            </a:extLst>
          </p:cNvPr>
          <p:cNvSpPr>
            <a:spLocks noChangeArrowheads="1"/>
          </p:cNvSpPr>
          <p:nvPr/>
        </p:nvSpPr>
        <p:spPr bwMode="auto">
          <a:xfrm>
            <a:off x="342900" y="784225"/>
            <a:ext cx="8189913"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impact do you think protected areas will have on biodiversity? </a:t>
            </a:r>
            <a:endParaRPr lang="en-GB" altLang="en-US" dirty="0"/>
          </a:p>
        </p:txBody>
      </p:sp>
      <p:pic>
        <p:nvPicPr>
          <p:cNvPr id="11" name="Picture 10">
            <a:extLst>
              <a:ext uri="{FF2B5EF4-FFF2-40B4-BE49-F238E27FC236}">
                <a16:creationId xmlns:a16="http://schemas.microsoft.com/office/drawing/2014/main" id="{2783EF91-5DBB-43D6-B526-9D3C389656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7" name="Rectangle 16">
            <a:extLst>
              <a:ext uri="{FF2B5EF4-FFF2-40B4-BE49-F238E27FC236}">
                <a16:creationId xmlns:a16="http://schemas.microsoft.com/office/drawing/2014/main" id="{F256C586-3025-4F39-91E5-63A75F9421B8}"/>
              </a:ext>
            </a:extLst>
          </p:cNvPr>
          <p:cNvSpPr>
            <a:spLocks noChangeArrowheads="1"/>
          </p:cNvSpPr>
          <p:nvPr/>
        </p:nvSpPr>
        <p:spPr bwMode="auto">
          <a:xfrm>
            <a:off x="342897" y="1847146"/>
            <a:ext cx="42291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By restricting activities that would alter or damage ecosystems, protected areas help to conserve biodiversity.</a:t>
            </a:r>
            <a:endParaRPr lang="en-GB" altLang="en-US" dirty="0"/>
          </a:p>
        </p:txBody>
      </p:sp>
      <p:sp>
        <p:nvSpPr>
          <p:cNvPr id="8" name="Rectangle 7">
            <a:extLst>
              <a:ext uri="{FF2B5EF4-FFF2-40B4-BE49-F238E27FC236}">
                <a16:creationId xmlns:a16="http://schemas.microsoft.com/office/drawing/2014/main" id="{33EA5B11-9A4D-4BF2-AB69-916EDDCEEE76}"/>
              </a:ext>
            </a:extLst>
          </p:cNvPr>
          <p:cNvSpPr>
            <a:spLocks noChangeArrowheads="1"/>
          </p:cNvSpPr>
          <p:nvPr/>
        </p:nvSpPr>
        <p:spPr bwMode="auto">
          <a:xfrm>
            <a:off x="342897" y="3648730"/>
            <a:ext cx="42291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However, creating protected areas is not enough to protect biodiversity.</a:t>
            </a:r>
            <a:endParaRPr lang="en-GB" altLang="en-US" dirty="0"/>
          </a:p>
        </p:txBody>
      </p:sp>
      <p:sp>
        <p:nvSpPr>
          <p:cNvPr id="9" name="Rectangle 8">
            <a:extLst>
              <a:ext uri="{FF2B5EF4-FFF2-40B4-BE49-F238E27FC236}">
                <a16:creationId xmlns:a16="http://schemas.microsoft.com/office/drawing/2014/main" id="{FAED0007-625A-4303-9DD6-1B91C6B37BEF}"/>
              </a:ext>
            </a:extLst>
          </p:cNvPr>
          <p:cNvSpPr>
            <a:spLocks noChangeArrowheads="1"/>
          </p:cNvSpPr>
          <p:nvPr/>
        </p:nvSpPr>
        <p:spPr bwMode="auto">
          <a:xfrm>
            <a:off x="342896" y="5092272"/>
            <a:ext cx="49967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area must be carefully managed for biodiversity to thrive.</a:t>
            </a:r>
            <a:endParaRPr lang="en-GB" altLang="en-US" dirty="0"/>
          </a:p>
        </p:txBody>
      </p:sp>
      <p:pic>
        <p:nvPicPr>
          <p:cNvPr id="3" name="Picture 2">
            <a:extLst>
              <a:ext uri="{FF2B5EF4-FFF2-40B4-BE49-F238E27FC236}">
                <a16:creationId xmlns:a16="http://schemas.microsoft.com/office/drawing/2014/main" id="{A71AF2EB-799D-4DE9-B2EE-9E4DD4DDB8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352" y="1892860"/>
            <a:ext cx="3475323" cy="4697632"/>
          </a:xfrm>
          <a:prstGeom prst="rect">
            <a:avLst/>
          </a:prstGeom>
        </p:spPr>
      </p:pic>
      <p:pic>
        <p:nvPicPr>
          <p:cNvPr id="12" name="Picture 9" descr="notes_icon">
            <a:extLst>
              <a:ext uri="{FF2B5EF4-FFF2-40B4-BE49-F238E27FC236}">
                <a16:creationId xmlns:a16="http://schemas.microsoft.com/office/drawing/2014/main" id="{FD93F07F-8EF5-464D-A405-37168EEED1F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DCF19EF9-8DF8-4F78-B87B-4F1B2FC9D1C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5048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9GgeqqDQ"/>
  <p:tag name="ARTICULATE_DESIGN_ID_8_DEFAULT DESIGN" val="6r4R6iCD"/>
  <p:tag name="ARTICULATE_DESIGN_ID_1_DEFAULT DESIGN" val="vQjsx8SN"/>
  <p:tag name="ARTICULATE_DESIGN_ID_9_DEFAULT DESIGN" val="ealmnNu1"/>
  <p:tag name="ARTICULATE_DESIGN_ID_3_DEFAULT DESIGN" val="lx8iHZzL"/>
  <p:tag name="ARTICULATE_DESIGN_ID_2_DEFAULT DESIGN" val="Bv4tJOFp"/>
  <p:tag name="ARTICULATE_DESIGN_ID_4_DEFAULT DESIGN" val="ltNktcFK"/>
  <p:tag name="ARTICULATE_DESIGN_ID_5_DEFAULT DESIGN" val="dFyXE0OV"/>
  <p:tag name="ARTICULATE_DESIGN_ID_6_DEFAULT DESIGN" val="NFkMtCl1"/>
  <p:tag name="ARTICULATE_DESIGN_ID_7_DEFAULT DESIGN" val="qzdsOztX"/>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16179</TotalTime>
  <Words>3314</Words>
  <Application>Microsoft Office PowerPoint</Application>
  <PresentationFormat>On-screen Show (4:3)</PresentationFormat>
  <Paragraphs>271</Paragraphs>
  <Slides>30</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Wingdings</vt:lpstr>
      <vt:lpstr>Arial</vt:lpstr>
      <vt:lpstr>Wingdings 2</vt:lpstr>
      <vt:lpstr>1_Default Design</vt:lpstr>
      <vt:lpstr>9_Default Design</vt:lpstr>
      <vt:lpstr>Maintaining Biodiversity</vt:lpstr>
      <vt:lpstr>Information</vt:lpstr>
      <vt:lpstr>What is conservation?</vt:lpstr>
      <vt:lpstr>Why is conservation important?</vt:lpstr>
      <vt:lpstr>Methods of protecting biodiversity</vt:lpstr>
      <vt:lpstr>Protected areas</vt:lpstr>
      <vt:lpstr>Strict nature reserves</vt:lpstr>
      <vt:lpstr>National parks</vt:lpstr>
      <vt:lpstr>Impact of protected areas</vt:lpstr>
      <vt:lpstr>Protecting the seas</vt:lpstr>
      <vt:lpstr>The impact of MPAs</vt:lpstr>
      <vt:lpstr>Coral reefs</vt:lpstr>
      <vt:lpstr>The role of science</vt:lpstr>
      <vt:lpstr>Study example: indicator species</vt:lpstr>
      <vt:lpstr>Sampling aquatic indicator species</vt:lpstr>
      <vt:lpstr>Interpreting results</vt:lpstr>
      <vt:lpstr>Indicator species activity</vt:lpstr>
      <vt:lpstr>Action against pollution</vt:lpstr>
      <vt:lpstr>Reducing plastic pollution</vt:lpstr>
      <vt:lpstr>Opinions on packaging</vt:lpstr>
      <vt:lpstr>Endangered species</vt:lpstr>
      <vt:lpstr>Breeding programs</vt:lpstr>
      <vt:lpstr>Captive breeding</vt:lpstr>
      <vt:lpstr>Problems with captive breeding (1)</vt:lpstr>
      <vt:lpstr>Problems with captive breeding (2)</vt:lpstr>
      <vt:lpstr>Ecotourism</vt:lpstr>
      <vt:lpstr>Reforestation</vt:lpstr>
      <vt:lpstr>Other methods to conserve forests</vt:lpstr>
      <vt:lpstr>Conservation issues</vt:lpstr>
      <vt:lpstr>Potential conflicts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Biodiversity</dc:title>
  <dc:subject>Boardworks High School Life Science</dc:subject>
  <dc:creator>Boardworks</dc:creator>
  <cp:lastModifiedBy>Tim Crilly</cp:lastModifiedBy>
  <cp:revision>747</cp:revision>
  <dcterms:created xsi:type="dcterms:W3CDTF">2003-10-06T13:07:42Z</dcterms:created>
  <dcterms:modified xsi:type="dcterms:W3CDTF">2019-01-31T15:25:41Z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786C0CAD-BA4C-4CD8-A5F4-D9E15DF59842</vt:lpwstr>
  </property>
  <property fmtid="{D5CDD505-2E9C-101B-9397-08002B2CF9AE}" pid="3" name="ArticulatePath">
    <vt:lpwstr>Maintaining Biodiversity</vt:lpwstr>
  </property>
</Properties>
</file>