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activeX/activeX1.xml" ContentType="application/vnd.ms-office.activeX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activeX/activeX2.xml" ContentType="application/vnd.ms-office.activeX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837" r:id="rId1"/>
    <p:sldMasterId id="2147484852" r:id="rId2"/>
  </p:sldMasterIdLst>
  <p:notesMasterIdLst>
    <p:notesMasterId r:id="rId17"/>
  </p:notesMasterIdLst>
  <p:handoutMasterIdLst>
    <p:handoutMasterId r:id="rId18"/>
  </p:handoutMasterIdLst>
  <p:sldIdLst>
    <p:sldId id="430" r:id="rId3"/>
    <p:sldId id="527" r:id="rId4"/>
    <p:sldId id="484" r:id="rId5"/>
    <p:sldId id="485" r:id="rId6"/>
    <p:sldId id="489" r:id="rId7"/>
    <p:sldId id="490" r:id="rId8"/>
    <p:sldId id="486" r:id="rId9"/>
    <p:sldId id="491" r:id="rId10"/>
    <p:sldId id="507" r:id="rId11"/>
    <p:sldId id="510" r:id="rId12"/>
    <p:sldId id="509" r:id="rId13"/>
    <p:sldId id="506" r:id="rId14"/>
    <p:sldId id="492" r:id="rId15"/>
    <p:sldId id="493" r:id="rId16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9"/>
    </p:embeddedFont>
  </p:embeddedFontLst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C45"/>
    <a:srgbClr val="010066"/>
    <a:srgbClr val="33CC33"/>
    <a:srgbClr val="CC0099"/>
    <a:srgbClr val="009900"/>
    <a:srgbClr val="FF6161"/>
    <a:srgbClr val="003399"/>
    <a:srgbClr val="FFC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104" autoAdjust="0"/>
  </p:normalViewPr>
  <p:slideViewPr>
    <p:cSldViewPr snapToGrid="0" showGuides="1">
      <p:cViewPr>
        <p:scale>
          <a:sx n="85" d="100"/>
          <a:sy n="85" d="100"/>
        </p:scale>
        <p:origin x="618" y="162"/>
      </p:cViewPr>
      <p:guideLst>
        <p:guide orient="horz" pos="49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16BFFD8B-E174-4536-9EF8-6BCF2596B5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FC721A8-4741-4080-A474-DD685A47AEE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579DAA7-6079-41F5-B7A7-455BD4C95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796DC2D-D749-4B83-AE20-EF9E1A5AC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39055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>
            <a:extLst>
              <a:ext uri="{FF2B5EF4-FFF2-40B4-BE49-F238E27FC236}">
                <a16:creationId xmlns:a16="http://schemas.microsoft.com/office/drawing/2014/main" id="{F2F3C5F1-AD34-4572-A752-A66641F226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14D39E4-664E-499C-B671-3072191A69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582F80B-AAE9-4674-8C7B-BC6DA85A9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D8B01EA-DEBD-4020-8814-64B0F237B7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C0E618-911E-4756-A8B2-738CD0698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58D8AED-DD7D-4902-BBC9-AC32D6FC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3583234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4C2C113A-DA52-49EA-BAD3-F315B2284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920BDA1-BC62-4F53-818D-89142A458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A4D996-BF2F-444C-848F-9EE05EE04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DD3DFBAC-1C77-415C-86B0-8372770EA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941AAE7F-E692-4DDA-BBCD-27B5957D7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It is important to make sure students understand that, at the end of the first round of cell division in meiosis, the parent cell has produced two new cells.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BC5F5-9ACF-446A-827C-8AD0703F4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>
            <a:extLst>
              <a:ext uri="{FF2B5EF4-FFF2-40B4-BE49-F238E27FC236}">
                <a16:creationId xmlns:a16="http://schemas.microsoft.com/office/drawing/2014/main" id="{4262B296-88D4-40A8-A157-EB56ECA93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D53BD13B-D7C1-41DA-810C-0A0CC0610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D6571-DD72-456A-AA42-2022E51E2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>
            <a:extLst>
              <a:ext uri="{FF2B5EF4-FFF2-40B4-BE49-F238E27FC236}">
                <a16:creationId xmlns:a16="http://schemas.microsoft.com/office/drawing/2014/main" id="{C97FFF04-0E39-4D2C-945C-4C20CFDB1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9864126E-5005-404B-B543-5611D2599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47DB90-6FEC-47A9-BEEB-129DD90C0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>
            <a:extLst>
              <a:ext uri="{FF2B5EF4-FFF2-40B4-BE49-F238E27FC236}">
                <a16:creationId xmlns:a16="http://schemas.microsoft.com/office/drawing/2014/main" id="{597249BB-78B0-468B-AE79-BB3BD810F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6EB4C416-7E7E-440A-9E56-F504A2A87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lnSpc>
                <a:spcPct val="110000"/>
              </a:lnSpc>
            </a:pPr>
            <a:r>
              <a:rPr lang="en-GB" altLang="en-US" dirty="0">
                <a:latin typeface="Arial" panose="020B0604020202020204" pitchFamily="34" charset="0"/>
              </a:rPr>
              <a:t>This nine-stage interactive animation shows how a cell divides by meiosis. </a:t>
            </a:r>
          </a:p>
          <a:p>
            <a:pPr>
              <a:lnSpc>
                <a:spcPct val="11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dirty="0">
                <a:latin typeface="Arial" panose="020B0604020202020204" pitchFamily="34" charset="0"/>
              </a:rPr>
              <a:t>Suitable prompts could include:</a:t>
            </a:r>
            <a:endParaRPr lang="en-GB" altLang="en-US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Start:</a:t>
            </a:r>
            <a:r>
              <a:rPr lang="en-GB" altLang="en-US" dirty="0">
                <a:latin typeface="Arial" panose="020B0604020202020204" pitchFamily="34" charset="0"/>
              </a:rPr>
              <a:t> In which part of the body will meiosis take place?</a:t>
            </a:r>
            <a:endParaRPr lang="en-GB" altLang="en-US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Stage 1: </a:t>
            </a:r>
            <a:r>
              <a:rPr lang="en-GB" altLang="en-US" dirty="0">
                <a:latin typeface="Arial" panose="020B0604020202020204" pitchFamily="34" charset="0"/>
              </a:rPr>
              <a:t>How many chromosomes would a human cell contain at this stage?</a:t>
            </a:r>
            <a:endParaRPr lang="en-GB" altLang="en-US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Stage 4:</a:t>
            </a:r>
            <a:r>
              <a:rPr lang="en-GB" altLang="en-US" dirty="0">
                <a:latin typeface="Arial" panose="020B0604020202020204" pitchFamily="34" charset="0"/>
              </a:rPr>
              <a:t> What is the advantage of swapping genetic material between the chromosome pairs?</a:t>
            </a:r>
            <a:endParaRPr lang="en-GB" altLang="en-US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Stage 6:</a:t>
            </a:r>
            <a:r>
              <a:rPr lang="en-GB" altLang="en-US" dirty="0">
                <a:latin typeface="Arial" panose="020B0604020202020204" pitchFamily="34" charset="0"/>
              </a:rPr>
              <a:t> How many chromosomes would a human cell contain at this stage?</a:t>
            </a:r>
          </a:p>
          <a:p>
            <a:pPr>
              <a:lnSpc>
                <a:spcPct val="11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Stage 9:</a:t>
            </a:r>
            <a:r>
              <a:rPr lang="en-GB" altLang="en-US" dirty="0">
                <a:latin typeface="Arial" panose="020B0604020202020204" pitchFamily="34" charset="0"/>
              </a:rPr>
              <a:t> How do the four daughter cells compare with the original parent cell? What differences are there between meiosis and mitosis?</a:t>
            </a:r>
          </a:p>
          <a:p>
            <a:pPr>
              <a:lnSpc>
                <a:spcPct val="11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1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45EDB8-1465-4E27-B37F-CB79B04BB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>
            <a:extLst>
              <a:ext uri="{FF2B5EF4-FFF2-40B4-BE49-F238E27FC236}">
                <a16:creationId xmlns:a16="http://schemas.microsoft.com/office/drawing/2014/main" id="{EBBDD5F6-2DB6-4385-8510-C9F589401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345E1968-21C7-42AE-8FC3-CCC76EDAE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ordering activity could be used as an introductory or summary activity on the stages of meiosis. Mini-whiteboards could be used to make this a whole-class exercise.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8E67B0-06E0-4627-96D0-0D3004B0B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7261E-955B-4BA0-BCDF-7F06C34F9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15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CABF95A6-380D-4BA1-9A0F-9CDDB8866C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82F41DEE-4EDB-47A2-816C-C9084A084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nucleus of a diploid cell contains a full set of chromosome pairs.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Human body cells contain 23 pairs of chromosomes.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D4D21-8553-4CC9-8441-89DE9DCA9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5713133D-982D-4316-9282-A291479C98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EABB065D-C16B-4F0A-9E49-9BD4673E7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Human gametes contain 23 chromosomes. This is half the number found in normal diploid body cells (which contain 46 chromosomes, in 23 pairs).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ED082-B45F-418D-924A-8AF29AD68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1D60205F-4A41-4A7B-8CF5-3EECEDAC1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55597920-40C2-4637-AEF6-FCBF62C08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2075" indent="-92075">
              <a:defRPr/>
            </a:pPr>
            <a:r>
              <a:rPr lang="en-GB" b="1" dirty="0"/>
              <a:t>Teacher notes</a:t>
            </a:r>
          </a:p>
          <a:p>
            <a:pPr indent="-92075">
              <a:defRPr/>
            </a:pPr>
            <a:r>
              <a:rPr lang="en-GB" dirty="0"/>
              <a:t>Discuss students’ ideas for the question before revealing the answer.</a:t>
            </a:r>
          </a:p>
          <a:p>
            <a:pPr indent="-92075">
              <a:defRPr/>
            </a:pPr>
            <a:endParaRPr lang="en-GB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 ideas (e.g. about phenomena and/or the process of development and the design and performance of a proposed process or system) in multiple formats (including orally, graphically, textually, and mathematically).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E206B-F59D-42EC-9270-6166B52AD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E5C179D0-136C-4669-BB68-F365B2011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45FD4F36-41AE-43A7-9B32-039A639A2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en-US" dirty="0">
                <a:latin typeface="Arial" panose="020B0604020202020204" pitchFamily="34" charset="0"/>
              </a:rPr>
              <a:t>A daughter cell is the term used to describe the new cells produced when a cell (the parent cell) undergoes cell division. Daughter cells are produce in mitosis and meiosis.</a:t>
            </a:r>
          </a:p>
          <a:p>
            <a:pPr>
              <a:lnSpc>
                <a:spcPct val="12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en-US" dirty="0">
                <a:latin typeface="Arial" panose="020B0604020202020204" pitchFamily="34" charset="0"/>
              </a:rPr>
              <a:t>Discuss students’ ideas for the question before revealing the answer. Encourage them to draw connections with their understanding of natural selection.</a:t>
            </a:r>
          </a:p>
          <a:p>
            <a:pPr>
              <a:lnSpc>
                <a:spcPct val="12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en-US" dirty="0">
                <a:latin typeface="Arial" panose="020B0604020202020204" pitchFamily="34" charset="0"/>
              </a:rPr>
              <a:t>Ask students to consider how the products of mitosis and meiosis compare: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number of daughter cells produced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number of chromosomes within each daughter cell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genetic similarity between daughter cells.</a:t>
            </a:r>
          </a:p>
          <a:p>
            <a:pPr>
              <a:lnSpc>
                <a:spcPct val="12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 ideas (e.g. about phenomena and/or the process of development and the design and performance of a proposed process or system) in multiple formats (including orally, graphically, textually, and mathematically).</a:t>
            </a: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Andi Berger,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AED2B2-6B32-4896-AC14-105306977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487F23AB-7933-486C-81F4-E31FF3099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06EC1DEB-153D-4745-BD2D-CC52FD817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sexual reproduction, please refer to the </a:t>
            </a:r>
            <a:r>
              <a:rPr lang="en-GB" altLang="en-US" i="1" dirty="0">
                <a:latin typeface="Arial" panose="020B0604020202020204" pitchFamily="34" charset="0"/>
              </a:rPr>
              <a:t>Sexual Reproduction and Asexual Reproduction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  <a:r>
              <a:rPr lang="en-GB" altLang="en-US" b="1" dirty="0">
                <a:latin typeface="Arial" panose="020B0604020202020204" pitchFamily="34" charset="0"/>
              </a:rPr>
              <a:t> </a:t>
            </a:r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mitosis, please refer to the </a:t>
            </a:r>
            <a:r>
              <a:rPr lang="en-GB" altLang="en-US" i="1" dirty="0">
                <a:latin typeface="Arial" panose="020B0604020202020204" pitchFamily="34" charset="0"/>
              </a:rPr>
              <a:t>Mitosis and the Cell Cycle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  <a:r>
              <a:rPr lang="en-GB" altLang="en-US" b="1" dirty="0">
                <a:latin typeface="Arial" panose="020B0604020202020204" pitchFamily="34" charset="0"/>
              </a:rPr>
              <a:t> 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© Eye of Science / Science Photo Library 2018</a:t>
            </a:r>
          </a:p>
          <a:p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scanning electron micrograph (SEM) of sperm (blue) attempting to penetrate a human egg (red). Fertilization occurs when the sperm's genetic material fuses with the egg's. Magnification: ×650 when printed 10 </a:t>
            </a:r>
            <a:r>
              <a:rPr lang="en-GB" altLang="en-US" dirty="0" err="1">
                <a:latin typeface="Arial" panose="020B0604020202020204" pitchFamily="34" charset="0"/>
              </a:rPr>
              <a:t>centimeters</a:t>
            </a:r>
            <a:r>
              <a:rPr lang="en-GB" altLang="en-US" dirty="0">
                <a:latin typeface="Arial" panose="020B0604020202020204" pitchFamily="34" charset="0"/>
              </a:rPr>
              <a:t> wide.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91CD8-B9AE-4C51-A040-C273FAF93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>
            <a:extLst>
              <a:ext uri="{FF2B5EF4-FFF2-40B4-BE49-F238E27FC236}">
                <a16:creationId xmlns:a16="http://schemas.microsoft.com/office/drawing/2014/main" id="{B9C1AEF7-67D2-4898-A0E9-A3F54A33B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1907C435-6ACF-4900-8155-A73069F63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A831F-73DE-4B8F-A1D8-B5E89CD4CB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04089802-A8EF-4E96-88BB-212972415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6D1C0844-EE4F-47CE-9C79-899315205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AAF64-E706-41C1-912B-777E4C005A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01EA-DEBD-4020-8814-64B0F237B7B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17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98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86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3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73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06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931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482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320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505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90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49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686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61888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319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445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630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614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45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2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50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4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54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3689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23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97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60086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49" r:id="rId12"/>
    <p:sldLayoutId id="2147484850" r:id="rId13"/>
    <p:sldLayoutId id="214748485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14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0256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1.xml"/><Relationship Id="rId7" Type="http://schemas.openxmlformats.org/officeDocument/2006/relationships/image" Target="../media/image26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25.wmf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7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2.xml"/><Relationship Id="rId7" Type="http://schemas.openxmlformats.org/officeDocument/2006/relationships/image" Target="../media/image9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5.wm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1543D005-0A2B-453D-ACCD-75A4478E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Meiosis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eiosis_cell_divisionONE_4.png">
            <a:extLst>
              <a:ext uri="{FF2B5EF4-FFF2-40B4-BE49-F238E27FC236}">
                <a16:creationId xmlns:a16="http://schemas.microsoft.com/office/drawing/2014/main" id="{ED3FB2E2-2A66-4066-9F5C-C387DA607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614738"/>
            <a:ext cx="42957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0C0571E0-304E-4F03-92C6-B4871ECA9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first stage of meiosis (2)</a:t>
            </a:r>
          </a:p>
        </p:txBody>
      </p:sp>
      <p:sp>
        <p:nvSpPr>
          <p:cNvPr id="22533" name="Rectangle 11">
            <a:extLst>
              <a:ext uri="{FF2B5EF4-FFF2-40B4-BE49-F238E27FC236}">
                <a16:creationId xmlns:a16="http://schemas.microsoft.com/office/drawing/2014/main" id="{0C759DB2-7A78-41C1-ADD9-12EA105C7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463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</a:pPr>
            <a:r>
              <a:rPr lang="en-GB" altLang="en-US" b="1" dirty="0">
                <a:solidFill>
                  <a:srgbClr val="10BC45"/>
                </a:solidFill>
              </a:rPr>
              <a:t>3.	</a:t>
            </a:r>
          </a:p>
        </p:txBody>
      </p:sp>
      <p:pic>
        <p:nvPicPr>
          <p:cNvPr id="22534" name="Picture 12" descr="meiosis_cell_divisionONE_3.png">
            <a:extLst>
              <a:ext uri="{FF2B5EF4-FFF2-40B4-BE49-F238E27FC236}">
                <a16:creationId xmlns:a16="http://schemas.microsoft.com/office/drawing/2014/main" id="{36286068-B74D-4BFE-A7B6-B5476B260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784225"/>
            <a:ext cx="2566988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8403AA65-952D-4E29-BC58-E2C0BC544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188609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</a:pPr>
            <a:r>
              <a:rPr lang="en-GB" altLang="en-US" b="1" dirty="0">
                <a:solidFill>
                  <a:srgbClr val="10BC45"/>
                </a:solidFill>
              </a:rPr>
              <a:t>4.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58E3EA-7903-4A9D-A621-26163AB4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4331836"/>
            <a:ext cx="3413351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763" indent="-47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This means that the cells are haploid. They contain half the number of chromosomes found in the parent cell. </a:t>
            </a:r>
            <a:endParaRPr lang="en-GB" altLang="en-US" dirty="0"/>
          </a:p>
        </p:txBody>
      </p:sp>
      <p:sp>
        <p:nvSpPr>
          <p:cNvPr id="22538" name="TextBox 9">
            <a:extLst>
              <a:ext uri="{FF2B5EF4-FFF2-40B4-BE49-F238E27FC236}">
                <a16:creationId xmlns:a16="http://schemas.microsoft.com/office/drawing/2014/main" id="{59AC7328-442D-4F5D-97F3-09683FE16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784225"/>
            <a:ext cx="4186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chromosome pairs are pulled apart, separating them to opposite ends of the cell.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0D048-FD78-4B53-871E-2E4F3675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4" y="2188609"/>
            <a:ext cx="39100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parent cell divides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to produce two new cells. Each new cell contains one duplicated chromosome from each pair.</a:t>
            </a:r>
            <a:endParaRPr lang="en-GB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2A8356-68CE-4680-A6F8-B4C6A3065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D67F9E53-3D48-4801-AAE2-1EBFC3BE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CADF38-10C9-47E6-BB53-3E068503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4657725"/>
            <a:ext cx="430983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duplicated chromosomes are pulled apart to opposite ends of the cell.</a:t>
            </a:r>
            <a:endParaRPr lang="en-GB" altLang="en-US" dirty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9F9D5B7-2098-45DA-8A63-9C08830B9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second stage of meiosis (1)</a:t>
            </a:r>
          </a:p>
        </p:txBody>
      </p:sp>
      <p:sp>
        <p:nvSpPr>
          <p:cNvPr id="23557" name="Text Box 3">
            <a:extLst>
              <a:ext uri="{FF2B5EF4-FFF2-40B4-BE49-F238E27FC236}">
                <a16:creationId xmlns:a16="http://schemas.microsoft.com/office/drawing/2014/main" id="{0F1CE3EA-50C7-46F6-98F4-731A08D7C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52625"/>
            <a:ext cx="538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Second round of cell division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725C801D-F249-4AA7-A8D2-69DCF7C98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2751138"/>
            <a:ext cx="4810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 indent="-127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</a:pPr>
            <a:r>
              <a:rPr lang="en-GB" altLang="en-US" dirty="0">
                <a:solidFill>
                  <a:srgbClr val="010066"/>
                </a:solidFill>
              </a:rPr>
              <a:t>In each of the two cells produced by the first round of cell division, the chromosomes align in the </a:t>
            </a:r>
            <a:r>
              <a:rPr lang="en-GB" altLang="en-US" dirty="0" err="1">
                <a:solidFill>
                  <a:srgbClr val="010066"/>
                </a:solidFill>
              </a:rPr>
              <a:t>center</a:t>
            </a:r>
            <a:r>
              <a:rPr lang="en-GB" altLang="en-US" dirty="0">
                <a:solidFill>
                  <a:srgbClr val="010066"/>
                </a:solidFill>
              </a:rPr>
              <a:t> of the cell.</a:t>
            </a:r>
          </a:p>
        </p:txBody>
      </p:sp>
      <p:pic>
        <p:nvPicPr>
          <p:cNvPr id="15" name="Picture 14" descr="meiosis_cell_divisionTWO_1.png">
            <a:extLst>
              <a:ext uri="{FF2B5EF4-FFF2-40B4-BE49-F238E27FC236}">
                <a16:creationId xmlns:a16="http://schemas.microsoft.com/office/drawing/2014/main" id="{9E785F7E-A208-4777-89EE-59C746591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719388"/>
            <a:ext cx="353218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1D46260-B277-4BD2-8034-1F68EF2A2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4657725"/>
            <a:ext cx="582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763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</a:pPr>
            <a:r>
              <a:rPr lang="en-GB" altLang="en-US" b="1" dirty="0">
                <a:solidFill>
                  <a:srgbClr val="10BC45"/>
                </a:solidFill>
              </a:rPr>
              <a:t>2.</a:t>
            </a:r>
          </a:p>
        </p:txBody>
      </p:sp>
      <p:pic>
        <p:nvPicPr>
          <p:cNvPr id="17" name="Picture 16" descr="meiosis_cell_divisionTWO_2.png">
            <a:extLst>
              <a:ext uri="{FF2B5EF4-FFF2-40B4-BE49-F238E27FC236}">
                <a16:creationId xmlns:a16="http://schemas.microsoft.com/office/drawing/2014/main" id="{1F176239-D6BF-40DD-AD99-3C2E891A7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662488"/>
            <a:ext cx="35401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10">
            <a:extLst>
              <a:ext uri="{FF2B5EF4-FFF2-40B4-BE49-F238E27FC236}">
                <a16:creationId xmlns:a16="http://schemas.microsoft.com/office/drawing/2014/main" id="{842C8A1D-4FF0-4E2F-90D3-67627034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80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During the second round of cell division, the duplicated chromosomes are pulled apart. </a:t>
            </a:r>
            <a:endParaRPr lang="en-GB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A926B-E8B1-4628-B4E6-4AF55774A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751138"/>
            <a:ext cx="48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10BC45"/>
                </a:solidFill>
              </a:rPr>
              <a:t>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BB6E0A-47C3-44FD-990E-33A16F800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6AB2220-DD63-496A-A073-EC3325117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second stage of meiosis (2)</a:t>
            </a:r>
          </a:p>
        </p:txBody>
      </p:sp>
      <p:sp>
        <p:nvSpPr>
          <p:cNvPr id="24580" name="Text Box 9">
            <a:extLst>
              <a:ext uri="{FF2B5EF4-FFF2-40B4-BE49-F238E27FC236}">
                <a16:creationId xmlns:a16="http://schemas.microsoft.com/office/drawing/2014/main" id="{79D65F4D-2D64-43E2-B3AB-A16BA5CC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</a:pPr>
            <a:r>
              <a:rPr lang="en-GB" altLang="en-US" b="1">
                <a:solidFill>
                  <a:srgbClr val="10BC45"/>
                </a:solidFill>
              </a:rPr>
              <a:t>3.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ABE816-800A-4C55-B291-5EED1ADF9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3238500"/>
            <a:ext cx="3676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The daughter cells are all </a:t>
            </a:r>
            <a:r>
              <a:rPr lang="en-GB" altLang="en-US" b="1">
                <a:solidFill>
                  <a:srgbClr val="010066"/>
                </a:solidFill>
              </a:rPr>
              <a:t>haploid</a:t>
            </a:r>
            <a:r>
              <a:rPr lang="en-GB" altLang="en-US">
                <a:solidFill>
                  <a:srgbClr val="010066"/>
                </a:solidFill>
              </a:rPr>
              <a:t>, and contain a </a:t>
            </a:r>
            <a:r>
              <a:rPr lang="en-GB" altLang="en-US" b="1">
                <a:solidFill>
                  <a:srgbClr val="010066"/>
                </a:solidFill>
              </a:rPr>
              <a:t>genetically different </a:t>
            </a:r>
            <a:r>
              <a:rPr lang="en-GB" altLang="en-US">
                <a:solidFill>
                  <a:srgbClr val="010066"/>
                </a:solidFill>
              </a:rPr>
              <a:t>set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of chromosomes.</a:t>
            </a: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0E1A13-D9DD-463D-9F0E-1E883F1CC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322888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same sequence of cell divisions is followed whether sperm cells or egg cells are being produced.</a:t>
            </a:r>
            <a:endParaRPr lang="en-GB" altLang="en-US" dirty="0"/>
          </a:p>
        </p:txBody>
      </p:sp>
      <p:pic>
        <p:nvPicPr>
          <p:cNvPr id="17" name="Picture 16" descr="meiosis_cell_divisionTWO_2.png">
            <a:extLst>
              <a:ext uri="{FF2B5EF4-FFF2-40B4-BE49-F238E27FC236}">
                <a16:creationId xmlns:a16="http://schemas.microsoft.com/office/drawing/2014/main" id="{7ECE99EA-8069-4FA2-8C33-77F25E6B0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784225"/>
            <a:ext cx="3054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5">
            <a:extLst>
              <a:ext uri="{FF2B5EF4-FFF2-40B4-BE49-F238E27FC236}">
                <a16:creationId xmlns:a16="http://schemas.microsoft.com/office/drawing/2014/main" id="{F448BA33-3DC9-4BF5-A831-7CDE473BE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1600" y="2066925"/>
            <a:ext cx="1588" cy="915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A7D33E66-D1DD-4941-8906-8EE9B8A71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113" y="2103438"/>
            <a:ext cx="2044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both cells </a:t>
            </a:r>
            <a:br>
              <a:rPr lang="en-GB" altLang="en-US" b="1"/>
            </a:br>
            <a:r>
              <a:rPr lang="en-GB" altLang="en-US" b="1"/>
              <a:t>divide in two</a:t>
            </a:r>
          </a:p>
        </p:txBody>
      </p:sp>
      <p:pic>
        <p:nvPicPr>
          <p:cNvPr id="20" name="Picture 19" descr="meiosis_cell_divisionTWO_4.png">
            <a:extLst>
              <a:ext uri="{FF2B5EF4-FFF2-40B4-BE49-F238E27FC236}">
                <a16:creationId xmlns:a16="http://schemas.microsoft.com/office/drawing/2014/main" id="{93AC5BC9-8AD6-4EC7-9419-1AA466DD1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870200"/>
            <a:ext cx="27971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10">
            <a:extLst>
              <a:ext uri="{FF2B5EF4-FFF2-40B4-BE49-F238E27FC236}">
                <a16:creationId xmlns:a16="http://schemas.microsoft.com/office/drawing/2014/main" id="{B7CA507B-C05F-4BC3-9113-BCAB5411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784225"/>
            <a:ext cx="3898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Both cells divide in two. This produces four daughter cells in total. Each daughter cell is a separate gamete.</a:t>
            </a:r>
            <a:endParaRPr lang="en-GB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B26EF4-B1FB-4DF8-8AD5-3339DD68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BDB65068-2B33-4EAE-AA3C-F12F05229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happens during meiosis?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0F751-7A4D-4634-8C0A-061B27ADE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501EDBE6-CF44-4C3E-A04D-5FB2883BC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33A0384B-7BD4-4349-9A42-E1EFD797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15895C-BFC5-4E63-906C-B070BCAC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00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49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04FA03A4-1E03-482C-BF79-532A323CD8E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46750978-BE95-40D5-BF3E-3B4152AAC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Order of events in meiosis</a:t>
            </a:r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3C2CEA5A-9780-4CA2-A45F-26EAD2D6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otes_icon">
            <a:extLst>
              <a:ext uri="{FF2B5EF4-FFF2-40B4-BE49-F238E27FC236}">
                <a16:creationId xmlns:a16="http://schemas.microsoft.com/office/drawing/2014/main" id="{BE76E3F2-DF59-4517-9707-469DB582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E7A495-D941-4074-AE93-0CE92894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00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3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A76C1256-6F4D-4870-97CF-FD8B3F8F8AC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6. Structure and Function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>
            <a:extLst>
              <a:ext uri="{FF2B5EF4-FFF2-40B4-BE49-F238E27FC236}">
                <a16:creationId xmlns:a16="http://schemas.microsoft.com/office/drawing/2014/main" id="{0D1BD8F1-19B8-4C68-995D-FB25011B9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Chromosomes in body cells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9BFBDD8-61EE-4AE0-9E0A-48AA2D5D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Different types of organisms have different numbers of </a:t>
            </a:r>
            <a:r>
              <a:rPr lang="en-GB" altLang="en-US" b="1" dirty="0">
                <a:solidFill>
                  <a:srgbClr val="10BC45"/>
                </a:solidFill>
              </a:rPr>
              <a:t>chromosomes</a:t>
            </a:r>
            <a:r>
              <a:rPr lang="en-GB" altLang="en-US" dirty="0">
                <a:solidFill>
                  <a:srgbClr val="010066"/>
                </a:solidFill>
              </a:rPr>
              <a:t> in the nuclei of their cells. 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18EA9B5-374B-4D61-ACD5-0338073FA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606550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Chromosomes are found in</a:t>
            </a:r>
            <a:r>
              <a:rPr lang="en-GB" altLang="en-US" b="1" dirty="0">
                <a:solidFill>
                  <a:srgbClr val="010066"/>
                </a:solidFill>
              </a:rPr>
              <a:t> pairs</a:t>
            </a:r>
            <a:r>
              <a:rPr lang="en-GB" altLang="en-US" dirty="0">
                <a:solidFill>
                  <a:srgbClr val="010066"/>
                </a:solidFill>
              </a:rPr>
              <a:t>. In each pair, one chromosome has been inherited from the mother and one from the father.</a:t>
            </a:r>
          </a:p>
        </p:txBody>
      </p:sp>
      <p:pic>
        <p:nvPicPr>
          <p:cNvPr id="14353" name="Picture 6" descr="homologous_pair">
            <a:extLst>
              <a:ext uri="{FF2B5EF4-FFF2-40B4-BE49-F238E27FC236}">
                <a16:creationId xmlns:a16="http://schemas.microsoft.com/office/drawing/2014/main" id="{9E98FB01-0006-42F1-BED3-CF28E020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2686050"/>
            <a:ext cx="100806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Rectangle 7">
            <a:extLst>
              <a:ext uri="{FF2B5EF4-FFF2-40B4-BE49-F238E27FC236}">
                <a16:creationId xmlns:a16="http://schemas.microsoft.com/office/drawing/2014/main" id="{45C0468B-3C81-4E00-8DA0-0DF317FE0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4344988"/>
            <a:ext cx="294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GB" altLang="en-US" b="1">
                <a:solidFill>
                  <a:srgbClr val="010066"/>
                </a:solidFill>
              </a:rPr>
              <a:t>chromosome pair</a:t>
            </a:r>
          </a:p>
        </p:txBody>
      </p:sp>
      <p:sp>
        <p:nvSpPr>
          <p:cNvPr id="14351" name="Rectangle 11">
            <a:extLst>
              <a:ext uri="{FF2B5EF4-FFF2-40B4-BE49-F238E27FC236}">
                <a16:creationId xmlns:a16="http://schemas.microsoft.com/office/drawing/2014/main" id="{211334F6-CDBE-4035-8C23-C4B19E48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3235325"/>
            <a:ext cx="26495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rgbClr val="010066"/>
                </a:solidFill>
              </a:rPr>
              <a:t>chromosome from the mother</a:t>
            </a:r>
          </a:p>
        </p:txBody>
      </p:sp>
      <p:sp>
        <p:nvSpPr>
          <p:cNvPr id="14352" name="Line 12">
            <a:extLst>
              <a:ext uri="{FF2B5EF4-FFF2-40B4-BE49-F238E27FC236}">
                <a16:creationId xmlns:a16="http://schemas.microsoft.com/office/drawing/2014/main" id="{B999F496-FD06-49AC-A766-7BF263699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013" y="3619500"/>
            <a:ext cx="779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9" name="Rectangle 14">
            <a:extLst>
              <a:ext uri="{FF2B5EF4-FFF2-40B4-BE49-F238E27FC236}">
                <a16:creationId xmlns:a16="http://schemas.microsoft.com/office/drawing/2014/main" id="{7B38C8CA-59EA-4B35-91FD-36B6B2FF4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3235325"/>
            <a:ext cx="25257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rgbClr val="010066"/>
                </a:solidFill>
              </a:rPr>
              <a:t>chromosome from the father</a:t>
            </a:r>
          </a:p>
        </p:txBody>
      </p:sp>
      <p:sp>
        <p:nvSpPr>
          <p:cNvPr id="14350" name="Line 15">
            <a:extLst>
              <a:ext uri="{FF2B5EF4-FFF2-40B4-BE49-F238E27FC236}">
                <a16:creationId xmlns:a16="http://schemas.microsoft.com/office/drawing/2014/main" id="{53BA1AC0-CFD4-42D8-8960-A8B9CF8FD7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6988" y="3619500"/>
            <a:ext cx="782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0" name="Rectangle 17">
            <a:extLst>
              <a:ext uri="{FF2B5EF4-FFF2-40B4-BE49-F238E27FC236}">
                <a16:creationId xmlns:a16="http://schemas.microsoft.com/office/drawing/2014/main" id="{B0810380-6840-4B85-B575-53550ED2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767263"/>
            <a:ext cx="8539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Human body cells have</a:t>
            </a:r>
            <a:r>
              <a:rPr lang="en-GB" altLang="en-US" b="1" dirty="0">
                <a:solidFill>
                  <a:srgbClr val="010066"/>
                </a:solidFill>
              </a:rPr>
              <a:t> 46 </a:t>
            </a:r>
            <a:r>
              <a:rPr lang="en-GB" altLang="en-US" dirty="0">
                <a:solidFill>
                  <a:srgbClr val="010066"/>
                </a:solidFill>
              </a:rPr>
              <a:t>chromosomes. This is the </a:t>
            </a:r>
            <a:r>
              <a:rPr lang="en-GB" altLang="en-US" b="1" dirty="0">
                <a:solidFill>
                  <a:srgbClr val="10BC45"/>
                </a:solidFill>
              </a:rPr>
              <a:t>diploid</a:t>
            </a:r>
            <a:r>
              <a:rPr lang="en-GB" altLang="en-US" dirty="0">
                <a:solidFill>
                  <a:srgbClr val="010066"/>
                </a:solidFill>
              </a:rPr>
              <a:t> number of chromosomes.</a:t>
            </a:r>
            <a:endParaRPr lang="en-GB" alt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949CE40-8669-4B7E-8EED-DEB600D44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5372" name="Rectangle 1">
            <a:extLst>
              <a:ext uri="{FF2B5EF4-FFF2-40B4-BE49-F238E27FC236}">
                <a16:creationId xmlns:a16="http://schemas.microsoft.com/office/drawing/2014/main" id="{496D36FF-DAA2-4BB7-9EAF-8F7FFF543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663747"/>
            <a:ext cx="8539163" cy="46166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How many pairs of chromosomes do human body cells have?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C19A6A-281E-41D0-A9F9-F7F0B0A6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notes_icon">
            <a:extLst>
              <a:ext uri="{FF2B5EF4-FFF2-40B4-BE49-F238E27FC236}">
                <a16:creationId xmlns:a16="http://schemas.microsoft.com/office/drawing/2014/main" id="{659E2C6A-7DF1-4D4C-8158-C986B2CC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4354" grpId="0"/>
      <p:bldP spid="14351" grpId="0"/>
      <p:bldP spid="14349" grpId="0"/>
      <p:bldP spid="15370" grpId="0"/>
      <p:bldP spid="153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perm_Cell_Diagram.png">
            <a:extLst>
              <a:ext uri="{FF2B5EF4-FFF2-40B4-BE49-F238E27FC236}">
                <a16:creationId xmlns:a16="http://schemas.microsoft.com/office/drawing/2014/main" id="{E212F6AC-13FF-402E-A5CD-E4EA3B90D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0748">
            <a:off x="5879307" y="3882231"/>
            <a:ext cx="22606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EdexcelSpecialisedcells_egg cell.png">
            <a:extLst>
              <a:ext uri="{FF2B5EF4-FFF2-40B4-BE49-F238E27FC236}">
                <a16:creationId xmlns:a16="http://schemas.microsoft.com/office/drawing/2014/main" id="{3193DDFC-C1DC-473F-ACD8-420E5B371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546475"/>
            <a:ext cx="17875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6FE66BFD-AAB9-4EFD-AB59-86BD00133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Chromosomes in sex cells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40D5565C-C799-4682-BB30-04FB7EBC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44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Sex cells in animals and plants are called </a:t>
            </a:r>
            <a:r>
              <a:rPr lang="en-GB" altLang="en-US" b="1" dirty="0">
                <a:solidFill>
                  <a:srgbClr val="10BC45"/>
                </a:solidFill>
              </a:rPr>
              <a:t>gametes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109C503A-50B4-4445-BE9C-0521EF1E9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198688"/>
            <a:ext cx="844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Gametes are produced by cells in the </a:t>
            </a:r>
            <a:r>
              <a:rPr lang="en-GB" altLang="en-US" b="1">
                <a:solidFill>
                  <a:srgbClr val="010066"/>
                </a:solidFill>
              </a:rPr>
              <a:t>reproductive organs</a:t>
            </a:r>
            <a:r>
              <a:rPr lang="en-GB" altLang="en-US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6391" name="Line 151">
            <a:extLst>
              <a:ext uri="{FF2B5EF4-FFF2-40B4-BE49-F238E27FC236}">
                <a16:creationId xmlns:a16="http://schemas.microsoft.com/office/drawing/2014/main" id="{7E12DB06-9568-4BF0-89A6-203DEA5207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70075" y="4068763"/>
            <a:ext cx="965200" cy="627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3" name="Rectangle 22">
            <a:extLst>
              <a:ext uri="{FF2B5EF4-FFF2-40B4-BE49-F238E27FC236}">
                <a16:creationId xmlns:a16="http://schemas.microsoft.com/office/drawing/2014/main" id="{B35B30C9-4744-464B-9E33-FC57C93D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306513"/>
            <a:ext cx="8374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Gametes contain half the number of chromosomes found in normal body cells. This means they are </a:t>
            </a:r>
            <a:r>
              <a:rPr lang="en-GB" altLang="en-US" b="1" dirty="0">
                <a:solidFill>
                  <a:srgbClr val="10BC45"/>
                </a:solidFill>
              </a:rPr>
              <a:t>haploid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6394" name="Rectangle 1">
            <a:extLst>
              <a:ext uri="{FF2B5EF4-FFF2-40B4-BE49-F238E27FC236}">
                <a16:creationId xmlns:a16="http://schemas.microsoft.com/office/drawing/2014/main" id="{C2C3C753-5A87-4B6A-9B9C-084C24CF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641975"/>
            <a:ext cx="6937375" cy="46166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dirty="0">
                <a:solidFill>
                  <a:srgbClr val="010066"/>
                </a:solidFill>
              </a:rPr>
              <a:t>How many chromosomes are in human gametes?</a:t>
            </a:r>
            <a:endParaRPr lang="en-GB" altLang="en-US" dirty="0"/>
          </a:p>
        </p:txBody>
      </p:sp>
      <p:sp>
        <p:nvSpPr>
          <p:cNvPr id="16395" name="Line 15">
            <a:extLst>
              <a:ext uri="{FF2B5EF4-FFF2-40B4-BE49-F238E27FC236}">
                <a16:creationId xmlns:a16="http://schemas.microsoft.com/office/drawing/2014/main" id="{6CA8F783-E5DE-488A-B0FB-B42F3B060B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7675" y="3914775"/>
            <a:ext cx="719138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6" name="TextBox 27">
            <a:extLst>
              <a:ext uri="{FF2B5EF4-FFF2-40B4-BE49-F238E27FC236}">
                <a16:creationId xmlns:a16="http://schemas.microsoft.com/office/drawing/2014/main" id="{695079A3-513A-42E8-A468-200EFA8F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4108450"/>
            <a:ext cx="2719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haploid number of chromosomes in the nucleus</a:t>
            </a:r>
          </a:p>
        </p:txBody>
      </p:sp>
      <p:sp>
        <p:nvSpPr>
          <p:cNvPr id="16397" name="TextBox 28">
            <a:extLst>
              <a:ext uri="{FF2B5EF4-FFF2-40B4-BE49-F238E27FC236}">
                <a16:creationId xmlns:a16="http://schemas.microsoft.com/office/drawing/2014/main" id="{9FCC4D65-28AB-4C3C-A464-270B3A69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5105400"/>
            <a:ext cx="136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egg cell</a:t>
            </a:r>
          </a:p>
        </p:txBody>
      </p:sp>
      <p:sp>
        <p:nvSpPr>
          <p:cNvPr id="16398" name="TextBox 30">
            <a:extLst>
              <a:ext uri="{FF2B5EF4-FFF2-40B4-BE49-F238E27FC236}">
                <a16:creationId xmlns:a16="http://schemas.microsoft.com/office/drawing/2014/main" id="{36694BC2-E2CC-42B9-B41B-10C16CA46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5095875"/>
            <a:ext cx="1741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sperm cell</a:t>
            </a:r>
          </a:p>
        </p:txBody>
      </p:sp>
      <p:sp>
        <p:nvSpPr>
          <p:cNvPr id="16399" name="Rectangle 31">
            <a:extLst>
              <a:ext uri="{FF2B5EF4-FFF2-40B4-BE49-F238E27FC236}">
                <a16:creationId xmlns:a16="http://schemas.microsoft.com/office/drawing/2014/main" id="{27037488-B3FA-45A9-A54E-ACA03811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20975"/>
            <a:ext cx="8504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humans, </a:t>
            </a:r>
            <a:r>
              <a:rPr lang="en-GB" altLang="en-US" b="1" dirty="0">
                <a:solidFill>
                  <a:srgbClr val="10BC45"/>
                </a:solidFill>
              </a:rPr>
              <a:t>egg cells </a:t>
            </a:r>
            <a:r>
              <a:rPr lang="en-GB" altLang="en-US" dirty="0">
                <a:solidFill>
                  <a:srgbClr val="010066"/>
                </a:solidFill>
              </a:rPr>
              <a:t>are produced by females in the </a:t>
            </a:r>
            <a:r>
              <a:rPr lang="en-GB" altLang="en-US" b="1" dirty="0">
                <a:solidFill>
                  <a:srgbClr val="10BC45"/>
                </a:solidFill>
              </a:rPr>
              <a:t>ovaries</a:t>
            </a:r>
            <a:r>
              <a:rPr lang="en-GB" altLang="en-US" dirty="0">
                <a:solidFill>
                  <a:srgbClr val="010066"/>
                </a:solidFill>
              </a:rPr>
              <a:t> and </a:t>
            </a:r>
            <a:r>
              <a:rPr lang="en-GB" altLang="en-US" b="1" dirty="0">
                <a:solidFill>
                  <a:srgbClr val="10BC45"/>
                </a:solidFill>
              </a:rPr>
              <a:t>sperm cells</a:t>
            </a:r>
            <a:r>
              <a:rPr lang="en-GB" altLang="en-US" dirty="0">
                <a:solidFill>
                  <a:srgbClr val="010066"/>
                </a:solidFill>
              </a:rPr>
              <a:t> are produced by males in the </a:t>
            </a:r>
            <a:r>
              <a:rPr lang="en-GB" altLang="en-US" b="1" dirty="0">
                <a:solidFill>
                  <a:srgbClr val="10BC45"/>
                </a:solidFill>
              </a:rPr>
              <a:t>testes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B703FE-C68F-4F88-A848-6796DF9B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notes_icon">
            <a:extLst>
              <a:ext uri="{FF2B5EF4-FFF2-40B4-BE49-F238E27FC236}">
                <a16:creationId xmlns:a16="http://schemas.microsoft.com/office/drawing/2014/main" id="{BEF91290-B5C1-4E88-B6FA-65EEB50D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3" grpId="0"/>
      <p:bldP spid="16394" grpId="0" animBg="1"/>
      <p:bldP spid="16396" grpId="0"/>
      <p:bldP spid="16397" grpId="0"/>
      <p:bldP spid="16398" grpId="0"/>
      <p:bldP spid="163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omologous_pairs">
            <a:extLst>
              <a:ext uri="{FF2B5EF4-FFF2-40B4-BE49-F238E27FC236}">
                <a16:creationId xmlns:a16="http://schemas.microsoft.com/office/drawing/2014/main" id="{1071EB97-CA99-40E0-A12D-0FD515C9C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6" y="2944006"/>
            <a:ext cx="3049361" cy="23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CB6C8CAA-6098-4F7E-A895-109BBF2C9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Why are gametes haploid?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4C0645A9-65F2-4037-8321-4FD51F13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641475"/>
            <a:ext cx="8656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When the male and female gametes fuse during </a:t>
            </a:r>
            <a:r>
              <a:rPr lang="en-GB" altLang="en-US" b="1" dirty="0">
                <a:solidFill>
                  <a:srgbClr val="10BC45"/>
                </a:solidFill>
              </a:rPr>
              <a:t>fertilization</a:t>
            </a:r>
            <a:r>
              <a:rPr lang="en-GB" altLang="en-US" dirty="0">
                <a:solidFill>
                  <a:srgbClr val="010066"/>
                </a:solidFill>
              </a:rPr>
              <a:t>, the </a:t>
            </a:r>
            <a:r>
              <a:rPr lang="en-GB" altLang="en-US" b="1" dirty="0">
                <a:solidFill>
                  <a:srgbClr val="10BC45"/>
                </a:solidFill>
              </a:rPr>
              <a:t>zygote</a:t>
            </a:r>
            <a:r>
              <a:rPr lang="en-GB" altLang="en-US" dirty="0">
                <a:solidFill>
                  <a:srgbClr val="010066"/>
                </a:solidFill>
              </a:rPr>
              <a:t> produced would have double the normal number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of chromosomes. </a:t>
            </a: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A0DFB732-8C31-42F1-8EFD-A09C0E02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725863"/>
            <a:ext cx="54165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To prevent this, gametes are haploid. When gametes are formed, only one chromosome from each pair in the parent cell is transferred to each of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 gametes produced.</a:t>
            </a:r>
          </a:p>
        </p:txBody>
      </p:sp>
      <p:sp>
        <p:nvSpPr>
          <p:cNvPr id="16391" name="Rectangle 1">
            <a:extLst>
              <a:ext uri="{FF2B5EF4-FFF2-40B4-BE49-F238E27FC236}">
                <a16:creationId xmlns:a16="http://schemas.microsoft.com/office/drawing/2014/main" id="{990C634A-1A42-488C-8D25-2B95F6EF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361363" cy="830263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If gametes had the same number of chromosomes as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body cells, what problem would this cause at fertilization?</a:t>
            </a:r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911E0A31-1774-41BE-9419-82B583BC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868613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 humans this would form a zygote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with </a:t>
            </a:r>
            <a:r>
              <a:rPr lang="en-GB" altLang="en-US" b="1" dirty="0">
                <a:solidFill>
                  <a:srgbClr val="010066"/>
                </a:solidFill>
              </a:rPr>
              <a:t>92</a:t>
            </a:r>
            <a:r>
              <a:rPr lang="en-GB" altLang="en-US" dirty="0">
                <a:solidFill>
                  <a:srgbClr val="010066"/>
                </a:solidFill>
              </a:rPr>
              <a:t>, rather than </a:t>
            </a:r>
            <a:r>
              <a:rPr lang="en-GB" altLang="en-US" b="1" dirty="0">
                <a:solidFill>
                  <a:srgbClr val="010066"/>
                </a:solidFill>
              </a:rPr>
              <a:t>46 </a:t>
            </a:r>
            <a:r>
              <a:rPr lang="en-GB" altLang="en-US" dirty="0">
                <a:solidFill>
                  <a:srgbClr val="010066"/>
                </a:solidFill>
              </a:rPr>
              <a:t>chromosomes.</a:t>
            </a:r>
            <a:endParaRPr lang="en-GB" altLang="en-US" dirty="0"/>
          </a:p>
        </p:txBody>
      </p:sp>
      <p:sp>
        <p:nvSpPr>
          <p:cNvPr id="17417" name="Rectangle 11">
            <a:extLst>
              <a:ext uri="{FF2B5EF4-FFF2-40B4-BE49-F238E27FC236}">
                <a16:creationId xmlns:a16="http://schemas.microsoft.com/office/drawing/2014/main" id="{7E87C005-DE8B-419B-B63D-C4F96E875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691188"/>
            <a:ext cx="818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process that produces gametes is called </a:t>
            </a:r>
            <a:r>
              <a:rPr lang="en-GB" altLang="en-US" b="1" dirty="0">
                <a:solidFill>
                  <a:srgbClr val="10BC45"/>
                </a:solidFill>
              </a:rPr>
              <a:t>meiosis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endParaRPr lang="en-GB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4D0ACE-9446-43A7-8987-A9003025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B5CDDB91-5360-49A8-B039-CB6CAD84F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CA9B6-338F-4A05-A056-0BB7CD06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039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6" grpId="0"/>
      <p:bldP spid="174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61342F5C-B210-432C-8CFB-F81F09845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meiosis?</a:t>
            </a:r>
          </a:p>
        </p:txBody>
      </p:sp>
      <p:sp>
        <p:nvSpPr>
          <p:cNvPr id="1165316" name="Text Box 4">
            <a:extLst>
              <a:ext uri="{FF2B5EF4-FFF2-40B4-BE49-F238E27FC236}">
                <a16:creationId xmlns:a16="http://schemas.microsoft.com/office/drawing/2014/main" id="{0C15AF3C-2213-4632-8007-E4108CD4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685925"/>
            <a:ext cx="8580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Meiosis produces </a:t>
            </a:r>
            <a:r>
              <a:rPr lang="en-GB" altLang="en-US" b="1" dirty="0">
                <a:solidFill>
                  <a:srgbClr val="010066"/>
                </a:solidFill>
              </a:rPr>
              <a:t>four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r>
              <a:rPr lang="en-GB" altLang="en-US" b="1" dirty="0">
                <a:solidFill>
                  <a:srgbClr val="010066"/>
                </a:solidFill>
              </a:rPr>
              <a:t>genetically different, haploid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r>
              <a:rPr lang="en-GB" altLang="en-US" b="1" dirty="0">
                <a:solidFill>
                  <a:srgbClr val="10BC45"/>
                </a:solidFill>
              </a:rPr>
              <a:t>daughter cells</a:t>
            </a:r>
            <a:r>
              <a:rPr lang="en-GB" altLang="en-US" dirty="0">
                <a:solidFill>
                  <a:srgbClr val="010066"/>
                </a:solidFill>
              </a:rPr>
              <a:t>. Each daughter cell is an individual gamete.</a:t>
            </a:r>
          </a:p>
        </p:txBody>
      </p:sp>
      <p:sp>
        <p:nvSpPr>
          <p:cNvPr id="1165318" name="Text Box 6">
            <a:extLst>
              <a:ext uri="{FF2B5EF4-FFF2-40B4-BE49-F238E27FC236}">
                <a16:creationId xmlns:a16="http://schemas.microsoft.com/office/drawing/2014/main" id="{579B10A3-ACFC-4784-9687-E41B73D1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906838"/>
            <a:ext cx="4087586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Genetically unique gametes produce genetically unique offspring. This ensures </a:t>
            </a:r>
            <a:r>
              <a:rPr lang="en-GB" altLang="en-US" b="1" dirty="0">
                <a:solidFill>
                  <a:srgbClr val="10BC45"/>
                </a:solidFill>
              </a:rPr>
              <a:t>genetic variation</a:t>
            </a:r>
            <a:r>
              <a:rPr lang="en-GB" altLang="en-US" dirty="0">
                <a:solidFill>
                  <a:srgbClr val="10BC45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within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 species.</a:t>
            </a:r>
          </a:p>
        </p:txBody>
      </p:sp>
      <p:sp>
        <p:nvSpPr>
          <p:cNvPr id="17413" name="Text Box 8">
            <a:extLst>
              <a:ext uri="{FF2B5EF4-FFF2-40B4-BE49-F238E27FC236}">
                <a16:creationId xmlns:a16="http://schemas.microsoft.com/office/drawing/2014/main" id="{3922BC66-5AD7-4C99-A142-690E30E5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80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Meiosis is a type of cell division that produces gametes.</a:t>
            </a:r>
          </a:p>
        </p:txBody>
      </p:sp>
      <p:sp>
        <p:nvSpPr>
          <p:cNvPr id="18440" name="Rectangle 1">
            <a:extLst>
              <a:ext uri="{FF2B5EF4-FFF2-40B4-BE49-F238E27FC236}">
                <a16:creationId xmlns:a16="http://schemas.microsoft.com/office/drawing/2014/main" id="{75887C92-3B04-46C1-8BAC-3D28E4615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955925"/>
            <a:ext cx="8189913" cy="46166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Why is it important to produce genetically unique gametes?</a:t>
            </a:r>
          </a:p>
        </p:txBody>
      </p:sp>
      <p:pic>
        <p:nvPicPr>
          <p:cNvPr id="18441" name="Picture 11" descr="AndiBerger_6527368.jpg">
            <a:extLst>
              <a:ext uri="{FF2B5EF4-FFF2-40B4-BE49-F238E27FC236}">
                <a16:creationId xmlns:a16="http://schemas.microsoft.com/office/drawing/2014/main" id="{CD0B80DF-783A-438B-AA1F-A63C62B66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711575"/>
            <a:ext cx="36607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BE4E07-F79A-472C-B417-DC02D91E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7889BA69-3662-42CE-814C-73834514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7AE63F-3914-40A1-AE5B-0F7421B1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039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6" grpId="0"/>
      <p:bldP spid="1165318" grpId="0"/>
      <p:bldP spid="184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7AADFEA-789A-4809-876A-1D514EE7F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happens during fertilization?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D01B477B-151D-4168-ADD3-D916B79F1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Fertilization is the stage of </a:t>
            </a:r>
            <a:r>
              <a:rPr lang="en-GB" altLang="en-US" b="1" dirty="0">
                <a:solidFill>
                  <a:srgbClr val="10BC45"/>
                </a:solidFill>
              </a:rPr>
              <a:t>sexual reproduction </a:t>
            </a:r>
            <a:r>
              <a:rPr lang="en-GB" altLang="en-US" dirty="0">
                <a:solidFill>
                  <a:srgbClr val="010066"/>
                </a:solidFill>
              </a:rPr>
              <a:t>in which the male and female gametes fuse.  </a:t>
            </a:r>
          </a:p>
        </p:txBody>
      </p:sp>
      <p:sp>
        <p:nvSpPr>
          <p:cNvPr id="1158148" name="Text Box 4">
            <a:extLst>
              <a:ext uri="{FF2B5EF4-FFF2-40B4-BE49-F238E27FC236}">
                <a16:creationId xmlns:a16="http://schemas.microsoft.com/office/drawing/2014/main" id="{FFDCF43D-2DED-4732-A549-3D30112C9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97063"/>
            <a:ext cx="8555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In humans, when an egg cell is fertilized by a sperm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cell, the haploid nuclei of each gamete combine to form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 </a:t>
            </a:r>
            <a:r>
              <a:rPr lang="en-GB" altLang="en-US" b="1" dirty="0">
                <a:solidFill>
                  <a:srgbClr val="010066"/>
                </a:solidFill>
              </a:rPr>
              <a:t>diploid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r>
              <a:rPr lang="en-GB" altLang="en-US" b="1" dirty="0">
                <a:solidFill>
                  <a:srgbClr val="010066"/>
                </a:solidFill>
              </a:rPr>
              <a:t>zygote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158149" name="Rectangle 5">
            <a:extLst>
              <a:ext uri="{FF2B5EF4-FFF2-40B4-BE49-F238E27FC236}">
                <a16:creationId xmlns:a16="http://schemas.microsoft.com/office/drawing/2014/main" id="{260AC21C-AE50-423C-8273-3266DEA53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491038"/>
            <a:ext cx="405492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10066"/>
                </a:solidFill>
              </a:rPr>
              <a:t>The zygote then undergoes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cell division through </a:t>
            </a:r>
            <a:r>
              <a:rPr lang="en-GB" altLang="en-US" b="1" dirty="0">
                <a:solidFill>
                  <a:srgbClr val="10BC45"/>
                </a:solidFill>
              </a:rPr>
              <a:t>mitosis</a:t>
            </a:r>
            <a:r>
              <a:rPr lang="en-GB" altLang="en-US" dirty="0">
                <a:solidFill>
                  <a:srgbClr val="010066"/>
                </a:solidFill>
              </a:rPr>
              <a:t>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to become an </a:t>
            </a:r>
            <a:r>
              <a:rPr lang="en-GB" altLang="en-US" b="1" dirty="0">
                <a:solidFill>
                  <a:srgbClr val="10BC45"/>
                </a:solidFill>
              </a:rPr>
              <a:t>embryo</a:t>
            </a:r>
            <a:r>
              <a:rPr lang="en-GB" altLang="en-US" dirty="0">
                <a:solidFill>
                  <a:srgbClr val="010066"/>
                </a:solidFill>
              </a:rPr>
              <a:t>.  </a:t>
            </a:r>
          </a:p>
        </p:txBody>
      </p:sp>
      <p:pic>
        <p:nvPicPr>
          <p:cNvPr id="18439" name="Picture 8" descr="p648188_credit">
            <a:extLst>
              <a:ext uri="{FF2B5EF4-FFF2-40B4-BE49-F238E27FC236}">
                <a16:creationId xmlns:a16="http://schemas.microsoft.com/office/drawing/2014/main" id="{D1648E65-0C0B-4FAC-A93C-48198462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13269"/>
          <a:stretch>
            <a:fillRect/>
          </a:stretch>
        </p:blipFill>
        <p:spPr bwMode="auto">
          <a:xfrm>
            <a:off x="5279575" y="2935278"/>
            <a:ext cx="3136446" cy="321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905CE4-C18A-4DF1-832B-928F2774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378200"/>
            <a:ext cx="490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This means the zygote contains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the full number of chromosomes</a:t>
            </a:r>
            <a:r>
              <a:rPr lang="en-GB" altLang="en-US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306E-48EF-4F64-BCF6-FE569690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86EE11B0-8631-4D65-B7D8-4302846C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8" grpId="0"/>
      <p:bldP spid="115814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2C57924-FEEE-4B85-99A2-B3DEA0F18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Interphase in meiosis</a:t>
            </a: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246FBE64-3D72-4AED-AC6C-FB2BF5203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58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Before meiosis can begin, there is an </a:t>
            </a:r>
            <a:r>
              <a:rPr lang="en-GB" altLang="en-US" b="1" dirty="0">
                <a:solidFill>
                  <a:srgbClr val="10BC45"/>
                </a:solidFill>
              </a:rPr>
              <a:t>interphase</a:t>
            </a:r>
            <a:r>
              <a:rPr lang="en-GB" altLang="en-US" dirty="0">
                <a:solidFill>
                  <a:srgbClr val="010066"/>
                </a:solidFill>
              </a:rPr>
              <a:t> stage.</a:t>
            </a:r>
          </a:p>
        </p:txBody>
      </p:sp>
      <p:sp>
        <p:nvSpPr>
          <p:cNvPr id="19464" name="Rectangle 101">
            <a:extLst>
              <a:ext uri="{FF2B5EF4-FFF2-40B4-BE49-F238E27FC236}">
                <a16:creationId xmlns:a16="http://schemas.microsoft.com/office/drawing/2014/main" id="{4800D338-0E21-4BA0-924B-7F897E703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4953000"/>
            <a:ext cx="34562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cell is able to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enter meiosis only once interphase is complete. 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16306D-7464-48D9-9FD9-41B0D0910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558925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During interphase, all the chromosomes in the cell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are </a:t>
            </a:r>
            <a:r>
              <a:rPr lang="en-GB" altLang="en-US" b="1" dirty="0">
                <a:solidFill>
                  <a:srgbClr val="010066"/>
                </a:solidFill>
              </a:rPr>
              <a:t>duplicated</a:t>
            </a:r>
            <a:r>
              <a:rPr lang="en-GB" altLang="en-US" dirty="0">
                <a:solidFill>
                  <a:srgbClr val="010066"/>
                </a:solidFill>
              </a:rPr>
              <a:t> through the process of </a:t>
            </a:r>
            <a:r>
              <a:rPr lang="en-GB" altLang="en-US" b="1" dirty="0">
                <a:solidFill>
                  <a:srgbClr val="10BC45"/>
                </a:solidFill>
              </a:rPr>
              <a:t>DNA replication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914D0A-4D34-4BA9-9B86-1919E8FB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40113"/>
            <a:ext cx="3694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At the end of interphase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in humans, cells contain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92 chromosomes. </a:t>
            </a:r>
            <a:endParaRPr lang="en-GB" altLang="en-US"/>
          </a:p>
        </p:txBody>
      </p:sp>
      <p:pic>
        <p:nvPicPr>
          <p:cNvPr id="12" name="Picture 11" descr="meiosis_startcell.png">
            <a:extLst>
              <a:ext uri="{FF2B5EF4-FFF2-40B4-BE49-F238E27FC236}">
                <a16:creationId xmlns:a16="http://schemas.microsoft.com/office/drawing/2014/main" id="{B0D19D6F-2343-4711-94D0-6A48AB56F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1273175"/>
            <a:ext cx="22002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eiosis_cell_duplicatedDNA.png">
            <a:extLst>
              <a:ext uri="{FF2B5EF4-FFF2-40B4-BE49-F238E27FC236}">
                <a16:creationId xmlns:a16="http://schemas.microsoft.com/office/drawing/2014/main" id="{737D92E1-9206-4273-AACA-85C378FCF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917950"/>
            <a:ext cx="22002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5">
            <a:extLst>
              <a:ext uri="{FF2B5EF4-FFF2-40B4-BE49-F238E27FC236}">
                <a16:creationId xmlns:a16="http://schemas.microsoft.com/office/drawing/2014/main" id="{5DAC9594-B385-442A-A7D7-00019E964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2663" y="3230563"/>
            <a:ext cx="1270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TextBox 303">
            <a:extLst>
              <a:ext uri="{FF2B5EF4-FFF2-40B4-BE49-F238E27FC236}">
                <a16:creationId xmlns:a16="http://schemas.microsoft.com/office/drawing/2014/main" id="{B85EA462-C8ED-4606-97B5-FBF20A57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3325813"/>
            <a:ext cx="248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/>
              <a:t>DNA replication</a:t>
            </a:r>
          </a:p>
        </p:txBody>
      </p:sp>
      <p:sp>
        <p:nvSpPr>
          <p:cNvPr id="16" name="TextBox 302">
            <a:extLst>
              <a:ext uri="{FF2B5EF4-FFF2-40B4-BE49-F238E27FC236}">
                <a16:creationId xmlns:a16="http://schemas.microsoft.com/office/drawing/2014/main" id="{15C22D91-CA09-4F37-A0E8-BFBEFC77A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5691188"/>
            <a:ext cx="492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chromosomes duplicated</a:t>
            </a:r>
          </a:p>
        </p:txBody>
      </p:sp>
      <p:sp>
        <p:nvSpPr>
          <p:cNvPr id="17" name="TextBox 301">
            <a:extLst>
              <a:ext uri="{FF2B5EF4-FFF2-40B4-BE49-F238E27FC236}">
                <a16:creationId xmlns:a16="http://schemas.microsoft.com/office/drawing/2014/main" id="{0017A82A-BA22-4A44-9E94-150B1454F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1587500"/>
            <a:ext cx="1538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b="1"/>
              <a:t>original </a:t>
            </a:r>
            <a:br>
              <a:rPr lang="en-GB" altLang="en-US" b="1"/>
            </a:br>
            <a:r>
              <a:rPr lang="en-GB" altLang="en-US" b="1"/>
              <a:t>parent</a:t>
            </a:r>
            <a:br>
              <a:rPr lang="en-GB" altLang="en-US" b="1"/>
            </a:br>
            <a:r>
              <a:rPr lang="en-GB" altLang="en-US" b="1"/>
              <a:t>cell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60D375-8BD1-4EB4-91CC-00100B68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0" grpId="0"/>
      <p:bldP spid="11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F2937FA-C319-4E73-8280-C0C767651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first stage of meiosis (1)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A075FC9E-4D10-462E-9821-6DE78781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35138"/>
            <a:ext cx="408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None/>
            </a:pPr>
            <a:r>
              <a:rPr lang="en-GB" altLang="en-US" b="1" dirty="0">
                <a:solidFill>
                  <a:srgbClr val="010066"/>
                </a:solidFill>
              </a:rPr>
              <a:t>First round of cell division</a:t>
            </a:r>
          </a:p>
        </p:txBody>
      </p:sp>
      <p:sp>
        <p:nvSpPr>
          <p:cNvPr id="1169414" name="Text Box 6">
            <a:extLst>
              <a:ext uri="{FF2B5EF4-FFF2-40B4-BE49-F238E27FC236}">
                <a16:creationId xmlns:a16="http://schemas.microsoft.com/office/drawing/2014/main" id="{DD8ECCD2-32AF-484E-A495-9E79329B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39975"/>
            <a:ext cx="51546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 indent="-127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0BC45"/>
              </a:buClr>
            </a:pPr>
            <a:r>
              <a:rPr lang="en-GB" altLang="en-US" dirty="0">
                <a:solidFill>
                  <a:srgbClr val="010066"/>
                </a:solidFill>
              </a:rPr>
              <a:t>The nucleus breaks down. The pairs of duplicated chromosomes enter the cytoplasm, and align in the middle of the parent cell.</a:t>
            </a:r>
          </a:p>
        </p:txBody>
      </p:sp>
      <p:sp>
        <p:nvSpPr>
          <p:cNvPr id="21510" name="Rectangle 10">
            <a:extLst>
              <a:ext uri="{FF2B5EF4-FFF2-40B4-BE49-F238E27FC236}">
                <a16:creationId xmlns:a16="http://schemas.microsoft.com/office/drawing/2014/main" id="{3E70DCE5-2940-4E56-A83C-6A0C9502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80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Meiosis is made of two rounds of </a:t>
            </a:r>
            <a:r>
              <a:rPr lang="en-GB" altLang="en-US" b="1" dirty="0">
                <a:solidFill>
                  <a:srgbClr val="10BC45"/>
                </a:solidFill>
              </a:rPr>
              <a:t>cell division</a:t>
            </a:r>
            <a:r>
              <a:rPr lang="en-GB" altLang="en-US" dirty="0">
                <a:solidFill>
                  <a:srgbClr val="010066"/>
                </a:solidFill>
              </a:rPr>
              <a:t>. During the first round of cell division, the pairs of chromosomes are separated. </a:t>
            </a:r>
            <a:endParaRPr lang="en-GB" altLang="en-US" dirty="0"/>
          </a:p>
        </p:txBody>
      </p:sp>
      <p:pic>
        <p:nvPicPr>
          <p:cNvPr id="10" name="Picture 9" descr="meiosis_cell_divisionONE_1.png">
            <a:extLst>
              <a:ext uri="{FF2B5EF4-FFF2-40B4-BE49-F238E27FC236}">
                <a16:creationId xmlns:a16="http://schemas.microsoft.com/office/drawing/2014/main" id="{3FE84809-D752-4ADA-83D8-C14755072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125663"/>
            <a:ext cx="2498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AF8D452A-CCF9-416F-A4D7-D4BD1E79E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994150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</a:pPr>
            <a:r>
              <a:rPr lang="en-GB" altLang="en-US" b="1">
                <a:solidFill>
                  <a:srgbClr val="10BC45"/>
                </a:solidFill>
              </a:rPr>
              <a:t>2.</a:t>
            </a:r>
          </a:p>
        </p:txBody>
      </p:sp>
      <p:pic>
        <p:nvPicPr>
          <p:cNvPr id="12" name="Picture 11" descr="meiosis_cell_divisionONE_2.png">
            <a:extLst>
              <a:ext uri="{FF2B5EF4-FFF2-40B4-BE49-F238E27FC236}">
                <a16:creationId xmlns:a16="http://schemas.microsoft.com/office/drawing/2014/main" id="{4EBDBC9A-2F9A-49EE-A059-561CAB761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352925"/>
            <a:ext cx="2536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26AF64-B49E-43C5-845B-E44CE5593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953000"/>
            <a:ext cx="501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This helps to increase the amount of genetic variation between the daughter cells produced. </a:t>
            </a:r>
            <a:endParaRPr lang="en-GB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49B1C3-46D0-48A3-91CF-37C114383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339975"/>
            <a:ext cx="51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solidFill>
                  <a:srgbClr val="10BC45"/>
                </a:solidFill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CD2CC-8CE8-4886-BEF2-10104AB95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94150"/>
            <a:ext cx="5176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Genetic information is exchanged between the chromosome pairs.</a:t>
            </a:r>
            <a:endParaRPr lang="en-GB" alt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FD1BF5-880E-4783-A6F6-4DC49A63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4" grpId="0"/>
      <p:bldP spid="11" grpId="0"/>
      <p:bldP spid="14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JWAqfdeE"/>
  <p:tag name="ARTICULATE_DESIGN_ID_5_DEFAULT DESIGN" val="RFCnImW7"/>
  <p:tag name="ARTICULATE_DESIGN_ID_1_DEFAULT DESIGN" val="xlzneG1K"/>
  <p:tag name="ARTICULATE_DESIGN_ID_6_DEFAULT DESIGN" val="Za4UHi6I"/>
  <p:tag name="ARTICULATE_DESIGN_ID_3_DEFAULT DESIGN" val="VhWG4Txs"/>
  <p:tag name="ARTICULATE_DESIGN_ID_2_DEFAULT DESIGN" val="HTEQDdCP"/>
  <p:tag name="ARTICULATE_DESIGN_ID_4_DEFAULT DESIGN" val="ZlUlFr3l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14442</TotalTime>
  <Words>1427</Words>
  <Application>Microsoft Office PowerPoint</Application>
  <PresentationFormat>On-screen Show (4:3)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Arial</vt:lpstr>
      <vt:lpstr>Wingdings 2</vt:lpstr>
      <vt:lpstr>1_Default Design</vt:lpstr>
      <vt:lpstr>6_Default Design</vt:lpstr>
      <vt:lpstr>Meiosis</vt:lpstr>
      <vt:lpstr>Information</vt:lpstr>
      <vt:lpstr>Chromosomes in body cells</vt:lpstr>
      <vt:lpstr>Chromosomes in sex cells</vt:lpstr>
      <vt:lpstr>Why are gametes haploid?</vt:lpstr>
      <vt:lpstr>What is meiosis?</vt:lpstr>
      <vt:lpstr>What happens during fertilization?</vt:lpstr>
      <vt:lpstr>Interphase in meiosis</vt:lpstr>
      <vt:lpstr>The first stage of meiosis (1)</vt:lpstr>
      <vt:lpstr>The first stage of meiosis (2)</vt:lpstr>
      <vt:lpstr>The second stage of meiosis (1)</vt:lpstr>
      <vt:lpstr>The second stage of meiosis (2)</vt:lpstr>
      <vt:lpstr>What happens during meiosis?</vt:lpstr>
      <vt:lpstr>Order of events in meiosis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subject>Boardworks High School Life Science</dc:subject>
  <dc:creator>Boardworks</dc:creator>
  <cp:lastModifiedBy>Tim Crilly</cp:lastModifiedBy>
  <cp:revision>550</cp:revision>
  <dcterms:created xsi:type="dcterms:W3CDTF">2003-10-06T13:07:42Z</dcterms:created>
  <dcterms:modified xsi:type="dcterms:W3CDTF">2019-01-31T15:25:45Z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FD5F996C-1770-4B1B-A895-D530742B8265</vt:lpwstr>
  </property>
  <property fmtid="{D5CDD505-2E9C-101B-9397-08002B2CF9AE}" pid="3" name="ArticulatePath">
    <vt:lpwstr>Meiosis</vt:lpwstr>
  </property>
</Properties>
</file>