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activeX/activeX1.xml" ContentType="application/vnd.ms-office.activeX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activeX/activeX2.xml" ContentType="application/vnd.ms-office.activeX+xml"/>
  <Override PartName="/ppt/notesSlides/notesSlide17.xml" ContentType="application/vnd.openxmlformats-officedocument.presentationml.notesSlide+xml"/>
  <Override PartName="/ppt/tags/tag48.xml" ContentType="application/vnd.openxmlformats-officedocument.presentationml.tags+xml"/>
  <Override PartName="/ppt/activeX/activeX3.xml" ContentType="application/vnd.ms-office.activeX+xml"/>
  <Override PartName="/ppt/notesSlides/notesSlide18.xml" ContentType="application/vnd.openxmlformats-officedocument.presentationml.notesSlide+xml"/>
  <Override PartName="/ppt/tags/tag49.xml" ContentType="application/vnd.openxmlformats-officedocument.presentationml.tags+xml"/>
  <Override PartName="/ppt/activeX/activeX4.xml" ContentType="application/vnd.ms-office.activeX+xml"/>
  <Override PartName="/ppt/notesSlides/notesSlide19.xml" ContentType="application/vnd.openxmlformats-officedocument.presentationml.notesSlide+xml"/>
  <Override PartName="/ppt/tags/tag5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213" r:id="rId1"/>
    <p:sldMasterId id="2147485228" r:id="rId2"/>
  </p:sldMasterIdLst>
  <p:notesMasterIdLst>
    <p:notesMasterId r:id="rId23"/>
  </p:notesMasterIdLst>
  <p:handoutMasterIdLst>
    <p:handoutMasterId r:id="rId24"/>
  </p:handoutMasterIdLst>
  <p:sldIdLst>
    <p:sldId id="430" r:id="rId3"/>
    <p:sldId id="527" r:id="rId4"/>
    <p:sldId id="485" r:id="rId5"/>
    <p:sldId id="496" r:id="rId6"/>
    <p:sldId id="497" r:id="rId7"/>
    <p:sldId id="509" r:id="rId8"/>
    <p:sldId id="486" r:id="rId9"/>
    <p:sldId id="512" r:id="rId10"/>
    <p:sldId id="528" r:id="rId11"/>
    <p:sldId id="498" r:id="rId12"/>
    <p:sldId id="506" r:id="rId13"/>
    <p:sldId id="499" r:id="rId14"/>
    <p:sldId id="500" r:id="rId15"/>
    <p:sldId id="501" r:id="rId16"/>
    <p:sldId id="504" r:id="rId17"/>
    <p:sldId id="505" r:id="rId18"/>
    <p:sldId id="510" r:id="rId19"/>
    <p:sldId id="490" r:id="rId20"/>
    <p:sldId id="511" r:id="rId21"/>
    <p:sldId id="507" r:id="rId22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25"/>
    </p:embeddedFont>
  </p:embeddedFontLst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0BC45"/>
    <a:srgbClr val="96E696"/>
    <a:srgbClr val="010066"/>
    <a:srgbClr val="CC0099"/>
    <a:srgbClr val="33CC33"/>
    <a:srgbClr val="009900"/>
    <a:srgbClr val="FF6161"/>
    <a:srgbClr val="003399"/>
    <a:srgbClr val="FFC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95" autoAdjust="0"/>
    <p:restoredTop sz="82979" autoAdjust="0"/>
  </p:normalViewPr>
  <p:slideViewPr>
    <p:cSldViewPr snapToGrid="0" showGuides="1">
      <p:cViewPr>
        <p:scale>
          <a:sx n="85" d="100"/>
          <a:sy n="85" d="100"/>
        </p:scale>
        <p:origin x="618" y="156"/>
      </p:cViewPr>
      <p:guideLst>
        <p:guide orient="horz" pos="494"/>
        <p:guide orient="horz" pos="3876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12FC4838-45B5-4DE2-963A-61B2B038A89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BD3513BC-E429-488B-97E4-4362795C6AD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097F39-86D8-40C3-88CA-C1EC4E15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ED4DD11-5DBA-4ECA-818D-842E78BAE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93172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>
            <a:extLst>
              <a:ext uri="{FF2B5EF4-FFF2-40B4-BE49-F238E27FC236}">
                <a16:creationId xmlns:a16="http://schemas.microsoft.com/office/drawing/2014/main" id="{A46E7FEC-564A-41DD-A042-8F05C513F99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C5CFF04-E2CF-43B4-ABEF-1D6C221E95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B80A351-95EE-43BF-86DF-5B5EFB2F3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59B58479-171F-470F-A8B1-38541FBC06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F78C7A-F231-4BB3-B51A-ADE988BB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1AAB499-C567-4842-8531-7FF5AF853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149558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990C4A5E-DFA1-40A1-8480-5547F2403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5D50604-E10C-4747-8E3F-713D93EE6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DAB1F5-CBF0-44B5-8FFC-A261E0788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70BAFFD-D284-4FDE-A961-CC5AEE104F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C30BCBD-9E02-477E-83BA-91CA3A902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787898-C072-44DB-AEEF-3C63CC2EB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7BEA541-73FB-4AB0-9A2D-60126BAD90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618ACC27-6BB4-4A59-A26B-D178E8FB5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F55BA-8C25-4A2E-B7BD-82423F071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14DCF90-5619-4190-BCF9-42368D8DC3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EFF4207D-BDFD-4887-879C-B1D424EC3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Ask students what the role of the ribosomes and mitochondria 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1" dirty="0">
                <a:latin typeface="Arial" panose="020B0604020202020204" pitchFamily="34" charset="0"/>
              </a:rPr>
              <a:t>ribosomes</a:t>
            </a:r>
            <a:r>
              <a:rPr lang="en-GB" altLang="en-US" dirty="0">
                <a:latin typeface="Arial" panose="020B0604020202020204" pitchFamily="34" charset="0"/>
              </a:rPr>
              <a:t>: protein synthesis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b="1" dirty="0">
                <a:latin typeface="Arial" panose="020B0604020202020204" pitchFamily="34" charset="0"/>
              </a:rPr>
              <a:t>mitochondria</a:t>
            </a:r>
            <a:r>
              <a:rPr lang="en-GB" altLang="en-US" dirty="0">
                <a:latin typeface="Arial" panose="020B0604020202020204" pitchFamily="34" charset="0"/>
              </a:rPr>
              <a:t>: cellular respiration.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Any new cell must be able to synthesize its own proteins and release energy through cellular respiration to function independently.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Mitochondrion is the singular of mitochondria.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sub-cellular structures, please refer to the </a:t>
            </a:r>
            <a:r>
              <a:rPr lang="en-GB" altLang="en-US" i="1" dirty="0">
                <a:latin typeface="Arial" panose="020B0604020202020204" pitchFamily="34" charset="0"/>
              </a:rPr>
              <a:t>Cells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D8C694-D7EA-4CCC-9AFF-DE71667AC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2BB1ACC-715B-47D1-9B79-7813C04AC5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AF20B28-2EA9-47CB-9D2E-D544B99BE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D5311-E0CF-4D47-BE05-4283DC182C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89EB2E09-FAB0-4478-BD0D-370161158A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47DE149-556A-4517-A50B-C69064D72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The image shows onion cells undergoing mitosis. One cell can be seen where the duplicated chromosome pairs are being separated from one another. Each set will enter a daughter cell once the cell has fully divided. 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mitosis in onion cells © Jose Luis Calvo,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541A57-CCF2-4B5F-914D-D32BDA683B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>
            <a:extLst>
              <a:ext uri="{FF2B5EF4-FFF2-40B4-BE49-F238E27FC236}">
                <a16:creationId xmlns:a16="http://schemas.microsoft.com/office/drawing/2014/main" id="{DF112C08-11CB-4453-83B3-758441E39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857A6351-27DA-43F9-B3C8-D748BC0D8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Ask students to identify the nucleus and chromosomes on the diagrams.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Stage 1 is also known as “prophase.”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Stage 2 is also known as metaphase.”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CA9D3A-3F08-466E-9010-E75A66214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>
            <a:extLst>
              <a:ext uri="{FF2B5EF4-FFF2-40B4-BE49-F238E27FC236}">
                <a16:creationId xmlns:a16="http://schemas.microsoft.com/office/drawing/2014/main" id="{351A5626-63AF-46D1-8ABA-FBA2AE082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FB09B69F-4498-4AF2-9ED7-7782887EF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Stage 3 is also known as “anaphase.”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Stage 4 is also known as “telophase” or “cytokinesis.”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D8688-7B13-41D2-A3F3-AB38DDCBE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>
            <a:extLst>
              <a:ext uri="{FF2B5EF4-FFF2-40B4-BE49-F238E27FC236}">
                <a16:creationId xmlns:a16="http://schemas.microsoft.com/office/drawing/2014/main" id="{7ED5928C-179B-4C79-AB47-3F097964A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A5C45566-A5A2-4E0C-8125-EFDF6BBB5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six-stage interactive animation shows how a cell divides by mitosis. Suitable prompts could include:</a:t>
            </a:r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Start:</a:t>
            </a:r>
            <a:r>
              <a:rPr lang="en-GB" altLang="en-US" dirty="0">
                <a:latin typeface="Arial" panose="020B0604020202020204" pitchFamily="34" charset="0"/>
              </a:rPr>
              <a:t> What type of cell might this represent?</a:t>
            </a:r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Stage 1:</a:t>
            </a:r>
            <a:r>
              <a:rPr lang="en-GB" altLang="en-US" dirty="0">
                <a:latin typeface="Arial" panose="020B0604020202020204" pitchFamily="34" charset="0"/>
              </a:rPr>
              <a:t> Where are chromosomes found?</a:t>
            </a:r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Stage 2:</a:t>
            </a:r>
            <a:r>
              <a:rPr lang="en-GB" altLang="en-US" dirty="0">
                <a:latin typeface="Arial" panose="020B0604020202020204" pitchFamily="34" charset="0"/>
              </a:rPr>
              <a:t> What is the stage of the cell cycle prior to mitosis called?</a:t>
            </a:r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Stage 5: </a:t>
            </a:r>
            <a:r>
              <a:rPr lang="en-GB" altLang="en-US" dirty="0">
                <a:latin typeface="Arial" panose="020B0604020202020204" pitchFamily="34" charset="0"/>
              </a:rPr>
              <a:t>What must happen after the chromosomes have been separated?</a:t>
            </a:r>
          </a:p>
          <a:p>
            <a:r>
              <a:rPr lang="en-GB" altLang="en-US" b="1" dirty="0">
                <a:latin typeface="Arial" panose="020B0604020202020204" pitchFamily="34" charset="0"/>
              </a:rPr>
              <a:t>Stage 6:</a:t>
            </a:r>
            <a:r>
              <a:rPr lang="en-GB" altLang="en-US" dirty="0">
                <a:latin typeface="Arial" panose="020B0604020202020204" pitchFamily="34" charset="0"/>
              </a:rPr>
              <a:t> How do the daughter cells compare with each other and the original parent cell?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F8381-98C8-466A-9C2E-BC2BA2341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>
            <a:extLst>
              <a:ext uri="{FF2B5EF4-FFF2-40B4-BE49-F238E27FC236}">
                <a16:creationId xmlns:a16="http://schemas.microsoft.com/office/drawing/2014/main" id="{ABD46E8B-46C7-47C4-8865-886375FD6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82C5DDC3-083A-434B-AB9D-BCDDDD46F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ordering activity could be used as an introductory or summary activity on the stages of mitosis. Mini-whiteboards could be used to make this a whole-class exercise.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78F13-1F0A-4BE3-A9F4-9C547E657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>
            <a:extLst>
              <a:ext uri="{FF2B5EF4-FFF2-40B4-BE49-F238E27FC236}">
                <a16:creationId xmlns:a16="http://schemas.microsoft.com/office/drawing/2014/main" id="{327AA2A2-AE17-4DCC-80D5-40ADF8BF6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31808264-0900-4472-AC8E-EB9AE1FB9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drag and drop activity provides the opportunity for informal assessment of students’ understanding of what happens to chromosomes during mitosis.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9DAE6C-4294-4BB5-8E9C-32D53C85A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B42AC-486D-4345-9709-A26DC337E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088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>
            <a:extLst>
              <a:ext uri="{FF2B5EF4-FFF2-40B4-BE49-F238E27FC236}">
                <a16:creationId xmlns:a16="http://schemas.microsoft.com/office/drawing/2014/main" id="{FBE22520-6F56-4965-A733-75FF98D98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8CE2751E-1C02-4B7D-90AD-B29BC4FA3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Before revealing the labels, ask students to identify a cell where the chromosomes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free in the cytoplasm (stage 1 of mitosis)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lined up along the </a:t>
            </a:r>
            <a:r>
              <a:rPr lang="en-GB" altLang="en-US" dirty="0" err="1">
                <a:latin typeface="Arial" panose="020B0604020202020204" pitchFamily="34" charset="0"/>
              </a:rPr>
              <a:t>center</a:t>
            </a:r>
            <a:r>
              <a:rPr lang="en-GB" altLang="en-US" dirty="0">
                <a:latin typeface="Arial" panose="020B0604020202020204" pitchFamily="34" charset="0"/>
              </a:rPr>
              <a:t> of the cell (stage 2 of mitosis)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being pulled apart to opposite ends of the cell (stage 3 of mitosis).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Construct, use, and/or present an oral and written argument or counter-arguments based on data and evidence.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Dimarion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0BE732-A4EF-4C19-A455-227D7CF50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>
            <a:extLst>
              <a:ext uri="{FF2B5EF4-FFF2-40B4-BE49-F238E27FC236}">
                <a16:creationId xmlns:a16="http://schemas.microsoft.com/office/drawing/2014/main" id="{06A89DCD-9A9B-4A8C-AD0B-3FD6DB6DC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CE75F385-3001-4C17-B730-CF5DC636E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BCBF68-3FCC-47BB-9439-4E03805F3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>
            <a:extLst>
              <a:ext uri="{FF2B5EF4-FFF2-40B4-BE49-F238E27FC236}">
                <a16:creationId xmlns:a16="http://schemas.microsoft.com/office/drawing/2014/main" id="{8C1A7C1A-9676-4600-B79B-1B5B87DDE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47485025-667E-4A72-8047-794A22DD6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616704-84F5-4F7B-897B-23753BEA0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>
            <a:extLst>
              <a:ext uri="{FF2B5EF4-FFF2-40B4-BE49-F238E27FC236}">
                <a16:creationId xmlns:a16="http://schemas.microsoft.com/office/drawing/2014/main" id="{4980973D-0D27-4D7A-A2F8-093C3BEB3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3D21C0B7-462F-4DD9-B028-DAC4C8391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Asexual reproduction requires only one parent to produce offspring. The offspring are genetically identical to each other and the parent. Both single-celled and multicellular organisms can reproduce asexually.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asexual reproduction, please refer to the </a:t>
            </a:r>
            <a:r>
              <a:rPr lang="en-GB" altLang="en-US" i="1" dirty="0">
                <a:latin typeface="Arial" panose="020B0604020202020204" pitchFamily="34" charset="0"/>
              </a:rPr>
              <a:t>Sexual and Asexual Reproduction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97A5C9-F5E7-454E-98DC-09F1EAC9C7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>
            <a:extLst>
              <a:ext uri="{FF2B5EF4-FFF2-40B4-BE49-F238E27FC236}">
                <a16:creationId xmlns:a16="http://schemas.microsoft.com/office/drawing/2014/main" id="{93CF678E-3523-41E0-B4AF-6E29C7563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9C529821-3F59-4DED-A815-201F62766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FDB285-0438-4D62-8156-9FD2860BD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>
            <a:extLst>
              <a:ext uri="{FF2B5EF4-FFF2-40B4-BE49-F238E27FC236}">
                <a16:creationId xmlns:a16="http://schemas.microsoft.com/office/drawing/2014/main" id="{18E2AD0F-BBD2-4CA0-A347-F8041A853B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2225E191-0E93-4B00-A1CD-51AE9CA1F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DNA and genes, please refer to the </a:t>
            </a:r>
            <a:r>
              <a:rPr lang="en-GB" altLang="en-US" i="1" dirty="0">
                <a:latin typeface="Arial" panose="020B0604020202020204" pitchFamily="34" charset="0"/>
              </a:rPr>
              <a:t>DNA and the Genome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90F37F-2B34-4C18-95E3-14626AAAE0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6400D4A5-4AE0-48AB-B86C-9DBB43B33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5B22A362-92C2-4066-AD1A-1CFFA60C1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© Eye of Science / Science Photo Library 2018</a:t>
            </a:r>
          </a:p>
          <a:p>
            <a:r>
              <a:rPr lang="en-GB" altLang="en-US" dirty="0" err="1">
                <a:latin typeface="Arial" panose="020B0604020202020204" pitchFamily="34" charset="0"/>
              </a:rPr>
              <a:t>Colored</a:t>
            </a:r>
            <a:r>
              <a:rPr lang="en-GB" altLang="en-US" dirty="0">
                <a:latin typeface="Arial" panose="020B0604020202020204" pitchFamily="34" charset="0"/>
              </a:rPr>
              <a:t> scanning electron micrograph (SEM) of sperm (blue) attempting to penetrate a human egg (red). Fertilization occurs when the sperm's genetic material fuses with the egg's. Magnification: ×650 when printed 10 </a:t>
            </a:r>
            <a:r>
              <a:rPr lang="en-GB" altLang="en-US" dirty="0" err="1">
                <a:latin typeface="Arial" panose="020B0604020202020204" pitchFamily="34" charset="0"/>
              </a:rPr>
              <a:t>centimeters</a:t>
            </a:r>
            <a:r>
              <a:rPr lang="en-GB" altLang="en-US" dirty="0">
                <a:latin typeface="Arial" panose="020B0604020202020204" pitchFamily="34" charset="0"/>
              </a:rPr>
              <a:t> wide.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A4FF35-2FB5-4F5C-98D4-0E1356CE0C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0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6400D4A5-4AE0-48AB-B86C-9DBB43B33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5B22A362-92C2-4066-AD1A-1CFFA60C1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The image shows a four-day-old </a:t>
            </a:r>
            <a:r>
              <a:rPr lang="en-GB" altLang="en-US" b="0" dirty="0">
                <a:latin typeface="Arial" panose="020B0604020202020204" pitchFamily="34" charset="0"/>
              </a:rPr>
              <a:t>chicken embryo.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© morpheus1008,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CA814-F407-4429-8990-DACAA4BFFA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58479-171F-470F-A8B1-38541FBC069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7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7D194B49-BD6E-4BAC-A397-AC983C533C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1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49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84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51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623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51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696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570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843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36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69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915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81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72511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589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420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078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414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52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8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72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6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0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7920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6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43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0290DAAF-F43A-4F6D-A197-431B4B3C23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20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32887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  <p:sldLayoutId id="2147485225" r:id="rId12"/>
    <p:sldLayoutId id="2147485226" r:id="rId13"/>
    <p:sldLayoutId id="214748522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134D8-37F9-43B5-AF04-2DAF60B695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20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9468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9" r:id="rId1"/>
    <p:sldLayoutId id="2147485230" r:id="rId2"/>
    <p:sldLayoutId id="2147485231" r:id="rId3"/>
    <p:sldLayoutId id="2147485232" r:id="rId4"/>
    <p:sldLayoutId id="2147485233" r:id="rId5"/>
    <p:sldLayoutId id="2147485234" r:id="rId6"/>
    <p:sldLayoutId id="2147485235" r:id="rId7"/>
    <p:sldLayoutId id="2147485236" r:id="rId8"/>
    <p:sldLayoutId id="2147485237" r:id="rId9"/>
    <p:sldLayoutId id="2147485238" r:id="rId10"/>
    <p:sldLayoutId id="2147485239" r:id="rId11"/>
    <p:sldLayoutId id="21474852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control" Target="../activeX/activeX1.xml"/><Relationship Id="rId7" Type="http://schemas.openxmlformats.org/officeDocument/2006/relationships/image" Target="../media/image21.png"/><Relationship Id="rId2" Type="http://schemas.openxmlformats.org/officeDocument/2006/relationships/tags" Target="../tags/tag4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ontrol" Target="../activeX/activeX2.xml"/><Relationship Id="rId7" Type="http://schemas.openxmlformats.org/officeDocument/2006/relationships/image" Target="../media/image21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28.wmf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ontrol" Target="../activeX/activeX3.xml"/><Relationship Id="rId7" Type="http://schemas.openxmlformats.org/officeDocument/2006/relationships/image" Target="../media/image21.png"/><Relationship Id="rId2" Type="http://schemas.openxmlformats.org/officeDocument/2006/relationships/tags" Target="../tags/tag4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28.wmf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ontrol" Target="../activeX/activeX4.xml"/><Relationship Id="rId7" Type="http://schemas.openxmlformats.org/officeDocument/2006/relationships/image" Target="../media/image21.png"/><Relationship Id="rId2" Type="http://schemas.openxmlformats.org/officeDocument/2006/relationships/tags" Target="../tags/tag4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11" Type="http://schemas.openxmlformats.org/officeDocument/2006/relationships/image" Target="../media/image28.wmf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22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0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2F6DDB73-C5B0-4F16-B4A2-22699D32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Mitosis</a:t>
            </a:r>
            <a:br>
              <a:rPr lang="en-GB" altLang="en-US" dirty="0"/>
            </a:br>
            <a:r>
              <a:rPr lang="en-GB" altLang="en-US" dirty="0"/>
              <a:t>and the</a:t>
            </a:r>
            <a:br>
              <a:rPr lang="en-GB" altLang="en-US" dirty="0"/>
            </a:br>
            <a:r>
              <a:rPr lang="en-GB" altLang="en-US" dirty="0"/>
              <a:t>Cell Cycle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4597CE4-D653-4542-86A2-A61E0A62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Interphase: DNA replication</a:t>
            </a:r>
          </a:p>
        </p:txBody>
      </p:sp>
      <p:sp>
        <p:nvSpPr>
          <p:cNvPr id="23555" name="Text Box 62">
            <a:extLst>
              <a:ext uri="{FF2B5EF4-FFF2-40B4-BE49-F238E27FC236}">
                <a16:creationId xmlns:a16="http://schemas.microsoft.com/office/drawing/2014/main" id="{E864DCB3-3748-49FC-AEFD-69E15B881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58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When a cell enters the cell cycle, it first goes through a stage called </a:t>
            </a:r>
            <a:r>
              <a:rPr lang="en-GB" altLang="en-US" b="1" dirty="0">
                <a:solidFill>
                  <a:srgbClr val="010066"/>
                </a:solidFill>
              </a:rPr>
              <a:t>interphase</a:t>
            </a:r>
            <a:r>
              <a:rPr lang="en-GB" altLang="en-US" dirty="0">
                <a:solidFill>
                  <a:srgbClr val="010066"/>
                </a:solidFill>
              </a:rPr>
              <a:t>. This stage prepares a cell for </a:t>
            </a:r>
            <a:r>
              <a:rPr lang="en-GB" altLang="en-US" b="1" dirty="0">
                <a:solidFill>
                  <a:srgbClr val="010066"/>
                </a:solidFill>
              </a:rPr>
              <a:t>mitosis</a:t>
            </a:r>
            <a:r>
              <a:rPr lang="en-GB" altLang="en-US" dirty="0">
                <a:solidFill>
                  <a:srgbClr val="010066"/>
                </a:solidFill>
              </a:rPr>
              <a:t>, which happens later in the cell cycle.  </a:t>
            </a:r>
          </a:p>
        </p:txBody>
      </p:sp>
      <p:sp>
        <p:nvSpPr>
          <p:cNvPr id="20484" name="Text Box 61">
            <a:extLst>
              <a:ext uri="{FF2B5EF4-FFF2-40B4-BE49-F238E27FC236}">
                <a16:creationId xmlns:a16="http://schemas.microsoft.com/office/drawing/2014/main" id="{A1ED93BC-5BDC-40D3-989D-E66841B8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27238"/>
            <a:ext cx="8461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During interphase, each chromosome in the cell is duplicated through the process of </a:t>
            </a:r>
            <a:r>
              <a:rPr lang="en-GB" altLang="en-US" b="1" dirty="0">
                <a:solidFill>
                  <a:srgbClr val="10BC45"/>
                </a:solidFill>
              </a:rPr>
              <a:t>DNA replication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pic>
        <p:nvPicPr>
          <p:cNvPr id="20485" name="Picture 15" descr="chromosome_duplicated.png">
            <a:extLst>
              <a:ext uri="{FF2B5EF4-FFF2-40B4-BE49-F238E27FC236}">
                <a16:creationId xmlns:a16="http://schemas.microsoft.com/office/drawing/2014/main" id="{0A99D535-9DFB-41A6-9CA3-E7EDE6AC3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940050"/>
            <a:ext cx="16605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6" descr="chromosome_single.png">
            <a:extLst>
              <a:ext uri="{FF2B5EF4-FFF2-40B4-BE49-F238E27FC236}">
                <a16:creationId xmlns:a16="http://schemas.microsoft.com/office/drawing/2014/main" id="{BA4BE3C5-986A-41A5-8FBB-0C9CECA28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901950"/>
            <a:ext cx="70008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7">
            <a:extLst>
              <a:ext uri="{FF2B5EF4-FFF2-40B4-BE49-F238E27FC236}">
                <a16:creationId xmlns:a16="http://schemas.microsoft.com/office/drawing/2014/main" id="{DDA1E75D-8790-4809-AB43-64685092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322888"/>
            <a:ext cx="8580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A cell is unable to enter the mitosis stage of the cell cycle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until every chromosome has been duplicated. </a:t>
            </a:r>
            <a:endParaRPr lang="en-GB" alt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CCB37F5B-1FB0-45D4-A67B-96F3875F0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438" y="3697288"/>
            <a:ext cx="1333500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20489" name="TextBox 19">
            <a:extLst>
              <a:ext uri="{FF2B5EF4-FFF2-40B4-BE49-F238E27FC236}">
                <a16:creationId xmlns:a16="http://schemas.microsoft.com/office/drawing/2014/main" id="{9DB68087-8F81-4043-8065-794F5362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3857625"/>
            <a:ext cx="2106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DNA replication</a:t>
            </a:r>
          </a:p>
        </p:txBody>
      </p:sp>
      <p:sp>
        <p:nvSpPr>
          <p:cNvPr id="20490" name="TextBox 20">
            <a:extLst>
              <a:ext uri="{FF2B5EF4-FFF2-40B4-BE49-F238E27FC236}">
                <a16:creationId xmlns:a16="http://schemas.microsoft.com/office/drawing/2014/main" id="{40733249-00C5-47C4-A9E9-260A5C35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505200"/>
            <a:ext cx="2105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original chromosome</a:t>
            </a:r>
          </a:p>
        </p:txBody>
      </p:sp>
      <p:sp>
        <p:nvSpPr>
          <p:cNvPr id="20491" name="TextBox 21">
            <a:extLst>
              <a:ext uri="{FF2B5EF4-FFF2-40B4-BE49-F238E27FC236}">
                <a16:creationId xmlns:a16="http://schemas.microsoft.com/office/drawing/2014/main" id="{A913071D-D57C-42A9-87DE-89751441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3505200"/>
            <a:ext cx="2105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duplicated</a:t>
            </a:r>
          </a:p>
          <a:p>
            <a:pPr algn="ctr"/>
            <a:r>
              <a:rPr lang="en-GB" altLang="en-US" b="1"/>
              <a:t>chromosome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0E2E0C-66B9-4793-B7C3-FC7AF95B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/>
      <p:bldP spid="20489" grpId="0"/>
      <p:bldP spid="20490" grpId="0"/>
      <p:bldP spid="204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CC0C23F-8C6B-4F1C-8364-2FF13E88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Why is DNA replicated during interphase?</a:t>
            </a:r>
          </a:p>
        </p:txBody>
      </p:sp>
      <p:sp>
        <p:nvSpPr>
          <p:cNvPr id="24579" name="Text Box 62">
            <a:extLst>
              <a:ext uri="{FF2B5EF4-FFF2-40B4-BE49-F238E27FC236}">
                <a16:creationId xmlns:a16="http://schemas.microsoft.com/office/drawing/2014/main" id="{3877D5EA-D0F3-440A-BA5D-8F896452A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801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As a result of DNA replication, the cell has </a:t>
            </a:r>
            <a:r>
              <a:rPr lang="en-GB" altLang="en-US" b="1" dirty="0">
                <a:solidFill>
                  <a:srgbClr val="010066"/>
                </a:solidFill>
              </a:rPr>
              <a:t>double</a:t>
            </a:r>
            <a:r>
              <a:rPr lang="en-GB" altLang="en-US" dirty="0">
                <a:solidFill>
                  <a:srgbClr val="010066"/>
                </a:solidFill>
              </a:rPr>
              <a:t> the normal number of chromosomes in its nucleus at the end of interphase. </a:t>
            </a:r>
          </a:p>
        </p:txBody>
      </p:sp>
      <p:pic>
        <p:nvPicPr>
          <p:cNvPr id="24580" name="Picture 2" descr="nucleus_chromos">
            <a:extLst>
              <a:ext uri="{FF2B5EF4-FFF2-40B4-BE49-F238E27FC236}">
                <a16:creationId xmlns:a16="http://schemas.microsoft.com/office/drawing/2014/main" id="{5BC5072B-A939-4CD5-9C47-6A91D163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77" y="3116263"/>
            <a:ext cx="3036888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1">
            <a:extLst>
              <a:ext uri="{FF2B5EF4-FFF2-40B4-BE49-F238E27FC236}">
                <a16:creationId xmlns:a16="http://schemas.microsoft.com/office/drawing/2014/main" id="{828ADCFC-D070-4FCD-BC66-3E87413E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803400"/>
            <a:ext cx="8523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This means that, when the cell later divides during mitosis, each daughter cell is able to receive one complete set of chromosomes from the parent cell. </a:t>
            </a:r>
          </a:p>
        </p:txBody>
      </p:sp>
      <p:sp>
        <p:nvSpPr>
          <p:cNvPr id="21510" name="Rectangle 7">
            <a:extLst>
              <a:ext uri="{FF2B5EF4-FFF2-40B4-BE49-F238E27FC236}">
                <a16:creationId xmlns:a16="http://schemas.microsoft.com/office/drawing/2014/main" id="{6CD98D82-9B50-4611-8A7B-0301A1684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953000"/>
            <a:ext cx="5303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daughter cells are also </a:t>
            </a:r>
            <a:r>
              <a:rPr lang="en-GB" altLang="en-US" b="1" dirty="0">
                <a:solidFill>
                  <a:srgbClr val="010066"/>
                </a:solidFill>
              </a:rPr>
              <a:t>genetically identical </a:t>
            </a:r>
            <a:r>
              <a:rPr lang="en-GB" altLang="en-US" dirty="0">
                <a:solidFill>
                  <a:srgbClr val="010066"/>
                </a:solidFill>
              </a:rPr>
              <a:t>to one another, as well as the original parent cell. </a:t>
            </a:r>
            <a:endParaRPr lang="en-GB" altLang="en-US" dirty="0"/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AC348A43-47CD-4330-A9FF-D835DB09A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3194050"/>
            <a:ext cx="5166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As a result, each daughter cell is </a:t>
            </a:r>
            <a:r>
              <a:rPr lang="en-GB" altLang="en-US" b="1" dirty="0">
                <a:solidFill>
                  <a:srgbClr val="10BC45"/>
                </a:solidFill>
              </a:rPr>
              <a:t>diploid</a:t>
            </a:r>
            <a:r>
              <a:rPr lang="en-GB" altLang="en-US" dirty="0">
                <a:solidFill>
                  <a:srgbClr val="010066"/>
                </a:solidFill>
              </a:rPr>
              <a:t>. This means they contain the normal number of chromosomes in their nucleus. </a:t>
            </a:r>
            <a:endParaRPr lang="en-GB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98C505-6AED-468C-9392-29BFB0EB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3B97228-4079-4565-A358-186A57AB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Interphase: cell growth</a:t>
            </a:r>
          </a:p>
        </p:txBody>
      </p:sp>
      <p:sp>
        <p:nvSpPr>
          <p:cNvPr id="25603" name="Text Box 63">
            <a:extLst>
              <a:ext uri="{FF2B5EF4-FFF2-40B4-BE49-F238E27FC236}">
                <a16:creationId xmlns:a16="http://schemas.microsoft.com/office/drawing/2014/main" id="{2A02C355-48F9-41FC-B905-579CA296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55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A cell also undergoes </a:t>
            </a:r>
            <a:r>
              <a:rPr lang="en-GB" altLang="en-US" b="1" dirty="0">
                <a:solidFill>
                  <a:srgbClr val="010066"/>
                </a:solidFill>
              </a:rPr>
              <a:t>structural changes </a:t>
            </a:r>
            <a:r>
              <a:rPr lang="en-GB" altLang="en-US" dirty="0">
                <a:solidFill>
                  <a:srgbClr val="010066"/>
                </a:solidFill>
              </a:rPr>
              <a:t>during interphase. </a:t>
            </a:r>
          </a:p>
        </p:txBody>
      </p:sp>
      <p:sp>
        <p:nvSpPr>
          <p:cNvPr id="22534" name="Text Box 62">
            <a:extLst>
              <a:ext uri="{FF2B5EF4-FFF2-40B4-BE49-F238E27FC236}">
                <a16:creationId xmlns:a16="http://schemas.microsoft.com/office/drawing/2014/main" id="{09AEF254-41B4-4316-A217-EA6F6E655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578100"/>
            <a:ext cx="440972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number of </a:t>
            </a:r>
            <a:r>
              <a:rPr lang="en-GB" altLang="en-US" b="1" dirty="0">
                <a:solidFill>
                  <a:srgbClr val="10BC45"/>
                </a:solidFill>
              </a:rPr>
              <a:t>sub-cellular </a:t>
            </a:r>
            <a:br>
              <a:rPr lang="en-GB" altLang="en-US" b="1" dirty="0">
                <a:solidFill>
                  <a:srgbClr val="10BC45"/>
                </a:solidFill>
              </a:rPr>
            </a:br>
            <a:r>
              <a:rPr lang="en-GB" altLang="en-US" b="1" dirty="0">
                <a:solidFill>
                  <a:srgbClr val="10BC45"/>
                </a:solidFill>
              </a:rPr>
              <a:t>structures </a:t>
            </a:r>
            <a:r>
              <a:rPr lang="en-GB" altLang="en-US" dirty="0">
                <a:solidFill>
                  <a:srgbClr val="010066"/>
                </a:solidFill>
              </a:rPr>
              <a:t>inside the cell also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increases. For example, new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b="1" dirty="0">
                <a:solidFill>
                  <a:srgbClr val="10BC45"/>
                </a:solidFill>
              </a:rPr>
              <a:t>ribosomes</a:t>
            </a:r>
            <a:r>
              <a:rPr lang="en-GB" altLang="en-US" dirty="0">
                <a:solidFill>
                  <a:srgbClr val="010066"/>
                </a:solidFill>
              </a:rPr>
              <a:t> and </a:t>
            </a:r>
            <a:r>
              <a:rPr lang="en-GB" altLang="en-US" b="1" dirty="0">
                <a:solidFill>
                  <a:srgbClr val="10BC45"/>
                </a:solidFill>
              </a:rPr>
              <a:t>mitochondria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are produced. </a:t>
            </a:r>
          </a:p>
        </p:txBody>
      </p:sp>
      <p:sp>
        <p:nvSpPr>
          <p:cNvPr id="22535" name="Text Box 61">
            <a:extLst>
              <a:ext uri="{FF2B5EF4-FFF2-40B4-BE49-F238E27FC236}">
                <a16:creationId xmlns:a16="http://schemas.microsoft.com/office/drawing/2014/main" id="{FA455BCB-269B-4035-8370-2B8FD0C2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311275"/>
            <a:ext cx="81899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As a result of </a:t>
            </a:r>
            <a:r>
              <a:rPr lang="en-GB" altLang="en-US" b="1" dirty="0">
                <a:solidFill>
                  <a:srgbClr val="010066"/>
                </a:solidFill>
              </a:rPr>
              <a:t>cell growth</a:t>
            </a:r>
            <a:r>
              <a:rPr lang="en-GB" altLang="en-US" dirty="0">
                <a:solidFill>
                  <a:srgbClr val="010066"/>
                </a:solidFill>
              </a:rPr>
              <a:t>, the cell becomes larger in size.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This means that, when the cell later divides during mitosis,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each daughter cell will be large enough to function. </a:t>
            </a:r>
          </a:p>
        </p:txBody>
      </p:sp>
      <p:pic>
        <p:nvPicPr>
          <p:cNvPr id="25606" name="Picture 11" descr="Cells_animal_cell.png">
            <a:extLst>
              <a:ext uri="{FF2B5EF4-FFF2-40B4-BE49-F238E27FC236}">
                <a16:creationId xmlns:a16="http://schemas.microsoft.com/office/drawing/2014/main" id="{4CEABBAA-8AA7-440B-81E4-09B84CBF4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211513"/>
            <a:ext cx="34067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097BA30E-ACC3-4773-B5A6-B6907BF9A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583113"/>
            <a:ext cx="4940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This means that, when the cell divides, each daughter cell has enough sub-cellular structures to carry out normal cellular functions. </a:t>
            </a:r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4A78E-3938-4022-8AEB-ED4A2341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2595563"/>
            <a:ext cx="2335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010066"/>
                </a:solidFill>
              </a:rPr>
              <a:t>mitochondrion</a:t>
            </a:r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20706C-7DED-433E-9824-799F76EC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488" y="5630863"/>
            <a:ext cx="156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010066"/>
                </a:solidFill>
              </a:rPr>
              <a:t>ribosome</a:t>
            </a:r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12" name="Line 182">
            <a:extLst>
              <a:ext uri="{FF2B5EF4-FFF2-40B4-BE49-F238E27FC236}">
                <a16:creationId xmlns:a16="http://schemas.microsoft.com/office/drawing/2014/main" id="{8B14B5DD-E41C-441B-ABFF-3B310A7E38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2288" y="3171825"/>
            <a:ext cx="463550" cy="1030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181">
            <a:extLst>
              <a:ext uri="{FF2B5EF4-FFF2-40B4-BE49-F238E27FC236}">
                <a16:creationId xmlns:a16="http://schemas.microsoft.com/office/drawing/2014/main" id="{4AF2DDDA-6296-438C-8BD6-8163A7830C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34213" y="4524375"/>
            <a:ext cx="1100137" cy="1076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9E680C-07FA-4A7B-AF8B-2B70F45E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notes_icon">
            <a:extLst>
              <a:ext uri="{FF2B5EF4-FFF2-40B4-BE49-F238E27FC236}">
                <a16:creationId xmlns:a16="http://schemas.microsoft.com/office/drawing/2014/main" id="{C7ECBF3A-F351-446D-8514-BCF97D0B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>
            <a:extLst>
              <a:ext uri="{FF2B5EF4-FFF2-40B4-BE49-F238E27FC236}">
                <a16:creationId xmlns:a16="http://schemas.microsoft.com/office/drawing/2014/main" id="{794C8286-3803-40C5-9969-50971B4C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Interphase: true or false?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C43D2-B4F0-4615-B536-C31DACED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B8C9E630-794B-46AE-94D6-3D12AD6B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52" name="ShockwaveFlash1" r:id="rId3" imgW="8699400" imgH="5308560"/>
        </mc:Choice>
        <mc:Fallback>
          <p:control name="ShockwaveFlash1" r:id="rId3" imgW="8699400" imgH="530856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DFDD1FC-B34D-45E3-975D-F8EDF043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Mitosis </a:t>
            </a:r>
          </a:p>
        </p:txBody>
      </p:sp>
      <p:sp>
        <p:nvSpPr>
          <p:cNvPr id="27651" name="Text Box 33">
            <a:extLst>
              <a:ext uri="{FF2B5EF4-FFF2-40B4-BE49-F238E27FC236}">
                <a16:creationId xmlns:a16="http://schemas.microsoft.com/office/drawing/2014/main" id="{35439C3C-BD49-4DCE-823B-CBE35B848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548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Mitosis happens after interphase in the cell cycle. Mitosis will only begin once the interphase stage has finished.  </a:t>
            </a:r>
          </a:p>
        </p:txBody>
      </p:sp>
      <p:sp>
        <p:nvSpPr>
          <p:cNvPr id="25604" name="Text Box 32">
            <a:extLst>
              <a:ext uri="{FF2B5EF4-FFF2-40B4-BE49-F238E27FC236}">
                <a16:creationId xmlns:a16="http://schemas.microsoft.com/office/drawing/2014/main" id="{050A0AE8-88FC-46DF-A40A-AEEB8089F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35175"/>
            <a:ext cx="376625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3"/>
              </a:spcBef>
            </a:pPr>
            <a:r>
              <a:rPr lang="en-GB" altLang="en-US" dirty="0">
                <a:solidFill>
                  <a:srgbClr val="010066"/>
                </a:solidFill>
              </a:rPr>
              <a:t>Mitosis is the stage of the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cell cycle where the cell </a:t>
            </a:r>
            <a:r>
              <a:rPr lang="en-GB" altLang="en-US" b="1" dirty="0">
                <a:solidFill>
                  <a:srgbClr val="010066"/>
                </a:solidFill>
              </a:rPr>
              <a:t>divides</a:t>
            </a:r>
            <a:r>
              <a:rPr lang="en-GB" altLang="en-US" dirty="0">
                <a:solidFill>
                  <a:srgbClr val="010066"/>
                </a:solidFill>
              </a:rPr>
              <a:t> to produce two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new daughter cells. </a:t>
            </a:r>
          </a:p>
        </p:txBody>
      </p:sp>
      <p:sp>
        <p:nvSpPr>
          <p:cNvPr id="25605" name="Text Box 31">
            <a:extLst>
              <a:ext uri="{FF2B5EF4-FFF2-40B4-BE49-F238E27FC236}">
                <a16:creationId xmlns:a16="http://schemas.microsoft.com/office/drawing/2014/main" id="{5BCB861C-2DE7-46B1-B98A-4CBC71C1F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022725"/>
            <a:ext cx="3949701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Mitosis consists of several </a:t>
            </a:r>
            <a:br>
              <a:rPr lang="en-GB" altLang="en-US" dirty="0"/>
            </a:br>
            <a:r>
              <a:rPr lang="en-GB" altLang="en-US" dirty="0"/>
              <a:t>stages, during which the duplicated chromosomes </a:t>
            </a:r>
            <a:br>
              <a:rPr lang="en-GB" altLang="en-US" dirty="0"/>
            </a:br>
            <a:r>
              <a:rPr lang="en-GB" altLang="en-US" dirty="0"/>
              <a:t>are shared between the </a:t>
            </a:r>
            <a:br>
              <a:rPr lang="en-GB" altLang="en-US" dirty="0"/>
            </a:br>
            <a:r>
              <a:rPr lang="en-GB" altLang="en-US" dirty="0"/>
              <a:t>daughter cells.  </a:t>
            </a:r>
          </a:p>
        </p:txBody>
      </p:sp>
      <p:pic>
        <p:nvPicPr>
          <p:cNvPr id="27654" name="Picture 6" descr="Jose Luis Calvo large_159810452.jpg">
            <a:extLst>
              <a:ext uri="{FF2B5EF4-FFF2-40B4-BE49-F238E27FC236}">
                <a16:creationId xmlns:a16="http://schemas.microsoft.com/office/drawing/2014/main" id="{D2CAEAD1-00D5-4D13-83C9-0D68D8CCE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35490" r="44527" b="8739"/>
          <a:stretch>
            <a:fillRect/>
          </a:stretch>
        </p:blipFill>
        <p:spPr bwMode="auto">
          <a:xfrm>
            <a:off x="4591753" y="2138363"/>
            <a:ext cx="368141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AA6E0-691F-4E69-83DD-52A1F94C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tes_icon">
            <a:extLst>
              <a:ext uri="{FF2B5EF4-FFF2-40B4-BE49-F238E27FC236}">
                <a16:creationId xmlns:a16="http://schemas.microsoft.com/office/drawing/2014/main" id="{63324FFD-103C-4105-BCE2-D3832F19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6338ABF-F009-4CF7-8CA1-01F1ECDDB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happens during mitosis? (1)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A47B5863-C232-4955-A192-52375F4B6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84225"/>
            <a:ext cx="8180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Mitosis is a complex process, but it can be divided into several key stages: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1F0ECEEF-4EDD-4B66-80F3-A3217DE84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4370388"/>
            <a:ext cx="3969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</a:pPr>
            <a:r>
              <a:rPr lang="en-GB" altLang="en-US" b="1" dirty="0">
                <a:solidFill>
                  <a:srgbClr val="10BC45"/>
                </a:solidFill>
              </a:rPr>
              <a:t>2. </a:t>
            </a:r>
            <a:r>
              <a:rPr lang="en-GB" altLang="en-US" dirty="0">
                <a:solidFill>
                  <a:srgbClr val="010066"/>
                </a:solidFill>
              </a:rPr>
              <a:t>All the </a:t>
            </a:r>
            <a:r>
              <a:rPr lang="en-GB" altLang="en-US" b="1" dirty="0">
                <a:solidFill>
                  <a:srgbClr val="010066"/>
                </a:solidFill>
              </a:rPr>
              <a:t>chromosomes align </a:t>
            </a:r>
            <a:r>
              <a:rPr lang="en-GB" altLang="en-US" dirty="0">
                <a:solidFill>
                  <a:srgbClr val="010066"/>
                </a:solidFill>
              </a:rPr>
              <a:t>across the </a:t>
            </a:r>
            <a:r>
              <a:rPr lang="en-GB" altLang="en-US" dirty="0" err="1">
                <a:solidFill>
                  <a:srgbClr val="010066"/>
                </a:solidFill>
              </a:rPr>
              <a:t>center</a:t>
            </a:r>
            <a:r>
              <a:rPr lang="en-GB" altLang="en-US" dirty="0">
                <a:solidFill>
                  <a:srgbClr val="010066"/>
                </a:solidFill>
              </a:rPr>
              <a:t> of the parent cell.</a:t>
            </a:r>
          </a:p>
        </p:txBody>
      </p:sp>
      <p:sp>
        <p:nvSpPr>
          <p:cNvPr id="26629" name="Text Box 8">
            <a:extLst>
              <a:ext uri="{FF2B5EF4-FFF2-40B4-BE49-F238E27FC236}">
                <a16:creationId xmlns:a16="http://schemas.microsoft.com/office/drawing/2014/main" id="{E6331E62-0BF3-4440-8491-23766113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08213"/>
            <a:ext cx="8651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3"/>
              </a:spcBef>
              <a:buClr>
                <a:srgbClr val="10BC45"/>
              </a:buClr>
            </a:pPr>
            <a:r>
              <a:rPr lang="en-GB" altLang="en-US" b="1">
                <a:solidFill>
                  <a:srgbClr val="10BC45"/>
                </a:solidFill>
              </a:rPr>
              <a:t>1. </a:t>
            </a:r>
            <a:r>
              <a:rPr lang="en-GB" altLang="en-US">
                <a:solidFill>
                  <a:srgbClr val="010066"/>
                </a:solidFill>
              </a:rPr>
              <a:t>First, the nucleus in the parent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cell </a:t>
            </a:r>
            <a:r>
              <a:rPr lang="en-GB" altLang="en-US" b="1">
                <a:solidFill>
                  <a:srgbClr val="010066"/>
                </a:solidFill>
              </a:rPr>
              <a:t>breaks down</a:t>
            </a:r>
            <a:r>
              <a:rPr lang="en-GB" altLang="en-US">
                <a:solidFill>
                  <a:srgbClr val="010066"/>
                </a:solidFill>
              </a:rPr>
              <a:t>. This allows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the duplicated chromosomes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to enter the cytoplasm. </a:t>
            </a:r>
          </a:p>
        </p:txBody>
      </p:sp>
      <p:pic>
        <p:nvPicPr>
          <p:cNvPr id="26631" name="Picture 8" descr="mitosis_prophase.png">
            <a:extLst>
              <a:ext uri="{FF2B5EF4-FFF2-40B4-BE49-F238E27FC236}">
                <a16:creationId xmlns:a16="http://schemas.microsoft.com/office/drawing/2014/main" id="{FEE72621-FD4C-47E7-B818-2F53DEE8D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684338"/>
            <a:ext cx="31210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 descr="Mitosis_stages of mitosis_metaphase.png">
            <a:extLst>
              <a:ext uri="{FF2B5EF4-FFF2-40B4-BE49-F238E27FC236}">
                <a16:creationId xmlns:a16="http://schemas.microsoft.com/office/drawing/2014/main" id="{F71F5B8F-C785-43DC-AE78-4A528785A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159250"/>
            <a:ext cx="3109913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C928D-8EBE-43A4-AA19-66B1E077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C28E7CE8-D92D-4FB8-942D-F0EBEF64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B0F8EE-C6DA-4608-A954-297B30AA8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4148138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indent="-1588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Both cells also receive </a:t>
            </a:r>
            <a:br>
              <a:rPr lang="en-GB" altLang="en-US"/>
            </a:br>
            <a:r>
              <a:rPr lang="en-GB" altLang="en-US"/>
              <a:t>sub-cellular structures, </a:t>
            </a:r>
            <a:br>
              <a:rPr lang="en-GB" altLang="en-US"/>
            </a:br>
            <a:r>
              <a:rPr lang="en-GB" altLang="en-US"/>
              <a:t>such as mitochondria </a:t>
            </a:r>
            <a:br>
              <a:rPr lang="en-GB" altLang="en-US"/>
            </a:br>
            <a:r>
              <a:rPr lang="en-GB" altLang="en-US"/>
              <a:t>and ribosomes, from </a:t>
            </a:r>
            <a:br>
              <a:rPr lang="en-GB" altLang="en-US"/>
            </a:br>
            <a:r>
              <a:rPr lang="en-GB" altLang="en-US"/>
              <a:t>the parent cell. 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205F107-7130-4665-A939-B19A99611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happens during mitosis? (2)</a:t>
            </a:r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A259A9B7-E0AA-4991-BEE7-B057FFEDE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4533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</a:pPr>
            <a:r>
              <a:rPr lang="en-GB" altLang="en-US" b="1" dirty="0">
                <a:solidFill>
                  <a:srgbClr val="10BC45"/>
                </a:solidFill>
              </a:rPr>
              <a:t>3. </a:t>
            </a:r>
            <a:r>
              <a:rPr lang="en-GB" altLang="en-US" dirty="0">
                <a:solidFill>
                  <a:srgbClr val="010066"/>
                </a:solidFill>
              </a:rPr>
              <a:t>The duplicated chromosomes are </a:t>
            </a:r>
            <a:r>
              <a:rPr lang="en-GB" altLang="en-US" b="1" dirty="0">
                <a:solidFill>
                  <a:srgbClr val="010066"/>
                </a:solidFill>
              </a:rPr>
              <a:t>pulled apart </a:t>
            </a:r>
            <a:r>
              <a:rPr lang="en-GB" altLang="en-US" dirty="0">
                <a:solidFill>
                  <a:srgbClr val="010066"/>
                </a:solidFill>
              </a:rPr>
              <a:t>from one another to opposite ends of the cell.</a:t>
            </a:r>
          </a:p>
        </p:txBody>
      </p:sp>
      <p:sp>
        <p:nvSpPr>
          <p:cNvPr id="27653" name="TextBox 10">
            <a:extLst>
              <a:ext uri="{FF2B5EF4-FFF2-40B4-BE49-F238E27FC236}">
                <a16:creationId xmlns:a16="http://schemas.microsoft.com/office/drawing/2014/main" id="{CD669456-C1B3-4D92-9C99-5B1B4C0AE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543175"/>
            <a:ext cx="818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</a:pPr>
            <a:r>
              <a:rPr lang="en-GB" altLang="en-US" b="1">
                <a:solidFill>
                  <a:srgbClr val="10BC45"/>
                </a:solidFill>
              </a:rPr>
              <a:t>4. </a:t>
            </a:r>
            <a:r>
              <a:rPr lang="en-GB" altLang="en-US"/>
              <a:t>The parent </a:t>
            </a:r>
            <a:r>
              <a:rPr lang="en-GB" altLang="en-US" b="1">
                <a:solidFill>
                  <a:srgbClr val="010066"/>
                </a:solidFill>
              </a:rPr>
              <a:t>cell divides </a:t>
            </a:r>
            <a:r>
              <a:rPr lang="en-GB" altLang="en-US"/>
              <a:t>to produce two daughter cells. </a:t>
            </a:r>
          </a:p>
        </p:txBody>
      </p:sp>
      <p:pic>
        <p:nvPicPr>
          <p:cNvPr id="27654" name="Picture 8" descr="Mitosis_stages of mitosis_anaphase.png">
            <a:extLst>
              <a:ext uri="{FF2B5EF4-FFF2-40B4-BE49-F238E27FC236}">
                <a16:creationId xmlns:a16="http://schemas.microsoft.com/office/drawing/2014/main" id="{4CE7D36E-B8B6-48C2-B970-BC9F815F2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784225"/>
            <a:ext cx="296068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003698-7FA7-47A3-B375-96FE4FC12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3179763"/>
            <a:ext cx="8099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</a:pPr>
            <a:r>
              <a:rPr lang="en-GB" altLang="en-US" dirty="0"/>
              <a:t>Each daughter cell has its own nucleus, containing a full set of identical chromosomes. They are both diploid.</a:t>
            </a:r>
          </a:p>
        </p:txBody>
      </p:sp>
      <p:pic>
        <p:nvPicPr>
          <p:cNvPr id="11" name="Picture 10" descr="mitosis_telophase.png">
            <a:extLst>
              <a:ext uri="{FF2B5EF4-FFF2-40B4-BE49-F238E27FC236}">
                <a16:creationId xmlns:a16="http://schemas.microsoft.com/office/drawing/2014/main" id="{673D7F54-0598-4174-A9FA-121497F50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60" y="4242860"/>
            <a:ext cx="461803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B0C37F-02D1-4803-A97C-094FAF64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65D17D81-2C75-4B8B-8D1E-3FBAAC47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65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C056974B-7E7D-4CCE-A582-B09E925B0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Mitosis: a 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3DE2-62AC-4508-877D-BC41EDFAB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F54C0746-94A2-4059-A9BC-9855F5D40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4D043460-3029-420C-BAFD-511A9F695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5D164-F102-4E61-B461-990A0BD7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1014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77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3B308D12-1773-49B1-9FAA-C0A14A7EE29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DA36BAB9-9E4F-4D84-81E2-0CF83F0E0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stages of mitosis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4C0E3-B2F3-4B4F-A3E4-13DC85F6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D3596FEE-0641-49BC-BE45-7F96DCC0E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3C68F64A-786C-4A93-B2CC-E18F2936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1821F1-ACC8-4FFF-AAA0-2D2342E1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466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101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23AFFBE0-B302-4919-A22B-7EC09F4C220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C057E311-C026-42A9-B78D-1E6F4EE6E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Chromosomes during mitosis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E39AE-90F1-4288-9CE0-591D5927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4C3277AF-2D56-4643-9017-981DA96EC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900DEF2F-C6FE-4DFA-8310-BEBA62DD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5A7EBA-BE54-4A07-A9C6-6750FDFB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101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25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7696099C-A181-40ED-B231-47E84416112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Engaging in Argument from Evidence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Obtaining, Evaluating and Communicating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3. Scale, Proportion, and Quantity</a:t>
            </a:r>
          </a:p>
          <a:p>
            <a:r>
              <a:rPr lang="en-GB" sz="1600" dirty="0"/>
              <a:t>4. Systems and System Models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 descr="diamarion_large_65248288.jpg">
            <a:extLst>
              <a:ext uri="{FF2B5EF4-FFF2-40B4-BE49-F238E27FC236}">
                <a16:creationId xmlns:a16="http://schemas.microsoft.com/office/drawing/2014/main" id="{DA4FE8A0-CF4C-437E-BADA-54DEA091E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26582" r="36873"/>
          <a:stretch>
            <a:fillRect/>
          </a:stretch>
        </p:blipFill>
        <p:spPr bwMode="auto">
          <a:xfrm>
            <a:off x="2686050" y="2078038"/>
            <a:ext cx="410368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>
            <a:extLst>
              <a:ext uri="{FF2B5EF4-FFF2-40B4-BE49-F238E27FC236}">
                <a16:creationId xmlns:a16="http://schemas.microsoft.com/office/drawing/2014/main" id="{46686A78-6BB9-48C3-823A-9D31B7A33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Under the microscope: mitosis</a:t>
            </a:r>
          </a:p>
        </p:txBody>
      </p:sp>
      <p:sp>
        <p:nvSpPr>
          <p:cNvPr id="30724" name="Rectangle 1">
            <a:extLst>
              <a:ext uri="{FF2B5EF4-FFF2-40B4-BE49-F238E27FC236}">
                <a16:creationId xmlns:a16="http://schemas.microsoft.com/office/drawing/2014/main" id="{7BF4A7A0-AFA5-4C4E-9A5D-B811886CB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825500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Text Box 7">
            <a:extLst>
              <a:ext uri="{FF2B5EF4-FFF2-40B4-BE49-F238E27FC236}">
                <a16:creationId xmlns:a16="http://schemas.microsoft.com/office/drawing/2014/main" id="{3C5AE903-3867-4A39-90C1-0CA8DF70E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Which stages of mitosis can you spot in this picture of cells dividing under a microscope?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337FC1-7DFD-4386-898D-31FB8C54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4138613"/>
            <a:ext cx="23082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duplicated</a:t>
            </a:r>
            <a:br>
              <a:rPr lang="en-GB" altLang="en-US" b="1"/>
            </a:br>
            <a:r>
              <a:rPr lang="en-GB" altLang="en-US" b="1"/>
              <a:t>chromosomes</a:t>
            </a:r>
            <a:br>
              <a:rPr lang="en-GB" altLang="en-US" b="1"/>
            </a:br>
            <a:r>
              <a:rPr lang="en-GB" altLang="en-US" b="1"/>
              <a:t>pulled apart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757967-9BDA-4E9F-A28F-5C23E50E2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2344738"/>
            <a:ext cx="2274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/>
              <a:t>chromosomes</a:t>
            </a:r>
            <a:br>
              <a:rPr lang="en-GB" altLang="en-US" b="1" dirty="0"/>
            </a:br>
            <a:r>
              <a:rPr lang="en-GB" altLang="en-US" b="1" dirty="0"/>
              <a:t>line up along</a:t>
            </a:r>
            <a:br>
              <a:rPr lang="en-GB" altLang="en-US" b="1" dirty="0"/>
            </a:br>
            <a:r>
              <a:rPr lang="en-GB" altLang="en-US" b="1" dirty="0"/>
              <a:t>cell </a:t>
            </a:r>
            <a:r>
              <a:rPr lang="en-GB" altLang="en-US" b="1" dirty="0" err="1"/>
              <a:t>center</a:t>
            </a:r>
            <a:endParaRPr lang="en-GB" altLang="en-US" b="1" dirty="0"/>
          </a:p>
        </p:txBody>
      </p:sp>
      <p:sp>
        <p:nvSpPr>
          <p:cNvPr id="11" name="Line 183">
            <a:extLst>
              <a:ext uri="{FF2B5EF4-FFF2-40B4-BE49-F238E27FC236}">
                <a16:creationId xmlns:a16="http://schemas.microsoft.com/office/drawing/2014/main" id="{438A5B79-2A77-4678-8552-774BE9990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6675" y="4171950"/>
            <a:ext cx="1279525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Line 182">
            <a:extLst>
              <a:ext uri="{FF2B5EF4-FFF2-40B4-BE49-F238E27FC236}">
                <a16:creationId xmlns:a16="http://schemas.microsoft.com/office/drawing/2014/main" id="{DDB1CF40-0B58-4E86-94C3-5E37B37703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6825" y="2925763"/>
            <a:ext cx="1006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0587DA-9C48-4E2E-BE4C-F9D4F20FF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3046413"/>
            <a:ext cx="2290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chromosomes</a:t>
            </a:r>
            <a:br>
              <a:rPr lang="en-GB" altLang="en-US" b="1"/>
            </a:br>
            <a:r>
              <a:rPr lang="en-GB" altLang="en-US" b="1"/>
              <a:t>free in the</a:t>
            </a:r>
            <a:br>
              <a:rPr lang="en-GB" altLang="en-US" b="1"/>
            </a:br>
            <a:r>
              <a:rPr lang="en-GB" altLang="en-US" b="1"/>
              <a:t>cytoplasm</a:t>
            </a:r>
          </a:p>
        </p:txBody>
      </p:sp>
      <p:sp>
        <p:nvSpPr>
          <p:cNvPr id="14" name="Line 181">
            <a:extLst>
              <a:ext uri="{FF2B5EF4-FFF2-40B4-BE49-F238E27FC236}">
                <a16:creationId xmlns:a16="http://schemas.microsoft.com/office/drawing/2014/main" id="{CA77831C-B238-4697-823E-F4B08CC819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8725" y="3657600"/>
            <a:ext cx="674688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" name="Picture 9" descr="notes_icon">
            <a:extLst>
              <a:ext uri="{FF2B5EF4-FFF2-40B4-BE49-F238E27FC236}">
                <a16:creationId xmlns:a16="http://schemas.microsoft.com/office/drawing/2014/main" id="{DE1134FC-4952-44C0-AB61-AB482077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5F7D05-9D1A-420A-A8DF-6709B220F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039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2885F034-F594-4890-B394-33A025059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Creating new cells</a:t>
            </a:r>
          </a:p>
        </p:txBody>
      </p:sp>
      <p:sp>
        <p:nvSpPr>
          <p:cNvPr id="17411" name="Text Box 6">
            <a:extLst>
              <a:ext uri="{FF2B5EF4-FFF2-40B4-BE49-F238E27FC236}">
                <a16:creationId xmlns:a16="http://schemas.microsoft.com/office/drawing/2014/main" id="{8E08844A-679F-413F-9CD7-5032CAAD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485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Most animals and plants begin life as a single cell, but grow to contain billions of cells.</a:t>
            </a:r>
          </a:p>
        </p:txBody>
      </p:sp>
      <p:sp>
        <p:nvSpPr>
          <p:cNvPr id="14342" name="Text Box 8">
            <a:extLst>
              <a:ext uri="{FF2B5EF4-FFF2-40B4-BE49-F238E27FC236}">
                <a16:creationId xmlns:a16="http://schemas.microsoft.com/office/drawing/2014/main" id="{774AB9B7-1537-445A-BCA0-09502799C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29307"/>
            <a:ext cx="5875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Animals and plants grow by increasing the number of cells they are made of. </a:t>
            </a:r>
          </a:p>
        </p:txBody>
      </p:sp>
      <p:sp>
        <p:nvSpPr>
          <p:cNvPr id="14343" name="Text Box 92">
            <a:extLst>
              <a:ext uri="{FF2B5EF4-FFF2-40B4-BE49-F238E27FC236}">
                <a16:creationId xmlns:a16="http://schemas.microsoft.com/office/drawing/2014/main" id="{89505304-3141-4CF6-9633-488219E2D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044574"/>
            <a:ext cx="516607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cell cycle is made of two stages: </a:t>
            </a:r>
            <a:r>
              <a:rPr lang="en-GB" altLang="en-US" b="1" dirty="0">
                <a:solidFill>
                  <a:srgbClr val="10BC45"/>
                </a:solidFill>
              </a:rPr>
              <a:t>interphase</a:t>
            </a:r>
            <a:r>
              <a:rPr lang="en-GB" altLang="en-US" dirty="0">
                <a:solidFill>
                  <a:srgbClr val="010066"/>
                </a:solidFill>
              </a:rPr>
              <a:t> and </a:t>
            </a:r>
            <a:r>
              <a:rPr lang="en-GB" altLang="en-US" b="1" dirty="0">
                <a:solidFill>
                  <a:srgbClr val="10BC45"/>
                </a:solidFill>
              </a:rPr>
              <a:t>mitosis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4345" name="Text Box 91">
            <a:extLst>
              <a:ext uri="{FF2B5EF4-FFF2-40B4-BE49-F238E27FC236}">
                <a16:creationId xmlns:a16="http://schemas.microsoft.com/office/drawing/2014/main" id="{71251EDB-FE9F-40CB-8526-CDB222C55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53000"/>
            <a:ext cx="49628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After going through one complete cell cycle, one body cell will have divided to produce two body cells.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74D140-93E6-42F7-B47D-AAB65382E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7417" name="Picture 24" descr="AQAStem_cells_cell.png">
            <a:extLst>
              <a:ext uri="{FF2B5EF4-FFF2-40B4-BE49-F238E27FC236}">
                <a16:creationId xmlns:a16="http://schemas.microsoft.com/office/drawing/2014/main" id="{EA8BB3DB-C9E1-4760-B0B8-D44EFE222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531938"/>
            <a:ext cx="150971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5" descr="AQAStem_cells_embryo.png">
            <a:extLst>
              <a:ext uri="{FF2B5EF4-FFF2-40B4-BE49-F238E27FC236}">
                <a16:creationId xmlns:a16="http://schemas.microsoft.com/office/drawing/2014/main" id="{8C9C7092-7AD8-4227-9998-E135E6A79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48113"/>
            <a:ext cx="217963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52">
            <a:extLst>
              <a:ext uri="{FF2B5EF4-FFF2-40B4-BE49-F238E27FC236}">
                <a16:creationId xmlns:a16="http://schemas.microsoft.com/office/drawing/2014/main" id="{6A03D015-FC7F-446F-9FCD-459AEB6E3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B11700E0-1C38-4FC9-B5DB-24E40931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1691065"/>
            <a:ext cx="4962878" cy="46166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How does one cell become many?</a:t>
            </a:r>
          </a:p>
        </p:txBody>
      </p:sp>
      <p:sp>
        <p:nvSpPr>
          <p:cNvPr id="16" name="Rectangle 151">
            <a:extLst>
              <a:ext uri="{FF2B5EF4-FFF2-40B4-BE49-F238E27FC236}">
                <a16:creationId xmlns:a16="http://schemas.microsoft.com/office/drawing/2014/main" id="{5276B00D-53D3-4207-BD3C-274FD2776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3136147"/>
            <a:ext cx="4743826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To do this, body cells go through a process called the </a:t>
            </a:r>
            <a:r>
              <a:rPr lang="en-GB" altLang="en-US" b="1" dirty="0">
                <a:solidFill>
                  <a:srgbClr val="10BC45"/>
                </a:solidFill>
              </a:rPr>
              <a:t>cell cycle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3" name="Line 18">
            <a:extLst>
              <a:ext uri="{FF2B5EF4-FFF2-40B4-BE49-F238E27FC236}">
                <a16:creationId xmlns:a16="http://schemas.microsoft.com/office/drawing/2014/main" id="{F83000A6-7D51-4FD4-B2E9-FA6F62FE8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4863" y="3259138"/>
            <a:ext cx="9525" cy="611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0B8585-17A2-4E1D-B1B7-08B7D3BB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5" grpId="0"/>
      <p:bldP spid="17422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w cell">
            <a:extLst>
              <a:ext uri="{FF2B5EF4-FFF2-40B4-BE49-F238E27FC236}">
                <a16:creationId xmlns:a16="http://schemas.microsoft.com/office/drawing/2014/main" id="{A8CED2B8-5EEC-4487-AD4E-522444D3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64" y="4156781"/>
            <a:ext cx="166211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new cell">
            <a:extLst>
              <a:ext uri="{FF2B5EF4-FFF2-40B4-BE49-F238E27FC236}">
                <a16:creationId xmlns:a16="http://schemas.microsoft.com/office/drawing/2014/main" id="{52F56080-1E88-452C-937F-5CDDAEAB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39" y="4212344"/>
            <a:ext cx="1651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new cell">
            <a:extLst>
              <a:ext uri="{FF2B5EF4-FFF2-40B4-BE49-F238E27FC236}">
                <a16:creationId xmlns:a16="http://schemas.microsoft.com/office/drawing/2014/main" id="{891AA11D-59CE-4C1F-B928-E231D620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89" y="1973969"/>
            <a:ext cx="16541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62219473-0C85-4880-B815-9CF3FBECB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Cell division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CFD581C7-3225-4365-8327-3089C7E0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The cell cycle enables a cell to divide into</a:t>
            </a:r>
            <a:r>
              <a:rPr lang="en-GB" altLang="en-US" b="1">
                <a:solidFill>
                  <a:srgbClr val="010066"/>
                </a:solidFill>
              </a:rPr>
              <a:t> two </a:t>
            </a:r>
            <a:r>
              <a:rPr lang="en-GB" altLang="en-US">
                <a:solidFill>
                  <a:srgbClr val="010066"/>
                </a:solidFill>
              </a:rPr>
              <a:t>new cells. </a:t>
            </a:r>
          </a:p>
        </p:txBody>
      </p:sp>
      <p:sp>
        <p:nvSpPr>
          <p:cNvPr id="15367" name="Text Box 9">
            <a:extLst>
              <a:ext uri="{FF2B5EF4-FFF2-40B4-BE49-F238E27FC236}">
                <a16:creationId xmlns:a16="http://schemas.microsoft.com/office/drawing/2014/main" id="{E6C0EAE2-5126-4E09-86D7-852936D22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18439"/>
            <a:ext cx="4656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cell undergoing cell division is called the </a:t>
            </a:r>
            <a:r>
              <a:rPr lang="en-GB" altLang="en-US" b="1" dirty="0">
                <a:solidFill>
                  <a:srgbClr val="10BC45"/>
                </a:solidFill>
              </a:rPr>
              <a:t>parent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r>
              <a:rPr lang="en-GB" altLang="en-US" b="1" dirty="0">
                <a:solidFill>
                  <a:srgbClr val="10BC45"/>
                </a:solidFill>
              </a:rPr>
              <a:t>cell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15368" name="Text Box 11">
            <a:extLst>
              <a:ext uri="{FF2B5EF4-FFF2-40B4-BE49-F238E27FC236}">
                <a16:creationId xmlns:a16="http://schemas.microsoft.com/office/drawing/2014/main" id="{F02A75B5-66A9-44F9-9C59-842CC38BD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713" y="3456694"/>
            <a:ext cx="1241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10066"/>
                </a:solidFill>
              </a:rPr>
              <a:t>cell cycle</a:t>
            </a:r>
          </a:p>
        </p:txBody>
      </p:sp>
      <p:sp>
        <p:nvSpPr>
          <p:cNvPr id="18451" name="Line 13">
            <a:extLst>
              <a:ext uri="{FF2B5EF4-FFF2-40B4-BE49-F238E27FC236}">
                <a16:creationId xmlns:a16="http://schemas.microsoft.com/office/drawing/2014/main" id="{A2EBA917-5107-468C-A88B-75964EDE2B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4364" y="1864431"/>
            <a:ext cx="15875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2" name="Text Box 14">
            <a:extLst>
              <a:ext uri="{FF2B5EF4-FFF2-40B4-BE49-F238E27FC236}">
                <a16:creationId xmlns:a16="http://schemas.microsoft.com/office/drawing/2014/main" id="{ED7158F2-740B-4455-B411-A4FB7938D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901" y="1369131"/>
            <a:ext cx="199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10066"/>
                </a:solidFill>
              </a:rPr>
              <a:t>parent cell</a:t>
            </a:r>
          </a:p>
        </p:txBody>
      </p:sp>
      <p:sp>
        <p:nvSpPr>
          <p:cNvPr id="18448" name="Line 18">
            <a:extLst>
              <a:ext uri="{FF2B5EF4-FFF2-40B4-BE49-F238E27FC236}">
                <a16:creationId xmlns:a16="http://schemas.microsoft.com/office/drawing/2014/main" id="{DC58E543-1065-4005-864D-F9F4C1C888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99288" y="5047310"/>
            <a:ext cx="276399" cy="9684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449" name="Text Box 19">
            <a:extLst>
              <a:ext uri="{FF2B5EF4-FFF2-40B4-BE49-F238E27FC236}">
                <a16:creationId xmlns:a16="http://schemas.microsoft.com/office/drawing/2014/main" id="{5327E7A7-9416-4B22-94A3-34652810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651" y="6015744"/>
            <a:ext cx="2716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10066"/>
                </a:solidFill>
              </a:rPr>
              <a:t>daughter cells</a:t>
            </a:r>
          </a:p>
        </p:txBody>
      </p:sp>
      <p:sp>
        <p:nvSpPr>
          <p:cNvPr id="18450" name="Line 20">
            <a:extLst>
              <a:ext uri="{FF2B5EF4-FFF2-40B4-BE49-F238E27FC236}">
                <a16:creationId xmlns:a16="http://schemas.microsoft.com/office/drawing/2014/main" id="{64878B6C-7997-4917-8C05-A7C002DE72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61401" y="4982277"/>
            <a:ext cx="393875" cy="9684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374" name="Rectangle 21">
            <a:extLst>
              <a:ext uri="{FF2B5EF4-FFF2-40B4-BE49-F238E27FC236}">
                <a16:creationId xmlns:a16="http://schemas.microsoft.com/office/drawing/2014/main" id="{F84B9F66-D03B-4178-9259-422F9238C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020952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parent cell divides to form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two identical </a:t>
            </a:r>
            <a:r>
              <a:rPr lang="en-GB" altLang="en-US" b="1">
                <a:solidFill>
                  <a:srgbClr val="10BC45"/>
                </a:solidFill>
              </a:rPr>
              <a:t>daughter</a:t>
            </a:r>
            <a:r>
              <a:rPr lang="en-GB" altLang="en-US">
                <a:solidFill>
                  <a:srgbClr val="10BC45"/>
                </a:solidFill>
              </a:rPr>
              <a:t> </a:t>
            </a:r>
            <a:r>
              <a:rPr lang="en-GB" altLang="en-US" b="1">
                <a:solidFill>
                  <a:srgbClr val="10BC45"/>
                </a:solidFill>
              </a:rPr>
              <a:t>cells</a:t>
            </a:r>
            <a:r>
              <a:rPr lang="en-GB" altLang="en-US">
                <a:solidFill>
                  <a:srgbClr val="010066"/>
                </a:solidFill>
              </a:rPr>
              <a:t>. </a:t>
            </a:r>
            <a:endParaRPr lang="en-GB" altLang="en-US"/>
          </a:p>
        </p:txBody>
      </p:sp>
      <p:sp>
        <p:nvSpPr>
          <p:cNvPr id="15375" name="Rectangle 22">
            <a:extLst>
              <a:ext uri="{FF2B5EF4-FFF2-40B4-BE49-F238E27FC236}">
                <a16:creationId xmlns:a16="http://schemas.microsoft.com/office/drawing/2014/main" id="{8EF1F80C-D6B3-45CA-998B-6C58D882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323466"/>
            <a:ext cx="4229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daughter cells can also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go through the cell cycle.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This enables even more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new cells to be produced.</a:t>
            </a:r>
            <a:endParaRPr lang="en-GB" altLang="en-US" dirty="0"/>
          </a:p>
        </p:txBody>
      </p:sp>
      <p:sp>
        <p:nvSpPr>
          <p:cNvPr id="21" name="Line 182">
            <a:extLst>
              <a:ext uri="{FF2B5EF4-FFF2-40B4-BE49-F238E27FC236}">
                <a16:creationId xmlns:a16="http://schemas.microsoft.com/office/drawing/2014/main" id="{1129FA13-4D97-4E7A-A85E-8CB5A7F181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551" y="3378906"/>
            <a:ext cx="404813" cy="798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181">
            <a:extLst>
              <a:ext uri="{FF2B5EF4-FFF2-40B4-BE49-F238E27FC236}">
                <a16:creationId xmlns:a16="http://schemas.microsoft.com/office/drawing/2014/main" id="{34AA391A-F586-45D9-9F55-4F5F38128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9826" y="3334456"/>
            <a:ext cx="425450" cy="854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8EECED-CEE1-43D4-899C-2AEA7AB8D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8452" grpId="0"/>
      <p:bldP spid="18449" grpId="0"/>
      <p:bldP spid="15374" grpId="0"/>
      <p:bldP spid="153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C7611BD3-786D-4584-85F8-72A4F4DE6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role of the cell cycle</a:t>
            </a:r>
          </a:p>
        </p:txBody>
      </p:sp>
      <p:sp>
        <p:nvSpPr>
          <p:cNvPr id="16387" name="Rectangle 103">
            <a:extLst>
              <a:ext uri="{FF2B5EF4-FFF2-40B4-BE49-F238E27FC236}">
                <a16:creationId xmlns:a16="http://schemas.microsoft.com/office/drawing/2014/main" id="{239E8F91-A2C2-4E2C-ACE1-B109CB604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824163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10BC45"/>
                </a:solidFill>
              </a:rPr>
              <a:t>Repair and replacement: </a:t>
            </a:r>
            <a:r>
              <a:rPr lang="en-GB" altLang="en-US" dirty="0">
                <a:solidFill>
                  <a:srgbClr val="010066"/>
                </a:solidFill>
              </a:rPr>
              <a:t>new cells produced by the cell cycle can be used to replace old and damaged cells in an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organism, so that they can continue to function. </a:t>
            </a:r>
          </a:p>
        </p:txBody>
      </p:sp>
      <p:sp>
        <p:nvSpPr>
          <p:cNvPr id="16392" name="Rectangle 102">
            <a:extLst>
              <a:ext uri="{FF2B5EF4-FFF2-40B4-BE49-F238E27FC236}">
                <a16:creationId xmlns:a16="http://schemas.microsoft.com/office/drawing/2014/main" id="{4E66CCDE-A0AD-440E-A674-11E1133FE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435100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10BC45"/>
                </a:solidFill>
              </a:rPr>
              <a:t>Growth and development: </a:t>
            </a:r>
            <a:r>
              <a:rPr lang="en-GB" altLang="en-US" dirty="0">
                <a:solidFill>
                  <a:srgbClr val="010066"/>
                </a:solidFill>
              </a:rPr>
              <a:t>the cell cycle produces new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body cells. An increase in the number of body cells enables organisms to grow larger in size.</a:t>
            </a:r>
          </a:p>
        </p:txBody>
      </p:sp>
      <p:sp>
        <p:nvSpPr>
          <p:cNvPr id="16393" name="Rectangle 101">
            <a:extLst>
              <a:ext uri="{FF2B5EF4-FFF2-40B4-BE49-F238E27FC236}">
                <a16:creationId xmlns:a16="http://schemas.microsoft.com/office/drawing/2014/main" id="{E9446913-306B-4082-882A-AF11D2B40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214813"/>
            <a:ext cx="50403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10BC45"/>
                </a:solidFill>
              </a:rPr>
              <a:t>Asexual reproduction: </a:t>
            </a:r>
            <a:r>
              <a:rPr lang="en-GB" altLang="en-US" dirty="0">
                <a:solidFill>
                  <a:srgbClr val="010066"/>
                </a:solidFill>
              </a:rPr>
              <a:t>some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organisms use the cell cycle to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produce offspring. The new cells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produced by the cell cycle develop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into independent organisms. </a:t>
            </a:r>
          </a:p>
        </p:txBody>
      </p:sp>
      <p:sp>
        <p:nvSpPr>
          <p:cNvPr id="19464" name="Text Box 6">
            <a:extLst>
              <a:ext uri="{FF2B5EF4-FFF2-40B4-BE49-F238E27FC236}">
                <a16:creationId xmlns:a16="http://schemas.microsoft.com/office/drawing/2014/main" id="{F53437B3-2B49-478D-8895-88A601145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cell cycle has a number of roles in living organisms.</a:t>
            </a:r>
          </a:p>
        </p:txBody>
      </p:sp>
      <p:pic>
        <p:nvPicPr>
          <p:cNvPr id="19465" name="Picture 12" descr="AQAStem_cells_stemcells.png">
            <a:extLst>
              <a:ext uri="{FF2B5EF4-FFF2-40B4-BE49-F238E27FC236}">
                <a16:creationId xmlns:a16="http://schemas.microsoft.com/office/drawing/2014/main" id="{2B73CC27-8D18-4ABB-81CD-7A62CACDF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4068763"/>
            <a:ext cx="239553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7C452-9A31-4BA4-BF11-6D7256CD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BF70B0DC-0387-4DCB-9363-82B424D3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2" grpId="0"/>
      <p:bldP spid="163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E9792389-CFDC-486C-9180-2B89570C6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cell cycle in context</a:t>
            </a:r>
          </a:p>
        </p:txBody>
      </p:sp>
      <p:sp>
        <p:nvSpPr>
          <p:cNvPr id="17411" name="Rectangle 109">
            <a:extLst>
              <a:ext uri="{FF2B5EF4-FFF2-40B4-BE49-F238E27FC236}">
                <a16:creationId xmlns:a16="http://schemas.microsoft.com/office/drawing/2014/main" id="{1EDC3768-8934-43A6-8201-0C9E30B82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827213"/>
            <a:ext cx="5178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An embryo developing into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a fully formed organism. </a:t>
            </a:r>
          </a:p>
        </p:txBody>
      </p:sp>
      <p:sp>
        <p:nvSpPr>
          <p:cNvPr id="20485" name="Rectangle 108">
            <a:extLst>
              <a:ext uri="{FF2B5EF4-FFF2-40B4-BE49-F238E27FC236}">
                <a16:creationId xmlns:a16="http://schemas.microsoft.com/office/drawing/2014/main" id="{71553A34-D838-4BF7-BDBF-99D62BD35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801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Here are just some situations in which cell division, as a </a:t>
            </a:r>
            <a:br>
              <a:rPr lang="en-GB" altLang="en-US" dirty="0"/>
            </a:br>
            <a:r>
              <a:rPr lang="en-GB" altLang="en-US" dirty="0"/>
              <a:t>result of the cell cycle, is occurring:</a:t>
            </a:r>
            <a:endParaRPr lang="en-GB" altLang="en-US" dirty="0">
              <a:solidFill>
                <a:srgbClr val="010066"/>
              </a:solidFill>
            </a:endParaRPr>
          </a:p>
        </p:txBody>
      </p:sp>
      <p:sp>
        <p:nvSpPr>
          <p:cNvPr id="17414" name="Rectangle 107">
            <a:extLst>
              <a:ext uri="{FF2B5EF4-FFF2-40B4-BE49-F238E27FC236}">
                <a16:creationId xmlns:a16="http://schemas.microsoft.com/office/drawing/2014/main" id="{62B1F705-9F33-42A8-B86C-9D6EC160A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870200"/>
            <a:ext cx="5294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A wound healing following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an injury.</a:t>
            </a:r>
          </a:p>
        </p:txBody>
      </p:sp>
      <p:sp>
        <p:nvSpPr>
          <p:cNvPr id="17415" name="Rectangle 106">
            <a:extLst>
              <a:ext uri="{FF2B5EF4-FFF2-40B4-BE49-F238E27FC236}">
                <a16:creationId xmlns:a16="http://schemas.microsoft.com/office/drawing/2014/main" id="{EC7CB94B-1B6A-46E1-859F-5F80A23F9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953000"/>
            <a:ext cx="5294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A strawberry plant producing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runners, which go on to form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new individual plants. </a:t>
            </a:r>
          </a:p>
        </p:txBody>
      </p:sp>
      <p:sp>
        <p:nvSpPr>
          <p:cNvPr id="17416" name="Rectangle 105">
            <a:extLst>
              <a:ext uri="{FF2B5EF4-FFF2-40B4-BE49-F238E27FC236}">
                <a16:creationId xmlns:a16="http://schemas.microsoft.com/office/drawing/2014/main" id="{4D0E8965-24A6-47C7-83BC-AFC3496B7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911600"/>
            <a:ext cx="5294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Muscles getting larger as a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result of exercise training.</a:t>
            </a:r>
          </a:p>
        </p:txBody>
      </p:sp>
      <p:sp>
        <p:nvSpPr>
          <p:cNvPr id="13" name="Line 164">
            <a:extLst>
              <a:ext uri="{FF2B5EF4-FFF2-40B4-BE49-F238E27FC236}">
                <a16:creationId xmlns:a16="http://schemas.microsoft.com/office/drawing/2014/main" id="{0A906A5D-9BB8-413F-86AD-480000087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763" y="2300288"/>
            <a:ext cx="815975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14" name="Line 163">
            <a:extLst>
              <a:ext uri="{FF2B5EF4-FFF2-40B4-BE49-F238E27FC236}">
                <a16:creationId xmlns:a16="http://schemas.microsoft.com/office/drawing/2014/main" id="{5AC178F8-AF18-4463-9A31-FB4131E30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763" y="3295650"/>
            <a:ext cx="815975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15" name="Line 162">
            <a:extLst>
              <a:ext uri="{FF2B5EF4-FFF2-40B4-BE49-F238E27FC236}">
                <a16:creationId xmlns:a16="http://schemas.microsoft.com/office/drawing/2014/main" id="{EEC24B71-D1F1-43B2-A16D-E072583A1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763" y="5553075"/>
            <a:ext cx="815975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16" name="Line 161">
            <a:extLst>
              <a:ext uri="{FF2B5EF4-FFF2-40B4-BE49-F238E27FC236}">
                <a16:creationId xmlns:a16="http://schemas.microsoft.com/office/drawing/2014/main" id="{40B9B300-7691-4935-904F-81A553007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763" y="4360863"/>
            <a:ext cx="815975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17421" name="Rectangle 104">
            <a:extLst>
              <a:ext uri="{FF2B5EF4-FFF2-40B4-BE49-F238E27FC236}">
                <a16:creationId xmlns:a16="http://schemas.microsoft.com/office/drawing/2014/main" id="{485A6D27-2D35-40BD-AD73-04EC1370E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1878013"/>
            <a:ext cx="2292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3"/>
              </a:spcBef>
            </a:pPr>
            <a:r>
              <a:rPr lang="en-GB" altLang="en-US" b="1">
                <a:solidFill>
                  <a:srgbClr val="010066"/>
                </a:solidFill>
              </a:rPr>
              <a:t>growth and </a:t>
            </a:r>
          </a:p>
          <a:p>
            <a:pPr algn="ctr" eaLnBrk="1" hangingPunct="1">
              <a:spcBef>
                <a:spcPts val="63"/>
              </a:spcBef>
            </a:pPr>
            <a:r>
              <a:rPr lang="en-GB" altLang="en-US" b="1">
                <a:solidFill>
                  <a:srgbClr val="010066"/>
                </a:solidFill>
              </a:rPr>
              <a:t>development</a:t>
            </a:r>
          </a:p>
        </p:txBody>
      </p:sp>
      <p:sp>
        <p:nvSpPr>
          <p:cNvPr id="17422" name="Rectangle 103">
            <a:extLst>
              <a:ext uri="{FF2B5EF4-FFF2-40B4-BE49-F238E27FC236}">
                <a16:creationId xmlns:a16="http://schemas.microsoft.com/office/drawing/2014/main" id="{AA6915D5-BAAA-4440-8FBC-9DCB691BF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3940175"/>
            <a:ext cx="22923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3"/>
              </a:spcBef>
            </a:pPr>
            <a:r>
              <a:rPr lang="en-GB" altLang="en-US" b="1">
                <a:solidFill>
                  <a:srgbClr val="010066"/>
                </a:solidFill>
              </a:rPr>
              <a:t>growth and </a:t>
            </a:r>
          </a:p>
          <a:p>
            <a:pPr algn="ctr" eaLnBrk="1" hangingPunct="1">
              <a:spcBef>
                <a:spcPts val="63"/>
              </a:spcBef>
            </a:pPr>
            <a:r>
              <a:rPr lang="en-GB" altLang="en-US" b="1">
                <a:solidFill>
                  <a:srgbClr val="010066"/>
                </a:solidFill>
              </a:rPr>
              <a:t>development</a:t>
            </a:r>
          </a:p>
        </p:txBody>
      </p:sp>
      <p:sp>
        <p:nvSpPr>
          <p:cNvPr id="17423" name="Rectangle 102">
            <a:extLst>
              <a:ext uri="{FF2B5EF4-FFF2-40B4-BE49-F238E27FC236}">
                <a16:creationId xmlns:a16="http://schemas.microsoft.com/office/drawing/2014/main" id="{505E5E65-541E-411C-B1D8-FDF1B8952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2881313"/>
            <a:ext cx="229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3"/>
              </a:spcBef>
            </a:pPr>
            <a:r>
              <a:rPr lang="en-GB" altLang="en-US" b="1">
                <a:solidFill>
                  <a:srgbClr val="010066"/>
                </a:solidFill>
              </a:rPr>
              <a:t>repair and replacement</a:t>
            </a:r>
          </a:p>
        </p:txBody>
      </p:sp>
      <p:sp>
        <p:nvSpPr>
          <p:cNvPr id="17424" name="Rectangle 101">
            <a:extLst>
              <a:ext uri="{FF2B5EF4-FFF2-40B4-BE49-F238E27FC236}">
                <a16:creationId xmlns:a16="http://schemas.microsoft.com/office/drawing/2014/main" id="{3436B37D-7A0D-446F-B8BF-CE38585C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5137150"/>
            <a:ext cx="229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3"/>
              </a:spcBef>
            </a:pPr>
            <a:r>
              <a:rPr lang="en-GB" altLang="en-US" b="1">
                <a:solidFill>
                  <a:srgbClr val="010066"/>
                </a:solidFill>
              </a:rPr>
              <a:t>asexual</a:t>
            </a:r>
            <a:br>
              <a:rPr lang="en-GB" altLang="en-US" b="1">
                <a:solidFill>
                  <a:srgbClr val="010066"/>
                </a:solidFill>
              </a:rPr>
            </a:br>
            <a:r>
              <a:rPr lang="en-GB" altLang="en-US" b="1">
                <a:solidFill>
                  <a:srgbClr val="010066"/>
                </a:solidFill>
              </a:rPr>
              <a:t>reproduction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106A92-B123-4A7B-A3CF-62B4371F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4" grpId="0"/>
      <p:bldP spid="17415" grpId="0"/>
      <p:bldP spid="17416" grpId="0"/>
      <p:bldP spid="17421" grpId="0"/>
      <p:bldP spid="17422" grpId="0"/>
      <p:bldP spid="17423" grpId="0"/>
      <p:bldP spid="17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1E3992AF-1B5B-4F28-B8B4-FE58120CD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Chromosomes</a:t>
            </a:r>
          </a:p>
        </p:txBody>
      </p:sp>
      <p:sp>
        <p:nvSpPr>
          <p:cNvPr id="22532" name="Text Box 83">
            <a:extLst>
              <a:ext uri="{FF2B5EF4-FFF2-40B4-BE49-F238E27FC236}">
                <a16:creationId xmlns:a16="http://schemas.microsoft.com/office/drawing/2014/main" id="{B13B7CF1-F761-4135-8CF5-CA95A5387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801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In </a:t>
            </a:r>
            <a:r>
              <a:rPr lang="en-GB" altLang="en-US" b="1" dirty="0">
                <a:solidFill>
                  <a:srgbClr val="10BC45"/>
                </a:solidFill>
              </a:rPr>
              <a:t>eukaryotic</a:t>
            </a:r>
            <a:r>
              <a:rPr lang="en-GB" altLang="en-US" dirty="0">
                <a:solidFill>
                  <a:srgbClr val="010066"/>
                </a:solidFill>
              </a:rPr>
              <a:t> cells, genetic information is located inside the </a:t>
            </a:r>
            <a:r>
              <a:rPr lang="en-GB" altLang="en-US" b="1" dirty="0">
                <a:solidFill>
                  <a:srgbClr val="10BC45"/>
                </a:solidFill>
              </a:rPr>
              <a:t>nucleus</a:t>
            </a:r>
            <a:r>
              <a:rPr lang="en-GB" altLang="en-US" dirty="0">
                <a:solidFill>
                  <a:srgbClr val="010066"/>
                </a:solidFill>
              </a:rPr>
              <a:t> in the form of structures called </a:t>
            </a:r>
            <a:r>
              <a:rPr lang="en-GB" altLang="en-US" b="1" dirty="0">
                <a:solidFill>
                  <a:srgbClr val="10BC45"/>
                </a:solidFill>
              </a:rPr>
              <a:t>chromosomes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19461" name="Text Box 82">
            <a:extLst>
              <a:ext uri="{FF2B5EF4-FFF2-40B4-BE49-F238E27FC236}">
                <a16:creationId xmlns:a16="http://schemas.microsoft.com/office/drawing/2014/main" id="{510654F2-D7B4-4FD4-B916-F825EE978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44688"/>
            <a:ext cx="41941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Each chromosome is made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of a single molecule of </a:t>
            </a:r>
            <a:r>
              <a:rPr lang="en-GB" altLang="en-US" b="1">
                <a:solidFill>
                  <a:srgbClr val="10BC45"/>
                </a:solidFill>
              </a:rPr>
              <a:t>DNA</a:t>
            </a:r>
            <a:r>
              <a:rPr lang="en-GB" altLang="en-US">
                <a:solidFill>
                  <a:srgbClr val="010066"/>
                </a:solidFill>
              </a:rPr>
              <a:t>.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In body cells, chromosomes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are normally found in </a:t>
            </a:r>
            <a:r>
              <a:rPr lang="en-GB" altLang="en-US" b="1">
                <a:solidFill>
                  <a:srgbClr val="010066"/>
                </a:solidFill>
              </a:rPr>
              <a:t>pairs</a:t>
            </a:r>
            <a:r>
              <a:rPr lang="en-GB" altLang="en-US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19462" name="Text Box 81">
            <a:extLst>
              <a:ext uri="{FF2B5EF4-FFF2-40B4-BE49-F238E27FC236}">
                <a16:creationId xmlns:a16="http://schemas.microsoft.com/office/drawing/2014/main" id="{5F629A20-6F41-43CB-8107-41B85D25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844925"/>
            <a:ext cx="38211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Chromosomes contain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many </a:t>
            </a:r>
            <a:r>
              <a:rPr lang="en-GB" altLang="en-US" b="1" dirty="0">
                <a:solidFill>
                  <a:srgbClr val="10BC45"/>
                </a:solidFill>
              </a:rPr>
              <a:t>genes</a:t>
            </a:r>
            <a:r>
              <a:rPr lang="en-GB" altLang="en-US" dirty="0">
                <a:solidFill>
                  <a:srgbClr val="010066"/>
                </a:solidFill>
              </a:rPr>
              <a:t>. A gene is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 short section of DNA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on a chromosome that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contains instructions for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 particular characteristic. </a:t>
            </a:r>
          </a:p>
        </p:txBody>
      </p:sp>
      <p:pic>
        <p:nvPicPr>
          <p:cNvPr id="22536" name="Picture 8" descr="cell_nucelus_chromsome_DNA_nolabels.png">
            <a:extLst>
              <a:ext uri="{FF2B5EF4-FFF2-40B4-BE49-F238E27FC236}">
                <a16:creationId xmlns:a16="http://schemas.microsoft.com/office/drawing/2014/main" id="{84263F14-3C25-4699-B9E1-2176958AC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705100"/>
            <a:ext cx="471011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83">
            <a:extLst>
              <a:ext uri="{FF2B5EF4-FFF2-40B4-BE49-F238E27FC236}">
                <a16:creationId xmlns:a16="http://schemas.microsoft.com/office/drawing/2014/main" id="{D28B4FD9-501A-4171-BD3A-B0BC1098F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3138" y="2373313"/>
            <a:ext cx="776287" cy="415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C89A6C-FABA-4D28-AC79-EA01D0FB5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1901825"/>
            <a:ext cx="211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010066"/>
                </a:solidFill>
              </a:rPr>
              <a:t>chromosome</a:t>
            </a:r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22539" name="Line 182">
            <a:extLst>
              <a:ext uri="{FF2B5EF4-FFF2-40B4-BE49-F238E27FC236}">
                <a16:creationId xmlns:a16="http://schemas.microsoft.com/office/drawing/2014/main" id="{E5DF5CCD-86E2-41CC-9FC9-ECF60B76CC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6663" y="4179888"/>
            <a:ext cx="395287" cy="1179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0" name="Rectangle 12">
            <a:extLst>
              <a:ext uri="{FF2B5EF4-FFF2-40B4-BE49-F238E27FC236}">
                <a16:creationId xmlns:a16="http://schemas.microsoft.com/office/drawing/2014/main" id="{D26D4F5A-A306-4655-A755-24E84E5FD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5397500"/>
            <a:ext cx="194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010066"/>
                </a:solidFill>
              </a:rPr>
              <a:t>cell nucleus</a:t>
            </a:r>
            <a:endParaRPr lang="en-GB" altLang="en-US" b="1"/>
          </a:p>
        </p:txBody>
      </p:sp>
      <p:sp>
        <p:nvSpPr>
          <p:cNvPr id="14" name="Line 181">
            <a:extLst>
              <a:ext uri="{FF2B5EF4-FFF2-40B4-BE49-F238E27FC236}">
                <a16:creationId xmlns:a16="http://schemas.microsoft.com/office/drawing/2014/main" id="{84609726-3A13-4FA1-A22A-979E9A060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819525"/>
            <a:ext cx="1588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C16488-FF28-4114-A6A5-6CE1F2755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3363" y="3322638"/>
            <a:ext cx="852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010066"/>
                </a:solidFill>
              </a:rPr>
              <a:t>DNA</a:t>
            </a:r>
            <a:endParaRPr lang="en-GB" altLang="en-US">
              <a:solidFill>
                <a:srgbClr val="01006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139D0F-9275-4592-B9DB-E928D5AF288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46975" y="4892675"/>
            <a:ext cx="242888" cy="936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27DD97-8A5B-43FF-A7C1-7DEB21BEE88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07325" y="5451475"/>
            <a:ext cx="242888" cy="936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C0F5EF-C81B-4B56-AE68-F85A53B2AE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8088" y="4962525"/>
            <a:ext cx="261937" cy="5937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2E470B-33E7-479C-8C03-1B8A66F488C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58075" y="5238750"/>
            <a:ext cx="242888" cy="936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FB9C8EC-79E1-4703-9150-C28120083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5132388"/>
            <a:ext cx="1023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010066"/>
                </a:solidFill>
              </a:rPr>
              <a:t>gene</a:t>
            </a:r>
            <a:endParaRPr lang="en-GB" altLang="en-US">
              <a:solidFill>
                <a:srgbClr val="010066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8DF5A0-9569-40EB-BD3D-9A62FE1D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notes_icon">
            <a:extLst>
              <a:ext uri="{FF2B5EF4-FFF2-40B4-BE49-F238E27FC236}">
                <a16:creationId xmlns:a16="http://schemas.microsoft.com/office/drawing/2014/main" id="{88BCDDF3-5F4A-44F2-8BBB-3ABA5B07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1" grpId="0"/>
      <p:bldP spid="1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A8FCEC4-88E1-4A53-9C19-3C640E2E3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happens during fertilization?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5B292A79-099B-4668-8701-8F05A57D7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Fertilization is the stage of </a:t>
            </a:r>
            <a:r>
              <a:rPr lang="en-GB" altLang="en-US" b="1" dirty="0">
                <a:solidFill>
                  <a:srgbClr val="10BC45"/>
                </a:solidFill>
              </a:rPr>
              <a:t>sexual reproduction </a:t>
            </a:r>
            <a:r>
              <a:rPr lang="en-GB" altLang="en-US" dirty="0">
                <a:solidFill>
                  <a:srgbClr val="010066"/>
                </a:solidFill>
              </a:rPr>
              <a:t>in which the male and female gametes fuse.  </a:t>
            </a:r>
          </a:p>
        </p:txBody>
      </p:sp>
      <p:sp>
        <p:nvSpPr>
          <p:cNvPr id="1158148" name="Text Box 4">
            <a:extLst>
              <a:ext uri="{FF2B5EF4-FFF2-40B4-BE49-F238E27FC236}">
                <a16:creationId xmlns:a16="http://schemas.microsoft.com/office/drawing/2014/main" id="{998A85E5-1C7D-47A2-A098-71AC0B2E1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893594"/>
            <a:ext cx="777381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In humans, when an egg cell is fertilized by a sperm cell, the haploid nuclei of each gamete combine to form a </a:t>
            </a:r>
            <a:r>
              <a:rPr lang="en-GB" altLang="en-US" b="1" dirty="0">
                <a:solidFill>
                  <a:srgbClr val="010066"/>
                </a:solidFill>
              </a:rPr>
              <a:t>diploid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r>
              <a:rPr lang="en-GB" altLang="en-US" b="1" dirty="0">
                <a:solidFill>
                  <a:srgbClr val="010066"/>
                </a:solidFill>
              </a:rPr>
              <a:t>zygote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1158149" name="Rectangle 5">
            <a:extLst>
              <a:ext uri="{FF2B5EF4-FFF2-40B4-BE49-F238E27FC236}">
                <a16:creationId xmlns:a16="http://schemas.microsoft.com/office/drawing/2014/main" id="{CF60CFD3-9626-495F-AEB8-C66A5D9A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852286"/>
            <a:ext cx="41719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The zygote then undergoes cell division through </a:t>
            </a:r>
            <a:r>
              <a:rPr lang="en-GB" altLang="en-US" b="1" dirty="0">
                <a:solidFill>
                  <a:srgbClr val="10BC45"/>
                </a:solidFill>
              </a:rPr>
              <a:t>mitosis</a:t>
            </a:r>
            <a:r>
              <a:rPr lang="en-GB" altLang="en-US" dirty="0">
                <a:solidFill>
                  <a:srgbClr val="010066"/>
                </a:solidFill>
              </a:rPr>
              <a:t> to become an </a:t>
            </a:r>
            <a:r>
              <a:rPr lang="en-GB" altLang="en-US" b="1" dirty="0">
                <a:solidFill>
                  <a:srgbClr val="10BC45"/>
                </a:solidFill>
              </a:rPr>
              <a:t>embryo</a:t>
            </a:r>
            <a:r>
              <a:rPr lang="en-GB" altLang="en-US" dirty="0">
                <a:solidFill>
                  <a:srgbClr val="010066"/>
                </a:solidFill>
              </a:rPr>
              <a:t>.  </a:t>
            </a:r>
          </a:p>
        </p:txBody>
      </p:sp>
      <p:pic>
        <p:nvPicPr>
          <p:cNvPr id="18439" name="Picture 8" descr="p648188_credit">
            <a:extLst>
              <a:ext uri="{FF2B5EF4-FFF2-40B4-BE49-F238E27FC236}">
                <a16:creationId xmlns:a16="http://schemas.microsoft.com/office/drawing/2014/main" id="{7498F354-5279-44C6-8ED7-824E9E96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b="13269"/>
          <a:stretch>
            <a:fillRect/>
          </a:stretch>
        </p:blipFill>
        <p:spPr bwMode="auto">
          <a:xfrm>
            <a:off x="4789488" y="3093744"/>
            <a:ext cx="3179762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878349-4133-4B39-8969-6FFC65BA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372850"/>
            <a:ext cx="3484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This means the zygote contains the full number of chromosomes</a:t>
            </a:r>
            <a:r>
              <a:rPr lang="en-GB" altLang="en-US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61D237-482B-4FC2-84E1-E345BA3F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0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48" grpId="0"/>
      <p:bldP spid="1158149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A8FCEC4-88E1-4A53-9C19-3C640E2E3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Growth in multicellular organisms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5B292A79-099B-4668-8701-8F05A57D7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623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Every multicellular organism begins as a single fertilized cell.  </a:t>
            </a:r>
          </a:p>
        </p:txBody>
      </p:sp>
      <p:sp>
        <p:nvSpPr>
          <p:cNvPr id="1158149" name="Rectangle 5">
            <a:extLst>
              <a:ext uri="{FF2B5EF4-FFF2-40B4-BE49-F238E27FC236}">
                <a16:creationId xmlns:a16="http://schemas.microsoft.com/office/drawing/2014/main" id="{CF60CFD3-9626-495F-AEB8-C66A5D9A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633176"/>
            <a:ext cx="81899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This cell divides by mitosis to produce the many cells that make up a multicellular organism.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61D237-482B-4FC2-84E1-E345BA3F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EB3A07BE-A5E5-4055-B54A-E7730C73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851459"/>
            <a:ext cx="4116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Each new cell is genetically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identical to its parent cell.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C9556345-0A21-4EA5-B41B-197794F80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069741"/>
            <a:ext cx="41162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This means that all cells in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the developing multicellular organism have the same genetic information, with the exception of </a:t>
            </a:r>
            <a:r>
              <a:rPr lang="en-GB" altLang="en-US" b="1" dirty="0">
                <a:solidFill>
                  <a:srgbClr val="10BC45"/>
                </a:solidFill>
              </a:rPr>
              <a:t>gametes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360EC-28F5-4F25-9820-5ADAC6713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24" y="2723129"/>
            <a:ext cx="3456627" cy="3456627"/>
          </a:xfrm>
          <a:prstGeom prst="rect">
            <a:avLst/>
          </a:prstGeom>
        </p:spPr>
      </p:pic>
      <p:pic>
        <p:nvPicPr>
          <p:cNvPr id="16" name="Picture 9" descr="notes_icon">
            <a:extLst>
              <a:ext uri="{FF2B5EF4-FFF2-40B4-BE49-F238E27FC236}">
                <a16:creationId xmlns:a16="http://schemas.microsoft.com/office/drawing/2014/main" id="{BB29FC7C-795D-4C93-BE09-1BCC8060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49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DEFAULT DESIGN" val="ZzV4lYlo"/>
  <p:tag name="ARTICULATE_DESIGN_ID_6_DEFAULT DESIGN" val="dXAkKXHN"/>
  <p:tag name="ARTICULATE_DESIGN_ID_1_DEFAULT DESIGN" val="y1ibi45G"/>
  <p:tag name="ARTICULATE_DESIGN_ID_7_DEFAULT DESIGN" val="363I3I9F"/>
  <p:tag name="ARTICULATE_DESIGN_ID_3_DEFAULT DESIGN" val="9Yz6ERAK"/>
  <p:tag name="ARTICULATE_DESIGN_ID_2_DEFAULT DESIGN" val="YfFCutl7"/>
  <p:tag name="ARTICULATE_DESIGN_ID_4_DEFAULT DESIGN" val="Pz2zVkv6"/>
  <p:tag name="ARTICULATE_DESIGN_ID_5_DEFAULT DESIGN" val="Nm8mQZ4F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14796</TotalTime>
  <Words>1562</Words>
  <Application>Microsoft Office PowerPoint</Application>
  <PresentationFormat>On-screen Show (4:3)</PresentationFormat>
  <Paragraphs>186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Wingdings</vt:lpstr>
      <vt:lpstr>Arial</vt:lpstr>
      <vt:lpstr>Wingdings 2</vt:lpstr>
      <vt:lpstr>1_Default Design</vt:lpstr>
      <vt:lpstr>7_Default Design</vt:lpstr>
      <vt:lpstr>Mitosis and the Cell Cycle</vt:lpstr>
      <vt:lpstr>Information</vt:lpstr>
      <vt:lpstr>Creating new cells</vt:lpstr>
      <vt:lpstr>Cell division</vt:lpstr>
      <vt:lpstr>The role of the cell cycle</vt:lpstr>
      <vt:lpstr>The cell cycle in context</vt:lpstr>
      <vt:lpstr>Chromosomes</vt:lpstr>
      <vt:lpstr>What happens during fertilization?</vt:lpstr>
      <vt:lpstr>Growth in multicellular organisms</vt:lpstr>
      <vt:lpstr>Interphase: DNA replication</vt:lpstr>
      <vt:lpstr>Why is DNA replicated during interphase?</vt:lpstr>
      <vt:lpstr>Interphase: cell growth</vt:lpstr>
      <vt:lpstr>Interphase: true or false?</vt:lpstr>
      <vt:lpstr>Mitosis </vt:lpstr>
      <vt:lpstr>What happens during mitosis? (1)</vt:lpstr>
      <vt:lpstr>What happens during mitosis? (2)</vt:lpstr>
      <vt:lpstr>Mitosis: a summary</vt:lpstr>
      <vt:lpstr>The stages of mitosis</vt:lpstr>
      <vt:lpstr>Chromosomes during mitosis</vt:lpstr>
      <vt:lpstr>Under the microscope: mitosis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and the Cell Cycle</dc:title>
  <dc:subject>Boardworks High School Life Science</dc:subject>
  <dc:creator>Boardworks</dc:creator>
  <cp:lastModifiedBy>Tim Crilly</cp:lastModifiedBy>
  <cp:revision>600</cp:revision>
  <dcterms:created xsi:type="dcterms:W3CDTF">2003-10-06T13:07:42Z</dcterms:created>
  <dcterms:modified xsi:type="dcterms:W3CDTF">2019-01-31T15:25:47Z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3A96C57E-7C9F-460A-8825-38693A7A11E6</vt:lpwstr>
  </property>
  <property fmtid="{D5CDD505-2E9C-101B-9397-08002B2CF9AE}" pid="3" name="ArticulatePath">
    <vt:lpwstr>Mitosis and the cell cycle</vt:lpwstr>
  </property>
</Properties>
</file>