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4.xml" ContentType="application/vnd.ms-office.activeX+xml"/>
  <Override PartName="/ppt/notesSlides/notesSlide16.xml" ContentType="application/vnd.openxmlformats-officedocument.presentationml.notesSlide+xml"/>
  <Override PartName="/ppt/activeX/activeX5.xml" ContentType="application/vnd.ms-office.activeX+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2" r:id="rId1"/>
    <p:sldMasterId id="2147483863" r:id="rId2"/>
  </p:sldMasterIdLst>
  <p:notesMasterIdLst>
    <p:notesMasterId r:id="rId20"/>
  </p:notesMasterIdLst>
  <p:handoutMasterIdLst>
    <p:handoutMasterId r:id="rId21"/>
  </p:handoutMasterIdLst>
  <p:sldIdLst>
    <p:sldId id="430" r:id="rId3"/>
    <p:sldId id="527" r:id="rId4"/>
    <p:sldId id="520" r:id="rId5"/>
    <p:sldId id="528" r:id="rId6"/>
    <p:sldId id="486" r:id="rId7"/>
    <p:sldId id="515" r:id="rId8"/>
    <p:sldId id="529" r:id="rId9"/>
    <p:sldId id="501" r:id="rId10"/>
    <p:sldId id="530" r:id="rId11"/>
    <p:sldId id="484" r:id="rId12"/>
    <p:sldId id="491" r:id="rId13"/>
    <p:sldId id="497" r:id="rId14"/>
    <p:sldId id="496" r:id="rId15"/>
    <p:sldId id="490" r:id="rId16"/>
    <p:sldId id="531" r:id="rId17"/>
    <p:sldId id="770" r:id="rId18"/>
    <p:sldId id="487" r:id="rId19"/>
  </p:sldIdLst>
  <p:sldSz cx="9144000" cy="6858000" type="screen4x3"/>
  <p:notesSz cx="6858000" cy="9296400"/>
  <p:embeddedFontLst>
    <p:embeddedFont>
      <p:font typeface="Wingdings 2" panose="05020102010507070707" pitchFamily="18" charset="2"/>
      <p:regular r:id="rId22"/>
    </p:embeddedFont>
  </p:embeddedFontLst>
  <p:custDataLst>
    <p:tags r:id="rId23"/>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133">
          <p15:clr>
            <a:srgbClr val="A4A3A4"/>
          </p15:clr>
        </p15:guide>
        <p15:guide id="2" pos="21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E696"/>
    <a:srgbClr val="33CC33"/>
    <a:srgbClr val="286DA6"/>
    <a:srgbClr val="010066"/>
    <a:srgbClr val="BEDAF0"/>
    <a:srgbClr val="FFFFFF"/>
    <a:srgbClr val="FF6600"/>
    <a:srgbClr val="CC00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133"/>
        <p:guide pos="21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CB85A24-CC71-4EBD-9F9E-77C0BC1BCD79}"/>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376EFD9-74F3-4DA3-9F5E-4FDB1EB29D57}" type="slidenum">
              <a:rPr lang="en-GB" altLang="en-US"/>
              <a:pPr/>
              <a:t>‹#›</a:t>
            </a:fld>
            <a:endParaRPr lang="en-GB" altLang="en-US"/>
          </a:p>
        </p:txBody>
      </p:sp>
      <p:sp>
        <p:nvSpPr>
          <p:cNvPr id="10244" name="Rectangle 7"/>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5" name="Rectangle 9">
            <a:extLst>
              <a:ext uri="{FF2B5EF4-FFF2-40B4-BE49-F238E27FC236}">
                <a16:creationId xmlns:a16="http://schemas.microsoft.com/office/drawing/2014/main" id="{1A6DC224-E09E-4D38-AAD4-A6309B4521E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1087530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a:extLst>
              <a:ext uri="{FF2B5EF4-FFF2-40B4-BE49-F238E27FC236}">
                <a16:creationId xmlns:a16="http://schemas.microsoft.com/office/drawing/2014/main" id="{4E0C1D04-842E-4DDA-85DA-010BD4D80A82}"/>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1619A3B-AC77-4F8A-822E-5379320C8B2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5B40EEA-2BDC-4A1A-846A-91A8B24EC113}" type="slidenum">
              <a:rPr lang="en-US" altLang="en-US"/>
              <a:pPr/>
              <a:t>‹#›</a:t>
            </a:fld>
            <a:endParaRPr lang="en-US" altLang="en-US"/>
          </a:p>
        </p:txBody>
      </p:sp>
      <p:sp>
        <p:nvSpPr>
          <p:cNvPr id="9222" name="Rectangle 9"/>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26F12175-C9B6-4142-8923-B7C79B8D922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83620325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5DC6F1C9-F0D6-4DF7-92B3-D1EECB781EB2}"/>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23C50CA4-5BB0-48AE-A5E4-D378DFF27DC4}"/>
              </a:ext>
            </a:extLst>
          </p:cNvPr>
          <p:cNvSpPr>
            <a:spLocks noGrp="1"/>
          </p:cNvSpPr>
          <p:nvPr>
            <p:ph type="body" idx="1"/>
          </p:nvPr>
        </p:nvSpPr>
        <p:spPr/>
        <p:txBody>
          <a:bodyPr/>
          <a:lstStyle/>
          <a:p>
            <a:endParaRPr lang="en-GB" dirty="0"/>
          </a:p>
        </p:txBody>
      </p:sp>
      <p:sp>
        <p:nvSpPr>
          <p:cNvPr id="2" name="Slide Number Placeholder 1">
            <a:extLst>
              <a:ext uri="{FF2B5EF4-FFF2-40B4-BE49-F238E27FC236}">
                <a16:creationId xmlns:a16="http://schemas.microsoft.com/office/drawing/2014/main" id="{B4A36CD4-7518-4846-BA0B-296AB51D8F4F}"/>
              </a:ext>
            </a:extLst>
          </p:cNvPr>
          <p:cNvSpPr>
            <a:spLocks noGrp="1"/>
          </p:cNvSpPr>
          <p:nvPr>
            <p:ph type="sldNum" sz="quarter" idx="10"/>
          </p:nvPr>
        </p:nvSpPr>
        <p:spPr/>
        <p:txBody>
          <a:bodyPr/>
          <a:lstStyle/>
          <a:p>
            <a:fld id="{45B40EEA-2BDC-4A1A-846A-91A8B24EC113}"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a:extLst>
              <a:ext uri="{FF2B5EF4-FFF2-40B4-BE49-F238E27FC236}">
                <a16:creationId xmlns:a16="http://schemas.microsoft.com/office/drawing/2014/main" id="{6668E541-D321-4E25-9FDA-DD6C686BC576}"/>
              </a:ext>
            </a:extLst>
          </p:cNvPr>
          <p:cNvSpPr>
            <a:spLocks noGrp="1" noRot="1" noChangeAspect="1" noChangeArrowheads="1" noTextEdit="1"/>
          </p:cNvSpPr>
          <p:nvPr>
            <p:ph type="sldImg"/>
          </p:nvPr>
        </p:nvSpPr>
        <p:spPr>
          <a:ln/>
        </p:spPr>
      </p:sp>
      <p:sp>
        <p:nvSpPr>
          <p:cNvPr id="24581" name="Rectangle 3">
            <a:extLst>
              <a:ext uri="{FF2B5EF4-FFF2-40B4-BE49-F238E27FC236}">
                <a16:creationId xmlns:a16="http://schemas.microsoft.com/office/drawing/2014/main" id="{C83A05EE-FAD4-4D3B-AE01-EA7D52E802D1}"/>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specialized cells, please refer to the </a:t>
            </a:r>
            <a:r>
              <a:rPr lang="en-GB" altLang="en-US" i="1" dirty="0">
                <a:latin typeface="Arial" panose="020B0604020202020204" pitchFamily="34" charset="0"/>
              </a:rPr>
              <a:t>Specialized Cells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913A55C2-879B-4753-B3DE-E05C0ED4E9E0}"/>
              </a:ext>
            </a:extLst>
          </p:cNvPr>
          <p:cNvSpPr>
            <a:spLocks noGrp="1"/>
          </p:cNvSpPr>
          <p:nvPr>
            <p:ph type="sldNum" sz="quarter" idx="10"/>
          </p:nvPr>
        </p:nvSpPr>
        <p:spPr/>
        <p:txBody>
          <a:bodyPr/>
          <a:lstStyle/>
          <a:p>
            <a:fld id="{45B40EEA-2BDC-4A1A-846A-91A8B24EC113}"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7F3FAA74-C01B-4441-B802-0A6D4CB23ABC}"/>
              </a:ext>
            </a:extLst>
          </p:cNvPr>
          <p:cNvSpPr>
            <a:spLocks noGrp="1" noRot="1" noChangeAspect="1" noChangeArrowheads="1" noTextEdit="1"/>
          </p:cNvSpPr>
          <p:nvPr>
            <p:ph type="sldImg"/>
          </p:nvPr>
        </p:nvSpPr>
        <p:spPr>
          <a:ln/>
        </p:spPr>
      </p:sp>
      <p:sp>
        <p:nvSpPr>
          <p:cNvPr id="28677" name="Rectangle 3">
            <a:extLst>
              <a:ext uri="{FF2B5EF4-FFF2-40B4-BE49-F238E27FC236}">
                <a16:creationId xmlns:a16="http://schemas.microsoft.com/office/drawing/2014/main" id="{DC014FE1-DDB8-4515-8D4C-1DE943636A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image shows epithelial tissue under a light microscope. Epithelial cells with hair-like structures on their surface are called ciliated epithelial cells. The hair-like structures are called cilia.</a:t>
            </a:r>
          </a:p>
          <a:p>
            <a:br>
              <a:rPr lang="en-GB" altLang="en-US" dirty="0">
                <a:latin typeface="Arial" panose="020B0604020202020204" pitchFamily="34" charset="0"/>
              </a:rPr>
            </a:br>
            <a:r>
              <a:rPr lang="en-GB" altLang="en-US" dirty="0">
                <a:latin typeface="Arial" panose="020B0604020202020204" pitchFamily="34" charset="0"/>
              </a:rPr>
              <a:t>For more information on ciliated epithelial cells, please refer to the </a:t>
            </a:r>
            <a:r>
              <a:rPr lang="en-GB" altLang="en-US" i="1" dirty="0">
                <a:latin typeface="Arial" panose="020B0604020202020204" pitchFamily="34" charset="0"/>
              </a:rPr>
              <a:t>Specialized Cells </a:t>
            </a:r>
            <a:r>
              <a:rPr lang="en-GB" altLang="en-US" dirty="0">
                <a:latin typeface="Arial" panose="020B0604020202020204" pitchFamily="34" charset="0"/>
              </a:rPr>
              <a:t>presentation. </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US" altLang="en-US" dirty="0">
                <a:latin typeface="Arial" panose="020B0604020202020204" pitchFamily="34" charset="0"/>
              </a:rPr>
              <a:t>© Jose Luis Calvo,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02513D1-3BFA-4F5A-8FEC-9B0609D7909F}"/>
              </a:ext>
            </a:extLst>
          </p:cNvPr>
          <p:cNvSpPr>
            <a:spLocks noGrp="1"/>
          </p:cNvSpPr>
          <p:nvPr>
            <p:ph type="sldNum" sz="quarter" idx="10"/>
          </p:nvPr>
        </p:nvSpPr>
        <p:spPr/>
        <p:txBody>
          <a:bodyPr/>
          <a:lstStyle/>
          <a:p>
            <a:fld id="{45B40EEA-2BDC-4A1A-846A-91A8B24EC113}"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F1F279FE-1D99-4DC2-8BE7-016D9850282C}"/>
              </a:ext>
            </a:extLst>
          </p:cNvPr>
          <p:cNvSpPr>
            <a:spLocks noGrp="1" noRot="1" noChangeAspect="1" noChangeArrowheads="1" noTextEdit="1"/>
          </p:cNvSpPr>
          <p:nvPr>
            <p:ph type="sldImg"/>
          </p:nvPr>
        </p:nvSpPr>
        <p:spPr>
          <a:ln/>
        </p:spPr>
      </p:sp>
      <p:sp>
        <p:nvSpPr>
          <p:cNvPr id="29701" name="Rectangle 3">
            <a:extLst>
              <a:ext uri="{FF2B5EF4-FFF2-40B4-BE49-F238E27FC236}">
                <a16:creationId xmlns:a16="http://schemas.microsoft.com/office/drawing/2014/main" id="{EEF16EE4-9218-49A3-BCFB-F5EDC80D3C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digestion and digestive enzymes, please refer to </a:t>
            </a:r>
            <a:r>
              <a:rPr lang="en-GB" altLang="en-US" i="1" dirty="0">
                <a:latin typeface="Arial" panose="020B0604020202020204" pitchFamily="34" charset="0"/>
              </a:rPr>
              <a:t>The Digestive System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F42B305F-3CA1-4B3F-B879-285FF98801F4}"/>
              </a:ext>
            </a:extLst>
          </p:cNvPr>
          <p:cNvSpPr>
            <a:spLocks noGrp="1"/>
          </p:cNvSpPr>
          <p:nvPr>
            <p:ph type="sldNum" sz="quarter" idx="10"/>
          </p:nvPr>
        </p:nvSpPr>
        <p:spPr/>
        <p:txBody>
          <a:bodyPr/>
          <a:lstStyle/>
          <a:p>
            <a:fld id="{45B40EEA-2BDC-4A1A-846A-91A8B24EC113}"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91C441A8-1EC4-4962-9F3E-93D0148242EA}"/>
              </a:ext>
            </a:extLst>
          </p:cNvPr>
          <p:cNvSpPr>
            <a:spLocks noGrp="1" noRot="1" noChangeAspect="1" noChangeArrowheads="1" noTextEdit="1"/>
          </p:cNvSpPr>
          <p:nvPr>
            <p:ph type="sldImg"/>
          </p:nvPr>
        </p:nvSpPr>
        <p:spPr>
          <a:ln/>
        </p:spPr>
      </p:sp>
      <p:sp>
        <p:nvSpPr>
          <p:cNvPr id="30725" name="Rectangle 3">
            <a:extLst>
              <a:ext uri="{FF2B5EF4-FFF2-40B4-BE49-F238E27FC236}">
                <a16:creationId xmlns:a16="http://schemas.microsoft.com/office/drawing/2014/main" id="{EBEBFC46-85B5-4EA1-B01B-A3D1F2F381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digestive system, please refer to </a:t>
            </a:r>
            <a:r>
              <a:rPr lang="en-GB" altLang="en-US" i="1" dirty="0">
                <a:latin typeface="Arial" panose="020B0604020202020204" pitchFamily="34" charset="0"/>
              </a:rPr>
              <a:t>The Digestive System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56001127-6E45-416F-BB43-3D8F54B7B907}"/>
              </a:ext>
            </a:extLst>
          </p:cNvPr>
          <p:cNvSpPr>
            <a:spLocks noGrp="1"/>
          </p:cNvSpPr>
          <p:nvPr>
            <p:ph type="sldNum" sz="quarter" idx="10"/>
          </p:nvPr>
        </p:nvSpPr>
        <p:spPr/>
        <p:txBody>
          <a:bodyPr/>
          <a:lstStyle/>
          <a:p>
            <a:fld id="{45B40EEA-2BDC-4A1A-846A-91A8B24EC113}"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7611FFB3-15A8-46B7-8F5E-028940320013}"/>
              </a:ext>
            </a:extLst>
          </p:cNvPr>
          <p:cNvSpPr>
            <a:spLocks noGrp="1" noRot="1" noChangeAspect="1" noChangeArrowheads="1" noTextEdit="1"/>
          </p:cNvSpPr>
          <p:nvPr>
            <p:ph type="sldImg"/>
          </p:nvPr>
        </p:nvSpPr>
        <p:spPr>
          <a:ln/>
        </p:spPr>
      </p:sp>
      <p:sp>
        <p:nvSpPr>
          <p:cNvPr id="26629" name="Rectangle 3">
            <a:extLst>
              <a:ext uri="{FF2B5EF4-FFF2-40B4-BE49-F238E27FC236}">
                <a16:creationId xmlns:a16="http://schemas.microsoft.com/office/drawing/2014/main" id="{777C5DEB-14C3-4FB2-820E-4F6C70669524}"/>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Organs in the circulatory system include the heart and lungs, as well as the circulatory vessels: arteries, veins and capillaries. The image shows a blood smear under a light microscope. The pink circles are red blood cells and the dark circle is a white blood cell.</a:t>
            </a:r>
          </a:p>
          <a:p>
            <a:endParaRPr lang="en-GB" altLang="en-US" dirty="0">
              <a:latin typeface="Arial" panose="020B0604020202020204" pitchFamily="34" charset="0"/>
            </a:endParaRPr>
          </a:p>
          <a:p>
            <a:r>
              <a:rPr lang="en-GB" altLang="en-US" dirty="0">
                <a:latin typeface="Arial" panose="020B0604020202020204" pitchFamily="34" charset="0"/>
              </a:rPr>
              <a:t>For more information on red blood cells, please refer to </a:t>
            </a:r>
            <a:r>
              <a:rPr lang="en-GB" altLang="en-US" i="1" dirty="0">
                <a:latin typeface="Arial" panose="020B0604020202020204" pitchFamily="34" charset="0"/>
              </a:rPr>
              <a:t>The Circulatory System</a:t>
            </a:r>
            <a:r>
              <a:rPr lang="en-GB" altLang="en-US" dirty="0">
                <a:latin typeface="Arial" panose="020B0604020202020204" pitchFamily="34" charset="0"/>
              </a:rPr>
              <a:t> presentation.</a:t>
            </a: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For more information about different types of specialized cells, please refer to the </a:t>
            </a:r>
            <a:r>
              <a:rPr lang="en-GB" altLang="en-US" i="1" dirty="0">
                <a:latin typeface="Arial" panose="020B0604020202020204" pitchFamily="34" charset="0"/>
              </a:rPr>
              <a:t>Specialized Cells </a:t>
            </a:r>
            <a:r>
              <a:rPr lang="en-GB" altLang="en-US" dirty="0">
                <a:latin typeface="Arial" panose="020B0604020202020204" pitchFamily="34" charset="0"/>
              </a:rPr>
              <a:t>presentation.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GB" altLang="en-US" dirty="0" err="1">
                <a:latin typeface="Arial" panose="020B0604020202020204" pitchFamily="34" charset="0"/>
              </a:rPr>
              <a:t>plenoy</a:t>
            </a:r>
            <a:r>
              <a:rPr lang="en-GB" altLang="en-US" dirty="0">
                <a:latin typeface="Arial" panose="020B0604020202020204" pitchFamily="34" charset="0"/>
              </a:rPr>
              <a:t> m, Shutterstock.com 2018</a:t>
            </a:r>
          </a:p>
        </p:txBody>
      </p:sp>
      <p:sp>
        <p:nvSpPr>
          <p:cNvPr id="2" name="Slide Number Placeholder 1">
            <a:extLst>
              <a:ext uri="{FF2B5EF4-FFF2-40B4-BE49-F238E27FC236}">
                <a16:creationId xmlns:a16="http://schemas.microsoft.com/office/drawing/2014/main" id="{8CB58C0C-F3CB-4191-AC3A-EFAE29C9F85C}"/>
              </a:ext>
            </a:extLst>
          </p:cNvPr>
          <p:cNvSpPr>
            <a:spLocks noGrp="1"/>
          </p:cNvSpPr>
          <p:nvPr>
            <p:ph type="sldNum" sz="quarter" idx="10"/>
          </p:nvPr>
        </p:nvSpPr>
        <p:spPr/>
        <p:txBody>
          <a:bodyPr/>
          <a:lstStyle/>
          <a:p>
            <a:fld id="{45B40EEA-2BDC-4A1A-846A-91A8B24EC113}"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B783C3A1-773C-4BAC-B4FE-250CFBD80351}"/>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0D23C8BD-2A7E-4824-9FF7-0063CD88924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Students should be able to identify the leaves, roots and stem. The next slide helps students to place these within the hierarchy. Students should already be able to identify that plant cells form the first stage of the hierarchy.</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GB" altLang="en-US"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 typeface="Arial" panose="020B0604020202020204" pitchFamily="34" charset="0"/>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Olesia</a:t>
            </a:r>
            <a:r>
              <a:rPr lang="en-GB" altLang="en-US" dirty="0">
                <a:latin typeface="Arial" panose="020B0604020202020204" pitchFamily="34" charset="0"/>
              </a:rPr>
              <a:t> </a:t>
            </a:r>
            <a:r>
              <a:rPr lang="en-GB" altLang="en-US" dirty="0" err="1">
                <a:latin typeface="Arial" panose="020B0604020202020204" pitchFamily="34" charset="0"/>
              </a:rPr>
              <a:t>Bilkei</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6361D8E0-06CF-4772-B522-7B87F0B78FAC}"/>
              </a:ext>
            </a:extLst>
          </p:cNvPr>
          <p:cNvSpPr>
            <a:spLocks noGrp="1"/>
          </p:cNvSpPr>
          <p:nvPr>
            <p:ph type="sldNum" sz="quarter" idx="10"/>
          </p:nvPr>
        </p:nvSpPr>
        <p:spPr/>
        <p:txBody>
          <a:bodyPr/>
          <a:lstStyle/>
          <a:p>
            <a:fld id="{45B40EEA-2BDC-4A1A-846A-91A8B24EC113}" type="slidenum">
              <a:rPr lang="en-US" altLang="en-US" smtClean="0"/>
              <a:pPr/>
              <a:t>15</a:t>
            </a:fld>
            <a:endParaRPr lang="en-US" altLang="en-US"/>
          </a:p>
        </p:txBody>
      </p:sp>
    </p:spTree>
    <p:extLst>
      <p:ext uri="{BB962C8B-B14F-4D97-AF65-F5344CB8AC3E}">
        <p14:creationId xmlns:p14="http://schemas.microsoft.com/office/powerpoint/2010/main" val="172962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499AE0C4-D21F-41EF-9D50-C7B69B066B8D}"/>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8D6BB00-5F64-4D90-949C-2DBCE5F3CC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plant tissues and organs, please refer to the </a:t>
            </a:r>
            <a:r>
              <a:rPr lang="en-GB" altLang="en-US" i="1" dirty="0">
                <a:latin typeface="Arial" panose="020B0604020202020204" pitchFamily="34" charset="0"/>
              </a:rPr>
              <a:t>Plant Tissues and Organs</a:t>
            </a:r>
            <a:r>
              <a:rPr lang="en-GB" altLang="en-US" dirty="0">
                <a:latin typeface="Arial" panose="020B0604020202020204" pitchFamily="34" charset="0"/>
              </a:rPr>
              <a:t> presentation.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3A976A2C-5ED1-4E80-A86E-D6311C7A1AE4}"/>
              </a:ext>
            </a:extLst>
          </p:cNvPr>
          <p:cNvSpPr>
            <a:spLocks noGrp="1"/>
          </p:cNvSpPr>
          <p:nvPr>
            <p:ph type="sldNum" sz="quarter" idx="10"/>
          </p:nvPr>
        </p:nvSpPr>
        <p:spPr/>
        <p:txBody>
          <a:bodyPr/>
          <a:lstStyle/>
          <a:p>
            <a:fld id="{45B40EEA-2BDC-4A1A-846A-91A8B24EC113}"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FCAD396A-7918-4EAC-B143-8E10FFEDEFC8}"/>
              </a:ext>
            </a:extLst>
          </p:cNvPr>
          <p:cNvSpPr>
            <a:spLocks noGrp="1" noRot="1" noChangeAspect="1" noTextEdit="1"/>
          </p:cNvSpPr>
          <p:nvPr>
            <p:ph type="sldImg"/>
          </p:nvPr>
        </p:nvSpPr>
        <p:spPr>
          <a:ln/>
        </p:spPr>
      </p:sp>
      <p:sp>
        <p:nvSpPr>
          <p:cNvPr id="31749" name="Rectangle 3">
            <a:extLst>
              <a:ext uri="{FF2B5EF4-FFF2-40B4-BE49-F238E27FC236}">
                <a16:creationId xmlns:a16="http://schemas.microsoft.com/office/drawing/2014/main" id="{AA38E45A-A931-4436-82EB-0ACE3D083C59}"/>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B5D4FC0-F166-4F5C-9E3D-6D8423FBD65E}"/>
              </a:ext>
            </a:extLst>
          </p:cNvPr>
          <p:cNvSpPr>
            <a:spLocks noGrp="1"/>
          </p:cNvSpPr>
          <p:nvPr>
            <p:ph type="sldNum" sz="quarter" idx="10"/>
          </p:nvPr>
        </p:nvSpPr>
        <p:spPr/>
        <p:txBody>
          <a:bodyPr/>
          <a:lstStyle/>
          <a:p>
            <a:fld id="{45B40EEA-2BDC-4A1A-846A-91A8B24EC113}" type="slidenum">
              <a:rPr lang="en-US" altLang="en-US" smtClean="0"/>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102B740D-3CFE-4BD7-94AF-D2A919DCE24C}"/>
              </a:ext>
            </a:extLst>
          </p:cNvPr>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334224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 D. Kucharski K. </a:t>
            </a:r>
            <a:r>
              <a:rPr lang="en-GB" altLang="en-US" dirty="0" err="1">
                <a:latin typeface="Arial" panose="020B0604020202020204" pitchFamily="34" charset="0"/>
              </a:rPr>
              <a:t>Kucharska</a:t>
            </a:r>
            <a:r>
              <a:rPr lang="en-GB" altLang="en-US" dirty="0">
                <a:latin typeface="Arial" panose="020B0604020202020204" pitchFamily="34" charset="0"/>
              </a:rPr>
              <a:t>, Shutterstock.com 2018</a:t>
            </a:r>
            <a:endParaRPr lang="en-GB" altLang="en-US" dirty="0"/>
          </a:p>
        </p:txBody>
      </p:sp>
      <p:sp>
        <p:nvSpPr>
          <p:cNvPr id="2" name="Slide Number Placeholder 1">
            <a:extLst>
              <a:ext uri="{FF2B5EF4-FFF2-40B4-BE49-F238E27FC236}">
                <a16:creationId xmlns:a16="http://schemas.microsoft.com/office/drawing/2014/main" id="{1942F145-92D0-4518-98F4-AB06656302CE}"/>
              </a:ext>
            </a:extLst>
          </p:cNvPr>
          <p:cNvSpPr>
            <a:spLocks noGrp="1"/>
          </p:cNvSpPr>
          <p:nvPr>
            <p:ph type="sldNum" sz="quarter" idx="10"/>
          </p:nvPr>
        </p:nvSpPr>
        <p:spPr/>
        <p:txBody>
          <a:bodyPr/>
          <a:lstStyle/>
          <a:p>
            <a:fld id="{45B40EEA-2BDC-4A1A-846A-91A8B24EC113}"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endParaRPr lang="en-GB" altLang="en-US" dirty="0"/>
          </a:p>
        </p:txBody>
      </p:sp>
      <p:sp>
        <p:nvSpPr>
          <p:cNvPr id="2" name="Slide Number Placeholder 1">
            <a:extLst>
              <a:ext uri="{FF2B5EF4-FFF2-40B4-BE49-F238E27FC236}">
                <a16:creationId xmlns:a16="http://schemas.microsoft.com/office/drawing/2014/main" id="{7C510AD1-B959-4D8E-BA02-6FF27052654B}"/>
              </a:ext>
            </a:extLst>
          </p:cNvPr>
          <p:cNvSpPr>
            <a:spLocks noGrp="1"/>
          </p:cNvSpPr>
          <p:nvPr>
            <p:ph type="sldNum" sz="quarter" idx="10"/>
          </p:nvPr>
        </p:nvSpPr>
        <p:spPr/>
        <p:txBody>
          <a:bodyPr/>
          <a:lstStyle/>
          <a:p>
            <a:fld id="{45B40EEA-2BDC-4A1A-846A-91A8B24EC113}" type="slidenum">
              <a:rPr lang="en-US" altLang="en-US" smtClean="0"/>
              <a:pPr/>
              <a:t>4</a:t>
            </a:fld>
            <a:endParaRPr lang="en-US" altLang="en-US"/>
          </a:p>
        </p:txBody>
      </p:sp>
    </p:spTree>
    <p:extLst>
      <p:ext uri="{BB962C8B-B14F-4D97-AF65-F5344CB8AC3E}">
        <p14:creationId xmlns:p14="http://schemas.microsoft.com/office/powerpoint/2010/main" val="350438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361D8687-9208-4F55-9DC2-965C26DD29DB}"/>
              </a:ext>
            </a:extLst>
          </p:cNvPr>
          <p:cNvSpPr>
            <a:spLocks noGrp="1" noRot="1" noChangeAspect="1" noTextEdit="1"/>
          </p:cNvSpPr>
          <p:nvPr>
            <p:ph type="sldImg"/>
          </p:nvPr>
        </p:nvSpPr>
        <p:spPr>
          <a:ln/>
        </p:spPr>
      </p:sp>
      <p:sp>
        <p:nvSpPr>
          <p:cNvPr id="25605" name="Rectangle 3">
            <a:extLst>
              <a:ext uri="{FF2B5EF4-FFF2-40B4-BE49-F238E27FC236}">
                <a16:creationId xmlns:a16="http://schemas.microsoft.com/office/drawing/2014/main" id="{5A1A5AA1-E37B-450E-A7FD-DF91C6CB4000}"/>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A593D676-84D3-48F6-97C3-3F709C0DC0E2}"/>
              </a:ext>
            </a:extLst>
          </p:cNvPr>
          <p:cNvSpPr>
            <a:spLocks noGrp="1"/>
          </p:cNvSpPr>
          <p:nvPr>
            <p:ph type="sldNum" sz="quarter" idx="10"/>
          </p:nvPr>
        </p:nvSpPr>
        <p:spPr/>
        <p:txBody>
          <a:bodyPr/>
          <a:lstStyle/>
          <a:p>
            <a:fld id="{45B40EEA-2BDC-4A1A-846A-91A8B24EC113}"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B783C3A1-773C-4BAC-B4FE-250CFBD80351}"/>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0D23C8BD-2A7E-4824-9FF7-0063CD88924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pPr>
            <a:r>
              <a:rPr lang="en-GB" altLang="en-US" b="1" dirty="0">
                <a:latin typeface="Arial" panose="020B0604020202020204" pitchFamily="34" charset="0"/>
              </a:rPr>
              <a:t>Teacher notes</a:t>
            </a: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altLang="en-US" dirty="0">
                <a:latin typeface="Arial" panose="020B0604020202020204" pitchFamily="34" charset="0"/>
              </a:rPr>
              <a:t>The image shows liver cells (hepatocytes), which are animal cells. Plant cells often show a more regular shape and arrangement due to their cell walls. Students should be able to identify the nucleus and cell membrane, which are clearly visible in the image. Other structures are not clearly identifiable here. You may want to discuss why this is the case, to help students apply their understanding of magnification. Other sub-cellular structures are discussed in the following slides.</a:t>
            </a:r>
          </a:p>
          <a:p>
            <a:pPr marL="0" marR="0" lvl="0" indent="0" algn="l" defTabSz="914400" rtl="0" eaLnBrk="0" fontAlgn="base" latinLnBrk="0" hangingPunct="0">
              <a:lnSpc>
                <a:spcPct val="12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altLang="en-US" dirty="0">
                <a:latin typeface="Arial" panose="020B0604020202020204" pitchFamily="34" charset="0"/>
              </a:rPr>
              <a:t>For more information about cells, please refer to the </a:t>
            </a:r>
            <a:r>
              <a:rPr lang="en-GB" altLang="en-US" i="1" dirty="0">
                <a:latin typeface="Arial" panose="020B0604020202020204" pitchFamily="34" charset="0"/>
              </a:rPr>
              <a:t>Cells</a:t>
            </a:r>
            <a:r>
              <a:rPr lang="en-GB" altLang="en-US" dirty="0">
                <a:latin typeface="Arial" panose="020B0604020202020204" pitchFamily="34" charset="0"/>
              </a:rPr>
              <a:t> presentation.</a:t>
            </a:r>
          </a:p>
          <a:p>
            <a:pPr marL="0" marR="0" lvl="0" indent="0" algn="l" defTabSz="914400" rtl="0" eaLnBrk="0" fontAlgn="base" latinLnBrk="0" hangingPunct="0">
              <a:lnSpc>
                <a:spcPct val="12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pPr>
              <a:lnSpc>
                <a:spcPct val="120000"/>
              </a:lnSpc>
            </a:pPr>
            <a:endParaRPr lang="en-GB" altLang="en-US" b="1" dirty="0">
              <a:latin typeface="Arial" panose="020B0604020202020204" pitchFamily="34" charset="0"/>
            </a:endParaRPr>
          </a:p>
          <a:p>
            <a:pPr eaLnBrk="1" hangingPunct="1">
              <a:lnSpc>
                <a:spcPct val="120000"/>
              </a:lnSpc>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GB" altLang="en-US" dirty="0">
                <a:latin typeface="Arial" panose="020B0604020202020204" pitchFamily="34" charset="0"/>
              </a:rPr>
              <a:t>Jose Luis Calvo, Shutterstock.com 2018</a:t>
            </a:r>
          </a:p>
        </p:txBody>
      </p:sp>
      <p:sp>
        <p:nvSpPr>
          <p:cNvPr id="2" name="Slide Number Placeholder 1">
            <a:extLst>
              <a:ext uri="{FF2B5EF4-FFF2-40B4-BE49-F238E27FC236}">
                <a16:creationId xmlns:a16="http://schemas.microsoft.com/office/drawing/2014/main" id="{07AF450D-98FF-44FE-AE1F-F6578D5AA99E}"/>
              </a:ext>
            </a:extLst>
          </p:cNvPr>
          <p:cNvSpPr>
            <a:spLocks noGrp="1"/>
          </p:cNvSpPr>
          <p:nvPr>
            <p:ph type="sldNum" sz="quarter" idx="10"/>
          </p:nvPr>
        </p:nvSpPr>
        <p:spPr/>
        <p:txBody>
          <a:bodyPr/>
          <a:lstStyle/>
          <a:p>
            <a:fld id="{45B40EEA-2BDC-4A1A-846A-91A8B24EC113}"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42DBE1A2-98B4-4A4F-803C-248C6903F79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7E898D10-D584-4E29-8256-8541C8AB4AC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click and reveal activity could be used to check students’ understanding of the sub-cellular structures found in animal cells.</a:t>
            </a:r>
          </a:p>
        </p:txBody>
      </p:sp>
      <p:sp>
        <p:nvSpPr>
          <p:cNvPr id="2" name="Slide Number Placeholder 1">
            <a:extLst>
              <a:ext uri="{FF2B5EF4-FFF2-40B4-BE49-F238E27FC236}">
                <a16:creationId xmlns:a16="http://schemas.microsoft.com/office/drawing/2014/main" id="{21458B3A-4D34-48B6-95AE-5818A3CAF67E}"/>
              </a:ext>
            </a:extLst>
          </p:cNvPr>
          <p:cNvSpPr>
            <a:spLocks noGrp="1"/>
          </p:cNvSpPr>
          <p:nvPr>
            <p:ph type="sldNum" sz="quarter" idx="10"/>
          </p:nvPr>
        </p:nvSpPr>
        <p:spPr/>
        <p:txBody>
          <a:bodyPr/>
          <a:lstStyle/>
          <a:p>
            <a:fld id="{45B40EEA-2BDC-4A1A-846A-91A8B24EC113}"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1F3B3549-F6D8-4667-BAA7-E87172596B20}"/>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7886F6FC-C8A4-4EB0-A3A5-BDD8F643341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click and reveal activity could be used to check students’ understanding of the sub-cellular structures found in plant cells.</a:t>
            </a:r>
          </a:p>
        </p:txBody>
      </p:sp>
      <p:sp>
        <p:nvSpPr>
          <p:cNvPr id="2" name="Slide Number Placeholder 1">
            <a:extLst>
              <a:ext uri="{FF2B5EF4-FFF2-40B4-BE49-F238E27FC236}">
                <a16:creationId xmlns:a16="http://schemas.microsoft.com/office/drawing/2014/main" id="{00238B1E-FF48-4E33-886A-CBB709550DEF}"/>
              </a:ext>
            </a:extLst>
          </p:cNvPr>
          <p:cNvSpPr>
            <a:spLocks noGrp="1"/>
          </p:cNvSpPr>
          <p:nvPr>
            <p:ph type="sldNum" sz="quarter" idx="10"/>
          </p:nvPr>
        </p:nvSpPr>
        <p:spPr/>
        <p:txBody>
          <a:bodyPr/>
          <a:lstStyle/>
          <a:p>
            <a:fld id="{45B40EEA-2BDC-4A1A-846A-91A8B24EC113}"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B783C3A1-773C-4BAC-B4FE-250CFBD80351}"/>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0D23C8BD-2A7E-4824-9FF7-0063CD88924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38FE8DA-CD04-489C-8BE7-DE4FD0AB58E4}"/>
              </a:ext>
            </a:extLst>
          </p:cNvPr>
          <p:cNvSpPr>
            <a:spLocks noGrp="1"/>
          </p:cNvSpPr>
          <p:nvPr>
            <p:ph type="sldNum" sz="quarter" idx="10"/>
          </p:nvPr>
        </p:nvSpPr>
        <p:spPr/>
        <p:txBody>
          <a:bodyPr/>
          <a:lstStyle/>
          <a:p>
            <a:fld id="{45B40EEA-2BDC-4A1A-846A-91A8B24EC113}" type="slidenum">
              <a:rPr lang="en-US" altLang="en-US" smtClean="0"/>
              <a:pPr/>
              <a:t>9</a:t>
            </a:fld>
            <a:endParaRPr lang="en-US" altLang="en-US"/>
          </a:p>
        </p:txBody>
      </p:sp>
    </p:spTree>
    <p:extLst>
      <p:ext uri="{BB962C8B-B14F-4D97-AF65-F5344CB8AC3E}">
        <p14:creationId xmlns:p14="http://schemas.microsoft.com/office/powerpoint/2010/main" val="3759896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
    </p:custDataLst>
    <p:extLst>
      <p:ext uri="{BB962C8B-B14F-4D97-AF65-F5344CB8AC3E}">
        <p14:creationId xmlns:p14="http://schemas.microsoft.com/office/powerpoint/2010/main" val="675746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6"/>
    </p:custDataLst>
  </p:cSld>
  <p:clrMap bg1="lt1" tx1="dk1" bg2="lt2" tx2="dk2" accent1="accent1" accent2="accent2" accent3="accent3" accent4="accent4" accent5="accent5" accent6="accent6" hlink="hlink" folHlink="folHlink"/>
  <p:sldLayoutIdLst>
    <p:sldLayoutId id="2147486325" r:id="rId1"/>
    <p:sldLayoutId id="2147486246" r:id="rId2"/>
    <p:sldLayoutId id="2147486247" r:id="rId3"/>
    <p:sldLayoutId id="2147486248" r:id="rId4"/>
    <p:sldLayoutId id="2147486249" r:id="rId5"/>
    <p:sldLayoutId id="2147486250" r:id="rId6"/>
    <p:sldLayoutId id="2147486251" r:id="rId7"/>
    <p:sldLayoutId id="2147486252" r:id="rId8"/>
    <p:sldLayoutId id="2147486253" r:id="rId9"/>
    <p:sldLayoutId id="2147486254" r:id="rId10"/>
    <p:sldLayoutId id="2147486255" r:id="rId11"/>
    <p:sldLayoutId id="2147486256" r:id="rId12"/>
    <p:sldLayoutId id="2147486257" r:id="rId13"/>
    <p:sldLayoutId id="214748632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17</a:t>
            </a:r>
          </a:p>
        </p:txBody>
      </p:sp>
    </p:spTree>
    <p:custDataLst>
      <p:tags r:id="rId14"/>
    </p:custDataLst>
  </p:cSld>
  <p:clrMap bg1="lt1" tx1="dk1" bg2="lt2" tx2="dk2" accent1="accent1" accent2="accent2" accent3="accent3" accent4="accent4" accent5="accent5" accent6="accent6" hlink="hlink" folHlink="folHlink"/>
  <p:sldLayoutIdLst>
    <p:sldLayoutId id="2147486258" r:id="rId1"/>
    <p:sldLayoutId id="2147486259" r:id="rId2"/>
    <p:sldLayoutId id="2147486260" r:id="rId3"/>
    <p:sldLayoutId id="2147486261" r:id="rId4"/>
    <p:sldLayoutId id="2147486262" r:id="rId5"/>
    <p:sldLayoutId id="2147486263" r:id="rId6"/>
    <p:sldLayoutId id="2147486264" r:id="rId7"/>
    <p:sldLayoutId id="2147486265" r:id="rId8"/>
    <p:sldLayoutId id="2147486266" r:id="rId9"/>
    <p:sldLayoutId id="2147486267" r:id="rId10"/>
    <p:sldLayoutId id="2147486268" r:id="rId11"/>
    <p:sldLayoutId id="214748626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12.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0.wmf"/><Relationship Id="rId4" Type="http://schemas.openxmlformats.org/officeDocument/2006/relationships/notesSlide" Target="../notesSlides/notesSlide16.xml"/><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4.wmf"/><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3.jpg"/><Relationship Id="rId5" Type="http://schemas.openxmlformats.org/officeDocument/2006/relationships/image" Target="../media/image11.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8.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5.xml"/><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notesSlide" Target="../notesSlides/notesSlide7.xml"/><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notesSlide" Target="../notesSlides/notesSlide8.xml"/><Relationship Id="rId9"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noChangeArrowheads="1"/>
          </p:cNvSpPr>
          <p:nvPr>
            <p:ph type="title"/>
          </p:nvPr>
        </p:nvSpPr>
        <p:spPr/>
        <p:txBody>
          <a:bodyPr/>
          <a:lstStyle/>
          <a:p>
            <a:r>
              <a:rPr lang="en-GB" altLang="en-US" dirty="0"/>
              <a:t>Multicellular Organisms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7B56CA5-A176-4A8F-9553-B94980E942F9}"/>
              </a:ext>
            </a:extLst>
          </p:cNvPr>
          <p:cNvSpPr>
            <a:spLocks noGrp="1" noChangeArrowheads="1"/>
          </p:cNvSpPr>
          <p:nvPr>
            <p:ph type="title"/>
          </p:nvPr>
        </p:nvSpPr>
        <p:spPr/>
        <p:txBody>
          <a:bodyPr/>
          <a:lstStyle/>
          <a:p>
            <a:r>
              <a:rPr lang="en-GB" altLang="en-US" dirty="0"/>
              <a:t>Specialized cells</a:t>
            </a:r>
          </a:p>
        </p:txBody>
      </p:sp>
      <p:sp>
        <p:nvSpPr>
          <p:cNvPr id="13315" name="Text Box 3">
            <a:extLst>
              <a:ext uri="{FF2B5EF4-FFF2-40B4-BE49-F238E27FC236}">
                <a16:creationId xmlns:a16="http://schemas.microsoft.com/office/drawing/2014/main" id="{C48D680F-E04C-4A55-886C-ACE978D54484}"/>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In multicellular organisms, cells specialize to perform </a:t>
            </a:r>
            <a:br>
              <a:rPr lang="en-GB" altLang="en-US" dirty="0">
                <a:solidFill>
                  <a:srgbClr val="010066"/>
                </a:solidFill>
              </a:rPr>
            </a:br>
            <a:r>
              <a:rPr lang="en-GB" altLang="en-US" dirty="0">
                <a:solidFill>
                  <a:srgbClr val="010066"/>
                </a:solidFill>
              </a:rPr>
              <a:t>different tasks. </a:t>
            </a:r>
            <a:endParaRPr lang="en-GB" altLang="en-US" dirty="0"/>
          </a:p>
        </p:txBody>
      </p:sp>
      <p:sp>
        <p:nvSpPr>
          <p:cNvPr id="9" name="Rectangle 8">
            <a:extLst>
              <a:ext uri="{FF2B5EF4-FFF2-40B4-BE49-F238E27FC236}">
                <a16:creationId xmlns:a16="http://schemas.microsoft.com/office/drawing/2014/main" id="{A2926761-8690-4554-BA24-B5D3979B6D18}"/>
              </a:ext>
            </a:extLst>
          </p:cNvPr>
          <p:cNvSpPr>
            <a:spLocks noChangeArrowheads="1"/>
          </p:cNvSpPr>
          <p:nvPr/>
        </p:nvSpPr>
        <p:spPr bwMode="auto">
          <a:xfrm>
            <a:off x="342900" y="1882140"/>
            <a:ext cx="8286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Cells that have adapted to a specific function are known </a:t>
            </a:r>
            <a:br>
              <a:rPr lang="en-GB" altLang="en-US" dirty="0">
                <a:solidFill>
                  <a:srgbClr val="010066"/>
                </a:solidFill>
              </a:rPr>
            </a:br>
            <a:r>
              <a:rPr lang="en-GB" altLang="en-US" dirty="0">
                <a:solidFill>
                  <a:srgbClr val="010066"/>
                </a:solidFill>
              </a:rPr>
              <a:t>as </a:t>
            </a:r>
            <a:r>
              <a:rPr lang="en-GB" altLang="en-US" b="1" dirty="0">
                <a:solidFill>
                  <a:srgbClr val="10BC45"/>
                </a:solidFill>
              </a:rPr>
              <a:t>specialized</a:t>
            </a:r>
            <a:r>
              <a:rPr lang="en-GB" altLang="en-US" dirty="0">
                <a:solidFill>
                  <a:srgbClr val="10BC45"/>
                </a:solidFill>
              </a:rPr>
              <a:t> </a:t>
            </a:r>
            <a:r>
              <a:rPr lang="en-GB" altLang="en-US" b="1" dirty="0">
                <a:solidFill>
                  <a:srgbClr val="10BC45"/>
                </a:solidFill>
              </a:rPr>
              <a:t>cells</a:t>
            </a:r>
            <a:r>
              <a:rPr lang="en-GB" altLang="en-US" dirty="0">
                <a:solidFill>
                  <a:srgbClr val="010066"/>
                </a:solidFill>
              </a:rPr>
              <a:t>.</a:t>
            </a:r>
          </a:p>
        </p:txBody>
      </p:sp>
      <p:pic>
        <p:nvPicPr>
          <p:cNvPr id="10" name="Picture 9" descr="Picture7.jpg">
            <a:extLst>
              <a:ext uri="{FF2B5EF4-FFF2-40B4-BE49-F238E27FC236}">
                <a16:creationId xmlns:a16="http://schemas.microsoft.com/office/drawing/2014/main" id="{3F39A101-D8E2-4C2C-A7D5-AE40CF40D4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4623" y="2762569"/>
            <a:ext cx="3063875"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5">
            <a:extLst>
              <a:ext uri="{FF2B5EF4-FFF2-40B4-BE49-F238E27FC236}">
                <a16:creationId xmlns:a16="http://schemas.microsoft.com/office/drawing/2014/main" id="{52F05ECB-5DA1-4F68-9A00-4FABB90E87D6}"/>
              </a:ext>
            </a:extLst>
          </p:cNvPr>
          <p:cNvSpPr>
            <a:spLocks noChangeArrowheads="1"/>
          </p:cNvSpPr>
          <p:nvPr/>
        </p:nvSpPr>
        <p:spPr bwMode="auto">
          <a:xfrm>
            <a:off x="342898" y="3083838"/>
            <a:ext cx="47822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Each type of specialized cell has a different structure, which adapts the cell for a specific role.</a:t>
            </a:r>
            <a:endParaRPr lang="en-GB" altLang="en-US" dirty="0"/>
          </a:p>
        </p:txBody>
      </p:sp>
      <p:sp>
        <p:nvSpPr>
          <p:cNvPr id="12" name="Rectangle 25">
            <a:extLst>
              <a:ext uri="{FF2B5EF4-FFF2-40B4-BE49-F238E27FC236}">
                <a16:creationId xmlns:a16="http://schemas.microsoft.com/office/drawing/2014/main" id="{C7ED5042-EDBC-455D-A05F-1B4554F8A85F}"/>
              </a:ext>
            </a:extLst>
          </p:cNvPr>
          <p:cNvSpPr>
            <a:spLocks noChangeArrowheads="1"/>
          </p:cNvSpPr>
          <p:nvPr/>
        </p:nvSpPr>
        <p:spPr bwMode="auto">
          <a:xfrm>
            <a:off x="342898" y="4654868"/>
            <a:ext cx="41490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 are many different types of specialized cell in the human body.</a:t>
            </a:r>
            <a:endParaRPr lang="en-GB" altLang="en-US" dirty="0"/>
          </a:p>
        </p:txBody>
      </p:sp>
      <p:pic>
        <p:nvPicPr>
          <p:cNvPr id="13" name="Picture 7" descr="notes_icon">
            <a:extLst>
              <a:ext uri="{FF2B5EF4-FFF2-40B4-BE49-F238E27FC236}">
                <a16:creationId xmlns:a16="http://schemas.microsoft.com/office/drawing/2014/main" id="{77B07B6F-1DF6-4778-AB6A-302B9D4D8FC3}"/>
              </a:ext>
            </a:extLst>
          </p:cNvPr>
          <p:cNvPicPr>
            <a:picLocks noChangeAspect="1" noChangeArrowheads="1"/>
          </p:cNvPicPr>
          <p:nvPr/>
        </p:nvPicPr>
        <p:blipFill>
          <a:blip r:embed="rId4" cstate="print"/>
          <a:srcRect/>
          <a:stretch>
            <a:fillRect/>
          </a:stretch>
        </p:blipFill>
        <p:spPr bwMode="auto">
          <a:xfrm>
            <a:off x="8500428" y="150813"/>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9A9DFF1D-DE38-40B1-ACB1-7D2E501C4B7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74C2378-6DD0-49B3-9157-062FE8542D51}"/>
              </a:ext>
            </a:extLst>
          </p:cNvPr>
          <p:cNvSpPr>
            <a:spLocks noGrp="1" noChangeArrowheads="1"/>
          </p:cNvSpPr>
          <p:nvPr>
            <p:ph type="title"/>
          </p:nvPr>
        </p:nvSpPr>
        <p:spPr/>
        <p:txBody>
          <a:bodyPr/>
          <a:lstStyle/>
          <a:p>
            <a:r>
              <a:rPr lang="en-GB" altLang="en-US" dirty="0"/>
              <a:t>Tissues</a:t>
            </a:r>
          </a:p>
        </p:txBody>
      </p:sp>
      <p:sp>
        <p:nvSpPr>
          <p:cNvPr id="17411" name="Text Box 4">
            <a:extLst>
              <a:ext uri="{FF2B5EF4-FFF2-40B4-BE49-F238E27FC236}">
                <a16:creationId xmlns:a16="http://schemas.microsoft.com/office/drawing/2014/main" id="{4B3DB6A0-37DE-4AAB-A0FB-A771781BEF1A}"/>
              </a:ext>
            </a:extLst>
          </p:cNvPr>
          <p:cNvSpPr txBox="1">
            <a:spLocks noChangeArrowheads="1"/>
          </p:cNvSpPr>
          <p:nvPr/>
        </p:nvSpPr>
        <p:spPr bwMode="auto">
          <a:xfrm>
            <a:off x="342900" y="2968625"/>
            <a:ext cx="6013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10BC45"/>
                </a:solidFill>
              </a:rPr>
              <a:t>Epithelial tissue</a:t>
            </a:r>
            <a:r>
              <a:rPr lang="en-GB" altLang="en-US" dirty="0"/>
              <a:t> forms a protective lining in many organs. It is made of specialized epithelial cells. Some of these cells have hair-like structures to move substances along their surface.</a:t>
            </a:r>
          </a:p>
        </p:txBody>
      </p:sp>
      <p:sp>
        <p:nvSpPr>
          <p:cNvPr id="362501" name="Text Box 5">
            <a:extLst>
              <a:ext uri="{FF2B5EF4-FFF2-40B4-BE49-F238E27FC236}">
                <a16:creationId xmlns:a16="http://schemas.microsoft.com/office/drawing/2014/main" id="{16A94F7A-F405-4F80-A575-4E383C635D88}"/>
              </a:ext>
            </a:extLst>
          </p:cNvPr>
          <p:cNvSpPr txBox="1">
            <a:spLocks noChangeArrowheads="1"/>
          </p:cNvSpPr>
          <p:nvPr/>
        </p:nvSpPr>
        <p:spPr bwMode="auto">
          <a:xfrm>
            <a:off x="342900" y="4953000"/>
            <a:ext cx="8518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10BC45"/>
                </a:solidFill>
              </a:rPr>
              <a:t>Glandular tissue</a:t>
            </a:r>
            <a:r>
              <a:rPr lang="en-GB" altLang="en-US" dirty="0"/>
              <a:t> secretes important substances into </a:t>
            </a:r>
            <a:br>
              <a:rPr lang="en-GB" altLang="en-US" dirty="0"/>
            </a:br>
            <a:r>
              <a:rPr lang="en-GB" altLang="en-US" dirty="0"/>
              <a:t>the body. It is made of specialized cells that are able to produce substances such as hormones and mucus. </a:t>
            </a:r>
          </a:p>
        </p:txBody>
      </p:sp>
      <p:sp>
        <p:nvSpPr>
          <p:cNvPr id="362502" name="Text Box 6">
            <a:extLst>
              <a:ext uri="{FF2B5EF4-FFF2-40B4-BE49-F238E27FC236}">
                <a16:creationId xmlns:a16="http://schemas.microsoft.com/office/drawing/2014/main" id="{71CD13DF-90C8-4432-A4C6-FB2CF0822684}"/>
              </a:ext>
            </a:extLst>
          </p:cNvPr>
          <p:cNvSpPr txBox="1">
            <a:spLocks noChangeArrowheads="1"/>
          </p:cNvSpPr>
          <p:nvPr/>
        </p:nvSpPr>
        <p:spPr bwMode="auto">
          <a:xfrm>
            <a:off x="342900" y="1690688"/>
            <a:ext cx="6115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10BC45"/>
                </a:solidFill>
              </a:rPr>
              <a:t>Muscle tissue</a:t>
            </a:r>
            <a:r>
              <a:rPr lang="en-GB" altLang="en-US" dirty="0"/>
              <a:t> enables movement. </a:t>
            </a:r>
            <a:br>
              <a:rPr lang="en-GB" altLang="en-US" dirty="0"/>
            </a:br>
            <a:r>
              <a:rPr lang="en-GB" altLang="en-US" dirty="0"/>
              <a:t>It is made of specialized muscle cells that are able to contract. </a:t>
            </a:r>
          </a:p>
        </p:txBody>
      </p:sp>
      <p:sp>
        <p:nvSpPr>
          <p:cNvPr id="16391" name="TextBox 9">
            <a:extLst>
              <a:ext uri="{FF2B5EF4-FFF2-40B4-BE49-F238E27FC236}">
                <a16:creationId xmlns:a16="http://schemas.microsoft.com/office/drawing/2014/main" id="{4F6A2142-C454-4D0E-A64F-2110407A2C9A}"/>
              </a:ext>
            </a:extLst>
          </p:cNvPr>
          <p:cNvSpPr txBox="1">
            <a:spLocks noChangeArrowheads="1"/>
          </p:cNvSpPr>
          <p:nvPr/>
        </p:nvSpPr>
        <p:spPr bwMode="auto">
          <a:xfrm>
            <a:off x="342900" y="784225"/>
            <a:ext cx="8564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Tissues</a:t>
            </a:r>
            <a:r>
              <a:rPr lang="en-GB" altLang="en-US" dirty="0">
                <a:solidFill>
                  <a:srgbClr val="010066"/>
                </a:solidFill>
              </a:rPr>
              <a:t> are made when groups of specialized cells </a:t>
            </a:r>
            <a:br>
              <a:rPr lang="en-GB" altLang="en-US" dirty="0">
                <a:solidFill>
                  <a:srgbClr val="010066"/>
                </a:solidFill>
              </a:rPr>
            </a:br>
            <a:r>
              <a:rPr lang="en-GB" altLang="en-US" dirty="0">
                <a:solidFill>
                  <a:srgbClr val="010066"/>
                </a:solidFill>
              </a:rPr>
              <a:t>work together.</a:t>
            </a:r>
          </a:p>
        </p:txBody>
      </p:sp>
      <p:pic>
        <p:nvPicPr>
          <p:cNvPr id="16392" name="Picture 11" descr="Jose Luis Calvo_295184561.jpg">
            <a:extLst>
              <a:ext uri="{FF2B5EF4-FFF2-40B4-BE49-F238E27FC236}">
                <a16:creationId xmlns:a16="http://schemas.microsoft.com/office/drawing/2014/main" id="{A6D535C5-0244-4BFB-93CD-6723FD4AEB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1746250"/>
            <a:ext cx="2530475"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notes_icon">
            <a:extLst>
              <a:ext uri="{FF2B5EF4-FFF2-40B4-BE49-F238E27FC236}">
                <a16:creationId xmlns:a16="http://schemas.microsoft.com/office/drawing/2014/main" id="{E2E09D4C-433D-42AE-B41C-C92045FA7680}"/>
              </a:ext>
            </a:extLst>
          </p:cNvPr>
          <p:cNvPicPr>
            <a:picLocks noChangeAspect="1" noChangeArrowheads="1"/>
          </p:cNvPicPr>
          <p:nvPr/>
        </p:nvPicPr>
        <p:blipFill>
          <a:blip r:embed="rId4" cstate="print"/>
          <a:srcRect/>
          <a:stretch>
            <a:fillRect/>
          </a:stretch>
        </p:blipFill>
        <p:spPr bwMode="auto">
          <a:xfrm>
            <a:off x="850042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222D574B-C0C7-43DF-9CFC-0464BDEBE29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5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5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362501" grpId="0"/>
      <p:bldP spid="3625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351C619-4D36-4E5D-8246-3ABF0F9377CE}"/>
              </a:ext>
            </a:extLst>
          </p:cNvPr>
          <p:cNvSpPr>
            <a:spLocks noGrp="1" noChangeArrowheads="1"/>
          </p:cNvSpPr>
          <p:nvPr>
            <p:ph type="title"/>
          </p:nvPr>
        </p:nvSpPr>
        <p:spPr/>
        <p:txBody>
          <a:bodyPr/>
          <a:lstStyle/>
          <a:p>
            <a:r>
              <a:rPr lang="en-GB" altLang="en-US" dirty="0"/>
              <a:t>Organs</a:t>
            </a:r>
          </a:p>
        </p:txBody>
      </p:sp>
      <p:sp>
        <p:nvSpPr>
          <p:cNvPr id="17412" name="Rectangle 10">
            <a:extLst>
              <a:ext uri="{FF2B5EF4-FFF2-40B4-BE49-F238E27FC236}">
                <a16:creationId xmlns:a16="http://schemas.microsoft.com/office/drawing/2014/main" id="{60FB26AB-A268-44BD-B3BC-C43588601C61}"/>
              </a:ext>
            </a:extLst>
          </p:cNvPr>
          <p:cNvSpPr>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Two or more tissues can work together to form an </a:t>
            </a:r>
            <a:r>
              <a:rPr lang="en-GB" altLang="en-US" b="1">
                <a:solidFill>
                  <a:srgbClr val="010066"/>
                </a:solidFill>
              </a:rPr>
              <a:t>organ</a:t>
            </a:r>
            <a:r>
              <a:rPr lang="en-GB" altLang="en-US"/>
              <a:t>.</a:t>
            </a:r>
          </a:p>
        </p:txBody>
      </p:sp>
      <p:pic>
        <p:nvPicPr>
          <p:cNvPr id="13" name="Picture 12" descr="AQA Exchanging materials_intestine.jpg">
            <a:extLst>
              <a:ext uri="{FF2B5EF4-FFF2-40B4-BE49-F238E27FC236}">
                <a16:creationId xmlns:a16="http://schemas.microsoft.com/office/drawing/2014/main" id="{BFCB58E5-B917-4846-BEAC-7A5CB1B3EB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2386013"/>
            <a:ext cx="34417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42AC8A76-774E-4E46-ABCA-6722C52155FD}"/>
              </a:ext>
            </a:extLst>
          </p:cNvPr>
          <p:cNvSpPr>
            <a:spLocks noChangeArrowheads="1"/>
          </p:cNvSpPr>
          <p:nvPr/>
        </p:nvSpPr>
        <p:spPr bwMode="auto">
          <a:xfrm>
            <a:off x="342900" y="1469390"/>
            <a:ext cx="86067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10BC45"/>
                </a:solidFill>
              </a:rPr>
              <a:t>small intestine </a:t>
            </a:r>
            <a:r>
              <a:rPr lang="en-GB" altLang="en-US" dirty="0"/>
              <a:t>is an organ made of several types of tissue. Each tissue contributes to the organ’s overall function.</a:t>
            </a:r>
          </a:p>
        </p:txBody>
      </p:sp>
      <p:sp>
        <p:nvSpPr>
          <p:cNvPr id="16" name="Rectangle 15">
            <a:extLst>
              <a:ext uri="{FF2B5EF4-FFF2-40B4-BE49-F238E27FC236}">
                <a16:creationId xmlns:a16="http://schemas.microsoft.com/office/drawing/2014/main" id="{6EE3C1A6-5FC6-43C8-93D4-AACEEC784FAC}"/>
              </a:ext>
            </a:extLst>
          </p:cNvPr>
          <p:cNvSpPr>
            <a:spLocks noChangeArrowheads="1"/>
          </p:cNvSpPr>
          <p:nvPr/>
        </p:nvSpPr>
        <p:spPr bwMode="auto">
          <a:xfrm>
            <a:off x="342900" y="2684463"/>
            <a:ext cx="53133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Epithelial tissue forms the </a:t>
            </a:r>
            <a:br>
              <a:rPr lang="en-GB" altLang="en-US" dirty="0"/>
            </a:br>
            <a:r>
              <a:rPr lang="en-GB" altLang="en-US" dirty="0"/>
              <a:t>intestinal walls.</a:t>
            </a:r>
          </a:p>
        </p:txBody>
      </p:sp>
      <p:sp>
        <p:nvSpPr>
          <p:cNvPr id="17" name="Rectangle 16">
            <a:extLst>
              <a:ext uri="{FF2B5EF4-FFF2-40B4-BE49-F238E27FC236}">
                <a16:creationId xmlns:a16="http://schemas.microsoft.com/office/drawing/2014/main" id="{90A48E83-037D-4DFF-947C-A8E1EFEDAC35}"/>
              </a:ext>
            </a:extLst>
          </p:cNvPr>
          <p:cNvSpPr>
            <a:spLocks noChangeArrowheads="1"/>
          </p:cNvSpPr>
          <p:nvPr/>
        </p:nvSpPr>
        <p:spPr bwMode="auto">
          <a:xfrm>
            <a:off x="342900" y="3817938"/>
            <a:ext cx="4846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Glandular tissue secretes mucus to protect the epithelium from </a:t>
            </a:r>
            <a:r>
              <a:rPr lang="en-GB" altLang="en-US" b="1">
                <a:solidFill>
                  <a:srgbClr val="10BC45"/>
                </a:solidFill>
              </a:rPr>
              <a:t>digestive enzymes</a:t>
            </a:r>
            <a:r>
              <a:rPr lang="en-GB" altLang="en-US"/>
              <a:t>.</a:t>
            </a:r>
          </a:p>
        </p:txBody>
      </p:sp>
      <p:sp>
        <p:nvSpPr>
          <p:cNvPr id="18" name="Rectangle 17">
            <a:extLst>
              <a:ext uri="{FF2B5EF4-FFF2-40B4-BE49-F238E27FC236}">
                <a16:creationId xmlns:a16="http://schemas.microsoft.com/office/drawing/2014/main" id="{C6D62912-5661-4EAA-984A-34A279027A52}"/>
              </a:ext>
            </a:extLst>
          </p:cNvPr>
          <p:cNvSpPr>
            <a:spLocks noChangeArrowheads="1"/>
          </p:cNvSpPr>
          <p:nvPr/>
        </p:nvSpPr>
        <p:spPr bwMode="auto">
          <a:xfrm>
            <a:off x="342900" y="5322888"/>
            <a:ext cx="6430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Muscle tissue contracts to move </a:t>
            </a:r>
            <a:br>
              <a:rPr lang="en-GB" altLang="en-US" dirty="0"/>
            </a:br>
            <a:r>
              <a:rPr lang="en-GB" altLang="en-US" dirty="0"/>
              <a:t>digested food along the intestinal tract.</a:t>
            </a:r>
          </a:p>
        </p:txBody>
      </p:sp>
      <p:pic>
        <p:nvPicPr>
          <p:cNvPr id="11" name="Picture 7" descr="notes_icon">
            <a:extLst>
              <a:ext uri="{FF2B5EF4-FFF2-40B4-BE49-F238E27FC236}">
                <a16:creationId xmlns:a16="http://schemas.microsoft.com/office/drawing/2014/main" id="{78114480-8AF1-4692-848F-F49901B1E313}"/>
              </a:ext>
            </a:extLst>
          </p:cNvPr>
          <p:cNvPicPr>
            <a:picLocks noChangeAspect="1" noChangeArrowheads="1"/>
          </p:cNvPicPr>
          <p:nvPr/>
        </p:nvPicPr>
        <p:blipFill>
          <a:blip r:embed="rId4" cstate="print"/>
          <a:srcRect/>
          <a:stretch>
            <a:fillRect/>
          </a:stretch>
        </p:blipFill>
        <p:spPr bwMode="auto">
          <a:xfrm>
            <a:off x="8500428" y="150813"/>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22A6D69B-9A7D-4CA9-A894-669693469A4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F7FBF46-3D8A-4730-B955-F7D6123F3E7B}"/>
              </a:ext>
            </a:extLst>
          </p:cNvPr>
          <p:cNvSpPr>
            <a:spLocks noGrp="1" noChangeArrowheads="1"/>
          </p:cNvSpPr>
          <p:nvPr>
            <p:ph type="title"/>
          </p:nvPr>
        </p:nvSpPr>
        <p:spPr/>
        <p:txBody>
          <a:bodyPr/>
          <a:lstStyle/>
          <a:p>
            <a:r>
              <a:rPr lang="en-GB" altLang="en-US"/>
              <a:t>Organ systems</a:t>
            </a:r>
          </a:p>
        </p:txBody>
      </p:sp>
      <p:sp>
        <p:nvSpPr>
          <p:cNvPr id="18435" name="Text Box 7">
            <a:extLst>
              <a:ext uri="{FF2B5EF4-FFF2-40B4-BE49-F238E27FC236}">
                <a16:creationId xmlns:a16="http://schemas.microsoft.com/office/drawing/2014/main" id="{8E208A1D-8E48-4D02-9865-96E6D6D7CF97}"/>
              </a:ext>
            </a:extLst>
          </p:cNvPr>
          <p:cNvSpPr txBox="1">
            <a:spLocks noChangeArrowheads="1"/>
          </p:cNvSpPr>
          <p:nvPr/>
        </p:nvSpPr>
        <p:spPr bwMode="auto">
          <a:xfrm>
            <a:off x="342900" y="784225"/>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an </a:t>
            </a:r>
            <a:r>
              <a:rPr lang="en-GB" altLang="en-US" b="1">
                <a:solidFill>
                  <a:srgbClr val="010066"/>
                </a:solidFill>
              </a:rPr>
              <a:t>organ system</a:t>
            </a:r>
            <a:r>
              <a:rPr lang="en-GB" altLang="en-US"/>
              <a:t>, several organs work together to carry out a common function. </a:t>
            </a:r>
          </a:p>
        </p:txBody>
      </p:sp>
      <p:pic>
        <p:nvPicPr>
          <p:cNvPr id="9" name="Picture 8" descr="Digestive system.png">
            <a:extLst>
              <a:ext uri="{FF2B5EF4-FFF2-40B4-BE49-F238E27FC236}">
                <a16:creationId xmlns:a16="http://schemas.microsoft.com/office/drawing/2014/main" id="{E90084F8-E725-4F45-8F6A-205DFFBA98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449388"/>
            <a:ext cx="3017838"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3EC9556-17E5-4B67-A7F1-AB2B5805705C}"/>
              </a:ext>
            </a:extLst>
          </p:cNvPr>
          <p:cNvSpPr txBox="1">
            <a:spLocks noChangeArrowheads="1"/>
          </p:cNvSpPr>
          <p:nvPr/>
        </p:nvSpPr>
        <p:spPr bwMode="auto">
          <a:xfrm>
            <a:off x="342900" y="1681163"/>
            <a:ext cx="50196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10BC45"/>
                </a:solidFill>
              </a:rPr>
              <a:t>digestive system </a:t>
            </a:r>
            <a:r>
              <a:rPr lang="en-GB" altLang="en-US"/>
              <a:t>is made of </a:t>
            </a:r>
          </a:p>
          <a:p>
            <a:r>
              <a:rPr lang="en-GB" altLang="en-US"/>
              <a:t>organs including the stomach, </a:t>
            </a:r>
          </a:p>
          <a:p>
            <a:r>
              <a:rPr lang="en-GB" altLang="en-US"/>
              <a:t>small intestine and liver. They work together to break down food and </a:t>
            </a:r>
          </a:p>
          <a:p>
            <a:r>
              <a:rPr lang="en-GB" altLang="en-US"/>
              <a:t>absorb nutrients.</a:t>
            </a:r>
          </a:p>
        </p:txBody>
      </p:sp>
      <p:sp>
        <p:nvSpPr>
          <p:cNvPr id="12" name="Rectangle 11">
            <a:extLst>
              <a:ext uri="{FF2B5EF4-FFF2-40B4-BE49-F238E27FC236}">
                <a16:creationId xmlns:a16="http://schemas.microsoft.com/office/drawing/2014/main" id="{B2738487-A747-48CA-BFBE-14907566A4C9}"/>
              </a:ext>
            </a:extLst>
          </p:cNvPr>
          <p:cNvSpPr>
            <a:spLocks noChangeArrowheads="1"/>
          </p:cNvSpPr>
          <p:nvPr/>
        </p:nvSpPr>
        <p:spPr bwMode="auto">
          <a:xfrm>
            <a:off x="342900" y="3686175"/>
            <a:ext cx="5538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Organ systems work together </a:t>
            </a:r>
            <a:br>
              <a:rPr lang="en-GB" altLang="en-US" dirty="0"/>
            </a:br>
            <a:r>
              <a:rPr lang="en-GB" altLang="en-US" dirty="0"/>
              <a:t>to form whole </a:t>
            </a:r>
            <a:r>
              <a:rPr lang="en-GB" altLang="en-US" dirty="0">
                <a:solidFill>
                  <a:srgbClr val="010066"/>
                </a:solidFill>
              </a:rPr>
              <a:t>organisms</a:t>
            </a:r>
            <a:r>
              <a:rPr lang="en-GB" altLang="en-US" dirty="0"/>
              <a:t>. </a:t>
            </a:r>
          </a:p>
        </p:txBody>
      </p:sp>
      <p:sp>
        <p:nvSpPr>
          <p:cNvPr id="8" name="Rectangle 7">
            <a:extLst>
              <a:ext uri="{FF2B5EF4-FFF2-40B4-BE49-F238E27FC236}">
                <a16:creationId xmlns:a16="http://schemas.microsoft.com/office/drawing/2014/main" id="{BBAF1D74-FBA2-4389-BFCB-E4A5A21523B4}"/>
              </a:ext>
            </a:extLst>
          </p:cNvPr>
          <p:cNvSpPr>
            <a:spLocks noChangeArrowheads="1"/>
          </p:cNvSpPr>
          <p:nvPr/>
        </p:nvSpPr>
        <p:spPr bwMode="auto">
          <a:xfrm>
            <a:off x="342900" y="4583113"/>
            <a:ext cx="4775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Humans are made of organ systems that include the digestive system, circulatory system and nervous system.</a:t>
            </a:r>
          </a:p>
        </p:txBody>
      </p:sp>
      <p:pic>
        <p:nvPicPr>
          <p:cNvPr id="11" name="Picture 7" descr="notes_icon">
            <a:extLst>
              <a:ext uri="{FF2B5EF4-FFF2-40B4-BE49-F238E27FC236}">
                <a16:creationId xmlns:a16="http://schemas.microsoft.com/office/drawing/2014/main" id="{DC234746-FB3D-463C-82FE-BAE6169A57FE}"/>
              </a:ext>
            </a:extLst>
          </p:cNvPr>
          <p:cNvPicPr>
            <a:picLocks noChangeAspect="1" noChangeArrowheads="1"/>
          </p:cNvPicPr>
          <p:nvPr/>
        </p:nvPicPr>
        <p:blipFill>
          <a:blip r:embed="rId4" cstate="print"/>
          <a:srcRect/>
          <a:stretch>
            <a:fillRect/>
          </a:stretch>
        </p:blipFill>
        <p:spPr bwMode="auto">
          <a:xfrm>
            <a:off x="8500428" y="150813"/>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D1942499-84A3-44B8-9B0C-3039CAC2427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C9CD03FB-980B-4E11-9DF9-6C49E3B0B5D0}"/>
              </a:ext>
            </a:extLst>
          </p:cNvPr>
          <p:cNvSpPr>
            <a:spLocks noGrp="1" noChangeArrowheads="1"/>
          </p:cNvSpPr>
          <p:nvPr>
            <p:ph type="title"/>
          </p:nvPr>
        </p:nvSpPr>
        <p:spPr/>
        <p:txBody>
          <a:bodyPr/>
          <a:lstStyle/>
          <a:p>
            <a:r>
              <a:rPr lang="en-GB" altLang="en-US" dirty="0"/>
              <a:t>Hierarchy: example</a:t>
            </a:r>
          </a:p>
        </p:txBody>
      </p:sp>
      <p:sp>
        <p:nvSpPr>
          <p:cNvPr id="28" name="Text Box 132">
            <a:extLst>
              <a:ext uri="{FF2B5EF4-FFF2-40B4-BE49-F238E27FC236}">
                <a16:creationId xmlns:a16="http://schemas.microsoft.com/office/drawing/2014/main" id="{2E1C2285-F7A1-49C8-847C-FA66721935BB}"/>
              </a:ext>
            </a:extLst>
          </p:cNvPr>
          <p:cNvSpPr txBox="1">
            <a:spLocks noChangeArrowheads="1"/>
          </p:cNvSpPr>
          <p:nvPr/>
        </p:nvSpPr>
        <p:spPr bwMode="auto">
          <a:xfrm>
            <a:off x="342900" y="1437198"/>
            <a:ext cx="83096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eaLnBrk="1" hangingPunct="1">
              <a:spcBef>
                <a:spcPct val="50000"/>
              </a:spcBef>
            </a:pPr>
            <a:r>
              <a:rPr lang="en-GB" altLang="en-US" dirty="0">
                <a:solidFill>
                  <a:srgbClr val="010066"/>
                </a:solidFill>
              </a:rPr>
              <a:t>They contain a protein called </a:t>
            </a:r>
            <a:r>
              <a:rPr lang="en-GB" altLang="en-US" b="1" dirty="0" err="1">
                <a:solidFill>
                  <a:srgbClr val="10BC45"/>
                </a:solidFill>
              </a:rPr>
              <a:t>hemoglobin</a:t>
            </a:r>
            <a:r>
              <a:rPr lang="en-GB" altLang="en-US" dirty="0">
                <a:solidFill>
                  <a:srgbClr val="010066"/>
                </a:solidFill>
              </a:rPr>
              <a:t> which can </a:t>
            </a:r>
            <a:br>
              <a:rPr lang="en-GB" altLang="en-US" dirty="0">
                <a:solidFill>
                  <a:srgbClr val="010066"/>
                </a:solidFill>
              </a:rPr>
            </a:br>
            <a:r>
              <a:rPr lang="en-GB" altLang="en-US" dirty="0">
                <a:solidFill>
                  <a:srgbClr val="010066"/>
                </a:solidFill>
              </a:rPr>
              <a:t>bind to oxygen. This enables the cells to transport oxygen.</a:t>
            </a:r>
            <a:endParaRPr lang="en-US" altLang="en-US" b="1" dirty="0">
              <a:solidFill>
                <a:srgbClr val="010066"/>
              </a:solidFill>
            </a:endParaRPr>
          </a:p>
        </p:txBody>
      </p:sp>
      <p:sp>
        <p:nvSpPr>
          <p:cNvPr id="13" name="Text Box 4">
            <a:extLst>
              <a:ext uri="{FF2B5EF4-FFF2-40B4-BE49-F238E27FC236}">
                <a16:creationId xmlns:a16="http://schemas.microsoft.com/office/drawing/2014/main" id="{49762476-817C-4F89-BE7C-7081D5D5EDCD}"/>
              </a:ext>
            </a:extLst>
          </p:cNvPr>
          <p:cNvSpPr txBox="1">
            <a:spLocks noChangeArrowheads="1"/>
          </p:cNvSpPr>
          <p:nvPr/>
        </p:nvSpPr>
        <p:spPr bwMode="auto">
          <a:xfrm>
            <a:off x="342900" y="784225"/>
            <a:ext cx="8189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Red blood cells </a:t>
            </a:r>
            <a:r>
              <a:rPr lang="en-GB" altLang="en-US" dirty="0"/>
              <a:t>are one example of a specialized cell.</a:t>
            </a:r>
          </a:p>
        </p:txBody>
      </p:sp>
      <p:sp>
        <p:nvSpPr>
          <p:cNvPr id="14" name="Text Box 132">
            <a:extLst>
              <a:ext uri="{FF2B5EF4-FFF2-40B4-BE49-F238E27FC236}">
                <a16:creationId xmlns:a16="http://schemas.microsoft.com/office/drawing/2014/main" id="{4DC06C85-EE76-4BB0-B864-3C7A40E8ED54}"/>
              </a:ext>
            </a:extLst>
          </p:cNvPr>
          <p:cNvSpPr txBox="1">
            <a:spLocks noChangeArrowheads="1"/>
          </p:cNvSpPr>
          <p:nvPr/>
        </p:nvSpPr>
        <p:spPr bwMode="auto">
          <a:xfrm>
            <a:off x="342900" y="2459503"/>
            <a:ext cx="86182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eaLnBrk="1" hangingPunct="1">
              <a:spcBef>
                <a:spcPct val="50000"/>
              </a:spcBef>
            </a:pPr>
            <a:r>
              <a:rPr lang="en-GB" altLang="en-US" dirty="0">
                <a:solidFill>
                  <a:srgbClr val="010066"/>
                </a:solidFill>
              </a:rPr>
              <a:t>Red blood cells work alongside other blood cells to make </a:t>
            </a:r>
            <a:br>
              <a:rPr lang="en-GB" altLang="en-US" dirty="0">
                <a:solidFill>
                  <a:srgbClr val="010066"/>
                </a:solidFill>
              </a:rPr>
            </a:br>
            <a:r>
              <a:rPr lang="en-GB" altLang="en-US" dirty="0">
                <a:solidFill>
                  <a:srgbClr val="010066"/>
                </a:solidFill>
              </a:rPr>
              <a:t>up blood, which is a tissue.</a:t>
            </a:r>
            <a:endParaRPr lang="en-US" altLang="en-US" b="1" dirty="0">
              <a:solidFill>
                <a:srgbClr val="010066"/>
              </a:solidFill>
            </a:endParaRPr>
          </a:p>
        </p:txBody>
      </p:sp>
      <p:sp>
        <p:nvSpPr>
          <p:cNvPr id="20" name="Text Box 132">
            <a:extLst>
              <a:ext uri="{FF2B5EF4-FFF2-40B4-BE49-F238E27FC236}">
                <a16:creationId xmlns:a16="http://schemas.microsoft.com/office/drawing/2014/main" id="{DFC635E9-47B3-4455-BCF3-9E015D400A49}"/>
              </a:ext>
            </a:extLst>
          </p:cNvPr>
          <p:cNvSpPr txBox="1">
            <a:spLocks noChangeArrowheads="1"/>
          </p:cNvSpPr>
          <p:nvPr/>
        </p:nvSpPr>
        <p:spPr bwMode="auto">
          <a:xfrm>
            <a:off x="342900" y="3481808"/>
            <a:ext cx="44348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eaLnBrk="1" hangingPunct="1">
              <a:spcBef>
                <a:spcPct val="50000"/>
              </a:spcBef>
            </a:pPr>
            <a:r>
              <a:rPr lang="en-GB" altLang="en-US" dirty="0">
                <a:solidFill>
                  <a:srgbClr val="010066"/>
                </a:solidFill>
              </a:rPr>
              <a:t>Blood works with other tissues, such as muscle tissue, to make up the organs of the circulatory system.</a:t>
            </a:r>
            <a:endParaRPr lang="en-US" altLang="en-US" b="1" dirty="0">
              <a:solidFill>
                <a:srgbClr val="010066"/>
              </a:solidFill>
            </a:endParaRPr>
          </a:p>
        </p:txBody>
      </p:sp>
      <p:sp>
        <p:nvSpPr>
          <p:cNvPr id="21" name="Text Box 32">
            <a:extLst>
              <a:ext uri="{FF2B5EF4-FFF2-40B4-BE49-F238E27FC236}">
                <a16:creationId xmlns:a16="http://schemas.microsoft.com/office/drawing/2014/main" id="{270BA422-3210-4050-9A5C-BDEA6E490397}"/>
              </a:ext>
            </a:extLst>
          </p:cNvPr>
          <p:cNvSpPr txBox="1">
            <a:spLocks noChangeArrowheads="1"/>
          </p:cNvSpPr>
          <p:nvPr/>
        </p:nvSpPr>
        <p:spPr bwMode="auto">
          <a:xfrm>
            <a:off x="342900" y="5242778"/>
            <a:ext cx="4020661" cy="830997"/>
          </a:xfrm>
          <a:prstGeom prst="rect">
            <a:avLst/>
          </a:prstGeom>
          <a:solidFill>
            <a:srgbClr val="96E696"/>
          </a:solidFill>
          <a:ln>
            <a:noFill/>
          </a:ln>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Can you name any organs in the circulatory system?</a:t>
            </a:r>
          </a:p>
        </p:txBody>
      </p:sp>
      <p:pic>
        <p:nvPicPr>
          <p:cNvPr id="22" name="Picture 7" descr="notes_icon">
            <a:extLst>
              <a:ext uri="{FF2B5EF4-FFF2-40B4-BE49-F238E27FC236}">
                <a16:creationId xmlns:a16="http://schemas.microsoft.com/office/drawing/2014/main" id="{740DDDE2-E581-4B27-A291-41B67F85DFB7}"/>
              </a:ext>
            </a:extLst>
          </p:cNvPr>
          <p:cNvPicPr>
            <a:picLocks noChangeAspect="1" noChangeArrowheads="1"/>
          </p:cNvPicPr>
          <p:nvPr/>
        </p:nvPicPr>
        <p:blipFill>
          <a:blip r:embed="rId3" cstate="print"/>
          <a:srcRect/>
          <a:stretch>
            <a:fillRect/>
          </a:stretch>
        </p:blipFill>
        <p:spPr bwMode="auto">
          <a:xfrm>
            <a:off x="8500428" y="150813"/>
            <a:ext cx="442912" cy="387350"/>
          </a:xfrm>
          <a:prstGeom prst="rect">
            <a:avLst/>
          </a:prstGeom>
          <a:noFill/>
          <a:ln w="9525">
            <a:noFill/>
            <a:miter lim="800000"/>
            <a:headEnd/>
            <a:tailEnd/>
          </a:ln>
        </p:spPr>
      </p:pic>
      <p:pic>
        <p:nvPicPr>
          <p:cNvPr id="5" name="Picture 4">
            <a:extLst>
              <a:ext uri="{FF2B5EF4-FFF2-40B4-BE49-F238E27FC236}">
                <a16:creationId xmlns:a16="http://schemas.microsoft.com/office/drawing/2014/main" id="{408DC5E6-F76D-4EF0-AB98-FF7A0F042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6232" y="3061900"/>
            <a:ext cx="2857886" cy="3240843"/>
          </a:xfrm>
          <a:prstGeom prst="rect">
            <a:avLst/>
          </a:prstGeom>
        </p:spPr>
      </p:pic>
      <p:pic>
        <p:nvPicPr>
          <p:cNvPr id="11" name="Picture 10">
            <a:extLst>
              <a:ext uri="{FF2B5EF4-FFF2-40B4-BE49-F238E27FC236}">
                <a16:creationId xmlns:a16="http://schemas.microsoft.com/office/drawing/2014/main" id="{406051E0-9D91-4773-9570-BFD359A9240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4" grpId="0"/>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EB23EFD2-4E64-442F-A11C-BC4E413ED77F}"/>
              </a:ext>
            </a:extLst>
          </p:cNvPr>
          <p:cNvSpPr>
            <a:spLocks noGrp="1" noChangeArrowheads="1"/>
          </p:cNvSpPr>
          <p:nvPr>
            <p:ph type="title"/>
          </p:nvPr>
        </p:nvSpPr>
        <p:spPr/>
        <p:txBody>
          <a:bodyPr/>
          <a:lstStyle/>
          <a:p>
            <a:r>
              <a:rPr lang="en-GB" altLang="en-US" dirty="0"/>
              <a:t>Hierarchy in plants</a:t>
            </a:r>
          </a:p>
        </p:txBody>
      </p:sp>
      <p:sp>
        <p:nvSpPr>
          <p:cNvPr id="22532" name="Text Box 34">
            <a:extLst>
              <a:ext uri="{FF2B5EF4-FFF2-40B4-BE49-F238E27FC236}">
                <a16:creationId xmlns:a16="http://schemas.microsoft.com/office/drawing/2014/main" id="{6B8FA249-0C95-434A-81ED-20FC5F9A7769}"/>
              </a:ext>
            </a:extLst>
          </p:cNvPr>
          <p:cNvSpPr txBox="1">
            <a:spLocks noChangeArrowheads="1"/>
          </p:cNvSpPr>
          <p:nvPr/>
        </p:nvSpPr>
        <p:spPr bwMode="auto">
          <a:xfrm>
            <a:off x="342900" y="784225"/>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Plants are multicellular organisms.</a:t>
            </a:r>
          </a:p>
        </p:txBody>
      </p:sp>
      <p:sp>
        <p:nvSpPr>
          <p:cNvPr id="9" name="Text Box 33">
            <a:extLst>
              <a:ext uri="{FF2B5EF4-FFF2-40B4-BE49-F238E27FC236}">
                <a16:creationId xmlns:a16="http://schemas.microsoft.com/office/drawing/2014/main" id="{5604B1DE-523B-4651-BF36-516F1F33EF39}"/>
              </a:ext>
            </a:extLst>
          </p:cNvPr>
          <p:cNvSpPr txBox="1">
            <a:spLocks noChangeArrowheads="1"/>
          </p:cNvSpPr>
          <p:nvPr/>
        </p:nvSpPr>
        <p:spPr bwMode="auto">
          <a:xfrm>
            <a:off x="342900" y="1682571"/>
            <a:ext cx="46062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This means that, like animals, their internal structure has a hierarchy.</a:t>
            </a:r>
          </a:p>
        </p:txBody>
      </p:sp>
      <p:sp>
        <p:nvSpPr>
          <p:cNvPr id="10" name="Text Box 32">
            <a:extLst>
              <a:ext uri="{FF2B5EF4-FFF2-40B4-BE49-F238E27FC236}">
                <a16:creationId xmlns:a16="http://schemas.microsoft.com/office/drawing/2014/main" id="{B5332B53-ED03-40EF-BEFA-D8F1B6E73FE0}"/>
              </a:ext>
            </a:extLst>
          </p:cNvPr>
          <p:cNvSpPr txBox="1">
            <a:spLocks noChangeArrowheads="1"/>
          </p:cNvSpPr>
          <p:nvPr/>
        </p:nvSpPr>
        <p:spPr bwMode="auto">
          <a:xfrm>
            <a:off x="342900" y="4955996"/>
            <a:ext cx="4127500" cy="830997"/>
          </a:xfrm>
          <a:prstGeom prst="rect">
            <a:avLst/>
          </a:prstGeom>
          <a:solidFill>
            <a:srgbClr val="96E696"/>
          </a:solidFill>
          <a:ln>
            <a:noFill/>
          </a:ln>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Can you identify any parts of the hierarchy in this plant?</a:t>
            </a:r>
          </a:p>
        </p:txBody>
      </p:sp>
      <p:pic>
        <p:nvPicPr>
          <p:cNvPr id="14" name="Picture 9" descr="notes_icon">
            <a:extLst>
              <a:ext uri="{FF2B5EF4-FFF2-40B4-BE49-F238E27FC236}">
                <a16:creationId xmlns:a16="http://schemas.microsoft.com/office/drawing/2014/main" id="{DF391489-8439-499E-9C25-0BEEA9B6BCBB}"/>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FFF1C22A-7DB3-4B09-BF0F-1D9E902B1F4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
        <p:nvSpPr>
          <p:cNvPr id="11" name="Text Box 33">
            <a:extLst>
              <a:ext uri="{FF2B5EF4-FFF2-40B4-BE49-F238E27FC236}">
                <a16:creationId xmlns:a16="http://schemas.microsoft.com/office/drawing/2014/main" id="{6E800766-F019-4402-B33C-FF2CEAE58D7D}"/>
              </a:ext>
            </a:extLst>
          </p:cNvPr>
          <p:cNvSpPr txBox="1">
            <a:spLocks noChangeArrowheads="1"/>
          </p:cNvSpPr>
          <p:nvPr/>
        </p:nvSpPr>
        <p:spPr bwMode="auto">
          <a:xfrm>
            <a:off x="349364" y="3319283"/>
            <a:ext cx="46062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As with animals, the hierarchy includes cells, tissues, organs and organ systems.</a:t>
            </a:r>
          </a:p>
        </p:txBody>
      </p:sp>
      <p:pic>
        <p:nvPicPr>
          <p:cNvPr id="12" name="Picture 11">
            <a:extLst>
              <a:ext uri="{FF2B5EF4-FFF2-40B4-BE49-F238E27FC236}">
                <a16:creationId xmlns:a16="http://schemas.microsoft.com/office/drawing/2014/main" id="{F347B97C-967C-4D80-806E-B5540C66D93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10" descr="Plant_tissues_and_organs_3.1.png">
            <a:extLst>
              <a:ext uri="{FF2B5EF4-FFF2-40B4-BE49-F238E27FC236}">
                <a16:creationId xmlns:a16="http://schemas.microsoft.com/office/drawing/2014/main" id="{CFE58D5B-8FE5-4497-BF45-D0ADDBD41EB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78215" y="1128567"/>
            <a:ext cx="3458309" cy="51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217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AA743A62-EA87-4197-835C-08FB550F01FE}"/>
              </a:ext>
            </a:extLst>
          </p:cNvPr>
          <p:cNvSpPr>
            <a:spLocks noGrp="1" noChangeArrowheads="1"/>
          </p:cNvSpPr>
          <p:nvPr>
            <p:ph type="title"/>
          </p:nvPr>
        </p:nvSpPr>
        <p:spPr/>
        <p:txBody>
          <a:bodyPr/>
          <a:lstStyle/>
          <a:p>
            <a:pPr eaLnBrk="1" hangingPunct="1"/>
            <a:r>
              <a:rPr lang="en-GB" altLang="en-US" dirty="0"/>
              <a:t>Organization in plants</a:t>
            </a:r>
          </a:p>
        </p:txBody>
      </p:sp>
      <p:pic>
        <p:nvPicPr>
          <p:cNvPr id="7" name="Picture 6" descr="flash_icon">
            <a:extLst>
              <a:ext uri="{FF2B5EF4-FFF2-40B4-BE49-F238E27FC236}">
                <a16:creationId xmlns:a16="http://schemas.microsoft.com/office/drawing/2014/main" id="{0A9E0010-F39E-4679-B150-B42573F042FB}"/>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D641F16B-514C-48B3-8255-82B8054A5841}"/>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BB80A4C-BE6F-4E32-ACD0-1D9C3B88521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17839" y="86520"/>
            <a:ext cx="442911" cy="516730"/>
          </a:xfrm>
          <a:prstGeom prst="rect">
            <a:avLst/>
          </a:prstGeom>
          <a:noFill/>
          <a:ln w="9525">
            <a:noFill/>
            <a:miter lim="800000"/>
            <a:headEnd/>
            <a:tailEnd/>
          </a:ln>
        </p:spPr>
      </p:pic>
      <p:pic>
        <p:nvPicPr>
          <p:cNvPr id="11" name="Picture 10">
            <a:extLst>
              <a:ext uri="{FF2B5EF4-FFF2-40B4-BE49-F238E27FC236}">
                <a16:creationId xmlns:a16="http://schemas.microsoft.com/office/drawing/2014/main" id="{F24C7911-C6DE-46BC-89EE-C71969D3787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712200" cy="5308600"/>
          </a:xfrm>
          <a:prstGeom prst="rect">
            <a:avLst/>
          </a:prstGeom>
        </p:spPr>
      </p:pic>
    </p:spTree>
    <p:controls>
      <mc:AlternateContent xmlns:mc="http://schemas.openxmlformats.org/markup-compatibility/2006">
        <mc:Choice xmlns:v="urn:schemas-microsoft-com:vml" Requires="v">
          <p:control spid="5143" name="ShockwaveFlash1" r:id="rId2" imgW="8712360" imgH="5308560"/>
        </mc:Choice>
        <mc:Fallback>
          <p:control name="ShockwaveFlash1" r:id="rId2" imgW="8712360" imgH="5308560">
            <p:pic>
              <p:nvPicPr>
                <p:cNvPr id="4" name="ShockwaveFlash1">
                  <a:extLst>
                    <a:ext uri="{FF2B5EF4-FFF2-40B4-BE49-F238E27FC236}">
                      <a16:creationId xmlns:a16="http://schemas.microsoft.com/office/drawing/2014/main" id="{0A63CCF3-B785-4665-AE5C-1A0495E279B5}"/>
                    </a:ext>
                  </a:extLst>
                </p:cNvPr>
                <p:cNvPicPr>
                  <a:picLocks/>
                </p:cNvPicPr>
                <p:nvPr/>
              </p:nvPicPr>
              <p:blipFill>
                <a:blip r:embed="rId10"/>
                <a:stretch>
                  <a:fillRect/>
                </a:stretch>
              </p:blipFill>
              <p:spPr>
                <a:xfrm>
                  <a:off x="212725" y="800100"/>
                  <a:ext cx="87122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6">
            <a:extLst>
              <a:ext uri="{FF2B5EF4-FFF2-40B4-BE49-F238E27FC236}">
                <a16:creationId xmlns:a16="http://schemas.microsoft.com/office/drawing/2014/main" id="{61827058-DE86-4145-B82F-0EDEC9D553F1}"/>
              </a:ext>
            </a:extLst>
          </p:cNvPr>
          <p:cNvSpPr>
            <a:spLocks noGrp="1" noChangeArrowheads="1"/>
          </p:cNvSpPr>
          <p:nvPr>
            <p:ph type="title"/>
          </p:nvPr>
        </p:nvSpPr>
        <p:spPr/>
        <p:txBody>
          <a:bodyPr/>
          <a:lstStyle/>
          <a:p>
            <a:r>
              <a:rPr lang="en-GB" altLang="en-US" dirty="0"/>
              <a:t>Multicellular organisms: key words</a:t>
            </a:r>
            <a:endParaRPr lang="en-US" altLang="en-US" dirty="0"/>
          </a:p>
        </p:txBody>
      </p:sp>
      <p:pic>
        <p:nvPicPr>
          <p:cNvPr id="5" name="Picture 6" descr="flash_icon">
            <a:extLst>
              <a:ext uri="{FF2B5EF4-FFF2-40B4-BE49-F238E27FC236}">
                <a16:creationId xmlns:a16="http://schemas.microsoft.com/office/drawing/2014/main" id="{228D449E-222B-4845-AD4E-38514CE290B6}"/>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4"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7"/>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DDFB-1012-4B4C-BE34-EB17C716135C}"/>
              </a:ext>
            </a:extLst>
          </p:cNvPr>
          <p:cNvSpPr>
            <a:spLocks noGrp="1"/>
          </p:cNvSpPr>
          <p:nvPr>
            <p:ph type="title"/>
          </p:nvPr>
        </p:nvSpPr>
        <p:spPr/>
        <p:txBody>
          <a:bodyPr/>
          <a:lstStyle/>
          <a:p>
            <a:r>
              <a:rPr lang="en-GB" dirty="0"/>
              <a:t>Cells</a:t>
            </a:r>
          </a:p>
        </p:txBody>
      </p:sp>
      <p:pic>
        <p:nvPicPr>
          <p:cNvPr id="5" name="Picture 4">
            <a:extLst>
              <a:ext uri="{FF2B5EF4-FFF2-40B4-BE49-F238E27FC236}">
                <a16:creationId xmlns:a16="http://schemas.microsoft.com/office/drawing/2014/main" id="{41328E8F-952C-4250-8A04-5A1C04B61B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7" name="Text Box 3">
            <a:extLst>
              <a:ext uri="{FF2B5EF4-FFF2-40B4-BE49-F238E27FC236}">
                <a16:creationId xmlns:a16="http://schemas.microsoft.com/office/drawing/2014/main" id="{E5D72001-115A-45A8-84C1-06B59FE96F99}"/>
              </a:ext>
            </a:extLst>
          </p:cNvPr>
          <p:cNvSpPr txBox="1">
            <a:spLocks noChangeArrowheads="1"/>
          </p:cNvSpPr>
          <p:nvPr/>
        </p:nvSpPr>
        <p:spPr bwMode="auto">
          <a:xfrm>
            <a:off x="342900" y="784225"/>
            <a:ext cx="85382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What is a living organism, such as a human, made up of? </a:t>
            </a:r>
          </a:p>
        </p:txBody>
      </p:sp>
      <p:sp>
        <p:nvSpPr>
          <p:cNvPr id="10" name="Text Box 3">
            <a:extLst>
              <a:ext uri="{FF2B5EF4-FFF2-40B4-BE49-F238E27FC236}">
                <a16:creationId xmlns:a16="http://schemas.microsoft.com/office/drawing/2014/main" id="{A51565FE-A2DC-4D63-B46F-D5F2415132FB}"/>
              </a:ext>
            </a:extLst>
          </p:cNvPr>
          <p:cNvSpPr txBox="1">
            <a:spLocks noChangeArrowheads="1"/>
          </p:cNvSpPr>
          <p:nvPr/>
        </p:nvSpPr>
        <p:spPr bwMode="auto">
          <a:xfrm>
            <a:off x="342901" y="1511543"/>
            <a:ext cx="44805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All living organisms are made of </a:t>
            </a:r>
            <a:r>
              <a:rPr lang="en-GB" altLang="en-US" b="1" dirty="0">
                <a:solidFill>
                  <a:srgbClr val="10BC45"/>
                </a:solidFill>
              </a:rPr>
              <a:t>cells</a:t>
            </a:r>
            <a:r>
              <a:rPr lang="en-GB" altLang="en-US" dirty="0">
                <a:solidFill>
                  <a:srgbClr val="010066"/>
                </a:solidFill>
              </a:rPr>
              <a:t>. </a:t>
            </a:r>
          </a:p>
        </p:txBody>
      </p:sp>
      <p:sp>
        <p:nvSpPr>
          <p:cNvPr id="12" name="Text Box 3">
            <a:extLst>
              <a:ext uri="{FF2B5EF4-FFF2-40B4-BE49-F238E27FC236}">
                <a16:creationId xmlns:a16="http://schemas.microsoft.com/office/drawing/2014/main" id="{5DBC1069-2132-47B0-8474-FA09AD37CA8B}"/>
              </a:ext>
            </a:extLst>
          </p:cNvPr>
          <p:cNvSpPr txBox="1">
            <a:spLocks noChangeArrowheads="1"/>
          </p:cNvSpPr>
          <p:nvPr/>
        </p:nvSpPr>
        <p:spPr bwMode="auto">
          <a:xfrm>
            <a:off x="342900" y="2608193"/>
            <a:ext cx="48234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Some living organisms are made up of just one cell. These are </a:t>
            </a:r>
            <a:r>
              <a:rPr lang="en-GB" altLang="en-US" b="1" dirty="0">
                <a:solidFill>
                  <a:srgbClr val="10BC45"/>
                </a:solidFill>
              </a:rPr>
              <a:t>unicellular organisms</a:t>
            </a:r>
            <a:r>
              <a:rPr lang="en-GB" altLang="en-US" dirty="0">
                <a:solidFill>
                  <a:srgbClr val="010066"/>
                </a:solidFill>
              </a:rPr>
              <a:t>.</a:t>
            </a:r>
          </a:p>
        </p:txBody>
      </p:sp>
      <p:sp>
        <p:nvSpPr>
          <p:cNvPr id="13" name="Text Box 3">
            <a:extLst>
              <a:ext uri="{FF2B5EF4-FFF2-40B4-BE49-F238E27FC236}">
                <a16:creationId xmlns:a16="http://schemas.microsoft.com/office/drawing/2014/main" id="{0CEBB2B6-5CDB-4DDF-9A0C-411A22283110}"/>
              </a:ext>
            </a:extLst>
          </p:cNvPr>
          <p:cNvSpPr txBox="1">
            <a:spLocks noChangeArrowheads="1"/>
          </p:cNvSpPr>
          <p:nvPr/>
        </p:nvSpPr>
        <p:spPr bwMode="auto">
          <a:xfrm>
            <a:off x="342900" y="4074175"/>
            <a:ext cx="48234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Other living organisms are made up of many cells. These are </a:t>
            </a:r>
            <a:r>
              <a:rPr lang="en-GB" altLang="en-US" b="1" dirty="0">
                <a:solidFill>
                  <a:srgbClr val="10BC45"/>
                </a:solidFill>
              </a:rPr>
              <a:t>multicellular organisms</a:t>
            </a:r>
            <a:r>
              <a:rPr lang="en-GB" altLang="en-US" dirty="0">
                <a:solidFill>
                  <a:srgbClr val="010066"/>
                </a:solidFill>
              </a:rPr>
              <a:t>.</a:t>
            </a:r>
          </a:p>
        </p:txBody>
      </p:sp>
      <p:sp>
        <p:nvSpPr>
          <p:cNvPr id="14" name="Text Box 3">
            <a:extLst>
              <a:ext uri="{FF2B5EF4-FFF2-40B4-BE49-F238E27FC236}">
                <a16:creationId xmlns:a16="http://schemas.microsoft.com/office/drawing/2014/main" id="{3EAB557E-24F9-494A-80C3-A00EB5B89569}"/>
              </a:ext>
            </a:extLst>
          </p:cNvPr>
          <p:cNvSpPr txBox="1">
            <a:spLocks noChangeArrowheads="1"/>
          </p:cNvSpPr>
          <p:nvPr/>
        </p:nvSpPr>
        <p:spPr bwMode="auto">
          <a:xfrm>
            <a:off x="342899" y="5540157"/>
            <a:ext cx="6332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Humans are multicellular organisms. </a:t>
            </a:r>
          </a:p>
        </p:txBody>
      </p:sp>
      <p:pic>
        <p:nvPicPr>
          <p:cNvPr id="15" name="Picture 14">
            <a:extLst>
              <a:ext uri="{FF2B5EF4-FFF2-40B4-BE49-F238E27FC236}">
                <a16:creationId xmlns:a16="http://schemas.microsoft.com/office/drawing/2014/main" id="{66288B66-7805-4848-952E-CB62263C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996935" y="2436022"/>
            <a:ext cx="4182490" cy="277792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FDDFB-1012-4B4C-BE34-EB17C716135C}"/>
              </a:ext>
            </a:extLst>
          </p:cNvPr>
          <p:cNvSpPr>
            <a:spLocks noGrp="1"/>
          </p:cNvSpPr>
          <p:nvPr>
            <p:ph type="title"/>
          </p:nvPr>
        </p:nvSpPr>
        <p:spPr/>
        <p:txBody>
          <a:bodyPr/>
          <a:lstStyle/>
          <a:p>
            <a:r>
              <a:rPr lang="en-GB" dirty="0"/>
              <a:t>Multicellular hierarchy</a:t>
            </a:r>
          </a:p>
        </p:txBody>
      </p:sp>
      <p:sp>
        <p:nvSpPr>
          <p:cNvPr id="7" name="Text Box 3">
            <a:extLst>
              <a:ext uri="{FF2B5EF4-FFF2-40B4-BE49-F238E27FC236}">
                <a16:creationId xmlns:a16="http://schemas.microsoft.com/office/drawing/2014/main" id="{E5D72001-115A-45A8-84C1-06B59FE96F99}"/>
              </a:ext>
            </a:extLst>
          </p:cNvPr>
          <p:cNvSpPr txBox="1">
            <a:spLocks noChangeArrowheads="1"/>
          </p:cNvSpPr>
          <p:nvPr/>
        </p:nvSpPr>
        <p:spPr bwMode="auto">
          <a:xfrm>
            <a:off x="342900" y="784225"/>
            <a:ext cx="85267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Inside a multicellular organism, cells form part of a </a:t>
            </a:r>
            <a:r>
              <a:rPr lang="en-GB" altLang="en-US" b="1" dirty="0">
                <a:solidFill>
                  <a:srgbClr val="10BC45"/>
                </a:solidFill>
              </a:rPr>
              <a:t>hierarchy</a:t>
            </a:r>
            <a:r>
              <a:rPr lang="en-GB" altLang="en-US" dirty="0">
                <a:solidFill>
                  <a:srgbClr val="010066"/>
                </a:solidFill>
              </a:rPr>
              <a:t> of organization. </a:t>
            </a:r>
          </a:p>
        </p:txBody>
      </p:sp>
      <p:sp>
        <p:nvSpPr>
          <p:cNvPr id="15" name="Text Box 3">
            <a:extLst>
              <a:ext uri="{FF2B5EF4-FFF2-40B4-BE49-F238E27FC236}">
                <a16:creationId xmlns:a16="http://schemas.microsoft.com/office/drawing/2014/main" id="{E45BBC59-4057-489A-8859-363E649DF115}"/>
              </a:ext>
            </a:extLst>
          </p:cNvPr>
          <p:cNvSpPr txBox="1">
            <a:spLocks noChangeArrowheads="1"/>
          </p:cNvSpPr>
          <p:nvPr/>
        </p:nvSpPr>
        <p:spPr bwMode="auto">
          <a:xfrm>
            <a:off x="342900" y="1759553"/>
            <a:ext cx="85267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Different structures of increasing </a:t>
            </a:r>
            <a:br>
              <a:rPr lang="en-GB" altLang="en-US" dirty="0">
                <a:solidFill>
                  <a:srgbClr val="010066"/>
                </a:solidFill>
              </a:rPr>
            </a:br>
            <a:r>
              <a:rPr lang="en-GB" altLang="en-US" dirty="0">
                <a:solidFill>
                  <a:srgbClr val="010066"/>
                </a:solidFill>
              </a:rPr>
              <a:t>complexity fit together to create </a:t>
            </a:r>
            <a:br>
              <a:rPr lang="en-GB" altLang="en-US" dirty="0">
                <a:solidFill>
                  <a:srgbClr val="010066"/>
                </a:solidFill>
              </a:rPr>
            </a:br>
            <a:r>
              <a:rPr lang="en-GB" altLang="en-US" dirty="0">
                <a:solidFill>
                  <a:srgbClr val="010066"/>
                </a:solidFill>
              </a:rPr>
              <a:t>the whole organism:</a:t>
            </a:r>
          </a:p>
        </p:txBody>
      </p:sp>
      <p:sp>
        <p:nvSpPr>
          <p:cNvPr id="16" name="Text Box 131">
            <a:extLst>
              <a:ext uri="{FF2B5EF4-FFF2-40B4-BE49-F238E27FC236}">
                <a16:creationId xmlns:a16="http://schemas.microsoft.com/office/drawing/2014/main" id="{405ECA24-8E14-46AA-A97B-95DF4B8E6833}"/>
              </a:ext>
            </a:extLst>
          </p:cNvPr>
          <p:cNvSpPr txBox="1">
            <a:spLocks noChangeArrowheads="1"/>
          </p:cNvSpPr>
          <p:nvPr/>
        </p:nvSpPr>
        <p:spPr bwMode="auto">
          <a:xfrm>
            <a:off x="771880" y="3178993"/>
            <a:ext cx="2580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dirty="0">
                <a:solidFill>
                  <a:srgbClr val="010066"/>
                </a:solidFill>
              </a:rPr>
              <a:t>cells  </a:t>
            </a:r>
            <a:endParaRPr lang="en-US" altLang="en-US" b="1" dirty="0">
              <a:solidFill>
                <a:srgbClr val="010066"/>
              </a:solidFill>
            </a:endParaRPr>
          </a:p>
        </p:txBody>
      </p:sp>
      <p:sp>
        <p:nvSpPr>
          <p:cNvPr id="18" name="Text Box 131">
            <a:extLst>
              <a:ext uri="{FF2B5EF4-FFF2-40B4-BE49-F238E27FC236}">
                <a16:creationId xmlns:a16="http://schemas.microsoft.com/office/drawing/2014/main" id="{CE64AA03-4246-408C-976B-3398A361E44A}"/>
              </a:ext>
            </a:extLst>
          </p:cNvPr>
          <p:cNvSpPr txBox="1">
            <a:spLocks noChangeArrowheads="1"/>
          </p:cNvSpPr>
          <p:nvPr/>
        </p:nvSpPr>
        <p:spPr bwMode="auto">
          <a:xfrm>
            <a:off x="771880" y="3786788"/>
            <a:ext cx="2580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dirty="0">
                <a:solidFill>
                  <a:srgbClr val="010066"/>
                </a:solidFill>
              </a:rPr>
              <a:t>tissues </a:t>
            </a:r>
            <a:endParaRPr lang="en-US" altLang="en-US" b="1" dirty="0">
              <a:solidFill>
                <a:srgbClr val="010066"/>
              </a:solidFill>
            </a:endParaRPr>
          </a:p>
        </p:txBody>
      </p:sp>
      <p:sp>
        <p:nvSpPr>
          <p:cNvPr id="19" name="Text Box 131">
            <a:extLst>
              <a:ext uri="{FF2B5EF4-FFF2-40B4-BE49-F238E27FC236}">
                <a16:creationId xmlns:a16="http://schemas.microsoft.com/office/drawing/2014/main" id="{AD24B3E7-F966-46DF-94BE-F1A47607692F}"/>
              </a:ext>
            </a:extLst>
          </p:cNvPr>
          <p:cNvSpPr txBox="1">
            <a:spLocks noChangeArrowheads="1"/>
          </p:cNvSpPr>
          <p:nvPr/>
        </p:nvSpPr>
        <p:spPr bwMode="auto">
          <a:xfrm>
            <a:off x="771880" y="4394583"/>
            <a:ext cx="2580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dirty="0">
                <a:solidFill>
                  <a:srgbClr val="010066"/>
                </a:solidFill>
              </a:rPr>
              <a:t>organs </a:t>
            </a:r>
            <a:endParaRPr lang="en-US" altLang="en-US" b="1" dirty="0">
              <a:solidFill>
                <a:srgbClr val="010066"/>
              </a:solidFill>
            </a:endParaRPr>
          </a:p>
        </p:txBody>
      </p:sp>
      <p:sp>
        <p:nvSpPr>
          <p:cNvPr id="20" name="Text Box 131">
            <a:extLst>
              <a:ext uri="{FF2B5EF4-FFF2-40B4-BE49-F238E27FC236}">
                <a16:creationId xmlns:a16="http://schemas.microsoft.com/office/drawing/2014/main" id="{F2B46807-404A-4397-8527-B04F6E94EB8B}"/>
              </a:ext>
            </a:extLst>
          </p:cNvPr>
          <p:cNvSpPr txBox="1">
            <a:spLocks noChangeArrowheads="1"/>
          </p:cNvSpPr>
          <p:nvPr/>
        </p:nvSpPr>
        <p:spPr bwMode="auto">
          <a:xfrm>
            <a:off x="771880" y="5002378"/>
            <a:ext cx="2580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dirty="0">
                <a:solidFill>
                  <a:srgbClr val="010066"/>
                </a:solidFill>
              </a:rPr>
              <a:t>organ system </a:t>
            </a:r>
            <a:endParaRPr lang="en-US" altLang="en-US" b="1" dirty="0">
              <a:solidFill>
                <a:srgbClr val="010066"/>
              </a:solidFill>
            </a:endParaRPr>
          </a:p>
        </p:txBody>
      </p:sp>
      <p:sp>
        <p:nvSpPr>
          <p:cNvPr id="21" name="Text Box 131">
            <a:extLst>
              <a:ext uri="{FF2B5EF4-FFF2-40B4-BE49-F238E27FC236}">
                <a16:creationId xmlns:a16="http://schemas.microsoft.com/office/drawing/2014/main" id="{17E79DDA-E3EB-4804-990E-84D469CC1F93}"/>
              </a:ext>
            </a:extLst>
          </p:cNvPr>
          <p:cNvSpPr txBox="1">
            <a:spLocks noChangeArrowheads="1"/>
          </p:cNvSpPr>
          <p:nvPr/>
        </p:nvSpPr>
        <p:spPr bwMode="auto">
          <a:xfrm>
            <a:off x="771880" y="5610172"/>
            <a:ext cx="2580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Char char="l"/>
            </a:pPr>
            <a:r>
              <a:rPr lang="en-GB" altLang="en-US" b="1" dirty="0">
                <a:solidFill>
                  <a:srgbClr val="10BC45"/>
                </a:solidFill>
              </a:rPr>
              <a:t> </a:t>
            </a:r>
            <a:r>
              <a:rPr lang="en-GB" altLang="en-US" dirty="0">
                <a:solidFill>
                  <a:srgbClr val="010066"/>
                </a:solidFill>
              </a:rPr>
              <a:t>organism. </a:t>
            </a:r>
            <a:endParaRPr lang="en-US" altLang="en-US" b="1" dirty="0">
              <a:solidFill>
                <a:srgbClr val="010066"/>
              </a:solidFill>
            </a:endParaRPr>
          </a:p>
        </p:txBody>
      </p:sp>
      <p:pic>
        <p:nvPicPr>
          <p:cNvPr id="8" name="Picture 7">
            <a:extLst>
              <a:ext uri="{FF2B5EF4-FFF2-40B4-BE49-F238E27FC236}">
                <a16:creationId xmlns:a16="http://schemas.microsoft.com/office/drawing/2014/main" id="{19937C7C-2589-497F-A4EA-BD78B159A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613" y="1796197"/>
            <a:ext cx="3486416" cy="4714027"/>
          </a:xfrm>
          <a:prstGeom prst="rect">
            <a:avLst/>
          </a:prstGeom>
        </p:spPr>
      </p:pic>
      <p:pic>
        <p:nvPicPr>
          <p:cNvPr id="17" name="Picture 16">
            <a:extLst>
              <a:ext uri="{FF2B5EF4-FFF2-40B4-BE49-F238E27FC236}">
                <a16:creationId xmlns:a16="http://schemas.microsoft.com/office/drawing/2014/main" id="{159302B0-76F1-4112-81A0-1A530EDE1BF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2151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a:extLst>
              <a:ext uri="{FF2B5EF4-FFF2-40B4-BE49-F238E27FC236}">
                <a16:creationId xmlns:a16="http://schemas.microsoft.com/office/drawing/2014/main" id="{8C4DCB79-2A14-4A7A-BAAC-646BCCA91DD6}"/>
              </a:ext>
            </a:extLst>
          </p:cNvPr>
          <p:cNvSpPr txBox="1">
            <a:spLocks noChangeArrowheads="1"/>
          </p:cNvSpPr>
          <p:nvPr/>
        </p:nvSpPr>
        <p:spPr bwMode="auto">
          <a:xfrm>
            <a:off x="358775" y="800100"/>
            <a:ext cx="80994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Font typeface="Wingdings" panose="05000000000000000000" pitchFamily="2" charset="2"/>
              <a:buNone/>
            </a:pPr>
            <a:endParaRPr lang="en-GB" altLang="en-US"/>
          </a:p>
          <a:p>
            <a:pPr eaLnBrk="1" hangingPunct="1">
              <a:spcBef>
                <a:spcPct val="50000"/>
              </a:spcBef>
              <a:buFont typeface="Wingdings" panose="05000000000000000000" pitchFamily="2" charset="2"/>
              <a:buNone/>
            </a:pPr>
            <a:endParaRPr lang="en-GB" altLang="en-US"/>
          </a:p>
        </p:txBody>
      </p:sp>
      <p:sp>
        <p:nvSpPr>
          <p:cNvPr id="1029" name="Rectangle 61">
            <a:extLst>
              <a:ext uri="{FF2B5EF4-FFF2-40B4-BE49-F238E27FC236}">
                <a16:creationId xmlns:a16="http://schemas.microsoft.com/office/drawing/2014/main" id="{D3B1AA11-1442-4D0C-9BD1-A950752C815E}"/>
              </a:ext>
            </a:extLst>
          </p:cNvPr>
          <p:cNvSpPr>
            <a:spLocks noGrp="1" noChangeArrowheads="1"/>
          </p:cNvSpPr>
          <p:nvPr>
            <p:ph type="title"/>
          </p:nvPr>
        </p:nvSpPr>
        <p:spPr/>
        <p:txBody>
          <a:bodyPr/>
          <a:lstStyle/>
          <a:p>
            <a:r>
              <a:rPr lang="en-GB" altLang="en-US" dirty="0"/>
              <a:t>Organization in multicellular organisms</a:t>
            </a:r>
            <a:endParaRPr lang="en-US" altLang="en-US" dirty="0"/>
          </a:p>
        </p:txBody>
      </p:sp>
      <p:pic>
        <p:nvPicPr>
          <p:cNvPr id="7" name="Picture 6" descr="flash_icon">
            <a:extLst>
              <a:ext uri="{FF2B5EF4-FFF2-40B4-BE49-F238E27FC236}">
                <a16:creationId xmlns:a16="http://schemas.microsoft.com/office/drawing/2014/main" id="{FE3988E3-472B-4AAB-907D-1D6F9AB9F7A7}"/>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FCF632AF-5DCB-4D00-8FC0-9AA1907FAA1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2189" y="86520"/>
            <a:ext cx="442911" cy="516730"/>
          </a:xfrm>
          <a:prstGeom prst="rect">
            <a:avLst/>
          </a:prstGeom>
          <a:noFill/>
          <a:ln w="9525">
            <a:noFill/>
            <a:miter lim="800000"/>
            <a:headEnd/>
            <a:tailEnd/>
          </a:ln>
        </p:spPr>
      </p:pic>
      <p:pic>
        <p:nvPicPr>
          <p:cNvPr id="9" name="Picture 8">
            <a:extLst>
              <a:ext uri="{FF2B5EF4-FFF2-40B4-BE49-F238E27FC236}">
                <a16:creationId xmlns:a16="http://schemas.microsoft.com/office/drawing/2014/main" id="{81E70082-22ED-4431-A03D-E014BBEED6C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38200"/>
            <a:ext cx="8712200" cy="5308600"/>
          </a:xfrm>
          <a:prstGeom prst="rect">
            <a:avLst/>
          </a:prstGeom>
        </p:spPr>
      </p:pic>
    </p:spTree>
    <p:controls>
      <mc:AlternateContent xmlns:mc="http://schemas.openxmlformats.org/markup-compatibility/2006">
        <mc:Choice xmlns:v="urn:schemas-microsoft-com:vml" Requires="v">
          <p:control spid="1061" name="ShockwaveFlash1" r:id="rId2" imgW="8712360" imgH="5308560"/>
        </mc:Choice>
        <mc:Fallback>
          <p:control name="ShockwaveFlash1" r:id="rId2" imgW="8712360" imgH="5308560">
            <p:pic>
              <p:nvPicPr>
                <p:cNvPr id="4" name="ShockwaveFlash1">
                  <a:extLst>
                    <a:ext uri="{FF2B5EF4-FFF2-40B4-BE49-F238E27FC236}">
                      <a16:creationId xmlns:a16="http://schemas.microsoft.com/office/drawing/2014/main" id="{E409C352-1109-4DF4-B39B-B33D951EE1D5}"/>
                    </a:ext>
                  </a:extLst>
                </p:cNvPr>
                <p:cNvPicPr>
                  <a:picLocks/>
                </p:cNvPicPr>
                <p:nvPr/>
              </p:nvPicPr>
              <p:blipFill>
                <a:blip r:embed="rId9"/>
                <a:stretch>
                  <a:fillRect/>
                </a:stretch>
              </p:blipFill>
              <p:spPr>
                <a:xfrm>
                  <a:off x="212725" y="838200"/>
                  <a:ext cx="87122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descr="Cells_7.1.png">
            <a:extLst>
              <a:ext uri="{FF2B5EF4-FFF2-40B4-BE49-F238E27FC236}">
                <a16:creationId xmlns:a16="http://schemas.microsoft.com/office/drawing/2014/main" id="{F9614C8F-E425-4AFC-B51F-02758D594D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111" y="2549525"/>
            <a:ext cx="3895725"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EB23EFD2-4E64-442F-A11C-BC4E413ED77F}"/>
              </a:ext>
            </a:extLst>
          </p:cNvPr>
          <p:cNvSpPr>
            <a:spLocks noGrp="1" noChangeArrowheads="1"/>
          </p:cNvSpPr>
          <p:nvPr>
            <p:ph type="title"/>
          </p:nvPr>
        </p:nvSpPr>
        <p:spPr/>
        <p:txBody>
          <a:bodyPr/>
          <a:lstStyle/>
          <a:p>
            <a:r>
              <a:rPr lang="en-GB" altLang="en-US"/>
              <a:t>Cell structure</a:t>
            </a:r>
          </a:p>
        </p:txBody>
      </p:sp>
      <p:sp>
        <p:nvSpPr>
          <p:cNvPr id="22532" name="Text Box 34">
            <a:extLst>
              <a:ext uri="{FF2B5EF4-FFF2-40B4-BE49-F238E27FC236}">
                <a16:creationId xmlns:a16="http://schemas.microsoft.com/office/drawing/2014/main" id="{6B8FA249-0C95-434A-81ED-20FC5F9A7769}"/>
              </a:ext>
            </a:extLst>
          </p:cNvPr>
          <p:cNvSpPr txBox="1">
            <a:spLocks noChangeArrowheads="1"/>
          </p:cNvSpPr>
          <p:nvPr/>
        </p:nvSpPr>
        <p:spPr bwMode="auto">
          <a:xfrm>
            <a:off x="342900" y="784225"/>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Inside cells are many parts called </a:t>
            </a:r>
            <a:r>
              <a:rPr lang="en-GB" altLang="en-US" b="1" dirty="0">
                <a:solidFill>
                  <a:srgbClr val="10BC45"/>
                </a:solidFill>
              </a:rPr>
              <a:t>sub-cellular structures</a:t>
            </a:r>
            <a:r>
              <a:rPr lang="en-GB" altLang="en-US" dirty="0"/>
              <a:t>. </a:t>
            </a:r>
          </a:p>
        </p:txBody>
      </p:sp>
      <p:sp>
        <p:nvSpPr>
          <p:cNvPr id="9" name="Text Box 33">
            <a:extLst>
              <a:ext uri="{FF2B5EF4-FFF2-40B4-BE49-F238E27FC236}">
                <a16:creationId xmlns:a16="http://schemas.microsoft.com/office/drawing/2014/main" id="{5604B1DE-523B-4651-BF36-516F1F33EF39}"/>
              </a:ext>
            </a:extLst>
          </p:cNvPr>
          <p:cNvSpPr txBox="1">
            <a:spLocks noChangeArrowheads="1"/>
          </p:cNvSpPr>
          <p:nvPr/>
        </p:nvSpPr>
        <p:spPr bwMode="auto">
          <a:xfrm>
            <a:off x="342900" y="1494699"/>
            <a:ext cx="7945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Each type of sub-cellular structure has a specific role that contributes to the overall function of the cell.</a:t>
            </a:r>
          </a:p>
        </p:txBody>
      </p:sp>
      <p:sp>
        <p:nvSpPr>
          <p:cNvPr id="10" name="Text Box 32">
            <a:extLst>
              <a:ext uri="{FF2B5EF4-FFF2-40B4-BE49-F238E27FC236}">
                <a16:creationId xmlns:a16="http://schemas.microsoft.com/office/drawing/2014/main" id="{B5332B53-ED03-40EF-BEFA-D8F1B6E73FE0}"/>
              </a:ext>
            </a:extLst>
          </p:cNvPr>
          <p:cNvSpPr txBox="1">
            <a:spLocks noChangeArrowheads="1"/>
          </p:cNvSpPr>
          <p:nvPr/>
        </p:nvSpPr>
        <p:spPr bwMode="auto">
          <a:xfrm>
            <a:off x="342900" y="2575060"/>
            <a:ext cx="4020660" cy="830997"/>
          </a:xfrm>
          <a:prstGeom prst="rect">
            <a:avLst/>
          </a:prstGeom>
          <a:solidFill>
            <a:srgbClr val="96E696"/>
          </a:solidFill>
          <a:ln>
            <a:noFill/>
          </a:ln>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Can you name any </a:t>
            </a:r>
            <a:br>
              <a:rPr lang="en-GB" altLang="en-US" dirty="0"/>
            </a:br>
            <a:r>
              <a:rPr lang="en-GB" altLang="en-US" dirty="0"/>
              <a:t>sub-cellular structures?</a:t>
            </a:r>
          </a:p>
        </p:txBody>
      </p:sp>
      <p:sp>
        <p:nvSpPr>
          <p:cNvPr id="12" name="Text Box 32">
            <a:extLst>
              <a:ext uri="{FF2B5EF4-FFF2-40B4-BE49-F238E27FC236}">
                <a16:creationId xmlns:a16="http://schemas.microsoft.com/office/drawing/2014/main" id="{5C93F337-8582-4150-9B5E-1FC851F937C1}"/>
              </a:ext>
            </a:extLst>
          </p:cNvPr>
          <p:cNvSpPr txBox="1">
            <a:spLocks noChangeArrowheads="1"/>
          </p:cNvSpPr>
          <p:nvPr/>
        </p:nvSpPr>
        <p:spPr bwMode="auto">
          <a:xfrm>
            <a:off x="342900" y="3654567"/>
            <a:ext cx="4020660" cy="1200329"/>
          </a:xfrm>
          <a:prstGeom prst="rect">
            <a:avLst/>
          </a:prstGeom>
          <a:solidFill>
            <a:srgbClr val="96E696"/>
          </a:solidFill>
          <a:ln>
            <a:noFill/>
          </a:ln>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Can you identify any </a:t>
            </a:r>
            <a:br>
              <a:rPr lang="en-GB" altLang="en-US" dirty="0"/>
            </a:br>
            <a:r>
              <a:rPr lang="en-GB" altLang="en-US" dirty="0"/>
              <a:t>sub-cellular structures in this image?</a:t>
            </a:r>
          </a:p>
        </p:txBody>
      </p:sp>
      <p:sp>
        <p:nvSpPr>
          <p:cNvPr id="13" name="Text Box 32">
            <a:extLst>
              <a:ext uri="{FF2B5EF4-FFF2-40B4-BE49-F238E27FC236}">
                <a16:creationId xmlns:a16="http://schemas.microsoft.com/office/drawing/2014/main" id="{63040E83-F08C-4C54-9C41-515003469E53}"/>
              </a:ext>
            </a:extLst>
          </p:cNvPr>
          <p:cNvSpPr txBox="1">
            <a:spLocks noChangeArrowheads="1"/>
          </p:cNvSpPr>
          <p:nvPr/>
        </p:nvSpPr>
        <p:spPr bwMode="auto">
          <a:xfrm>
            <a:off x="342900" y="5103406"/>
            <a:ext cx="4020661" cy="830997"/>
          </a:xfrm>
          <a:prstGeom prst="rect">
            <a:avLst/>
          </a:prstGeom>
          <a:solidFill>
            <a:srgbClr val="96E696"/>
          </a:solidFill>
          <a:ln>
            <a:noFill/>
          </a:ln>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Do you think this image shows animal or plant cells?</a:t>
            </a:r>
          </a:p>
        </p:txBody>
      </p:sp>
      <p:pic>
        <p:nvPicPr>
          <p:cNvPr id="14" name="Picture 9" descr="notes_icon">
            <a:extLst>
              <a:ext uri="{FF2B5EF4-FFF2-40B4-BE49-F238E27FC236}">
                <a16:creationId xmlns:a16="http://schemas.microsoft.com/office/drawing/2014/main" id="{DF391489-8439-499E-9C25-0BEEA9B6BCBB}"/>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FFF1C22A-7DB3-4B09-BF0F-1D9E902B1F4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16" name="Picture 15">
            <a:extLst>
              <a:ext uri="{FF2B5EF4-FFF2-40B4-BE49-F238E27FC236}">
                <a16:creationId xmlns:a16="http://schemas.microsoft.com/office/drawing/2014/main" id="{1C3E67F9-FBC5-4340-9414-7E7C5C4596F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6E8C8662-FBFA-4B8A-B8BC-019347C2C6F8}"/>
              </a:ext>
            </a:extLst>
          </p:cNvPr>
          <p:cNvSpPr>
            <a:spLocks noGrp="1" noChangeArrowheads="1"/>
          </p:cNvSpPr>
          <p:nvPr>
            <p:ph type="title"/>
          </p:nvPr>
        </p:nvSpPr>
        <p:spPr/>
        <p:txBody>
          <a:bodyPr/>
          <a:lstStyle/>
          <a:p>
            <a:r>
              <a:rPr lang="en-GB" altLang="en-US" dirty="0"/>
              <a:t>Exploring animal cells</a:t>
            </a:r>
          </a:p>
        </p:txBody>
      </p:sp>
      <p:pic>
        <p:nvPicPr>
          <p:cNvPr id="7" name="Picture 6" descr="flash_icon">
            <a:extLst>
              <a:ext uri="{FF2B5EF4-FFF2-40B4-BE49-F238E27FC236}">
                <a16:creationId xmlns:a16="http://schemas.microsoft.com/office/drawing/2014/main" id="{0EA90D84-F055-4157-89FF-68644B6E7965}"/>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CAC4828D-18FF-4E38-A235-55C74E3007DE}"/>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D59B5546-DDDC-448B-824D-FFCB83A620D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D12B2CF-B3EA-459C-A539-5C58066D6BC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5E8414DC-DEFA-47FC-8CEB-1B1E30A9273C}"/>
              </a:ext>
            </a:extLst>
          </p:cNvPr>
          <p:cNvSpPr>
            <a:spLocks noGrp="1" noChangeArrowheads="1"/>
          </p:cNvSpPr>
          <p:nvPr>
            <p:ph type="title"/>
          </p:nvPr>
        </p:nvSpPr>
        <p:spPr/>
        <p:txBody>
          <a:bodyPr/>
          <a:lstStyle/>
          <a:p>
            <a:r>
              <a:rPr lang="en-GB" altLang="en-US" dirty="0"/>
              <a:t>Exploring plant cells</a:t>
            </a:r>
          </a:p>
        </p:txBody>
      </p:sp>
      <p:pic>
        <p:nvPicPr>
          <p:cNvPr id="7" name="Picture 6" descr="flash_icon">
            <a:extLst>
              <a:ext uri="{FF2B5EF4-FFF2-40B4-BE49-F238E27FC236}">
                <a16:creationId xmlns:a16="http://schemas.microsoft.com/office/drawing/2014/main" id="{CA953D3B-46B3-4648-BBF3-AF7473ABE334}"/>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2A76A5F4-93CF-4AB5-BDCE-E280126D9812}"/>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C3E8F75A-33D6-4C10-A028-C9A8AE96291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2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852EA4A-A5BE-4B0F-B1DC-CC7D4D2D1BE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EB23EFD2-4E64-442F-A11C-BC4E413ED77F}"/>
              </a:ext>
            </a:extLst>
          </p:cNvPr>
          <p:cNvSpPr>
            <a:spLocks noGrp="1" noChangeArrowheads="1"/>
          </p:cNvSpPr>
          <p:nvPr>
            <p:ph type="title"/>
          </p:nvPr>
        </p:nvSpPr>
        <p:spPr/>
        <p:txBody>
          <a:bodyPr/>
          <a:lstStyle/>
          <a:p>
            <a:r>
              <a:rPr lang="en-GB" altLang="en-US" dirty="0"/>
              <a:t>Sub-cellular structure and hierarchy</a:t>
            </a:r>
          </a:p>
        </p:txBody>
      </p:sp>
      <p:sp>
        <p:nvSpPr>
          <p:cNvPr id="22532" name="Text Box 34">
            <a:extLst>
              <a:ext uri="{FF2B5EF4-FFF2-40B4-BE49-F238E27FC236}">
                <a16:creationId xmlns:a16="http://schemas.microsoft.com/office/drawing/2014/main" id="{6B8FA249-0C95-434A-81ED-20FC5F9A7769}"/>
              </a:ext>
            </a:extLst>
          </p:cNvPr>
          <p:cNvSpPr txBox="1">
            <a:spLocks noChangeArrowheads="1"/>
          </p:cNvSpPr>
          <p:nvPr/>
        </p:nvSpPr>
        <p:spPr bwMode="auto">
          <a:xfrm>
            <a:off x="358775" y="784225"/>
            <a:ext cx="8785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Sub-cellular structures are an important part of the </a:t>
            </a:r>
            <a:br>
              <a:rPr lang="en-GB" altLang="en-US" dirty="0"/>
            </a:br>
            <a:r>
              <a:rPr lang="en-GB" altLang="en-US" dirty="0"/>
              <a:t>multicellular hierarchy.</a:t>
            </a:r>
          </a:p>
        </p:txBody>
      </p:sp>
      <p:sp>
        <p:nvSpPr>
          <p:cNvPr id="10" name="Text Box 32">
            <a:extLst>
              <a:ext uri="{FF2B5EF4-FFF2-40B4-BE49-F238E27FC236}">
                <a16:creationId xmlns:a16="http://schemas.microsoft.com/office/drawing/2014/main" id="{B5332B53-ED03-40EF-BEFA-D8F1B6E73FE0}"/>
              </a:ext>
            </a:extLst>
          </p:cNvPr>
          <p:cNvSpPr txBox="1">
            <a:spLocks noChangeArrowheads="1"/>
          </p:cNvSpPr>
          <p:nvPr/>
        </p:nvSpPr>
        <p:spPr bwMode="auto">
          <a:xfrm>
            <a:off x="358776" y="1835764"/>
            <a:ext cx="82948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This is because cells in different organ systems can have slightly different sub-cellular structures to help them do </a:t>
            </a:r>
            <a:br>
              <a:rPr lang="en-GB" altLang="en-US" dirty="0"/>
            </a:br>
            <a:r>
              <a:rPr lang="en-GB" altLang="en-US" dirty="0"/>
              <a:t>their jobs.</a:t>
            </a:r>
          </a:p>
        </p:txBody>
      </p:sp>
      <p:sp>
        <p:nvSpPr>
          <p:cNvPr id="11" name="Text Box 32">
            <a:extLst>
              <a:ext uri="{FF2B5EF4-FFF2-40B4-BE49-F238E27FC236}">
                <a16:creationId xmlns:a16="http://schemas.microsoft.com/office/drawing/2014/main" id="{D0D44A75-C595-44F9-A716-69266BDB07FD}"/>
              </a:ext>
            </a:extLst>
          </p:cNvPr>
          <p:cNvSpPr txBox="1">
            <a:spLocks noChangeArrowheads="1"/>
          </p:cNvSpPr>
          <p:nvPr/>
        </p:nvSpPr>
        <p:spPr bwMode="auto">
          <a:xfrm>
            <a:off x="358775" y="3403985"/>
            <a:ext cx="5127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rgbClr val="010066"/>
                </a:solidFill>
              </a:rPr>
              <a:t>For example, </a:t>
            </a:r>
            <a:r>
              <a:rPr lang="en-GB" altLang="en-US" b="1" dirty="0">
                <a:solidFill>
                  <a:srgbClr val="10BC45"/>
                </a:solidFill>
              </a:rPr>
              <a:t>muscle cells </a:t>
            </a:r>
            <a:br>
              <a:rPr lang="en-GB" altLang="en-US" b="1" dirty="0">
                <a:solidFill>
                  <a:srgbClr val="10BC45"/>
                </a:solidFill>
              </a:rPr>
            </a:br>
            <a:r>
              <a:rPr lang="en-GB" altLang="en-US" dirty="0">
                <a:solidFill>
                  <a:srgbClr val="010066"/>
                </a:solidFill>
              </a:rPr>
              <a:t>contain lots of </a:t>
            </a:r>
            <a:r>
              <a:rPr lang="en-GB" altLang="en-US" b="1" dirty="0">
                <a:solidFill>
                  <a:srgbClr val="10BC45"/>
                </a:solidFill>
              </a:rPr>
              <a:t>mitochondria</a:t>
            </a:r>
            <a:r>
              <a:rPr lang="en-GB" altLang="en-US" dirty="0">
                <a:solidFill>
                  <a:srgbClr val="010066"/>
                </a:solidFill>
              </a:rPr>
              <a:t>.</a:t>
            </a:r>
            <a:endParaRPr lang="en-GB" altLang="en-US" dirty="0"/>
          </a:p>
        </p:txBody>
      </p:sp>
      <p:sp>
        <p:nvSpPr>
          <p:cNvPr id="12" name="Text Box 32">
            <a:extLst>
              <a:ext uri="{FF2B5EF4-FFF2-40B4-BE49-F238E27FC236}">
                <a16:creationId xmlns:a16="http://schemas.microsoft.com/office/drawing/2014/main" id="{46451059-7EE1-4713-86AD-9229FC6D9B43}"/>
              </a:ext>
            </a:extLst>
          </p:cNvPr>
          <p:cNvSpPr txBox="1">
            <a:spLocks noChangeArrowheads="1"/>
          </p:cNvSpPr>
          <p:nvPr/>
        </p:nvSpPr>
        <p:spPr bwMode="auto">
          <a:xfrm>
            <a:off x="358775" y="4529198"/>
            <a:ext cx="479615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rgbClr val="010066"/>
                </a:solidFill>
              </a:rPr>
              <a:t>Mitochondria are the site of </a:t>
            </a:r>
            <a:r>
              <a:rPr lang="en-GB" altLang="en-US" b="1" dirty="0">
                <a:solidFill>
                  <a:srgbClr val="10BC45"/>
                </a:solidFill>
              </a:rPr>
              <a:t>cellular respiration</a:t>
            </a:r>
            <a:r>
              <a:rPr lang="en-GB" altLang="en-US" dirty="0">
                <a:solidFill>
                  <a:srgbClr val="010066"/>
                </a:solidFill>
              </a:rPr>
              <a:t>, releasing energy that can be used to </a:t>
            </a:r>
            <a:br>
              <a:rPr lang="en-GB" altLang="en-US" dirty="0">
                <a:solidFill>
                  <a:srgbClr val="010066"/>
                </a:solidFill>
              </a:rPr>
            </a:br>
            <a:r>
              <a:rPr lang="en-GB" altLang="en-US" dirty="0">
                <a:solidFill>
                  <a:srgbClr val="010066"/>
                </a:solidFill>
              </a:rPr>
              <a:t>bring about muscle contraction.</a:t>
            </a:r>
            <a:endParaRPr lang="en-GB" altLang="en-US" dirty="0"/>
          </a:p>
        </p:txBody>
      </p:sp>
      <p:pic>
        <p:nvPicPr>
          <p:cNvPr id="14" name="Picture 13">
            <a:extLst>
              <a:ext uri="{FF2B5EF4-FFF2-40B4-BE49-F238E27FC236}">
                <a16:creationId xmlns:a16="http://schemas.microsoft.com/office/drawing/2014/main" id="{ABFA0305-601A-4FB9-9502-478F22DD1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220" y="3082925"/>
            <a:ext cx="3167197" cy="2990850"/>
          </a:xfrm>
          <a:prstGeom prst="rect">
            <a:avLst/>
          </a:prstGeom>
        </p:spPr>
      </p:pic>
      <p:pic>
        <p:nvPicPr>
          <p:cNvPr id="9" name="Picture 8">
            <a:extLst>
              <a:ext uri="{FF2B5EF4-FFF2-40B4-BE49-F238E27FC236}">
                <a16:creationId xmlns:a16="http://schemas.microsoft.com/office/drawing/2014/main" id="{782FEC66-A9C4-44CD-9A15-8C78F03738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extLst>
      <p:ext uri="{BB962C8B-B14F-4D97-AF65-F5344CB8AC3E}">
        <p14:creationId xmlns:p14="http://schemas.microsoft.com/office/powerpoint/2010/main" val="819673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P6NydC0b"/>
  <p:tag name="ARTICULATE_DESIGN_ID_3_DEFAULT DESIGN" val="HDJmmRhd"/>
  <p:tag name="ARTICULATE_DESIGN_ID_2_DEFAULT DESIGN" val="pEnH22Mp"/>
  <p:tag name="ARTICULATE_DESIGN_ID_4_DEFAULT DESIGN" val="7uClMhSI"/>
  <p:tag name="ARTICULATE_DESIGN_ID_5_DEFAULT DESIGN" val="JExolLPG"/>
  <p:tag name="ARTICULATE_DESIGN_ID_6_DEFAULT DESIGN" val="XRCz2crX"/>
  <p:tag name="ARTICULATE_DESIGN_ID_7_DEFAULT DESIGN" val="jodQ0N7l"/>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16774</TotalTime>
  <Words>1294</Words>
  <Application>Microsoft Office PowerPoint</Application>
  <PresentationFormat>On-screen Show (4:3)</PresentationFormat>
  <Paragraphs>139</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Wingdings</vt:lpstr>
      <vt:lpstr>Arial</vt:lpstr>
      <vt:lpstr>Wingdings 2</vt:lpstr>
      <vt:lpstr>Default Design</vt:lpstr>
      <vt:lpstr>3_Default Design</vt:lpstr>
      <vt:lpstr>Multicellular Organisms</vt:lpstr>
      <vt:lpstr>Information</vt:lpstr>
      <vt:lpstr>Cells</vt:lpstr>
      <vt:lpstr>Multicellular hierarchy</vt:lpstr>
      <vt:lpstr>Organization in multicellular organisms</vt:lpstr>
      <vt:lpstr>Cell structure</vt:lpstr>
      <vt:lpstr>Exploring animal cells</vt:lpstr>
      <vt:lpstr>Exploring plant cells</vt:lpstr>
      <vt:lpstr>Sub-cellular structure and hierarchy</vt:lpstr>
      <vt:lpstr>Specialized cells</vt:lpstr>
      <vt:lpstr>Tissues</vt:lpstr>
      <vt:lpstr>Organs</vt:lpstr>
      <vt:lpstr>Organ systems</vt:lpstr>
      <vt:lpstr>Hierarchy: example</vt:lpstr>
      <vt:lpstr>Hierarchy in plants</vt:lpstr>
      <vt:lpstr>Organization in plants</vt:lpstr>
      <vt:lpstr>Multicellular organisms: key words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Multicellular Organisms</dc:title>
  <dc:subject>Boardworks High School Life Science</dc:subject>
  <dc:creator>Boardworks</dc:creator>
  <cp:lastModifiedBy>Tim Crilly</cp:lastModifiedBy>
  <cp:revision>765</cp:revision>
  <dcterms:created xsi:type="dcterms:W3CDTF">2003-10-06T13:07:42Z</dcterms:created>
  <dcterms:modified xsi:type="dcterms:W3CDTF">2019-01-31T15:25:50Z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A40D212B-C43C-4791-97FB-528DF1828B42</vt:lpwstr>
  </property>
  <property fmtid="{D5CDD505-2E9C-101B-9397-08002B2CF9AE}" pid="3" name="ArticulatePath">
    <vt:lpwstr>Acceleration</vt:lpwstr>
  </property>
</Properties>
</file>