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activeX/activeX1.xml" ContentType="application/vnd.ms-office.activeX+xml"/>
  <Override PartName="/ppt/notesSlides/notesSlide9.xml" ContentType="application/vnd.openxmlformats-officedocument.presentationml.notesSlide+xml"/>
  <Override PartName="/ppt/tags/tag40.xml" ContentType="application/vnd.openxmlformats-officedocument.presentationml.tags+xml"/>
  <Override PartName="/ppt/activeX/activeX2.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activeX/activeX3.xml" ContentType="application/vnd.ms-office.activeX+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activeX/activeX4.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activeX/activeX5.xml" ContentType="application/vnd.ms-office.activeX+xml"/>
  <Override PartName="/ppt/notesSlides/notesSlide16.xml" ContentType="application/vnd.openxmlformats-officedocument.presentationml.notesSlide+xml"/>
  <Override PartName="/ppt/tags/tag47.xml" ContentType="application/vnd.openxmlformats-officedocument.presentationml.tags+xml"/>
  <Override PartName="/ppt/activeX/activeX6.xml" ContentType="application/vnd.ms-office.activeX+xml"/>
  <Override PartName="/ppt/notesSlides/notesSlide17.xml" ContentType="application/vnd.openxmlformats-officedocument.presentationml.notesSlide+xml"/>
  <Override PartName="/ppt/tags/tag48.xml" ContentType="application/vnd.openxmlformats-officedocument.presentationml.tags+xml"/>
  <Override PartName="/ppt/activeX/activeX7.xml" ContentType="application/vnd.ms-office.activeX+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activeX/activeX8.xml" ContentType="application/vnd.ms-office.activeX+xml"/>
  <Override PartName="/ppt/notesSlides/notesSlide22.xml" ContentType="application/vnd.openxmlformats-officedocument.presentationml.notesSlide+xml"/>
  <Override PartName="/ppt/tags/tag53.xml" ContentType="application/vnd.openxmlformats-officedocument.presentationml.tags+xml"/>
  <Override PartName="/ppt/activeX/activeX9.xml" ContentType="application/vnd.ms-office.activeX+xml"/>
  <Override PartName="/ppt/notesSlides/notesSlide23.xml" ContentType="application/vnd.openxmlformats-officedocument.presentationml.notesSlide+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activeX/activeX10.xml" ContentType="application/vnd.ms-office.activeX+xml"/>
  <Override PartName="/ppt/notesSlides/notesSlide25.xml" ContentType="application/vnd.openxmlformats-officedocument.presentationml.notesSlide+xml"/>
  <Override PartName="/ppt/tags/tag56.xml" ContentType="application/vnd.openxmlformats-officedocument.presentationml.tags+xml"/>
  <Override PartName="/ppt/notesSlides/notesSlide26.xml" ContentType="application/vnd.openxmlformats-officedocument.presentationml.notesSlide+xml"/>
  <Override PartName="/ppt/tags/tag57.xml" ContentType="application/vnd.openxmlformats-officedocument.presentationml.tags+xml"/>
  <Override PartName="/ppt/activeX/activeX11.xml" ContentType="application/vnd.ms-office.activeX+xml"/>
  <Override PartName="/ppt/notesSlides/notesSlide27.xml" ContentType="application/vnd.openxmlformats-officedocument.presentationml.notesSlide+xml"/>
  <Override PartName="/ppt/tags/tag58.xml" ContentType="application/vnd.openxmlformats-officedocument.presentationml.tags+xml"/>
  <Override PartName="/ppt/activeX/activeX12.xml" ContentType="application/vnd.ms-office.activeX+xml"/>
  <Override PartName="/ppt/notesSlides/notesSlide28.xml" ContentType="application/vnd.openxmlformats-officedocument.presentationml.notesSlide+xml"/>
  <Override PartName="/ppt/tags/tag59.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530" r:id="rId1"/>
    <p:sldMasterId id="2147485545" r:id="rId2"/>
  </p:sldMasterIdLst>
  <p:notesMasterIdLst>
    <p:notesMasterId r:id="rId32"/>
  </p:notesMasterIdLst>
  <p:handoutMasterIdLst>
    <p:handoutMasterId r:id="rId33"/>
  </p:handoutMasterIdLst>
  <p:sldIdLst>
    <p:sldId id="430" r:id="rId3"/>
    <p:sldId id="537" r:id="rId4"/>
    <p:sldId id="538" r:id="rId5"/>
    <p:sldId id="484" r:id="rId6"/>
    <p:sldId id="526" r:id="rId7"/>
    <p:sldId id="527" r:id="rId8"/>
    <p:sldId id="528" r:id="rId9"/>
    <p:sldId id="488" r:id="rId10"/>
    <p:sldId id="489" r:id="rId11"/>
    <p:sldId id="485" r:id="rId12"/>
    <p:sldId id="490" r:id="rId13"/>
    <p:sldId id="498" r:id="rId14"/>
    <p:sldId id="504" r:id="rId15"/>
    <p:sldId id="499" r:id="rId16"/>
    <p:sldId id="505" r:id="rId17"/>
    <p:sldId id="500" r:id="rId18"/>
    <p:sldId id="531" r:id="rId19"/>
    <p:sldId id="530" r:id="rId20"/>
    <p:sldId id="535" r:id="rId21"/>
    <p:sldId id="532" r:id="rId22"/>
    <p:sldId id="503" r:id="rId23"/>
    <p:sldId id="507" r:id="rId24"/>
    <p:sldId id="501" r:id="rId25"/>
    <p:sldId id="502" r:id="rId26"/>
    <p:sldId id="506" r:id="rId27"/>
    <p:sldId id="529" r:id="rId28"/>
    <p:sldId id="508" r:id="rId29"/>
    <p:sldId id="509" r:id="rId30"/>
    <p:sldId id="536" r:id="rId31"/>
  </p:sldIdLst>
  <p:sldSz cx="9144000" cy="6858000" type="screen4x3"/>
  <p:notesSz cx="6858000" cy="9296400"/>
  <p:embeddedFontLst>
    <p:embeddedFont>
      <p:font typeface="Lucida Sans Unicode" panose="020B0602030504020204" pitchFamily="34" charset="0"/>
      <p:regular r:id="rId34"/>
    </p:embeddedFont>
    <p:embeddedFont>
      <p:font typeface="Wingdings 2" panose="05020102010507070707" pitchFamily="18" charset="2"/>
      <p:regular r:id="rId35"/>
    </p:embeddedFont>
  </p:embeddedFontLst>
  <p:custDataLst>
    <p:tags r:id="rId36"/>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424">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010066"/>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p:scale>
          <a:sx n="85" d="100"/>
          <a:sy n="85" d="100"/>
        </p:scale>
        <p:origin x="618" y="156"/>
      </p:cViewPr>
      <p:guideLst>
        <p:guide orient="horz" pos="494"/>
        <p:guide orient="horz" pos="3876"/>
        <p:guide pos="5424"/>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C8B2A6D7-6BA3-47B7-8EF0-7C0F1ED3DF9F}"/>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F3FC8F6-00D4-46D6-9A8F-D4051DA3C907}" type="slidenum">
              <a:rPr lang="en-GB" altLang="en-US"/>
              <a:pPr/>
              <a:t>‹#›</a:t>
            </a:fld>
            <a:endParaRPr lang="en-GB" altLang="en-US"/>
          </a:p>
        </p:txBody>
      </p:sp>
      <p:sp>
        <p:nvSpPr>
          <p:cNvPr id="6" name="Rectangle 7">
            <a:extLst>
              <a:ext uri="{FF2B5EF4-FFF2-40B4-BE49-F238E27FC236}">
                <a16:creationId xmlns:a16="http://schemas.microsoft.com/office/drawing/2014/main" id="{3692E69B-B0BB-4CA5-9DC3-D83DE24ACE5F}"/>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56B5E8AD-9122-4B3B-B717-945EE000DB3B}"/>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31551318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1" name="Rectangle 4">
            <a:extLst>
              <a:ext uri="{FF2B5EF4-FFF2-40B4-BE49-F238E27FC236}">
                <a16:creationId xmlns:a16="http://schemas.microsoft.com/office/drawing/2014/main" id="{3D35D90D-F256-4954-9FC4-7DE03684799E}"/>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6472A42F-1292-4EEC-905F-AD39844F8149}"/>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2B887572-2664-40EF-8ABD-460868E01BFB}"/>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75DFC04C-913B-496D-B68C-76B62705B645}" type="slidenum">
              <a:rPr lang="en-US" altLang="en-US"/>
              <a:pPr/>
              <a:t>‹#›</a:t>
            </a:fld>
            <a:endParaRPr lang="en-US" altLang="en-US"/>
          </a:p>
        </p:txBody>
      </p:sp>
      <p:sp>
        <p:nvSpPr>
          <p:cNvPr id="8" name="Rectangle 7">
            <a:extLst>
              <a:ext uri="{FF2B5EF4-FFF2-40B4-BE49-F238E27FC236}">
                <a16:creationId xmlns:a16="http://schemas.microsoft.com/office/drawing/2014/main" id="{A303528C-382D-40E1-A519-60D6DF99F9A9}"/>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242427FA-C3E6-4455-90FB-DC5A1375A754}"/>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1475359725"/>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947447C-C41D-4D2B-A9AE-0B0E419D0A3B}"/>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C4A692E4-555D-4C7E-A46E-EA956409F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E6477FA-B0FD-4E7C-AA7D-18875F8A3716}"/>
              </a:ext>
            </a:extLst>
          </p:cNvPr>
          <p:cNvSpPr>
            <a:spLocks noGrp="1"/>
          </p:cNvSpPr>
          <p:nvPr>
            <p:ph type="sldNum" sz="quarter" idx="10"/>
          </p:nvPr>
        </p:nvSpPr>
        <p:spPr/>
        <p:txBody>
          <a:bodyPr/>
          <a:lstStyle/>
          <a:p>
            <a:fld id="{75DFC04C-913B-496D-B68C-76B62705B645}"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a:extLst>
              <a:ext uri="{FF2B5EF4-FFF2-40B4-BE49-F238E27FC236}">
                <a16:creationId xmlns:a16="http://schemas.microsoft.com/office/drawing/2014/main" id="{59E7E13B-1549-4FC9-AEA7-FA0558949A53}"/>
              </a:ext>
            </a:extLst>
          </p:cNvPr>
          <p:cNvSpPr>
            <a:spLocks noGrp="1" noRot="1" noChangeAspect="1" noChangeArrowheads="1" noTextEdit="1"/>
          </p:cNvSpPr>
          <p:nvPr>
            <p:ph type="sldImg"/>
          </p:nvPr>
        </p:nvSpPr>
        <p:spPr>
          <a:ln/>
        </p:spPr>
      </p:sp>
      <p:sp>
        <p:nvSpPr>
          <p:cNvPr id="57349" name="Rectangle 3">
            <a:extLst>
              <a:ext uri="{FF2B5EF4-FFF2-40B4-BE49-F238E27FC236}">
                <a16:creationId xmlns:a16="http://schemas.microsoft.com/office/drawing/2014/main" id="{B5E4F11B-65D5-4D6C-B8DF-A5346B2858B9}"/>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eaLnBrk="1" hangingPunct="1">
              <a:lnSpc>
                <a:spcPct val="120000"/>
              </a:lnSpc>
            </a:pPr>
            <a:r>
              <a:rPr lang="en-GB" altLang="en-US" b="1" dirty="0">
                <a:latin typeface="Arial" panose="020B0604020202020204" pitchFamily="34" charset="0"/>
              </a:rPr>
              <a:t>Teacher notes</a:t>
            </a:r>
          </a:p>
          <a:p>
            <a:pPr eaLnBrk="1" hangingPunct="1">
              <a:lnSpc>
                <a:spcPct val="120000"/>
              </a:lnSpc>
            </a:pPr>
            <a:r>
              <a:rPr lang="en-GB" altLang="en-US" dirty="0">
                <a:latin typeface="Arial" panose="020B0604020202020204" pitchFamily="34" charset="0"/>
              </a:rPr>
              <a:t>This five-stage interactive animation shows how photosynthesis occurs in leaves. At the end of the animation, you can view a summary of this process by clicking on “summary.”</a:t>
            </a:r>
          </a:p>
          <a:p>
            <a:pPr eaLnBrk="1" hangingPunct="1">
              <a:lnSpc>
                <a:spcPct val="120000"/>
              </a:lnSpc>
            </a:pPr>
            <a:r>
              <a:rPr lang="en-GB" altLang="en-US" dirty="0">
                <a:latin typeface="Arial" panose="020B0604020202020204" pitchFamily="34" charset="0"/>
              </a:rPr>
              <a:t>Suitable prompts could include:</a:t>
            </a:r>
          </a:p>
          <a:p>
            <a:pPr eaLnBrk="1" hangingPunct="1">
              <a:lnSpc>
                <a:spcPct val="120000"/>
              </a:lnSpc>
            </a:pPr>
            <a:r>
              <a:rPr lang="en-GB" altLang="en-US" b="1" dirty="0">
                <a:latin typeface="Arial" panose="020B0604020202020204" pitchFamily="34" charset="0"/>
              </a:rPr>
              <a:t>Start:</a:t>
            </a:r>
            <a:r>
              <a:rPr lang="en-GB" altLang="en-US" dirty="0">
                <a:latin typeface="Arial" panose="020B0604020202020204" pitchFamily="34" charset="0"/>
              </a:rPr>
              <a:t> What is so special about photosynthesis?</a:t>
            </a:r>
          </a:p>
          <a:p>
            <a:pPr eaLnBrk="1" hangingPunct="1">
              <a:lnSpc>
                <a:spcPct val="120000"/>
              </a:lnSpc>
            </a:pPr>
            <a:r>
              <a:rPr lang="en-GB" altLang="en-US" b="1" dirty="0">
                <a:latin typeface="Arial" panose="020B0604020202020204" pitchFamily="34" charset="0"/>
              </a:rPr>
              <a:t>Stage 1:</a:t>
            </a:r>
            <a:r>
              <a:rPr lang="en-GB" altLang="en-US" dirty="0">
                <a:latin typeface="Arial" panose="020B0604020202020204" pitchFamily="34" charset="0"/>
              </a:rPr>
              <a:t> Where in the plant does photosynthesis take place?</a:t>
            </a:r>
          </a:p>
          <a:p>
            <a:pPr eaLnBrk="1" hangingPunct="1">
              <a:lnSpc>
                <a:spcPct val="120000"/>
              </a:lnSpc>
            </a:pPr>
            <a:r>
              <a:rPr lang="en-GB" altLang="en-US" b="1" dirty="0">
                <a:latin typeface="Arial" panose="020B0604020202020204" pitchFamily="34" charset="0"/>
              </a:rPr>
              <a:t>Stage 2:</a:t>
            </a:r>
            <a:r>
              <a:rPr lang="en-GB" altLang="en-US" dirty="0">
                <a:latin typeface="Arial" panose="020B0604020202020204" pitchFamily="34" charset="0"/>
              </a:rPr>
              <a:t> Which material comes from the soil and which material comes from the air?</a:t>
            </a:r>
          </a:p>
          <a:p>
            <a:pPr eaLnBrk="1" hangingPunct="1">
              <a:lnSpc>
                <a:spcPct val="120000"/>
              </a:lnSpc>
            </a:pPr>
            <a:r>
              <a:rPr lang="en-GB" altLang="en-US" dirty="0">
                <a:latin typeface="Arial" panose="020B0604020202020204" pitchFamily="34" charset="0"/>
              </a:rPr>
              <a:t>Why does carbon dioxide enter the plant from underneath the leaf? </a:t>
            </a:r>
          </a:p>
          <a:p>
            <a:pPr eaLnBrk="1" hangingPunct="1">
              <a:lnSpc>
                <a:spcPct val="120000"/>
              </a:lnSpc>
            </a:pPr>
            <a:r>
              <a:rPr lang="en-GB" altLang="en-US" b="1" dirty="0">
                <a:latin typeface="Arial" panose="020B0604020202020204" pitchFamily="34" charset="0"/>
              </a:rPr>
              <a:t>Stage 3:</a:t>
            </a:r>
            <a:r>
              <a:rPr lang="en-GB" altLang="en-US" dirty="0">
                <a:latin typeface="Arial" panose="020B0604020202020204" pitchFamily="34" charset="0"/>
              </a:rPr>
              <a:t> What is the source of the light energy for photosynthesis?</a:t>
            </a:r>
          </a:p>
          <a:p>
            <a:pPr eaLnBrk="1" hangingPunct="1">
              <a:lnSpc>
                <a:spcPct val="120000"/>
              </a:lnSpc>
            </a:pPr>
            <a:r>
              <a:rPr lang="en-GB" altLang="en-US" b="1" dirty="0">
                <a:latin typeface="Arial" panose="020B0604020202020204" pitchFamily="34" charset="0"/>
              </a:rPr>
              <a:t>Stage 4:</a:t>
            </a:r>
            <a:r>
              <a:rPr lang="en-GB" altLang="en-US" dirty="0">
                <a:latin typeface="Arial" panose="020B0604020202020204" pitchFamily="34" charset="0"/>
              </a:rPr>
              <a:t> Where in the plant cell does photosynthesis take place?</a:t>
            </a:r>
          </a:p>
          <a:p>
            <a:pPr eaLnBrk="1" hangingPunct="1">
              <a:lnSpc>
                <a:spcPct val="120000"/>
              </a:lnSpc>
            </a:pPr>
            <a:r>
              <a:rPr lang="en-GB" altLang="en-US" dirty="0">
                <a:latin typeface="Arial" panose="020B0604020202020204" pitchFamily="34" charset="0"/>
              </a:rPr>
              <a:t>What is the name of the pigment that is needed for photosynthesis?</a:t>
            </a:r>
          </a:p>
          <a:p>
            <a:pPr eaLnBrk="1" hangingPunct="1">
              <a:lnSpc>
                <a:spcPct val="120000"/>
              </a:lnSpc>
            </a:pPr>
            <a:r>
              <a:rPr lang="en-GB" altLang="en-US" b="1" dirty="0">
                <a:latin typeface="Arial" panose="020B0604020202020204" pitchFamily="34" charset="0"/>
              </a:rPr>
              <a:t>Stage 5:</a:t>
            </a:r>
            <a:r>
              <a:rPr lang="en-GB" altLang="en-US" dirty="0">
                <a:latin typeface="Arial" panose="020B0604020202020204" pitchFamily="34" charset="0"/>
              </a:rPr>
              <a:t> What food is produced during photosynthesis?</a:t>
            </a:r>
          </a:p>
          <a:p>
            <a:pPr eaLnBrk="1" hangingPunct="1">
              <a:lnSpc>
                <a:spcPct val="120000"/>
              </a:lnSpc>
            </a:pPr>
            <a:r>
              <a:rPr lang="en-GB" altLang="en-US" dirty="0">
                <a:latin typeface="Arial" panose="020B0604020202020204" pitchFamily="34" charset="0"/>
              </a:rPr>
              <a:t>What gas is produced during photosynthesis?</a:t>
            </a:r>
          </a:p>
          <a:p>
            <a:pPr eaLnBrk="1" hangingPunct="1">
              <a:lnSpc>
                <a:spcPct val="120000"/>
              </a:lnSpc>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p:txBody>
      </p:sp>
      <p:sp>
        <p:nvSpPr>
          <p:cNvPr id="2" name="Slide Number Placeholder 1">
            <a:extLst>
              <a:ext uri="{FF2B5EF4-FFF2-40B4-BE49-F238E27FC236}">
                <a16:creationId xmlns:a16="http://schemas.microsoft.com/office/drawing/2014/main" id="{FBD3A73E-B36F-466B-A07F-6EE01D3ADDD5}"/>
              </a:ext>
            </a:extLst>
          </p:cNvPr>
          <p:cNvSpPr>
            <a:spLocks noGrp="1"/>
          </p:cNvSpPr>
          <p:nvPr>
            <p:ph type="sldNum" sz="quarter" idx="10"/>
          </p:nvPr>
        </p:nvSpPr>
        <p:spPr/>
        <p:txBody>
          <a:bodyPr/>
          <a:lstStyle/>
          <a:p>
            <a:fld id="{75DFC04C-913B-496D-B68C-76B62705B645}"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a:extLst>
              <a:ext uri="{FF2B5EF4-FFF2-40B4-BE49-F238E27FC236}">
                <a16:creationId xmlns:a16="http://schemas.microsoft.com/office/drawing/2014/main" id="{47A4E16B-FF3A-4EAF-A537-CD90D6C0A085}"/>
              </a:ext>
            </a:extLst>
          </p:cNvPr>
          <p:cNvSpPr>
            <a:spLocks noGrp="1" noRot="1" noChangeAspect="1" noChangeArrowheads="1" noTextEdit="1"/>
          </p:cNvSpPr>
          <p:nvPr>
            <p:ph type="sldImg"/>
          </p:nvPr>
        </p:nvSpPr>
        <p:spPr>
          <a:ln/>
        </p:spPr>
      </p:sp>
      <p:sp>
        <p:nvSpPr>
          <p:cNvPr id="58373" name="Rectangle 3">
            <a:extLst>
              <a:ext uri="{FF2B5EF4-FFF2-40B4-BE49-F238E27FC236}">
                <a16:creationId xmlns:a16="http://schemas.microsoft.com/office/drawing/2014/main" id="{A4A1851F-43D5-44A9-B028-1FF89515D2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multiple-choice quiz of ten questions could be used as a summary activity to check students’ understanding of photosynthesis. To answer the questions, students select the appropriate component of the photosynthesis word equation. Mini-whiteboards could be used to make this a whole-class activity.</a:t>
            </a:r>
          </a:p>
        </p:txBody>
      </p:sp>
      <p:sp>
        <p:nvSpPr>
          <p:cNvPr id="2" name="Slide Number Placeholder 1">
            <a:extLst>
              <a:ext uri="{FF2B5EF4-FFF2-40B4-BE49-F238E27FC236}">
                <a16:creationId xmlns:a16="http://schemas.microsoft.com/office/drawing/2014/main" id="{9E8AB9EE-7703-427A-8105-090E77528AAD}"/>
              </a:ext>
            </a:extLst>
          </p:cNvPr>
          <p:cNvSpPr>
            <a:spLocks noGrp="1"/>
          </p:cNvSpPr>
          <p:nvPr>
            <p:ph type="sldNum" sz="quarter" idx="10"/>
          </p:nvPr>
        </p:nvSpPr>
        <p:spPr/>
        <p:txBody>
          <a:bodyPr/>
          <a:lstStyle/>
          <a:p>
            <a:fld id="{75DFC04C-913B-496D-B68C-76B62705B645}"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a:extLst>
              <a:ext uri="{FF2B5EF4-FFF2-40B4-BE49-F238E27FC236}">
                <a16:creationId xmlns:a16="http://schemas.microsoft.com/office/drawing/2014/main" id="{45445A1B-DD8A-4578-BD6E-FA847A57E81D}"/>
              </a:ext>
            </a:extLst>
          </p:cNvPr>
          <p:cNvSpPr>
            <a:spLocks noGrp="1" noRot="1" noChangeAspect="1" noChangeArrowheads="1" noTextEdit="1"/>
          </p:cNvSpPr>
          <p:nvPr>
            <p:ph type="sldImg"/>
          </p:nvPr>
        </p:nvSpPr>
        <p:spPr>
          <a:ln/>
        </p:spPr>
      </p:sp>
      <p:sp>
        <p:nvSpPr>
          <p:cNvPr id="60421" name="Rectangle 3">
            <a:extLst>
              <a:ext uri="{FF2B5EF4-FFF2-40B4-BE49-F238E27FC236}">
                <a16:creationId xmlns:a16="http://schemas.microsoft.com/office/drawing/2014/main" id="{7BEA907D-DB1C-4786-A177-48A1235222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p:txBody>
      </p:sp>
      <p:sp>
        <p:nvSpPr>
          <p:cNvPr id="2" name="Slide Number Placeholder 1">
            <a:extLst>
              <a:ext uri="{FF2B5EF4-FFF2-40B4-BE49-F238E27FC236}">
                <a16:creationId xmlns:a16="http://schemas.microsoft.com/office/drawing/2014/main" id="{1AFA9DB5-FB51-483D-87B1-DFCF14AD355D}"/>
              </a:ext>
            </a:extLst>
          </p:cNvPr>
          <p:cNvSpPr>
            <a:spLocks noGrp="1"/>
          </p:cNvSpPr>
          <p:nvPr>
            <p:ph type="sldNum" sz="quarter" idx="10"/>
          </p:nvPr>
        </p:nvSpPr>
        <p:spPr/>
        <p:txBody>
          <a:bodyPr/>
          <a:lstStyle/>
          <a:p>
            <a:fld id="{75DFC04C-913B-496D-B68C-76B62705B645}"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a:extLst>
              <a:ext uri="{FF2B5EF4-FFF2-40B4-BE49-F238E27FC236}">
                <a16:creationId xmlns:a16="http://schemas.microsoft.com/office/drawing/2014/main" id="{BC115D5F-14D0-4B49-B19E-FAEE3C27A53D}"/>
              </a:ext>
            </a:extLst>
          </p:cNvPr>
          <p:cNvSpPr>
            <a:spLocks noGrp="1" noRot="1" noChangeAspect="1" noChangeArrowheads="1" noTextEdit="1"/>
          </p:cNvSpPr>
          <p:nvPr>
            <p:ph type="sldImg"/>
          </p:nvPr>
        </p:nvSpPr>
        <p:spPr>
          <a:ln/>
        </p:spPr>
      </p:sp>
      <p:sp>
        <p:nvSpPr>
          <p:cNvPr id="61445" name="Rectangle 3">
            <a:extLst>
              <a:ext uri="{FF2B5EF4-FFF2-40B4-BE49-F238E27FC236}">
                <a16:creationId xmlns:a16="http://schemas.microsoft.com/office/drawing/2014/main" id="{27FCDAEC-8E38-41A7-82DA-6733966BD3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p:txBody>
      </p:sp>
      <p:sp>
        <p:nvSpPr>
          <p:cNvPr id="2" name="Slide Number Placeholder 1">
            <a:extLst>
              <a:ext uri="{FF2B5EF4-FFF2-40B4-BE49-F238E27FC236}">
                <a16:creationId xmlns:a16="http://schemas.microsoft.com/office/drawing/2014/main" id="{A371AE89-B591-45A7-AD6D-CA6512FAB03E}"/>
              </a:ext>
            </a:extLst>
          </p:cNvPr>
          <p:cNvSpPr>
            <a:spLocks noGrp="1"/>
          </p:cNvSpPr>
          <p:nvPr>
            <p:ph type="sldNum" sz="quarter" idx="10"/>
          </p:nvPr>
        </p:nvSpPr>
        <p:spPr/>
        <p:txBody>
          <a:bodyPr/>
          <a:lstStyle/>
          <a:p>
            <a:fld id="{75DFC04C-913B-496D-B68C-76B62705B645}"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a:extLst>
              <a:ext uri="{FF2B5EF4-FFF2-40B4-BE49-F238E27FC236}">
                <a16:creationId xmlns:a16="http://schemas.microsoft.com/office/drawing/2014/main" id="{933F0CA6-E319-441E-91AD-2FFF187558BD}"/>
              </a:ext>
            </a:extLst>
          </p:cNvPr>
          <p:cNvSpPr>
            <a:spLocks noGrp="1" noRot="1" noChangeAspect="1" noChangeArrowheads="1" noTextEdit="1"/>
          </p:cNvSpPr>
          <p:nvPr>
            <p:ph type="sldImg"/>
          </p:nvPr>
        </p:nvSpPr>
        <p:spPr>
          <a:ln/>
        </p:spPr>
      </p:sp>
      <p:sp>
        <p:nvSpPr>
          <p:cNvPr id="62469" name="Rectangle 3">
            <a:extLst>
              <a:ext uri="{FF2B5EF4-FFF2-40B4-BE49-F238E27FC236}">
                <a16:creationId xmlns:a16="http://schemas.microsoft.com/office/drawing/2014/main" id="{D41790CF-8E58-4DF6-954E-1798FECE7A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If chlorophyll becomes damaged then less light energy can be absorbed by the plant. Light energy is needed for photosynthesis. If less is can be absorbed by plant cells then the rate of photosynthesis will decrease. </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p:txBody>
      </p:sp>
      <p:sp>
        <p:nvSpPr>
          <p:cNvPr id="2" name="Slide Number Placeholder 1">
            <a:extLst>
              <a:ext uri="{FF2B5EF4-FFF2-40B4-BE49-F238E27FC236}">
                <a16:creationId xmlns:a16="http://schemas.microsoft.com/office/drawing/2014/main" id="{BFD04067-C1E8-4DB3-8E9C-A58F5EB393D4}"/>
              </a:ext>
            </a:extLst>
          </p:cNvPr>
          <p:cNvSpPr>
            <a:spLocks noGrp="1"/>
          </p:cNvSpPr>
          <p:nvPr>
            <p:ph type="sldNum" sz="quarter" idx="10"/>
          </p:nvPr>
        </p:nvSpPr>
        <p:spPr/>
        <p:txBody>
          <a:bodyPr/>
          <a:lstStyle/>
          <a:p>
            <a:fld id="{75DFC04C-913B-496D-B68C-76B62705B645}"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a:extLst>
              <a:ext uri="{FF2B5EF4-FFF2-40B4-BE49-F238E27FC236}">
                <a16:creationId xmlns:a16="http://schemas.microsoft.com/office/drawing/2014/main" id="{74ADEB73-7A69-4DA0-935C-9A1A5197A829}"/>
              </a:ext>
            </a:extLst>
          </p:cNvPr>
          <p:cNvSpPr>
            <a:spLocks noGrp="1" noRot="1" noChangeAspect="1" noChangeArrowheads="1" noTextEdit="1"/>
          </p:cNvSpPr>
          <p:nvPr>
            <p:ph type="sldImg"/>
          </p:nvPr>
        </p:nvSpPr>
        <p:spPr>
          <a:ln/>
        </p:spPr>
      </p:sp>
      <p:sp>
        <p:nvSpPr>
          <p:cNvPr id="63493" name="Rectangle 3">
            <a:extLst>
              <a:ext uri="{FF2B5EF4-FFF2-40B4-BE49-F238E27FC236}">
                <a16:creationId xmlns:a16="http://schemas.microsoft.com/office/drawing/2014/main" id="{7E49C33F-2B4B-4525-A29F-ED2FEFE66F4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animated graph illustrates the effect of light intensity on the rate of photosynthesis. It should be emphasized that after a certain point, other limiting factors will control the rate and further increasing light intensity will have no effect.</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endParaRPr lang="en-GB" dirty="0">
              <a:effectLst/>
            </a:endParaRPr>
          </a:p>
        </p:txBody>
      </p:sp>
      <p:sp>
        <p:nvSpPr>
          <p:cNvPr id="2" name="Slide Number Placeholder 1">
            <a:extLst>
              <a:ext uri="{FF2B5EF4-FFF2-40B4-BE49-F238E27FC236}">
                <a16:creationId xmlns:a16="http://schemas.microsoft.com/office/drawing/2014/main" id="{02532F44-8FB0-4333-9A5B-CDADDD817EA9}"/>
              </a:ext>
            </a:extLst>
          </p:cNvPr>
          <p:cNvSpPr>
            <a:spLocks noGrp="1"/>
          </p:cNvSpPr>
          <p:nvPr>
            <p:ph type="sldNum" sz="quarter" idx="10"/>
          </p:nvPr>
        </p:nvSpPr>
        <p:spPr/>
        <p:txBody>
          <a:bodyPr/>
          <a:lstStyle/>
          <a:p>
            <a:fld id="{75DFC04C-913B-496D-B68C-76B62705B645}"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a:extLst>
              <a:ext uri="{FF2B5EF4-FFF2-40B4-BE49-F238E27FC236}">
                <a16:creationId xmlns:a16="http://schemas.microsoft.com/office/drawing/2014/main" id="{456A1F22-B731-419B-878B-52DD0C51910F}"/>
              </a:ext>
            </a:extLst>
          </p:cNvPr>
          <p:cNvSpPr>
            <a:spLocks noGrp="1" noRot="1" noChangeAspect="1" noChangeArrowheads="1" noTextEdit="1"/>
          </p:cNvSpPr>
          <p:nvPr>
            <p:ph type="sldImg"/>
          </p:nvPr>
        </p:nvSpPr>
        <p:spPr>
          <a:ln/>
        </p:spPr>
      </p:sp>
      <p:sp>
        <p:nvSpPr>
          <p:cNvPr id="64517" name="Rectangle 3">
            <a:extLst>
              <a:ext uri="{FF2B5EF4-FFF2-40B4-BE49-F238E27FC236}">
                <a16:creationId xmlns:a16="http://schemas.microsoft.com/office/drawing/2014/main" id="{BA7E6209-39E0-492A-9D8A-ADFB9544AE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virtual experiment illustrates how light intensity affects the rate of photosynthesis. It could be used as a precursor to running the practical in the lab, or as a summary exercise. When using this activity, it should be emphasized that more oxygen is being produced when the light intensity is increased. This is shown by the rate of production of gas bubbles.</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Make a quantitative and/or qualitative claim regarding the relationship between dependent and independent variables.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C90AFFC-0CF9-4FE5-9B9C-C2221DF624DD}"/>
              </a:ext>
            </a:extLst>
          </p:cNvPr>
          <p:cNvSpPr>
            <a:spLocks noGrp="1"/>
          </p:cNvSpPr>
          <p:nvPr>
            <p:ph type="sldNum" sz="quarter" idx="10"/>
          </p:nvPr>
        </p:nvSpPr>
        <p:spPr/>
        <p:txBody>
          <a:bodyPr/>
          <a:lstStyle/>
          <a:p>
            <a:fld id="{75DFC04C-913B-496D-B68C-76B62705B645}"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a:extLst>
              <a:ext uri="{FF2B5EF4-FFF2-40B4-BE49-F238E27FC236}">
                <a16:creationId xmlns:a16="http://schemas.microsoft.com/office/drawing/2014/main" id="{21CC163C-C5AA-406C-B6E7-1C9597E86B3D}"/>
              </a:ext>
            </a:extLst>
          </p:cNvPr>
          <p:cNvSpPr>
            <a:spLocks noGrp="1" noRot="1" noChangeAspect="1" noChangeArrowheads="1" noTextEdit="1"/>
          </p:cNvSpPr>
          <p:nvPr>
            <p:ph type="sldImg"/>
          </p:nvPr>
        </p:nvSpPr>
        <p:spPr>
          <a:ln/>
        </p:spPr>
      </p:sp>
      <p:sp>
        <p:nvSpPr>
          <p:cNvPr id="65541" name="Rectangle 3">
            <a:extLst>
              <a:ext uri="{FF2B5EF4-FFF2-40B4-BE49-F238E27FC236}">
                <a16:creationId xmlns:a16="http://schemas.microsoft.com/office/drawing/2014/main" id="{342AE3D5-5C74-48BE-87AF-40FE30977DC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An alternative method to using a gas syringe is to count the bubbles of oxygen produced. Students could be asked why they think this method is not as good as using a gas syringe. Answers could include the likelihood of miscounting, the fact that bubbles are of different sizes and the difficulty in getting a quantitative result for volume of gas produced from a number of bubbles.</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Select appropriate tools to collect, record,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evaluate data.</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B458D0E-DDDF-4DFC-BB22-365EC8CF4231}"/>
              </a:ext>
            </a:extLst>
          </p:cNvPr>
          <p:cNvSpPr>
            <a:spLocks noGrp="1"/>
          </p:cNvSpPr>
          <p:nvPr>
            <p:ph type="sldNum" sz="quarter" idx="10"/>
          </p:nvPr>
        </p:nvSpPr>
        <p:spPr/>
        <p:txBody>
          <a:bodyPr/>
          <a:lstStyle/>
          <a:p>
            <a:fld id="{75DFC04C-913B-496D-B68C-76B62705B645}"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a:extLst>
              <a:ext uri="{FF2B5EF4-FFF2-40B4-BE49-F238E27FC236}">
                <a16:creationId xmlns:a16="http://schemas.microsoft.com/office/drawing/2014/main" id="{C663AF5C-E91D-441A-951F-497A2146B004}"/>
              </a:ext>
            </a:extLst>
          </p:cNvPr>
          <p:cNvSpPr>
            <a:spLocks noGrp="1" noRot="1" noChangeAspect="1" noChangeArrowheads="1" noTextEdit="1"/>
          </p:cNvSpPr>
          <p:nvPr>
            <p:ph type="sldImg"/>
          </p:nvPr>
        </p:nvSpPr>
        <p:spPr>
          <a:ln/>
        </p:spPr>
      </p:sp>
      <p:sp>
        <p:nvSpPr>
          <p:cNvPr id="66565" name="Rectangle 3">
            <a:extLst>
              <a:ext uri="{FF2B5EF4-FFF2-40B4-BE49-F238E27FC236}">
                <a16:creationId xmlns:a16="http://schemas.microsoft.com/office/drawing/2014/main" id="{4118DFDD-E6B0-4736-A788-515507E9DD67}"/>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eaLnBrk="1" hangingPunct="1">
              <a:lnSpc>
                <a:spcPct val="110000"/>
              </a:lnSpc>
            </a:pPr>
            <a:r>
              <a:rPr lang="en-GB" altLang="en-US" b="1" dirty="0">
                <a:latin typeface="Arial" panose="020B0604020202020204" pitchFamily="34" charset="0"/>
              </a:rPr>
              <a:t>Teacher notes</a:t>
            </a:r>
          </a:p>
          <a:p>
            <a:pPr eaLnBrk="1" hangingPunct="1">
              <a:lnSpc>
                <a:spcPct val="110000"/>
              </a:lnSpc>
            </a:pPr>
            <a:r>
              <a:rPr lang="en-GB" altLang="en-US" dirty="0">
                <a:latin typeface="Arial" panose="020B0604020202020204" pitchFamily="34" charset="0"/>
              </a:rPr>
              <a:t>The tank of water is used to absorb any heat from the lamp that may interfere with the experiment. Students could be encouraged to see this in terms of controlling other variables or potential limiting factors when carrying out an experiment.</a:t>
            </a:r>
          </a:p>
          <a:p>
            <a:pPr eaLnBrk="1" hangingPunct="1">
              <a:lnSpc>
                <a:spcPct val="110000"/>
              </a:lnSpc>
            </a:pPr>
            <a:endParaRPr lang="en-GB" altLang="en-US" dirty="0">
              <a:latin typeface="Arial" panose="020B0604020202020204" pitchFamily="34" charset="0"/>
            </a:endParaRPr>
          </a:p>
          <a:p>
            <a:pPr eaLnBrk="1" hangingPunct="1">
              <a:lnSpc>
                <a:spcPct val="110000"/>
              </a:lnSpc>
            </a:pPr>
            <a:r>
              <a:rPr lang="en-GB" altLang="en-US" dirty="0">
                <a:latin typeface="Arial" panose="020B0604020202020204" pitchFamily="34" charset="0"/>
              </a:rPr>
              <a:t>In practice, the amounts of gas collected will be very small. They are shown larger here to differentiate between each run of the experiment clearly without numerical results.</a:t>
            </a:r>
          </a:p>
          <a:p>
            <a:pPr eaLnBrk="1" hangingPunct="1">
              <a:lnSpc>
                <a:spcPct val="110000"/>
              </a:lnSpc>
            </a:pPr>
            <a:endParaRPr lang="en-GB" altLang="en-US" dirty="0">
              <a:latin typeface="Arial" panose="020B0604020202020204" pitchFamily="34" charset="0"/>
            </a:endParaRPr>
          </a:p>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Make a quantitative and/or qualitative claim regarding the relationship between dependent and independent variables.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A169972-7B27-487F-B64F-FBA1A65C40CB}"/>
              </a:ext>
            </a:extLst>
          </p:cNvPr>
          <p:cNvSpPr>
            <a:spLocks noGrp="1"/>
          </p:cNvSpPr>
          <p:nvPr>
            <p:ph type="sldNum" sz="quarter" idx="10"/>
          </p:nvPr>
        </p:nvSpPr>
        <p:spPr/>
        <p:txBody>
          <a:bodyPr/>
          <a:lstStyle/>
          <a:p>
            <a:fld id="{75DFC04C-913B-496D-B68C-76B62705B645}"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F0603FF8-4392-4DAB-8998-46E8AD64A2E0}"/>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2F8287AE-B089-46BE-AACA-AED844B34B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a:lnSpc>
                <a:spcPct val="120000"/>
              </a:lnSpc>
            </a:pPr>
            <a:r>
              <a:rPr lang="en-GB" altLang="en-US" b="1" dirty="0">
                <a:latin typeface="Arial" panose="020B0604020202020204" pitchFamily="34" charset="0"/>
              </a:rPr>
              <a:t>Teacher notes</a:t>
            </a:r>
          </a:p>
          <a:p>
            <a:pPr>
              <a:lnSpc>
                <a:spcPct val="120000"/>
              </a:lnSpc>
            </a:pPr>
            <a:r>
              <a:rPr lang="en-GB" altLang="en-US" dirty="0">
                <a:latin typeface="Arial" panose="020B0604020202020204" pitchFamily="34" charset="0"/>
              </a:rPr>
              <a:t>An inverse square relationship between light intensity and distance means that doubling the distance of the lamp would quarter the light intensity.</a:t>
            </a:r>
          </a:p>
          <a:p>
            <a:pPr>
              <a:lnSpc>
                <a:spcPct val="120000"/>
              </a:lnSpc>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The inverse square relationship explains the relationship between distance of the plant from the lamp and the volume of oxygen produced (rate of photosynthesis shown) in the results above.</a:t>
            </a:r>
          </a:p>
          <a:p>
            <a:pPr>
              <a:lnSpc>
                <a:spcPct val="120000"/>
              </a:lnSpc>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Make a quantitative and/or qualitative claim regarding the relationship between dependent and independent variables.</a:t>
            </a:r>
            <a:endParaRPr lang="en-GB" altLang="en-US" dirty="0">
              <a:latin typeface="Arial" panose="020B0604020202020204" pitchFamily="34" charset="0"/>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endParaRPr lang="en-GB" dirty="0">
              <a:effectLst/>
            </a:endParaRPr>
          </a:p>
        </p:txBody>
      </p:sp>
      <p:sp>
        <p:nvSpPr>
          <p:cNvPr id="2" name="Slide Number Placeholder 1">
            <a:extLst>
              <a:ext uri="{FF2B5EF4-FFF2-40B4-BE49-F238E27FC236}">
                <a16:creationId xmlns:a16="http://schemas.microsoft.com/office/drawing/2014/main" id="{00604F47-4E92-41FE-B656-6DB0C106979F}"/>
              </a:ext>
            </a:extLst>
          </p:cNvPr>
          <p:cNvSpPr>
            <a:spLocks noGrp="1"/>
          </p:cNvSpPr>
          <p:nvPr>
            <p:ph type="sldNum" sz="quarter" idx="10"/>
          </p:nvPr>
        </p:nvSpPr>
        <p:spPr/>
        <p:txBody>
          <a:bodyPr/>
          <a:lstStyle/>
          <a:p>
            <a:fld id="{75DFC04C-913B-496D-B68C-76B62705B645}"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94F539C6-033E-4577-B885-4D258EE7F76E}"/>
              </a:ext>
            </a:extLst>
          </p:cNvPr>
          <p:cNvSpPr>
            <a:spLocks noGrp="1"/>
          </p:cNvSpPr>
          <p:nvPr>
            <p:ph type="sldNum" sz="quarter" idx="10"/>
          </p:nvPr>
        </p:nvSpPr>
        <p:spPr/>
        <p:txBody>
          <a:bodyPr/>
          <a:lstStyle/>
          <a:p>
            <a:fld id="{75DFC04C-913B-496D-B68C-76B62705B645}" type="slidenum">
              <a:rPr lang="en-US" altLang="en-US" smtClean="0"/>
              <a:pPr/>
              <a:t>2</a:t>
            </a:fld>
            <a:endParaRPr lang="en-US" altLang="en-US"/>
          </a:p>
        </p:txBody>
      </p:sp>
    </p:spTree>
    <p:extLst>
      <p:ext uri="{BB962C8B-B14F-4D97-AF65-F5344CB8AC3E}">
        <p14:creationId xmlns:p14="http://schemas.microsoft.com/office/powerpoint/2010/main" val="1794926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a:extLst>
              <a:ext uri="{FF2B5EF4-FFF2-40B4-BE49-F238E27FC236}">
                <a16:creationId xmlns:a16="http://schemas.microsoft.com/office/drawing/2014/main" id="{B9509CC7-F1BC-434F-A204-3FAAC35AED63}"/>
              </a:ext>
            </a:extLst>
          </p:cNvPr>
          <p:cNvSpPr>
            <a:spLocks noGrp="1" noRot="1" noChangeAspect="1" noChangeArrowheads="1" noTextEdit="1"/>
          </p:cNvSpPr>
          <p:nvPr>
            <p:ph type="sldImg"/>
          </p:nvPr>
        </p:nvSpPr>
        <p:spPr>
          <a:ln/>
        </p:spPr>
      </p:sp>
      <p:sp>
        <p:nvSpPr>
          <p:cNvPr id="68613" name="Rectangle 3">
            <a:extLst>
              <a:ext uri="{FF2B5EF4-FFF2-40B4-BE49-F238E27FC236}">
                <a16:creationId xmlns:a16="http://schemas.microsoft.com/office/drawing/2014/main" id="{1D86FE21-AB08-4E8D-BFAE-2E0B05D1E2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lnSpc>
                <a:spcPct val="110000"/>
              </a:lnSpc>
            </a:pPr>
            <a:r>
              <a:rPr lang="en-GB" altLang="en-US" b="1" dirty="0">
                <a:latin typeface="Arial" panose="020B0604020202020204" pitchFamily="34" charset="0"/>
              </a:rPr>
              <a:t>Teacher notes</a:t>
            </a:r>
          </a:p>
          <a:p>
            <a:pPr eaLnBrk="1" hangingPunct="1">
              <a:lnSpc>
                <a:spcPct val="110000"/>
              </a:lnSpc>
            </a:pPr>
            <a:r>
              <a:rPr lang="en-GB" altLang="en-US" dirty="0">
                <a:latin typeface="Arial" panose="020B0604020202020204" pitchFamily="34" charset="0"/>
              </a:rPr>
              <a:t>Students can derive the inverse square law for light intensity from the y = 1/x</a:t>
            </a:r>
            <a:r>
              <a:rPr lang="en-GB" altLang="en-US" baseline="30000" dirty="0">
                <a:latin typeface="Arial" panose="020B0604020202020204" pitchFamily="34" charset="0"/>
              </a:rPr>
              <a:t>2</a:t>
            </a:r>
            <a:r>
              <a:rPr lang="en-GB" altLang="en-US" dirty="0">
                <a:latin typeface="Arial" panose="020B0604020202020204" pitchFamily="34" charset="0"/>
              </a:rPr>
              <a:t> graph by replacing y with “light intensity” and x with “distance from light source.”</a:t>
            </a:r>
          </a:p>
          <a:p>
            <a:pPr eaLnBrk="1" hangingPunct="1">
              <a:lnSpc>
                <a:spcPct val="110000"/>
              </a:lnSpc>
            </a:pPr>
            <a:endParaRPr lang="en-GB" altLang="en-US" dirty="0">
              <a:latin typeface="Arial" panose="020B0604020202020204" pitchFamily="34" charset="0"/>
            </a:endParaRPr>
          </a:p>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endParaRPr lang="en-GB" dirty="0">
              <a:effectLst/>
            </a:endParaRPr>
          </a:p>
        </p:txBody>
      </p:sp>
      <p:sp>
        <p:nvSpPr>
          <p:cNvPr id="2" name="Slide Number Placeholder 1">
            <a:extLst>
              <a:ext uri="{FF2B5EF4-FFF2-40B4-BE49-F238E27FC236}">
                <a16:creationId xmlns:a16="http://schemas.microsoft.com/office/drawing/2014/main" id="{33E2CB84-41D7-43D9-A72E-169B9A8B1AC5}"/>
              </a:ext>
            </a:extLst>
          </p:cNvPr>
          <p:cNvSpPr>
            <a:spLocks noGrp="1"/>
          </p:cNvSpPr>
          <p:nvPr>
            <p:ph type="sldNum" sz="quarter" idx="10"/>
          </p:nvPr>
        </p:nvSpPr>
        <p:spPr/>
        <p:txBody>
          <a:bodyPr/>
          <a:lstStyle/>
          <a:p>
            <a:fld id="{75DFC04C-913B-496D-B68C-76B62705B645}"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a:extLst>
              <a:ext uri="{FF2B5EF4-FFF2-40B4-BE49-F238E27FC236}">
                <a16:creationId xmlns:a16="http://schemas.microsoft.com/office/drawing/2014/main" id="{512F1944-468D-4D01-A146-33133C0A9ADA}"/>
              </a:ext>
            </a:extLst>
          </p:cNvPr>
          <p:cNvSpPr>
            <a:spLocks noGrp="1" noRot="1" noChangeAspect="1" noChangeArrowheads="1" noTextEdit="1"/>
          </p:cNvSpPr>
          <p:nvPr>
            <p:ph type="sldImg"/>
          </p:nvPr>
        </p:nvSpPr>
        <p:spPr>
          <a:ln/>
        </p:spPr>
      </p:sp>
      <p:sp>
        <p:nvSpPr>
          <p:cNvPr id="69637" name="Rectangle 3">
            <a:extLst>
              <a:ext uri="{FF2B5EF4-FFF2-40B4-BE49-F238E27FC236}">
                <a16:creationId xmlns:a16="http://schemas.microsoft.com/office/drawing/2014/main" id="{F82261BE-FDF2-4156-BF00-EB0B1FC7EE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lnSpc>
                <a:spcPct val="110000"/>
              </a:lnSpc>
            </a:pPr>
            <a:r>
              <a:rPr lang="en-GB" altLang="en-US" b="1" dirty="0">
                <a:latin typeface="Arial" panose="020B0604020202020204" pitchFamily="34" charset="0"/>
              </a:rPr>
              <a:t>Teacher notes</a:t>
            </a:r>
          </a:p>
          <a:p>
            <a:pPr>
              <a:lnSpc>
                <a:spcPct val="110000"/>
              </a:lnSpc>
            </a:pPr>
            <a:r>
              <a:rPr lang="en-GB" altLang="en-US" dirty="0">
                <a:latin typeface="Arial" panose="020B0604020202020204" pitchFamily="34" charset="0"/>
              </a:rPr>
              <a:t>Help students to apply their understanding of enzymes to answer the question. For more information about the effect of temperature on enzymes, please refer to the </a:t>
            </a:r>
            <a:r>
              <a:rPr lang="en-GB" altLang="en-US" i="1" dirty="0">
                <a:latin typeface="Arial" panose="020B0604020202020204" pitchFamily="34" charset="0"/>
              </a:rPr>
              <a:t>Enzymes</a:t>
            </a:r>
            <a:r>
              <a:rPr lang="en-GB" altLang="en-US" dirty="0">
                <a:latin typeface="Arial" panose="020B0604020202020204" pitchFamily="34" charset="0"/>
              </a:rPr>
              <a:t> presentation. </a:t>
            </a:r>
          </a:p>
          <a:p>
            <a:pPr>
              <a:lnSpc>
                <a:spcPct val="110000"/>
              </a:lnSpc>
            </a:pPr>
            <a:endParaRPr lang="en-GB" altLang="en-US" dirty="0">
              <a:latin typeface="Arial" panose="020B0604020202020204" pitchFamily="34" charset="0"/>
            </a:endParaRPr>
          </a:p>
          <a:p>
            <a:pPr>
              <a:lnSpc>
                <a:spcPct val="110000"/>
              </a:lnSpc>
            </a:pPr>
            <a:r>
              <a:rPr lang="en-GB" altLang="en-US" dirty="0">
                <a:latin typeface="Arial" panose="020B0604020202020204" pitchFamily="34" charset="0"/>
              </a:rPr>
              <a:t>You may wish to remind students that plants grow faster in the summer than winter. This is because they get more light and a warmer temperature.</a:t>
            </a:r>
          </a:p>
          <a:p>
            <a:pPr eaLnBrk="1" hangingPunct="1">
              <a:lnSpc>
                <a:spcPct val="110000"/>
              </a:lnSpc>
            </a:pPr>
            <a:endParaRPr lang="en-GB" altLang="en-US" dirty="0">
              <a:latin typeface="Arial" panose="020B0604020202020204" pitchFamily="34" charset="0"/>
            </a:endParaRPr>
          </a:p>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marL="0" marR="0" lvl="0" indent="0" algn="l" defTabSz="914400" rtl="0" eaLnBrk="0" fontAlgn="base" latinLnBrk="0" hangingPunct="0">
              <a:lnSpc>
                <a:spcPct val="110000"/>
              </a:lnSpc>
              <a:spcAft>
                <a:spcPct val="0"/>
              </a:spcAft>
              <a:buClrTx/>
              <a:buSzTx/>
              <a:buFont typeface="Arial" panose="020B0604020202020204" pitchFamily="34" charset="0"/>
              <a:buNone/>
              <a:tabLst/>
              <a:defRPr/>
            </a:pPr>
            <a:endParaRPr lang="en-GB" sz="1200" kern="1200" dirty="0">
              <a:solidFill>
                <a:schemeClr val="tx1"/>
              </a:solidFill>
              <a:effectLst/>
              <a:latin typeface="Arial" charset="0"/>
              <a:ea typeface="+mn-ea"/>
              <a:cs typeface="+mn-cs"/>
            </a:endParaRPr>
          </a:p>
          <a:p>
            <a:pPr eaLnBrk="1" hangingPunct="1">
              <a:lnSpc>
                <a:spcPct val="110000"/>
              </a:lnSpc>
            </a:pPr>
            <a:r>
              <a:rPr lang="en-GB" altLang="en-US" b="1" dirty="0">
                <a:latin typeface="Arial" panose="020B0604020202020204" pitchFamily="34" charset="0"/>
              </a:rPr>
              <a:t>Photo credit: </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eFesenko</a:t>
            </a:r>
            <a:r>
              <a:rPr lang="en-US" altLang="en-US" dirty="0">
                <a:latin typeface="Arial" panose="020B0604020202020204" pitchFamily="34" charset="0"/>
                <a:cs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1CF5B14-DE3E-4F77-850F-23D494C39A6C}"/>
              </a:ext>
            </a:extLst>
          </p:cNvPr>
          <p:cNvSpPr>
            <a:spLocks noGrp="1"/>
          </p:cNvSpPr>
          <p:nvPr>
            <p:ph type="sldNum" sz="quarter" idx="10"/>
          </p:nvPr>
        </p:nvSpPr>
        <p:spPr/>
        <p:txBody>
          <a:bodyPr/>
          <a:lstStyle/>
          <a:p>
            <a:fld id="{75DFC04C-913B-496D-B68C-76B62705B645}"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a:extLst>
              <a:ext uri="{FF2B5EF4-FFF2-40B4-BE49-F238E27FC236}">
                <a16:creationId xmlns:a16="http://schemas.microsoft.com/office/drawing/2014/main" id="{152E1C44-66D5-45DD-86F9-43816F13444E}"/>
              </a:ext>
            </a:extLst>
          </p:cNvPr>
          <p:cNvSpPr>
            <a:spLocks noGrp="1" noRot="1" noChangeAspect="1" noChangeArrowheads="1" noTextEdit="1"/>
          </p:cNvSpPr>
          <p:nvPr>
            <p:ph type="sldImg"/>
          </p:nvPr>
        </p:nvSpPr>
        <p:spPr>
          <a:ln/>
        </p:spPr>
      </p:sp>
      <p:sp>
        <p:nvSpPr>
          <p:cNvPr id="70661" name="Rectangle 3">
            <a:extLst>
              <a:ext uri="{FF2B5EF4-FFF2-40B4-BE49-F238E27FC236}">
                <a16:creationId xmlns:a16="http://schemas.microsoft.com/office/drawing/2014/main" id="{4C9108B4-DDCD-4E42-AFBE-5F160E470879}"/>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animated graph illustrates the effect of temperature on the rate of photosynthesis. It should highlighted that, unlike carbon dioxide and light intensity, increasing the temperature above 45 °C will cause the rate to decrease or stop completely. Students should be aware that photosynthesis is controlled by temperature-sensitive enzymes. At both stages of the graph, temperature is the limiting factor.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For more information about the effect of temperature on enzymes, please refer to the </a:t>
            </a:r>
            <a:r>
              <a:rPr lang="en-GB" altLang="en-US" i="1" dirty="0">
                <a:latin typeface="Arial" panose="020B0604020202020204" pitchFamily="34" charset="0"/>
              </a:rPr>
              <a:t>Enzymes</a:t>
            </a:r>
            <a:r>
              <a:rPr lang="en-GB" altLang="en-US" dirty="0">
                <a:latin typeface="Arial" panose="020B0604020202020204" pitchFamily="34" charset="0"/>
              </a:rPr>
              <a:t> presentation. </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endParaRPr lang="en-GB" dirty="0">
              <a:effectLst/>
            </a:endParaRPr>
          </a:p>
        </p:txBody>
      </p:sp>
      <p:sp>
        <p:nvSpPr>
          <p:cNvPr id="2" name="Slide Number Placeholder 1">
            <a:extLst>
              <a:ext uri="{FF2B5EF4-FFF2-40B4-BE49-F238E27FC236}">
                <a16:creationId xmlns:a16="http://schemas.microsoft.com/office/drawing/2014/main" id="{9814064A-A381-4E70-B0D0-D54BD8E66573}"/>
              </a:ext>
            </a:extLst>
          </p:cNvPr>
          <p:cNvSpPr>
            <a:spLocks noGrp="1"/>
          </p:cNvSpPr>
          <p:nvPr>
            <p:ph type="sldNum" sz="quarter" idx="10"/>
          </p:nvPr>
        </p:nvSpPr>
        <p:spPr/>
        <p:txBody>
          <a:bodyPr/>
          <a:lstStyle/>
          <a:p>
            <a:fld id="{75DFC04C-913B-496D-B68C-76B62705B645}"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a:extLst>
              <a:ext uri="{FF2B5EF4-FFF2-40B4-BE49-F238E27FC236}">
                <a16:creationId xmlns:a16="http://schemas.microsoft.com/office/drawing/2014/main" id="{1D51559B-2C1F-4750-95F4-44E721DC22CE}"/>
              </a:ext>
            </a:extLst>
          </p:cNvPr>
          <p:cNvSpPr>
            <a:spLocks noGrp="1" noRot="1" noChangeAspect="1" noChangeArrowheads="1" noTextEdit="1"/>
          </p:cNvSpPr>
          <p:nvPr>
            <p:ph type="sldImg"/>
          </p:nvPr>
        </p:nvSpPr>
        <p:spPr>
          <a:ln/>
        </p:spPr>
      </p:sp>
      <p:sp>
        <p:nvSpPr>
          <p:cNvPr id="71685" name="Rectangle 3">
            <a:extLst>
              <a:ext uri="{FF2B5EF4-FFF2-40B4-BE49-F238E27FC236}">
                <a16:creationId xmlns:a16="http://schemas.microsoft.com/office/drawing/2014/main" id="{CC2E8FF3-C012-4A76-A104-6C9ADF1290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data handling activity investigates the effects of light and temperature on the rate of photosynthesis. Students are able to plot two graphs using experimental data and a line of best fit is automatically added to each graph. It could be used to complement a practical in the lab, or as a revision exercise. While using the activity, it should be emphasized that two experiments were conducted, changing only one variable at a time.  </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p>
        </p:txBody>
      </p:sp>
      <p:sp>
        <p:nvSpPr>
          <p:cNvPr id="2" name="Slide Number Placeholder 1">
            <a:extLst>
              <a:ext uri="{FF2B5EF4-FFF2-40B4-BE49-F238E27FC236}">
                <a16:creationId xmlns:a16="http://schemas.microsoft.com/office/drawing/2014/main" id="{6B9F971A-254A-4D1F-930C-F301E9DFBF59}"/>
              </a:ext>
            </a:extLst>
          </p:cNvPr>
          <p:cNvSpPr>
            <a:spLocks noGrp="1"/>
          </p:cNvSpPr>
          <p:nvPr>
            <p:ph type="sldNum" sz="quarter" idx="10"/>
          </p:nvPr>
        </p:nvSpPr>
        <p:spPr/>
        <p:txBody>
          <a:bodyPr/>
          <a:lstStyle/>
          <a:p>
            <a:fld id="{75DFC04C-913B-496D-B68C-76B62705B645}"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a:extLst>
              <a:ext uri="{FF2B5EF4-FFF2-40B4-BE49-F238E27FC236}">
                <a16:creationId xmlns:a16="http://schemas.microsoft.com/office/drawing/2014/main" id="{B3480545-B36E-415C-A613-3E273EE275D3}"/>
              </a:ext>
            </a:extLst>
          </p:cNvPr>
          <p:cNvSpPr>
            <a:spLocks noGrp="1" noRot="1" noChangeAspect="1" noChangeArrowheads="1" noTextEdit="1"/>
          </p:cNvSpPr>
          <p:nvPr>
            <p:ph type="sldImg"/>
          </p:nvPr>
        </p:nvSpPr>
        <p:spPr>
          <a:ln/>
        </p:spPr>
      </p:sp>
      <p:sp>
        <p:nvSpPr>
          <p:cNvPr id="72709" name="Rectangle 3">
            <a:extLst>
              <a:ext uri="{FF2B5EF4-FFF2-40B4-BE49-F238E27FC236}">
                <a16:creationId xmlns:a16="http://schemas.microsoft.com/office/drawing/2014/main" id="{7D33B5E8-EC52-431C-B69E-6859066461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p:txBody>
      </p:sp>
      <p:sp>
        <p:nvSpPr>
          <p:cNvPr id="2" name="Slide Number Placeholder 1">
            <a:extLst>
              <a:ext uri="{FF2B5EF4-FFF2-40B4-BE49-F238E27FC236}">
                <a16:creationId xmlns:a16="http://schemas.microsoft.com/office/drawing/2014/main" id="{2077617B-84C8-4929-87E1-ECC478B9FD42}"/>
              </a:ext>
            </a:extLst>
          </p:cNvPr>
          <p:cNvSpPr>
            <a:spLocks noGrp="1"/>
          </p:cNvSpPr>
          <p:nvPr>
            <p:ph type="sldNum" sz="quarter" idx="10"/>
          </p:nvPr>
        </p:nvSpPr>
        <p:spPr/>
        <p:txBody>
          <a:bodyPr/>
          <a:lstStyle/>
          <a:p>
            <a:fld id="{75DFC04C-913B-496D-B68C-76B62705B645}"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a:extLst>
              <a:ext uri="{FF2B5EF4-FFF2-40B4-BE49-F238E27FC236}">
                <a16:creationId xmlns:a16="http://schemas.microsoft.com/office/drawing/2014/main" id="{65499D80-136E-40AB-A596-E1173602C223}"/>
              </a:ext>
            </a:extLst>
          </p:cNvPr>
          <p:cNvSpPr>
            <a:spLocks noGrp="1" noRot="1" noChangeAspect="1" noChangeArrowheads="1" noTextEdit="1"/>
          </p:cNvSpPr>
          <p:nvPr>
            <p:ph type="sldImg"/>
          </p:nvPr>
        </p:nvSpPr>
        <p:spPr>
          <a:ln/>
        </p:spPr>
      </p:sp>
      <p:sp>
        <p:nvSpPr>
          <p:cNvPr id="73733" name="Rectangle 3">
            <a:extLst>
              <a:ext uri="{FF2B5EF4-FFF2-40B4-BE49-F238E27FC236}">
                <a16:creationId xmlns:a16="http://schemas.microsoft.com/office/drawing/2014/main" id="{C19C6199-62D0-411C-8E75-90F766B3438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animated graph illustrates the effect of carbon dioxide levels on the rate of photosynthesis. It should be emphasized that after a certain point, other limiting factors will control the rate and increasing carbon dioxide levels will have no effect. The similarities of the light intensity and carbon dioxide graphs could also be highlighted.</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p>
        </p:txBody>
      </p:sp>
      <p:sp>
        <p:nvSpPr>
          <p:cNvPr id="2" name="Slide Number Placeholder 1">
            <a:extLst>
              <a:ext uri="{FF2B5EF4-FFF2-40B4-BE49-F238E27FC236}">
                <a16:creationId xmlns:a16="http://schemas.microsoft.com/office/drawing/2014/main" id="{5C32097A-29C7-4900-B634-EEEEA81B1F2F}"/>
              </a:ext>
            </a:extLst>
          </p:cNvPr>
          <p:cNvSpPr>
            <a:spLocks noGrp="1"/>
          </p:cNvSpPr>
          <p:nvPr>
            <p:ph type="sldNum" sz="quarter" idx="10"/>
          </p:nvPr>
        </p:nvSpPr>
        <p:spPr/>
        <p:txBody>
          <a:bodyPr/>
          <a:lstStyle/>
          <a:p>
            <a:fld id="{75DFC04C-913B-496D-B68C-76B62705B645}"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a:extLst>
              <a:ext uri="{FF2B5EF4-FFF2-40B4-BE49-F238E27FC236}">
                <a16:creationId xmlns:a16="http://schemas.microsoft.com/office/drawing/2014/main" id="{DAED60E4-12C2-4E2E-8AD0-CBDD6C7208E9}"/>
              </a:ext>
            </a:extLst>
          </p:cNvPr>
          <p:cNvSpPr>
            <a:spLocks noGrp="1" noRot="1" noChangeAspect="1" noChangeArrowheads="1" noTextEdit="1"/>
          </p:cNvSpPr>
          <p:nvPr>
            <p:ph type="sldImg"/>
          </p:nvPr>
        </p:nvSpPr>
        <p:spPr>
          <a:ln/>
        </p:spPr>
      </p:sp>
      <p:sp>
        <p:nvSpPr>
          <p:cNvPr id="74757" name="Rectangle 3">
            <a:extLst>
              <a:ext uri="{FF2B5EF4-FFF2-40B4-BE49-F238E27FC236}">
                <a16:creationId xmlns:a16="http://schemas.microsoft.com/office/drawing/2014/main" id="{32252644-00A7-4950-9DA0-BB012EAB6E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Make directional hypotheses that specify what happens to a dependent variable when an independent variable is manipulated.</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p:txBody>
      </p:sp>
      <p:sp>
        <p:nvSpPr>
          <p:cNvPr id="2" name="Slide Number Placeholder 1">
            <a:extLst>
              <a:ext uri="{FF2B5EF4-FFF2-40B4-BE49-F238E27FC236}">
                <a16:creationId xmlns:a16="http://schemas.microsoft.com/office/drawing/2014/main" id="{2CDD668F-DB14-4E4A-A80D-E571F217034D}"/>
              </a:ext>
            </a:extLst>
          </p:cNvPr>
          <p:cNvSpPr>
            <a:spLocks noGrp="1"/>
          </p:cNvSpPr>
          <p:nvPr>
            <p:ph type="sldNum" sz="quarter" idx="10"/>
          </p:nvPr>
        </p:nvSpPr>
        <p:spPr/>
        <p:txBody>
          <a:bodyPr/>
          <a:lstStyle/>
          <a:p>
            <a:fld id="{75DFC04C-913B-496D-B68C-76B62705B645}"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a:extLst>
              <a:ext uri="{FF2B5EF4-FFF2-40B4-BE49-F238E27FC236}">
                <a16:creationId xmlns:a16="http://schemas.microsoft.com/office/drawing/2014/main" id="{FCB1115A-1C0F-4DB8-9B78-9885E97C0C7D}"/>
              </a:ext>
            </a:extLst>
          </p:cNvPr>
          <p:cNvSpPr>
            <a:spLocks noGrp="1" noRot="1" noChangeAspect="1" noChangeArrowheads="1" noTextEdit="1"/>
          </p:cNvSpPr>
          <p:nvPr>
            <p:ph type="sldImg"/>
          </p:nvPr>
        </p:nvSpPr>
        <p:spPr>
          <a:ln/>
        </p:spPr>
      </p:sp>
      <p:sp>
        <p:nvSpPr>
          <p:cNvPr id="75781" name="Rectangle 3">
            <a:extLst>
              <a:ext uri="{FF2B5EF4-FFF2-40B4-BE49-F238E27FC236}">
                <a16:creationId xmlns:a16="http://schemas.microsoft.com/office/drawing/2014/main" id="{433E0747-05B1-4499-9657-9DF6D6F633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a:t>
            </a:r>
            <a:r>
              <a:rPr lang="en-GB" altLang="en-US" dirty="0" err="1">
                <a:latin typeface="Arial" panose="020B0604020202020204" pitchFamily="34" charset="0"/>
              </a:rPr>
              <a:t>labeling</a:t>
            </a:r>
            <a:r>
              <a:rPr lang="en-GB" altLang="en-US" dirty="0">
                <a:latin typeface="Arial" panose="020B0604020202020204" pitchFamily="34" charset="0"/>
              </a:rPr>
              <a:t> graphs activity could be used to check students’ understanding of factors that limit the rate of photosynthesis and how they interact with one another. It should be emphasized that each of the three factors has the potential to limit photosynthesis. </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6530E8A-2227-47CB-B04E-58B2B7FF5F6B}"/>
              </a:ext>
            </a:extLst>
          </p:cNvPr>
          <p:cNvSpPr>
            <a:spLocks noGrp="1"/>
          </p:cNvSpPr>
          <p:nvPr>
            <p:ph type="sldNum" sz="quarter" idx="10"/>
          </p:nvPr>
        </p:nvSpPr>
        <p:spPr/>
        <p:txBody>
          <a:bodyPr/>
          <a:lstStyle/>
          <a:p>
            <a:fld id="{75DFC04C-913B-496D-B68C-76B62705B645}" type="slidenum">
              <a:rPr lang="en-US" altLang="en-US" smtClean="0"/>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a:extLst>
              <a:ext uri="{FF2B5EF4-FFF2-40B4-BE49-F238E27FC236}">
                <a16:creationId xmlns:a16="http://schemas.microsoft.com/office/drawing/2014/main" id="{82AE8677-7EB2-49D5-B27E-2ED19370D1E9}"/>
              </a:ext>
            </a:extLst>
          </p:cNvPr>
          <p:cNvSpPr>
            <a:spLocks noGrp="1" noRot="1" noChangeAspect="1" noChangeArrowheads="1" noTextEdit="1"/>
          </p:cNvSpPr>
          <p:nvPr>
            <p:ph type="sldImg"/>
          </p:nvPr>
        </p:nvSpPr>
        <p:spPr>
          <a:ln/>
        </p:spPr>
      </p:sp>
      <p:sp>
        <p:nvSpPr>
          <p:cNvPr id="76805" name="Rectangle 3">
            <a:extLst>
              <a:ext uri="{FF2B5EF4-FFF2-40B4-BE49-F238E27FC236}">
                <a16:creationId xmlns:a16="http://schemas.microsoft.com/office/drawing/2014/main" id="{A5D76C66-B576-42C5-BACF-8267A3C026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simulation activity enables students to experiment with the conditions required for optimum plant growth. It could be used as a summary activity to check students’ understanding of the factors that control photosynthesis.</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Ask students why they think it is easier to control factors affecting photosynthesis and plant growth in a greenhouse.</a:t>
            </a:r>
          </a:p>
          <a:p>
            <a:pPr marL="171450" indent="-171450" eaLnBrk="1" hangingPunct="1">
              <a:buFont typeface="Arial" panose="020B0604020202020204" pitchFamily="34" charset="0"/>
              <a:buChar char="•"/>
            </a:pPr>
            <a:r>
              <a:rPr lang="en-GB" altLang="en-US" dirty="0">
                <a:latin typeface="Arial" panose="020B0604020202020204" pitchFamily="34" charset="0"/>
              </a:rPr>
              <a:t>A greenhouse is a closed environment, making conditions easier to manipulate. </a:t>
            </a:r>
          </a:p>
          <a:p>
            <a:pPr marL="171450" indent="-171450" eaLnBrk="1" hangingPunct="1">
              <a:buFont typeface="Arial" panose="020B0604020202020204" pitchFamily="34" charset="0"/>
              <a:buChar char="•"/>
            </a:pPr>
            <a:r>
              <a:rPr lang="en-GB" altLang="en-US" dirty="0">
                <a:latin typeface="Arial" panose="020B0604020202020204" pitchFamily="34" charset="0"/>
              </a:rPr>
              <a:t>Outside you are reliant on atmospheric carbon dioxide which is relatively low (0.03%).</a:t>
            </a:r>
          </a:p>
          <a:p>
            <a:pPr marL="171450" indent="-171450" eaLnBrk="1" hangingPunct="1">
              <a:buFont typeface="Arial" panose="020B0604020202020204" pitchFamily="34" charset="0"/>
              <a:buChar char="•"/>
            </a:pPr>
            <a:r>
              <a:rPr lang="en-GB" altLang="en-US" dirty="0">
                <a:latin typeface="Arial" panose="020B0604020202020204" pitchFamily="34" charset="0"/>
              </a:rPr>
              <a:t>Light intensity and temperature depend on the time of year and weather.</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Make directional hypotheses that specify what happens to a dependent variable when an independent variable is manipulated.</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A5C9FF0-050F-4FC8-BF4B-255DF5D37CD6}"/>
              </a:ext>
            </a:extLst>
          </p:cNvPr>
          <p:cNvSpPr>
            <a:spLocks noGrp="1"/>
          </p:cNvSpPr>
          <p:nvPr>
            <p:ph type="sldNum" sz="quarter" idx="10"/>
          </p:nvPr>
        </p:nvSpPr>
        <p:spPr/>
        <p:txBody>
          <a:bodyPr/>
          <a:lstStyle/>
          <a:p>
            <a:fld id="{75DFC04C-913B-496D-B68C-76B62705B645}" type="slidenum">
              <a:rPr lang="en-US" altLang="en-US" smtClean="0"/>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2">
            <a:extLst>
              <a:ext uri="{FF2B5EF4-FFF2-40B4-BE49-F238E27FC236}">
                <a16:creationId xmlns:a16="http://schemas.microsoft.com/office/drawing/2014/main" id="{932F9AA5-56A8-47FF-81EC-3B05D3C795A6}"/>
              </a:ext>
            </a:extLst>
          </p:cNvPr>
          <p:cNvSpPr>
            <a:spLocks noGrp="1" noRot="1" noChangeAspect="1" noChangeArrowheads="1" noTextEdit="1"/>
          </p:cNvSpPr>
          <p:nvPr>
            <p:ph type="sldImg"/>
          </p:nvPr>
        </p:nvSpPr>
        <p:spPr>
          <a:ln/>
        </p:spPr>
      </p:sp>
      <p:sp>
        <p:nvSpPr>
          <p:cNvPr id="77829" name="Rectangle 3">
            <a:extLst>
              <a:ext uri="{FF2B5EF4-FFF2-40B4-BE49-F238E27FC236}">
                <a16:creationId xmlns:a16="http://schemas.microsoft.com/office/drawing/2014/main" id="{4E709AB8-192F-45DD-BF08-A269D26D6C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Students should consider what they think would enhance the rate of photosynthesis the most.</a:t>
            </a:r>
          </a:p>
          <a:p>
            <a:pPr eaLnBrk="1" hangingPunct="1"/>
            <a:r>
              <a:rPr lang="en-GB" altLang="en-US" dirty="0">
                <a:latin typeface="Arial" panose="020B0604020202020204" pitchFamily="34" charset="0"/>
              </a:rPr>
              <a:t>For example, should a grower invest in extra carbon dioxide over warmth?</a:t>
            </a:r>
          </a:p>
          <a:p>
            <a:pPr eaLnBrk="1" hangingPunct="1"/>
            <a:endParaRPr lang="en-GB" altLang="en-US" b="1"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 </a:t>
            </a:r>
            <a:r>
              <a:rPr lang="en-US"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rPr>
              <a:t>gtfour</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1B1BBE32-10A6-47E6-A3FE-0F7915B10707}"/>
              </a:ext>
            </a:extLst>
          </p:cNvPr>
          <p:cNvSpPr>
            <a:spLocks noGrp="1"/>
          </p:cNvSpPr>
          <p:nvPr>
            <p:ph type="sldNum" sz="quarter" idx="10"/>
          </p:nvPr>
        </p:nvSpPr>
        <p:spPr/>
        <p:txBody>
          <a:bodyPr/>
          <a:lstStyle/>
          <a:p>
            <a:fld id="{75DFC04C-913B-496D-B68C-76B62705B645}" type="slidenum">
              <a:rPr lang="en-US" altLang="en-US" smtClean="0"/>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E08E953A-A72E-486B-9797-C0E3743759E4}"/>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7A45E303-84C2-4E5A-88AF-89CDF2689E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5E42B56-1CCC-432D-824A-760089C6F2F1}"/>
              </a:ext>
            </a:extLst>
          </p:cNvPr>
          <p:cNvSpPr>
            <a:spLocks noGrp="1"/>
          </p:cNvSpPr>
          <p:nvPr>
            <p:ph type="sldNum" sz="quarter" idx="10"/>
          </p:nvPr>
        </p:nvSpPr>
        <p:spPr/>
        <p:txBody>
          <a:bodyPr/>
          <a:lstStyle/>
          <a:p>
            <a:fld id="{75DFC04C-913B-496D-B68C-76B62705B645}" type="slidenum">
              <a:rPr lang="en-US" altLang="en-US" smtClean="0"/>
              <a:pPr/>
              <a:t>3</a:t>
            </a:fld>
            <a:endParaRPr lang="en-US" altLang="en-US"/>
          </a:p>
        </p:txBody>
      </p:sp>
    </p:spTree>
    <p:extLst>
      <p:ext uri="{BB962C8B-B14F-4D97-AF65-F5344CB8AC3E}">
        <p14:creationId xmlns:p14="http://schemas.microsoft.com/office/powerpoint/2010/main" val="410473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E08E953A-A72E-486B-9797-C0E3743759E4}"/>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7A45E303-84C2-4E5A-88AF-89CDF2689E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food chains and biomass transfers, please refer to the </a:t>
            </a:r>
            <a:r>
              <a:rPr lang="en-GB" altLang="en-US" i="1" dirty="0">
                <a:latin typeface="Arial" panose="020B0604020202020204" pitchFamily="34" charset="0"/>
              </a:rPr>
              <a:t>Biomass Transfers </a:t>
            </a:r>
            <a:r>
              <a:rPr lang="en-GB" altLang="en-US" dirty="0">
                <a:latin typeface="Arial" panose="020B0604020202020204" pitchFamily="34" charset="0"/>
              </a:rPr>
              <a:t>presentation.</a:t>
            </a:r>
          </a:p>
          <a:p>
            <a:r>
              <a:rPr lang="en-GB" altLang="en-US" dirty="0">
                <a:latin typeface="Arial" panose="020B0604020202020204" pitchFamily="34" charset="0"/>
              </a:rPr>
              <a:t>For more information on the uses of glucose, please refer to the </a:t>
            </a:r>
            <a:r>
              <a:rPr lang="en-GB" altLang="en-US" i="1" dirty="0">
                <a:latin typeface="Arial" panose="020B0604020202020204" pitchFamily="34" charset="0"/>
              </a:rPr>
              <a:t>Products of Photosynthesis </a:t>
            </a:r>
            <a:r>
              <a:rPr lang="en-GB" altLang="en-US" dirty="0">
                <a:latin typeface="Arial" panose="020B0604020202020204" pitchFamily="34" charset="0"/>
              </a:rPr>
              <a:t>presentation. </a:t>
            </a:r>
            <a:endParaRPr lang="en-GB" altLang="en-US" b="1"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endParaRPr lang="en-GB" altLang="en-US" b="1"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altLang="en-US" b="1" dirty="0">
                <a:latin typeface="Arial" panose="020B0604020202020204" pitchFamily="34" charset="0"/>
              </a:rPr>
              <a:t>Photo credit</a:t>
            </a:r>
            <a:r>
              <a:rPr lang="en-GB" altLang="en-US" dirty="0">
                <a:latin typeface="Arial" panose="020B0604020202020204" pitchFamily="34" charset="0"/>
              </a:rPr>
              <a:t>: © Greg Brave, Shutterstock.com 2018</a:t>
            </a:r>
          </a:p>
        </p:txBody>
      </p:sp>
      <p:sp>
        <p:nvSpPr>
          <p:cNvPr id="2" name="Slide Number Placeholder 1">
            <a:extLst>
              <a:ext uri="{FF2B5EF4-FFF2-40B4-BE49-F238E27FC236}">
                <a16:creationId xmlns:a16="http://schemas.microsoft.com/office/drawing/2014/main" id="{A0FB7964-8F87-46E0-B9BE-CD690C9425A4}"/>
              </a:ext>
            </a:extLst>
          </p:cNvPr>
          <p:cNvSpPr>
            <a:spLocks noGrp="1"/>
          </p:cNvSpPr>
          <p:nvPr>
            <p:ph type="sldNum" sz="quarter" idx="10"/>
          </p:nvPr>
        </p:nvSpPr>
        <p:spPr/>
        <p:txBody>
          <a:bodyPr/>
          <a:lstStyle/>
          <a:p>
            <a:fld id="{75DFC04C-913B-496D-B68C-76B62705B645}"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09599528-9596-49CE-94E5-0F200822BC7C}"/>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2AB77BBC-F0A7-4549-BFE9-EDD613A6E5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83A0E29-0ECF-4C7F-8BC6-045E723D173A}"/>
              </a:ext>
            </a:extLst>
          </p:cNvPr>
          <p:cNvSpPr>
            <a:spLocks noGrp="1"/>
          </p:cNvSpPr>
          <p:nvPr>
            <p:ph type="sldNum" sz="quarter" idx="10"/>
          </p:nvPr>
        </p:nvSpPr>
        <p:spPr/>
        <p:txBody>
          <a:bodyPr/>
          <a:lstStyle/>
          <a:p>
            <a:fld id="{75DFC04C-913B-496D-B68C-76B62705B645}"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225A23C3-07FD-470A-A294-21C3382CC287}"/>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6C727B55-9807-4048-BDBE-4270D82118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27C0F8B-095C-4289-988B-3A929D7087B1}"/>
              </a:ext>
            </a:extLst>
          </p:cNvPr>
          <p:cNvSpPr>
            <a:spLocks noGrp="1"/>
          </p:cNvSpPr>
          <p:nvPr>
            <p:ph type="sldNum" sz="quarter" idx="10"/>
          </p:nvPr>
        </p:nvSpPr>
        <p:spPr/>
        <p:txBody>
          <a:bodyPr/>
          <a:lstStyle/>
          <a:p>
            <a:fld id="{75DFC04C-913B-496D-B68C-76B62705B645}"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5A8C6D8A-A116-43B8-9A62-C7FAE21F9E15}"/>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3D81DF80-56D1-4CB8-8F01-B8C30F3080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Volodymyr</a:t>
            </a:r>
            <a:r>
              <a:rPr lang="en-GB" altLang="en-US" dirty="0">
                <a:latin typeface="Arial" panose="020B0604020202020204" pitchFamily="34" charset="0"/>
              </a:rPr>
              <a:t> </a:t>
            </a:r>
            <a:r>
              <a:rPr lang="en-GB" altLang="en-US" dirty="0" err="1">
                <a:latin typeface="Arial" panose="020B0604020202020204" pitchFamily="34" charset="0"/>
              </a:rPr>
              <a:t>Krasyuk</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52AC05B0-ACA6-4B1B-AE8A-BDE460C0F35C}"/>
              </a:ext>
            </a:extLst>
          </p:cNvPr>
          <p:cNvSpPr>
            <a:spLocks noGrp="1"/>
          </p:cNvSpPr>
          <p:nvPr>
            <p:ph type="sldNum" sz="quarter" idx="10"/>
          </p:nvPr>
        </p:nvSpPr>
        <p:spPr/>
        <p:txBody>
          <a:bodyPr/>
          <a:lstStyle/>
          <a:p>
            <a:fld id="{75DFC04C-913B-496D-B68C-76B62705B645}"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B26A17C7-7A4E-428E-BA94-88BE81BE6FEC}"/>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1926412B-02BD-417C-B272-FFF160B79F22}"/>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p>
        </p:txBody>
      </p:sp>
      <p:sp>
        <p:nvSpPr>
          <p:cNvPr id="2" name="Slide Number Placeholder 1">
            <a:extLst>
              <a:ext uri="{FF2B5EF4-FFF2-40B4-BE49-F238E27FC236}">
                <a16:creationId xmlns:a16="http://schemas.microsoft.com/office/drawing/2014/main" id="{281281C6-A5A3-4AC6-90CC-9D4C3C958EC5}"/>
              </a:ext>
            </a:extLst>
          </p:cNvPr>
          <p:cNvSpPr>
            <a:spLocks noGrp="1"/>
          </p:cNvSpPr>
          <p:nvPr>
            <p:ph type="sldNum" sz="quarter" idx="10"/>
          </p:nvPr>
        </p:nvSpPr>
        <p:spPr/>
        <p:txBody>
          <a:bodyPr/>
          <a:lstStyle/>
          <a:p>
            <a:fld id="{75DFC04C-913B-496D-B68C-76B62705B645}"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a:extLst>
              <a:ext uri="{FF2B5EF4-FFF2-40B4-BE49-F238E27FC236}">
                <a16:creationId xmlns:a16="http://schemas.microsoft.com/office/drawing/2014/main" id="{384D6A2E-65C6-4A94-AA59-40D31A226C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drag and drop activity could be used to extend the work on the photosynthesis equation, by providing practice of changing the word equation into a balanced symbol equation. It is important to highlight that chlorophyll and light energy are still represented by words in the symbol equation.</a:t>
            </a:r>
          </a:p>
        </p:txBody>
      </p:sp>
      <p:sp>
        <p:nvSpPr>
          <p:cNvPr id="56324" name="Slide Image Placeholder 14">
            <a:extLst>
              <a:ext uri="{FF2B5EF4-FFF2-40B4-BE49-F238E27FC236}">
                <a16:creationId xmlns:a16="http://schemas.microsoft.com/office/drawing/2014/main" id="{1D0AD552-573A-4867-83B7-5AD880B56D81}"/>
              </a:ext>
            </a:extLst>
          </p:cNvPr>
          <p:cNvSpPr>
            <a:spLocks noGrp="1" noRot="1" noChangeAspect="1" noTextEdit="1"/>
          </p:cNvSpPr>
          <p:nvPr>
            <p:ph type="sldImg"/>
          </p:nvPr>
        </p:nvSpPr>
        <p:spPr>
          <a:ln/>
        </p:spPr>
      </p:sp>
      <p:sp>
        <p:nvSpPr>
          <p:cNvPr id="2" name="Slide Number Placeholder 1">
            <a:extLst>
              <a:ext uri="{FF2B5EF4-FFF2-40B4-BE49-F238E27FC236}">
                <a16:creationId xmlns:a16="http://schemas.microsoft.com/office/drawing/2014/main" id="{AEAC2B7B-C956-4661-92FA-415077BB4827}"/>
              </a:ext>
            </a:extLst>
          </p:cNvPr>
          <p:cNvSpPr>
            <a:spLocks noGrp="1"/>
          </p:cNvSpPr>
          <p:nvPr>
            <p:ph type="sldNum" sz="quarter" idx="10"/>
          </p:nvPr>
        </p:nvSpPr>
        <p:spPr/>
        <p:txBody>
          <a:bodyPr/>
          <a:lstStyle/>
          <a:p>
            <a:fld id="{75DFC04C-913B-496D-B68C-76B62705B645}"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73DFB13D-483F-458A-B308-900CC806CBE9}"/>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29</a:t>
            </a:r>
          </a:p>
        </p:txBody>
      </p:sp>
    </p:spTree>
    <p:custDataLst>
      <p:tags r:id="rId1"/>
    </p:custDataLst>
    <p:extLst>
      <p:ext uri="{BB962C8B-B14F-4D97-AF65-F5344CB8AC3E}">
        <p14:creationId xmlns:p14="http://schemas.microsoft.com/office/powerpoint/2010/main" val="119651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5970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8414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88138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2161022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29</a:t>
            </a:r>
          </a:p>
        </p:txBody>
      </p:sp>
    </p:spTree>
    <p:custDataLst>
      <p:tags r:id="rId1"/>
    </p:custDataLst>
    <p:extLst>
      <p:ext uri="{BB962C8B-B14F-4D97-AF65-F5344CB8AC3E}">
        <p14:creationId xmlns:p14="http://schemas.microsoft.com/office/powerpoint/2010/main" val="1338351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270964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7506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076167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45714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4060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57687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51508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76391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42619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034315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03207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15975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0310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99107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57215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82714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123544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5904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41755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594715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8FE0DDAC-2A74-42AC-94CC-77E814D20B7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29</a:t>
            </a:r>
          </a:p>
        </p:txBody>
      </p:sp>
    </p:spTree>
    <p:custDataLst>
      <p:tags r:id="rId16"/>
    </p:custDataLst>
    <p:extLst>
      <p:ext uri="{BB962C8B-B14F-4D97-AF65-F5344CB8AC3E}">
        <p14:creationId xmlns:p14="http://schemas.microsoft.com/office/powerpoint/2010/main" val="3054180540"/>
      </p:ext>
    </p:extLst>
  </p:cSld>
  <p:clrMap bg1="lt1" tx1="dk1" bg2="lt2" tx2="dk2" accent1="accent1" accent2="accent2" accent3="accent3" accent4="accent4" accent5="accent5" accent6="accent6" hlink="hlink" folHlink="folHlink"/>
  <p:sldLayoutIdLst>
    <p:sldLayoutId id="2147485531" r:id="rId1"/>
    <p:sldLayoutId id="2147485532" r:id="rId2"/>
    <p:sldLayoutId id="2147485533" r:id="rId3"/>
    <p:sldLayoutId id="2147485534" r:id="rId4"/>
    <p:sldLayoutId id="2147485535" r:id="rId5"/>
    <p:sldLayoutId id="2147485536" r:id="rId6"/>
    <p:sldLayoutId id="2147485537" r:id="rId7"/>
    <p:sldLayoutId id="2147485538" r:id="rId8"/>
    <p:sldLayoutId id="2147485539" r:id="rId9"/>
    <p:sldLayoutId id="2147485540" r:id="rId10"/>
    <p:sldLayoutId id="2147485541" r:id="rId11"/>
    <p:sldLayoutId id="2147485542" r:id="rId12"/>
    <p:sldLayoutId id="2147485543" r:id="rId13"/>
    <p:sldLayoutId id="2147485544"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8A385807-AF59-4FF0-9D73-036FCD99C769}"/>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29</a:t>
            </a:r>
          </a:p>
        </p:txBody>
      </p:sp>
    </p:spTree>
    <p:custDataLst>
      <p:tags r:id="rId14"/>
    </p:custDataLst>
    <p:extLst>
      <p:ext uri="{BB962C8B-B14F-4D97-AF65-F5344CB8AC3E}">
        <p14:creationId xmlns:p14="http://schemas.microsoft.com/office/powerpoint/2010/main" val="4246165390"/>
      </p:ext>
    </p:extLst>
  </p:cSld>
  <p:clrMap bg1="lt1" tx1="dk1" bg2="lt2" tx2="dk2" accent1="accent1" accent2="accent2" accent3="accent3" accent4="accent4" accent5="accent5" accent6="accent6" hlink="hlink" folHlink="folHlink"/>
  <p:sldLayoutIdLst>
    <p:sldLayoutId id="2147485546" r:id="rId1"/>
    <p:sldLayoutId id="2147485547" r:id="rId2"/>
    <p:sldLayoutId id="2147485548" r:id="rId3"/>
    <p:sldLayoutId id="2147485549" r:id="rId4"/>
    <p:sldLayoutId id="2147485550" r:id="rId5"/>
    <p:sldLayoutId id="2147485551" r:id="rId6"/>
    <p:sldLayoutId id="2147485552" r:id="rId7"/>
    <p:sldLayoutId id="2147485553" r:id="rId8"/>
    <p:sldLayoutId id="2147485554" r:id="rId9"/>
    <p:sldLayoutId id="2147485555" r:id="rId10"/>
    <p:sldLayoutId id="2147485556" r:id="rId11"/>
    <p:sldLayoutId id="2147485557"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2.xml"/><Relationship Id="rId7" Type="http://schemas.openxmlformats.org/officeDocument/2006/relationships/image" Target="../media/image17.png"/><Relationship Id="rId2" Type="http://schemas.openxmlformats.org/officeDocument/2006/relationships/tags" Target="../tags/tag40.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6.wmf"/><Relationship Id="rId5" Type="http://schemas.openxmlformats.org/officeDocument/2006/relationships/notesSlide" Target="../notesSlides/notesSlide10.xml"/><Relationship Id="rId10" Type="http://schemas.openxmlformats.org/officeDocument/2006/relationships/image" Target="../media/image18.jpg"/><Relationship Id="rId4" Type="http://schemas.openxmlformats.org/officeDocument/2006/relationships/slideLayout" Target="../slideLayouts/slideLayout6.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3.xml"/><Relationship Id="rId7" Type="http://schemas.openxmlformats.org/officeDocument/2006/relationships/image" Target="../media/image17.png"/><Relationship Id="rId2" Type="http://schemas.openxmlformats.org/officeDocument/2006/relationships/tags" Target="../tags/tag41.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1.xml"/><Relationship Id="rId10" Type="http://schemas.openxmlformats.org/officeDocument/2006/relationships/image" Target="../media/image16.wmf"/><Relationship Id="rId4" Type="http://schemas.openxmlformats.org/officeDocument/2006/relationships/slideLayout" Target="../slideLayouts/slideLayout6.xml"/><Relationship Id="rId9" Type="http://schemas.openxmlformats.org/officeDocument/2006/relationships/image" Target="../media/image18.jp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2.xml"/><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3.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4.xml"/><Relationship Id="rId7" Type="http://schemas.openxmlformats.org/officeDocument/2006/relationships/image" Target="../media/image17.png"/><Relationship Id="rId2" Type="http://schemas.openxmlformats.org/officeDocument/2006/relationships/tags" Target="../tags/tag45.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16.wmf"/><Relationship Id="rId5" Type="http://schemas.openxmlformats.org/officeDocument/2006/relationships/notesSlide" Target="../notesSlides/notesSlide15.xml"/><Relationship Id="rId10" Type="http://schemas.openxmlformats.org/officeDocument/2006/relationships/image" Target="../media/image18.jpg"/><Relationship Id="rId4" Type="http://schemas.openxmlformats.org/officeDocument/2006/relationships/slideLayout" Target="../slideLayouts/slideLayout6.xml"/><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5.xml"/><Relationship Id="rId7" Type="http://schemas.openxmlformats.org/officeDocument/2006/relationships/image" Target="../media/image17.png"/><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image" Target="../media/image6.png"/><Relationship Id="rId11" Type="http://schemas.openxmlformats.org/officeDocument/2006/relationships/image" Target="../media/image16.wmf"/><Relationship Id="rId5" Type="http://schemas.openxmlformats.org/officeDocument/2006/relationships/notesSlide" Target="../notesSlides/notesSlide16.xml"/><Relationship Id="rId10" Type="http://schemas.openxmlformats.org/officeDocument/2006/relationships/image" Target="../media/image18.jpg"/><Relationship Id="rId4" Type="http://schemas.openxmlformats.org/officeDocument/2006/relationships/slideLayout" Target="../slideLayouts/slideLayout6.xml"/><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6.xml"/><Relationship Id="rId7" Type="http://schemas.openxmlformats.org/officeDocument/2006/relationships/image" Target="../media/image17.png"/><Relationship Id="rId2" Type="http://schemas.openxmlformats.org/officeDocument/2006/relationships/tags" Target="../tags/tag47.xml"/><Relationship Id="rId1" Type="http://schemas.openxmlformats.org/officeDocument/2006/relationships/vmlDrawing" Target="../drawings/vmlDrawing6.vml"/><Relationship Id="rId6" Type="http://schemas.openxmlformats.org/officeDocument/2006/relationships/image" Target="../media/image6.png"/><Relationship Id="rId11" Type="http://schemas.openxmlformats.org/officeDocument/2006/relationships/image" Target="../media/image25.wmf"/><Relationship Id="rId5" Type="http://schemas.openxmlformats.org/officeDocument/2006/relationships/notesSlide" Target="../notesSlides/notesSlide17.xml"/><Relationship Id="rId10" Type="http://schemas.openxmlformats.org/officeDocument/2006/relationships/image" Target="../media/image18.jpg"/><Relationship Id="rId4" Type="http://schemas.openxmlformats.org/officeDocument/2006/relationships/slideLayout" Target="../slideLayouts/slideLayout6.xml"/><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ontrol" Target="../activeX/activeX7.xml"/><Relationship Id="rId7" Type="http://schemas.openxmlformats.org/officeDocument/2006/relationships/image" Target="../media/image26.png"/><Relationship Id="rId12" Type="http://schemas.openxmlformats.org/officeDocument/2006/relationships/image" Target="../media/image25.wmf"/><Relationship Id="rId2" Type="http://schemas.openxmlformats.org/officeDocument/2006/relationships/tags" Target="../tags/tag48.xml"/><Relationship Id="rId1" Type="http://schemas.openxmlformats.org/officeDocument/2006/relationships/vmlDrawing" Target="../drawings/vmlDrawing7.vml"/><Relationship Id="rId6" Type="http://schemas.openxmlformats.org/officeDocument/2006/relationships/image" Target="../media/image6.png"/><Relationship Id="rId11" Type="http://schemas.openxmlformats.org/officeDocument/2006/relationships/image" Target="../media/image18.jpg"/><Relationship Id="rId5" Type="http://schemas.openxmlformats.org/officeDocument/2006/relationships/notesSlide" Target="../notesSlides/notesSlide18.xml"/><Relationship Id="rId10" Type="http://schemas.openxmlformats.org/officeDocument/2006/relationships/image" Target="../media/image11.png"/><Relationship Id="rId4" Type="http://schemas.openxmlformats.org/officeDocument/2006/relationships/slideLayout" Target="../slideLayouts/slideLayout6.xml"/><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5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8.xml"/><Relationship Id="rId7" Type="http://schemas.openxmlformats.org/officeDocument/2006/relationships/image" Target="../media/image17.png"/><Relationship Id="rId2" Type="http://schemas.openxmlformats.org/officeDocument/2006/relationships/tags" Target="../tags/tag52.xml"/><Relationship Id="rId1" Type="http://schemas.openxmlformats.org/officeDocument/2006/relationships/vmlDrawing" Target="../drawings/vmlDrawing8.vml"/><Relationship Id="rId6" Type="http://schemas.openxmlformats.org/officeDocument/2006/relationships/image" Target="../media/image6.png"/><Relationship Id="rId11" Type="http://schemas.openxmlformats.org/officeDocument/2006/relationships/image" Target="../media/image16.wmf"/><Relationship Id="rId5" Type="http://schemas.openxmlformats.org/officeDocument/2006/relationships/notesSlide" Target="../notesSlides/notesSlide22.xml"/><Relationship Id="rId10" Type="http://schemas.openxmlformats.org/officeDocument/2006/relationships/image" Target="../media/image18.jpg"/><Relationship Id="rId4" Type="http://schemas.openxmlformats.org/officeDocument/2006/relationships/slideLayout" Target="../slideLayouts/slideLayout6.xml"/><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9.xml"/><Relationship Id="rId7" Type="http://schemas.openxmlformats.org/officeDocument/2006/relationships/image" Target="../media/image17.png"/><Relationship Id="rId2" Type="http://schemas.openxmlformats.org/officeDocument/2006/relationships/tags" Target="../tags/tag53.xml"/><Relationship Id="rId1" Type="http://schemas.openxmlformats.org/officeDocument/2006/relationships/vmlDrawing" Target="../drawings/vmlDrawing9.vml"/><Relationship Id="rId6" Type="http://schemas.openxmlformats.org/officeDocument/2006/relationships/image" Target="../media/image6.png"/><Relationship Id="rId11" Type="http://schemas.openxmlformats.org/officeDocument/2006/relationships/image" Target="../media/image16.wmf"/><Relationship Id="rId5" Type="http://schemas.openxmlformats.org/officeDocument/2006/relationships/notesSlide" Target="../notesSlides/notesSlide23.xml"/><Relationship Id="rId10" Type="http://schemas.openxmlformats.org/officeDocument/2006/relationships/image" Target="../media/image18.jpg"/><Relationship Id="rId4" Type="http://schemas.openxmlformats.org/officeDocument/2006/relationships/slideLayout" Target="../slideLayouts/slideLayout6.xml"/><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54.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10.xml"/><Relationship Id="rId7" Type="http://schemas.openxmlformats.org/officeDocument/2006/relationships/image" Target="../media/image17.png"/><Relationship Id="rId2" Type="http://schemas.openxmlformats.org/officeDocument/2006/relationships/tags" Target="../tags/tag55.xml"/><Relationship Id="rId1" Type="http://schemas.openxmlformats.org/officeDocument/2006/relationships/vmlDrawing" Target="../drawings/vmlDrawing10.vml"/><Relationship Id="rId6" Type="http://schemas.openxmlformats.org/officeDocument/2006/relationships/image" Target="../media/image6.png"/><Relationship Id="rId11" Type="http://schemas.openxmlformats.org/officeDocument/2006/relationships/image" Target="../media/image16.wmf"/><Relationship Id="rId5" Type="http://schemas.openxmlformats.org/officeDocument/2006/relationships/notesSlide" Target="../notesSlides/notesSlide25.xml"/><Relationship Id="rId10" Type="http://schemas.openxmlformats.org/officeDocument/2006/relationships/image" Target="../media/image18.jpg"/><Relationship Id="rId4" Type="http://schemas.openxmlformats.org/officeDocument/2006/relationships/slideLayout" Target="../slideLayouts/slideLayout6.xml"/><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56.xml"/><Relationship Id="rId6" Type="http://schemas.openxmlformats.org/officeDocument/2006/relationships/image" Target="../media/image6.png"/><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11.xml"/><Relationship Id="rId7" Type="http://schemas.openxmlformats.org/officeDocument/2006/relationships/image" Target="../media/image17.png"/><Relationship Id="rId2" Type="http://schemas.openxmlformats.org/officeDocument/2006/relationships/tags" Target="../tags/tag57.xml"/><Relationship Id="rId1" Type="http://schemas.openxmlformats.org/officeDocument/2006/relationships/vmlDrawing" Target="../drawings/vmlDrawing11.vml"/><Relationship Id="rId6" Type="http://schemas.openxmlformats.org/officeDocument/2006/relationships/image" Target="../media/image6.png"/><Relationship Id="rId11" Type="http://schemas.openxmlformats.org/officeDocument/2006/relationships/image" Target="../media/image16.wmf"/><Relationship Id="rId5" Type="http://schemas.openxmlformats.org/officeDocument/2006/relationships/notesSlide" Target="../notesSlides/notesSlide27.xml"/><Relationship Id="rId10" Type="http://schemas.openxmlformats.org/officeDocument/2006/relationships/image" Target="../media/image18.jpg"/><Relationship Id="rId4" Type="http://schemas.openxmlformats.org/officeDocument/2006/relationships/slideLayout" Target="../slideLayouts/slideLayout6.xml"/><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12.xml"/><Relationship Id="rId7" Type="http://schemas.openxmlformats.org/officeDocument/2006/relationships/image" Target="../media/image17.png"/><Relationship Id="rId2" Type="http://schemas.openxmlformats.org/officeDocument/2006/relationships/tags" Target="../tags/tag58.xml"/><Relationship Id="rId1" Type="http://schemas.openxmlformats.org/officeDocument/2006/relationships/vmlDrawing" Target="../drawings/vmlDrawing12.vml"/><Relationship Id="rId6" Type="http://schemas.openxmlformats.org/officeDocument/2006/relationships/image" Target="../media/image6.png"/><Relationship Id="rId11" Type="http://schemas.openxmlformats.org/officeDocument/2006/relationships/image" Target="../media/image16.wmf"/><Relationship Id="rId5" Type="http://schemas.openxmlformats.org/officeDocument/2006/relationships/notesSlide" Target="../notesSlides/notesSlide28.xml"/><Relationship Id="rId10" Type="http://schemas.openxmlformats.org/officeDocument/2006/relationships/image" Target="../media/image18.jpg"/><Relationship Id="rId4" Type="http://schemas.openxmlformats.org/officeDocument/2006/relationships/slideLayout" Target="../slideLayouts/slideLayout6.xml"/><Relationship Id="rId9"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0.xml"/><Relationship Id="rId1" Type="http://schemas.openxmlformats.org/officeDocument/2006/relationships/tags" Target="../tags/tag59.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1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5" Type="http://schemas.openxmlformats.org/officeDocument/2006/relationships/image" Target="../media/image1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1.xml"/><Relationship Id="rId7" Type="http://schemas.openxmlformats.org/officeDocument/2006/relationships/image" Target="../media/image17.png"/><Relationship Id="rId2" Type="http://schemas.openxmlformats.org/officeDocument/2006/relationships/tags" Target="../tags/tag39.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9.xml"/><Relationship Id="rId10" Type="http://schemas.openxmlformats.org/officeDocument/2006/relationships/image" Target="../media/image16.wmf"/><Relationship Id="rId4" Type="http://schemas.openxmlformats.org/officeDocument/2006/relationships/slideLayout" Target="../slideLayouts/slideLayout6.xml"/><Relationship Id="rId9"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id="{8A69CFA5-D68E-4A2D-BB78-06A46346E614}"/>
              </a:ext>
            </a:extLst>
          </p:cNvPr>
          <p:cNvSpPr>
            <a:spLocks noGrp="1"/>
          </p:cNvSpPr>
          <p:nvPr>
            <p:ph type="title"/>
          </p:nvPr>
        </p:nvSpPr>
        <p:spPr>
          <a:xfrm>
            <a:off x="3352800" y="1187864"/>
            <a:ext cx="4859708" cy="3127761"/>
          </a:xfrm>
        </p:spPr>
        <p:txBody>
          <a:bodyPr/>
          <a:lstStyle/>
          <a:p>
            <a:r>
              <a:rPr lang="en-GB" altLang="en-US" sz="4000" dirty="0"/>
              <a:t>Photosynthesis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730C215F-C3BF-4291-8F21-215305172FDB}"/>
              </a:ext>
            </a:extLst>
          </p:cNvPr>
          <p:cNvSpPr>
            <a:spLocks noGrp="1" noChangeArrowheads="1"/>
          </p:cNvSpPr>
          <p:nvPr>
            <p:ph type="title"/>
          </p:nvPr>
        </p:nvSpPr>
        <p:spPr/>
        <p:txBody>
          <a:bodyPr/>
          <a:lstStyle/>
          <a:p>
            <a:pPr eaLnBrk="1" hangingPunct="1"/>
            <a:r>
              <a:rPr lang="en-GB" altLang="en-US" dirty="0"/>
              <a:t>Photosynthesis</a:t>
            </a:r>
          </a:p>
        </p:txBody>
      </p:sp>
      <p:pic>
        <p:nvPicPr>
          <p:cNvPr id="7" name="Picture 6">
            <a:extLst>
              <a:ext uri="{FF2B5EF4-FFF2-40B4-BE49-F238E27FC236}">
                <a16:creationId xmlns:a16="http://schemas.microsoft.com/office/drawing/2014/main" id="{F281C66C-3488-4738-BD57-50FD5E7981A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43A4D8A5-1AB5-45A7-876C-4E652B885DCD}"/>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632E3AA1-DB2C-48AF-A968-C49046975D49}"/>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4D1A500A-2753-4F1C-A324-42AC85EDA7E5}"/>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28988"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C4C5B6E-77ED-47EF-9B7A-02B76D9E6763}"/>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10A84F30-4C80-4517-A4B4-67944F8B24F4}"/>
              </a:ext>
            </a:extLst>
          </p:cNvPr>
          <p:cNvSpPr>
            <a:spLocks noGrp="1" noChangeArrowheads="1"/>
          </p:cNvSpPr>
          <p:nvPr>
            <p:ph type="title"/>
          </p:nvPr>
        </p:nvSpPr>
        <p:spPr/>
        <p:txBody>
          <a:bodyPr/>
          <a:lstStyle/>
          <a:p>
            <a:pPr eaLnBrk="1" hangingPunct="1"/>
            <a:r>
              <a:rPr lang="en-GB" altLang="en-US" dirty="0"/>
              <a:t>Photosynthesis equation quiz</a:t>
            </a:r>
          </a:p>
        </p:txBody>
      </p:sp>
      <p:pic>
        <p:nvPicPr>
          <p:cNvPr id="7" name="Picture 6">
            <a:extLst>
              <a:ext uri="{FF2B5EF4-FFF2-40B4-BE49-F238E27FC236}">
                <a16:creationId xmlns:a16="http://schemas.microsoft.com/office/drawing/2014/main" id="{CCD9DDBE-592A-4ED6-A428-1F12C74C3F4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DD4F9E12-0A8B-419E-AA6E-74CD73F259D3}"/>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7A7598B0-334B-4088-8B7E-C2A52112011A}"/>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C9E3A999-1D04-4414-AB45-098AA3773FF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98" name="Rectangle 70">
            <a:extLst>
              <a:ext uri="{FF2B5EF4-FFF2-40B4-BE49-F238E27FC236}">
                <a16:creationId xmlns:a16="http://schemas.microsoft.com/office/drawing/2014/main" id="{7BF7C706-9DB9-4484-BED3-097D110987B0}"/>
              </a:ext>
            </a:extLst>
          </p:cNvPr>
          <p:cNvSpPr>
            <a:spLocks noChangeArrowheads="1"/>
          </p:cNvSpPr>
          <p:nvPr/>
        </p:nvSpPr>
        <p:spPr bwMode="auto">
          <a:xfrm>
            <a:off x="342900" y="1560513"/>
            <a:ext cx="8724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Like many reactions, photosynthesis is </a:t>
            </a:r>
            <a:r>
              <a:rPr lang="en-GB" altLang="en-US" dirty="0" err="1">
                <a:solidFill>
                  <a:srgbClr val="010066"/>
                </a:solidFill>
              </a:rPr>
              <a:t>catalyzed</a:t>
            </a:r>
            <a:r>
              <a:rPr lang="en-GB" altLang="en-US" dirty="0">
                <a:solidFill>
                  <a:srgbClr val="010066"/>
                </a:solidFill>
              </a:rPr>
              <a:t> by </a:t>
            </a:r>
            <a:r>
              <a:rPr lang="en-GB" altLang="en-US" b="1" dirty="0">
                <a:solidFill>
                  <a:srgbClr val="00CC00"/>
                </a:solidFill>
              </a:rPr>
              <a:t>enzymes</a:t>
            </a:r>
            <a:r>
              <a:rPr lang="en-GB" altLang="en-US" dirty="0"/>
              <a:t>.</a:t>
            </a:r>
            <a:endParaRPr lang="en-GB" altLang="en-US" dirty="0">
              <a:solidFill>
                <a:srgbClr val="00CC00"/>
              </a:solidFill>
            </a:endParaRPr>
          </a:p>
        </p:txBody>
      </p:sp>
      <p:sp>
        <p:nvSpPr>
          <p:cNvPr id="31747" name="Rectangle 2">
            <a:extLst>
              <a:ext uri="{FF2B5EF4-FFF2-40B4-BE49-F238E27FC236}">
                <a16:creationId xmlns:a16="http://schemas.microsoft.com/office/drawing/2014/main" id="{71A717D8-265C-4BAF-BEB8-ED4CF2C549BE}"/>
              </a:ext>
            </a:extLst>
          </p:cNvPr>
          <p:cNvSpPr>
            <a:spLocks noChangeArrowheads="1"/>
          </p:cNvSpPr>
          <p:nvPr/>
        </p:nvSpPr>
        <p:spPr bwMode="auto">
          <a:xfrm>
            <a:off x="342900" y="784225"/>
            <a:ext cx="807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Photosynthesis is a chemical reaction and so has a </a:t>
            </a:r>
            <a:r>
              <a:rPr lang="en-GB" altLang="en-US" b="1">
                <a:solidFill>
                  <a:srgbClr val="10BC45"/>
                </a:solidFill>
              </a:rPr>
              <a:t>rate</a:t>
            </a:r>
            <a:r>
              <a:rPr lang="en-GB" altLang="en-US">
                <a:solidFill>
                  <a:srgbClr val="010066"/>
                </a:solidFill>
              </a:rPr>
              <a:t>.</a:t>
            </a:r>
            <a:endParaRPr lang="en-GB" altLang="en-US" b="1">
              <a:solidFill>
                <a:srgbClr val="00CC00"/>
              </a:solidFill>
            </a:endParaRPr>
          </a:p>
        </p:txBody>
      </p:sp>
      <p:sp>
        <p:nvSpPr>
          <p:cNvPr id="31748" name="Rectangle 3">
            <a:extLst>
              <a:ext uri="{FF2B5EF4-FFF2-40B4-BE49-F238E27FC236}">
                <a16:creationId xmlns:a16="http://schemas.microsoft.com/office/drawing/2014/main" id="{FDADCD41-FCBC-4ED2-B212-AED9BC02EBDF}"/>
              </a:ext>
            </a:extLst>
          </p:cNvPr>
          <p:cNvSpPr>
            <a:spLocks noGrp="1" noChangeArrowheads="1"/>
          </p:cNvSpPr>
          <p:nvPr>
            <p:ph type="title"/>
          </p:nvPr>
        </p:nvSpPr>
        <p:spPr/>
        <p:txBody>
          <a:bodyPr/>
          <a:lstStyle/>
          <a:p>
            <a:pPr eaLnBrk="1" hangingPunct="1"/>
            <a:r>
              <a:rPr lang="en-GB" altLang="en-US"/>
              <a:t>What is the rate of photosynthesis?</a:t>
            </a:r>
          </a:p>
        </p:txBody>
      </p:sp>
      <p:sp>
        <p:nvSpPr>
          <p:cNvPr id="99333" name="Text Box 5">
            <a:extLst>
              <a:ext uri="{FF2B5EF4-FFF2-40B4-BE49-F238E27FC236}">
                <a16:creationId xmlns:a16="http://schemas.microsoft.com/office/drawing/2014/main" id="{464628C9-95B7-4298-9626-567A6ECDBB07}"/>
              </a:ext>
            </a:extLst>
          </p:cNvPr>
          <p:cNvSpPr txBox="1">
            <a:spLocks noChangeArrowheads="1"/>
          </p:cNvSpPr>
          <p:nvPr/>
        </p:nvSpPr>
        <p:spPr bwMode="auto">
          <a:xfrm>
            <a:off x="617538" y="5695950"/>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light</a:t>
            </a:r>
          </a:p>
        </p:txBody>
      </p:sp>
      <p:sp>
        <p:nvSpPr>
          <p:cNvPr id="99356" name="Text Box 28">
            <a:extLst>
              <a:ext uri="{FF2B5EF4-FFF2-40B4-BE49-F238E27FC236}">
                <a16:creationId xmlns:a16="http://schemas.microsoft.com/office/drawing/2014/main" id="{12EEB18B-881A-4097-9DC9-6FC164B7B146}"/>
              </a:ext>
            </a:extLst>
          </p:cNvPr>
          <p:cNvSpPr txBox="1">
            <a:spLocks noChangeArrowheads="1"/>
          </p:cNvSpPr>
          <p:nvPr/>
        </p:nvSpPr>
        <p:spPr bwMode="auto">
          <a:xfrm>
            <a:off x="1824038" y="5695950"/>
            <a:ext cx="234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carbon dioxide</a:t>
            </a:r>
          </a:p>
        </p:txBody>
      </p:sp>
      <p:sp>
        <p:nvSpPr>
          <p:cNvPr id="99357" name="Text Box 29">
            <a:extLst>
              <a:ext uri="{FF2B5EF4-FFF2-40B4-BE49-F238E27FC236}">
                <a16:creationId xmlns:a16="http://schemas.microsoft.com/office/drawing/2014/main" id="{BA9675B5-D3A9-4101-87F3-CBF786EC3A4B}"/>
              </a:ext>
            </a:extLst>
          </p:cNvPr>
          <p:cNvSpPr txBox="1">
            <a:spLocks noChangeArrowheads="1"/>
          </p:cNvSpPr>
          <p:nvPr/>
        </p:nvSpPr>
        <p:spPr bwMode="auto">
          <a:xfrm>
            <a:off x="4554538" y="5695950"/>
            <a:ext cx="1947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temperature</a:t>
            </a:r>
          </a:p>
        </p:txBody>
      </p:sp>
      <p:pic>
        <p:nvPicPr>
          <p:cNvPr id="99392" name="Picture 64" descr="CO2 icon">
            <a:extLst>
              <a:ext uri="{FF2B5EF4-FFF2-40B4-BE49-F238E27FC236}">
                <a16:creationId xmlns:a16="http://schemas.microsoft.com/office/drawing/2014/main" id="{4F6E9786-0250-42BB-B603-3CCF8FC2C7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50" y="4057650"/>
            <a:ext cx="95408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94" name="Picture 66" descr="sun_icon">
            <a:extLst>
              <a:ext uri="{FF2B5EF4-FFF2-40B4-BE49-F238E27FC236}">
                <a16:creationId xmlns:a16="http://schemas.microsoft.com/office/drawing/2014/main" id="{EAA004B9-78AF-4D60-B7E6-B184617AB0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4152900"/>
            <a:ext cx="137477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95" name="Picture 67" descr="Temp icon">
            <a:extLst>
              <a:ext uri="{FF2B5EF4-FFF2-40B4-BE49-F238E27FC236}">
                <a16:creationId xmlns:a16="http://schemas.microsoft.com/office/drawing/2014/main" id="{2F738153-9798-4CF5-9D7A-DEA3B5A094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9225" y="3997325"/>
            <a:ext cx="5715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2">
            <a:extLst>
              <a:ext uri="{FF2B5EF4-FFF2-40B4-BE49-F238E27FC236}">
                <a16:creationId xmlns:a16="http://schemas.microsoft.com/office/drawing/2014/main" id="{AECE6C38-35D0-4EE6-95CA-D4278759ADF7}"/>
              </a:ext>
            </a:extLst>
          </p:cNvPr>
          <p:cNvSpPr>
            <a:spLocks noChangeArrowheads="1"/>
          </p:cNvSpPr>
          <p:nvPr/>
        </p:nvSpPr>
        <p:spPr bwMode="auto">
          <a:xfrm>
            <a:off x="342900" y="2339975"/>
            <a:ext cx="6545263" cy="474663"/>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Is the rate of photosynthesis always the same?</a:t>
            </a:r>
          </a:p>
        </p:txBody>
      </p:sp>
      <p:sp>
        <p:nvSpPr>
          <p:cNvPr id="16" name="Rectangle 11">
            <a:extLst>
              <a:ext uri="{FF2B5EF4-FFF2-40B4-BE49-F238E27FC236}">
                <a16:creationId xmlns:a16="http://schemas.microsoft.com/office/drawing/2014/main" id="{EC3F75AA-864B-47D9-A572-853DAB09A3BE}"/>
              </a:ext>
            </a:extLst>
          </p:cNvPr>
          <p:cNvSpPr>
            <a:spLocks noChangeArrowheads="1"/>
          </p:cNvSpPr>
          <p:nvPr/>
        </p:nvSpPr>
        <p:spPr bwMode="auto">
          <a:xfrm>
            <a:off x="342900" y="3133725"/>
            <a:ext cx="8375650" cy="474663"/>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Which factors do you think affect the rate of photosynthesis? </a:t>
            </a:r>
            <a:endParaRPr lang="en-GB" altLang="en-US" sz="800" dirty="0">
              <a:solidFill>
                <a:srgbClr val="010066"/>
              </a:solidFill>
            </a:endParaRPr>
          </a:p>
        </p:txBody>
      </p:sp>
      <p:sp>
        <p:nvSpPr>
          <p:cNvPr id="17" name="Text Box 291">
            <a:extLst>
              <a:ext uri="{FF2B5EF4-FFF2-40B4-BE49-F238E27FC236}">
                <a16:creationId xmlns:a16="http://schemas.microsoft.com/office/drawing/2014/main" id="{0897BF91-0D43-487E-BED2-E644957E3F04}"/>
              </a:ext>
            </a:extLst>
          </p:cNvPr>
          <p:cNvSpPr txBox="1">
            <a:spLocks noChangeArrowheads="1"/>
          </p:cNvSpPr>
          <p:nvPr/>
        </p:nvSpPr>
        <p:spPr bwMode="auto">
          <a:xfrm>
            <a:off x="6883400" y="5691188"/>
            <a:ext cx="183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chlorophyll</a:t>
            </a:r>
          </a:p>
        </p:txBody>
      </p:sp>
      <p:pic>
        <p:nvPicPr>
          <p:cNvPr id="18" name="Picture 17" descr="plantcell.png">
            <a:extLst>
              <a:ext uri="{FF2B5EF4-FFF2-40B4-BE49-F238E27FC236}">
                <a16:creationId xmlns:a16="http://schemas.microsoft.com/office/drawing/2014/main" id="{7B1297E3-1330-4D0D-BA9F-4730E4776E5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27838" y="4097338"/>
            <a:ext cx="1920875"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21038081-4FFE-4F0D-8170-13B9D46BFF8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0" name="Picture 19">
            <a:extLst>
              <a:ext uri="{FF2B5EF4-FFF2-40B4-BE49-F238E27FC236}">
                <a16:creationId xmlns:a16="http://schemas.microsoft.com/office/drawing/2014/main" id="{BFA74F77-4590-4B8C-96C9-F31A642CF7C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51046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3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939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3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939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93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939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98" grpId="0"/>
      <p:bldP spid="99333" grpId="0"/>
      <p:bldP spid="99356" grpId="0"/>
      <p:bldP spid="99357" grpId="0"/>
      <p:bldP spid="15" grpId="0" animBg="1"/>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892D9737-353B-406F-9E60-CBE0BA2CF0EE}"/>
              </a:ext>
            </a:extLst>
          </p:cNvPr>
          <p:cNvSpPr>
            <a:spLocks noGrp="1" noChangeArrowheads="1"/>
          </p:cNvSpPr>
          <p:nvPr>
            <p:ph type="title"/>
          </p:nvPr>
        </p:nvSpPr>
        <p:spPr/>
        <p:txBody>
          <a:bodyPr/>
          <a:lstStyle/>
          <a:p>
            <a:pPr eaLnBrk="1" hangingPunct="1"/>
            <a:r>
              <a:rPr lang="en-GB" altLang="en-US"/>
              <a:t>What is a limiting factor?</a:t>
            </a:r>
          </a:p>
        </p:txBody>
      </p:sp>
      <p:sp>
        <p:nvSpPr>
          <p:cNvPr id="113677" name="Rectangle 13">
            <a:extLst>
              <a:ext uri="{FF2B5EF4-FFF2-40B4-BE49-F238E27FC236}">
                <a16:creationId xmlns:a16="http://schemas.microsoft.com/office/drawing/2014/main" id="{08D6188A-3774-48F7-897E-C0B3F5AAED0A}"/>
              </a:ext>
            </a:extLst>
          </p:cNvPr>
          <p:cNvSpPr>
            <a:spLocks noChangeArrowheads="1"/>
          </p:cNvSpPr>
          <p:nvPr/>
        </p:nvSpPr>
        <p:spPr bwMode="auto">
          <a:xfrm>
            <a:off x="342900" y="1728788"/>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tabLst>
                <a:tab pos="361950" algn="l"/>
              </a:tabLst>
              <a:defRPr sz="2400">
                <a:solidFill>
                  <a:srgbClr val="000066"/>
                </a:solidFill>
                <a:latin typeface="Arial" panose="020B0604020202020204" pitchFamily="34" charset="0"/>
              </a:defRPr>
            </a:lvl1pPr>
            <a:lvl2pPr marL="742950" indent="-285750">
              <a:tabLst>
                <a:tab pos="361950" algn="l"/>
              </a:tabLst>
              <a:defRPr sz="2400">
                <a:solidFill>
                  <a:srgbClr val="000066"/>
                </a:solidFill>
                <a:latin typeface="Arial" panose="020B0604020202020204" pitchFamily="34" charset="0"/>
              </a:defRPr>
            </a:lvl2pPr>
            <a:lvl3pPr marL="1143000" indent="-228600">
              <a:tabLst>
                <a:tab pos="361950" algn="l"/>
              </a:tabLst>
              <a:defRPr sz="2400">
                <a:solidFill>
                  <a:srgbClr val="000066"/>
                </a:solidFill>
                <a:latin typeface="Arial" panose="020B0604020202020204" pitchFamily="34" charset="0"/>
              </a:defRPr>
            </a:lvl3pPr>
            <a:lvl4pPr marL="1600200" indent="-228600">
              <a:tabLst>
                <a:tab pos="361950" algn="l"/>
              </a:tabLst>
              <a:defRPr sz="2400">
                <a:solidFill>
                  <a:srgbClr val="000066"/>
                </a:solidFill>
                <a:latin typeface="Arial" panose="020B0604020202020204" pitchFamily="34" charset="0"/>
              </a:defRPr>
            </a:lvl4pPr>
            <a:lvl5pPr marL="2057400" indent="-228600">
              <a:tabLst>
                <a:tab pos="3619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3619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3619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3619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361950" algn="l"/>
              </a:tabLs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solidFill>
                  <a:srgbClr val="010066"/>
                </a:solidFill>
              </a:rPr>
              <a:t>enough light</a:t>
            </a:r>
          </a:p>
        </p:txBody>
      </p:sp>
      <p:sp>
        <p:nvSpPr>
          <p:cNvPr id="32772" name="Rectangle 14">
            <a:extLst>
              <a:ext uri="{FF2B5EF4-FFF2-40B4-BE49-F238E27FC236}">
                <a16:creationId xmlns:a16="http://schemas.microsoft.com/office/drawing/2014/main" id="{247E1B82-55BD-45F9-9F52-49A237A44117}"/>
              </a:ext>
            </a:extLst>
          </p:cNvPr>
          <p:cNvSpPr>
            <a:spLocks noChangeArrowheads="1"/>
          </p:cNvSpPr>
          <p:nvPr/>
        </p:nvSpPr>
        <p:spPr bwMode="auto">
          <a:xfrm>
            <a:off x="576263" y="3382963"/>
            <a:ext cx="8459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rgbClr val="010066"/>
              </a:solidFill>
            </a:endParaRPr>
          </a:p>
        </p:txBody>
      </p:sp>
      <p:sp>
        <p:nvSpPr>
          <p:cNvPr id="113687" name="Rectangle 23">
            <a:extLst>
              <a:ext uri="{FF2B5EF4-FFF2-40B4-BE49-F238E27FC236}">
                <a16:creationId xmlns:a16="http://schemas.microsoft.com/office/drawing/2014/main" id="{EE09E9C0-F7F0-402D-9DF7-BA7568C5D342}"/>
              </a:ext>
            </a:extLst>
          </p:cNvPr>
          <p:cNvSpPr>
            <a:spLocks noChangeArrowheads="1"/>
          </p:cNvSpPr>
          <p:nvPr/>
        </p:nvSpPr>
        <p:spPr bwMode="auto">
          <a:xfrm>
            <a:off x="342900" y="4368800"/>
            <a:ext cx="828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If one of the factors is restricted, the rate of photosynthesis will be </a:t>
            </a:r>
            <a:r>
              <a:rPr lang="en-GB" altLang="en-US"/>
              <a:t>below the maximum possible rate. </a:t>
            </a:r>
          </a:p>
        </p:txBody>
      </p:sp>
      <p:sp>
        <p:nvSpPr>
          <p:cNvPr id="113688" name="Rectangle 24">
            <a:extLst>
              <a:ext uri="{FF2B5EF4-FFF2-40B4-BE49-F238E27FC236}">
                <a16:creationId xmlns:a16="http://schemas.microsoft.com/office/drawing/2014/main" id="{FDB7B678-51A9-479A-B834-EB0754D02435}"/>
              </a:ext>
            </a:extLst>
          </p:cNvPr>
          <p:cNvSpPr>
            <a:spLocks noChangeArrowheads="1"/>
          </p:cNvSpPr>
          <p:nvPr/>
        </p:nvSpPr>
        <p:spPr bwMode="auto">
          <a:xfrm>
            <a:off x="342900" y="5302250"/>
            <a:ext cx="8424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The restricted factor controls how quickly photosynthesis occurs and so limits</a:t>
            </a:r>
            <a:r>
              <a:rPr lang="en-GB" altLang="en-US" b="1">
                <a:solidFill>
                  <a:srgbClr val="010066"/>
                </a:solidFill>
              </a:rPr>
              <a:t> </a:t>
            </a:r>
            <a:r>
              <a:rPr lang="en-GB" altLang="en-US">
                <a:solidFill>
                  <a:srgbClr val="010066"/>
                </a:solidFill>
              </a:rPr>
              <a:t>the</a:t>
            </a:r>
            <a:r>
              <a:rPr lang="en-GB" altLang="en-US" b="1">
                <a:solidFill>
                  <a:srgbClr val="010066"/>
                </a:solidFill>
              </a:rPr>
              <a:t> </a:t>
            </a:r>
            <a:r>
              <a:rPr lang="en-GB" altLang="en-US">
                <a:solidFill>
                  <a:srgbClr val="010066"/>
                </a:solidFill>
              </a:rPr>
              <a:t>rate. It is called the </a:t>
            </a:r>
            <a:r>
              <a:rPr lang="en-GB" altLang="en-US" b="1">
                <a:solidFill>
                  <a:srgbClr val="10BC45"/>
                </a:solidFill>
              </a:rPr>
              <a:t>limiting factor</a:t>
            </a:r>
            <a:r>
              <a:rPr lang="en-GB" altLang="en-US">
                <a:solidFill>
                  <a:srgbClr val="010066"/>
                </a:solidFill>
              </a:rPr>
              <a:t>.</a:t>
            </a:r>
          </a:p>
        </p:txBody>
      </p:sp>
      <p:sp>
        <p:nvSpPr>
          <p:cNvPr id="113690" name="Rectangle 26">
            <a:extLst>
              <a:ext uri="{FF2B5EF4-FFF2-40B4-BE49-F238E27FC236}">
                <a16:creationId xmlns:a16="http://schemas.microsoft.com/office/drawing/2014/main" id="{71DCC945-B892-4CAE-9CAA-CA25AF8BFD59}"/>
              </a:ext>
            </a:extLst>
          </p:cNvPr>
          <p:cNvSpPr>
            <a:spLocks noChangeArrowheads="1"/>
          </p:cNvSpPr>
          <p:nvPr/>
        </p:nvSpPr>
        <p:spPr bwMode="auto">
          <a:xfrm>
            <a:off x="342900" y="2297113"/>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10BC45"/>
              </a:buClr>
              <a:buFont typeface="Wingdings" panose="05000000000000000000" pitchFamily="2" charset="2"/>
              <a:buChar char="l"/>
            </a:pPr>
            <a:r>
              <a:rPr lang="en-GB" altLang="en-US">
                <a:solidFill>
                  <a:srgbClr val="010066"/>
                </a:solidFill>
              </a:rPr>
              <a:t>enough carbon dioxide</a:t>
            </a:r>
          </a:p>
        </p:txBody>
      </p:sp>
      <p:sp>
        <p:nvSpPr>
          <p:cNvPr id="113691" name="Rectangle 27">
            <a:extLst>
              <a:ext uri="{FF2B5EF4-FFF2-40B4-BE49-F238E27FC236}">
                <a16:creationId xmlns:a16="http://schemas.microsoft.com/office/drawing/2014/main" id="{E81FA25E-D51C-4BA5-B3CC-098682AF23D1}"/>
              </a:ext>
            </a:extLst>
          </p:cNvPr>
          <p:cNvSpPr>
            <a:spLocks noChangeArrowheads="1"/>
          </p:cNvSpPr>
          <p:nvPr/>
        </p:nvSpPr>
        <p:spPr bwMode="auto">
          <a:xfrm>
            <a:off x="342900" y="2865438"/>
            <a:ext cx="3375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10BC45"/>
              </a:buClr>
              <a:buFont typeface="Wingdings" panose="05000000000000000000" pitchFamily="2" charset="2"/>
              <a:buChar char="l"/>
            </a:pPr>
            <a:r>
              <a:rPr lang="en-GB" altLang="en-US">
                <a:solidFill>
                  <a:srgbClr val="010066"/>
                </a:solidFill>
              </a:rPr>
              <a:t>optimal temperature</a:t>
            </a:r>
          </a:p>
        </p:txBody>
      </p:sp>
      <p:pic>
        <p:nvPicPr>
          <p:cNvPr id="113693" name="Picture 29" descr="BA9_sun_icon_noshade2">
            <a:extLst>
              <a:ext uri="{FF2B5EF4-FFF2-40B4-BE49-F238E27FC236}">
                <a16:creationId xmlns:a16="http://schemas.microsoft.com/office/drawing/2014/main" id="{13A1E648-7787-4C81-B53A-09474CC43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363" y="1746250"/>
            <a:ext cx="1525587"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4" name="Picture 30" descr="CO2 icon">
            <a:extLst>
              <a:ext uri="{FF2B5EF4-FFF2-40B4-BE49-F238E27FC236}">
                <a16:creationId xmlns:a16="http://schemas.microsoft.com/office/drawing/2014/main" id="{7B4AB8B8-CE2B-4BE4-BA99-11FB6C0FB1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0313" y="1736725"/>
            <a:ext cx="952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6" name="Picture 32" descr="Temp icon">
            <a:extLst>
              <a:ext uri="{FF2B5EF4-FFF2-40B4-BE49-F238E27FC236}">
                <a16:creationId xmlns:a16="http://schemas.microsoft.com/office/drawing/2014/main" id="{DCB397EF-E860-4F00-8E87-985B219DD3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2063" y="1736725"/>
            <a:ext cx="5143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Rectangle 12">
            <a:extLst>
              <a:ext uri="{FF2B5EF4-FFF2-40B4-BE49-F238E27FC236}">
                <a16:creationId xmlns:a16="http://schemas.microsoft.com/office/drawing/2014/main" id="{583EF99D-430E-4147-B94E-6CC334DD70E2}"/>
              </a:ext>
            </a:extLst>
          </p:cNvPr>
          <p:cNvSpPr>
            <a:spLocks noChangeArrowheads="1"/>
          </p:cNvSpPr>
          <p:nvPr/>
        </p:nvSpPr>
        <p:spPr bwMode="auto">
          <a:xfrm>
            <a:off x="342900" y="784225"/>
            <a:ext cx="8356600" cy="833438"/>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What is the ideal combination of factors in order to maximize the rate of photosynthesis? </a:t>
            </a:r>
            <a:endParaRPr lang="en-GB" altLang="en-US" sz="1200" dirty="0">
              <a:solidFill>
                <a:srgbClr val="010066"/>
              </a:solidFill>
            </a:endParaRPr>
          </a:p>
        </p:txBody>
      </p:sp>
      <p:sp>
        <p:nvSpPr>
          <p:cNvPr id="16" name="Rectangle 11">
            <a:extLst>
              <a:ext uri="{FF2B5EF4-FFF2-40B4-BE49-F238E27FC236}">
                <a16:creationId xmlns:a16="http://schemas.microsoft.com/office/drawing/2014/main" id="{9C120B95-02A5-429E-816B-0363EA98E5A5}"/>
              </a:ext>
            </a:extLst>
          </p:cNvPr>
          <p:cNvSpPr>
            <a:spLocks noChangeArrowheads="1"/>
          </p:cNvSpPr>
          <p:nvPr/>
        </p:nvSpPr>
        <p:spPr bwMode="auto">
          <a:xfrm>
            <a:off x="342900" y="3436938"/>
            <a:ext cx="8189913" cy="83099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How does restricting one of these factors affect the rate </a:t>
            </a:r>
            <a:br>
              <a:rPr lang="en-GB" altLang="en-US" dirty="0">
                <a:solidFill>
                  <a:srgbClr val="010066"/>
                </a:solidFill>
              </a:rPr>
            </a:br>
            <a:r>
              <a:rPr lang="en-GB" altLang="en-US" dirty="0">
                <a:solidFill>
                  <a:srgbClr val="010066"/>
                </a:solidFill>
              </a:rPr>
              <a:t>of photosynthesis? </a:t>
            </a:r>
          </a:p>
        </p:txBody>
      </p:sp>
      <p:pic>
        <p:nvPicPr>
          <p:cNvPr id="15" name="Picture 14">
            <a:extLst>
              <a:ext uri="{FF2B5EF4-FFF2-40B4-BE49-F238E27FC236}">
                <a16:creationId xmlns:a16="http://schemas.microsoft.com/office/drawing/2014/main" id="{493E3E8F-99FA-4400-AD01-6CBD813BEBD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9" name="Picture 18">
            <a:extLst>
              <a:ext uri="{FF2B5EF4-FFF2-40B4-BE49-F238E27FC236}">
                <a16:creationId xmlns:a16="http://schemas.microsoft.com/office/drawing/2014/main" id="{87FB3E2E-C07C-4462-AC8E-4F58CA348D1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51046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69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6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369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6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369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368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3688"/>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7" grpId="0"/>
      <p:bldP spid="113687" grpId="0"/>
      <p:bldP spid="113688" grpId="0"/>
      <p:bldP spid="113690" grpId="0"/>
      <p:bldP spid="113691"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CE4B1E4-3CB4-4448-BBBB-5EF7A6354EAF}"/>
              </a:ext>
            </a:extLst>
          </p:cNvPr>
          <p:cNvSpPr>
            <a:spLocks noGrp="1" noChangeArrowheads="1"/>
          </p:cNvSpPr>
          <p:nvPr>
            <p:ph type="title"/>
          </p:nvPr>
        </p:nvSpPr>
        <p:spPr/>
        <p:txBody>
          <a:bodyPr/>
          <a:lstStyle/>
          <a:p>
            <a:pPr eaLnBrk="1" hangingPunct="1"/>
            <a:r>
              <a:rPr lang="en-GB" altLang="en-US"/>
              <a:t>How does light affect photosynthesis?</a:t>
            </a:r>
          </a:p>
        </p:txBody>
      </p:sp>
      <p:sp>
        <p:nvSpPr>
          <p:cNvPr id="33795" name="Rectangle 3">
            <a:extLst>
              <a:ext uri="{FF2B5EF4-FFF2-40B4-BE49-F238E27FC236}">
                <a16:creationId xmlns:a16="http://schemas.microsoft.com/office/drawing/2014/main" id="{74D7EC40-CF6D-48CA-98D4-1698C61E0C2A}"/>
              </a:ext>
            </a:extLst>
          </p:cNvPr>
          <p:cNvSpPr>
            <a:spLocks noChangeArrowheads="1"/>
          </p:cNvSpPr>
          <p:nvPr/>
        </p:nvSpPr>
        <p:spPr bwMode="auto">
          <a:xfrm>
            <a:off x="342900" y="78422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Light energy is a requirement for photosynthesis.</a:t>
            </a:r>
            <a:endParaRPr lang="en-GB" altLang="en-US" sz="1200">
              <a:solidFill>
                <a:srgbClr val="010066"/>
              </a:solidFill>
            </a:endParaRPr>
          </a:p>
        </p:txBody>
      </p:sp>
      <p:sp>
        <p:nvSpPr>
          <p:cNvPr id="101395" name="Rectangle 19">
            <a:extLst>
              <a:ext uri="{FF2B5EF4-FFF2-40B4-BE49-F238E27FC236}">
                <a16:creationId xmlns:a16="http://schemas.microsoft.com/office/drawing/2014/main" id="{66D6A3DB-22F1-424B-AF65-4252912F4616}"/>
              </a:ext>
            </a:extLst>
          </p:cNvPr>
          <p:cNvSpPr>
            <a:spLocks noChangeArrowheads="1"/>
          </p:cNvSpPr>
          <p:nvPr/>
        </p:nvSpPr>
        <p:spPr bwMode="auto">
          <a:xfrm>
            <a:off x="342900" y="1470025"/>
            <a:ext cx="8472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brighter the light, the more light energy there is. We say there is an increase in </a:t>
            </a:r>
            <a:r>
              <a:rPr lang="en-GB" altLang="en-US" b="1" dirty="0">
                <a:solidFill>
                  <a:srgbClr val="10BC45"/>
                </a:solidFill>
              </a:rPr>
              <a:t>light intensity</a:t>
            </a:r>
            <a:r>
              <a:rPr lang="en-GB" altLang="en-US" dirty="0">
                <a:solidFill>
                  <a:srgbClr val="010066"/>
                </a:solidFill>
              </a:rPr>
              <a:t>.  </a:t>
            </a:r>
          </a:p>
        </p:txBody>
      </p:sp>
      <p:sp>
        <p:nvSpPr>
          <p:cNvPr id="101421" name="Rectangle 45">
            <a:extLst>
              <a:ext uri="{FF2B5EF4-FFF2-40B4-BE49-F238E27FC236}">
                <a16:creationId xmlns:a16="http://schemas.microsoft.com/office/drawing/2014/main" id="{B6238BFB-5C73-4CF3-9EC8-21B00B52A435}"/>
              </a:ext>
            </a:extLst>
          </p:cNvPr>
          <p:cNvSpPr>
            <a:spLocks noChangeArrowheads="1"/>
          </p:cNvSpPr>
          <p:nvPr/>
        </p:nvSpPr>
        <p:spPr bwMode="auto">
          <a:xfrm>
            <a:off x="342900" y="3579813"/>
            <a:ext cx="880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Increasing light intensity increases the rate of photosynthesis. </a:t>
            </a:r>
          </a:p>
        </p:txBody>
      </p:sp>
      <p:sp>
        <p:nvSpPr>
          <p:cNvPr id="101422" name="Rectangle 46">
            <a:extLst>
              <a:ext uri="{FF2B5EF4-FFF2-40B4-BE49-F238E27FC236}">
                <a16:creationId xmlns:a16="http://schemas.microsoft.com/office/drawing/2014/main" id="{3786FF6C-92BB-4323-8FA3-D931EBD8D055}"/>
              </a:ext>
            </a:extLst>
          </p:cNvPr>
          <p:cNvSpPr>
            <a:spLocks noChangeArrowheads="1"/>
          </p:cNvSpPr>
          <p:nvPr/>
        </p:nvSpPr>
        <p:spPr bwMode="auto">
          <a:xfrm>
            <a:off x="342900" y="4265613"/>
            <a:ext cx="8801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However, if light intensity is very high, chlorophyll can become damaged.</a:t>
            </a:r>
          </a:p>
        </p:txBody>
      </p:sp>
      <p:sp>
        <p:nvSpPr>
          <p:cNvPr id="22" name="Rectangle 12">
            <a:extLst>
              <a:ext uri="{FF2B5EF4-FFF2-40B4-BE49-F238E27FC236}">
                <a16:creationId xmlns:a16="http://schemas.microsoft.com/office/drawing/2014/main" id="{CAD427D0-2D40-4C72-A285-C560389B4C4C}"/>
              </a:ext>
            </a:extLst>
          </p:cNvPr>
          <p:cNvSpPr>
            <a:spLocks noChangeArrowheads="1"/>
          </p:cNvSpPr>
          <p:nvPr/>
        </p:nvSpPr>
        <p:spPr bwMode="auto">
          <a:xfrm>
            <a:off x="342900" y="2522538"/>
            <a:ext cx="7924800" cy="83343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What effect do you think an increase in light intensity will have on the rate of photosynthesis? </a:t>
            </a:r>
            <a:endParaRPr lang="en-GB" altLang="en-US" sz="800">
              <a:solidFill>
                <a:srgbClr val="010066"/>
              </a:solidFill>
            </a:endParaRPr>
          </a:p>
        </p:txBody>
      </p:sp>
      <p:sp>
        <p:nvSpPr>
          <p:cNvPr id="23" name="Rectangle 11">
            <a:extLst>
              <a:ext uri="{FF2B5EF4-FFF2-40B4-BE49-F238E27FC236}">
                <a16:creationId xmlns:a16="http://schemas.microsoft.com/office/drawing/2014/main" id="{90643FD9-874E-4FAD-8E51-6AB8F2C59489}"/>
              </a:ext>
            </a:extLst>
          </p:cNvPr>
          <p:cNvSpPr>
            <a:spLocks noChangeArrowheads="1"/>
          </p:cNvSpPr>
          <p:nvPr/>
        </p:nvSpPr>
        <p:spPr bwMode="auto">
          <a:xfrm>
            <a:off x="342900" y="5319713"/>
            <a:ext cx="7924800" cy="83343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If this happened, how would the rate of photosynthesis </a:t>
            </a:r>
            <a:br>
              <a:rPr lang="en-GB" altLang="en-US">
                <a:solidFill>
                  <a:srgbClr val="010066"/>
                </a:solidFill>
              </a:rPr>
            </a:br>
            <a:r>
              <a:rPr lang="en-GB" altLang="en-US">
                <a:solidFill>
                  <a:srgbClr val="010066"/>
                </a:solidFill>
              </a:rPr>
              <a:t>be affected?</a:t>
            </a:r>
          </a:p>
        </p:txBody>
      </p:sp>
      <p:pic>
        <p:nvPicPr>
          <p:cNvPr id="11" name="Picture 10">
            <a:extLst>
              <a:ext uri="{FF2B5EF4-FFF2-40B4-BE49-F238E27FC236}">
                <a16:creationId xmlns:a16="http://schemas.microsoft.com/office/drawing/2014/main" id="{8B51818A-9A0C-49D0-B3A6-245F4958AC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D470A214-1221-4EF6-9FED-E3CB5124FD1A}"/>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C88E1BF7-8701-4CE4-8EEB-F1BAD114D5B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4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4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5" grpId="0"/>
      <p:bldP spid="101421" grpId="0"/>
      <p:bldP spid="101422" grpId="0"/>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DAED7467-54BE-49A6-8758-A201598345D8}"/>
              </a:ext>
            </a:extLst>
          </p:cNvPr>
          <p:cNvSpPr>
            <a:spLocks noGrp="1" noChangeArrowheads="1"/>
          </p:cNvSpPr>
          <p:nvPr>
            <p:ph type="title"/>
          </p:nvPr>
        </p:nvSpPr>
        <p:spPr/>
        <p:txBody>
          <a:bodyPr/>
          <a:lstStyle/>
          <a:p>
            <a:pPr eaLnBrk="1" hangingPunct="1"/>
            <a:r>
              <a:rPr lang="en-GB" altLang="en-US" dirty="0"/>
              <a:t>Light intensity and photosynthesis</a:t>
            </a:r>
          </a:p>
        </p:txBody>
      </p:sp>
      <p:pic>
        <p:nvPicPr>
          <p:cNvPr id="8" name="Picture 7">
            <a:extLst>
              <a:ext uri="{FF2B5EF4-FFF2-40B4-BE49-F238E27FC236}">
                <a16:creationId xmlns:a16="http://schemas.microsoft.com/office/drawing/2014/main" id="{432EB248-8557-40AA-9ADC-3AFBC861697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196DBB58-3CC1-410C-AE96-F16A33C42B2A}"/>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38FDC86F-0098-480A-A05F-FAD3FFF6CE15}"/>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7826BEE6-2244-416E-A3CF-25C81A717F5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17838"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8FB3EA0-6E1C-46B5-9348-729E924A023A}"/>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
            <a:extLst>
              <a:ext uri="{FF2B5EF4-FFF2-40B4-BE49-F238E27FC236}">
                <a16:creationId xmlns:a16="http://schemas.microsoft.com/office/drawing/2014/main" id="{A5A01E34-A8B5-412D-B2B0-E83416AD0BC4}"/>
              </a:ext>
            </a:extLst>
          </p:cNvPr>
          <p:cNvSpPr>
            <a:spLocks noGrp="1" noChangeArrowheads="1"/>
          </p:cNvSpPr>
          <p:nvPr>
            <p:ph type="title"/>
          </p:nvPr>
        </p:nvSpPr>
        <p:spPr/>
        <p:txBody>
          <a:bodyPr/>
          <a:lstStyle/>
          <a:p>
            <a:pPr eaLnBrk="1" hangingPunct="1"/>
            <a:r>
              <a:rPr lang="en-GB" altLang="en-US" dirty="0"/>
              <a:t>Investigating light intensity</a:t>
            </a:r>
          </a:p>
        </p:txBody>
      </p:sp>
      <p:pic>
        <p:nvPicPr>
          <p:cNvPr id="7" name="Picture 6">
            <a:extLst>
              <a:ext uri="{FF2B5EF4-FFF2-40B4-BE49-F238E27FC236}">
                <a16:creationId xmlns:a16="http://schemas.microsoft.com/office/drawing/2014/main" id="{6FD1C499-93EC-498A-8E50-3E746FE78C6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7C45F7B4-337C-4550-82A1-67142E95D104}"/>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93EC957B-7AA3-4504-A981-F172B8B753D1}"/>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D15AF973-9986-4569-BFFC-175E1435DA1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17838"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2F171A1-DBFF-4C7A-8C93-2C562C40BF51}"/>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1D1898A8-948A-4EEB-9E63-F0CB3CB2DC25}"/>
              </a:ext>
            </a:extLst>
          </p:cNvPr>
          <p:cNvSpPr>
            <a:spLocks noGrp="1" noChangeArrowheads="1"/>
          </p:cNvSpPr>
          <p:nvPr>
            <p:ph type="title"/>
          </p:nvPr>
        </p:nvSpPr>
        <p:spPr/>
        <p:txBody>
          <a:bodyPr/>
          <a:lstStyle/>
          <a:p>
            <a:pPr eaLnBrk="1" hangingPunct="1"/>
            <a:r>
              <a:rPr lang="en-GB" altLang="en-US" dirty="0"/>
              <a:t>Light intensity and </a:t>
            </a:r>
            <a:r>
              <a:rPr lang="en-GB" altLang="en-US" i="1" dirty="0"/>
              <a:t>elodea</a:t>
            </a:r>
            <a:r>
              <a:rPr lang="en-GB" altLang="en-US" dirty="0"/>
              <a:t> </a:t>
            </a:r>
          </a:p>
        </p:txBody>
      </p:sp>
      <p:pic>
        <p:nvPicPr>
          <p:cNvPr id="8" name="Picture 7">
            <a:extLst>
              <a:ext uri="{FF2B5EF4-FFF2-40B4-BE49-F238E27FC236}">
                <a16:creationId xmlns:a16="http://schemas.microsoft.com/office/drawing/2014/main" id="{C029A50C-569E-4569-9A94-62A57958E60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6" descr="flash_icon">
            <a:extLst>
              <a:ext uri="{FF2B5EF4-FFF2-40B4-BE49-F238E27FC236}">
                <a16:creationId xmlns:a16="http://schemas.microsoft.com/office/drawing/2014/main" id="{7248C911-5804-474C-8C9F-865F2B600A94}"/>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2" name="Picture 7" descr="notes_icon">
            <a:extLst>
              <a:ext uri="{FF2B5EF4-FFF2-40B4-BE49-F238E27FC236}">
                <a16:creationId xmlns:a16="http://schemas.microsoft.com/office/drawing/2014/main" id="{56AFF933-7BB5-4B31-8019-1AC3FF1B0A97}"/>
              </a:ext>
            </a:extLst>
          </p:cNvPr>
          <p:cNvPicPr>
            <a:picLocks noChangeAspect="1" noChangeArrowheads="1"/>
          </p:cNvPicPr>
          <p:nvPr/>
        </p:nvPicPr>
        <p:blipFill>
          <a:blip r:embed="rId8" cstate="print"/>
          <a:srcRect/>
          <a:stretch>
            <a:fillRect/>
          </a:stretch>
        </p:blipFill>
        <p:spPr bwMode="auto">
          <a:xfrm>
            <a:off x="8113561" y="150813"/>
            <a:ext cx="442912"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47734D41-327D-4E7F-A5EA-391F66CB056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54701"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2"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F0746708-89D2-4999-8C35-6040B4030C11}"/>
              </a:ext>
            </a:extLst>
          </p:cNvPr>
          <p:cNvSpPr>
            <a:spLocks noGrp="1" noChangeArrowheads="1"/>
          </p:cNvSpPr>
          <p:nvPr>
            <p:ph type="title"/>
          </p:nvPr>
        </p:nvSpPr>
        <p:spPr/>
        <p:txBody>
          <a:bodyPr/>
          <a:lstStyle/>
          <a:p>
            <a:pPr eaLnBrk="1" hangingPunct="1"/>
            <a:r>
              <a:rPr lang="en-GB" altLang="en-US" dirty="0"/>
              <a:t>Light intensity</a:t>
            </a:r>
          </a:p>
        </p:txBody>
      </p:sp>
      <p:pic>
        <p:nvPicPr>
          <p:cNvPr id="9" name="Picture 8">
            <a:extLst>
              <a:ext uri="{FF2B5EF4-FFF2-40B4-BE49-F238E27FC236}">
                <a16:creationId xmlns:a16="http://schemas.microsoft.com/office/drawing/2014/main" id="{5B4598CF-7400-414B-8967-74B3102CAEB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a:extLst>
              <a:ext uri="{FF2B5EF4-FFF2-40B4-BE49-F238E27FC236}">
                <a16:creationId xmlns:a16="http://schemas.microsoft.com/office/drawing/2014/main" id="{C0C16183-1CE3-4871-A3B9-787F034DD5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6894" y="133322"/>
            <a:ext cx="609685" cy="390580"/>
          </a:xfrm>
          <a:prstGeom prst="rect">
            <a:avLst/>
          </a:prstGeom>
        </p:spPr>
      </p:pic>
      <p:pic>
        <p:nvPicPr>
          <p:cNvPr id="8" name="Picture 6" descr="flash_icon">
            <a:extLst>
              <a:ext uri="{FF2B5EF4-FFF2-40B4-BE49-F238E27FC236}">
                <a16:creationId xmlns:a16="http://schemas.microsoft.com/office/drawing/2014/main" id="{752838D8-9117-4323-AB56-2BEDDB7D64F1}"/>
              </a:ext>
            </a:extLst>
          </p:cNvPr>
          <p:cNvPicPr>
            <a:picLocks noChangeAspect="1" noChangeArrowheads="1"/>
          </p:cNvPicPr>
          <p:nvPr/>
        </p:nvPicPr>
        <p:blipFill>
          <a:blip r:embed="rId8" cstate="print"/>
          <a:srcRect/>
          <a:stretch>
            <a:fillRect/>
          </a:stretch>
        </p:blipFill>
        <p:spPr bwMode="auto">
          <a:xfrm>
            <a:off x="8634413" y="115888"/>
            <a:ext cx="385762" cy="431800"/>
          </a:xfrm>
          <a:prstGeom prst="rect">
            <a:avLst/>
          </a:prstGeom>
          <a:noFill/>
          <a:ln w="9525">
            <a:noFill/>
            <a:miter lim="800000"/>
            <a:headEnd/>
            <a:tailEnd/>
          </a:ln>
        </p:spPr>
      </p:pic>
      <p:pic>
        <p:nvPicPr>
          <p:cNvPr id="13" name="Picture 12">
            <a:extLst>
              <a:ext uri="{FF2B5EF4-FFF2-40B4-BE49-F238E27FC236}">
                <a16:creationId xmlns:a16="http://schemas.microsoft.com/office/drawing/2014/main" id="{26E8C041-5B6A-430F-9B93-A39A34847B9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009620" y="86520"/>
            <a:ext cx="442911" cy="51673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8CB465A2-68EB-4D01-B2F8-9ADC0C344816}"/>
              </a:ext>
            </a:extLst>
          </p:cNvPr>
          <p:cNvPicPr>
            <a:picLocks noChangeAspect="1" noChangeArrowheads="1"/>
          </p:cNvPicPr>
          <p:nvPr/>
        </p:nvPicPr>
        <p:blipFill>
          <a:blip r:embed="rId10" cstate="print"/>
          <a:srcRect/>
          <a:stretch>
            <a:fillRect/>
          </a:stretch>
        </p:blipFill>
        <p:spPr bwMode="auto">
          <a:xfrm>
            <a:off x="8113561" y="150813"/>
            <a:ext cx="442912" cy="38735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197"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2"/>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2">
            <a:extLst>
              <a:ext uri="{FF2B5EF4-FFF2-40B4-BE49-F238E27FC236}">
                <a16:creationId xmlns:a16="http://schemas.microsoft.com/office/drawing/2014/main" id="{10471D06-2853-49AB-93FC-8B2FDB43DF37}"/>
              </a:ext>
            </a:extLst>
          </p:cNvPr>
          <p:cNvSpPr>
            <a:spLocks noChangeArrowheads="1"/>
          </p:cNvSpPr>
          <p:nvPr/>
        </p:nvSpPr>
        <p:spPr bwMode="auto">
          <a:xfrm>
            <a:off x="342900" y="784225"/>
            <a:ext cx="880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Here are the results of the light intensity experiment:</a:t>
            </a:r>
            <a:endParaRPr lang="en-GB" altLang="en-US" sz="1200">
              <a:solidFill>
                <a:srgbClr val="010066"/>
              </a:solidFill>
            </a:endParaRPr>
          </a:p>
        </p:txBody>
      </p:sp>
      <p:sp>
        <p:nvSpPr>
          <p:cNvPr id="21" name="Rectangle 1">
            <a:extLst>
              <a:ext uri="{FF2B5EF4-FFF2-40B4-BE49-F238E27FC236}">
                <a16:creationId xmlns:a16="http://schemas.microsoft.com/office/drawing/2014/main" id="{62C8B842-3096-4BDA-88E6-DEAF59C404B5}"/>
              </a:ext>
            </a:extLst>
          </p:cNvPr>
          <p:cNvSpPr>
            <a:spLocks noChangeArrowheads="1"/>
          </p:cNvSpPr>
          <p:nvPr/>
        </p:nvSpPr>
        <p:spPr bwMode="auto">
          <a:xfrm>
            <a:off x="5597525" y="1660525"/>
            <a:ext cx="3013075" cy="160655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How does changing the lamp’s distance affect the rate of photosynthesis?</a:t>
            </a:r>
          </a:p>
        </p:txBody>
      </p:sp>
      <p:pic>
        <p:nvPicPr>
          <p:cNvPr id="20" name="Picture 19" descr="photosynthesis_lightintensity_graph_nolabels.png">
            <a:extLst>
              <a:ext uri="{FF2B5EF4-FFF2-40B4-BE49-F238E27FC236}">
                <a16:creationId xmlns:a16="http://schemas.microsoft.com/office/drawing/2014/main" id="{596E1CD8-8A4F-4CE9-903B-BAF1CA0B1E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 y="1282700"/>
            <a:ext cx="4851400"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31">
            <a:extLst>
              <a:ext uri="{FF2B5EF4-FFF2-40B4-BE49-F238E27FC236}">
                <a16:creationId xmlns:a16="http://schemas.microsoft.com/office/drawing/2014/main" id="{05AAD669-DA71-4164-A831-9D9C8E15F6D9}"/>
              </a:ext>
            </a:extLst>
          </p:cNvPr>
          <p:cNvSpPr>
            <a:spLocks noChangeArrowheads="1"/>
          </p:cNvSpPr>
          <p:nvPr/>
        </p:nvSpPr>
        <p:spPr bwMode="auto">
          <a:xfrm>
            <a:off x="342900" y="4114800"/>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results show that the volume of oxygen produced (rate of photosynthesis) decreases as distance of the lamp increases. </a:t>
            </a:r>
          </a:p>
        </p:txBody>
      </p:sp>
      <p:sp>
        <p:nvSpPr>
          <p:cNvPr id="24" name="Rectangle 23">
            <a:extLst>
              <a:ext uri="{FF2B5EF4-FFF2-40B4-BE49-F238E27FC236}">
                <a16:creationId xmlns:a16="http://schemas.microsoft.com/office/drawing/2014/main" id="{B32B8422-34C2-4B44-A3DF-76F11305EF21}"/>
              </a:ext>
            </a:extLst>
          </p:cNvPr>
          <p:cNvSpPr>
            <a:spLocks noChangeArrowheads="1"/>
          </p:cNvSpPr>
          <p:nvPr/>
        </p:nvSpPr>
        <p:spPr bwMode="auto">
          <a:xfrm>
            <a:off x="342900" y="4953000"/>
            <a:ext cx="8566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However, the decrease isn’t </a:t>
            </a:r>
            <a:r>
              <a:rPr lang="en-GB" altLang="en-US" b="1" dirty="0"/>
              <a:t>linear</a:t>
            </a:r>
            <a:r>
              <a:rPr lang="en-GB" altLang="en-US" dirty="0"/>
              <a:t>; instead it is closer to an </a:t>
            </a:r>
            <a:r>
              <a:rPr lang="en-GB" altLang="en-US" b="1" dirty="0">
                <a:solidFill>
                  <a:srgbClr val="10BC45"/>
                </a:solidFill>
              </a:rPr>
              <a:t>inverse square relationship</a:t>
            </a:r>
            <a:r>
              <a:rPr lang="en-GB" altLang="en-US" dirty="0"/>
              <a:t>. This is because light intensity follows an inverse square relationship with distance. </a:t>
            </a:r>
          </a:p>
        </p:txBody>
      </p:sp>
      <p:sp>
        <p:nvSpPr>
          <p:cNvPr id="26" name="Rectangle 2">
            <a:extLst>
              <a:ext uri="{FF2B5EF4-FFF2-40B4-BE49-F238E27FC236}">
                <a16:creationId xmlns:a16="http://schemas.microsoft.com/office/drawing/2014/main" id="{1D0E0DBE-579A-4B53-814A-137725F2E4F5}"/>
              </a:ext>
            </a:extLst>
          </p:cNvPr>
          <p:cNvSpPr txBox="1">
            <a:spLocks noChangeArrowheads="1"/>
          </p:cNvSpPr>
          <p:nvPr/>
        </p:nvSpPr>
        <p:spPr bwMode="auto">
          <a:xfrm>
            <a:off x="233363" y="53975"/>
            <a:ext cx="7735887" cy="549275"/>
          </a:xfrm>
          <a:prstGeom prst="rect">
            <a:avLst/>
          </a:prstGeom>
          <a:noFill/>
          <a:ln w="9525">
            <a:noFill/>
            <a:miter lim="800000"/>
            <a:headEnd/>
            <a:tailEnd/>
          </a:ln>
        </p:spPr>
        <p:txBody>
          <a:bodyPr anchor="ctr"/>
          <a:lstStyle/>
          <a:p>
            <a:pPr eaLnBrk="1" hangingPunct="1">
              <a:defRPr/>
            </a:pPr>
            <a:r>
              <a:rPr lang="en-GB" sz="2800" b="1" kern="0" dirty="0">
                <a:solidFill>
                  <a:srgbClr val="10BC45"/>
                </a:solidFill>
                <a:latin typeface="+mj-lt"/>
                <a:ea typeface="+mj-ea"/>
                <a:cs typeface="+mj-cs"/>
              </a:rPr>
              <a:t>Inverse square relationship</a:t>
            </a:r>
          </a:p>
        </p:txBody>
      </p:sp>
      <p:sp>
        <p:nvSpPr>
          <p:cNvPr id="2" name="Title 1">
            <a:extLst>
              <a:ext uri="{FF2B5EF4-FFF2-40B4-BE49-F238E27FC236}">
                <a16:creationId xmlns:a16="http://schemas.microsoft.com/office/drawing/2014/main" id="{4443D8BB-4DE8-41D1-9009-3E7297CFE0ED}"/>
              </a:ext>
            </a:extLst>
          </p:cNvPr>
          <p:cNvSpPr>
            <a:spLocks noGrp="1"/>
          </p:cNvSpPr>
          <p:nvPr>
            <p:ph type="title"/>
          </p:nvPr>
        </p:nvSpPr>
        <p:spPr/>
        <p:txBody>
          <a:bodyPr/>
          <a:lstStyle/>
          <a:p>
            <a:r>
              <a:rPr lang="en-GB" dirty="0"/>
              <a:t>Light intensity results</a:t>
            </a:r>
            <a:endParaRPr lang="en-US" dirty="0"/>
          </a:p>
        </p:txBody>
      </p:sp>
      <p:pic>
        <p:nvPicPr>
          <p:cNvPr id="12" name="Picture 11">
            <a:extLst>
              <a:ext uri="{FF2B5EF4-FFF2-40B4-BE49-F238E27FC236}">
                <a16:creationId xmlns:a16="http://schemas.microsoft.com/office/drawing/2014/main" id="{76589113-795E-448D-B21E-0531EEF3AC7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98619098-FAE1-4816-A6C9-F1133819C22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8" name="Picture 17">
            <a:extLst>
              <a:ext uri="{FF2B5EF4-FFF2-40B4-BE49-F238E27FC236}">
                <a16:creationId xmlns:a16="http://schemas.microsoft.com/office/drawing/2014/main" id="{107C0135-5370-491B-B6DB-A9D562574E6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a:p>
            <a:r>
              <a:rPr lang="en-GB" sz="1600" dirty="0"/>
              <a:t>5. Energy and Matter</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EB8087E-1B48-4192-BC18-F3B2E618B440}"/>
              </a:ext>
            </a:extLst>
          </p:cNvPr>
          <p:cNvSpPr>
            <a:spLocks noGrp="1" noChangeArrowheads="1"/>
          </p:cNvSpPr>
          <p:nvPr>
            <p:ph type="title"/>
          </p:nvPr>
        </p:nvSpPr>
        <p:spPr/>
        <p:txBody>
          <a:bodyPr/>
          <a:lstStyle/>
          <a:p>
            <a:pPr eaLnBrk="1" hangingPunct="1"/>
            <a:r>
              <a:rPr lang="en-GB" altLang="en-US"/>
              <a:t>Inverse square law</a:t>
            </a:r>
          </a:p>
        </p:txBody>
      </p:sp>
      <p:sp>
        <p:nvSpPr>
          <p:cNvPr id="35843" name="Rectangle 3">
            <a:extLst>
              <a:ext uri="{FF2B5EF4-FFF2-40B4-BE49-F238E27FC236}">
                <a16:creationId xmlns:a16="http://schemas.microsoft.com/office/drawing/2014/main" id="{E1F760D0-A464-4701-8D7D-2FC003A324E2}"/>
              </a:ext>
            </a:extLst>
          </p:cNvPr>
          <p:cNvSpPr>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a:t>
            </a:r>
            <a:r>
              <a:rPr lang="en-GB" altLang="en-US" b="1" dirty="0">
                <a:solidFill>
                  <a:srgbClr val="10BC45"/>
                </a:solidFill>
              </a:rPr>
              <a:t>inverse square law </a:t>
            </a:r>
            <a:r>
              <a:rPr lang="en-GB" altLang="en-US" dirty="0">
                <a:solidFill>
                  <a:srgbClr val="010066"/>
                </a:solidFill>
              </a:rPr>
              <a:t>states that light intensity is inversely proportional to the square of the distance from the light source.</a:t>
            </a:r>
            <a:endParaRPr lang="en-GB" altLang="en-US" sz="1200" dirty="0">
              <a:solidFill>
                <a:srgbClr val="010066"/>
              </a:solidFill>
            </a:endParaRPr>
          </a:p>
        </p:txBody>
      </p:sp>
      <p:sp>
        <p:nvSpPr>
          <p:cNvPr id="15" name="AutoShape 32">
            <a:extLst>
              <a:ext uri="{FF2B5EF4-FFF2-40B4-BE49-F238E27FC236}">
                <a16:creationId xmlns:a16="http://schemas.microsoft.com/office/drawing/2014/main" id="{BAAE25E1-96AE-4BFA-A8FC-F4E023484E6F}"/>
              </a:ext>
            </a:extLst>
          </p:cNvPr>
          <p:cNvSpPr>
            <a:spLocks noChangeArrowheads="1"/>
          </p:cNvSpPr>
          <p:nvPr/>
        </p:nvSpPr>
        <p:spPr bwMode="auto">
          <a:xfrm>
            <a:off x="1306512" y="1908352"/>
            <a:ext cx="6653212" cy="1163461"/>
          </a:xfrm>
          <a:prstGeom prst="roundRect">
            <a:avLst>
              <a:gd name="adj" fmla="val 0"/>
            </a:avLst>
          </a:prstGeom>
          <a:solidFill>
            <a:srgbClr val="10BC45"/>
          </a:solidFill>
          <a:ln w="38100">
            <a:noFill/>
            <a:round/>
            <a:headEnd/>
            <a:tailEnd/>
          </a:ln>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GB" altLang="en-US"/>
          </a:p>
        </p:txBody>
      </p:sp>
      <p:sp>
        <p:nvSpPr>
          <p:cNvPr id="17" name="Text Box 35">
            <a:extLst>
              <a:ext uri="{FF2B5EF4-FFF2-40B4-BE49-F238E27FC236}">
                <a16:creationId xmlns:a16="http://schemas.microsoft.com/office/drawing/2014/main" id="{F53220D4-165A-4C44-BCCB-2C14CEFE6039}"/>
              </a:ext>
            </a:extLst>
          </p:cNvPr>
          <p:cNvSpPr txBox="1">
            <a:spLocks noChangeArrowheads="1"/>
          </p:cNvSpPr>
          <p:nvPr/>
        </p:nvSpPr>
        <p:spPr bwMode="auto">
          <a:xfrm>
            <a:off x="1446212" y="2172231"/>
            <a:ext cx="1455737"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80000"/>
              </a:lnSpc>
              <a:spcBef>
                <a:spcPct val="50000"/>
              </a:spcBef>
            </a:pPr>
            <a:r>
              <a:rPr lang="en-GB" altLang="en-US" b="1" dirty="0">
                <a:solidFill>
                  <a:schemeClr val="bg1"/>
                </a:solidFill>
              </a:rPr>
              <a:t>light intensity</a:t>
            </a:r>
          </a:p>
        </p:txBody>
      </p:sp>
      <p:sp>
        <p:nvSpPr>
          <p:cNvPr id="24" name="Text Box 41">
            <a:extLst>
              <a:ext uri="{FF2B5EF4-FFF2-40B4-BE49-F238E27FC236}">
                <a16:creationId xmlns:a16="http://schemas.microsoft.com/office/drawing/2014/main" id="{92A085DA-5F14-4999-9780-1C62432C0D18}"/>
              </a:ext>
            </a:extLst>
          </p:cNvPr>
          <p:cNvSpPr txBox="1">
            <a:spLocks noChangeArrowheads="1"/>
          </p:cNvSpPr>
          <p:nvPr/>
        </p:nvSpPr>
        <p:spPr bwMode="auto">
          <a:xfrm>
            <a:off x="3225799" y="2488143"/>
            <a:ext cx="4583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dirty="0">
                <a:solidFill>
                  <a:schemeClr val="bg1"/>
                </a:solidFill>
              </a:rPr>
              <a:t>(distance from light source)²</a:t>
            </a:r>
          </a:p>
        </p:txBody>
      </p:sp>
      <p:cxnSp>
        <p:nvCxnSpPr>
          <p:cNvPr id="26" name="Straight Connector 25">
            <a:extLst>
              <a:ext uri="{FF2B5EF4-FFF2-40B4-BE49-F238E27FC236}">
                <a16:creationId xmlns:a16="http://schemas.microsoft.com/office/drawing/2014/main" id="{9BC592E6-FAE7-4556-8214-30124D17EA77}"/>
              </a:ext>
            </a:extLst>
          </p:cNvPr>
          <p:cNvCxnSpPr>
            <a:cxnSpLocks noChangeShapeType="1"/>
          </p:cNvCxnSpPr>
          <p:nvPr/>
        </p:nvCxnSpPr>
        <p:spPr bwMode="auto">
          <a:xfrm>
            <a:off x="3395838" y="2461156"/>
            <a:ext cx="4243034" cy="0"/>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sp>
        <p:nvSpPr>
          <p:cNvPr id="27" name="Text Box 351">
            <a:extLst>
              <a:ext uri="{FF2B5EF4-FFF2-40B4-BE49-F238E27FC236}">
                <a16:creationId xmlns:a16="http://schemas.microsoft.com/office/drawing/2014/main" id="{565994A5-F7BB-42E1-8C6F-EE78F9E0B712}"/>
              </a:ext>
            </a:extLst>
          </p:cNvPr>
          <p:cNvSpPr txBox="1">
            <a:spLocks noChangeArrowheads="1"/>
          </p:cNvSpPr>
          <p:nvPr/>
        </p:nvSpPr>
        <p:spPr bwMode="auto">
          <a:xfrm>
            <a:off x="2838449" y="2269068"/>
            <a:ext cx="6318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80000"/>
              </a:lnSpc>
              <a:spcBef>
                <a:spcPct val="50000"/>
              </a:spcBef>
            </a:pPr>
            <a:r>
              <a:rPr lang="en-GB" altLang="en-US" b="1">
                <a:solidFill>
                  <a:schemeClr val="bg1"/>
                </a:solidFill>
                <a:latin typeface="Lucida Sans Unicode" panose="020B0602030504020204" pitchFamily="34" charset="0"/>
                <a:cs typeface="Lucida Sans Unicode" panose="020B0602030504020204" pitchFamily="34" charset="0"/>
              </a:rPr>
              <a:t>∝</a:t>
            </a:r>
            <a:endParaRPr lang="en-GB" altLang="en-US" b="1">
              <a:solidFill>
                <a:schemeClr val="bg1"/>
              </a:solidFill>
            </a:endParaRPr>
          </a:p>
        </p:txBody>
      </p:sp>
      <p:sp>
        <p:nvSpPr>
          <p:cNvPr id="28" name="Text Box 359">
            <a:extLst>
              <a:ext uri="{FF2B5EF4-FFF2-40B4-BE49-F238E27FC236}">
                <a16:creationId xmlns:a16="http://schemas.microsoft.com/office/drawing/2014/main" id="{BEE1BF28-D183-431D-A0B0-223D66775285}"/>
              </a:ext>
            </a:extLst>
          </p:cNvPr>
          <p:cNvSpPr txBox="1">
            <a:spLocks noChangeArrowheads="1"/>
          </p:cNvSpPr>
          <p:nvPr/>
        </p:nvSpPr>
        <p:spPr bwMode="auto">
          <a:xfrm>
            <a:off x="5201443" y="2067456"/>
            <a:ext cx="6318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80000"/>
              </a:lnSpc>
              <a:spcBef>
                <a:spcPct val="50000"/>
              </a:spcBef>
            </a:pPr>
            <a:r>
              <a:rPr lang="en-GB" altLang="en-US" b="1">
                <a:solidFill>
                  <a:schemeClr val="bg1"/>
                </a:solidFill>
              </a:rPr>
              <a:t>1</a:t>
            </a:r>
          </a:p>
        </p:txBody>
      </p:sp>
      <p:sp>
        <p:nvSpPr>
          <p:cNvPr id="29" name="Rectangle 28">
            <a:extLst>
              <a:ext uri="{FF2B5EF4-FFF2-40B4-BE49-F238E27FC236}">
                <a16:creationId xmlns:a16="http://schemas.microsoft.com/office/drawing/2014/main" id="{71443BB4-5002-45C3-9AE7-F92A4949CEDF}"/>
              </a:ext>
            </a:extLst>
          </p:cNvPr>
          <p:cNvSpPr>
            <a:spLocks noChangeArrowheads="1"/>
          </p:cNvSpPr>
          <p:nvPr/>
        </p:nvSpPr>
        <p:spPr bwMode="auto">
          <a:xfrm>
            <a:off x="342900" y="3579813"/>
            <a:ext cx="4251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graph shows an inverse square relationship.</a:t>
            </a:r>
          </a:p>
        </p:txBody>
      </p:sp>
      <p:pic>
        <p:nvPicPr>
          <p:cNvPr id="18" name="Picture 17" descr="inverse_square_graph.png">
            <a:extLst>
              <a:ext uri="{FF2B5EF4-FFF2-40B4-BE49-F238E27FC236}">
                <a16:creationId xmlns:a16="http://schemas.microsoft.com/office/drawing/2014/main" id="{75439EDF-2A71-4B30-A615-F75D04E881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8863" y="3492500"/>
            <a:ext cx="3209925"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
            <a:extLst>
              <a:ext uri="{FF2B5EF4-FFF2-40B4-BE49-F238E27FC236}">
                <a16:creationId xmlns:a16="http://schemas.microsoft.com/office/drawing/2014/main" id="{D4F98737-68FE-410B-89CA-F684B59FE4E0}"/>
              </a:ext>
            </a:extLst>
          </p:cNvPr>
          <p:cNvSpPr>
            <a:spLocks noChangeArrowheads="1"/>
          </p:cNvSpPr>
          <p:nvPr/>
        </p:nvSpPr>
        <p:spPr bwMode="auto">
          <a:xfrm>
            <a:off x="407988" y="4737100"/>
            <a:ext cx="4346575" cy="124460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 does this relationship compare to the results from the light intensity experiment? </a:t>
            </a:r>
          </a:p>
        </p:txBody>
      </p:sp>
      <p:pic>
        <p:nvPicPr>
          <p:cNvPr id="16" name="Picture 15">
            <a:extLst>
              <a:ext uri="{FF2B5EF4-FFF2-40B4-BE49-F238E27FC236}">
                <a16:creationId xmlns:a16="http://schemas.microsoft.com/office/drawing/2014/main" id="{AC49C362-9A20-48A7-A657-B85772A7479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1" name="Picture 9" descr="notes_icon">
            <a:extLst>
              <a:ext uri="{FF2B5EF4-FFF2-40B4-BE49-F238E27FC236}">
                <a16:creationId xmlns:a16="http://schemas.microsoft.com/office/drawing/2014/main" id="{C2E4DC4F-2079-4240-805A-973E95979FA2}"/>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22" name="Picture 21">
            <a:extLst>
              <a:ext uri="{FF2B5EF4-FFF2-40B4-BE49-F238E27FC236}">
                <a16:creationId xmlns:a16="http://schemas.microsoft.com/office/drawing/2014/main" id="{C8BF6AC0-34D8-48F6-8557-8DC77032F5F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24" grpId="0"/>
      <p:bldP spid="27" grpId="0"/>
      <p:bldP spid="28" grpId="0"/>
      <p:bldP spid="29" grpId="0"/>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8E0D7F5-17EC-4038-BC6C-48D48D86EF82}"/>
              </a:ext>
            </a:extLst>
          </p:cNvPr>
          <p:cNvSpPr>
            <a:spLocks noChangeArrowheads="1"/>
          </p:cNvSpPr>
          <p:nvPr/>
        </p:nvSpPr>
        <p:spPr bwMode="auto">
          <a:xfrm>
            <a:off x="342900" y="784225"/>
            <a:ext cx="842856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Photosynthesis is </a:t>
            </a:r>
            <a:r>
              <a:rPr lang="en-GB" altLang="en-US" dirty="0" err="1">
                <a:solidFill>
                  <a:srgbClr val="010066"/>
                </a:solidFill>
              </a:rPr>
              <a:t>catalyzed</a:t>
            </a:r>
            <a:r>
              <a:rPr lang="en-GB" altLang="en-US" dirty="0">
                <a:solidFill>
                  <a:srgbClr val="010066"/>
                </a:solidFill>
              </a:rPr>
              <a:t> by </a:t>
            </a:r>
            <a:r>
              <a:rPr lang="en-GB" altLang="en-US" b="1" dirty="0">
                <a:solidFill>
                  <a:srgbClr val="010066"/>
                </a:solidFill>
              </a:rPr>
              <a:t>enzymes</a:t>
            </a:r>
            <a:r>
              <a:rPr lang="en-GB" altLang="en-US" dirty="0">
                <a:solidFill>
                  <a:srgbClr val="010066"/>
                </a:solidFill>
              </a:rPr>
              <a:t> which usually work best in warmer temperatures.</a:t>
            </a:r>
          </a:p>
        </p:txBody>
      </p:sp>
      <p:sp>
        <p:nvSpPr>
          <p:cNvPr id="111655" name="Rectangle 39">
            <a:extLst>
              <a:ext uri="{FF2B5EF4-FFF2-40B4-BE49-F238E27FC236}">
                <a16:creationId xmlns:a16="http://schemas.microsoft.com/office/drawing/2014/main" id="{9C515A1C-B848-4955-95B3-57E19D7011CF}"/>
              </a:ext>
            </a:extLst>
          </p:cNvPr>
          <p:cNvSpPr>
            <a:spLocks noChangeArrowheads="1"/>
          </p:cNvSpPr>
          <p:nvPr/>
        </p:nvSpPr>
        <p:spPr bwMode="auto">
          <a:xfrm>
            <a:off x="342900" y="3844925"/>
            <a:ext cx="4524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If it gets too hot (above 40</a:t>
            </a:r>
            <a:r>
              <a:rPr lang="en-GB" altLang="en-US" sz="1000" dirty="0">
                <a:solidFill>
                  <a:srgbClr val="010066"/>
                </a:solidFill>
              </a:rPr>
              <a:t> </a:t>
            </a:r>
            <a:r>
              <a:rPr lang="en-US" altLang="en-US" dirty="0">
                <a:solidFill>
                  <a:srgbClr val="010066"/>
                </a:solidFill>
              </a:rPr>
              <a:t>°</a:t>
            </a:r>
            <a:r>
              <a:rPr lang="en-GB" altLang="en-US" dirty="0">
                <a:solidFill>
                  <a:srgbClr val="010066"/>
                </a:solidFill>
              </a:rPr>
              <a:t>C), </a:t>
            </a:r>
            <a:br>
              <a:rPr lang="en-GB" altLang="en-US" dirty="0">
                <a:solidFill>
                  <a:srgbClr val="010066"/>
                </a:solidFill>
              </a:rPr>
            </a:br>
            <a:r>
              <a:rPr lang="en-GB" altLang="en-US" dirty="0">
                <a:solidFill>
                  <a:srgbClr val="010066"/>
                </a:solidFill>
              </a:rPr>
              <a:t>the enzymes needed for photosynthesis become </a:t>
            </a:r>
            <a:r>
              <a:rPr lang="en-GB" altLang="en-US" b="1" dirty="0">
                <a:solidFill>
                  <a:srgbClr val="10BC45"/>
                </a:solidFill>
              </a:rPr>
              <a:t>denatured</a:t>
            </a:r>
            <a:r>
              <a:rPr lang="en-GB" altLang="en-US" dirty="0">
                <a:solidFill>
                  <a:srgbClr val="010066"/>
                </a:solidFill>
              </a:rPr>
              <a:t>. The rate of photosynthesis decreases </a:t>
            </a:r>
            <a:br>
              <a:rPr lang="en-GB" altLang="en-US" dirty="0">
                <a:solidFill>
                  <a:srgbClr val="010066"/>
                </a:solidFill>
              </a:rPr>
            </a:br>
            <a:r>
              <a:rPr lang="en-GB" altLang="en-US" dirty="0">
                <a:solidFill>
                  <a:srgbClr val="010066"/>
                </a:solidFill>
              </a:rPr>
              <a:t>or even stops completely.</a:t>
            </a:r>
          </a:p>
        </p:txBody>
      </p:sp>
      <p:sp>
        <p:nvSpPr>
          <p:cNvPr id="36870" name="Rectangle 11">
            <a:extLst>
              <a:ext uri="{FF2B5EF4-FFF2-40B4-BE49-F238E27FC236}">
                <a16:creationId xmlns:a16="http://schemas.microsoft.com/office/drawing/2014/main" id="{4D1E7F22-4B26-4798-BC8F-52C19F310B6D}"/>
              </a:ext>
            </a:extLst>
          </p:cNvPr>
          <p:cNvSpPr>
            <a:spLocks noGrp="1" noChangeArrowheads="1"/>
          </p:cNvSpPr>
          <p:nvPr>
            <p:ph type="title"/>
          </p:nvPr>
        </p:nvSpPr>
        <p:spPr/>
        <p:txBody>
          <a:bodyPr/>
          <a:lstStyle/>
          <a:p>
            <a:r>
              <a:rPr lang="en-GB" altLang="en-US"/>
              <a:t>Does temperature affect photosynthesis?</a:t>
            </a:r>
          </a:p>
        </p:txBody>
      </p:sp>
      <p:sp>
        <p:nvSpPr>
          <p:cNvPr id="10" name="Rectangle 1">
            <a:extLst>
              <a:ext uri="{FF2B5EF4-FFF2-40B4-BE49-F238E27FC236}">
                <a16:creationId xmlns:a16="http://schemas.microsoft.com/office/drawing/2014/main" id="{3D4A4D8E-74A2-4357-ABAF-2E8C5FD8CA1F}"/>
              </a:ext>
            </a:extLst>
          </p:cNvPr>
          <p:cNvSpPr>
            <a:spLocks noChangeArrowheads="1"/>
          </p:cNvSpPr>
          <p:nvPr/>
        </p:nvSpPr>
        <p:spPr bwMode="auto">
          <a:xfrm>
            <a:off x="342900" y="2822575"/>
            <a:ext cx="8189913" cy="833438"/>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Does increasing the temperature always increase the rate of photosynthesis?</a:t>
            </a:r>
          </a:p>
        </p:txBody>
      </p:sp>
      <p:sp>
        <p:nvSpPr>
          <p:cNvPr id="11" name="Rectangle 21">
            <a:extLst>
              <a:ext uri="{FF2B5EF4-FFF2-40B4-BE49-F238E27FC236}">
                <a16:creationId xmlns:a16="http://schemas.microsoft.com/office/drawing/2014/main" id="{DFF6017F-F5FD-431D-A29A-D9D514D37B99}"/>
              </a:ext>
            </a:extLst>
          </p:cNvPr>
          <p:cNvSpPr>
            <a:spLocks noChangeArrowheads="1"/>
          </p:cNvSpPr>
          <p:nvPr/>
        </p:nvSpPr>
        <p:spPr bwMode="auto">
          <a:xfrm>
            <a:off x="342900" y="1803400"/>
            <a:ext cx="85756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As a result, an increase in temperature normally causes an increase in the rate of photosynthesis. </a:t>
            </a:r>
          </a:p>
        </p:txBody>
      </p:sp>
      <p:pic>
        <p:nvPicPr>
          <p:cNvPr id="12" name="Picture 11" descr="eFesenko_346817714.jpg">
            <a:extLst>
              <a:ext uri="{FF2B5EF4-FFF2-40B4-BE49-F238E27FC236}">
                <a16:creationId xmlns:a16="http://schemas.microsoft.com/office/drawing/2014/main" id="{ECE077B3-EF7A-4C5E-9025-C855760C7D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5700" y="3784600"/>
            <a:ext cx="3567113"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8C8B561-C832-4557-838F-DF068847F68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909934C9-0E0B-4DF7-9579-FB8339C46581}"/>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15">
            <a:extLst>
              <a:ext uri="{FF2B5EF4-FFF2-40B4-BE49-F238E27FC236}">
                <a16:creationId xmlns:a16="http://schemas.microsoft.com/office/drawing/2014/main" id="{9F13F480-8939-4965-8AE0-B1DB0889BEB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6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55" grpId="0"/>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7ABD6242-675B-4D34-9AE2-F056E0C9084B}"/>
              </a:ext>
            </a:extLst>
          </p:cNvPr>
          <p:cNvSpPr>
            <a:spLocks noGrp="1" noChangeArrowheads="1"/>
          </p:cNvSpPr>
          <p:nvPr>
            <p:ph type="title"/>
          </p:nvPr>
        </p:nvSpPr>
        <p:spPr/>
        <p:txBody>
          <a:bodyPr/>
          <a:lstStyle/>
          <a:p>
            <a:pPr eaLnBrk="1" hangingPunct="1"/>
            <a:r>
              <a:rPr lang="en-GB" altLang="en-US" dirty="0"/>
              <a:t>Temperature and photosynthesis</a:t>
            </a:r>
          </a:p>
        </p:txBody>
      </p:sp>
      <p:pic>
        <p:nvPicPr>
          <p:cNvPr id="8" name="Picture 7">
            <a:extLst>
              <a:ext uri="{FF2B5EF4-FFF2-40B4-BE49-F238E27FC236}">
                <a16:creationId xmlns:a16="http://schemas.microsoft.com/office/drawing/2014/main" id="{619FF5DE-1428-425B-B799-648F782FFB4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3A03495D-6B1B-42BE-8D05-AF91FFBA14A9}"/>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1130EF40-D5BD-4635-8B0D-183BA9842ED4}"/>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FE0E11FC-CC14-4A68-A633-D2AD250E00C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28724"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822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34F8C5E-9347-4EA2-B965-485D00012BA4}"/>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12">
            <a:extLst>
              <a:ext uri="{FF2B5EF4-FFF2-40B4-BE49-F238E27FC236}">
                <a16:creationId xmlns:a16="http://schemas.microsoft.com/office/drawing/2014/main" id="{45554351-75F5-44A1-914D-AB55FCBAAE78}"/>
              </a:ext>
            </a:extLst>
          </p:cNvPr>
          <p:cNvSpPr>
            <a:spLocks noGrp="1" noChangeArrowheads="1"/>
          </p:cNvSpPr>
          <p:nvPr>
            <p:ph type="title"/>
          </p:nvPr>
        </p:nvSpPr>
        <p:spPr/>
        <p:txBody>
          <a:bodyPr/>
          <a:lstStyle/>
          <a:p>
            <a:pPr eaLnBrk="1" hangingPunct="1"/>
            <a:r>
              <a:rPr lang="en-GB" altLang="en-US" sz="2700" dirty="0"/>
              <a:t>Investigating temperature and light </a:t>
            </a:r>
          </a:p>
        </p:txBody>
      </p:sp>
      <p:pic>
        <p:nvPicPr>
          <p:cNvPr id="7" name="Picture 6">
            <a:extLst>
              <a:ext uri="{FF2B5EF4-FFF2-40B4-BE49-F238E27FC236}">
                <a16:creationId xmlns:a16="http://schemas.microsoft.com/office/drawing/2014/main" id="{03801BEF-25CF-4227-B7C5-7ADE20032DE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7FE46C1B-03EF-4B55-B393-4A3FF2BB3673}"/>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56EFF683-2C28-4F7B-8A06-60E7211793F0}"/>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01C15E83-0A43-4BEA-B368-375CE92B336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6066"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924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43B84C2-E211-4969-A998-E026C0489880}"/>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D0C801E-D91D-4AA2-B8A8-7DECB0F89D1E}"/>
              </a:ext>
            </a:extLst>
          </p:cNvPr>
          <p:cNvSpPr>
            <a:spLocks noChangeArrowheads="1"/>
          </p:cNvSpPr>
          <p:nvPr/>
        </p:nvSpPr>
        <p:spPr bwMode="auto">
          <a:xfrm>
            <a:off x="342900" y="784225"/>
            <a:ext cx="8515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Carbon dioxide is one of the raw materials used by plants to make glucose.</a:t>
            </a:r>
            <a:endParaRPr lang="en-GB" altLang="en-US" sz="1200">
              <a:solidFill>
                <a:srgbClr val="010066"/>
              </a:solidFill>
            </a:endParaRPr>
          </a:p>
        </p:txBody>
      </p:sp>
      <p:sp>
        <p:nvSpPr>
          <p:cNvPr id="109587" name="Rectangle 19">
            <a:extLst>
              <a:ext uri="{FF2B5EF4-FFF2-40B4-BE49-F238E27FC236}">
                <a16:creationId xmlns:a16="http://schemas.microsoft.com/office/drawing/2014/main" id="{3E9A36BD-2035-4303-9406-5039F8D5D625}"/>
              </a:ext>
            </a:extLst>
          </p:cNvPr>
          <p:cNvSpPr>
            <a:spLocks noChangeArrowheads="1"/>
          </p:cNvSpPr>
          <p:nvPr/>
        </p:nvSpPr>
        <p:spPr bwMode="auto">
          <a:xfrm>
            <a:off x="342900" y="1827213"/>
            <a:ext cx="7969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concentration of carbon dioxide in the air is actually quite low (</a:t>
            </a:r>
            <a:r>
              <a:rPr lang="en-GB" altLang="en-US" b="1">
                <a:solidFill>
                  <a:srgbClr val="010066"/>
                </a:solidFill>
              </a:rPr>
              <a:t>0.03%</a:t>
            </a:r>
            <a:r>
              <a:rPr lang="en-GB" altLang="en-US">
                <a:solidFill>
                  <a:srgbClr val="010066"/>
                </a:solidFill>
              </a:rPr>
              <a:t>).</a:t>
            </a:r>
          </a:p>
        </p:txBody>
      </p:sp>
      <p:pic>
        <p:nvPicPr>
          <p:cNvPr id="37892" name="Picture 44" descr="CO2 icon">
            <a:extLst>
              <a:ext uri="{FF2B5EF4-FFF2-40B4-BE49-F238E27FC236}">
                <a16:creationId xmlns:a16="http://schemas.microsoft.com/office/drawing/2014/main" id="{B0E4FE38-576B-46C8-AA6B-643F4D6E88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345" y="4041423"/>
            <a:ext cx="1492250"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613" name="Rectangle 45">
            <a:extLst>
              <a:ext uri="{FF2B5EF4-FFF2-40B4-BE49-F238E27FC236}">
                <a16:creationId xmlns:a16="http://schemas.microsoft.com/office/drawing/2014/main" id="{2CA37D59-9361-497F-B280-73D206B6236D}"/>
              </a:ext>
            </a:extLst>
          </p:cNvPr>
          <p:cNvSpPr>
            <a:spLocks noChangeArrowheads="1"/>
          </p:cNvSpPr>
          <p:nvPr/>
        </p:nvSpPr>
        <p:spPr bwMode="auto">
          <a:xfrm>
            <a:off x="342900" y="3908425"/>
            <a:ext cx="627221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Increasing carbon dioxide concentration </a:t>
            </a:r>
            <a:br>
              <a:rPr lang="en-GB" altLang="en-US">
                <a:solidFill>
                  <a:srgbClr val="010066"/>
                </a:solidFill>
              </a:rPr>
            </a:br>
            <a:r>
              <a:rPr lang="en-GB" altLang="en-US">
                <a:solidFill>
                  <a:srgbClr val="010066"/>
                </a:solidFill>
              </a:rPr>
              <a:t>in a plant’s environment increases the </a:t>
            </a:r>
            <a:br>
              <a:rPr lang="en-GB" altLang="en-US">
                <a:solidFill>
                  <a:srgbClr val="010066"/>
                </a:solidFill>
              </a:rPr>
            </a:br>
            <a:r>
              <a:rPr lang="en-GB" altLang="en-US">
                <a:solidFill>
                  <a:srgbClr val="010066"/>
                </a:solidFill>
              </a:rPr>
              <a:t>rate of photosynthesis. </a:t>
            </a:r>
            <a:endParaRPr lang="en-GB" altLang="en-US"/>
          </a:p>
        </p:txBody>
      </p:sp>
      <p:sp>
        <p:nvSpPr>
          <p:cNvPr id="37895" name="Rectangle 211">
            <a:extLst>
              <a:ext uri="{FF2B5EF4-FFF2-40B4-BE49-F238E27FC236}">
                <a16:creationId xmlns:a16="http://schemas.microsoft.com/office/drawing/2014/main" id="{003FE975-C5C1-4B48-96E7-3C89E2451606}"/>
              </a:ext>
            </a:extLst>
          </p:cNvPr>
          <p:cNvSpPr>
            <a:spLocks noGrp="1" noChangeArrowheads="1"/>
          </p:cNvSpPr>
          <p:nvPr>
            <p:ph type="title"/>
          </p:nvPr>
        </p:nvSpPr>
        <p:spPr/>
        <p:txBody>
          <a:bodyPr/>
          <a:lstStyle/>
          <a:p>
            <a:r>
              <a:rPr lang="en-GB" altLang="en-US" sz="2600"/>
              <a:t>Carbon dioxide and the rate of photosynthesis</a:t>
            </a:r>
          </a:p>
        </p:txBody>
      </p:sp>
      <p:sp>
        <p:nvSpPr>
          <p:cNvPr id="21" name="Rectangle 1">
            <a:extLst>
              <a:ext uri="{FF2B5EF4-FFF2-40B4-BE49-F238E27FC236}">
                <a16:creationId xmlns:a16="http://schemas.microsoft.com/office/drawing/2014/main" id="{A41D9433-0848-403B-B92D-A5A425EF3350}"/>
              </a:ext>
            </a:extLst>
          </p:cNvPr>
          <p:cNvSpPr>
            <a:spLocks noChangeArrowheads="1"/>
          </p:cNvSpPr>
          <p:nvPr/>
        </p:nvSpPr>
        <p:spPr bwMode="auto">
          <a:xfrm>
            <a:off x="342900" y="2863850"/>
            <a:ext cx="8189913" cy="83185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In commercial greenhouses the concentration of carbon dioxide is often raised to about 0.1%. Why is this?</a:t>
            </a:r>
          </a:p>
        </p:txBody>
      </p:sp>
      <p:sp>
        <p:nvSpPr>
          <p:cNvPr id="22" name="Rectangle 21">
            <a:extLst>
              <a:ext uri="{FF2B5EF4-FFF2-40B4-BE49-F238E27FC236}">
                <a16:creationId xmlns:a16="http://schemas.microsoft.com/office/drawing/2014/main" id="{71335FF4-3054-4C0D-AF42-8C941D4CDCBB}"/>
              </a:ext>
            </a:extLst>
          </p:cNvPr>
          <p:cNvSpPr>
            <a:spLocks noChangeArrowheads="1"/>
          </p:cNvSpPr>
          <p:nvPr/>
        </p:nvSpPr>
        <p:spPr bwMode="auto">
          <a:xfrm>
            <a:off x="342900" y="5322888"/>
            <a:ext cx="8374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This enables plants to produce more food </a:t>
            </a:r>
            <a:br>
              <a:rPr lang="en-GB" altLang="en-US">
                <a:solidFill>
                  <a:srgbClr val="010066"/>
                </a:solidFill>
              </a:rPr>
            </a:br>
            <a:r>
              <a:rPr lang="en-GB" altLang="en-US">
                <a:solidFill>
                  <a:srgbClr val="010066"/>
                </a:solidFill>
              </a:rPr>
              <a:t>which can be used by the plant to grow faster.</a:t>
            </a:r>
            <a:endParaRPr lang="en-GB" altLang="en-US"/>
          </a:p>
        </p:txBody>
      </p:sp>
      <p:pic>
        <p:nvPicPr>
          <p:cNvPr id="10" name="Picture 9">
            <a:extLst>
              <a:ext uri="{FF2B5EF4-FFF2-40B4-BE49-F238E27FC236}">
                <a16:creationId xmlns:a16="http://schemas.microsoft.com/office/drawing/2014/main" id="{97D49894-573C-4801-B42F-08B373740C3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10">
            <a:extLst>
              <a:ext uri="{FF2B5EF4-FFF2-40B4-BE49-F238E27FC236}">
                <a16:creationId xmlns:a16="http://schemas.microsoft.com/office/drawing/2014/main" id="{07BF9F04-F9B3-473C-B0B7-F975127703A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5400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6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7" grpId="0"/>
      <p:bldP spid="109613" grpId="0"/>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0944CD9F-39EB-45E1-9271-0663C4337F15}"/>
              </a:ext>
            </a:extLst>
          </p:cNvPr>
          <p:cNvSpPr>
            <a:spLocks noGrp="1" noChangeArrowheads="1"/>
          </p:cNvSpPr>
          <p:nvPr>
            <p:ph type="title"/>
          </p:nvPr>
        </p:nvSpPr>
        <p:spPr/>
        <p:txBody>
          <a:bodyPr/>
          <a:lstStyle/>
          <a:p>
            <a:pPr eaLnBrk="1" hangingPunct="1"/>
            <a:r>
              <a:rPr lang="en-GB" altLang="en-US" dirty="0"/>
              <a:t>Carbon dioxide and photosynthesis</a:t>
            </a:r>
          </a:p>
        </p:txBody>
      </p:sp>
      <p:pic>
        <p:nvPicPr>
          <p:cNvPr id="8" name="Picture 7">
            <a:extLst>
              <a:ext uri="{FF2B5EF4-FFF2-40B4-BE49-F238E27FC236}">
                <a16:creationId xmlns:a16="http://schemas.microsoft.com/office/drawing/2014/main" id="{CD711DFF-C263-4B4E-A57C-B294F2807A7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96BEE248-5AB8-4730-A25B-73DEBC045B2D}"/>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E34DC89C-85FF-4B69-8BBB-1FAF73DC12B5}"/>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7" name="Picture 6">
            <a:extLst>
              <a:ext uri="{FF2B5EF4-FFF2-40B4-BE49-F238E27FC236}">
                <a16:creationId xmlns:a16="http://schemas.microsoft.com/office/drawing/2014/main" id="{CFEB37A7-4B74-46DC-A5AA-5F5F64910CA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17838"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26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ECAC9D0-03AE-4636-B96A-032D7481E3E1}"/>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icture2.jpg">
            <a:extLst>
              <a:ext uri="{FF2B5EF4-FFF2-40B4-BE49-F238E27FC236}">
                <a16:creationId xmlns:a16="http://schemas.microsoft.com/office/drawing/2014/main" id="{9D3CB9F6-EAF6-46F8-BAE0-16333EE817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9325" y="3797300"/>
            <a:ext cx="29876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9" descr="Picture1.jpg">
            <a:extLst>
              <a:ext uri="{FF2B5EF4-FFF2-40B4-BE49-F238E27FC236}">
                <a16:creationId xmlns:a16="http://schemas.microsoft.com/office/drawing/2014/main" id="{8E9D5493-67AB-4AD7-926B-30842323D8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46800" y="1296988"/>
            <a:ext cx="28956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21">
            <a:extLst>
              <a:ext uri="{FF2B5EF4-FFF2-40B4-BE49-F238E27FC236}">
                <a16:creationId xmlns:a16="http://schemas.microsoft.com/office/drawing/2014/main" id="{937C2533-715E-4ACC-BEB9-6FA45A0882F2}"/>
              </a:ext>
            </a:extLst>
          </p:cNvPr>
          <p:cNvSpPr>
            <a:spLocks noGrp="1" noChangeArrowheads="1"/>
          </p:cNvSpPr>
          <p:nvPr>
            <p:ph type="title"/>
          </p:nvPr>
        </p:nvSpPr>
        <p:spPr/>
        <p:txBody>
          <a:bodyPr/>
          <a:lstStyle/>
          <a:p>
            <a:r>
              <a:rPr lang="en-GB" altLang="en-US" sz="2600"/>
              <a:t>Chlorophyll and the rate of photosynthesis</a:t>
            </a:r>
          </a:p>
        </p:txBody>
      </p:sp>
      <p:sp>
        <p:nvSpPr>
          <p:cNvPr id="38918" name="Rectangle 2">
            <a:extLst>
              <a:ext uri="{FF2B5EF4-FFF2-40B4-BE49-F238E27FC236}">
                <a16:creationId xmlns:a16="http://schemas.microsoft.com/office/drawing/2014/main" id="{A738EF2D-4957-4CFD-8059-067A2BF8272D}"/>
              </a:ext>
            </a:extLst>
          </p:cNvPr>
          <p:cNvSpPr>
            <a:spLocks noChangeArrowheads="1"/>
          </p:cNvSpPr>
          <p:nvPr/>
        </p:nvSpPr>
        <p:spPr bwMode="auto">
          <a:xfrm>
            <a:off x="342900" y="784225"/>
            <a:ext cx="8547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Variegated leaves </a:t>
            </a:r>
            <a:r>
              <a:rPr lang="en-GB" altLang="en-US" dirty="0"/>
              <a:t>have pale parts, which do not contain chlorophyll. Only green parts of the leaf photosynthesize. </a:t>
            </a:r>
            <a:r>
              <a:rPr lang="en-GB" altLang="en-US" dirty="0">
                <a:solidFill>
                  <a:srgbClr val="010066"/>
                </a:solidFill>
              </a:rPr>
              <a:t> </a:t>
            </a:r>
            <a:endParaRPr lang="en-GB" altLang="en-US" sz="1200" dirty="0">
              <a:solidFill>
                <a:srgbClr val="010066"/>
              </a:solidFill>
            </a:endParaRPr>
          </a:p>
        </p:txBody>
      </p:sp>
      <p:sp>
        <p:nvSpPr>
          <p:cNvPr id="12" name="Rectangle 5">
            <a:extLst>
              <a:ext uri="{FF2B5EF4-FFF2-40B4-BE49-F238E27FC236}">
                <a16:creationId xmlns:a16="http://schemas.microsoft.com/office/drawing/2014/main" id="{C35B122B-C8F9-4173-8279-761DEB0D7FB4}"/>
              </a:ext>
            </a:extLst>
          </p:cNvPr>
          <p:cNvSpPr>
            <a:spLocks noChangeArrowheads="1"/>
          </p:cNvSpPr>
          <p:nvPr/>
        </p:nvSpPr>
        <p:spPr bwMode="auto">
          <a:xfrm>
            <a:off x="342900" y="4214813"/>
            <a:ext cx="66071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Only green areas of the leaf would turn blue-black. With no chlorophyll, pale areas cannot  photosynthesize to produce the glucose needed to form starch. As a result, the pale </a:t>
            </a:r>
            <a:br>
              <a:rPr lang="en-GB" altLang="en-US" dirty="0"/>
            </a:br>
            <a:r>
              <a:rPr lang="en-GB" altLang="en-US" dirty="0"/>
              <a:t>areas would not turn blue-black.</a:t>
            </a:r>
          </a:p>
        </p:txBody>
      </p:sp>
      <p:sp>
        <p:nvSpPr>
          <p:cNvPr id="13" name="Rectangle 11">
            <a:extLst>
              <a:ext uri="{FF2B5EF4-FFF2-40B4-BE49-F238E27FC236}">
                <a16:creationId xmlns:a16="http://schemas.microsoft.com/office/drawing/2014/main" id="{5D403538-8E16-4BAF-9612-D6D6023F552A}"/>
              </a:ext>
            </a:extLst>
          </p:cNvPr>
          <p:cNvSpPr>
            <a:spLocks noChangeArrowheads="1"/>
          </p:cNvSpPr>
          <p:nvPr/>
        </p:nvSpPr>
        <p:spPr bwMode="auto">
          <a:xfrm>
            <a:off x="342900" y="1827213"/>
            <a:ext cx="88011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40000"/>
              </a:spcBef>
            </a:pPr>
            <a:r>
              <a:rPr lang="en-GB" altLang="en-US"/>
              <a:t>Photosynthesis in variegated leaves can </a:t>
            </a:r>
            <a:br>
              <a:rPr lang="en-GB" altLang="en-US"/>
            </a:br>
            <a:r>
              <a:rPr lang="en-GB" altLang="en-US"/>
              <a:t>be shown using </a:t>
            </a:r>
            <a:r>
              <a:rPr lang="en-GB" altLang="en-US" b="1">
                <a:solidFill>
                  <a:srgbClr val="10BC45"/>
                </a:solidFill>
              </a:rPr>
              <a:t>iodine</a:t>
            </a:r>
            <a:r>
              <a:rPr lang="en-GB" altLang="en-US"/>
              <a:t>. In the presence of </a:t>
            </a:r>
            <a:br>
              <a:rPr lang="en-GB" altLang="en-US"/>
            </a:br>
            <a:r>
              <a:rPr lang="en-GB" altLang="en-US"/>
              <a:t>starch iodine turns from yellow to blue-black. </a:t>
            </a:r>
          </a:p>
        </p:txBody>
      </p:sp>
      <p:sp>
        <p:nvSpPr>
          <p:cNvPr id="11" name="Rectangle 1">
            <a:extLst>
              <a:ext uri="{FF2B5EF4-FFF2-40B4-BE49-F238E27FC236}">
                <a16:creationId xmlns:a16="http://schemas.microsoft.com/office/drawing/2014/main" id="{BC92CA04-18EF-470A-8726-8E7159EF51AA}"/>
              </a:ext>
            </a:extLst>
          </p:cNvPr>
          <p:cNvSpPr>
            <a:spLocks noChangeArrowheads="1"/>
          </p:cNvSpPr>
          <p:nvPr/>
        </p:nvSpPr>
        <p:spPr bwMode="auto">
          <a:xfrm>
            <a:off x="342900" y="3198813"/>
            <a:ext cx="8189913" cy="83185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What would you expect to happen if iodine was applied to a variegated leaf?</a:t>
            </a:r>
          </a:p>
        </p:txBody>
      </p:sp>
      <p:pic>
        <p:nvPicPr>
          <p:cNvPr id="10" name="Picture 9">
            <a:extLst>
              <a:ext uri="{FF2B5EF4-FFF2-40B4-BE49-F238E27FC236}">
                <a16:creationId xmlns:a16="http://schemas.microsoft.com/office/drawing/2014/main" id="{4FA3DD32-B52C-4BF8-8F43-9EBCBAE398B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14">
            <a:extLst>
              <a:ext uri="{FF2B5EF4-FFF2-40B4-BE49-F238E27FC236}">
                <a16:creationId xmlns:a16="http://schemas.microsoft.com/office/drawing/2014/main" id="{6178A2F7-3704-40AA-8C33-80B54714558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43123"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9">
            <a:extLst>
              <a:ext uri="{FF2B5EF4-FFF2-40B4-BE49-F238E27FC236}">
                <a16:creationId xmlns:a16="http://schemas.microsoft.com/office/drawing/2014/main" id="{7C75FC08-9AA6-4BC9-A789-8C24EBAD3BC3}"/>
              </a:ext>
            </a:extLst>
          </p:cNvPr>
          <p:cNvSpPr>
            <a:spLocks noGrp="1" noChangeArrowheads="1"/>
          </p:cNvSpPr>
          <p:nvPr>
            <p:ph type="title"/>
          </p:nvPr>
        </p:nvSpPr>
        <p:spPr/>
        <p:txBody>
          <a:bodyPr/>
          <a:lstStyle/>
          <a:p>
            <a:pPr eaLnBrk="1" hangingPunct="1"/>
            <a:r>
              <a:rPr lang="en-GB" altLang="en-US" dirty="0"/>
              <a:t>Limiting factors</a:t>
            </a:r>
          </a:p>
        </p:txBody>
      </p:sp>
      <p:pic>
        <p:nvPicPr>
          <p:cNvPr id="7" name="Picture 6">
            <a:extLst>
              <a:ext uri="{FF2B5EF4-FFF2-40B4-BE49-F238E27FC236}">
                <a16:creationId xmlns:a16="http://schemas.microsoft.com/office/drawing/2014/main" id="{0E06BA93-1A69-4505-99CF-CACBFEAC7DA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172D4FA2-4506-4304-94BC-22413CBE589D}"/>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255625C2-412D-469C-8712-EED0118CCD0D}"/>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3A4CDF88-E0E7-46D1-BC7D-36967D64FDE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28724"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129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4BAEC26-5336-4331-ACD5-B3669700F2F4}"/>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a:extLst>
              <a:ext uri="{FF2B5EF4-FFF2-40B4-BE49-F238E27FC236}">
                <a16:creationId xmlns:a16="http://schemas.microsoft.com/office/drawing/2014/main" id="{532AB69B-D7E9-4EBC-BC1B-FC2376969B15}"/>
              </a:ext>
            </a:extLst>
          </p:cNvPr>
          <p:cNvSpPr>
            <a:spLocks noChangeArrowheads="1"/>
          </p:cNvSpPr>
          <p:nvPr/>
        </p:nvSpPr>
        <p:spPr bwMode="auto">
          <a:xfrm>
            <a:off x="557213" y="53975"/>
            <a:ext cx="76866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GB" altLang="en-US" b="1">
              <a:solidFill>
                <a:srgbClr val="10BC45"/>
              </a:solidFill>
            </a:endParaRPr>
          </a:p>
        </p:txBody>
      </p:sp>
      <p:sp>
        <p:nvSpPr>
          <p:cNvPr id="12295" name="Rectangle 9">
            <a:extLst>
              <a:ext uri="{FF2B5EF4-FFF2-40B4-BE49-F238E27FC236}">
                <a16:creationId xmlns:a16="http://schemas.microsoft.com/office/drawing/2014/main" id="{A5A265A1-EF9C-42C2-8E2D-C5FDB93A72B2}"/>
              </a:ext>
            </a:extLst>
          </p:cNvPr>
          <p:cNvSpPr>
            <a:spLocks noGrp="1" noChangeArrowheads="1"/>
          </p:cNvSpPr>
          <p:nvPr>
            <p:ph type="title"/>
          </p:nvPr>
        </p:nvSpPr>
        <p:spPr/>
        <p:txBody>
          <a:bodyPr/>
          <a:lstStyle/>
          <a:p>
            <a:r>
              <a:rPr lang="en-GB" altLang="en-US" dirty="0"/>
              <a:t>Overcoming limiting factors</a:t>
            </a:r>
          </a:p>
        </p:txBody>
      </p:sp>
      <p:pic>
        <p:nvPicPr>
          <p:cNvPr id="8" name="Picture 7">
            <a:extLst>
              <a:ext uri="{FF2B5EF4-FFF2-40B4-BE49-F238E27FC236}">
                <a16:creationId xmlns:a16="http://schemas.microsoft.com/office/drawing/2014/main" id="{3523F320-8B72-4172-84FB-B3F982D39E0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5CF5300F-83AB-47CB-A1A1-9D7A9802ED5C}"/>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543DA0D3-51C8-4112-88A9-FABE9F796879}"/>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7EFA8845-A4B5-4B72-B440-76C9BB8F020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6066"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231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E5501E0-81F2-415D-B279-B355A6ECF259}"/>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13">
            <a:extLst>
              <a:ext uri="{FF2B5EF4-FFF2-40B4-BE49-F238E27FC236}">
                <a16:creationId xmlns:a16="http://schemas.microsoft.com/office/drawing/2014/main" id="{75973BB6-1A98-4C60-A6C9-D2122F2350DC}"/>
              </a:ext>
            </a:extLst>
          </p:cNvPr>
          <p:cNvSpPr>
            <a:spLocks noGrp="1" noChangeArrowheads="1"/>
          </p:cNvSpPr>
          <p:nvPr>
            <p:ph type="title"/>
          </p:nvPr>
        </p:nvSpPr>
        <p:spPr/>
        <p:txBody>
          <a:bodyPr/>
          <a:lstStyle/>
          <a:p>
            <a:r>
              <a:rPr lang="en-GB" altLang="en-US" sz="2600"/>
              <a:t>Growing in greenhouses</a:t>
            </a:r>
          </a:p>
        </p:txBody>
      </p:sp>
      <p:sp>
        <p:nvSpPr>
          <p:cNvPr id="39940" name="Rectangle 23">
            <a:extLst>
              <a:ext uri="{FF2B5EF4-FFF2-40B4-BE49-F238E27FC236}">
                <a16:creationId xmlns:a16="http://schemas.microsoft.com/office/drawing/2014/main" id="{0EE9086C-B916-4E39-8283-17C84ACCAE61}"/>
              </a:ext>
            </a:extLst>
          </p:cNvPr>
          <p:cNvSpPr>
            <a:spLocks noChangeArrowheads="1"/>
          </p:cNvSpPr>
          <p:nvPr/>
        </p:nvSpPr>
        <p:spPr bwMode="auto">
          <a:xfrm>
            <a:off x="342900" y="784225"/>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Conditions inside greenhouses are controlled to overcome </a:t>
            </a:r>
          </a:p>
          <a:p>
            <a:r>
              <a:rPr lang="en-GB" altLang="en-US">
                <a:solidFill>
                  <a:srgbClr val="010066"/>
                </a:solidFill>
              </a:rPr>
              <a:t>factors that limit the rate of photosynthesis. This enables</a:t>
            </a:r>
            <a:br>
              <a:rPr lang="en-GB" altLang="en-US">
                <a:solidFill>
                  <a:srgbClr val="010066"/>
                </a:solidFill>
              </a:rPr>
            </a:br>
            <a:r>
              <a:rPr lang="en-GB" altLang="en-US">
                <a:solidFill>
                  <a:srgbClr val="010066"/>
                </a:solidFill>
              </a:rPr>
              <a:t>the plants inside them to grow faster.</a:t>
            </a:r>
            <a:endParaRPr lang="en-GB" altLang="en-US" sz="1200">
              <a:solidFill>
                <a:srgbClr val="010066"/>
              </a:solidFill>
            </a:endParaRPr>
          </a:p>
        </p:txBody>
      </p:sp>
      <p:sp>
        <p:nvSpPr>
          <p:cNvPr id="16" name="Rectangle 22">
            <a:extLst>
              <a:ext uri="{FF2B5EF4-FFF2-40B4-BE49-F238E27FC236}">
                <a16:creationId xmlns:a16="http://schemas.microsoft.com/office/drawing/2014/main" id="{27B17B9A-E70D-4DCD-8707-14EAF9C767A8}"/>
              </a:ext>
            </a:extLst>
          </p:cNvPr>
          <p:cNvSpPr>
            <a:spLocks noChangeArrowheads="1"/>
          </p:cNvSpPr>
          <p:nvPr/>
        </p:nvSpPr>
        <p:spPr bwMode="auto">
          <a:xfrm>
            <a:off x="342900" y="2173288"/>
            <a:ext cx="84772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However, providing warmth, light, extra carbon dioxide, water and nutrients comes at an economic cost to the grower. </a:t>
            </a:r>
            <a:endParaRPr lang="en-GB" altLang="en-US" sz="1200">
              <a:solidFill>
                <a:srgbClr val="010066"/>
              </a:solidFill>
            </a:endParaRPr>
          </a:p>
        </p:txBody>
      </p:sp>
      <p:sp>
        <p:nvSpPr>
          <p:cNvPr id="17" name="Rectangle 21">
            <a:extLst>
              <a:ext uri="{FF2B5EF4-FFF2-40B4-BE49-F238E27FC236}">
                <a16:creationId xmlns:a16="http://schemas.microsoft.com/office/drawing/2014/main" id="{2641999C-E8EB-4322-A543-75E96C713919}"/>
              </a:ext>
            </a:extLst>
          </p:cNvPr>
          <p:cNvSpPr>
            <a:spLocks noChangeArrowheads="1"/>
          </p:cNvSpPr>
          <p:nvPr/>
        </p:nvSpPr>
        <p:spPr bwMode="auto">
          <a:xfrm>
            <a:off x="342900" y="3194050"/>
            <a:ext cx="475967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cost of providing these </a:t>
            </a:r>
            <a:br>
              <a:rPr lang="en-GB" altLang="en-US" dirty="0">
                <a:solidFill>
                  <a:srgbClr val="010066"/>
                </a:solidFill>
              </a:rPr>
            </a:br>
            <a:r>
              <a:rPr lang="en-GB" altLang="en-US" dirty="0">
                <a:solidFill>
                  <a:srgbClr val="010066"/>
                </a:solidFill>
              </a:rPr>
              <a:t>conditions must be balanced </a:t>
            </a:r>
            <a:br>
              <a:rPr lang="en-GB" altLang="en-US" dirty="0">
                <a:solidFill>
                  <a:srgbClr val="010066"/>
                </a:solidFill>
              </a:rPr>
            </a:br>
            <a:r>
              <a:rPr lang="en-GB" altLang="en-US" dirty="0">
                <a:solidFill>
                  <a:srgbClr val="010066"/>
                </a:solidFill>
              </a:rPr>
              <a:t>by the benefits gained from</a:t>
            </a:r>
            <a:br>
              <a:rPr lang="en-GB" altLang="en-US" dirty="0">
                <a:solidFill>
                  <a:srgbClr val="010066"/>
                </a:solidFill>
              </a:rPr>
            </a:br>
            <a:r>
              <a:rPr lang="en-GB" altLang="en-US" dirty="0">
                <a:solidFill>
                  <a:srgbClr val="010066"/>
                </a:solidFill>
              </a:rPr>
              <a:t>enhanced plant growth for the </a:t>
            </a:r>
            <a:br>
              <a:rPr lang="en-GB" altLang="en-US" dirty="0">
                <a:solidFill>
                  <a:srgbClr val="010066"/>
                </a:solidFill>
              </a:rPr>
            </a:br>
            <a:r>
              <a:rPr lang="en-GB" altLang="en-US" dirty="0">
                <a:solidFill>
                  <a:srgbClr val="010066"/>
                </a:solidFill>
              </a:rPr>
              <a:t>greenhouse to remain profitable. </a:t>
            </a:r>
            <a:endParaRPr lang="en-GB" altLang="en-US" sz="1200" dirty="0">
              <a:solidFill>
                <a:srgbClr val="010066"/>
              </a:solidFill>
            </a:endParaRPr>
          </a:p>
        </p:txBody>
      </p:sp>
      <p:sp>
        <p:nvSpPr>
          <p:cNvPr id="18" name="Rectangle 1">
            <a:extLst>
              <a:ext uri="{FF2B5EF4-FFF2-40B4-BE49-F238E27FC236}">
                <a16:creationId xmlns:a16="http://schemas.microsoft.com/office/drawing/2014/main" id="{48BF241F-7249-42D9-AD98-4E8A0C0033AB}"/>
              </a:ext>
            </a:extLst>
          </p:cNvPr>
          <p:cNvSpPr>
            <a:spLocks noChangeArrowheads="1"/>
          </p:cNvSpPr>
          <p:nvPr/>
        </p:nvSpPr>
        <p:spPr bwMode="auto">
          <a:xfrm>
            <a:off x="342900" y="5321300"/>
            <a:ext cx="8189913" cy="83185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For a greenhouse to remain profitable, which conditions would you prioritize to enhance plant growth?</a:t>
            </a:r>
          </a:p>
        </p:txBody>
      </p:sp>
      <p:pic>
        <p:nvPicPr>
          <p:cNvPr id="39944" name="Picture 18" descr="gtfour_149425433.jpg">
            <a:extLst>
              <a:ext uri="{FF2B5EF4-FFF2-40B4-BE49-F238E27FC236}">
                <a16:creationId xmlns:a16="http://schemas.microsoft.com/office/drawing/2014/main" id="{7186B88C-1CEC-43F1-8E2C-FE43BEF669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9538" y="2998788"/>
            <a:ext cx="3343275"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notes_icon">
            <a:extLst>
              <a:ext uri="{FF2B5EF4-FFF2-40B4-BE49-F238E27FC236}">
                <a16:creationId xmlns:a16="http://schemas.microsoft.com/office/drawing/2014/main" id="{9C183614-F8E5-4B5E-9200-256BABDC6682}"/>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79426663-EC19-4CE4-B5B8-338DA829ADD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31496"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9B33F17-A392-4AF3-91E1-35A936F8242D}"/>
              </a:ext>
            </a:extLst>
          </p:cNvPr>
          <p:cNvSpPr>
            <a:spLocks noChangeArrowheads="1"/>
          </p:cNvSpPr>
          <p:nvPr/>
        </p:nvSpPr>
        <p:spPr bwMode="auto">
          <a:xfrm>
            <a:off x="342900" y="784225"/>
            <a:ext cx="82899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Plants and some types of algae make their own food by </a:t>
            </a:r>
            <a:r>
              <a:rPr lang="en-GB" altLang="en-US" b="1" dirty="0">
                <a:solidFill>
                  <a:srgbClr val="10BC45"/>
                </a:solidFill>
              </a:rPr>
              <a:t>photosynthesis</a:t>
            </a:r>
            <a:r>
              <a:rPr lang="en-GB" altLang="en-US" dirty="0">
                <a:solidFill>
                  <a:srgbClr val="010066"/>
                </a:solidFill>
              </a:rPr>
              <a:t>. </a:t>
            </a:r>
          </a:p>
        </p:txBody>
      </p:sp>
      <p:sp>
        <p:nvSpPr>
          <p:cNvPr id="25603" name="Rectangle 3">
            <a:extLst>
              <a:ext uri="{FF2B5EF4-FFF2-40B4-BE49-F238E27FC236}">
                <a16:creationId xmlns:a16="http://schemas.microsoft.com/office/drawing/2014/main" id="{1D2A6E20-724C-4866-8E18-4177A5DA192D}"/>
              </a:ext>
            </a:extLst>
          </p:cNvPr>
          <p:cNvSpPr>
            <a:spLocks noGrp="1" noChangeArrowheads="1"/>
          </p:cNvSpPr>
          <p:nvPr>
            <p:ph type="title"/>
          </p:nvPr>
        </p:nvSpPr>
        <p:spPr/>
        <p:txBody>
          <a:bodyPr/>
          <a:lstStyle/>
          <a:p>
            <a:pPr eaLnBrk="1" hangingPunct="1"/>
            <a:r>
              <a:rPr lang="en-GB" altLang="en-US" dirty="0"/>
              <a:t>Energy transfers in photosynthesis</a:t>
            </a:r>
          </a:p>
        </p:txBody>
      </p:sp>
      <p:sp>
        <p:nvSpPr>
          <p:cNvPr id="78854" name="AutoShape 6">
            <a:extLst>
              <a:ext uri="{FF2B5EF4-FFF2-40B4-BE49-F238E27FC236}">
                <a16:creationId xmlns:a16="http://schemas.microsoft.com/office/drawing/2014/main" id="{1C7CE15E-6112-4860-B1B8-C1E963254919}"/>
              </a:ext>
            </a:extLst>
          </p:cNvPr>
          <p:cNvSpPr>
            <a:spLocks noChangeAspect="1" noChangeArrowheads="1"/>
          </p:cNvSpPr>
          <p:nvPr/>
        </p:nvSpPr>
        <p:spPr bwMode="auto">
          <a:xfrm>
            <a:off x="3720643" y="4585608"/>
            <a:ext cx="1468438" cy="730250"/>
          </a:xfrm>
          <a:prstGeom prst="rightArrow">
            <a:avLst>
              <a:gd name="adj1" fmla="val 50000"/>
              <a:gd name="adj2" fmla="val 50272"/>
            </a:avLst>
          </a:prstGeom>
          <a:gradFill rotWithShape="1">
            <a:gsLst>
              <a:gs pos="0">
                <a:srgbClr val="FFCC00"/>
              </a:gs>
              <a:gs pos="100000">
                <a:srgbClr val="FF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GB" altLang="en-US"/>
          </a:p>
        </p:txBody>
      </p:sp>
      <p:sp>
        <p:nvSpPr>
          <p:cNvPr id="78857" name="Text Box 9">
            <a:extLst>
              <a:ext uri="{FF2B5EF4-FFF2-40B4-BE49-F238E27FC236}">
                <a16:creationId xmlns:a16="http://schemas.microsoft.com/office/drawing/2014/main" id="{867141B6-FD1F-4A30-BBAE-9245207CE14F}"/>
              </a:ext>
            </a:extLst>
          </p:cNvPr>
          <p:cNvSpPr txBox="1">
            <a:spLocks noChangeArrowheads="1"/>
          </p:cNvSpPr>
          <p:nvPr/>
        </p:nvSpPr>
        <p:spPr bwMode="auto">
          <a:xfrm>
            <a:off x="1827000" y="5896467"/>
            <a:ext cx="18630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light energy </a:t>
            </a:r>
          </a:p>
        </p:txBody>
      </p:sp>
      <p:pic>
        <p:nvPicPr>
          <p:cNvPr id="78859" name="Picture 11" descr="BA9_sun_gfx">
            <a:extLst>
              <a:ext uri="{FF2B5EF4-FFF2-40B4-BE49-F238E27FC236}">
                <a16:creationId xmlns:a16="http://schemas.microsoft.com/office/drawing/2014/main" id="{67AA934F-C7B6-4DDB-A35C-49521FA92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400" y="3915683"/>
            <a:ext cx="20701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6" name="Picture 18" descr="BA8_gfx_plant">
            <a:extLst>
              <a:ext uri="{FF2B5EF4-FFF2-40B4-BE49-F238E27FC236}">
                <a16:creationId xmlns:a16="http://schemas.microsoft.com/office/drawing/2014/main" id="{5445075B-0E45-4E1A-9587-F808F3A82C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5812" y="3931558"/>
            <a:ext cx="1643063"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C6E99707-17FC-49FF-B939-3A273CFADCD3}"/>
              </a:ext>
            </a:extLst>
          </p:cNvPr>
          <p:cNvSpPr>
            <a:spLocks noChangeArrowheads="1"/>
          </p:cNvSpPr>
          <p:nvPr/>
        </p:nvSpPr>
        <p:spPr bwMode="auto">
          <a:xfrm>
            <a:off x="342900" y="1807242"/>
            <a:ext cx="8801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Photosynthesis is a chemical reaction that involves an </a:t>
            </a:r>
            <a:br>
              <a:rPr lang="en-GB" altLang="en-US" dirty="0">
                <a:solidFill>
                  <a:srgbClr val="010066"/>
                </a:solidFill>
              </a:rPr>
            </a:br>
            <a:r>
              <a:rPr lang="en-GB" altLang="en-US" dirty="0">
                <a:solidFill>
                  <a:srgbClr val="010066"/>
                </a:solidFill>
              </a:rPr>
              <a:t>energy transfer: </a:t>
            </a:r>
            <a:r>
              <a:rPr lang="en-GB" altLang="en-US" b="1" dirty="0">
                <a:solidFill>
                  <a:srgbClr val="10BC45"/>
                </a:solidFill>
              </a:rPr>
              <a:t>light energy</a:t>
            </a:r>
            <a:r>
              <a:rPr lang="en-GB" altLang="en-US" dirty="0">
                <a:solidFill>
                  <a:srgbClr val="010066"/>
                </a:solidFill>
              </a:rPr>
              <a:t> from the Sun is converted </a:t>
            </a:r>
            <a:br>
              <a:rPr lang="en-GB" altLang="en-US" dirty="0">
                <a:solidFill>
                  <a:srgbClr val="010066"/>
                </a:solidFill>
              </a:rPr>
            </a:br>
            <a:r>
              <a:rPr lang="en-GB" altLang="en-US" dirty="0">
                <a:solidFill>
                  <a:srgbClr val="010066"/>
                </a:solidFill>
              </a:rPr>
              <a:t>into </a:t>
            </a:r>
            <a:r>
              <a:rPr lang="en-GB" altLang="en-US" b="1" dirty="0">
                <a:solidFill>
                  <a:srgbClr val="10BC45"/>
                </a:solidFill>
              </a:rPr>
              <a:t>chemical energy</a:t>
            </a:r>
            <a:r>
              <a:rPr lang="en-GB" altLang="en-US" dirty="0">
                <a:solidFill>
                  <a:srgbClr val="010066"/>
                </a:solidFill>
              </a:rPr>
              <a:t>.</a:t>
            </a:r>
          </a:p>
        </p:txBody>
      </p:sp>
      <p:pic>
        <p:nvPicPr>
          <p:cNvPr id="13" name="Picture 12">
            <a:extLst>
              <a:ext uri="{FF2B5EF4-FFF2-40B4-BE49-F238E27FC236}">
                <a16:creationId xmlns:a16="http://schemas.microsoft.com/office/drawing/2014/main" id="{46A0C524-2A08-4FC9-8C0E-789FC909592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7" name="Text Box 9">
            <a:extLst>
              <a:ext uri="{FF2B5EF4-FFF2-40B4-BE49-F238E27FC236}">
                <a16:creationId xmlns:a16="http://schemas.microsoft.com/office/drawing/2014/main" id="{0233184B-3C83-42FB-AA71-D4B3A02FFE65}"/>
              </a:ext>
            </a:extLst>
          </p:cNvPr>
          <p:cNvSpPr txBox="1">
            <a:spLocks noChangeArrowheads="1"/>
          </p:cNvSpPr>
          <p:nvPr/>
        </p:nvSpPr>
        <p:spPr bwMode="auto">
          <a:xfrm>
            <a:off x="4991709" y="5918239"/>
            <a:ext cx="25138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chemical energy </a:t>
            </a:r>
          </a:p>
        </p:txBody>
      </p:sp>
      <p:sp>
        <p:nvSpPr>
          <p:cNvPr id="18" name="Rectangle 17">
            <a:extLst>
              <a:ext uri="{FF2B5EF4-FFF2-40B4-BE49-F238E27FC236}">
                <a16:creationId xmlns:a16="http://schemas.microsoft.com/office/drawing/2014/main" id="{C1C88E68-602A-43B9-8BE0-A5B739450B0C}"/>
              </a:ext>
            </a:extLst>
          </p:cNvPr>
          <p:cNvSpPr>
            <a:spLocks noChangeArrowheads="1"/>
          </p:cNvSpPr>
          <p:nvPr/>
        </p:nvSpPr>
        <p:spPr bwMode="auto">
          <a:xfrm>
            <a:off x="342900" y="3178602"/>
            <a:ext cx="880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chemical energy is </a:t>
            </a:r>
            <a:r>
              <a:rPr lang="en-GB" altLang="en-US" b="1" dirty="0">
                <a:solidFill>
                  <a:srgbClr val="010066"/>
                </a:solidFill>
              </a:rPr>
              <a:t>stored </a:t>
            </a:r>
            <a:r>
              <a:rPr lang="en-GB" altLang="en-US" dirty="0">
                <a:solidFill>
                  <a:srgbClr val="010066"/>
                </a:solidFill>
              </a:rPr>
              <a:t>inside the organism.</a:t>
            </a:r>
          </a:p>
        </p:txBody>
      </p:sp>
    </p:spTree>
    <p:custDataLst>
      <p:tags r:id="rId1"/>
    </p:custDataLst>
    <p:extLst>
      <p:ext uri="{BB962C8B-B14F-4D97-AF65-F5344CB8AC3E}">
        <p14:creationId xmlns:p14="http://schemas.microsoft.com/office/powerpoint/2010/main" val="1590340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8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8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85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animBg="1"/>
      <p:bldP spid="78857" grpId="0"/>
      <p:bldP spid="14"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9B33F17-A392-4AF3-91E1-35A936F8242D}"/>
              </a:ext>
            </a:extLst>
          </p:cNvPr>
          <p:cNvSpPr>
            <a:spLocks noChangeArrowheads="1"/>
          </p:cNvSpPr>
          <p:nvPr/>
        </p:nvSpPr>
        <p:spPr bwMode="auto">
          <a:xfrm>
            <a:off x="342900" y="784225"/>
            <a:ext cx="86151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During photosynthesis, light energy is used to build </a:t>
            </a:r>
            <a:r>
              <a:rPr lang="en-GB" altLang="en-US" b="1" dirty="0">
                <a:solidFill>
                  <a:srgbClr val="10BC45"/>
                </a:solidFill>
              </a:rPr>
              <a:t>glucose</a:t>
            </a:r>
            <a:r>
              <a:rPr lang="en-GB" altLang="en-US" dirty="0">
                <a:solidFill>
                  <a:srgbClr val="010066"/>
                </a:solidFill>
              </a:rPr>
              <a:t> (sugar) molecules.</a:t>
            </a:r>
          </a:p>
        </p:txBody>
      </p:sp>
      <p:sp>
        <p:nvSpPr>
          <p:cNvPr id="25603" name="Rectangle 3">
            <a:extLst>
              <a:ext uri="{FF2B5EF4-FFF2-40B4-BE49-F238E27FC236}">
                <a16:creationId xmlns:a16="http://schemas.microsoft.com/office/drawing/2014/main" id="{1D2A6E20-724C-4866-8E18-4177A5DA192D}"/>
              </a:ext>
            </a:extLst>
          </p:cNvPr>
          <p:cNvSpPr>
            <a:spLocks noGrp="1" noChangeArrowheads="1"/>
          </p:cNvSpPr>
          <p:nvPr>
            <p:ph type="title"/>
          </p:nvPr>
        </p:nvSpPr>
        <p:spPr/>
        <p:txBody>
          <a:bodyPr/>
          <a:lstStyle/>
          <a:p>
            <a:pPr eaLnBrk="1" hangingPunct="1"/>
            <a:r>
              <a:rPr lang="en-GB" altLang="en-US" dirty="0"/>
              <a:t>Uses of photosynthesis</a:t>
            </a:r>
          </a:p>
        </p:txBody>
      </p:sp>
      <p:sp>
        <p:nvSpPr>
          <p:cNvPr id="78858" name="Rectangle 10">
            <a:extLst>
              <a:ext uri="{FF2B5EF4-FFF2-40B4-BE49-F238E27FC236}">
                <a16:creationId xmlns:a16="http://schemas.microsoft.com/office/drawing/2014/main" id="{76297D67-B64D-4C09-8E95-7220CEB2DDBA}"/>
              </a:ext>
            </a:extLst>
          </p:cNvPr>
          <p:cNvSpPr>
            <a:spLocks noChangeArrowheads="1"/>
          </p:cNvSpPr>
          <p:nvPr/>
        </p:nvSpPr>
        <p:spPr bwMode="auto">
          <a:xfrm>
            <a:off x="342900" y="4974769"/>
            <a:ext cx="44141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Photosynthetic organisms are the main producers of biomass for life on Earth. </a:t>
            </a:r>
          </a:p>
        </p:txBody>
      </p:sp>
      <p:pic>
        <p:nvPicPr>
          <p:cNvPr id="13" name="Picture 12">
            <a:extLst>
              <a:ext uri="{FF2B5EF4-FFF2-40B4-BE49-F238E27FC236}">
                <a16:creationId xmlns:a16="http://schemas.microsoft.com/office/drawing/2014/main" id="{46A0C524-2A08-4FC9-8C0E-789FC909592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7" name="Rectangle 2">
            <a:extLst>
              <a:ext uri="{FF2B5EF4-FFF2-40B4-BE49-F238E27FC236}">
                <a16:creationId xmlns:a16="http://schemas.microsoft.com/office/drawing/2014/main" id="{702B42CE-8099-4106-9B50-58CAEF941D5D}"/>
              </a:ext>
            </a:extLst>
          </p:cNvPr>
          <p:cNvSpPr>
            <a:spLocks noChangeArrowheads="1"/>
          </p:cNvSpPr>
          <p:nvPr/>
        </p:nvSpPr>
        <p:spPr bwMode="auto">
          <a:xfrm>
            <a:off x="342900" y="1811741"/>
            <a:ext cx="82676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These important molecules store chemical energy, which photosynthetic organisms can use to power biological processes.</a:t>
            </a:r>
          </a:p>
        </p:txBody>
      </p:sp>
      <p:sp>
        <p:nvSpPr>
          <p:cNvPr id="18" name="Rectangle 2">
            <a:extLst>
              <a:ext uri="{FF2B5EF4-FFF2-40B4-BE49-F238E27FC236}">
                <a16:creationId xmlns:a16="http://schemas.microsoft.com/office/drawing/2014/main" id="{93A2DD11-6F33-4105-BB9A-13F5A896B2D8}"/>
              </a:ext>
            </a:extLst>
          </p:cNvPr>
          <p:cNvSpPr>
            <a:spLocks noChangeArrowheads="1"/>
          </p:cNvSpPr>
          <p:nvPr/>
        </p:nvSpPr>
        <p:spPr bwMode="auto">
          <a:xfrm>
            <a:off x="342900" y="3208589"/>
            <a:ext cx="47577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glucose molecules can also </a:t>
            </a:r>
            <a:br>
              <a:rPr lang="en-GB" altLang="en-US" dirty="0">
                <a:solidFill>
                  <a:srgbClr val="010066"/>
                </a:solidFill>
              </a:rPr>
            </a:br>
            <a:r>
              <a:rPr lang="en-GB" altLang="en-US" dirty="0">
                <a:solidFill>
                  <a:srgbClr val="010066"/>
                </a:solidFill>
              </a:rPr>
              <a:t>be used to build other molecules that make up the </a:t>
            </a:r>
            <a:r>
              <a:rPr lang="en-GB" altLang="en-US" b="1" dirty="0">
                <a:solidFill>
                  <a:srgbClr val="10BC45"/>
                </a:solidFill>
              </a:rPr>
              <a:t>biomass</a:t>
            </a:r>
            <a:r>
              <a:rPr lang="en-GB" altLang="en-US" dirty="0">
                <a:solidFill>
                  <a:srgbClr val="010066"/>
                </a:solidFill>
              </a:rPr>
              <a:t> of photosynthetic organisms.</a:t>
            </a:r>
          </a:p>
        </p:txBody>
      </p:sp>
      <p:pic>
        <p:nvPicPr>
          <p:cNvPr id="19" name="Picture 11" descr="Greg Brave_287326268.jpg">
            <a:extLst>
              <a:ext uri="{FF2B5EF4-FFF2-40B4-BE49-F238E27FC236}">
                <a16:creationId xmlns:a16="http://schemas.microsoft.com/office/drawing/2014/main" id="{6B1924C7-AE93-4684-8F3A-466C9EA01236}"/>
              </a:ext>
            </a:extLst>
          </p:cNvPr>
          <p:cNvPicPr>
            <a:picLocks noChangeAspect="1"/>
          </p:cNvPicPr>
          <p:nvPr/>
        </p:nvPicPr>
        <p:blipFill>
          <a:blip r:embed="rId5">
            <a:extLst>
              <a:ext uri="{28A0092B-C50C-407E-A947-70E740481C1C}">
                <a14:useLocalDpi xmlns:a14="http://schemas.microsoft.com/office/drawing/2010/main" val="0"/>
              </a:ext>
            </a:extLst>
          </a:blip>
          <a:srcRect l="8182"/>
          <a:stretch>
            <a:fillRect/>
          </a:stretch>
        </p:blipFill>
        <p:spPr bwMode="auto">
          <a:xfrm>
            <a:off x="5100637" y="3204033"/>
            <a:ext cx="3662363"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notes_icon">
            <a:extLst>
              <a:ext uri="{FF2B5EF4-FFF2-40B4-BE49-F238E27FC236}">
                <a16:creationId xmlns:a16="http://schemas.microsoft.com/office/drawing/2014/main" id="{B63DF5E4-F5F2-458F-AD8D-CE6EA8874B47}"/>
              </a:ext>
            </a:extLst>
          </p:cNvPr>
          <p:cNvPicPr>
            <a:picLocks noChangeAspect="1" noChangeArrowheads="1"/>
          </p:cNvPicPr>
          <p:nvPr/>
        </p:nvPicPr>
        <p:blipFill>
          <a:blip r:embed="rId6" cstate="print"/>
          <a:srcRect/>
          <a:stretch>
            <a:fillRect/>
          </a:stretch>
        </p:blipFill>
        <p:spPr bwMode="auto">
          <a:xfrm>
            <a:off x="8515124" y="150813"/>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5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8"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04906B64-1DA5-4414-A661-8D26C6C990C7}"/>
              </a:ext>
            </a:extLst>
          </p:cNvPr>
          <p:cNvSpPr>
            <a:spLocks noGrp="1" noChangeArrowheads="1"/>
          </p:cNvSpPr>
          <p:nvPr>
            <p:ph type="title"/>
          </p:nvPr>
        </p:nvSpPr>
        <p:spPr/>
        <p:txBody>
          <a:bodyPr/>
          <a:lstStyle/>
          <a:p>
            <a:pPr eaLnBrk="1" hangingPunct="1"/>
            <a:r>
              <a:rPr lang="en-GB" altLang="en-US"/>
              <a:t>How is light energy absorbed?</a:t>
            </a:r>
          </a:p>
        </p:txBody>
      </p:sp>
      <p:sp>
        <p:nvSpPr>
          <p:cNvPr id="26628" name="Rectangle 2">
            <a:extLst>
              <a:ext uri="{FF2B5EF4-FFF2-40B4-BE49-F238E27FC236}">
                <a16:creationId xmlns:a16="http://schemas.microsoft.com/office/drawing/2014/main" id="{F78C9814-FD68-4F9E-A567-084DDB30C305}"/>
              </a:ext>
            </a:extLst>
          </p:cNvPr>
          <p:cNvSpPr>
            <a:spLocks noChangeArrowheads="1"/>
          </p:cNvSpPr>
          <p:nvPr/>
        </p:nvSpPr>
        <p:spPr bwMode="auto">
          <a:xfrm>
            <a:off x="342900" y="784225"/>
            <a:ext cx="8289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Light energy is absorbed by a pigment called </a:t>
            </a:r>
            <a:r>
              <a:rPr lang="en-GB" altLang="en-US" b="1" dirty="0">
                <a:solidFill>
                  <a:srgbClr val="10BC45"/>
                </a:solidFill>
              </a:rPr>
              <a:t>chlorophyll</a:t>
            </a:r>
            <a:r>
              <a:rPr lang="en-GB" altLang="en-US" dirty="0">
                <a:solidFill>
                  <a:srgbClr val="010066"/>
                </a:solidFill>
              </a:rPr>
              <a:t>. Chlorophyll is found inside </a:t>
            </a:r>
            <a:r>
              <a:rPr lang="en-GB" altLang="en-US" b="1" dirty="0">
                <a:solidFill>
                  <a:srgbClr val="10BC45"/>
                </a:solidFill>
              </a:rPr>
              <a:t>chloroplasts</a:t>
            </a:r>
            <a:r>
              <a:rPr lang="en-GB" altLang="en-US" dirty="0">
                <a:solidFill>
                  <a:srgbClr val="010066"/>
                </a:solidFill>
              </a:rPr>
              <a:t>.  </a:t>
            </a:r>
          </a:p>
        </p:txBody>
      </p:sp>
      <p:sp>
        <p:nvSpPr>
          <p:cNvPr id="15" name="Rectangle 14">
            <a:extLst>
              <a:ext uri="{FF2B5EF4-FFF2-40B4-BE49-F238E27FC236}">
                <a16:creationId xmlns:a16="http://schemas.microsoft.com/office/drawing/2014/main" id="{E4A689F4-287F-4929-86CB-F30E40908608}"/>
              </a:ext>
            </a:extLst>
          </p:cNvPr>
          <p:cNvSpPr>
            <a:spLocks noChangeArrowheads="1"/>
          </p:cNvSpPr>
          <p:nvPr/>
        </p:nvSpPr>
        <p:spPr bwMode="auto">
          <a:xfrm>
            <a:off x="342900" y="1800225"/>
            <a:ext cx="81899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Chloroplasts are a type of </a:t>
            </a:r>
          </a:p>
          <a:p>
            <a:r>
              <a:rPr lang="en-GB" altLang="en-US" dirty="0">
                <a:solidFill>
                  <a:srgbClr val="010066"/>
                </a:solidFill>
              </a:rPr>
              <a:t>sub-cellular structure located </a:t>
            </a:r>
          </a:p>
          <a:p>
            <a:r>
              <a:rPr lang="en-GB" altLang="en-US" dirty="0">
                <a:solidFill>
                  <a:srgbClr val="010066"/>
                </a:solidFill>
              </a:rPr>
              <a:t>in green cells of plants, such as </a:t>
            </a:r>
            <a:br>
              <a:rPr lang="en-GB" altLang="en-US" dirty="0">
                <a:solidFill>
                  <a:srgbClr val="010066"/>
                </a:solidFill>
              </a:rPr>
            </a:br>
            <a:r>
              <a:rPr lang="en-GB" altLang="en-US" dirty="0">
                <a:solidFill>
                  <a:srgbClr val="010066"/>
                </a:solidFill>
              </a:rPr>
              <a:t>those in the leaves. This is </a:t>
            </a:r>
            <a:br>
              <a:rPr lang="en-GB" altLang="en-US" dirty="0">
                <a:solidFill>
                  <a:srgbClr val="010066"/>
                </a:solidFill>
              </a:rPr>
            </a:br>
            <a:r>
              <a:rPr lang="en-GB" altLang="en-US" dirty="0">
                <a:solidFill>
                  <a:srgbClr val="010066"/>
                </a:solidFill>
              </a:rPr>
              <a:t>where photosynthesis occurs. </a:t>
            </a:r>
            <a:endParaRPr lang="en-GB" altLang="en-US" dirty="0"/>
          </a:p>
        </p:txBody>
      </p:sp>
      <p:sp>
        <p:nvSpPr>
          <p:cNvPr id="16" name="Rectangle 15">
            <a:extLst>
              <a:ext uri="{FF2B5EF4-FFF2-40B4-BE49-F238E27FC236}">
                <a16:creationId xmlns:a16="http://schemas.microsoft.com/office/drawing/2014/main" id="{3452A1DC-AEC7-463D-831B-7769B0EBE81C}"/>
              </a:ext>
            </a:extLst>
          </p:cNvPr>
          <p:cNvSpPr>
            <a:spLocks noChangeArrowheads="1"/>
          </p:cNvSpPr>
          <p:nvPr/>
        </p:nvSpPr>
        <p:spPr bwMode="auto">
          <a:xfrm>
            <a:off x="342900" y="3903663"/>
            <a:ext cx="818991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chloroplasts also contain </a:t>
            </a:r>
            <a:br>
              <a:rPr lang="en-GB" altLang="en-US" dirty="0">
                <a:solidFill>
                  <a:srgbClr val="010066"/>
                </a:solidFill>
              </a:rPr>
            </a:br>
            <a:r>
              <a:rPr lang="en-GB" altLang="en-US" dirty="0">
                <a:solidFill>
                  <a:srgbClr val="010066"/>
                </a:solidFill>
              </a:rPr>
              <a:t>special </a:t>
            </a:r>
            <a:r>
              <a:rPr lang="en-GB" altLang="en-US" b="1" dirty="0">
                <a:solidFill>
                  <a:srgbClr val="10BC45"/>
                </a:solidFill>
              </a:rPr>
              <a:t>enzymes</a:t>
            </a:r>
            <a:r>
              <a:rPr lang="en-GB" altLang="en-US" dirty="0">
                <a:solidFill>
                  <a:srgbClr val="010066"/>
                </a:solidFill>
              </a:rPr>
              <a:t> that </a:t>
            </a:r>
            <a:r>
              <a:rPr lang="en-GB" altLang="en-US" dirty="0" err="1">
                <a:solidFill>
                  <a:srgbClr val="010066"/>
                </a:solidFill>
              </a:rPr>
              <a:t>catalyze</a:t>
            </a:r>
            <a:r>
              <a:rPr lang="en-GB" altLang="en-US" dirty="0">
                <a:solidFill>
                  <a:srgbClr val="010066"/>
                </a:solidFill>
              </a:rPr>
              <a:t> </a:t>
            </a:r>
            <a:br>
              <a:rPr lang="en-GB" altLang="en-US" dirty="0">
                <a:solidFill>
                  <a:srgbClr val="010066"/>
                </a:solidFill>
              </a:rPr>
            </a:br>
            <a:r>
              <a:rPr lang="en-GB" altLang="en-US" dirty="0">
                <a:solidFill>
                  <a:srgbClr val="010066"/>
                </a:solidFill>
              </a:rPr>
              <a:t>the photosynthetic reaction.</a:t>
            </a:r>
            <a:endParaRPr lang="en-GB" altLang="en-US" dirty="0"/>
          </a:p>
        </p:txBody>
      </p:sp>
      <p:sp>
        <p:nvSpPr>
          <p:cNvPr id="18" name="Rectangle 10">
            <a:extLst>
              <a:ext uri="{FF2B5EF4-FFF2-40B4-BE49-F238E27FC236}">
                <a16:creationId xmlns:a16="http://schemas.microsoft.com/office/drawing/2014/main" id="{FC5D11EF-1F12-48E0-B8B3-857AF8204563}"/>
              </a:ext>
            </a:extLst>
          </p:cNvPr>
          <p:cNvSpPr>
            <a:spLocks noChangeArrowheads="1"/>
          </p:cNvSpPr>
          <p:nvPr/>
        </p:nvSpPr>
        <p:spPr bwMode="auto">
          <a:xfrm>
            <a:off x="342900" y="5322888"/>
            <a:ext cx="84010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Photosynthesis is an </a:t>
            </a:r>
            <a:r>
              <a:rPr lang="en-GB" altLang="en-US" b="1">
                <a:solidFill>
                  <a:srgbClr val="10BC45"/>
                </a:solidFill>
              </a:rPr>
              <a:t>endothermic </a:t>
            </a:r>
            <a:r>
              <a:rPr lang="en-GB" altLang="en-US">
                <a:solidFill>
                  <a:srgbClr val="010066"/>
                </a:solidFill>
              </a:rPr>
              <a:t>reaction, which means </a:t>
            </a:r>
            <a:br>
              <a:rPr lang="en-GB" altLang="en-US">
                <a:solidFill>
                  <a:srgbClr val="010066"/>
                </a:solidFill>
              </a:rPr>
            </a:br>
            <a:r>
              <a:rPr lang="en-GB" altLang="en-US">
                <a:solidFill>
                  <a:srgbClr val="010066"/>
                </a:solidFill>
              </a:rPr>
              <a:t>it takes in energy from the environment. </a:t>
            </a:r>
          </a:p>
        </p:txBody>
      </p:sp>
      <p:pic>
        <p:nvPicPr>
          <p:cNvPr id="19" name="Picture 18" descr="Plantcell_chloroplastlabelled.png">
            <a:extLst>
              <a:ext uri="{FF2B5EF4-FFF2-40B4-BE49-F238E27FC236}">
                <a16:creationId xmlns:a16="http://schemas.microsoft.com/office/drawing/2014/main" id="{159C3969-25FC-43D4-8024-AF70629CFC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5050" y="2128838"/>
            <a:ext cx="4144963"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E8D258D-FC71-41F0-B6B0-22AF6AAA118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C0B7F9F1-340A-4A85-AAF7-9A551F96D76E}"/>
              </a:ext>
            </a:extLst>
          </p:cNvPr>
          <p:cNvSpPr>
            <a:spLocks noGrp="1" noChangeArrowheads="1"/>
          </p:cNvSpPr>
          <p:nvPr>
            <p:ph type="title"/>
          </p:nvPr>
        </p:nvSpPr>
        <p:spPr/>
        <p:txBody>
          <a:bodyPr/>
          <a:lstStyle/>
          <a:p>
            <a:pPr eaLnBrk="1" hangingPunct="1"/>
            <a:r>
              <a:rPr lang="en-GB" altLang="en-US"/>
              <a:t>The photosynthetic reaction</a:t>
            </a:r>
          </a:p>
        </p:txBody>
      </p:sp>
      <p:sp>
        <p:nvSpPr>
          <p:cNvPr id="27652" name="Rectangle 23">
            <a:extLst>
              <a:ext uri="{FF2B5EF4-FFF2-40B4-BE49-F238E27FC236}">
                <a16:creationId xmlns:a16="http://schemas.microsoft.com/office/drawing/2014/main" id="{81BA30BA-ED06-4F0C-A9C2-3EC40C955347}"/>
              </a:ext>
            </a:extLst>
          </p:cNvPr>
          <p:cNvSpPr>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Photosynthesis requires a source of carbon dioxide, water and light energy to occur. Carbon dioxide and water are </a:t>
            </a:r>
            <a:br>
              <a:rPr lang="en-GB" altLang="en-US" dirty="0">
                <a:solidFill>
                  <a:srgbClr val="010066"/>
                </a:solidFill>
              </a:rPr>
            </a:br>
            <a:r>
              <a:rPr lang="en-GB" altLang="en-US" dirty="0">
                <a:solidFill>
                  <a:srgbClr val="010066"/>
                </a:solidFill>
              </a:rPr>
              <a:t>the </a:t>
            </a:r>
            <a:r>
              <a:rPr lang="en-GB" altLang="en-US" b="1" dirty="0">
                <a:solidFill>
                  <a:srgbClr val="010066"/>
                </a:solidFill>
              </a:rPr>
              <a:t>reactants</a:t>
            </a:r>
            <a:r>
              <a:rPr lang="en-GB" altLang="en-US" dirty="0">
                <a:solidFill>
                  <a:srgbClr val="010066"/>
                </a:solidFill>
              </a:rPr>
              <a:t>.</a:t>
            </a:r>
          </a:p>
        </p:txBody>
      </p:sp>
      <p:sp>
        <p:nvSpPr>
          <p:cNvPr id="8" name="Rectangle 22">
            <a:extLst>
              <a:ext uri="{FF2B5EF4-FFF2-40B4-BE49-F238E27FC236}">
                <a16:creationId xmlns:a16="http://schemas.microsoft.com/office/drawing/2014/main" id="{D946201E-DE93-48C6-A9CD-C36A0BB77FDC}"/>
              </a:ext>
            </a:extLst>
          </p:cNvPr>
          <p:cNvSpPr>
            <a:spLocks noChangeArrowheads="1"/>
          </p:cNvSpPr>
          <p:nvPr/>
        </p:nvSpPr>
        <p:spPr bwMode="auto">
          <a:xfrm>
            <a:off x="342900" y="222885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carbon dioxide and water combine to form </a:t>
            </a:r>
            <a:r>
              <a:rPr lang="en-GB" altLang="en-US" b="1" dirty="0">
                <a:solidFill>
                  <a:srgbClr val="10BC45"/>
                </a:solidFill>
              </a:rPr>
              <a:t>glucose</a:t>
            </a:r>
            <a:r>
              <a:rPr lang="en-GB" altLang="en-US" dirty="0">
                <a:solidFill>
                  <a:srgbClr val="010066"/>
                </a:solidFill>
              </a:rPr>
              <a:t> </a:t>
            </a:r>
            <a:br>
              <a:rPr lang="en-GB" altLang="en-US" dirty="0">
                <a:solidFill>
                  <a:srgbClr val="010066"/>
                </a:solidFill>
              </a:rPr>
            </a:br>
            <a:r>
              <a:rPr lang="en-GB" altLang="en-US" dirty="0">
                <a:solidFill>
                  <a:srgbClr val="010066"/>
                </a:solidFill>
              </a:rPr>
              <a:t>and oxygen. Glucose and oxygen are the </a:t>
            </a:r>
            <a:r>
              <a:rPr lang="en-GB" altLang="en-US" b="1" dirty="0">
                <a:solidFill>
                  <a:srgbClr val="010066"/>
                </a:solidFill>
              </a:rPr>
              <a:t>products</a:t>
            </a:r>
            <a:r>
              <a:rPr lang="en-GB" altLang="en-US" dirty="0">
                <a:solidFill>
                  <a:srgbClr val="010066"/>
                </a:solidFill>
              </a:rPr>
              <a:t> </a:t>
            </a:r>
            <a:br>
              <a:rPr lang="en-GB" altLang="en-US" dirty="0">
                <a:solidFill>
                  <a:srgbClr val="010066"/>
                </a:solidFill>
              </a:rPr>
            </a:br>
            <a:r>
              <a:rPr lang="en-GB" altLang="en-US" dirty="0">
                <a:solidFill>
                  <a:srgbClr val="010066"/>
                </a:solidFill>
              </a:rPr>
              <a:t>of photosynthesis. </a:t>
            </a:r>
          </a:p>
        </p:txBody>
      </p:sp>
      <p:sp>
        <p:nvSpPr>
          <p:cNvPr id="10" name="Rectangle 21">
            <a:extLst>
              <a:ext uri="{FF2B5EF4-FFF2-40B4-BE49-F238E27FC236}">
                <a16:creationId xmlns:a16="http://schemas.microsoft.com/office/drawing/2014/main" id="{DA8F7EE1-D472-45AF-B0CF-3FD9B1C140E6}"/>
              </a:ext>
            </a:extLst>
          </p:cNvPr>
          <p:cNvSpPr>
            <a:spLocks noChangeArrowheads="1"/>
          </p:cNvSpPr>
          <p:nvPr/>
        </p:nvSpPr>
        <p:spPr bwMode="auto">
          <a:xfrm>
            <a:off x="342900" y="3733800"/>
            <a:ext cx="861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glucose provides a source </a:t>
            </a:r>
            <a:br>
              <a:rPr lang="en-GB" altLang="en-US" dirty="0">
                <a:solidFill>
                  <a:srgbClr val="010066"/>
                </a:solidFill>
              </a:rPr>
            </a:br>
            <a:r>
              <a:rPr lang="en-GB" altLang="en-US" dirty="0">
                <a:solidFill>
                  <a:srgbClr val="010066"/>
                </a:solidFill>
              </a:rPr>
              <a:t>of food for the plant. </a:t>
            </a:r>
          </a:p>
        </p:txBody>
      </p:sp>
      <p:sp>
        <p:nvSpPr>
          <p:cNvPr id="11" name="Rectangle 10">
            <a:extLst>
              <a:ext uri="{FF2B5EF4-FFF2-40B4-BE49-F238E27FC236}">
                <a16:creationId xmlns:a16="http://schemas.microsoft.com/office/drawing/2014/main" id="{E6B41CA6-3D37-47A8-A925-E0C9EB14B6D2}"/>
              </a:ext>
            </a:extLst>
          </p:cNvPr>
          <p:cNvSpPr>
            <a:spLocks noChangeArrowheads="1"/>
          </p:cNvSpPr>
          <p:nvPr/>
        </p:nvSpPr>
        <p:spPr bwMode="auto">
          <a:xfrm>
            <a:off x="342900" y="4799013"/>
            <a:ext cx="8515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Oxygen is a waste product;</a:t>
            </a:r>
            <a:br>
              <a:rPr lang="en-GB" altLang="en-US">
                <a:solidFill>
                  <a:srgbClr val="010066"/>
                </a:solidFill>
              </a:rPr>
            </a:br>
            <a:r>
              <a:rPr lang="en-GB" altLang="en-US">
                <a:solidFill>
                  <a:srgbClr val="010066"/>
                </a:solidFill>
              </a:rPr>
              <a:t>it diffuses out of the leaves </a:t>
            </a:r>
            <a:br>
              <a:rPr lang="en-GB" altLang="en-US">
                <a:solidFill>
                  <a:srgbClr val="010066"/>
                </a:solidFill>
              </a:rPr>
            </a:br>
            <a:r>
              <a:rPr lang="en-GB" altLang="en-US">
                <a:solidFill>
                  <a:srgbClr val="010066"/>
                </a:solidFill>
              </a:rPr>
              <a:t>and into the environment. </a:t>
            </a:r>
            <a:endParaRPr lang="en-GB" altLang="en-US"/>
          </a:p>
        </p:txBody>
      </p:sp>
      <p:pic>
        <p:nvPicPr>
          <p:cNvPr id="9" name="Picture 8">
            <a:extLst>
              <a:ext uri="{FF2B5EF4-FFF2-40B4-BE49-F238E27FC236}">
                <a16:creationId xmlns:a16="http://schemas.microsoft.com/office/drawing/2014/main" id="{F353BEB9-9828-4BCD-BDCC-5290A400ED6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 name="Picture 2">
            <a:extLst>
              <a:ext uri="{FF2B5EF4-FFF2-40B4-BE49-F238E27FC236}">
                <a16:creationId xmlns:a16="http://schemas.microsoft.com/office/drawing/2014/main" id="{1703B160-88C9-4F9A-986B-2BD7496071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1628" y="2710694"/>
            <a:ext cx="4822371" cy="339200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223F2B9E-F359-4EB8-B434-B30D030F9A52}"/>
              </a:ext>
            </a:extLst>
          </p:cNvPr>
          <p:cNvSpPr>
            <a:spLocks noGrp="1" noChangeArrowheads="1"/>
          </p:cNvSpPr>
          <p:nvPr>
            <p:ph type="title"/>
          </p:nvPr>
        </p:nvSpPr>
        <p:spPr/>
        <p:txBody>
          <a:bodyPr/>
          <a:lstStyle/>
          <a:p>
            <a:pPr eaLnBrk="1" hangingPunct="1"/>
            <a:r>
              <a:rPr lang="en-GB" altLang="en-US"/>
              <a:t>A two-stage process</a:t>
            </a:r>
          </a:p>
        </p:txBody>
      </p:sp>
      <p:sp>
        <p:nvSpPr>
          <p:cNvPr id="28676" name="Rectangle 26">
            <a:extLst>
              <a:ext uri="{FF2B5EF4-FFF2-40B4-BE49-F238E27FC236}">
                <a16:creationId xmlns:a16="http://schemas.microsoft.com/office/drawing/2014/main" id="{5CF82BE7-37F0-4B1B-9E9C-E84BE4B313A6}"/>
              </a:ext>
            </a:extLst>
          </p:cNvPr>
          <p:cNvSpPr>
            <a:spLocks noChangeArrowheads="1"/>
          </p:cNvSpPr>
          <p:nvPr/>
        </p:nvSpPr>
        <p:spPr bwMode="auto">
          <a:xfrm>
            <a:off x="342900" y="784225"/>
            <a:ext cx="8289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Photosynthesis occurs in two main stages. The first stage requires a source of light energy. </a:t>
            </a:r>
          </a:p>
        </p:txBody>
      </p:sp>
      <p:sp>
        <p:nvSpPr>
          <p:cNvPr id="7" name="Rectangle 25">
            <a:extLst>
              <a:ext uri="{FF2B5EF4-FFF2-40B4-BE49-F238E27FC236}">
                <a16:creationId xmlns:a16="http://schemas.microsoft.com/office/drawing/2014/main" id="{94CEEB8A-8C6B-4A59-B9FD-D1ECE80A36E0}"/>
              </a:ext>
            </a:extLst>
          </p:cNvPr>
          <p:cNvSpPr>
            <a:spLocks noChangeArrowheads="1"/>
          </p:cNvSpPr>
          <p:nvPr/>
        </p:nvSpPr>
        <p:spPr bwMode="auto">
          <a:xfrm>
            <a:off x="342900" y="1692275"/>
            <a:ext cx="8289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Stage 1</a:t>
            </a:r>
          </a:p>
        </p:txBody>
      </p:sp>
      <p:sp>
        <p:nvSpPr>
          <p:cNvPr id="12" name="Rectangle 24">
            <a:extLst>
              <a:ext uri="{FF2B5EF4-FFF2-40B4-BE49-F238E27FC236}">
                <a16:creationId xmlns:a16="http://schemas.microsoft.com/office/drawing/2014/main" id="{D65F5B5D-62DE-4AA2-B6EC-5368205EAAA5}"/>
              </a:ext>
            </a:extLst>
          </p:cNvPr>
          <p:cNvSpPr>
            <a:spLocks noChangeArrowheads="1"/>
          </p:cNvSpPr>
          <p:nvPr/>
        </p:nvSpPr>
        <p:spPr bwMode="auto">
          <a:xfrm>
            <a:off x="342900" y="2230438"/>
            <a:ext cx="82899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Light energy is absorbed by </a:t>
            </a:r>
            <a:br>
              <a:rPr lang="en-GB" altLang="en-US">
                <a:solidFill>
                  <a:srgbClr val="010066"/>
                </a:solidFill>
              </a:rPr>
            </a:br>
            <a:r>
              <a:rPr lang="en-GB" altLang="en-US">
                <a:solidFill>
                  <a:srgbClr val="010066"/>
                </a:solidFill>
              </a:rPr>
              <a:t>chlorophyll and used to split </a:t>
            </a:r>
            <a:br>
              <a:rPr lang="en-GB" altLang="en-US">
                <a:solidFill>
                  <a:srgbClr val="010066"/>
                </a:solidFill>
              </a:rPr>
            </a:br>
            <a:r>
              <a:rPr lang="en-GB" altLang="en-US">
                <a:solidFill>
                  <a:srgbClr val="010066"/>
                </a:solidFill>
              </a:rPr>
              <a:t>water into oxygen and </a:t>
            </a:r>
            <a:br>
              <a:rPr lang="en-GB" altLang="en-US">
                <a:solidFill>
                  <a:srgbClr val="010066"/>
                </a:solidFill>
              </a:rPr>
            </a:br>
            <a:r>
              <a:rPr lang="en-GB" altLang="en-US">
                <a:solidFill>
                  <a:srgbClr val="010066"/>
                </a:solidFill>
              </a:rPr>
              <a:t>hydrogen ions. </a:t>
            </a:r>
          </a:p>
        </p:txBody>
      </p:sp>
      <p:sp>
        <p:nvSpPr>
          <p:cNvPr id="13" name="Rectangle 23">
            <a:extLst>
              <a:ext uri="{FF2B5EF4-FFF2-40B4-BE49-F238E27FC236}">
                <a16:creationId xmlns:a16="http://schemas.microsoft.com/office/drawing/2014/main" id="{E391031C-7D6E-4763-8566-ED0AF98ED937}"/>
              </a:ext>
            </a:extLst>
          </p:cNvPr>
          <p:cNvSpPr>
            <a:spLocks noChangeArrowheads="1"/>
          </p:cNvSpPr>
          <p:nvPr/>
        </p:nvSpPr>
        <p:spPr bwMode="auto">
          <a:xfrm>
            <a:off x="342900" y="3887788"/>
            <a:ext cx="8289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Stage 2</a:t>
            </a:r>
          </a:p>
        </p:txBody>
      </p:sp>
      <p:sp>
        <p:nvSpPr>
          <p:cNvPr id="14" name="Rectangle 22">
            <a:extLst>
              <a:ext uri="{FF2B5EF4-FFF2-40B4-BE49-F238E27FC236}">
                <a16:creationId xmlns:a16="http://schemas.microsoft.com/office/drawing/2014/main" id="{75E4D4CE-AAEB-40D3-BDB7-33223F82A39D}"/>
              </a:ext>
            </a:extLst>
          </p:cNvPr>
          <p:cNvSpPr>
            <a:spLocks noChangeArrowheads="1"/>
          </p:cNvSpPr>
          <p:nvPr/>
        </p:nvSpPr>
        <p:spPr bwMode="auto">
          <a:xfrm>
            <a:off x="342900" y="4414838"/>
            <a:ext cx="8289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Carbon dioxide combines </a:t>
            </a:r>
            <a:br>
              <a:rPr lang="en-GB" altLang="en-US">
                <a:solidFill>
                  <a:srgbClr val="010066"/>
                </a:solidFill>
              </a:rPr>
            </a:br>
            <a:r>
              <a:rPr lang="en-GB" altLang="en-US">
                <a:solidFill>
                  <a:srgbClr val="010066"/>
                </a:solidFill>
              </a:rPr>
              <a:t>with the hydrogen ions to </a:t>
            </a:r>
            <a:br>
              <a:rPr lang="en-GB" altLang="en-US">
                <a:solidFill>
                  <a:srgbClr val="010066"/>
                </a:solidFill>
              </a:rPr>
            </a:br>
            <a:r>
              <a:rPr lang="en-GB" altLang="en-US">
                <a:solidFill>
                  <a:srgbClr val="010066"/>
                </a:solidFill>
              </a:rPr>
              <a:t>produce glucose. </a:t>
            </a:r>
          </a:p>
        </p:txBody>
      </p:sp>
      <p:sp>
        <p:nvSpPr>
          <p:cNvPr id="15" name="Rectangle 21">
            <a:extLst>
              <a:ext uri="{FF2B5EF4-FFF2-40B4-BE49-F238E27FC236}">
                <a16:creationId xmlns:a16="http://schemas.microsoft.com/office/drawing/2014/main" id="{8B1C1AC7-0D31-4194-A89A-29208307F7B6}"/>
              </a:ext>
            </a:extLst>
          </p:cNvPr>
          <p:cNvSpPr>
            <a:spLocks noChangeArrowheads="1"/>
          </p:cNvSpPr>
          <p:nvPr/>
        </p:nvSpPr>
        <p:spPr bwMode="auto">
          <a:xfrm>
            <a:off x="342900" y="5691188"/>
            <a:ext cx="8289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Both of these stages occur inside the chloroplasts. </a:t>
            </a:r>
          </a:p>
        </p:txBody>
      </p:sp>
      <p:pic>
        <p:nvPicPr>
          <p:cNvPr id="28682" name="Picture 10" descr="Photosynthesis_6.1.png">
            <a:extLst>
              <a:ext uri="{FF2B5EF4-FFF2-40B4-BE49-F238E27FC236}">
                <a16:creationId xmlns:a16="http://schemas.microsoft.com/office/drawing/2014/main" id="{13A8BF3E-7C05-4C94-9111-83279EED2C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6588" y="2270125"/>
            <a:ext cx="4164012"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94D4FFD-9078-491F-9E58-29E077F4353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36" name="AutoShape 52">
            <a:extLst>
              <a:ext uri="{FF2B5EF4-FFF2-40B4-BE49-F238E27FC236}">
                <a16:creationId xmlns:a16="http://schemas.microsoft.com/office/drawing/2014/main" id="{F16ACF14-60BA-4005-8807-7616686EDDE4}"/>
              </a:ext>
            </a:extLst>
          </p:cNvPr>
          <p:cNvSpPr>
            <a:spLocks noChangeArrowheads="1"/>
          </p:cNvSpPr>
          <p:nvPr/>
        </p:nvSpPr>
        <p:spPr bwMode="auto">
          <a:xfrm>
            <a:off x="684213" y="3787775"/>
            <a:ext cx="7775575" cy="1225550"/>
          </a:xfrm>
          <a:prstGeom prst="roundRect">
            <a:avLst>
              <a:gd name="adj" fmla="val 0"/>
            </a:avLst>
          </a:prstGeom>
          <a:noFill/>
          <a:ln w="38100">
            <a:solidFill>
              <a:srgbClr val="33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GB" altLang="en-US"/>
          </a:p>
        </p:txBody>
      </p:sp>
      <p:sp>
        <p:nvSpPr>
          <p:cNvPr id="29699" name="Text Box 4">
            <a:extLst>
              <a:ext uri="{FF2B5EF4-FFF2-40B4-BE49-F238E27FC236}">
                <a16:creationId xmlns:a16="http://schemas.microsoft.com/office/drawing/2014/main" id="{55558453-F9D3-4CB7-A235-7B9CDABA055B}"/>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The reaction of photosynthesis can be represented by the following </a:t>
            </a:r>
            <a:r>
              <a:rPr lang="en-GB" altLang="en-US" b="1"/>
              <a:t>word equation</a:t>
            </a:r>
            <a:r>
              <a:rPr lang="en-GB" altLang="en-US"/>
              <a:t>:</a:t>
            </a:r>
          </a:p>
        </p:txBody>
      </p:sp>
      <p:sp>
        <p:nvSpPr>
          <p:cNvPr id="195600" name="Text Box 16">
            <a:extLst>
              <a:ext uri="{FF2B5EF4-FFF2-40B4-BE49-F238E27FC236}">
                <a16:creationId xmlns:a16="http://schemas.microsoft.com/office/drawing/2014/main" id="{F2B1C696-AABD-4880-934E-2006B75B13B9}"/>
              </a:ext>
            </a:extLst>
          </p:cNvPr>
          <p:cNvSpPr txBox="1">
            <a:spLocks noChangeArrowheads="1"/>
          </p:cNvSpPr>
          <p:nvPr/>
        </p:nvSpPr>
        <p:spPr bwMode="auto">
          <a:xfrm>
            <a:off x="936625" y="4124325"/>
            <a:ext cx="865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t>CO</a:t>
            </a:r>
            <a:r>
              <a:rPr lang="en-GB" altLang="en-US" b="1" baseline="-25000"/>
              <a:t>2</a:t>
            </a:r>
          </a:p>
        </p:txBody>
      </p:sp>
      <p:sp>
        <p:nvSpPr>
          <p:cNvPr id="195601" name="Text Box 17">
            <a:extLst>
              <a:ext uri="{FF2B5EF4-FFF2-40B4-BE49-F238E27FC236}">
                <a16:creationId xmlns:a16="http://schemas.microsoft.com/office/drawing/2014/main" id="{D0AA9446-274B-4FAB-B149-12216108C48C}"/>
              </a:ext>
            </a:extLst>
          </p:cNvPr>
          <p:cNvSpPr txBox="1">
            <a:spLocks noChangeArrowheads="1"/>
          </p:cNvSpPr>
          <p:nvPr/>
        </p:nvSpPr>
        <p:spPr bwMode="auto">
          <a:xfrm>
            <a:off x="2697163" y="4124325"/>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t>H</a:t>
            </a:r>
            <a:r>
              <a:rPr lang="en-GB" altLang="en-US" b="1" baseline="-25000"/>
              <a:t>2</a:t>
            </a:r>
            <a:r>
              <a:rPr lang="en-GB" altLang="en-US" b="1"/>
              <a:t>O</a:t>
            </a:r>
          </a:p>
        </p:txBody>
      </p:sp>
      <p:sp>
        <p:nvSpPr>
          <p:cNvPr id="195602" name="Text Box 18">
            <a:extLst>
              <a:ext uri="{FF2B5EF4-FFF2-40B4-BE49-F238E27FC236}">
                <a16:creationId xmlns:a16="http://schemas.microsoft.com/office/drawing/2014/main" id="{9FF792EE-0BB7-44FA-AE08-7EF3DAF74C3C}"/>
              </a:ext>
            </a:extLst>
          </p:cNvPr>
          <p:cNvSpPr txBox="1">
            <a:spLocks noChangeArrowheads="1"/>
          </p:cNvSpPr>
          <p:nvPr/>
        </p:nvSpPr>
        <p:spPr bwMode="auto">
          <a:xfrm>
            <a:off x="5291138" y="4122738"/>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t>C</a:t>
            </a:r>
            <a:r>
              <a:rPr lang="en-GB" altLang="en-US" b="1" baseline="-25000"/>
              <a:t>6</a:t>
            </a:r>
            <a:r>
              <a:rPr lang="en-GB" altLang="en-US" b="1"/>
              <a:t>H</a:t>
            </a:r>
            <a:r>
              <a:rPr lang="en-GB" altLang="en-US" b="1" baseline="-25000"/>
              <a:t>12</a:t>
            </a:r>
            <a:r>
              <a:rPr lang="en-GB" altLang="en-US" b="1"/>
              <a:t>O</a:t>
            </a:r>
            <a:r>
              <a:rPr lang="en-GB" altLang="en-US" b="1" baseline="-25000"/>
              <a:t>6</a:t>
            </a:r>
          </a:p>
        </p:txBody>
      </p:sp>
      <p:sp>
        <p:nvSpPr>
          <p:cNvPr id="195603" name="Text Box 19">
            <a:extLst>
              <a:ext uri="{FF2B5EF4-FFF2-40B4-BE49-F238E27FC236}">
                <a16:creationId xmlns:a16="http://schemas.microsoft.com/office/drawing/2014/main" id="{A8C4FAD8-8002-4725-BB90-E0665329D587}"/>
              </a:ext>
            </a:extLst>
          </p:cNvPr>
          <p:cNvSpPr txBox="1">
            <a:spLocks noChangeArrowheads="1"/>
          </p:cNvSpPr>
          <p:nvPr/>
        </p:nvSpPr>
        <p:spPr bwMode="auto">
          <a:xfrm>
            <a:off x="7515225" y="4122738"/>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t>O</a:t>
            </a:r>
            <a:r>
              <a:rPr lang="en-GB" altLang="en-US" b="1" baseline="-25000"/>
              <a:t>2</a:t>
            </a:r>
          </a:p>
        </p:txBody>
      </p:sp>
      <p:sp>
        <p:nvSpPr>
          <p:cNvPr id="195604" name="Text Box 20">
            <a:extLst>
              <a:ext uri="{FF2B5EF4-FFF2-40B4-BE49-F238E27FC236}">
                <a16:creationId xmlns:a16="http://schemas.microsoft.com/office/drawing/2014/main" id="{FCBF676C-263B-4EF8-BAC7-BB7A7FE81376}"/>
              </a:ext>
            </a:extLst>
          </p:cNvPr>
          <p:cNvSpPr txBox="1">
            <a:spLocks noChangeArrowheads="1"/>
          </p:cNvSpPr>
          <p:nvPr/>
        </p:nvSpPr>
        <p:spPr bwMode="auto">
          <a:xfrm>
            <a:off x="2051050" y="4076700"/>
            <a:ext cx="393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t>+</a:t>
            </a:r>
          </a:p>
        </p:txBody>
      </p:sp>
      <p:sp>
        <p:nvSpPr>
          <p:cNvPr id="195605" name="Text Box 21">
            <a:extLst>
              <a:ext uri="{FF2B5EF4-FFF2-40B4-BE49-F238E27FC236}">
                <a16:creationId xmlns:a16="http://schemas.microsoft.com/office/drawing/2014/main" id="{527023B3-2B8E-4EC9-A6B0-B5C7D485DBAA}"/>
              </a:ext>
            </a:extLst>
          </p:cNvPr>
          <p:cNvSpPr txBox="1">
            <a:spLocks noChangeArrowheads="1"/>
          </p:cNvSpPr>
          <p:nvPr/>
        </p:nvSpPr>
        <p:spPr bwMode="auto">
          <a:xfrm>
            <a:off x="6661150" y="4076700"/>
            <a:ext cx="431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000" b="1"/>
              <a:t>+</a:t>
            </a:r>
          </a:p>
        </p:txBody>
      </p:sp>
      <p:sp>
        <p:nvSpPr>
          <p:cNvPr id="195612" name="Text Box 28">
            <a:extLst>
              <a:ext uri="{FF2B5EF4-FFF2-40B4-BE49-F238E27FC236}">
                <a16:creationId xmlns:a16="http://schemas.microsoft.com/office/drawing/2014/main" id="{18DA66EA-DA67-466F-88A3-6F2F3F453DD4}"/>
              </a:ext>
            </a:extLst>
          </p:cNvPr>
          <p:cNvSpPr txBox="1">
            <a:spLocks noChangeArrowheads="1"/>
          </p:cNvSpPr>
          <p:nvPr/>
        </p:nvSpPr>
        <p:spPr bwMode="auto">
          <a:xfrm>
            <a:off x="765175" y="412432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00CC00"/>
                </a:solidFill>
              </a:rPr>
              <a:t>6</a:t>
            </a:r>
          </a:p>
        </p:txBody>
      </p:sp>
      <p:sp>
        <p:nvSpPr>
          <p:cNvPr id="195613" name="Text Box 29">
            <a:extLst>
              <a:ext uri="{FF2B5EF4-FFF2-40B4-BE49-F238E27FC236}">
                <a16:creationId xmlns:a16="http://schemas.microsoft.com/office/drawing/2014/main" id="{318C7E17-6751-4644-87BE-CDB71B56C921}"/>
              </a:ext>
            </a:extLst>
          </p:cNvPr>
          <p:cNvSpPr txBox="1">
            <a:spLocks noChangeArrowheads="1"/>
          </p:cNvSpPr>
          <p:nvPr/>
        </p:nvSpPr>
        <p:spPr bwMode="auto">
          <a:xfrm>
            <a:off x="2484438" y="4124325"/>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00CC00"/>
                </a:solidFill>
              </a:rPr>
              <a:t>6</a:t>
            </a:r>
          </a:p>
        </p:txBody>
      </p:sp>
      <p:sp>
        <p:nvSpPr>
          <p:cNvPr id="195614" name="Text Box 30">
            <a:extLst>
              <a:ext uri="{FF2B5EF4-FFF2-40B4-BE49-F238E27FC236}">
                <a16:creationId xmlns:a16="http://schemas.microsoft.com/office/drawing/2014/main" id="{B4BBE386-7DEC-4B95-A2BA-F438A11D923B}"/>
              </a:ext>
            </a:extLst>
          </p:cNvPr>
          <p:cNvSpPr txBox="1">
            <a:spLocks noChangeArrowheads="1"/>
          </p:cNvSpPr>
          <p:nvPr/>
        </p:nvSpPr>
        <p:spPr bwMode="auto">
          <a:xfrm>
            <a:off x="7308850" y="412273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00CC00"/>
                </a:solidFill>
              </a:rPr>
              <a:t>6</a:t>
            </a:r>
          </a:p>
        </p:txBody>
      </p:sp>
      <p:sp>
        <p:nvSpPr>
          <p:cNvPr id="300049" name="AutoShape 32">
            <a:extLst>
              <a:ext uri="{FF2B5EF4-FFF2-40B4-BE49-F238E27FC236}">
                <a16:creationId xmlns:a16="http://schemas.microsoft.com/office/drawing/2014/main" id="{6E06F22F-3B64-486D-83E3-557CA472214A}"/>
              </a:ext>
            </a:extLst>
          </p:cNvPr>
          <p:cNvSpPr>
            <a:spLocks noChangeArrowheads="1"/>
          </p:cNvSpPr>
          <p:nvPr/>
        </p:nvSpPr>
        <p:spPr bwMode="auto">
          <a:xfrm>
            <a:off x="684213" y="1700213"/>
            <a:ext cx="7775575" cy="1225550"/>
          </a:xfrm>
          <a:prstGeom prst="roundRect">
            <a:avLst>
              <a:gd name="adj" fmla="val 0"/>
            </a:avLst>
          </a:prstGeom>
          <a:noFill/>
          <a:ln w="38100">
            <a:solidFill>
              <a:srgbClr val="33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GB" altLang="en-US"/>
          </a:p>
        </p:txBody>
      </p:sp>
      <p:sp>
        <p:nvSpPr>
          <p:cNvPr id="300050" name="Text Box 33">
            <a:extLst>
              <a:ext uri="{FF2B5EF4-FFF2-40B4-BE49-F238E27FC236}">
                <a16:creationId xmlns:a16="http://schemas.microsoft.com/office/drawing/2014/main" id="{E1CCB5B0-0374-43DB-9E22-12E90FEB17BA}"/>
              </a:ext>
            </a:extLst>
          </p:cNvPr>
          <p:cNvSpPr txBox="1">
            <a:spLocks noChangeArrowheads="1"/>
          </p:cNvSpPr>
          <p:nvPr/>
        </p:nvSpPr>
        <p:spPr bwMode="auto">
          <a:xfrm>
            <a:off x="3419475" y="1808163"/>
            <a:ext cx="1944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b="1">
                <a:solidFill>
                  <a:srgbClr val="FF6600"/>
                </a:solidFill>
              </a:rPr>
              <a:t>light energy</a:t>
            </a:r>
          </a:p>
        </p:txBody>
      </p:sp>
      <p:sp>
        <p:nvSpPr>
          <p:cNvPr id="300052" name="Text Box 35">
            <a:extLst>
              <a:ext uri="{FF2B5EF4-FFF2-40B4-BE49-F238E27FC236}">
                <a16:creationId xmlns:a16="http://schemas.microsoft.com/office/drawing/2014/main" id="{75A9CEC0-1EE9-4E99-99DD-CD8928C5EC9C}"/>
              </a:ext>
            </a:extLst>
          </p:cNvPr>
          <p:cNvSpPr txBox="1">
            <a:spLocks noChangeArrowheads="1"/>
          </p:cNvSpPr>
          <p:nvPr/>
        </p:nvSpPr>
        <p:spPr bwMode="auto">
          <a:xfrm>
            <a:off x="763588" y="1974850"/>
            <a:ext cx="13684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80000"/>
              </a:lnSpc>
              <a:spcBef>
                <a:spcPct val="50000"/>
              </a:spcBef>
            </a:pPr>
            <a:r>
              <a:rPr lang="en-GB" altLang="en-US" b="1"/>
              <a:t>carbon dioxide</a:t>
            </a:r>
          </a:p>
        </p:txBody>
      </p:sp>
      <p:sp>
        <p:nvSpPr>
          <p:cNvPr id="300053" name="Text Box 36">
            <a:extLst>
              <a:ext uri="{FF2B5EF4-FFF2-40B4-BE49-F238E27FC236}">
                <a16:creationId xmlns:a16="http://schemas.microsoft.com/office/drawing/2014/main" id="{09A919D5-1DF8-4081-A6F8-273012FCAF03}"/>
              </a:ext>
            </a:extLst>
          </p:cNvPr>
          <p:cNvSpPr txBox="1">
            <a:spLocks noChangeArrowheads="1"/>
          </p:cNvSpPr>
          <p:nvPr/>
        </p:nvSpPr>
        <p:spPr bwMode="auto">
          <a:xfrm>
            <a:off x="2090738" y="2038350"/>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t>+</a:t>
            </a:r>
          </a:p>
        </p:txBody>
      </p:sp>
      <p:sp>
        <p:nvSpPr>
          <p:cNvPr id="300055" name="Text Box 38">
            <a:extLst>
              <a:ext uri="{FF2B5EF4-FFF2-40B4-BE49-F238E27FC236}">
                <a16:creationId xmlns:a16="http://schemas.microsoft.com/office/drawing/2014/main" id="{8D2F369E-E3FE-4A85-80C3-0D93117EBBB4}"/>
              </a:ext>
            </a:extLst>
          </p:cNvPr>
          <p:cNvSpPr txBox="1">
            <a:spLocks noChangeArrowheads="1"/>
          </p:cNvSpPr>
          <p:nvPr/>
        </p:nvSpPr>
        <p:spPr bwMode="auto">
          <a:xfrm>
            <a:off x="2632075" y="2084388"/>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t>water</a:t>
            </a:r>
          </a:p>
        </p:txBody>
      </p:sp>
      <p:sp>
        <p:nvSpPr>
          <p:cNvPr id="300056" name="Text Box 39">
            <a:extLst>
              <a:ext uri="{FF2B5EF4-FFF2-40B4-BE49-F238E27FC236}">
                <a16:creationId xmlns:a16="http://schemas.microsoft.com/office/drawing/2014/main" id="{D31ECA89-3DDF-47CB-8EAA-83A31C2B2BEC}"/>
              </a:ext>
            </a:extLst>
          </p:cNvPr>
          <p:cNvSpPr txBox="1">
            <a:spLocks noChangeArrowheads="1"/>
          </p:cNvSpPr>
          <p:nvPr/>
        </p:nvSpPr>
        <p:spPr bwMode="auto">
          <a:xfrm>
            <a:off x="7092950" y="2084388"/>
            <a:ext cx="1296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t>oxygen</a:t>
            </a:r>
          </a:p>
        </p:txBody>
      </p:sp>
      <p:sp>
        <p:nvSpPr>
          <p:cNvPr id="300057" name="Text Box 40">
            <a:extLst>
              <a:ext uri="{FF2B5EF4-FFF2-40B4-BE49-F238E27FC236}">
                <a16:creationId xmlns:a16="http://schemas.microsoft.com/office/drawing/2014/main" id="{B987FD3E-44C4-4462-B1F0-3E49072A3796}"/>
              </a:ext>
            </a:extLst>
          </p:cNvPr>
          <p:cNvSpPr txBox="1">
            <a:spLocks noChangeArrowheads="1"/>
          </p:cNvSpPr>
          <p:nvPr/>
        </p:nvSpPr>
        <p:spPr bwMode="auto">
          <a:xfrm>
            <a:off x="6557963" y="2038350"/>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t>+</a:t>
            </a:r>
          </a:p>
        </p:txBody>
      </p:sp>
      <p:sp>
        <p:nvSpPr>
          <p:cNvPr id="300058" name="Text Box 41">
            <a:extLst>
              <a:ext uri="{FF2B5EF4-FFF2-40B4-BE49-F238E27FC236}">
                <a16:creationId xmlns:a16="http://schemas.microsoft.com/office/drawing/2014/main" id="{0C0705AF-A629-48C9-A933-1EA5737606FE}"/>
              </a:ext>
            </a:extLst>
          </p:cNvPr>
          <p:cNvSpPr txBox="1">
            <a:spLocks noChangeArrowheads="1"/>
          </p:cNvSpPr>
          <p:nvPr/>
        </p:nvSpPr>
        <p:spPr bwMode="auto">
          <a:xfrm>
            <a:off x="5076825" y="2084388"/>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t>glucose</a:t>
            </a:r>
          </a:p>
        </p:txBody>
      </p:sp>
      <p:sp>
        <p:nvSpPr>
          <p:cNvPr id="195632" name="Text Box 48">
            <a:extLst>
              <a:ext uri="{FF2B5EF4-FFF2-40B4-BE49-F238E27FC236}">
                <a16:creationId xmlns:a16="http://schemas.microsoft.com/office/drawing/2014/main" id="{473C36CE-978C-4841-9FBA-8642C660AAB2}"/>
              </a:ext>
            </a:extLst>
          </p:cNvPr>
          <p:cNvSpPr txBox="1">
            <a:spLocks noChangeArrowheads="1"/>
          </p:cNvSpPr>
          <p:nvPr/>
        </p:nvSpPr>
        <p:spPr bwMode="auto">
          <a:xfrm>
            <a:off x="3492500" y="3859213"/>
            <a:ext cx="1944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b="1">
                <a:solidFill>
                  <a:srgbClr val="FF6600"/>
                </a:solidFill>
              </a:rPr>
              <a:t>light energy</a:t>
            </a:r>
          </a:p>
        </p:txBody>
      </p:sp>
      <p:sp>
        <p:nvSpPr>
          <p:cNvPr id="29719" name="Rectangle 234">
            <a:extLst>
              <a:ext uri="{FF2B5EF4-FFF2-40B4-BE49-F238E27FC236}">
                <a16:creationId xmlns:a16="http://schemas.microsoft.com/office/drawing/2014/main" id="{386099C5-0EFD-489C-884B-9B831E549468}"/>
              </a:ext>
            </a:extLst>
          </p:cNvPr>
          <p:cNvSpPr>
            <a:spLocks noGrp="1" noChangeArrowheads="1"/>
          </p:cNvSpPr>
          <p:nvPr>
            <p:ph type="title"/>
          </p:nvPr>
        </p:nvSpPr>
        <p:spPr/>
        <p:txBody>
          <a:bodyPr/>
          <a:lstStyle/>
          <a:p>
            <a:r>
              <a:rPr lang="en-GB" altLang="en-US"/>
              <a:t>Equations for photosynthesis</a:t>
            </a:r>
          </a:p>
        </p:txBody>
      </p:sp>
      <p:sp>
        <p:nvSpPr>
          <p:cNvPr id="29720" name="Rectangle 2">
            <a:extLst>
              <a:ext uri="{FF2B5EF4-FFF2-40B4-BE49-F238E27FC236}">
                <a16:creationId xmlns:a16="http://schemas.microsoft.com/office/drawing/2014/main" id="{52843E6F-CA3F-4D31-9E87-9050E6F2537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09569" name="Rectangle 12">
            <a:extLst>
              <a:ext uri="{FF2B5EF4-FFF2-40B4-BE49-F238E27FC236}">
                <a16:creationId xmlns:a16="http://schemas.microsoft.com/office/drawing/2014/main" id="{BF7A5DCC-F593-41FC-A3CF-E4305BE4D55C}"/>
              </a:ext>
            </a:extLst>
          </p:cNvPr>
          <p:cNvSpPr>
            <a:spLocks noChangeArrowheads="1"/>
          </p:cNvSpPr>
          <p:nvPr/>
        </p:nvSpPr>
        <p:spPr bwMode="auto">
          <a:xfrm>
            <a:off x="342900" y="3126493"/>
            <a:ext cx="6473825" cy="474662"/>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What is the symbol equation for this reaction? </a:t>
            </a:r>
          </a:p>
        </p:txBody>
      </p:sp>
      <p:sp>
        <p:nvSpPr>
          <p:cNvPr id="36" name="Rectangle 11">
            <a:extLst>
              <a:ext uri="{FF2B5EF4-FFF2-40B4-BE49-F238E27FC236}">
                <a16:creationId xmlns:a16="http://schemas.microsoft.com/office/drawing/2014/main" id="{F960A822-B07C-4518-8727-7C2A90C00771}"/>
              </a:ext>
            </a:extLst>
          </p:cNvPr>
          <p:cNvSpPr>
            <a:spLocks noChangeArrowheads="1"/>
          </p:cNvSpPr>
          <p:nvPr/>
        </p:nvSpPr>
        <p:spPr bwMode="auto">
          <a:xfrm>
            <a:off x="342900" y="5289726"/>
            <a:ext cx="8189913" cy="83099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Is this a balanced symbol equation? If not, how would you balance it?</a:t>
            </a:r>
          </a:p>
        </p:txBody>
      </p:sp>
      <p:sp>
        <p:nvSpPr>
          <p:cNvPr id="37" name="Right Arrow 36">
            <a:extLst>
              <a:ext uri="{FF2B5EF4-FFF2-40B4-BE49-F238E27FC236}">
                <a16:creationId xmlns:a16="http://schemas.microsoft.com/office/drawing/2014/main" id="{BA02538C-B8A0-4DB3-B00C-034CDF96970A}"/>
              </a:ext>
            </a:extLst>
          </p:cNvPr>
          <p:cNvSpPr>
            <a:spLocks noChangeArrowheads="1"/>
          </p:cNvSpPr>
          <p:nvPr/>
        </p:nvSpPr>
        <p:spPr bwMode="auto">
          <a:xfrm>
            <a:off x="3876675" y="2228850"/>
            <a:ext cx="1114425" cy="200025"/>
          </a:xfrm>
          <a:prstGeom prst="rightArrow">
            <a:avLst>
              <a:gd name="adj1" fmla="val 50000"/>
              <a:gd name="adj2" fmla="val 49988"/>
            </a:avLst>
          </a:prstGeom>
          <a:solidFill>
            <a:srgbClr val="010066"/>
          </a:solidFill>
          <a:ln w="9525" algn="ctr">
            <a:solidFill>
              <a:srgbClr val="010066"/>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8" name="Right Arrow 37">
            <a:extLst>
              <a:ext uri="{FF2B5EF4-FFF2-40B4-BE49-F238E27FC236}">
                <a16:creationId xmlns:a16="http://schemas.microsoft.com/office/drawing/2014/main" id="{84400D75-F544-412A-87E3-A2F59332BC08}"/>
              </a:ext>
            </a:extLst>
          </p:cNvPr>
          <p:cNvSpPr>
            <a:spLocks noChangeArrowheads="1"/>
          </p:cNvSpPr>
          <p:nvPr/>
        </p:nvSpPr>
        <p:spPr bwMode="auto">
          <a:xfrm>
            <a:off x="3867150" y="4314825"/>
            <a:ext cx="1114425" cy="200025"/>
          </a:xfrm>
          <a:prstGeom prst="rightArrow">
            <a:avLst>
              <a:gd name="adj1" fmla="val 50000"/>
              <a:gd name="adj2" fmla="val 49988"/>
            </a:avLst>
          </a:prstGeom>
          <a:solidFill>
            <a:srgbClr val="010066"/>
          </a:solidFill>
          <a:ln w="9525" algn="ctr">
            <a:solidFill>
              <a:srgbClr val="010066"/>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9" name="Text Box 34">
            <a:extLst>
              <a:ext uri="{FF2B5EF4-FFF2-40B4-BE49-F238E27FC236}">
                <a16:creationId xmlns:a16="http://schemas.microsoft.com/office/drawing/2014/main" id="{C6E2EF48-3B6F-49B4-BDBD-DC4434EC4447}"/>
              </a:ext>
            </a:extLst>
          </p:cNvPr>
          <p:cNvSpPr txBox="1">
            <a:spLocks noChangeArrowheads="1"/>
          </p:cNvSpPr>
          <p:nvPr/>
        </p:nvSpPr>
        <p:spPr bwMode="auto">
          <a:xfrm>
            <a:off x="3522663" y="4540250"/>
            <a:ext cx="1871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b="1">
                <a:solidFill>
                  <a:srgbClr val="339933"/>
                </a:solidFill>
              </a:rPr>
              <a:t>chlorophyll</a:t>
            </a:r>
          </a:p>
        </p:txBody>
      </p:sp>
      <p:sp>
        <p:nvSpPr>
          <p:cNvPr id="40" name="Text Box 134">
            <a:extLst>
              <a:ext uri="{FF2B5EF4-FFF2-40B4-BE49-F238E27FC236}">
                <a16:creationId xmlns:a16="http://schemas.microsoft.com/office/drawing/2014/main" id="{56882946-A82E-497C-BBC6-4DBF61C7AFE6}"/>
              </a:ext>
            </a:extLst>
          </p:cNvPr>
          <p:cNvSpPr txBox="1">
            <a:spLocks noChangeArrowheads="1"/>
          </p:cNvSpPr>
          <p:nvPr/>
        </p:nvSpPr>
        <p:spPr bwMode="auto">
          <a:xfrm>
            <a:off x="3521075" y="2460625"/>
            <a:ext cx="1871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b="1">
                <a:solidFill>
                  <a:srgbClr val="339933"/>
                </a:solidFill>
              </a:rPr>
              <a:t>chlorophyll</a:t>
            </a:r>
          </a:p>
        </p:txBody>
      </p:sp>
      <p:pic>
        <p:nvPicPr>
          <p:cNvPr id="31" name="Picture 30">
            <a:extLst>
              <a:ext uri="{FF2B5EF4-FFF2-40B4-BE49-F238E27FC236}">
                <a16:creationId xmlns:a16="http://schemas.microsoft.com/office/drawing/2014/main" id="{998ABB9B-B31C-45B5-898B-D8BB7ED8F76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2" name="Picture 31">
            <a:extLst>
              <a:ext uri="{FF2B5EF4-FFF2-40B4-BE49-F238E27FC236}">
                <a16:creationId xmlns:a16="http://schemas.microsoft.com/office/drawing/2014/main" id="{4F5DF3D9-4EF2-43E6-AFEC-3E99D57DF21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4338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00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0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00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00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00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00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00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00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956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56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560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560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560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56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560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560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560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56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561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5612"/>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36" grpId="0" animBg="1"/>
      <p:bldP spid="195600" grpId="0"/>
      <p:bldP spid="195601" grpId="0"/>
      <p:bldP spid="195602" grpId="0"/>
      <p:bldP spid="195603" grpId="0"/>
      <p:bldP spid="195604" grpId="0"/>
      <p:bldP spid="195605" grpId="0"/>
      <p:bldP spid="195612" grpId="0"/>
      <p:bldP spid="195613" grpId="0"/>
      <p:bldP spid="195614" grpId="0"/>
      <p:bldP spid="300049" grpId="0" animBg="1"/>
      <p:bldP spid="300050" grpId="0"/>
      <p:bldP spid="300052" grpId="0"/>
      <p:bldP spid="300053" grpId="0"/>
      <p:bldP spid="300055" grpId="0"/>
      <p:bldP spid="300056" grpId="0"/>
      <p:bldP spid="300057" grpId="0"/>
      <p:bldP spid="300058" grpId="0"/>
      <p:bldP spid="195632" grpId="0"/>
      <p:bldP spid="109569" grpId="0" animBg="1"/>
      <p:bldP spid="36" grpId="0" animBg="1"/>
      <p:bldP spid="37" grpId="0" animBg="1"/>
      <p:bldP spid="38" grpId="0" animBg="1"/>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9302F191-8F82-4578-8167-4DF803C4FC6A}"/>
              </a:ext>
            </a:extLst>
          </p:cNvPr>
          <p:cNvSpPr>
            <a:spLocks noGrp="1" noChangeArrowheads="1"/>
          </p:cNvSpPr>
          <p:nvPr>
            <p:ph type="title"/>
          </p:nvPr>
        </p:nvSpPr>
        <p:spPr>
          <a:xfrm>
            <a:off x="233363" y="53975"/>
            <a:ext cx="7735887" cy="549275"/>
          </a:xfrm>
        </p:spPr>
        <p:txBody>
          <a:bodyPr/>
          <a:lstStyle/>
          <a:p>
            <a:pPr eaLnBrk="1" hangingPunct="1"/>
            <a:r>
              <a:rPr lang="en-GB" altLang="en-US" dirty="0"/>
              <a:t>Word equation to symbol equation</a:t>
            </a:r>
          </a:p>
        </p:txBody>
      </p:sp>
      <p:pic>
        <p:nvPicPr>
          <p:cNvPr id="7" name="Picture 6">
            <a:extLst>
              <a:ext uri="{FF2B5EF4-FFF2-40B4-BE49-F238E27FC236}">
                <a16:creationId xmlns:a16="http://schemas.microsoft.com/office/drawing/2014/main" id="{20D6804F-1071-4049-98E7-C49A629769D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B263FAA2-8111-4F2D-AE16-93C1C90BF898}"/>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08A65D53-4917-41E7-A8A7-F56C46CC6933}"/>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9885F1E-64C7-4611-947B-A16EA99F2D7C}"/>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idTfaBWY"/>
  <p:tag name="ARTICULATE_DESIGN_ID_6_DEFAULT DESIGN" val="aQPMObFu"/>
  <p:tag name="ARTICULATE_DESIGN_ID_1_DEFAULT DESIGN" val="048fb6qM"/>
  <p:tag name="ARTICULATE_DESIGN_ID_7_DEFAULT DESIGN" val="k8aspPW7"/>
  <p:tag name="ARTICULATE_PROJECT_OPEN" val="0"/>
  <p:tag name="ARTICULATE_SLIDE_COUNT" val="28"/>
  <p:tag name="ARTICULATE_DESIGN_ID_3_DEFAULT DESIGN" val="OwUccSbd"/>
  <p:tag name="ARTICULATE_DESIGN_ID_2_DEFAULT DESIGN" val="ge5CIkNu"/>
  <p:tag name="ARTICULATE_DESIGN_ID_4_DEFAULT DESIGN" val="0JpN9Sq9"/>
  <p:tag name="ARTICULATE_DESIGN_ID_5_DEFAULT DESIGN" val="ZROG813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14833</TotalTime>
  <Words>3673</Words>
  <Application>Microsoft Office PowerPoint</Application>
  <PresentationFormat>On-screen Show (4:3)</PresentationFormat>
  <Paragraphs>305</Paragraphs>
  <Slides>29</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Lucida Sans Unicode</vt:lpstr>
      <vt:lpstr>Wingdings</vt:lpstr>
      <vt:lpstr>Arial</vt:lpstr>
      <vt:lpstr>Wingdings 2</vt:lpstr>
      <vt:lpstr>1_Default Design</vt:lpstr>
      <vt:lpstr>7_Default Design</vt:lpstr>
      <vt:lpstr>Photosynthesis</vt:lpstr>
      <vt:lpstr>Information</vt:lpstr>
      <vt:lpstr>Energy transfers in photosynthesis</vt:lpstr>
      <vt:lpstr>Uses of photosynthesis</vt:lpstr>
      <vt:lpstr>How is light energy absorbed?</vt:lpstr>
      <vt:lpstr>The photosynthetic reaction</vt:lpstr>
      <vt:lpstr>A two-stage process</vt:lpstr>
      <vt:lpstr>Equations for photosynthesis</vt:lpstr>
      <vt:lpstr>Word equation to symbol equation</vt:lpstr>
      <vt:lpstr>Photosynthesis</vt:lpstr>
      <vt:lpstr>Photosynthesis equation quiz</vt:lpstr>
      <vt:lpstr>What is the rate of photosynthesis?</vt:lpstr>
      <vt:lpstr>What is a limiting factor?</vt:lpstr>
      <vt:lpstr>How does light affect photosynthesis?</vt:lpstr>
      <vt:lpstr>Light intensity and photosynthesis</vt:lpstr>
      <vt:lpstr>Investigating light intensity</vt:lpstr>
      <vt:lpstr>Light intensity and elodea </vt:lpstr>
      <vt:lpstr>Light intensity</vt:lpstr>
      <vt:lpstr>Light intensity results</vt:lpstr>
      <vt:lpstr>Inverse square law</vt:lpstr>
      <vt:lpstr>Does temperature affect photosynthesis?</vt:lpstr>
      <vt:lpstr>Temperature and photosynthesis</vt:lpstr>
      <vt:lpstr>Investigating temperature and light </vt:lpstr>
      <vt:lpstr>Carbon dioxide and the rate of photosynthesis</vt:lpstr>
      <vt:lpstr>Carbon dioxide and photosynthesis</vt:lpstr>
      <vt:lpstr>Chlorophyll and the rate of photosynthesis</vt:lpstr>
      <vt:lpstr>Limiting factors</vt:lpstr>
      <vt:lpstr>Overcoming limiting factors</vt:lpstr>
      <vt:lpstr>Growing in greenhouses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dc:title>
  <dc:subject>Boardworks High School Life Science</dc:subject>
  <dc:creator>Boardworks</dc:creator>
  <cp:lastModifiedBy>Tim Crilly</cp:lastModifiedBy>
  <cp:revision>599</cp:revision>
  <dcterms:created xsi:type="dcterms:W3CDTF">2003-10-06T13:07:42Z</dcterms:created>
  <dcterms:modified xsi:type="dcterms:W3CDTF">2019-01-31T15:25:54Z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F249011A-5281-44EC-855C-0C840851898E</vt:lpwstr>
  </property>
  <property fmtid="{D5CDD505-2E9C-101B-9397-08002B2CF9AE}" pid="3" name="ArticulatePath">
    <vt:lpwstr>Photosynthesis</vt:lpwstr>
  </property>
</Properties>
</file>