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2.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activeX/activeX3.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4.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5.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activeX/activeX6.xml" ContentType="application/vnd.ms-office.activeX+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activeX/activeX7.xml" ContentType="application/vnd.ms-office.activeX+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65" r:id="rId1"/>
    <p:sldMasterId id="2147485280" r:id="rId2"/>
  </p:sldMasterIdLst>
  <p:notesMasterIdLst>
    <p:notesMasterId r:id="rId30"/>
  </p:notesMasterIdLst>
  <p:handoutMasterIdLst>
    <p:handoutMasterId r:id="rId31"/>
  </p:handoutMasterIdLst>
  <p:sldIdLst>
    <p:sldId id="430" r:id="rId3"/>
    <p:sldId id="527" r:id="rId4"/>
    <p:sldId id="485" r:id="rId5"/>
    <p:sldId id="489" r:id="rId6"/>
    <p:sldId id="490" r:id="rId7"/>
    <p:sldId id="492" r:id="rId8"/>
    <p:sldId id="491" r:id="rId9"/>
    <p:sldId id="525" r:id="rId10"/>
    <p:sldId id="494" r:id="rId11"/>
    <p:sldId id="518" r:id="rId12"/>
    <p:sldId id="495" r:id="rId13"/>
    <p:sldId id="519" r:id="rId14"/>
    <p:sldId id="497" r:id="rId15"/>
    <p:sldId id="520" r:id="rId16"/>
    <p:sldId id="498" r:id="rId17"/>
    <p:sldId id="501" r:id="rId18"/>
    <p:sldId id="521" r:id="rId19"/>
    <p:sldId id="503" r:id="rId20"/>
    <p:sldId id="504" r:id="rId21"/>
    <p:sldId id="505" r:id="rId22"/>
    <p:sldId id="523" r:id="rId23"/>
    <p:sldId id="506" r:id="rId24"/>
    <p:sldId id="507" r:id="rId25"/>
    <p:sldId id="509" r:id="rId26"/>
    <p:sldId id="510" r:id="rId27"/>
    <p:sldId id="522" r:id="rId28"/>
    <p:sldId id="511" r:id="rId29"/>
  </p:sldIdLst>
  <p:sldSz cx="9144000" cy="6858000" type="screen4x3"/>
  <p:notesSz cx="6858000" cy="9296400"/>
  <p:embeddedFontLst>
    <p:embeddedFont>
      <p:font typeface="Wingdings 2" panose="05020102010507070707" pitchFamily="18" charset="2"/>
      <p:regular r:id="rId32"/>
    </p:embeddedFont>
  </p:embeddedFontLst>
  <p:custDataLst>
    <p:tags r:id="rId3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10BC45"/>
    <a:srgbClr val="F98B13"/>
    <a:srgbClr val="FF8811"/>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DF20973-BACB-42C3-A6A4-D5EF056228F3}"/>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2283C79-53BC-4410-BC23-7FFB35D7D902}" type="slidenum">
              <a:rPr lang="en-GB" altLang="en-US"/>
              <a:pPr/>
              <a:t>‹#›</a:t>
            </a:fld>
            <a:endParaRPr lang="en-GB" altLang="en-US"/>
          </a:p>
        </p:txBody>
      </p:sp>
      <p:sp>
        <p:nvSpPr>
          <p:cNvPr id="6" name="Rectangle 7">
            <a:extLst>
              <a:ext uri="{FF2B5EF4-FFF2-40B4-BE49-F238E27FC236}">
                <a16:creationId xmlns:a16="http://schemas.microsoft.com/office/drawing/2014/main" id="{1FA46E77-8CD1-4CBD-934D-00D073D3F1A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0FF60599-5931-491F-A3D6-67AD8479C19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344392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3" name="Rectangle 4">
            <a:extLst>
              <a:ext uri="{FF2B5EF4-FFF2-40B4-BE49-F238E27FC236}">
                <a16:creationId xmlns:a16="http://schemas.microsoft.com/office/drawing/2014/main" id="{D9CF8A31-F0D8-4910-881E-FB3F7353D8D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607DC8A-FA82-40D9-AADF-A723CB9CE497}"/>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BDEAF05-C8B2-4759-94E3-869CED84CB4D}"/>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D75BBAA-E343-4353-B346-DD3CC8709949}" type="slidenum">
              <a:rPr lang="en-US" altLang="en-US"/>
              <a:pPr/>
              <a:t>‹#›</a:t>
            </a:fld>
            <a:endParaRPr lang="en-US" altLang="en-US"/>
          </a:p>
        </p:txBody>
      </p:sp>
      <p:sp>
        <p:nvSpPr>
          <p:cNvPr id="8" name="Rectangle 7">
            <a:extLst>
              <a:ext uri="{FF2B5EF4-FFF2-40B4-BE49-F238E27FC236}">
                <a16:creationId xmlns:a16="http://schemas.microsoft.com/office/drawing/2014/main" id="{2BE3972E-1BB2-44CB-9220-D5B29590E73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B25C98A7-B3E4-4FC6-AD13-5C0A2CEE8555}"/>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410544480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320522C2-558F-47ED-98BA-6A19F5B67B2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DEA1CBB-B747-459A-8EA0-9C83A1E843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3033423-968D-4EA4-8139-98832001BEEC}"/>
              </a:ext>
            </a:extLst>
          </p:cNvPr>
          <p:cNvSpPr>
            <a:spLocks noGrp="1"/>
          </p:cNvSpPr>
          <p:nvPr>
            <p:ph type="sldNum" sz="quarter" idx="10"/>
          </p:nvPr>
        </p:nvSpPr>
        <p:spPr/>
        <p:txBody>
          <a:bodyPr/>
          <a:lstStyle/>
          <a:p>
            <a:fld id="{DD75BBAA-E343-4353-B346-DD3CC870994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12A2BD6C-44FC-45B1-9453-0B30773C73A7}"/>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60AE1176-D535-4C34-89DD-BB8C7971619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583514F-396A-44DE-8A93-DA96E947997F}"/>
              </a:ext>
            </a:extLst>
          </p:cNvPr>
          <p:cNvSpPr>
            <a:spLocks noGrp="1"/>
          </p:cNvSpPr>
          <p:nvPr>
            <p:ph type="sldNum" sz="quarter" idx="10"/>
          </p:nvPr>
        </p:nvSpPr>
        <p:spPr/>
        <p:txBody>
          <a:bodyPr/>
          <a:lstStyle/>
          <a:p>
            <a:fld id="{DD75BBAA-E343-4353-B346-DD3CC8709949}"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8961582E-FD0A-4ED4-A50F-14BBCD4B1962}"/>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5B52BD73-F9BE-4FBC-AA53-ED47E296ACD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animated activity illustrates how auxin affects plant growth in response to light. While viewing the animation it should be highlighted that although auxin is produced in the growing tip of the plant, it acts on the cells below the tip to cause growth.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B50D423-4293-491F-8E3E-BA84569C969C}"/>
              </a:ext>
            </a:extLst>
          </p:cNvPr>
          <p:cNvSpPr>
            <a:spLocks noGrp="1"/>
          </p:cNvSpPr>
          <p:nvPr>
            <p:ph type="sldNum" sz="quarter" idx="10"/>
          </p:nvPr>
        </p:nvSpPr>
        <p:spPr/>
        <p:txBody>
          <a:bodyPr/>
          <a:lstStyle/>
          <a:p>
            <a:fld id="{DD75BBAA-E343-4353-B346-DD3CC8709949}"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000D596F-662D-49D9-83A8-00E82D705860}"/>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E98B062A-6859-402A-8A81-8DAC030A148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This virtual experiment investigates how phototropism occurs, using grass seedlings as an experimental subject. It could be used as a precursor to running the practical in the lab or as a summary exercise.</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Suitable prompts include:</a:t>
            </a:r>
          </a:p>
          <a:p>
            <a:pPr eaLnBrk="1" hangingPunct="1">
              <a:lnSpc>
                <a:spcPct val="120000"/>
              </a:lnSpc>
            </a:pPr>
            <a:r>
              <a:rPr lang="en-GB" altLang="en-US" b="1" dirty="0">
                <a:latin typeface="Arial" panose="020B0604020202020204" pitchFamily="34" charset="0"/>
              </a:rPr>
              <a:t>Stage 1: </a:t>
            </a:r>
            <a:r>
              <a:rPr lang="en-GB" altLang="en-US" dirty="0">
                <a:latin typeface="Arial" panose="020B0604020202020204" pitchFamily="34" charset="0"/>
              </a:rPr>
              <a:t>Why is it important to have a control?</a:t>
            </a:r>
          </a:p>
          <a:p>
            <a:pPr eaLnBrk="1" hangingPunct="1">
              <a:lnSpc>
                <a:spcPct val="120000"/>
              </a:lnSpc>
            </a:pPr>
            <a:r>
              <a:rPr lang="en-GB" altLang="en-US" b="1" dirty="0">
                <a:latin typeface="Arial" panose="020B0604020202020204" pitchFamily="34" charset="0"/>
              </a:rPr>
              <a:t>Stage 2: </a:t>
            </a:r>
            <a:r>
              <a:rPr lang="en-GB" altLang="en-US" dirty="0">
                <a:latin typeface="Arial" panose="020B0604020202020204" pitchFamily="34" charset="0"/>
              </a:rPr>
              <a:t>How might removing the tips affect growth?</a:t>
            </a:r>
          </a:p>
          <a:p>
            <a:pPr eaLnBrk="1" hangingPunct="1">
              <a:lnSpc>
                <a:spcPct val="120000"/>
              </a:lnSpc>
            </a:pPr>
            <a:r>
              <a:rPr lang="en-GB" altLang="en-US" b="1" dirty="0">
                <a:latin typeface="Arial" panose="020B0604020202020204" pitchFamily="34" charset="0"/>
              </a:rPr>
              <a:t>Stage 3: </a:t>
            </a:r>
            <a:r>
              <a:rPr lang="en-GB" altLang="en-US" dirty="0">
                <a:latin typeface="Arial" panose="020B0604020202020204" pitchFamily="34" charset="0"/>
              </a:rPr>
              <a:t>How might covering the tips affect growth?</a:t>
            </a:r>
          </a:p>
          <a:p>
            <a:pPr eaLnBrk="1" hangingPunct="1">
              <a:lnSpc>
                <a:spcPct val="120000"/>
              </a:lnSpc>
            </a:pPr>
            <a:r>
              <a:rPr lang="en-GB" altLang="en-US" b="1" dirty="0">
                <a:latin typeface="Arial" panose="020B0604020202020204" pitchFamily="34" charset="0"/>
              </a:rPr>
              <a:t>Stage 4: </a:t>
            </a:r>
            <a:r>
              <a:rPr lang="en-GB" altLang="en-US" dirty="0">
                <a:latin typeface="Arial" panose="020B0604020202020204" pitchFamily="34" charset="0"/>
              </a:rPr>
              <a:t>How can we make this a fair test?</a:t>
            </a:r>
          </a:p>
          <a:p>
            <a:pPr eaLnBrk="1" hangingPunct="1">
              <a:lnSpc>
                <a:spcPct val="120000"/>
              </a:lnSpc>
            </a:pPr>
            <a:r>
              <a:rPr lang="en-GB" altLang="en-US" dirty="0">
                <a:latin typeface="Arial" panose="020B0604020202020204" pitchFamily="34" charset="0"/>
              </a:rPr>
              <a:t>In this experiment, the distance from the light does not affect growth. However, students can check this by repeating the experiment and altering the order of the seedlings if required.</a:t>
            </a:r>
          </a:p>
          <a:p>
            <a:pPr eaLnBrk="1" hangingPunct="1">
              <a:lnSpc>
                <a:spcPct val="120000"/>
              </a:lnSpc>
            </a:pPr>
            <a:r>
              <a:rPr lang="en-GB" altLang="en-US" b="1" dirty="0">
                <a:latin typeface="Arial" panose="020B0604020202020204" pitchFamily="34" charset="0"/>
              </a:rPr>
              <a:t>Stage 5:</a:t>
            </a:r>
            <a:r>
              <a:rPr lang="en-GB" altLang="en-US" dirty="0">
                <a:latin typeface="Arial" panose="020B0604020202020204" pitchFamily="34" charset="0"/>
              </a:rPr>
              <a:t> What do you predict will happen and why?</a:t>
            </a:r>
          </a:p>
          <a:p>
            <a:pPr eaLnBrk="1" hangingPunct="1">
              <a:lnSpc>
                <a:spcPct val="120000"/>
              </a:lnSpc>
            </a:pPr>
            <a:r>
              <a:rPr lang="en-GB" altLang="en-US" b="1" dirty="0">
                <a:latin typeface="Arial" panose="020B0604020202020204" pitchFamily="34" charset="0"/>
              </a:rPr>
              <a:t>Stage 6: </a:t>
            </a:r>
            <a:r>
              <a:rPr lang="en-GB" altLang="en-US" dirty="0">
                <a:latin typeface="Arial" panose="020B0604020202020204" pitchFamily="34" charset="0"/>
              </a:rPr>
              <a:t>Why are the seedlings placed in a box?</a:t>
            </a:r>
          </a:p>
          <a:p>
            <a:pPr eaLnBrk="1" hangingPunct="1">
              <a:lnSpc>
                <a:spcPct val="120000"/>
              </a:lnSpc>
            </a:pPr>
            <a:r>
              <a:rPr lang="en-GB" altLang="en-US" b="1" dirty="0">
                <a:latin typeface="Arial" panose="020B0604020202020204" pitchFamily="34" charset="0"/>
              </a:rPr>
              <a:t>Stage 7: </a:t>
            </a:r>
            <a:r>
              <a:rPr lang="en-GB" altLang="en-US" dirty="0">
                <a:latin typeface="Arial" panose="020B0604020202020204" pitchFamily="34" charset="0"/>
              </a:rPr>
              <a:t>What do the results suggest about the conditions required for phototropism to occur?</a:t>
            </a:r>
            <a:r>
              <a:rPr lang="en-GB" altLang="en-US" b="1" dirty="0">
                <a:latin typeface="Arial" panose="020B0604020202020204" pitchFamily="34" charset="0"/>
              </a:rPr>
              <a:t> </a:t>
            </a:r>
            <a:r>
              <a:rPr lang="en-GB" altLang="en-US" dirty="0">
                <a:latin typeface="Arial" panose="020B0604020202020204" pitchFamily="34" charset="0"/>
              </a:rPr>
              <a:t> </a:t>
            </a:r>
            <a:endParaRPr lang="en-GB" altLang="en-US" b="1" dirty="0">
              <a:latin typeface="Arial" panose="020B0604020202020204" pitchFamily="34" charset="0"/>
            </a:endParaRPr>
          </a:p>
          <a:p>
            <a:pPr eaLnBrk="1" hangingPunct="1">
              <a:lnSpc>
                <a:spcPct val="120000"/>
              </a:lnSpc>
            </a:pPr>
            <a:endParaRPr lang="en-GB" altLang="en-US" b="1"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047B41C-38B1-47E1-84EF-90C393A9EE2F}"/>
              </a:ext>
            </a:extLst>
          </p:cNvPr>
          <p:cNvSpPr>
            <a:spLocks noGrp="1"/>
          </p:cNvSpPr>
          <p:nvPr>
            <p:ph type="sldNum" sz="quarter" idx="10"/>
          </p:nvPr>
        </p:nvSpPr>
        <p:spPr/>
        <p:txBody>
          <a:bodyPr/>
          <a:lstStyle/>
          <a:p>
            <a:fld id="{DD75BBAA-E343-4353-B346-DD3CC8709949}"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a:extLst>
              <a:ext uri="{FF2B5EF4-FFF2-40B4-BE49-F238E27FC236}">
                <a16:creationId xmlns:a16="http://schemas.microsoft.com/office/drawing/2014/main" id="{5E341C68-91D7-474D-94D4-D38C7BD7639D}"/>
              </a:ext>
            </a:extLst>
          </p:cNvPr>
          <p:cNvSpPr>
            <a:spLocks noGrp="1" noRot="1" noChangeAspect="1" noChangeArrowheads="1" noTextEdit="1"/>
          </p:cNvSpPr>
          <p:nvPr>
            <p:ph type="sldImg"/>
          </p:nvPr>
        </p:nvSpPr>
        <p:spPr>
          <a:ln/>
        </p:spPr>
      </p:sp>
      <p:sp>
        <p:nvSpPr>
          <p:cNvPr id="54277" name="Rectangle 3">
            <a:extLst>
              <a:ext uri="{FF2B5EF4-FFF2-40B4-BE49-F238E27FC236}">
                <a16:creationId xmlns:a16="http://schemas.microsoft.com/office/drawing/2014/main" id="{1F78D810-FB94-4F04-8723-90AB22807E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a:latin typeface="Arial" panose="020B0604020202020204" pitchFamily="34" charset="0"/>
              </a:rPr>
              <a:t>Filipe B. Varela, Shutterstock.com 2018</a:t>
            </a:r>
          </a:p>
        </p:txBody>
      </p:sp>
      <p:sp>
        <p:nvSpPr>
          <p:cNvPr id="2" name="Slide Number Placeholder 1">
            <a:extLst>
              <a:ext uri="{FF2B5EF4-FFF2-40B4-BE49-F238E27FC236}">
                <a16:creationId xmlns:a16="http://schemas.microsoft.com/office/drawing/2014/main" id="{28730476-C9E2-4ACF-BCFE-36ACA16F770B}"/>
              </a:ext>
            </a:extLst>
          </p:cNvPr>
          <p:cNvSpPr>
            <a:spLocks noGrp="1"/>
          </p:cNvSpPr>
          <p:nvPr>
            <p:ph type="sldNum" sz="quarter" idx="10"/>
          </p:nvPr>
        </p:nvSpPr>
        <p:spPr/>
        <p:txBody>
          <a:bodyPr/>
          <a:lstStyle/>
          <a:p>
            <a:fld id="{DD75BBAA-E343-4353-B346-DD3CC8709949}"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2274FDDE-258D-4ACE-AF00-DEDD1A6C69E3}"/>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5D917EAD-84F9-49AD-B8FC-D1F6F2C91E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Importance of gravitropism in the roots and shoots of plants: </a:t>
            </a:r>
          </a:p>
          <a:p>
            <a:pPr marL="171450" indent="-171450" eaLnBrk="1" hangingPunct="1">
              <a:buFont typeface="Arial" panose="020B0604020202020204" pitchFamily="34" charset="0"/>
              <a:buChar char="•"/>
            </a:pPr>
            <a:r>
              <a:rPr lang="en-GB" altLang="en-US" b="1" dirty="0">
                <a:latin typeface="Arial" panose="020B0604020202020204" pitchFamily="34" charset="0"/>
              </a:rPr>
              <a:t>roots</a:t>
            </a:r>
            <a:r>
              <a:rPr lang="en-GB" altLang="en-US" dirty="0">
                <a:latin typeface="Arial" panose="020B0604020202020204" pitchFamily="34" charset="0"/>
              </a:rPr>
              <a:t>: positive gravitropism enables roots to grow down into the soil to find water supplies that may be deep in the ground. </a:t>
            </a:r>
          </a:p>
          <a:p>
            <a:pPr marL="171450" indent="-171450" eaLnBrk="1" hangingPunct="1">
              <a:buFont typeface="Arial" panose="020B0604020202020204" pitchFamily="34" charset="0"/>
              <a:buChar char="•"/>
            </a:pPr>
            <a:r>
              <a:rPr lang="en-GB" altLang="en-US" b="1" dirty="0">
                <a:latin typeface="Arial" panose="020B0604020202020204" pitchFamily="34" charset="0"/>
              </a:rPr>
              <a:t>shoots</a:t>
            </a:r>
            <a:r>
              <a:rPr lang="en-GB" altLang="en-US" dirty="0">
                <a:latin typeface="Arial" panose="020B0604020202020204" pitchFamily="34" charset="0"/>
              </a:rPr>
              <a:t>: negative gravitropism enables shoot to grow up toward sunlight to maximize photosynthesis. </a:t>
            </a:r>
          </a:p>
          <a:p>
            <a:pPr eaLnBrk="1" hangingPunct="1">
              <a:buFontTx/>
              <a:buNone/>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eaLnBrk="1" hangingPunct="1">
              <a:buFontTx/>
              <a:buNone/>
            </a:pPr>
            <a:endParaRPr lang="en-GB" altLang="en-US" dirty="0">
              <a:latin typeface="Arial" panose="020B0604020202020204" pitchFamily="34" charset="0"/>
            </a:endParaRPr>
          </a:p>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err="1">
                <a:latin typeface="Arial" panose="020B0604020202020204" pitchFamily="34" charset="0"/>
              </a:rPr>
              <a:t>showcake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BE3574E-76B9-443F-A34E-FC1A5F609F21}"/>
              </a:ext>
            </a:extLst>
          </p:cNvPr>
          <p:cNvSpPr>
            <a:spLocks noGrp="1"/>
          </p:cNvSpPr>
          <p:nvPr>
            <p:ph type="sldNum" sz="quarter" idx="10"/>
          </p:nvPr>
        </p:nvSpPr>
        <p:spPr/>
        <p:txBody>
          <a:bodyPr/>
          <a:lstStyle/>
          <a:p>
            <a:fld id="{DD75BBAA-E343-4353-B346-DD3CC8709949}"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a:extLst>
              <a:ext uri="{FF2B5EF4-FFF2-40B4-BE49-F238E27FC236}">
                <a16:creationId xmlns:a16="http://schemas.microsoft.com/office/drawing/2014/main" id="{395B85E2-A01A-44C2-BA3E-3E4FD296A059}"/>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FDB2C880-D1C5-4AD9-B9DB-C5E88C23AC2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This five-stage animation shows a simple experiment that could be used to test how shoots and roots respond to gravity. A broad bean has been used in this animation as they make good test subjects because they germinate quickly. </a:t>
            </a:r>
          </a:p>
          <a:p>
            <a:pPr eaLnBrk="1" hangingPunct="1">
              <a:lnSpc>
                <a:spcPct val="120000"/>
              </a:lnSpc>
            </a:pPr>
            <a:r>
              <a:rPr lang="en-GB" altLang="en-US" dirty="0">
                <a:latin typeface="Arial" panose="020B0604020202020204" pitchFamily="34" charset="0"/>
              </a:rPr>
              <a:t>Suitable prompts include:</a:t>
            </a:r>
          </a:p>
          <a:p>
            <a:pPr eaLnBrk="1" hangingPunct="1">
              <a:lnSpc>
                <a:spcPct val="120000"/>
              </a:lnSpc>
            </a:pPr>
            <a:r>
              <a:rPr lang="en-GB" altLang="en-US" b="1" dirty="0">
                <a:latin typeface="Arial" panose="020B0604020202020204" pitchFamily="34" charset="0"/>
              </a:rPr>
              <a:t>Stage 1: </a:t>
            </a:r>
            <a:r>
              <a:rPr lang="en-GB" altLang="en-US" dirty="0">
                <a:latin typeface="Arial" panose="020B0604020202020204" pitchFamily="34" charset="0"/>
              </a:rPr>
              <a:t>How can you investigate the seedling’s response to gravity?</a:t>
            </a:r>
          </a:p>
          <a:p>
            <a:pPr eaLnBrk="1" hangingPunct="1">
              <a:lnSpc>
                <a:spcPct val="120000"/>
              </a:lnSpc>
            </a:pPr>
            <a:r>
              <a:rPr lang="en-GB" altLang="en-US" b="1" dirty="0">
                <a:latin typeface="Arial" panose="020B0604020202020204" pitchFamily="34" charset="0"/>
              </a:rPr>
              <a:t>Stage 2: </a:t>
            </a:r>
            <a:r>
              <a:rPr lang="en-GB" altLang="en-US" dirty="0">
                <a:latin typeface="Arial" panose="020B0604020202020204" pitchFamily="34" charset="0"/>
              </a:rPr>
              <a:t>Where is auxin produced?</a:t>
            </a:r>
          </a:p>
          <a:p>
            <a:pPr eaLnBrk="1" hangingPunct="1">
              <a:lnSpc>
                <a:spcPct val="120000"/>
              </a:lnSpc>
            </a:pPr>
            <a:r>
              <a:rPr lang="en-GB" altLang="en-US" b="1" dirty="0">
                <a:latin typeface="Arial" panose="020B0604020202020204" pitchFamily="34" charset="0"/>
              </a:rPr>
              <a:t>Stage 3: </a:t>
            </a:r>
            <a:r>
              <a:rPr lang="en-GB" altLang="en-US" dirty="0">
                <a:latin typeface="Arial" panose="020B0604020202020204" pitchFamily="34" charset="0"/>
              </a:rPr>
              <a:t>How does the shoot respond to gravity?</a:t>
            </a:r>
          </a:p>
          <a:p>
            <a:pPr eaLnBrk="1" hangingPunct="1">
              <a:lnSpc>
                <a:spcPct val="120000"/>
              </a:lnSpc>
            </a:pPr>
            <a:r>
              <a:rPr lang="en-GB" altLang="en-US" b="1" dirty="0">
                <a:latin typeface="Arial" panose="020B0604020202020204" pitchFamily="34" charset="0"/>
              </a:rPr>
              <a:t>Stage 4: </a:t>
            </a:r>
            <a:r>
              <a:rPr lang="en-GB" altLang="en-US" dirty="0">
                <a:latin typeface="Arial" panose="020B0604020202020204" pitchFamily="34" charset="0"/>
              </a:rPr>
              <a:t>Does the root respond to gravity in the same way as the shoot? </a:t>
            </a:r>
          </a:p>
          <a:p>
            <a:pPr eaLnBrk="1" hangingPunct="1">
              <a:lnSpc>
                <a:spcPct val="120000"/>
              </a:lnSpc>
            </a:pPr>
            <a:r>
              <a:rPr lang="en-GB" altLang="en-US" dirty="0">
                <a:latin typeface="Arial" panose="020B0604020202020204" pitchFamily="34" charset="0"/>
              </a:rPr>
              <a:t>It should be highlighted to students that auxin speeds up growth in the shoots but slows down growth in the roots. </a:t>
            </a:r>
          </a:p>
          <a:p>
            <a:pPr eaLnBrk="1" hangingPunct="1">
              <a:lnSpc>
                <a:spcPct val="120000"/>
              </a:lnSpc>
            </a:pPr>
            <a:r>
              <a:rPr lang="en-GB" altLang="en-US" b="1" dirty="0">
                <a:latin typeface="Arial" panose="020B0604020202020204" pitchFamily="34" charset="0"/>
              </a:rPr>
              <a:t>Stage 5:</a:t>
            </a:r>
            <a:r>
              <a:rPr lang="en-GB" altLang="en-US" dirty="0">
                <a:latin typeface="Arial" panose="020B0604020202020204" pitchFamily="34" charset="0"/>
              </a:rPr>
              <a:t> What would happen if the plant did not respond to gravity in this way? Would it be able to survive? </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Note that gravitropism is sometimes referred to a geotropism.</a:t>
            </a:r>
          </a:p>
          <a:p>
            <a:pPr eaLnBrk="1" hangingPunct="1">
              <a:lnSpc>
                <a:spcPct val="120000"/>
              </a:lnSpc>
            </a:pPr>
            <a:endParaRPr lang="en-GB" altLang="en-US" b="1"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91B333D1-D298-4DB8-BE8B-F1E8679B477E}"/>
              </a:ext>
            </a:extLst>
          </p:cNvPr>
          <p:cNvSpPr>
            <a:spLocks noGrp="1"/>
          </p:cNvSpPr>
          <p:nvPr>
            <p:ph type="sldNum" sz="quarter" idx="10"/>
          </p:nvPr>
        </p:nvSpPr>
        <p:spPr/>
        <p:txBody>
          <a:bodyPr/>
          <a:lstStyle/>
          <a:p>
            <a:fld id="{DD75BBAA-E343-4353-B346-DD3CC8709949}"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a:extLst>
              <a:ext uri="{FF2B5EF4-FFF2-40B4-BE49-F238E27FC236}">
                <a16:creationId xmlns:a16="http://schemas.microsoft.com/office/drawing/2014/main" id="{10DDB1A4-444F-40FF-B834-C08A6415F710}"/>
              </a:ext>
            </a:extLst>
          </p:cNvPr>
          <p:cNvSpPr>
            <a:spLocks noGrp="1" noRot="1" noChangeAspect="1" noChangeArrowheads="1" noTextEdit="1"/>
          </p:cNvSpPr>
          <p:nvPr>
            <p:ph type="sldImg"/>
          </p:nvPr>
        </p:nvSpPr>
        <p:spPr>
          <a:ln/>
        </p:spPr>
      </p:sp>
      <p:sp>
        <p:nvSpPr>
          <p:cNvPr id="57349" name="Rectangle 3">
            <a:extLst>
              <a:ext uri="{FF2B5EF4-FFF2-40B4-BE49-F238E27FC236}">
                <a16:creationId xmlns:a16="http://schemas.microsoft.com/office/drawing/2014/main" id="{05C10D8B-6049-46FE-87B6-BC8BC5886EF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true-or-false quiz could be used as an introductory or summary activity on tropisms and auxin, or at the start of a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question six, it should be highlighted to students that auxin speeds up growth in shoots, but slows down growth in roots.</a:t>
            </a:r>
          </a:p>
        </p:txBody>
      </p:sp>
      <p:sp>
        <p:nvSpPr>
          <p:cNvPr id="2" name="Slide Number Placeholder 1">
            <a:extLst>
              <a:ext uri="{FF2B5EF4-FFF2-40B4-BE49-F238E27FC236}">
                <a16:creationId xmlns:a16="http://schemas.microsoft.com/office/drawing/2014/main" id="{4B8721BD-2019-4647-ACE6-955C2DD59346}"/>
              </a:ext>
            </a:extLst>
          </p:cNvPr>
          <p:cNvSpPr>
            <a:spLocks noGrp="1"/>
          </p:cNvSpPr>
          <p:nvPr>
            <p:ph type="sldNum" sz="quarter" idx="10"/>
          </p:nvPr>
        </p:nvSpPr>
        <p:spPr/>
        <p:txBody>
          <a:bodyPr/>
          <a:lstStyle/>
          <a:p>
            <a:fld id="{DD75BBAA-E343-4353-B346-DD3CC8709949}"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a:extLst>
              <a:ext uri="{FF2B5EF4-FFF2-40B4-BE49-F238E27FC236}">
                <a16:creationId xmlns:a16="http://schemas.microsoft.com/office/drawing/2014/main" id="{62F620F6-1053-4757-BDE1-BFE9E73D5B67}"/>
              </a:ext>
            </a:extLst>
          </p:cNvPr>
          <p:cNvSpPr>
            <a:spLocks noGrp="1" noRot="1" noChangeAspect="1" noChangeArrowheads="1" noTextEdit="1"/>
          </p:cNvSpPr>
          <p:nvPr>
            <p:ph type="sldImg"/>
          </p:nvPr>
        </p:nvSpPr>
        <p:spPr>
          <a:ln/>
        </p:spPr>
      </p:sp>
      <p:sp>
        <p:nvSpPr>
          <p:cNvPr id="58373" name="Rectangle 3">
            <a:extLst>
              <a:ext uri="{FF2B5EF4-FFF2-40B4-BE49-F238E27FC236}">
                <a16:creationId xmlns:a16="http://schemas.microsoft.com/office/drawing/2014/main" id="{ADE64CB4-960F-43E8-904E-7278E951B7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a:latin typeface="Arial" panose="020B0604020202020204" pitchFamily="34" charset="0"/>
              </a:rPr>
              <a:t>Bogdan </a:t>
            </a:r>
            <a:r>
              <a:rPr lang="en-GB" altLang="en-US" dirty="0" err="1">
                <a:latin typeface="Arial" panose="020B0604020202020204" pitchFamily="34" charset="0"/>
              </a:rPr>
              <a:t>Wankowicz</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D544A56-7EEC-47D9-ABE9-88C99E634FEA}"/>
              </a:ext>
            </a:extLst>
          </p:cNvPr>
          <p:cNvSpPr>
            <a:spLocks noGrp="1"/>
          </p:cNvSpPr>
          <p:nvPr>
            <p:ph type="sldNum" sz="quarter" idx="10"/>
          </p:nvPr>
        </p:nvSpPr>
        <p:spPr/>
        <p:txBody>
          <a:bodyPr/>
          <a:lstStyle/>
          <a:p>
            <a:fld id="{DD75BBAA-E343-4353-B346-DD3CC8709949}"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a:extLst>
              <a:ext uri="{FF2B5EF4-FFF2-40B4-BE49-F238E27FC236}">
                <a16:creationId xmlns:a16="http://schemas.microsoft.com/office/drawing/2014/main" id="{9CBE3D02-589E-4420-A8E0-95383A4D0271}"/>
              </a:ext>
            </a:extLst>
          </p:cNvPr>
          <p:cNvSpPr>
            <a:spLocks noGrp="1" noRot="1" noChangeAspect="1" noChangeArrowheads="1" noTextEdit="1"/>
          </p:cNvSpPr>
          <p:nvPr>
            <p:ph type="sldImg"/>
          </p:nvPr>
        </p:nvSpPr>
        <p:spPr>
          <a:ln/>
        </p:spPr>
      </p:sp>
      <p:sp>
        <p:nvSpPr>
          <p:cNvPr id="60421" name="Rectangle 3">
            <a:extLst>
              <a:ext uri="{FF2B5EF4-FFF2-40B4-BE49-F238E27FC236}">
                <a16:creationId xmlns:a16="http://schemas.microsoft.com/office/drawing/2014/main" id="{5CAF5C5B-BED1-4CBB-9C2B-DF1B8D3051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altLang="en-US" b="1" dirty="0">
              <a:latin typeface="Arial" panose="020B0604020202020204" pitchFamily="34" charset="0"/>
            </a:endParaRPr>
          </a:p>
          <a:p>
            <a:pPr eaLnBrk="1" hangingPunct="1"/>
            <a:endParaRPr lang="en-US" altLang="en-US" b="1" dirty="0">
              <a:latin typeface="Arial" panose="020B0604020202020204" pitchFamily="34" charset="0"/>
            </a:endParaRPr>
          </a:p>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a:latin typeface="Arial" panose="020B0604020202020204" pitchFamily="34" charset="0"/>
              </a:rPr>
              <a:t>Paladin12, Shutterstock.com 2018</a:t>
            </a:r>
          </a:p>
        </p:txBody>
      </p:sp>
      <p:sp>
        <p:nvSpPr>
          <p:cNvPr id="2" name="Slide Number Placeholder 1">
            <a:extLst>
              <a:ext uri="{FF2B5EF4-FFF2-40B4-BE49-F238E27FC236}">
                <a16:creationId xmlns:a16="http://schemas.microsoft.com/office/drawing/2014/main" id="{31C332E0-3091-4A2E-AED2-93B5E9D3E083}"/>
              </a:ext>
            </a:extLst>
          </p:cNvPr>
          <p:cNvSpPr>
            <a:spLocks noGrp="1"/>
          </p:cNvSpPr>
          <p:nvPr>
            <p:ph type="sldNum" sz="quarter" idx="10"/>
          </p:nvPr>
        </p:nvSpPr>
        <p:spPr/>
        <p:txBody>
          <a:bodyPr/>
          <a:lstStyle/>
          <a:p>
            <a:fld id="{DD75BBAA-E343-4353-B346-DD3CC8709949}"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a:extLst>
              <a:ext uri="{FF2B5EF4-FFF2-40B4-BE49-F238E27FC236}">
                <a16:creationId xmlns:a16="http://schemas.microsoft.com/office/drawing/2014/main" id="{6C626790-0D11-4064-8124-3F736773A414}"/>
              </a:ext>
            </a:extLst>
          </p:cNvPr>
          <p:cNvSpPr>
            <a:spLocks noGrp="1" noRot="1" noChangeAspect="1" noChangeArrowheads="1" noTextEdit="1"/>
          </p:cNvSpPr>
          <p:nvPr>
            <p:ph type="sldImg"/>
          </p:nvPr>
        </p:nvSpPr>
        <p:spPr>
          <a:ln/>
        </p:spPr>
      </p:sp>
      <p:sp>
        <p:nvSpPr>
          <p:cNvPr id="61445" name="Rectangle 3">
            <a:extLst>
              <a:ext uri="{FF2B5EF4-FFF2-40B4-BE49-F238E27FC236}">
                <a16:creationId xmlns:a16="http://schemas.microsoft.com/office/drawing/2014/main" id="{B3D54843-F4C3-483C-A335-FA6FA91EF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259C35E-B134-452E-A4E0-827330EF5CB7}"/>
              </a:ext>
            </a:extLst>
          </p:cNvPr>
          <p:cNvSpPr>
            <a:spLocks noGrp="1"/>
          </p:cNvSpPr>
          <p:nvPr>
            <p:ph type="sldNum" sz="quarter" idx="10"/>
          </p:nvPr>
        </p:nvSpPr>
        <p:spPr/>
        <p:txBody>
          <a:bodyPr/>
          <a:lstStyle/>
          <a:p>
            <a:fld id="{DD75BBAA-E343-4353-B346-DD3CC8709949}"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E834131-09A9-4DBA-9FE8-D097C68BF95D}"/>
              </a:ext>
            </a:extLst>
          </p:cNvPr>
          <p:cNvSpPr>
            <a:spLocks noGrp="1"/>
          </p:cNvSpPr>
          <p:nvPr>
            <p:ph type="sldNum" sz="quarter" idx="10"/>
          </p:nvPr>
        </p:nvSpPr>
        <p:spPr/>
        <p:txBody>
          <a:bodyPr/>
          <a:lstStyle/>
          <a:p>
            <a:fld id="{DD75BBAA-E343-4353-B346-DD3CC8709949}" type="slidenum">
              <a:rPr lang="en-US" altLang="en-US" smtClean="0"/>
              <a:pPr/>
              <a:t>2</a:t>
            </a:fld>
            <a:endParaRPr lang="en-US" altLang="en-US"/>
          </a:p>
        </p:txBody>
      </p:sp>
    </p:spTree>
    <p:extLst>
      <p:ext uri="{BB962C8B-B14F-4D97-AF65-F5344CB8AC3E}">
        <p14:creationId xmlns:p14="http://schemas.microsoft.com/office/powerpoint/2010/main" val="1087490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a:extLst>
              <a:ext uri="{FF2B5EF4-FFF2-40B4-BE49-F238E27FC236}">
                <a16:creationId xmlns:a16="http://schemas.microsoft.com/office/drawing/2014/main" id="{C6201F78-7692-4DE4-BD47-0BADA48BC178}"/>
              </a:ext>
            </a:extLst>
          </p:cNvPr>
          <p:cNvSpPr>
            <a:spLocks noGrp="1" noRot="1" noChangeAspect="1" noChangeArrowheads="1" noTextEdit="1"/>
          </p:cNvSpPr>
          <p:nvPr>
            <p:ph type="sldImg"/>
          </p:nvPr>
        </p:nvSpPr>
        <p:spPr>
          <a:ln/>
        </p:spPr>
      </p:sp>
      <p:sp>
        <p:nvSpPr>
          <p:cNvPr id="62469" name="Rectangle 3">
            <a:extLst>
              <a:ext uri="{FF2B5EF4-FFF2-40B4-BE49-F238E27FC236}">
                <a16:creationId xmlns:a16="http://schemas.microsoft.com/office/drawing/2014/main" id="{65CC172E-074C-4FCA-936B-3969612975B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This four-stage simulation investigates how rooting powder can be used to encourage growth in cuttings. It could be used as a precursor to running the practical in the lab or as a revision exercise. </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Cuttings enable gardeners to grow many plants from a single successful plant that are genetically identical to one another and the original plant. Cuttings can be used to produce clones. </a:t>
            </a:r>
          </a:p>
          <a:p>
            <a:pPr eaLnBrk="1" hangingPunct="1">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C92E79CC-8D72-4AA9-A171-DD00EAA4E550}"/>
              </a:ext>
            </a:extLst>
          </p:cNvPr>
          <p:cNvSpPr>
            <a:spLocks noGrp="1"/>
          </p:cNvSpPr>
          <p:nvPr>
            <p:ph type="sldNum" sz="quarter" idx="10"/>
          </p:nvPr>
        </p:nvSpPr>
        <p:spPr/>
        <p:txBody>
          <a:bodyPr/>
          <a:lstStyle/>
          <a:p>
            <a:fld id="{DD75BBAA-E343-4353-B346-DD3CC8709949}"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a:extLst>
              <a:ext uri="{FF2B5EF4-FFF2-40B4-BE49-F238E27FC236}">
                <a16:creationId xmlns:a16="http://schemas.microsoft.com/office/drawing/2014/main" id="{84E0FFD0-67BD-41F3-A7B2-FB1BD16D25EC}"/>
              </a:ext>
            </a:extLst>
          </p:cNvPr>
          <p:cNvSpPr>
            <a:spLocks noGrp="1" noRot="1" noChangeAspect="1" noChangeArrowheads="1" noTextEdit="1"/>
          </p:cNvSpPr>
          <p:nvPr>
            <p:ph type="sldImg"/>
          </p:nvPr>
        </p:nvSpPr>
        <p:spPr>
          <a:ln/>
        </p:spPr>
      </p:sp>
      <p:sp>
        <p:nvSpPr>
          <p:cNvPr id="63493" name="Rectangle 3">
            <a:extLst>
              <a:ext uri="{FF2B5EF4-FFF2-40B4-BE49-F238E27FC236}">
                <a16:creationId xmlns:a16="http://schemas.microsoft.com/office/drawing/2014/main" id="{C32F06C6-6A17-4FB7-AE0B-45D04B6EF8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 well as promoting root growth, auxin also promotes shoot growth. </a:t>
            </a:r>
            <a:endParaRPr lang="en-GB" altLang="en-US" sz="800" dirty="0">
              <a:latin typeface="Arial" panose="020B0604020202020204" pitchFamily="34" charset="0"/>
            </a:endParaRPr>
          </a:p>
          <a:p>
            <a:pPr eaLnBrk="1" hangingPunct="1"/>
            <a:r>
              <a:rPr lang="en-GB" altLang="en-US" dirty="0">
                <a:latin typeface="Arial" panose="020B0604020202020204" pitchFamily="34" charset="0"/>
              </a:rPr>
              <a:t>Like cuttings, tissue culture produces plants that are genetically identical to the parent plant from which the tissue sample was originally taken. </a:t>
            </a:r>
          </a:p>
          <a:p>
            <a:pPr eaLnBrk="1" hangingPunct="1"/>
            <a:endParaRPr lang="en-GB" altLang="en-US" dirty="0">
              <a:solidFill>
                <a:srgbClr val="010066"/>
              </a:solidFill>
              <a:latin typeface="Arial" panose="020B0604020202020204" pitchFamily="34" charset="0"/>
            </a:endParaRPr>
          </a:p>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a:t>
            </a:r>
            <a:r>
              <a:rPr lang="en-US" altLang="en-US" dirty="0" err="1">
                <a:latin typeface="Arial" panose="020B0604020202020204" pitchFamily="34" charset="0"/>
              </a:rPr>
              <a:t>KYTan</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86D2CDD-CD4C-42D0-93B3-10CCE8581740}"/>
              </a:ext>
            </a:extLst>
          </p:cNvPr>
          <p:cNvSpPr>
            <a:spLocks noGrp="1"/>
          </p:cNvSpPr>
          <p:nvPr>
            <p:ph type="sldNum" sz="quarter" idx="10"/>
          </p:nvPr>
        </p:nvSpPr>
        <p:spPr/>
        <p:txBody>
          <a:bodyPr/>
          <a:lstStyle/>
          <a:p>
            <a:fld id="{DD75BBAA-E343-4353-B346-DD3CC8709949}"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a:extLst>
              <a:ext uri="{FF2B5EF4-FFF2-40B4-BE49-F238E27FC236}">
                <a16:creationId xmlns:a16="http://schemas.microsoft.com/office/drawing/2014/main" id="{CB92F730-7EC1-4463-9CC5-C9C83344C301}"/>
              </a:ext>
            </a:extLst>
          </p:cNvPr>
          <p:cNvSpPr>
            <a:spLocks noGrp="1" noRot="1" noChangeAspect="1" noChangeArrowheads="1" noTextEdit="1"/>
          </p:cNvSpPr>
          <p:nvPr>
            <p:ph type="sldImg"/>
          </p:nvPr>
        </p:nvSpPr>
        <p:spPr>
          <a:ln/>
        </p:spPr>
      </p:sp>
      <p:sp>
        <p:nvSpPr>
          <p:cNvPr id="64517" name="Rectangle 3">
            <a:extLst>
              <a:ext uri="{FF2B5EF4-FFF2-40B4-BE49-F238E27FC236}">
                <a16:creationId xmlns:a16="http://schemas.microsoft.com/office/drawing/2014/main" id="{B235D758-3AB1-47D5-A360-1134E0568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GB" altLang="en-US" dirty="0">
                <a:latin typeface="Arial" panose="020B0604020202020204" pitchFamily="34" charset="0"/>
              </a:rPr>
              <a:t>Weeds are unwanted plants that compete with plants or crops grown by gardeners and farmers. </a:t>
            </a:r>
          </a:p>
          <a:p>
            <a:r>
              <a:rPr lang="en-US" altLang="en-US" dirty="0">
                <a:latin typeface="Arial" panose="020B0604020202020204" pitchFamily="34" charset="0"/>
              </a:rPr>
              <a:t>Weed killers are herbicides. They are used by both gardeners and farmers. </a:t>
            </a:r>
          </a:p>
          <a:p>
            <a:endParaRPr lang="en-US" altLang="en-US" dirty="0">
              <a:latin typeface="Arial" panose="020B0604020202020204" pitchFamily="34" charset="0"/>
            </a:endParaRPr>
          </a:p>
          <a:p>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err="1">
                <a:latin typeface="Arial" panose="020B0604020202020204" pitchFamily="34" charset="0"/>
              </a:rPr>
              <a:t>Sauletas</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E8657AB-D8B9-4E3E-862B-CD683813FD28}"/>
              </a:ext>
            </a:extLst>
          </p:cNvPr>
          <p:cNvSpPr>
            <a:spLocks noGrp="1"/>
          </p:cNvSpPr>
          <p:nvPr>
            <p:ph type="sldNum" sz="quarter" idx="10"/>
          </p:nvPr>
        </p:nvSpPr>
        <p:spPr/>
        <p:txBody>
          <a:bodyPr/>
          <a:lstStyle/>
          <a:p>
            <a:fld id="{DD75BBAA-E343-4353-B346-DD3CC8709949}"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a:extLst>
              <a:ext uri="{FF2B5EF4-FFF2-40B4-BE49-F238E27FC236}">
                <a16:creationId xmlns:a16="http://schemas.microsoft.com/office/drawing/2014/main" id="{D41C64DF-4622-4AF2-A7F3-767403BBFF8A}"/>
              </a:ext>
            </a:extLst>
          </p:cNvPr>
          <p:cNvSpPr>
            <a:spLocks noGrp="1" noRot="1" noChangeAspect="1" noChangeArrowheads="1" noTextEdit="1"/>
          </p:cNvSpPr>
          <p:nvPr>
            <p:ph type="sldImg"/>
          </p:nvPr>
        </p:nvSpPr>
        <p:spPr>
          <a:ln/>
        </p:spPr>
      </p:sp>
      <p:sp>
        <p:nvSpPr>
          <p:cNvPr id="65541" name="Rectangle 3">
            <a:extLst>
              <a:ext uri="{FF2B5EF4-FFF2-40B4-BE49-F238E27FC236}">
                <a16:creationId xmlns:a16="http://schemas.microsoft.com/office/drawing/2014/main" id="{2610D086-6DCB-49BC-8344-296C2A8E9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Using artificial ethene to ripen fruit is not just a modern practice. Ancient Egyptians exposed figs to natural gas, which contains ethene, to encourage ripening. </a:t>
            </a:r>
            <a:endParaRPr lang="en-US" altLang="en-US"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Photo credit: </a:t>
            </a:r>
            <a:r>
              <a:rPr lang="en-US" altLang="en-US" dirty="0">
                <a:latin typeface="Arial" panose="020B0604020202020204" pitchFamily="34" charset="0"/>
              </a:rPr>
              <a:t>© Vlad-</a:t>
            </a:r>
            <a:r>
              <a:rPr lang="en-US" altLang="en-US" dirty="0" err="1">
                <a:latin typeface="Arial" panose="020B0604020202020204" pitchFamily="34" charset="0"/>
              </a:rPr>
              <a:t>Siaber</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F8D21FA-C32D-41ED-9F23-D69D670400AD}"/>
              </a:ext>
            </a:extLst>
          </p:cNvPr>
          <p:cNvSpPr>
            <a:spLocks noGrp="1"/>
          </p:cNvSpPr>
          <p:nvPr>
            <p:ph type="sldNum" sz="quarter" idx="10"/>
          </p:nvPr>
        </p:nvSpPr>
        <p:spPr/>
        <p:txBody>
          <a:bodyPr/>
          <a:lstStyle/>
          <a:p>
            <a:fld id="{DD75BBAA-E343-4353-B346-DD3CC8709949}"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Image Placeholder 1">
            <a:extLst>
              <a:ext uri="{FF2B5EF4-FFF2-40B4-BE49-F238E27FC236}">
                <a16:creationId xmlns:a16="http://schemas.microsoft.com/office/drawing/2014/main" id="{3261EA3B-85C5-45EF-BF47-84792460ED2A}"/>
              </a:ext>
            </a:extLst>
          </p:cNvPr>
          <p:cNvSpPr>
            <a:spLocks noGrp="1" noRot="1" noChangeAspect="1" noTextEdit="1"/>
          </p:cNvSpPr>
          <p:nvPr>
            <p:ph type="sldImg"/>
          </p:nvPr>
        </p:nvSpPr>
        <p:spPr>
          <a:ln/>
        </p:spPr>
      </p:sp>
      <p:sp>
        <p:nvSpPr>
          <p:cNvPr id="66564" name="Notes Placeholder 2">
            <a:extLst>
              <a:ext uri="{FF2B5EF4-FFF2-40B4-BE49-F238E27FC236}">
                <a16:creationId xmlns:a16="http://schemas.microsoft.com/office/drawing/2014/main" id="{829CF5B2-1667-4DC1-9D24-4F65057FD9F5}"/>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Dormancy ensures that seeds do not all germinate at the same time. This means that if there is a period of poor growing conditions, such as a drought, some of the dormant seeds may survive. These seeds have the potential to germinate when conditions improve.</a:t>
            </a:r>
            <a:endParaRPr lang="en-GB" altLang="en-US"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Viacheslav</a:t>
            </a:r>
            <a:r>
              <a:rPr lang="en-GB" altLang="en-US" dirty="0">
                <a:latin typeface="Arial" panose="020B0604020202020204" pitchFamily="34" charset="0"/>
              </a:rPr>
              <a:t> Rubel, Shutterstock.com 2018</a:t>
            </a:r>
          </a:p>
        </p:txBody>
      </p:sp>
      <p:sp>
        <p:nvSpPr>
          <p:cNvPr id="2" name="Slide Number Placeholder 1">
            <a:extLst>
              <a:ext uri="{FF2B5EF4-FFF2-40B4-BE49-F238E27FC236}">
                <a16:creationId xmlns:a16="http://schemas.microsoft.com/office/drawing/2014/main" id="{99AB13DF-1500-4848-AD39-6DBD0441F7FD}"/>
              </a:ext>
            </a:extLst>
          </p:cNvPr>
          <p:cNvSpPr>
            <a:spLocks noGrp="1"/>
          </p:cNvSpPr>
          <p:nvPr>
            <p:ph type="sldNum" sz="quarter" idx="10"/>
          </p:nvPr>
        </p:nvSpPr>
        <p:spPr/>
        <p:txBody>
          <a:bodyPr/>
          <a:lstStyle/>
          <a:p>
            <a:fld id="{DD75BBAA-E343-4353-B346-DD3CC8709949}"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Image Placeholder 1">
            <a:extLst>
              <a:ext uri="{FF2B5EF4-FFF2-40B4-BE49-F238E27FC236}">
                <a16:creationId xmlns:a16="http://schemas.microsoft.com/office/drawing/2014/main" id="{F608A529-B375-4977-925D-64B4E3DCD3A4}"/>
              </a:ext>
            </a:extLst>
          </p:cNvPr>
          <p:cNvSpPr>
            <a:spLocks noGrp="1" noRot="1" noChangeAspect="1" noTextEdit="1"/>
          </p:cNvSpPr>
          <p:nvPr>
            <p:ph type="sldImg"/>
          </p:nvPr>
        </p:nvSpPr>
        <p:spPr>
          <a:ln/>
        </p:spPr>
      </p:sp>
      <p:sp>
        <p:nvSpPr>
          <p:cNvPr id="67588" name="Notes Placeholder 2">
            <a:extLst>
              <a:ext uri="{FF2B5EF4-FFF2-40B4-BE49-F238E27FC236}">
                <a16:creationId xmlns:a16="http://schemas.microsoft.com/office/drawing/2014/main" id="{A84690D5-C1A5-4CE9-929F-6B63F68C65BC}"/>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err="1">
                <a:latin typeface="Arial" panose="020B0604020202020204" pitchFamily="34" charset="0"/>
              </a:rPr>
              <a:t>Parthenocarpic</a:t>
            </a:r>
            <a:r>
              <a:rPr lang="en-GB" altLang="en-US" dirty="0">
                <a:latin typeface="Arial" panose="020B0604020202020204" pitchFamily="34" charset="0"/>
              </a:rPr>
              <a:t> development enables a plant to produce fruit without its ovules having first been fertilized by pollen. </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Sann</a:t>
            </a:r>
            <a:r>
              <a:rPr lang="en-GB" altLang="en-US" dirty="0">
                <a:latin typeface="Arial" panose="020B0604020202020204" pitchFamily="34" charset="0"/>
              </a:rPr>
              <a:t>-von-Mai, Shutterstock.com 2018</a:t>
            </a:r>
          </a:p>
        </p:txBody>
      </p:sp>
      <p:sp>
        <p:nvSpPr>
          <p:cNvPr id="2" name="Slide Number Placeholder 1">
            <a:extLst>
              <a:ext uri="{FF2B5EF4-FFF2-40B4-BE49-F238E27FC236}">
                <a16:creationId xmlns:a16="http://schemas.microsoft.com/office/drawing/2014/main" id="{006D8C77-7547-48EA-8741-8AFAE62B61D5}"/>
              </a:ext>
            </a:extLst>
          </p:cNvPr>
          <p:cNvSpPr>
            <a:spLocks noGrp="1"/>
          </p:cNvSpPr>
          <p:nvPr>
            <p:ph type="sldNum" sz="quarter" idx="10"/>
          </p:nvPr>
        </p:nvSpPr>
        <p:spPr/>
        <p:txBody>
          <a:bodyPr/>
          <a:lstStyle/>
          <a:p>
            <a:fld id="{DD75BBAA-E343-4353-B346-DD3CC8709949}"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Slide Image Placeholder 1">
            <a:extLst>
              <a:ext uri="{FF2B5EF4-FFF2-40B4-BE49-F238E27FC236}">
                <a16:creationId xmlns:a16="http://schemas.microsoft.com/office/drawing/2014/main" id="{C7BF2452-E2A9-49CB-8EF2-F454C6C0CB59}"/>
              </a:ext>
            </a:extLst>
          </p:cNvPr>
          <p:cNvSpPr>
            <a:spLocks noGrp="1" noRot="1" noChangeAspect="1" noTextEdit="1"/>
          </p:cNvSpPr>
          <p:nvPr>
            <p:ph type="sldImg"/>
          </p:nvPr>
        </p:nvSpPr>
        <p:spPr>
          <a:ln/>
        </p:spPr>
      </p:sp>
      <p:sp>
        <p:nvSpPr>
          <p:cNvPr id="68612" name="Notes Placeholder 2">
            <a:extLst>
              <a:ext uri="{FF2B5EF4-FFF2-40B4-BE49-F238E27FC236}">
                <a16:creationId xmlns:a16="http://schemas.microsoft.com/office/drawing/2014/main" id="{F54243BE-39F5-4341-ACB9-486D5DCD000B}"/>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AlissalaKerr</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9F715AA5-EA74-4DDB-99CC-DBB0738D7136}"/>
              </a:ext>
            </a:extLst>
          </p:cNvPr>
          <p:cNvSpPr>
            <a:spLocks noGrp="1"/>
          </p:cNvSpPr>
          <p:nvPr>
            <p:ph type="sldNum" sz="quarter" idx="10"/>
          </p:nvPr>
        </p:nvSpPr>
        <p:spPr/>
        <p:txBody>
          <a:bodyPr/>
          <a:lstStyle/>
          <a:p>
            <a:fld id="{DD75BBAA-E343-4353-B346-DD3CC8709949}"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FCABE7F2-CB12-458D-B3E5-84AC7A93EA6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F474D0F9-4936-4861-BE3C-F91092D3FC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7AD73C5-F654-4D6B-B831-0819D372BD06}"/>
              </a:ext>
            </a:extLst>
          </p:cNvPr>
          <p:cNvSpPr>
            <a:spLocks noGrp="1"/>
          </p:cNvSpPr>
          <p:nvPr>
            <p:ph type="sldNum" sz="quarter" idx="10"/>
          </p:nvPr>
        </p:nvSpPr>
        <p:spPr/>
        <p:txBody>
          <a:bodyPr/>
          <a:lstStyle/>
          <a:p>
            <a:fld id="{DD75BBAA-E343-4353-B346-DD3CC8709949}" type="slidenum">
              <a:rPr lang="en-US" altLang="en-US" smtClean="0"/>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6C7E7E23-8802-40E2-B137-1BF893A70C97}"/>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52A5F74B-336A-4F9A-A784-8C557929D40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lnSpc>
                <a:spcPct val="120000"/>
              </a:lnSpc>
            </a:pPr>
            <a:r>
              <a:rPr lang="en-US" altLang="en-US" b="1" dirty="0">
                <a:latin typeface="Arial" panose="020B0604020202020204" pitchFamily="34" charset="0"/>
              </a:rPr>
              <a:t>Teacher notes</a:t>
            </a:r>
          </a:p>
          <a:p>
            <a:pPr eaLnBrk="1" hangingPunct="1">
              <a:lnSpc>
                <a:spcPct val="120000"/>
              </a:lnSpc>
            </a:pPr>
            <a:r>
              <a:rPr lang="en-US" altLang="en-US" dirty="0">
                <a:latin typeface="Arial" panose="020B0604020202020204" pitchFamily="34" charset="0"/>
              </a:rPr>
              <a:t>Environmental factors that plants might need to respond to by altering their growth include: </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gravity</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availability of sunlight</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temperature</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availability of water</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availability of mineral ions (e.g. nitrates)</a:t>
            </a:r>
          </a:p>
          <a:p>
            <a:pPr marL="171450" indent="-171450" eaLnBrk="1" hangingPunct="1">
              <a:lnSpc>
                <a:spcPct val="120000"/>
              </a:lnSpc>
              <a:buFont typeface="Arial" panose="020B0604020202020204" pitchFamily="34" charset="0"/>
              <a:buChar char="•"/>
            </a:pPr>
            <a:r>
              <a:rPr lang="en-US" altLang="en-US" dirty="0">
                <a:latin typeface="Arial" panose="020B0604020202020204" pitchFamily="34" charset="0"/>
              </a:rPr>
              <a:t>soil quality.</a:t>
            </a:r>
          </a:p>
          <a:p>
            <a:pPr eaLnBrk="1" hangingPunct="1">
              <a:lnSpc>
                <a:spcPct val="120000"/>
              </a:lnSpc>
            </a:pPr>
            <a:endParaRPr lang="en-US"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altLang="en-US" dirty="0">
              <a:latin typeface="Arial" panose="020B0604020202020204" pitchFamily="34" charset="0"/>
            </a:endParaRPr>
          </a:p>
          <a:p>
            <a:pPr eaLnBrk="1" hangingPunct="1">
              <a:lnSpc>
                <a:spcPct val="120000"/>
              </a:lnSpc>
            </a:pPr>
            <a:endParaRPr lang="en-US" altLang="en-US" dirty="0">
              <a:latin typeface="Arial" panose="020B0604020202020204" pitchFamily="34" charset="0"/>
            </a:endParaRPr>
          </a:p>
          <a:p>
            <a:pPr eaLnBrk="1" hangingPunct="1">
              <a:lnSpc>
                <a:spcPct val="120000"/>
              </a:lnSpc>
            </a:pPr>
            <a:r>
              <a:rPr lang="en-US" altLang="en-US" b="1" dirty="0">
                <a:latin typeface="Arial" panose="020B0604020202020204" pitchFamily="34" charset="0"/>
              </a:rPr>
              <a:t>Photo credit: </a:t>
            </a:r>
            <a:r>
              <a:rPr lang="en-US" altLang="en-US" dirty="0">
                <a:latin typeface="Arial" panose="020B0604020202020204" pitchFamily="34" charset="0"/>
              </a:rPr>
              <a:t>© focal point, Shutterstock.com 2018</a:t>
            </a:r>
          </a:p>
        </p:txBody>
      </p:sp>
      <p:sp>
        <p:nvSpPr>
          <p:cNvPr id="2" name="Slide Number Placeholder 1">
            <a:extLst>
              <a:ext uri="{FF2B5EF4-FFF2-40B4-BE49-F238E27FC236}">
                <a16:creationId xmlns:a16="http://schemas.microsoft.com/office/drawing/2014/main" id="{14CECDE9-08DB-425A-9D3C-5F8C39B36ED1}"/>
              </a:ext>
            </a:extLst>
          </p:cNvPr>
          <p:cNvSpPr>
            <a:spLocks noGrp="1"/>
          </p:cNvSpPr>
          <p:nvPr>
            <p:ph type="sldNum" sz="quarter" idx="10"/>
          </p:nvPr>
        </p:nvSpPr>
        <p:spPr/>
        <p:txBody>
          <a:bodyPr/>
          <a:lstStyle/>
          <a:p>
            <a:fld id="{DD75BBAA-E343-4353-B346-DD3CC8709949}"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91252757-EEC2-4F84-B72F-E55156940B44}"/>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95526A17-2502-4E12-9371-6DEEF75719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may need reminding that stimuli is the plural of stimulus. </a:t>
            </a:r>
          </a:p>
          <a:p>
            <a:pPr eaLnBrk="1" hangingPunct="1"/>
            <a:endParaRPr lang="en-GB" altLang="en-US" dirty="0">
              <a:latin typeface="Arial" panose="020B0604020202020204" pitchFamily="34" charset="0"/>
            </a:endParaRPr>
          </a:p>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a:t>
            </a:r>
            <a:r>
              <a:rPr lang="en-US" altLang="en-US" dirty="0" err="1">
                <a:latin typeface="Arial" panose="020B0604020202020204" pitchFamily="34" charset="0"/>
              </a:rPr>
              <a:t>infocus</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E3F41CE-503E-4F6D-8A01-2D3FC655841A}"/>
              </a:ext>
            </a:extLst>
          </p:cNvPr>
          <p:cNvSpPr>
            <a:spLocks noGrp="1"/>
          </p:cNvSpPr>
          <p:nvPr>
            <p:ph type="sldNum" sz="quarter" idx="10"/>
          </p:nvPr>
        </p:nvSpPr>
        <p:spPr/>
        <p:txBody>
          <a:bodyPr/>
          <a:lstStyle/>
          <a:p>
            <a:fld id="{DD75BBAA-E343-4353-B346-DD3CC870994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E7718211-F527-4D80-9A28-F5DC75E7E267}"/>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D3A3EF22-F37F-4CE5-B41F-D1D925764A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Gravitropism is also known as geotropism.</a:t>
            </a:r>
          </a:p>
        </p:txBody>
      </p:sp>
      <p:sp>
        <p:nvSpPr>
          <p:cNvPr id="2" name="Slide Number Placeholder 1">
            <a:extLst>
              <a:ext uri="{FF2B5EF4-FFF2-40B4-BE49-F238E27FC236}">
                <a16:creationId xmlns:a16="http://schemas.microsoft.com/office/drawing/2014/main" id="{F1F46D32-AFF6-4681-93FF-A993F9F91839}"/>
              </a:ext>
            </a:extLst>
          </p:cNvPr>
          <p:cNvSpPr>
            <a:spLocks noGrp="1"/>
          </p:cNvSpPr>
          <p:nvPr>
            <p:ph type="sldNum" sz="quarter" idx="10"/>
          </p:nvPr>
        </p:nvSpPr>
        <p:spPr/>
        <p:txBody>
          <a:bodyPr/>
          <a:lstStyle/>
          <a:p>
            <a:fld id="{DD75BBAA-E343-4353-B346-DD3CC8709949}"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B2D81075-A6DE-4DE2-A26D-E27AC18BDED7}"/>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125FFE32-5F94-4443-A098-71BF1AC1E5A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Plant Hormones</a:t>
            </a:r>
            <a:r>
              <a:rPr lang="en-GB" altLang="en-US" dirty="0">
                <a:latin typeface="Arial" panose="020B0604020202020204" pitchFamily="34" charset="0"/>
              </a:rPr>
              <a:t>.</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Boardworks Ltd. 2018</a:t>
            </a:r>
          </a:p>
        </p:txBody>
      </p:sp>
      <p:sp>
        <p:nvSpPr>
          <p:cNvPr id="2" name="Slide Number Placeholder 1">
            <a:extLst>
              <a:ext uri="{FF2B5EF4-FFF2-40B4-BE49-F238E27FC236}">
                <a16:creationId xmlns:a16="http://schemas.microsoft.com/office/drawing/2014/main" id="{762853FF-292C-406E-98ED-A2E281DF14B5}"/>
              </a:ext>
            </a:extLst>
          </p:cNvPr>
          <p:cNvSpPr>
            <a:spLocks noGrp="1"/>
          </p:cNvSpPr>
          <p:nvPr>
            <p:ph type="sldNum" sz="quarter" idx="10"/>
          </p:nvPr>
        </p:nvSpPr>
        <p:spPr/>
        <p:txBody>
          <a:bodyPr/>
          <a:lstStyle/>
          <a:p>
            <a:fld id="{DD75BBAA-E343-4353-B346-DD3CC8709949}"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AE28614F-F070-41CB-8063-317B1200A5EB}"/>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9850A588-A806-4336-A839-6DCB05E71A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This matching activity could be used as an introductory or summary activity on plant growth responses.</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Photos.com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0247B680-7FD6-4D53-8BB4-5D83661B91FB}"/>
              </a:ext>
            </a:extLst>
          </p:cNvPr>
          <p:cNvSpPr>
            <a:spLocks noGrp="1"/>
          </p:cNvSpPr>
          <p:nvPr>
            <p:ph type="sldNum" sz="quarter" idx="10"/>
          </p:nvPr>
        </p:nvSpPr>
        <p:spPr/>
        <p:txBody>
          <a:bodyPr/>
          <a:lstStyle/>
          <a:p>
            <a:fld id="{DD75BBAA-E343-4353-B346-DD3CC8709949}"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rPr>
              <a:t>Teacher notes</a:t>
            </a:r>
          </a:p>
          <a:p>
            <a:pPr eaLnBrk="1" hangingPunct="1"/>
            <a:r>
              <a:rPr lang="en-US" altLang="en-US" dirty="0">
                <a:latin typeface="Arial" panose="020B0604020202020204" pitchFamily="34" charset="0"/>
              </a:rPr>
              <a:t>For more information about hormones produced by humans, please refer to </a:t>
            </a:r>
            <a:r>
              <a:rPr lang="en-US" altLang="en-US" i="1" dirty="0">
                <a:latin typeface="Arial" panose="020B0604020202020204" pitchFamily="34" charset="0"/>
              </a:rPr>
              <a:t>The Endocrine System </a:t>
            </a:r>
            <a:r>
              <a:rPr lang="en-US" altLang="en-US" dirty="0">
                <a:latin typeface="Arial" panose="020B0604020202020204" pitchFamily="34" charset="0"/>
              </a:rPr>
              <a:t>presentation.</a:t>
            </a:r>
          </a:p>
          <a:p>
            <a:pPr marL="0" marR="0" lvl="0" indent="0" algn="l" defTabSz="914400" rtl="0" eaLnBrk="0" fontAlgn="base" latinLnBrk="0" hangingPunct="0">
              <a:spcAft>
                <a:spcPct val="0"/>
              </a:spcAft>
              <a:buClrTx/>
              <a:buSzTx/>
              <a:buFontTx/>
              <a:buNone/>
              <a:tabLst/>
              <a:defRPr/>
            </a:pPr>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 D. Kucharski K. </a:t>
            </a:r>
            <a:r>
              <a:rPr lang="en-GB" altLang="en-US" dirty="0" err="1">
                <a:latin typeface="Arial" panose="020B0604020202020204" pitchFamily="34" charset="0"/>
              </a:rPr>
              <a:t>Kucharska</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5" name="Slide Number Placeholder 4">
            <a:extLst>
              <a:ext uri="{FF2B5EF4-FFF2-40B4-BE49-F238E27FC236}">
                <a16:creationId xmlns:a16="http://schemas.microsoft.com/office/drawing/2014/main" id="{838DBD54-5BAA-48F8-95DD-127D845DD6C0}"/>
              </a:ext>
            </a:extLst>
          </p:cNvPr>
          <p:cNvSpPr>
            <a:spLocks noGrp="1"/>
          </p:cNvSpPr>
          <p:nvPr>
            <p:ph type="sldNum" sz="quarter" idx="10"/>
          </p:nvPr>
        </p:nvSpPr>
        <p:spPr/>
        <p:txBody>
          <a:bodyPr/>
          <a:lstStyle/>
          <a:p>
            <a:fld id="{DD75BBAA-E343-4353-B346-DD3CC8709949}" type="slidenum">
              <a:rPr lang="en-US" altLang="en-US" smtClean="0"/>
              <a:pPr/>
              <a:t>8</a:t>
            </a:fld>
            <a:endParaRPr lang="en-US" altLang="en-US"/>
          </a:p>
        </p:txBody>
      </p:sp>
    </p:spTree>
    <p:extLst>
      <p:ext uri="{BB962C8B-B14F-4D97-AF65-F5344CB8AC3E}">
        <p14:creationId xmlns:p14="http://schemas.microsoft.com/office/powerpoint/2010/main" val="248577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a:extLst>
              <a:ext uri="{FF2B5EF4-FFF2-40B4-BE49-F238E27FC236}">
                <a16:creationId xmlns:a16="http://schemas.microsoft.com/office/drawing/2014/main" id="{272390EF-A5C4-4534-8707-8769022D7685}"/>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A160382B-7472-4B5A-9DD1-EBDEA2F7A9C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a:t>
            </a:r>
            <a:r>
              <a:rPr lang="en-US" altLang="en-US" dirty="0" err="1">
                <a:latin typeface="Arial" panose="020B0604020202020204" pitchFamily="34" charset="0"/>
              </a:rPr>
              <a:t>Anest</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38CBC67-A06A-4255-93AA-DF6F220033B8}"/>
              </a:ext>
            </a:extLst>
          </p:cNvPr>
          <p:cNvSpPr>
            <a:spLocks noGrp="1"/>
          </p:cNvSpPr>
          <p:nvPr>
            <p:ph type="sldNum" sz="quarter" idx="10"/>
          </p:nvPr>
        </p:nvSpPr>
        <p:spPr/>
        <p:txBody>
          <a:bodyPr/>
          <a:lstStyle/>
          <a:p>
            <a:fld id="{DD75BBAA-E343-4353-B346-DD3CC8709949}"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199545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9902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3088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7726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249231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893447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555651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7104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244799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66477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2152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26590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111729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57840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75455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39518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01650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7675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3306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773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4489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5126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05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2010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9779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37079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6"/>
    </p:custDataLst>
    <p:extLst>
      <p:ext uri="{BB962C8B-B14F-4D97-AF65-F5344CB8AC3E}">
        <p14:creationId xmlns:p14="http://schemas.microsoft.com/office/powerpoint/2010/main" val="357496843"/>
      </p:ext>
    </p:extLst>
  </p:cSld>
  <p:clrMap bg1="lt1" tx1="dk1" bg2="lt2" tx2="dk2" accent1="accent1" accent2="accent2" accent3="accent3" accent4="accent4" accent5="accent5" accent6="accent6" hlink="hlink" folHlink="folHlink"/>
  <p:sldLayoutIdLst>
    <p:sldLayoutId id="2147485266" r:id="rId1"/>
    <p:sldLayoutId id="2147485267" r:id="rId2"/>
    <p:sldLayoutId id="2147485268" r:id="rId3"/>
    <p:sldLayoutId id="2147485269" r:id="rId4"/>
    <p:sldLayoutId id="2147485270" r:id="rId5"/>
    <p:sldLayoutId id="2147485271" r:id="rId6"/>
    <p:sldLayoutId id="2147485272" r:id="rId7"/>
    <p:sldLayoutId id="2147485273" r:id="rId8"/>
    <p:sldLayoutId id="2147485274" r:id="rId9"/>
    <p:sldLayoutId id="2147485275" r:id="rId10"/>
    <p:sldLayoutId id="2147485276" r:id="rId11"/>
    <p:sldLayoutId id="2147485277" r:id="rId12"/>
    <p:sldLayoutId id="2147485278" r:id="rId13"/>
    <p:sldLayoutId id="214748527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4"/>
    </p:custDataLst>
    <p:extLst>
      <p:ext uri="{BB962C8B-B14F-4D97-AF65-F5344CB8AC3E}">
        <p14:creationId xmlns:p14="http://schemas.microsoft.com/office/powerpoint/2010/main" val="3109394327"/>
      </p:ext>
    </p:extLst>
  </p:cSld>
  <p:clrMap bg1="lt1" tx1="dk1" bg2="lt2" tx2="dk2" accent1="accent1" accent2="accent2" accent3="accent3" accent4="accent4" accent5="accent5" accent6="accent6" hlink="hlink" folHlink="folHlink"/>
  <p:sldLayoutIdLst>
    <p:sldLayoutId id="2147485281" r:id="rId1"/>
    <p:sldLayoutId id="2147485282" r:id="rId2"/>
    <p:sldLayoutId id="2147485283" r:id="rId3"/>
    <p:sldLayoutId id="2147485284" r:id="rId4"/>
    <p:sldLayoutId id="2147485285" r:id="rId5"/>
    <p:sldLayoutId id="2147485286" r:id="rId6"/>
    <p:sldLayoutId id="2147485287" r:id="rId7"/>
    <p:sldLayoutId id="2147485288" r:id="rId8"/>
    <p:sldLayoutId id="2147485289" r:id="rId9"/>
    <p:sldLayoutId id="2147485290" r:id="rId10"/>
    <p:sldLayoutId id="2147485291" r:id="rId11"/>
    <p:sldLayoutId id="214748529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7.png"/><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1.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7.png"/><Relationship Id="rId12" Type="http://schemas.openxmlformats.org/officeDocument/2006/relationships/image" Target="../media/image16.wmf"/><Relationship Id="rId2" Type="http://schemas.openxmlformats.org/officeDocument/2006/relationships/tags" Target="../tags/tag42.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8.jpg"/><Relationship Id="rId5" Type="http://schemas.openxmlformats.org/officeDocument/2006/relationships/notesSlide" Target="../notesSlides/notesSlide12.xml"/><Relationship Id="rId10" Type="http://schemas.openxmlformats.org/officeDocument/2006/relationships/image" Target="../media/image10.png"/><Relationship Id="rId4" Type="http://schemas.openxmlformats.org/officeDocument/2006/relationships/slideLayout" Target="../slideLayouts/slideLayout6.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7.png"/><Relationship Id="rId2"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5.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5.xml"/><Relationship Id="rId7" Type="http://schemas.openxmlformats.org/officeDocument/2006/relationships/image" Target="../media/image17.png"/><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6.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6.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6.xml"/><Relationship Id="rId7" Type="http://schemas.openxmlformats.org/officeDocument/2006/relationships/image" Target="../media/image17.png"/><Relationship Id="rId12" Type="http://schemas.openxmlformats.org/officeDocument/2006/relationships/image" Target="../media/image16.wmf"/><Relationship Id="rId2" Type="http://schemas.openxmlformats.org/officeDocument/2006/relationships/tags" Target="../tags/tag50.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image" Target="../media/image18.jpg"/><Relationship Id="rId5" Type="http://schemas.openxmlformats.org/officeDocument/2006/relationships/notesSlide" Target="../notesSlides/notesSlide20.xml"/><Relationship Id="rId10" Type="http://schemas.openxmlformats.org/officeDocument/2006/relationships/image" Target="../media/image10.png"/><Relationship Id="rId4" Type="http://schemas.openxmlformats.org/officeDocument/2006/relationships/slideLayout" Target="../slideLayouts/slideLayout6.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6.xml"/><Relationship Id="rId5" Type="http://schemas.openxmlformats.org/officeDocument/2006/relationships/image" Target="../media/image6.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7.xml"/><Relationship Id="rId7" Type="http://schemas.openxmlformats.org/officeDocument/2006/relationships/image" Target="../media/image10.png"/><Relationship Id="rId2" Type="http://schemas.openxmlformats.org/officeDocument/2006/relationships/tags" Target="../tags/tag57.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notesSlide" Target="../notesSlides/notesSlide27.xml"/><Relationship Id="rId4" Type="http://schemas.openxmlformats.org/officeDocument/2006/relationships/slideLayout" Target="../slideLayouts/slideLayout20.xml"/><Relationship Id="rId9"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7.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19.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A1C36541-E588-4B10-AED2-DC35DD5DAD9C}"/>
              </a:ext>
            </a:extLst>
          </p:cNvPr>
          <p:cNvSpPr>
            <a:spLocks noGrp="1"/>
          </p:cNvSpPr>
          <p:nvPr>
            <p:ph type="title"/>
          </p:nvPr>
        </p:nvSpPr>
        <p:spPr/>
        <p:txBody>
          <a:bodyPr/>
          <a:lstStyle/>
          <a:p>
            <a:r>
              <a:rPr lang="en-GB" altLang="en-US" dirty="0"/>
              <a:t>Plant </a:t>
            </a:r>
            <a:br>
              <a:rPr lang="en-GB" altLang="en-US" dirty="0"/>
            </a:br>
            <a:r>
              <a:rPr lang="en-GB" altLang="en-US" dirty="0"/>
              <a:t>Hormones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7555960-7DB3-4377-9356-EA766F33E530}"/>
              </a:ext>
            </a:extLst>
          </p:cNvPr>
          <p:cNvSpPr>
            <a:spLocks noGrp="1" noChangeArrowheads="1"/>
          </p:cNvSpPr>
          <p:nvPr>
            <p:ph type="title"/>
          </p:nvPr>
        </p:nvSpPr>
        <p:spPr/>
        <p:txBody>
          <a:bodyPr/>
          <a:lstStyle/>
          <a:p>
            <a:pPr eaLnBrk="1" hangingPunct="1"/>
            <a:r>
              <a:rPr lang="en-GB" altLang="en-US"/>
              <a:t>How does auxin cause phototropism?</a:t>
            </a:r>
          </a:p>
        </p:txBody>
      </p:sp>
      <p:sp>
        <p:nvSpPr>
          <p:cNvPr id="168966" name="Text Box 6">
            <a:extLst>
              <a:ext uri="{FF2B5EF4-FFF2-40B4-BE49-F238E27FC236}">
                <a16:creationId xmlns:a16="http://schemas.microsoft.com/office/drawing/2014/main" id="{40ADEFEF-AE8C-41B3-8028-18503A5BF48A}"/>
              </a:ext>
            </a:extLst>
          </p:cNvPr>
          <p:cNvSpPr txBox="1">
            <a:spLocks noChangeArrowheads="1"/>
          </p:cNvSpPr>
          <p:nvPr/>
        </p:nvSpPr>
        <p:spPr bwMode="auto">
          <a:xfrm>
            <a:off x="342900" y="1804988"/>
            <a:ext cx="842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There will be more auxin on the shaded side of the plant stem than the side exposed to light. </a:t>
            </a:r>
          </a:p>
        </p:txBody>
      </p:sp>
      <p:sp>
        <p:nvSpPr>
          <p:cNvPr id="26628" name="Text Box 19">
            <a:extLst>
              <a:ext uri="{FF2B5EF4-FFF2-40B4-BE49-F238E27FC236}">
                <a16:creationId xmlns:a16="http://schemas.microsoft.com/office/drawing/2014/main" id="{E071B64A-540C-4D38-A870-22BC02C9C1ED}"/>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If a plant only receives light from one side, the auxin in the plant’s stem becomes </a:t>
            </a:r>
            <a:r>
              <a:rPr lang="en-GB" altLang="en-US" b="1" dirty="0"/>
              <a:t>unequally distributed</a:t>
            </a:r>
            <a:r>
              <a:rPr lang="en-GB" altLang="en-US" dirty="0"/>
              <a:t>.</a:t>
            </a:r>
          </a:p>
        </p:txBody>
      </p:sp>
      <p:sp>
        <p:nvSpPr>
          <p:cNvPr id="168982" name="Text Box 226">
            <a:extLst>
              <a:ext uri="{FF2B5EF4-FFF2-40B4-BE49-F238E27FC236}">
                <a16:creationId xmlns:a16="http://schemas.microsoft.com/office/drawing/2014/main" id="{4C17B4EC-9FB9-4350-9AE3-A18FA147B302}"/>
              </a:ext>
            </a:extLst>
          </p:cNvPr>
          <p:cNvSpPr txBox="1">
            <a:spLocks noChangeArrowheads="1"/>
          </p:cNvSpPr>
          <p:nvPr/>
        </p:nvSpPr>
        <p:spPr bwMode="auto">
          <a:xfrm>
            <a:off x="342900" y="2824163"/>
            <a:ext cx="4800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This means that the </a:t>
            </a:r>
            <a:br>
              <a:rPr lang="en-GB" altLang="en-US"/>
            </a:br>
            <a:r>
              <a:rPr lang="en-GB" altLang="en-US"/>
              <a:t>shaded side of the </a:t>
            </a:r>
            <a:br>
              <a:rPr lang="en-GB" altLang="en-US"/>
            </a:br>
            <a:r>
              <a:rPr lang="en-GB" altLang="en-US"/>
              <a:t>stem will have a higher </a:t>
            </a:r>
            <a:br>
              <a:rPr lang="en-GB" altLang="en-US"/>
            </a:br>
            <a:r>
              <a:rPr lang="en-GB" altLang="en-US"/>
              <a:t>growth rate than the </a:t>
            </a:r>
            <a:br>
              <a:rPr lang="en-GB" altLang="en-US"/>
            </a:br>
            <a:r>
              <a:rPr lang="en-GB" altLang="en-US"/>
              <a:t>side facing the light.</a:t>
            </a:r>
          </a:p>
        </p:txBody>
      </p:sp>
      <p:sp>
        <p:nvSpPr>
          <p:cNvPr id="7" name="Text Box 22">
            <a:extLst>
              <a:ext uri="{FF2B5EF4-FFF2-40B4-BE49-F238E27FC236}">
                <a16:creationId xmlns:a16="http://schemas.microsoft.com/office/drawing/2014/main" id="{E18126B8-75FB-4668-B9B2-21153A8062A6}"/>
              </a:ext>
            </a:extLst>
          </p:cNvPr>
          <p:cNvSpPr txBox="1">
            <a:spLocks noChangeArrowheads="1"/>
          </p:cNvSpPr>
          <p:nvPr/>
        </p:nvSpPr>
        <p:spPr bwMode="auto">
          <a:xfrm>
            <a:off x="342900" y="4953000"/>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As a result, the stem will grow unequally, causing the stem </a:t>
            </a:r>
            <a:br>
              <a:rPr lang="en-GB" altLang="en-US" dirty="0"/>
            </a:br>
            <a:r>
              <a:rPr lang="en-GB" altLang="en-US" dirty="0"/>
              <a:t>to bend toward the light. </a:t>
            </a:r>
          </a:p>
        </p:txBody>
      </p:sp>
      <p:pic>
        <p:nvPicPr>
          <p:cNvPr id="26632" name="Picture 7" descr="auxin_phototropism.png">
            <a:extLst>
              <a:ext uri="{FF2B5EF4-FFF2-40B4-BE49-F238E27FC236}">
                <a16:creationId xmlns:a16="http://schemas.microsoft.com/office/drawing/2014/main" id="{8870C59D-B6CD-461B-AC73-BACF4649CC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5925" y="2844800"/>
            <a:ext cx="3678238"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8">
            <a:extLst>
              <a:ext uri="{FF2B5EF4-FFF2-40B4-BE49-F238E27FC236}">
                <a16:creationId xmlns:a16="http://schemas.microsoft.com/office/drawing/2014/main" id="{19211D4E-EBF0-45E5-9D58-8093BD7FD544}"/>
              </a:ext>
            </a:extLst>
          </p:cNvPr>
          <p:cNvSpPr>
            <a:spLocks noChangeArrowheads="1"/>
          </p:cNvSpPr>
          <p:nvPr/>
        </p:nvSpPr>
        <p:spPr bwMode="auto">
          <a:xfrm>
            <a:off x="8015288" y="3567113"/>
            <a:ext cx="83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light</a:t>
            </a:r>
          </a:p>
        </p:txBody>
      </p:sp>
      <p:sp>
        <p:nvSpPr>
          <p:cNvPr id="10" name="Rectangle 9">
            <a:extLst>
              <a:ext uri="{FF2B5EF4-FFF2-40B4-BE49-F238E27FC236}">
                <a16:creationId xmlns:a16="http://schemas.microsoft.com/office/drawing/2014/main" id="{3EAF1129-447E-4EAB-9EDC-ED2B028A18F0}"/>
              </a:ext>
            </a:extLst>
          </p:cNvPr>
          <p:cNvSpPr>
            <a:spLocks noChangeArrowheads="1"/>
          </p:cNvSpPr>
          <p:nvPr/>
        </p:nvSpPr>
        <p:spPr bwMode="auto">
          <a:xfrm>
            <a:off x="3657600" y="2814638"/>
            <a:ext cx="34432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more auxin </a:t>
            </a:r>
            <a:br>
              <a:rPr lang="en-GB" altLang="en-US" b="1" dirty="0"/>
            </a:br>
            <a:r>
              <a:rPr lang="en-GB" altLang="en-US" b="1" dirty="0"/>
              <a:t>on shaded </a:t>
            </a:r>
            <a:br>
              <a:rPr lang="en-GB" altLang="en-US" b="1" dirty="0"/>
            </a:br>
            <a:r>
              <a:rPr lang="en-GB" altLang="en-US" b="1" dirty="0"/>
              <a:t>side of </a:t>
            </a:r>
            <a:br>
              <a:rPr lang="en-GB" altLang="en-US" b="1" dirty="0"/>
            </a:br>
            <a:r>
              <a:rPr lang="en-GB" altLang="en-US" b="1" dirty="0"/>
              <a:t>stem</a:t>
            </a:r>
          </a:p>
        </p:txBody>
      </p:sp>
      <p:sp>
        <p:nvSpPr>
          <p:cNvPr id="11" name="Rectangle 10">
            <a:extLst>
              <a:ext uri="{FF2B5EF4-FFF2-40B4-BE49-F238E27FC236}">
                <a16:creationId xmlns:a16="http://schemas.microsoft.com/office/drawing/2014/main" id="{A717C68F-3D56-4A8A-B284-6183C1740C80}"/>
              </a:ext>
            </a:extLst>
          </p:cNvPr>
          <p:cNvSpPr>
            <a:spLocks noChangeArrowheads="1"/>
          </p:cNvSpPr>
          <p:nvPr/>
        </p:nvSpPr>
        <p:spPr bwMode="auto">
          <a:xfrm>
            <a:off x="6597650" y="4953000"/>
            <a:ext cx="238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uneven growth </a:t>
            </a:r>
            <a:br>
              <a:rPr lang="en-GB" altLang="en-US" b="1" dirty="0"/>
            </a:br>
            <a:r>
              <a:rPr lang="en-GB" altLang="en-US" b="1" dirty="0"/>
              <a:t>rate causes stem to bend</a:t>
            </a:r>
          </a:p>
        </p:txBody>
      </p:sp>
      <p:cxnSp>
        <p:nvCxnSpPr>
          <p:cNvPr id="13" name="Straight Arrow Connector 12">
            <a:extLst>
              <a:ext uri="{FF2B5EF4-FFF2-40B4-BE49-F238E27FC236}">
                <a16:creationId xmlns:a16="http://schemas.microsoft.com/office/drawing/2014/main" id="{AEEFA024-F38A-47ED-843E-4CB32B411EB4}"/>
              </a:ext>
            </a:extLst>
          </p:cNvPr>
          <p:cNvCxnSpPr>
            <a:cxnSpLocks noChangeShapeType="1"/>
          </p:cNvCxnSpPr>
          <p:nvPr/>
        </p:nvCxnSpPr>
        <p:spPr bwMode="auto">
          <a:xfrm flipH="1" flipV="1">
            <a:off x="5829300" y="4356100"/>
            <a:ext cx="723900" cy="83820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14" name="Straight Arrow Connector 13">
            <a:extLst>
              <a:ext uri="{FF2B5EF4-FFF2-40B4-BE49-F238E27FC236}">
                <a16:creationId xmlns:a16="http://schemas.microsoft.com/office/drawing/2014/main" id="{39EF356B-D9F0-448C-8065-3F515E025F01}"/>
              </a:ext>
            </a:extLst>
          </p:cNvPr>
          <p:cNvCxnSpPr>
            <a:cxnSpLocks noChangeShapeType="1"/>
          </p:cNvCxnSpPr>
          <p:nvPr/>
        </p:nvCxnSpPr>
        <p:spPr bwMode="auto">
          <a:xfrm>
            <a:off x="5034844" y="3686175"/>
            <a:ext cx="440267" cy="434269"/>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pic>
        <p:nvPicPr>
          <p:cNvPr id="15" name="Picture 14">
            <a:extLst>
              <a:ext uri="{FF2B5EF4-FFF2-40B4-BE49-F238E27FC236}">
                <a16:creationId xmlns:a16="http://schemas.microsoft.com/office/drawing/2014/main" id="{224FB524-D6E4-45F6-B5BB-43469EA000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p:bldP spid="168982" grpId="0"/>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6CA4C2DD-A610-4DDA-A771-19B28A7916FB}"/>
              </a:ext>
            </a:extLst>
          </p:cNvPr>
          <p:cNvSpPr>
            <a:spLocks noGrp="1" noChangeArrowheads="1"/>
          </p:cNvSpPr>
          <p:nvPr>
            <p:ph type="title"/>
          </p:nvPr>
        </p:nvSpPr>
        <p:spPr/>
        <p:txBody>
          <a:bodyPr/>
          <a:lstStyle/>
          <a:p>
            <a:pPr eaLnBrk="1" hangingPunct="1"/>
            <a:r>
              <a:rPr lang="en-GB" altLang="en-US" dirty="0"/>
              <a:t>Auxin and the growth response to light</a:t>
            </a:r>
          </a:p>
        </p:txBody>
      </p:sp>
      <p:pic>
        <p:nvPicPr>
          <p:cNvPr id="7" name="Picture 6">
            <a:extLst>
              <a:ext uri="{FF2B5EF4-FFF2-40B4-BE49-F238E27FC236}">
                <a16:creationId xmlns:a16="http://schemas.microsoft.com/office/drawing/2014/main" id="{2DA8FA25-B6BE-45DB-ADC4-2B72AECBEBB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12B53CE-364F-4CA5-BA61-37E1D9065D3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0C79D0F3-F942-488D-9A81-C6DFEFE1816B}"/>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7FB7187D-279E-40EC-9A45-46FA557387B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677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48EDF249-EB3B-468F-8508-CF19A46390BF}"/>
              </a:ext>
            </a:extLst>
          </p:cNvPr>
          <p:cNvSpPr>
            <a:spLocks noGrp="1" noChangeArrowheads="1"/>
          </p:cNvSpPr>
          <p:nvPr>
            <p:ph type="title"/>
          </p:nvPr>
        </p:nvSpPr>
        <p:spPr/>
        <p:txBody>
          <a:bodyPr/>
          <a:lstStyle/>
          <a:p>
            <a:pPr eaLnBrk="1" hangingPunct="1"/>
            <a:r>
              <a:rPr lang="en-GB" altLang="en-US" dirty="0"/>
              <a:t>Practical: light and plant growth</a:t>
            </a:r>
          </a:p>
        </p:txBody>
      </p:sp>
      <p:pic>
        <p:nvPicPr>
          <p:cNvPr id="9" name="Picture 8">
            <a:extLst>
              <a:ext uri="{FF2B5EF4-FFF2-40B4-BE49-F238E27FC236}">
                <a16:creationId xmlns:a16="http://schemas.microsoft.com/office/drawing/2014/main" id="{AAA1EBAA-9EAE-40E1-A447-24C22CD2B21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1E543983-2708-4F9E-B6A5-B16DD20742A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2E3FA16D-D5D9-4B80-A638-59B5BDA70AC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8" name="Picture 7">
            <a:extLst>
              <a:ext uri="{FF2B5EF4-FFF2-40B4-BE49-F238E27FC236}">
                <a16:creationId xmlns:a16="http://schemas.microsoft.com/office/drawing/2014/main" id="{AFF3E62B-9080-4091-9123-E8AC33254A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2" name="Picture 11">
            <a:extLst>
              <a:ext uri="{FF2B5EF4-FFF2-40B4-BE49-F238E27FC236}">
                <a16:creationId xmlns:a16="http://schemas.microsoft.com/office/drawing/2014/main" id="{16C74632-1DD4-417F-A14D-2C21D31CFA5D}"/>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29147"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2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2"/>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777" descr="Filipe B. Varela_57066130.jpg">
            <a:extLst>
              <a:ext uri="{FF2B5EF4-FFF2-40B4-BE49-F238E27FC236}">
                <a16:creationId xmlns:a16="http://schemas.microsoft.com/office/drawing/2014/main" id="{F4836AD6-051A-42AE-BCD6-CF76A54B8CEB}"/>
              </a:ext>
            </a:extLst>
          </p:cNvPr>
          <p:cNvPicPr>
            <a:picLocks noChangeAspect="1"/>
          </p:cNvPicPr>
          <p:nvPr/>
        </p:nvPicPr>
        <p:blipFill>
          <a:blip r:embed="rId4">
            <a:extLst>
              <a:ext uri="{28A0092B-C50C-407E-A947-70E740481C1C}">
                <a14:useLocalDpi xmlns:a14="http://schemas.microsoft.com/office/drawing/2010/main" val="0"/>
              </a:ext>
            </a:extLst>
          </a:blip>
          <a:srcRect l="20619" t="5292" r="6580"/>
          <a:stretch>
            <a:fillRect/>
          </a:stretch>
        </p:blipFill>
        <p:spPr bwMode="auto">
          <a:xfrm>
            <a:off x="5616575" y="2470150"/>
            <a:ext cx="206692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16D16129-D733-4EF9-BB04-63135FBEC0BA}"/>
              </a:ext>
            </a:extLst>
          </p:cNvPr>
          <p:cNvSpPr>
            <a:spLocks noGrp="1" noChangeArrowheads="1"/>
          </p:cNvSpPr>
          <p:nvPr>
            <p:ph type="title"/>
          </p:nvPr>
        </p:nvSpPr>
        <p:spPr>
          <a:noFill/>
        </p:spPr>
        <p:txBody>
          <a:bodyPr/>
          <a:lstStyle/>
          <a:p>
            <a:pPr eaLnBrk="1" hangingPunct="1"/>
            <a:r>
              <a:rPr lang="en-GB" altLang="en-US"/>
              <a:t>How does gravity affect plant growth?</a:t>
            </a:r>
          </a:p>
        </p:txBody>
      </p:sp>
      <p:sp>
        <p:nvSpPr>
          <p:cNvPr id="27652" name="Text Box 8">
            <a:extLst>
              <a:ext uri="{FF2B5EF4-FFF2-40B4-BE49-F238E27FC236}">
                <a16:creationId xmlns:a16="http://schemas.microsoft.com/office/drawing/2014/main" id="{CF7F7183-3C7B-4258-907C-7CA58AF9763E}"/>
              </a:ext>
            </a:extLst>
          </p:cNvPr>
          <p:cNvSpPr txBox="1">
            <a:spLocks noChangeArrowheads="1"/>
          </p:cNvSpPr>
          <p:nvPr/>
        </p:nvSpPr>
        <p:spPr bwMode="auto">
          <a:xfrm>
            <a:off x="342900" y="784225"/>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Plants respond to </a:t>
            </a:r>
            <a:r>
              <a:rPr lang="en-GB" altLang="en-US" b="1" dirty="0"/>
              <a:t>gravity</a:t>
            </a:r>
            <a:r>
              <a:rPr lang="en-GB" altLang="en-US" dirty="0"/>
              <a:t> to grow in the right direction. Roots grow down into the soil, while shoots grow up toward light.  </a:t>
            </a:r>
          </a:p>
        </p:txBody>
      </p:sp>
      <p:sp>
        <p:nvSpPr>
          <p:cNvPr id="9" name="Rectangle 17333">
            <a:extLst>
              <a:ext uri="{FF2B5EF4-FFF2-40B4-BE49-F238E27FC236}">
                <a16:creationId xmlns:a16="http://schemas.microsoft.com/office/drawing/2014/main" id="{8677260A-6B6B-44D2-A343-FC6630A12EF1}"/>
              </a:ext>
            </a:extLst>
          </p:cNvPr>
          <p:cNvSpPr>
            <a:spLocks noChangeArrowheads="1"/>
          </p:cNvSpPr>
          <p:nvPr/>
        </p:nvSpPr>
        <p:spPr bwMode="auto">
          <a:xfrm>
            <a:off x="342900" y="183197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growth response to gravity is called </a:t>
            </a:r>
            <a:r>
              <a:rPr lang="en-GB" altLang="en-US" b="1">
                <a:solidFill>
                  <a:srgbClr val="10BC45"/>
                </a:solidFill>
              </a:rPr>
              <a:t>gravitropism</a:t>
            </a:r>
            <a:r>
              <a:rPr lang="en-GB" altLang="en-US"/>
              <a:t>.</a:t>
            </a:r>
          </a:p>
        </p:txBody>
      </p:sp>
      <p:sp>
        <p:nvSpPr>
          <p:cNvPr id="11" name="Rectangle 1">
            <a:extLst>
              <a:ext uri="{FF2B5EF4-FFF2-40B4-BE49-F238E27FC236}">
                <a16:creationId xmlns:a16="http://schemas.microsoft.com/office/drawing/2014/main" id="{FF7F04B1-7BDD-478E-9C6B-6CAA1E7FC1A0}"/>
              </a:ext>
            </a:extLst>
          </p:cNvPr>
          <p:cNvSpPr>
            <a:spLocks noChangeArrowheads="1"/>
          </p:cNvSpPr>
          <p:nvPr/>
        </p:nvSpPr>
        <p:spPr bwMode="auto">
          <a:xfrm>
            <a:off x="342900" y="2484634"/>
            <a:ext cx="521176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Roots grow in the direction of gravity. </a:t>
            </a:r>
            <a:br>
              <a:rPr lang="en-GB" altLang="en-US"/>
            </a:br>
            <a:r>
              <a:rPr lang="en-GB" altLang="en-US"/>
              <a:t>What type of </a:t>
            </a:r>
            <a:r>
              <a:rPr lang="en-GB" altLang="en-US" b="1"/>
              <a:t>gravitropism</a:t>
            </a:r>
            <a:r>
              <a:rPr lang="en-GB" altLang="en-US"/>
              <a:t> is this?</a:t>
            </a:r>
          </a:p>
        </p:txBody>
      </p:sp>
      <p:sp>
        <p:nvSpPr>
          <p:cNvPr id="12" name="Rectangle 1755">
            <a:extLst>
              <a:ext uri="{FF2B5EF4-FFF2-40B4-BE49-F238E27FC236}">
                <a16:creationId xmlns:a16="http://schemas.microsoft.com/office/drawing/2014/main" id="{BEB6531E-9BBB-4B70-AF50-56A08FB9DAF8}"/>
              </a:ext>
            </a:extLst>
          </p:cNvPr>
          <p:cNvSpPr>
            <a:spLocks noChangeArrowheads="1"/>
          </p:cNvSpPr>
          <p:nvPr/>
        </p:nvSpPr>
        <p:spPr bwMode="auto">
          <a:xfrm>
            <a:off x="342900" y="4953000"/>
            <a:ext cx="5048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In contrast, shoots grow in the </a:t>
            </a:r>
            <a:br>
              <a:rPr lang="en-GB" altLang="en-US"/>
            </a:br>
            <a:r>
              <a:rPr lang="en-GB" altLang="en-US"/>
              <a:t>opposite direction to gravity. </a:t>
            </a:r>
            <a:br>
              <a:rPr lang="en-GB" altLang="en-US"/>
            </a:br>
            <a:r>
              <a:rPr lang="en-GB" altLang="en-US"/>
              <a:t>They show </a:t>
            </a:r>
            <a:r>
              <a:rPr lang="en-GB" altLang="en-US" b="1"/>
              <a:t>negative</a:t>
            </a:r>
            <a:r>
              <a:rPr lang="en-GB" altLang="en-US"/>
              <a:t> gravitropism.</a:t>
            </a:r>
          </a:p>
        </p:txBody>
      </p:sp>
      <p:sp>
        <p:nvSpPr>
          <p:cNvPr id="13" name="Rectangle 174">
            <a:extLst>
              <a:ext uri="{FF2B5EF4-FFF2-40B4-BE49-F238E27FC236}">
                <a16:creationId xmlns:a16="http://schemas.microsoft.com/office/drawing/2014/main" id="{7740D721-839C-4AF8-876F-08B7EF694CC1}"/>
              </a:ext>
            </a:extLst>
          </p:cNvPr>
          <p:cNvSpPr>
            <a:spLocks noChangeArrowheads="1"/>
          </p:cNvSpPr>
          <p:nvPr/>
        </p:nvSpPr>
        <p:spPr bwMode="auto">
          <a:xfrm>
            <a:off x="342900" y="3535363"/>
            <a:ext cx="5178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Roots grow in the same direction </a:t>
            </a:r>
            <a:br>
              <a:rPr lang="en-GB" altLang="en-US" dirty="0"/>
            </a:br>
            <a:r>
              <a:rPr lang="en-GB" altLang="en-US" dirty="0"/>
              <a:t>as gravity. They show </a:t>
            </a:r>
            <a:r>
              <a:rPr lang="en-GB" altLang="en-US" b="1" dirty="0"/>
              <a:t>positive</a:t>
            </a:r>
            <a:r>
              <a:rPr lang="en-GB" altLang="en-US" dirty="0"/>
              <a:t> </a:t>
            </a:r>
            <a:br>
              <a:rPr lang="en-GB" altLang="en-US" dirty="0"/>
            </a:br>
            <a:r>
              <a:rPr lang="en-GB" altLang="en-US" dirty="0"/>
              <a:t>gravitropism.</a:t>
            </a:r>
          </a:p>
        </p:txBody>
      </p:sp>
      <p:sp>
        <p:nvSpPr>
          <p:cNvPr id="15" name="Down Arrow 14">
            <a:extLst>
              <a:ext uri="{FF2B5EF4-FFF2-40B4-BE49-F238E27FC236}">
                <a16:creationId xmlns:a16="http://schemas.microsoft.com/office/drawing/2014/main" id="{E75CB47D-E01C-48DD-82D5-39A39A22223B}"/>
              </a:ext>
            </a:extLst>
          </p:cNvPr>
          <p:cNvSpPr/>
          <p:nvPr/>
        </p:nvSpPr>
        <p:spPr bwMode="auto">
          <a:xfrm>
            <a:off x="7694613" y="4786313"/>
            <a:ext cx="314325" cy="901700"/>
          </a:xfrm>
          <a:prstGeom prst="downArrow">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p:spPr>
        <p:txBody>
          <a:bodyPr/>
          <a:lstStyle/>
          <a:p>
            <a:pPr>
              <a:defRPr/>
            </a:pPr>
            <a:endParaRPr lang="en-GB">
              <a:latin typeface="Arial" charset="0"/>
            </a:endParaRPr>
          </a:p>
        </p:txBody>
      </p:sp>
      <p:sp>
        <p:nvSpPr>
          <p:cNvPr id="17" name="Rectangle 16">
            <a:extLst>
              <a:ext uri="{FF2B5EF4-FFF2-40B4-BE49-F238E27FC236}">
                <a16:creationId xmlns:a16="http://schemas.microsoft.com/office/drawing/2014/main" id="{50334BEF-6E33-4AE8-9A02-3FCB19C6997B}"/>
              </a:ext>
            </a:extLst>
          </p:cNvPr>
          <p:cNvSpPr>
            <a:spLocks noChangeArrowheads="1"/>
          </p:cNvSpPr>
          <p:nvPr/>
        </p:nvSpPr>
        <p:spPr bwMode="auto">
          <a:xfrm>
            <a:off x="8054975" y="5006975"/>
            <a:ext cx="955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roots</a:t>
            </a:r>
          </a:p>
        </p:txBody>
      </p:sp>
      <p:sp>
        <p:nvSpPr>
          <p:cNvPr id="18" name="Rectangle 17">
            <a:extLst>
              <a:ext uri="{FF2B5EF4-FFF2-40B4-BE49-F238E27FC236}">
                <a16:creationId xmlns:a16="http://schemas.microsoft.com/office/drawing/2014/main" id="{7FA74654-560E-4540-8DF5-782211C4E92B}"/>
              </a:ext>
            </a:extLst>
          </p:cNvPr>
          <p:cNvSpPr>
            <a:spLocks noChangeArrowheads="1"/>
          </p:cNvSpPr>
          <p:nvPr/>
        </p:nvSpPr>
        <p:spPr bwMode="auto">
          <a:xfrm>
            <a:off x="7951788" y="3246438"/>
            <a:ext cx="1192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shoots</a:t>
            </a:r>
          </a:p>
        </p:txBody>
      </p:sp>
      <p:pic>
        <p:nvPicPr>
          <p:cNvPr id="14" name="Picture 13" descr="slide 13.png">
            <a:extLst>
              <a:ext uri="{FF2B5EF4-FFF2-40B4-BE49-F238E27FC236}">
                <a16:creationId xmlns:a16="http://schemas.microsoft.com/office/drawing/2014/main" id="{42C14CE9-6F21-4EB7-A846-A3627AB3BA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4450" y="3046413"/>
            <a:ext cx="35401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1D524C29-638A-47EB-90A8-700EF7BCBCF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p:bldP spid="15"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B416AD8-5E46-44D9-8FB9-F2B55BE755E2}"/>
              </a:ext>
            </a:extLst>
          </p:cNvPr>
          <p:cNvSpPr>
            <a:spLocks noGrp="1" noChangeArrowheads="1"/>
          </p:cNvSpPr>
          <p:nvPr>
            <p:ph type="title"/>
          </p:nvPr>
        </p:nvSpPr>
        <p:spPr>
          <a:noFill/>
        </p:spPr>
        <p:txBody>
          <a:bodyPr/>
          <a:lstStyle/>
          <a:p>
            <a:pPr eaLnBrk="1" hangingPunct="1"/>
            <a:r>
              <a:rPr lang="en-GB" altLang="en-US"/>
              <a:t>Auxin and gravitropism</a:t>
            </a:r>
          </a:p>
        </p:txBody>
      </p:sp>
      <p:sp>
        <p:nvSpPr>
          <p:cNvPr id="28675" name="Text Box 8">
            <a:extLst>
              <a:ext uri="{FF2B5EF4-FFF2-40B4-BE49-F238E27FC236}">
                <a16:creationId xmlns:a16="http://schemas.microsoft.com/office/drawing/2014/main" id="{FC956108-3A0B-485F-9474-D1DCA2E7B1C0}"/>
              </a:ext>
            </a:extLst>
          </p:cNvPr>
          <p:cNvSpPr txBox="1">
            <a:spLocks noChangeArrowheads="1"/>
          </p:cNvSpPr>
          <p:nvPr/>
        </p:nvSpPr>
        <p:spPr bwMode="auto">
          <a:xfrm>
            <a:off x="342900" y="784225"/>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Similar to light, a plant’s growth response to gravity is regulated by </a:t>
            </a:r>
            <a:r>
              <a:rPr lang="en-GB" altLang="en-US" b="1" dirty="0"/>
              <a:t>auxin</a:t>
            </a:r>
            <a:r>
              <a:rPr lang="en-GB" altLang="en-US" dirty="0"/>
              <a:t>. </a:t>
            </a:r>
          </a:p>
        </p:txBody>
      </p:sp>
      <p:sp>
        <p:nvSpPr>
          <p:cNvPr id="9" name="Rectangle 17">
            <a:extLst>
              <a:ext uri="{FF2B5EF4-FFF2-40B4-BE49-F238E27FC236}">
                <a16:creationId xmlns:a16="http://schemas.microsoft.com/office/drawing/2014/main" id="{74C66EB4-42BB-4FB7-ABDD-EA4716B1FE80}"/>
              </a:ext>
            </a:extLst>
          </p:cNvPr>
          <p:cNvSpPr>
            <a:spLocks noChangeArrowheads="1"/>
          </p:cNvSpPr>
          <p:nvPr/>
        </p:nvSpPr>
        <p:spPr bwMode="auto">
          <a:xfrm>
            <a:off x="342900" y="1714442"/>
            <a:ext cx="40624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Auxin is produced in both the shoot tips and the root tips of plants. </a:t>
            </a:r>
          </a:p>
        </p:txBody>
      </p:sp>
      <p:sp>
        <p:nvSpPr>
          <p:cNvPr id="19" name="Rectangle 1756">
            <a:extLst>
              <a:ext uri="{FF2B5EF4-FFF2-40B4-BE49-F238E27FC236}">
                <a16:creationId xmlns:a16="http://schemas.microsoft.com/office/drawing/2014/main" id="{5C706978-28DB-4711-9675-EFE30D3BA395}"/>
              </a:ext>
            </a:extLst>
          </p:cNvPr>
          <p:cNvSpPr>
            <a:spLocks noChangeArrowheads="1"/>
          </p:cNvSpPr>
          <p:nvPr/>
        </p:nvSpPr>
        <p:spPr bwMode="auto">
          <a:xfrm>
            <a:off x="342900" y="3014546"/>
            <a:ext cx="4284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Auxin in root tips coordinates </a:t>
            </a:r>
            <a:br>
              <a:rPr lang="en-GB" altLang="en-US" dirty="0"/>
            </a:br>
            <a:r>
              <a:rPr lang="en-GB" altLang="en-US" dirty="0"/>
              <a:t>positive gravitropism in </a:t>
            </a:r>
            <a:br>
              <a:rPr lang="en-GB" altLang="en-US" dirty="0"/>
            </a:br>
            <a:r>
              <a:rPr lang="en-GB" altLang="en-US" dirty="0"/>
              <a:t>growing roots. </a:t>
            </a:r>
          </a:p>
        </p:txBody>
      </p:sp>
      <p:sp>
        <p:nvSpPr>
          <p:cNvPr id="20" name="Rectangle 1">
            <a:extLst>
              <a:ext uri="{FF2B5EF4-FFF2-40B4-BE49-F238E27FC236}">
                <a16:creationId xmlns:a16="http://schemas.microsoft.com/office/drawing/2014/main" id="{0677D856-DEB9-42B0-9F20-2BB37AA02222}"/>
              </a:ext>
            </a:extLst>
          </p:cNvPr>
          <p:cNvSpPr>
            <a:spLocks noChangeArrowheads="1"/>
          </p:cNvSpPr>
          <p:nvPr/>
        </p:nvSpPr>
        <p:spPr bwMode="auto">
          <a:xfrm>
            <a:off x="342900" y="5661731"/>
            <a:ext cx="7875588"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Why is gravitropism important in plant roots and shoots?</a:t>
            </a:r>
          </a:p>
        </p:txBody>
      </p:sp>
      <p:sp>
        <p:nvSpPr>
          <p:cNvPr id="21" name="Rectangle 20">
            <a:extLst>
              <a:ext uri="{FF2B5EF4-FFF2-40B4-BE49-F238E27FC236}">
                <a16:creationId xmlns:a16="http://schemas.microsoft.com/office/drawing/2014/main" id="{3BB00D84-039F-4DF7-A9F8-811FA27C8E5D}"/>
              </a:ext>
            </a:extLst>
          </p:cNvPr>
          <p:cNvSpPr>
            <a:spLocks noChangeArrowheads="1"/>
          </p:cNvSpPr>
          <p:nvPr/>
        </p:nvSpPr>
        <p:spPr bwMode="auto">
          <a:xfrm>
            <a:off x="342900" y="4314650"/>
            <a:ext cx="44097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Auxin in shoot tips coordinates negative gravitropism in growing shoots. </a:t>
            </a:r>
          </a:p>
        </p:txBody>
      </p:sp>
      <p:sp>
        <p:nvSpPr>
          <p:cNvPr id="24" name="Down Arrow 23">
            <a:extLst>
              <a:ext uri="{FF2B5EF4-FFF2-40B4-BE49-F238E27FC236}">
                <a16:creationId xmlns:a16="http://schemas.microsoft.com/office/drawing/2014/main" id="{92289AAC-F0DD-4A33-8518-FA8DA0852CB3}"/>
              </a:ext>
            </a:extLst>
          </p:cNvPr>
          <p:cNvSpPr/>
          <p:nvPr/>
        </p:nvSpPr>
        <p:spPr bwMode="auto">
          <a:xfrm>
            <a:off x="6583363" y="3986213"/>
            <a:ext cx="315912" cy="903287"/>
          </a:xfrm>
          <a:prstGeom prst="downArrow">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p:spPr>
        <p:txBody>
          <a:bodyPr/>
          <a:lstStyle/>
          <a:p>
            <a:pPr>
              <a:defRPr/>
            </a:pPr>
            <a:endParaRPr lang="en-GB">
              <a:latin typeface="Arial" charset="0"/>
            </a:endParaRPr>
          </a:p>
        </p:txBody>
      </p:sp>
      <p:sp>
        <p:nvSpPr>
          <p:cNvPr id="26" name="Rectangle 25">
            <a:extLst>
              <a:ext uri="{FF2B5EF4-FFF2-40B4-BE49-F238E27FC236}">
                <a16:creationId xmlns:a16="http://schemas.microsoft.com/office/drawing/2014/main" id="{4078D584-8FE4-46C5-8E43-ABCB68E0DD8D}"/>
              </a:ext>
            </a:extLst>
          </p:cNvPr>
          <p:cNvSpPr>
            <a:spLocks noChangeArrowheads="1"/>
          </p:cNvSpPr>
          <p:nvPr/>
        </p:nvSpPr>
        <p:spPr bwMode="auto">
          <a:xfrm>
            <a:off x="6940550" y="1820863"/>
            <a:ext cx="2203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auxin causes </a:t>
            </a:r>
            <a:br>
              <a:rPr lang="en-GB" altLang="en-US" b="1"/>
            </a:br>
            <a:r>
              <a:rPr lang="en-GB" altLang="en-US" b="1"/>
              <a:t>negative </a:t>
            </a:r>
            <a:br>
              <a:rPr lang="en-GB" altLang="en-US" b="1"/>
            </a:br>
            <a:r>
              <a:rPr lang="en-GB" altLang="en-US" b="1"/>
              <a:t>gravitropism</a:t>
            </a:r>
          </a:p>
        </p:txBody>
      </p:sp>
      <p:sp>
        <p:nvSpPr>
          <p:cNvPr id="27" name="Rectangle 26">
            <a:extLst>
              <a:ext uri="{FF2B5EF4-FFF2-40B4-BE49-F238E27FC236}">
                <a16:creationId xmlns:a16="http://schemas.microsoft.com/office/drawing/2014/main" id="{4DAB17C2-910A-48F0-9451-99B9EC9F2AD3}"/>
              </a:ext>
            </a:extLst>
          </p:cNvPr>
          <p:cNvSpPr>
            <a:spLocks noChangeArrowheads="1"/>
          </p:cNvSpPr>
          <p:nvPr/>
        </p:nvSpPr>
        <p:spPr bwMode="auto">
          <a:xfrm>
            <a:off x="6940550" y="3862388"/>
            <a:ext cx="2203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auxin causes </a:t>
            </a:r>
            <a:br>
              <a:rPr lang="en-GB" altLang="en-US" b="1"/>
            </a:br>
            <a:r>
              <a:rPr lang="en-GB" altLang="en-US" b="1"/>
              <a:t>positive</a:t>
            </a:r>
            <a:br>
              <a:rPr lang="en-GB" altLang="en-US" b="1"/>
            </a:br>
            <a:r>
              <a:rPr lang="en-GB" altLang="en-US" b="1"/>
              <a:t>gravitropism</a:t>
            </a:r>
          </a:p>
        </p:txBody>
      </p:sp>
      <p:pic>
        <p:nvPicPr>
          <p:cNvPr id="28685" name="Picture 14" descr="slide 14.jpg">
            <a:extLst>
              <a:ext uri="{FF2B5EF4-FFF2-40B4-BE49-F238E27FC236}">
                <a16:creationId xmlns:a16="http://schemas.microsoft.com/office/drawing/2014/main" id="{C7162BED-CC8A-4E97-9400-F68DB786C6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4008" y="1262063"/>
            <a:ext cx="18288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slide 14 - 1.png">
            <a:extLst>
              <a:ext uri="{FF2B5EF4-FFF2-40B4-BE49-F238E27FC236}">
                <a16:creationId xmlns:a16="http://schemas.microsoft.com/office/drawing/2014/main" id="{48F426DA-F14D-4A47-B36E-90A696E211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7650" y="1971675"/>
            <a:ext cx="35401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A1B5154D-A690-4DD7-8CE5-963D20189C5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AFCEC8A3-8EFA-47F5-8C3E-2DC334C53074}"/>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8D39F8B9-3B71-4D25-A80E-3F2327518CA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animBg="1"/>
      <p:bldP spid="21" grpId="0"/>
      <p:bldP spid="24" grpId="0" animBg="1"/>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9651BE73-7AFA-415E-8269-A14467CCF9FA}"/>
              </a:ext>
            </a:extLst>
          </p:cNvPr>
          <p:cNvSpPr>
            <a:spLocks noGrp="1" noChangeArrowheads="1"/>
          </p:cNvSpPr>
          <p:nvPr>
            <p:ph type="title"/>
          </p:nvPr>
        </p:nvSpPr>
        <p:spPr/>
        <p:txBody>
          <a:bodyPr/>
          <a:lstStyle/>
          <a:p>
            <a:pPr eaLnBrk="1" hangingPunct="1"/>
            <a:r>
              <a:rPr lang="en-GB" altLang="en-US" dirty="0"/>
              <a:t>Plant growth in response to gravity</a:t>
            </a:r>
          </a:p>
        </p:txBody>
      </p:sp>
      <p:pic>
        <p:nvPicPr>
          <p:cNvPr id="7" name="Picture 6">
            <a:extLst>
              <a:ext uri="{FF2B5EF4-FFF2-40B4-BE49-F238E27FC236}">
                <a16:creationId xmlns:a16="http://schemas.microsoft.com/office/drawing/2014/main" id="{3CF04161-9530-400B-9824-28E27A959B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DE85A915-4536-4B6C-9205-090961C763F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76079AED-409D-4DD3-A7ED-F97B757B8D83}"/>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C3532FD9-3783-43F0-8469-79D01474144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5202"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3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01E10BB-1DCC-40FF-B29C-2BF8DB034C03}"/>
              </a:ext>
            </a:extLst>
          </p:cNvPr>
          <p:cNvSpPr>
            <a:spLocks noGrp="1" noChangeArrowheads="1"/>
          </p:cNvSpPr>
          <p:nvPr>
            <p:ph type="title"/>
          </p:nvPr>
        </p:nvSpPr>
        <p:spPr/>
        <p:txBody>
          <a:bodyPr/>
          <a:lstStyle/>
          <a:p>
            <a:pPr eaLnBrk="1" hangingPunct="1"/>
            <a:r>
              <a:rPr lang="en-GB" altLang="en-US" dirty="0"/>
              <a:t>Plant tropisms: true or false?</a:t>
            </a:r>
          </a:p>
        </p:txBody>
      </p:sp>
      <p:pic>
        <p:nvPicPr>
          <p:cNvPr id="7" name="Picture 6">
            <a:extLst>
              <a:ext uri="{FF2B5EF4-FFF2-40B4-BE49-F238E27FC236}">
                <a16:creationId xmlns:a16="http://schemas.microsoft.com/office/drawing/2014/main" id="{A2AA6489-B5DC-4870-B98B-CE7966BF0A3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29E711E-FCDA-4EF4-B7C0-2F47FB59113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4C572B6-D849-4099-BC47-6B81E99D08E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Bogdan-Wankowicz_42155164_W.jpg">
            <a:extLst>
              <a:ext uri="{FF2B5EF4-FFF2-40B4-BE49-F238E27FC236}">
                <a16:creationId xmlns:a16="http://schemas.microsoft.com/office/drawing/2014/main" id="{7B614820-5320-45A1-94E6-4A4BB72C58DF}"/>
              </a:ext>
            </a:extLst>
          </p:cNvPr>
          <p:cNvPicPr>
            <a:picLocks noChangeAspect="1"/>
          </p:cNvPicPr>
          <p:nvPr/>
        </p:nvPicPr>
        <p:blipFill>
          <a:blip r:embed="rId4">
            <a:extLst>
              <a:ext uri="{28A0092B-C50C-407E-A947-70E740481C1C}">
                <a14:useLocalDpi xmlns:a14="http://schemas.microsoft.com/office/drawing/2010/main" val="0"/>
              </a:ext>
            </a:extLst>
          </a:blip>
          <a:srcRect l="27261" t="28551" r="22493" b="8148"/>
          <a:stretch>
            <a:fillRect/>
          </a:stretch>
        </p:blipFill>
        <p:spPr bwMode="auto">
          <a:xfrm>
            <a:off x="5567363" y="1887538"/>
            <a:ext cx="29654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EDABC34F-6DA1-4889-ACBC-76C736CB9944}"/>
              </a:ext>
            </a:extLst>
          </p:cNvPr>
          <p:cNvSpPr>
            <a:spLocks noGrp="1" noChangeArrowheads="1"/>
          </p:cNvSpPr>
          <p:nvPr>
            <p:ph type="title"/>
          </p:nvPr>
        </p:nvSpPr>
        <p:spPr>
          <a:noFill/>
        </p:spPr>
        <p:txBody>
          <a:bodyPr/>
          <a:lstStyle/>
          <a:p>
            <a:pPr eaLnBrk="1" hangingPunct="1"/>
            <a:r>
              <a:rPr lang="en-GB" altLang="en-US"/>
              <a:t>Other plant hormones</a:t>
            </a:r>
          </a:p>
        </p:txBody>
      </p:sp>
      <p:sp>
        <p:nvSpPr>
          <p:cNvPr id="29700" name="Text Box 87">
            <a:extLst>
              <a:ext uri="{FF2B5EF4-FFF2-40B4-BE49-F238E27FC236}">
                <a16:creationId xmlns:a16="http://schemas.microsoft.com/office/drawing/2014/main" id="{91A976C1-1EC9-45AE-816D-394DE0AC2099}"/>
              </a:ext>
            </a:extLst>
          </p:cNvPr>
          <p:cNvSpPr txBox="1">
            <a:spLocks noChangeArrowheads="1"/>
          </p:cNvSpPr>
          <p:nvPr/>
        </p:nvSpPr>
        <p:spPr bwMode="auto">
          <a:xfrm>
            <a:off x="342901" y="784225"/>
            <a:ext cx="837212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There are several other plant hormones that have important roles in the coordination of growth and development. </a:t>
            </a:r>
          </a:p>
        </p:txBody>
      </p:sp>
      <p:sp>
        <p:nvSpPr>
          <p:cNvPr id="17" name="Text Box 85">
            <a:extLst>
              <a:ext uri="{FF2B5EF4-FFF2-40B4-BE49-F238E27FC236}">
                <a16:creationId xmlns:a16="http://schemas.microsoft.com/office/drawing/2014/main" id="{627B10C1-B4CA-4765-B797-90442ED28A0F}"/>
              </a:ext>
            </a:extLst>
          </p:cNvPr>
          <p:cNvSpPr txBox="1">
            <a:spLocks noChangeArrowheads="1"/>
          </p:cNvSpPr>
          <p:nvPr/>
        </p:nvSpPr>
        <p:spPr bwMode="auto">
          <a:xfrm>
            <a:off x="342901" y="1803400"/>
            <a:ext cx="5403144"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Gibberellins </a:t>
            </a:r>
            <a:r>
              <a:rPr lang="en-GB" altLang="en-US" dirty="0">
                <a:solidFill>
                  <a:srgbClr val="010066"/>
                </a:solidFill>
              </a:rPr>
              <a:t>are a class of hormones </a:t>
            </a:r>
            <a:br>
              <a:rPr lang="en-GB" altLang="en-US" dirty="0">
                <a:solidFill>
                  <a:srgbClr val="010066"/>
                </a:solidFill>
              </a:rPr>
            </a:br>
            <a:r>
              <a:rPr lang="en-GB" altLang="en-US" dirty="0">
                <a:solidFill>
                  <a:srgbClr val="010066"/>
                </a:solidFill>
              </a:rPr>
              <a:t>that coordinate the initiation of seed </a:t>
            </a:r>
            <a:br>
              <a:rPr lang="en-GB" altLang="en-US" dirty="0">
                <a:solidFill>
                  <a:srgbClr val="010066"/>
                </a:solidFill>
              </a:rPr>
            </a:br>
            <a:r>
              <a:rPr lang="en-GB" altLang="en-US" dirty="0">
                <a:solidFill>
                  <a:srgbClr val="010066"/>
                </a:solidFill>
              </a:rPr>
              <a:t>germination. They also stimulate </a:t>
            </a:r>
            <a:br>
              <a:rPr lang="en-GB" altLang="en-US" dirty="0">
                <a:solidFill>
                  <a:srgbClr val="010066"/>
                </a:solidFill>
              </a:rPr>
            </a:br>
            <a:r>
              <a:rPr lang="en-GB" altLang="en-US" dirty="0">
                <a:solidFill>
                  <a:srgbClr val="010066"/>
                </a:solidFill>
              </a:rPr>
              <a:t>flower opening and fruit growth.</a:t>
            </a:r>
            <a:endParaRPr lang="en-GB" altLang="en-US" b="1" dirty="0">
              <a:solidFill>
                <a:srgbClr val="10BC45"/>
              </a:solidFill>
            </a:endParaRPr>
          </a:p>
        </p:txBody>
      </p:sp>
      <p:sp>
        <p:nvSpPr>
          <p:cNvPr id="18" name="Text Box 84">
            <a:extLst>
              <a:ext uri="{FF2B5EF4-FFF2-40B4-BE49-F238E27FC236}">
                <a16:creationId xmlns:a16="http://schemas.microsoft.com/office/drawing/2014/main" id="{F6907794-3AC8-4026-AB72-D35D11DE7634}"/>
              </a:ext>
            </a:extLst>
          </p:cNvPr>
          <p:cNvSpPr txBox="1">
            <a:spLocks noChangeArrowheads="1"/>
          </p:cNvSpPr>
          <p:nvPr/>
        </p:nvSpPr>
        <p:spPr bwMode="auto">
          <a:xfrm>
            <a:off x="342901" y="3562350"/>
            <a:ext cx="512092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Ethene </a:t>
            </a:r>
            <a:r>
              <a:rPr lang="en-GB" altLang="en-US" dirty="0">
                <a:solidFill>
                  <a:srgbClr val="010066"/>
                </a:solidFill>
              </a:rPr>
              <a:t>is a hormone that causes </a:t>
            </a:r>
            <a:br>
              <a:rPr lang="en-GB" altLang="en-US" dirty="0">
                <a:solidFill>
                  <a:srgbClr val="010066"/>
                </a:solidFill>
              </a:rPr>
            </a:br>
            <a:r>
              <a:rPr lang="en-GB" altLang="en-US" dirty="0">
                <a:solidFill>
                  <a:srgbClr val="010066"/>
                </a:solidFill>
              </a:rPr>
              <a:t>fruit ripening and the shedding of </a:t>
            </a:r>
            <a:br>
              <a:rPr lang="en-GB" altLang="en-US" dirty="0">
                <a:solidFill>
                  <a:srgbClr val="010066"/>
                </a:solidFill>
              </a:rPr>
            </a:br>
            <a:r>
              <a:rPr lang="en-GB" altLang="en-US" dirty="0">
                <a:solidFill>
                  <a:srgbClr val="010066"/>
                </a:solidFill>
              </a:rPr>
              <a:t>leaves. It also controls cell division.</a:t>
            </a:r>
            <a:endParaRPr lang="en-GB" altLang="en-US" b="1" dirty="0">
              <a:solidFill>
                <a:srgbClr val="10BC45"/>
              </a:solidFill>
            </a:endParaRPr>
          </a:p>
        </p:txBody>
      </p:sp>
      <p:sp>
        <p:nvSpPr>
          <p:cNvPr id="29" name="Text Box 83">
            <a:extLst>
              <a:ext uri="{FF2B5EF4-FFF2-40B4-BE49-F238E27FC236}">
                <a16:creationId xmlns:a16="http://schemas.microsoft.com/office/drawing/2014/main" id="{6BC4468D-BB5B-44B9-8E4C-D1B76753992D}"/>
              </a:ext>
            </a:extLst>
          </p:cNvPr>
          <p:cNvSpPr txBox="1">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Auxin, gibberellins and ethene interact with one another to ensure optimal plant growth and development in response </a:t>
            </a:r>
            <a:br>
              <a:rPr lang="en-GB" altLang="en-US" dirty="0">
                <a:solidFill>
                  <a:srgbClr val="010066"/>
                </a:solidFill>
              </a:rPr>
            </a:br>
            <a:r>
              <a:rPr lang="en-GB" altLang="en-US" dirty="0">
                <a:solidFill>
                  <a:srgbClr val="010066"/>
                </a:solidFill>
              </a:rPr>
              <a:t>to changing environmental conditions. </a:t>
            </a:r>
            <a:endParaRPr lang="en-GB" altLang="en-US" b="1" dirty="0">
              <a:solidFill>
                <a:srgbClr val="10BC45"/>
              </a:solidFill>
            </a:endParaRPr>
          </a:p>
        </p:txBody>
      </p:sp>
      <p:pic>
        <p:nvPicPr>
          <p:cNvPr id="9" name="Picture 8">
            <a:extLst>
              <a:ext uri="{FF2B5EF4-FFF2-40B4-BE49-F238E27FC236}">
                <a16:creationId xmlns:a16="http://schemas.microsoft.com/office/drawing/2014/main" id="{3EF01E75-EFD9-4102-8911-D00220CA769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Text Box 8">
            <a:extLst>
              <a:ext uri="{FF2B5EF4-FFF2-40B4-BE49-F238E27FC236}">
                <a16:creationId xmlns:a16="http://schemas.microsoft.com/office/drawing/2014/main" id="{5C62C7EB-57DD-476B-AF55-0932323139B1}"/>
              </a:ext>
            </a:extLst>
          </p:cNvPr>
          <p:cNvSpPr txBox="1">
            <a:spLocks noChangeArrowheads="1"/>
          </p:cNvSpPr>
          <p:nvPr/>
        </p:nvSpPr>
        <p:spPr bwMode="auto">
          <a:xfrm>
            <a:off x="342900" y="2131342"/>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t>growing cuttings</a:t>
            </a:r>
          </a:p>
        </p:txBody>
      </p:sp>
      <p:sp>
        <p:nvSpPr>
          <p:cNvPr id="73737" name="Text Box 9">
            <a:extLst>
              <a:ext uri="{FF2B5EF4-FFF2-40B4-BE49-F238E27FC236}">
                <a16:creationId xmlns:a16="http://schemas.microsoft.com/office/drawing/2014/main" id="{6965A1D9-84D3-466C-BA88-E751F27E3917}"/>
              </a:ext>
            </a:extLst>
          </p:cNvPr>
          <p:cNvSpPr txBox="1">
            <a:spLocks noChangeArrowheads="1"/>
          </p:cNvSpPr>
          <p:nvPr/>
        </p:nvSpPr>
        <p:spPr bwMode="auto">
          <a:xfrm>
            <a:off x="342900" y="3384832"/>
            <a:ext cx="2735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a:t>killing weeds</a:t>
            </a:r>
          </a:p>
        </p:txBody>
      </p:sp>
      <p:sp>
        <p:nvSpPr>
          <p:cNvPr id="73738" name="Text Box 10">
            <a:extLst>
              <a:ext uri="{FF2B5EF4-FFF2-40B4-BE49-F238E27FC236}">
                <a16:creationId xmlns:a16="http://schemas.microsoft.com/office/drawing/2014/main" id="{8BCCE62E-10CF-4C6C-8B25-7145484C9745}"/>
              </a:ext>
            </a:extLst>
          </p:cNvPr>
          <p:cNvSpPr txBox="1">
            <a:spLocks noChangeArrowheads="1"/>
          </p:cNvSpPr>
          <p:nvPr/>
        </p:nvSpPr>
        <p:spPr bwMode="auto">
          <a:xfrm>
            <a:off x="342900" y="4011577"/>
            <a:ext cx="349532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t>promoting flowering</a:t>
            </a:r>
            <a:endParaRPr lang="en-GB" altLang="en-US" b="1" dirty="0">
              <a:solidFill>
                <a:srgbClr val="10BC45"/>
              </a:solidFill>
            </a:endParaRPr>
          </a:p>
        </p:txBody>
      </p:sp>
      <p:sp>
        <p:nvSpPr>
          <p:cNvPr id="31749" name="Rectangle 14">
            <a:extLst>
              <a:ext uri="{FF2B5EF4-FFF2-40B4-BE49-F238E27FC236}">
                <a16:creationId xmlns:a16="http://schemas.microsoft.com/office/drawing/2014/main" id="{564879FA-3A6D-4A9C-960E-FB30E4691033}"/>
              </a:ext>
            </a:extLst>
          </p:cNvPr>
          <p:cNvSpPr>
            <a:spLocks noChangeArrowheads="1"/>
          </p:cNvSpPr>
          <p:nvPr/>
        </p:nvSpPr>
        <p:spPr bwMode="auto">
          <a:xfrm>
            <a:off x="342900" y="784225"/>
            <a:ext cx="8105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Plant hormones are naturally occurring chemicals. </a:t>
            </a:r>
            <a:br>
              <a:rPr lang="en-GB" altLang="en-US" dirty="0">
                <a:solidFill>
                  <a:srgbClr val="010066"/>
                </a:solidFill>
              </a:rPr>
            </a:br>
            <a:r>
              <a:rPr lang="en-GB" altLang="en-US" dirty="0">
                <a:solidFill>
                  <a:srgbClr val="010066"/>
                </a:solidFill>
              </a:rPr>
              <a:t>However, they can also be produced synthetically for uses in </a:t>
            </a:r>
            <a:r>
              <a:rPr lang="en-GB" altLang="en-US" b="1" dirty="0">
                <a:solidFill>
                  <a:srgbClr val="10BC45"/>
                </a:solidFill>
              </a:rPr>
              <a:t>agriculture</a:t>
            </a:r>
            <a:r>
              <a:rPr lang="en-GB" altLang="en-US" dirty="0">
                <a:solidFill>
                  <a:srgbClr val="010066"/>
                </a:solidFill>
              </a:rPr>
              <a:t> and </a:t>
            </a:r>
            <a:r>
              <a:rPr lang="en-GB" altLang="en-US" b="1" dirty="0">
                <a:solidFill>
                  <a:srgbClr val="10BC45"/>
                </a:solidFill>
              </a:rPr>
              <a:t>horticulture</a:t>
            </a:r>
            <a:r>
              <a:rPr lang="en-GB" altLang="en-US" dirty="0">
                <a:solidFill>
                  <a:srgbClr val="010066"/>
                </a:solidFill>
              </a:rPr>
              <a:t>, including:</a:t>
            </a:r>
          </a:p>
        </p:txBody>
      </p:sp>
      <p:sp>
        <p:nvSpPr>
          <p:cNvPr id="31750" name="Rectangle 1566">
            <a:extLst>
              <a:ext uri="{FF2B5EF4-FFF2-40B4-BE49-F238E27FC236}">
                <a16:creationId xmlns:a16="http://schemas.microsoft.com/office/drawing/2014/main" id="{AAFE6E89-FEEE-4136-82EB-E5213470BA0B}"/>
              </a:ext>
            </a:extLst>
          </p:cNvPr>
          <p:cNvSpPr>
            <a:spLocks noGrp="1" noChangeArrowheads="1"/>
          </p:cNvSpPr>
          <p:nvPr>
            <p:ph type="title"/>
          </p:nvPr>
        </p:nvSpPr>
        <p:spPr/>
        <p:txBody>
          <a:bodyPr/>
          <a:lstStyle/>
          <a:p>
            <a:pPr eaLnBrk="1" hangingPunct="1"/>
            <a:r>
              <a:rPr lang="en-GB" altLang="en-US"/>
              <a:t>How can plant hormones be used?</a:t>
            </a:r>
          </a:p>
        </p:txBody>
      </p:sp>
      <p:sp>
        <p:nvSpPr>
          <p:cNvPr id="13" name="Text Box 104">
            <a:extLst>
              <a:ext uri="{FF2B5EF4-FFF2-40B4-BE49-F238E27FC236}">
                <a16:creationId xmlns:a16="http://schemas.microsoft.com/office/drawing/2014/main" id="{DD18B0F7-0B3A-4311-AECB-BCC318F62041}"/>
              </a:ext>
            </a:extLst>
          </p:cNvPr>
          <p:cNvSpPr txBox="1">
            <a:spLocks noChangeArrowheads="1"/>
          </p:cNvSpPr>
          <p:nvPr/>
        </p:nvSpPr>
        <p:spPr bwMode="auto">
          <a:xfrm>
            <a:off x="342901" y="4638322"/>
            <a:ext cx="349532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t>increasing fruit size.</a:t>
            </a:r>
          </a:p>
        </p:txBody>
      </p:sp>
      <p:sp>
        <p:nvSpPr>
          <p:cNvPr id="14" name="Text Box 103">
            <a:extLst>
              <a:ext uri="{FF2B5EF4-FFF2-40B4-BE49-F238E27FC236}">
                <a16:creationId xmlns:a16="http://schemas.microsoft.com/office/drawing/2014/main" id="{5DA951BD-D442-43BC-B718-210986FB5E93}"/>
              </a:ext>
            </a:extLst>
          </p:cNvPr>
          <p:cNvSpPr txBox="1">
            <a:spLocks noChangeArrowheads="1"/>
          </p:cNvSpPr>
          <p:nvPr/>
        </p:nvSpPr>
        <p:spPr bwMode="auto">
          <a:xfrm>
            <a:off x="342900" y="2758087"/>
            <a:ext cx="248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t>ripening fruit</a:t>
            </a:r>
          </a:p>
        </p:txBody>
      </p:sp>
      <p:sp>
        <p:nvSpPr>
          <p:cNvPr id="15" name="Rectangle 1">
            <a:extLst>
              <a:ext uri="{FF2B5EF4-FFF2-40B4-BE49-F238E27FC236}">
                <a16:creationId xmlns:a16="http://schemas.microsoft.com/office/drawing/2014/main" id="{E73EAB89-5C20-412C-A60E-FF8A697A4F69}"/>
              </a:ext>
            </a:extLst>
          </p:cNvPr>
          <p:cNvSpPr>
            <a:spLocks noChangeArrowheads="1"/>
          </p:cNvSpPr>
          <p:nvPr/>
        </p:nvSpPr>
        <p:spPr bwMode="auto">
          <a:xfrm>
            <a:off x="342900" y="5287257"/>
            <a:ext cx="8337550"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Can you name some reasons why these uses are beneficial for gardeners and farmers? </a:t>
            </a:r>
          </a:p>
        </p:txBody>
      </p:sp>
      <p:pic>
        <p:nvPicPr>
          <p:cNvPr id="31755" name="Picture 15" descr="Paladin12_176379140_WEB.jpg">
            <a:extLst>
              <a:ext uri="{FF2B5EF4-FFF2-40B4-BE49-F238E27FC236}">
                <a16:creationId xmlns:a16="http://schemas.microsoft.com/office/drawing/2014/main" id="{661768DA-AC23-4900-B759-E4118D921F28}"/>
              </a:ext>
            </a:extLst>
          </p:cNvPr>
          <p:cNvPicPr>
            <a:picLocks noChangeAspect="1"/>
          </p:cNvPicPr>
          <p:nvPr/>
        </p:nvPicPr>
        <p:blipFill>
          <a:blip r:embed="rId4">
            <a:extLst>
              <a:ext uri="{28A0092B-C50C-407E-A947-70E740481C1C}">
                <a14:useLocalDpi xmlns:a14="http://schemas.microsoft.com/office/drawing/2010/main" val="0"/>
              </a:ext>
            </a:extLst>
          </a:blip>
          <a:srcRect l="8339" t="10065" r="3963"/>
          <a:stretch>
            <a:fillRect/>
          </a:stretch>
        </p:blipFill>
        <p:spPr bwMode="auto">
          <a:xfrm>
            <a:off x="4132263" y="2086857"/>
            <a:ext cx="44005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2A8DFD2-6736-49EC-BC5B-3FCDC07B348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15">
            <a:extLst>
              <a:ext uri="{FF2B5EF4-FFF2-40B4-BE49-F238E27FC236}">
                <a16:creationId xmlns:a16="http://schemas.microsoft.com/office/drawing/2014/main" id="{4931CDE1-0D55-4A69-9F72-D18B9364B81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4960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P spid="73737" grpId="0"/>
      <p:bldP spid="73738" grpId="0"/>
      <p:bldP spid="13"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5" descr="PlantHormones_rootingpowder_boardworksimage.jpg">
            <a:extLst>
              <a:ext uri="{FF2B5EF4-FFF2-40B4-BE49-F238E27FC236}">
                <a16:creationId xmlns:a16="http://schemas.microsoft.com/office/drawing/2014/main" id="{74855543-1E0A-4403-BA4F-4138BF07C7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6194" y="2784829"/>
            <a:ext cx="40417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a:extLst>
              <a:ext uri="{FF2B5EF4-FFF2-40B4-BE49-F238E27FC236}">
                <a16:creationId xmlns:a16="http://schemas.microsoft.com/office/drawing/2014/main" id="{39FE007F-0947-4541-A9D9-E5DB12E2F2DF}"/>
              </a:ext>
            </a:extLst>
          </p:cNvPr>
          <p:cNvSpPr>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a:solidFill>
                  <a:srgbClr val="10BC45"/>
                </a:solidFill>
              </a:rPr>
              <a:t>cutting</a:t>
            </a:r>
            <a:r>
              <a:rPr lang="en-GB" altLang="en-US" dirty="0">
                <a:solidFill>
                  <a:srgbClr val="010066"/>
                </a:solidFill>
              </a:rPr>
              <a:t> is a part of a plant that has been removed from the main shoot. </a:t>
            </a:r>
            <a:endParaRPr lang="en-GB" altLang="en-US" sz="1200" dirty="0">
              <a:solidFill>
                <a:srgbClr val="010066"/>
              </a:solidFill>
            </a:endParaRPr>
          </a:p>
        </p:txBody>
      </p:sp>
      <p:sp>
        <p:nvSpPr>
          <p:cNvPr id="32772" name="Rectangle 8555">
            <a:extLst>
              <a:ext uri="{FF2B5EF4-FFF2-40B4-BE49-F238E27FC236}">
                <a16:creationId xmlns:a16="http://schemas.microsoft.com/office/drawing/2014/main" id="{B82A2A4B-A850-46B4-A3C1-D9BF498B5E30}"/>
              </a:ext>
            </a:extLst>
          </p:cNvPr>
          <p:cNvSpPr>
            <a:spLocks noGrp="1" noChangeArrowheads="1"/>
          </p:cNvSpPr>
          <p:nvPr>
            <p:ph type="title"/>
          </p:nvPr>
        </p:nvSpPr>
        <p:spPr/>
        <p:txBody>
          <a:bodyPr/>
          <a:lstStyle/>
          <a:p>
            <a:pPr eaLnBrk="1" hangingPunct="1"/>
            <a:r>
              <a:rPr lang="en-GB" altLang="en-US"/>
              <a:t>Using plant hormones to grow cuttings</a:t>
            </a:r>
          </a:p>
        </p:txBody>
      </p:sp>
      <p:sp>
        <p:nvSpPr>
          <p:cNvPr id="75785" name="Rectangle 94">
            <a:extLst>
              <a:ext uri="{FF2B5EF4-FFF2-40B4-BE49-F238E27FC236}">
                <a16:creationId xmlns:a16="http://schemas.microsoft.com/office/drawing/2014/main" id="{46AA19C5-EB57-4D2E-AD27-3537072724B0}"/>
              </a:ext>
            </a:extLst>
          </p:cNvPr>
          <p:cNvSpPr>
            <a:spLocks noChangeArrowheads="1"/>
          </p:cNvSpPr>
          <p:nvPr/>
        </p:nvSpPr>
        <p:spPr bwMode="auto">
          <a:xfrm>
            <a:off x="342900" y="1653712"/>
            <a:ext cx="8329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A cutting does not have roots. This means it is unable to absorb water or minerals.</a:t>
            </a:r>
          </a:p>
        </p:txBody>
      </p:sp>
      <p:sp>
        <p:nvSpPr>
          <p:cNvPr id="75786" name="Rectangle 10">
            <a:extLst>
              <a:ext uri="{FF2B5EF4-FFF2-40B4-BE49-F238E27FC236}">
                <a16:creationId xmlns:a16="http://schemas.microsoft.com/office/drawing/2014/main" id="{905B48C8-0A92-4174-8D02-C5E714FA614C}"/>
              </a:ext>
            </a:extLst>
          </p:cNvPr>
          <p:cNvSpPr>
            <a:spLocks noChangeArrowheads="1"/>
          </p:cNvSpPr>
          <p:nvPr/>
        </p:nvSpPr>
        <p:spPr bwMode="auto">
          <a:xfrm>
            <a:off x="342900" y="2524052"/>
            <a:ext cx="36480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To stimulate root growth, cuttings are dipped into </a:t>
            </a:r>
            <a:r>
              <a:rPr lang="en-GB" altLang="en-US" b="1" dirty="0">
                <a:solidFill>
                  <a:srgbClr val="10BC45"/>
                </a:solidFill>
              </a:rPr>
              <a:t>rooting powder</a:t>
            </a:r>
            <a:r>
              <a:rPr lang="en-GB" altLang="en-US" dirty="0">
                <a:solidFill>
                  <a:srgbClr val="010066"/>
                </a:solidFill>
              </a:rPr>
              <a:t>. </a:t>
            </a:r>
          </a:p>
        </p:txBody>
      </p:sp>
      <p:sp>
        <p:nvSpPr>
          <p:cNvPr id="75787" name="Rectangle 11">
            <a:extLst>
              <a:ext uri="{FF2B5EF4-FFF2-40B4-BE49-F238E27FC236}">
                <a16:creationId xmlns:a16="http://schemas.microsoft.com/office/drawing/2014/main" id="{8F05A9A9-232F-4A4B-9BF6-945C88E7D673}"/>
              </a:ext>
            </a:extLst>
          </p:cNvPr>
          <p:cNvSpPr>
            <a:spLocks noChangeArrowheads="1"/>
          </p:cNvSpPr>
          <p:nvPr/>
        </p:nvSpPr>
        <p:spPr bwMode="auto">
          <a:xfrm>
            <a:off x="342900" y="4633031"/>
            <a:ext cx="3940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Cuttings are genetically identical to the parent plant. This allows growers to </a:t>
            </a:r>
          </a:p>
          <a:p>
            <a:pPr eaLnBrk="1" hangingPunct="1"/>
            <a:r>
              <a:rPr lang="en-GB" altLang="en-US" dirty="0">
                <a:solidFill>
                  <a:srgbClr val="010066"/>
                </a:solidFill>
              </a:rPr>
              <a:t>copy successful plants.   </a:t>
            </a:r>
          </a:p>
        </p:txBody>
      </p:sp>
      <p:sp>
        <p:nvSpPr>
          <p:cNvPr id="9" name="Rectangle 8">
            <a:extLst>
              <a:ext uri="{FF2B5EF4-FFF2-40B4-BE49-F238E27FC236}">
                <a16:creationId xmlns:a16="http://schemas.microsoft.com/office/drawing/2014/main" id="{A4F83A6D-CC50-4BBE-9CDD-5BB23C00F75F}"/>
              </a:ext>
            </a:extLst>
          </p:cNvPr>
          <p:cNvSpPr>
            <a:spLocks noChangeArrowheads="1"/>
          </p:cNvSpPr>
          <p:nvPr/>
        </p:nvSpPr>
        <p:spPr bwMode="auto">
          <a:xfrm>
            <a:off x="342900" y="3764279"/>
            <a:ext cx="3940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Rooting powder contains </a:t>
            </a:r>
            <a:br>
              <a:rPr lang="en-GB" altLang="en-US" dirty="0">
                <a:solidFill>
                  <a:srgbClr val="010066"/>
                </a:solidFill>
              </a:rPr>
            </a:br>
            <a:r>
              <a:rPr lang="en-GB" altLang="en-US" dirty="0">
                <a:solidFill>
                  <a:srgbClr val="010066"/>
                </a:solidFill>
              </a:rPr>
              <a:t>the plant hormone, </a:t>
            </a:r>
            <a:r>
              <a:rPr lang="en-GB" altLang="en-US" b="1" dirty="0">
                <a:solidFill>
                  <a:srgbClr val="010066"/>
                </a:solidFill>
              </a:rPr>
              <a:t>auxin</a:t>
            </a:r>
            <a:r>
              <a:rPr lang="en-GB" altLang="en-US" dirty="0">
                <a:solidFill>
                  <a:srgbClr val="010066"/>
                </a:solidFill>
              </a:rPr>
              <a:t>. </a:t>
            </a:r>
            <a:endParaRPr lang="en-GB" altLang="en-US" dirty="0"/>
          </a:p>
        </p:txBody>
      </p:sp>
      <p:sp>
        <p:nvSpPr>
          <p:cNvPr id="10" name="Rectangle 9">
            <a:extLst>
              <a:ext uri="{FF2B5EF4-FFF2-40B4-BE49-F238E27FC236}">
                <a16:creationId xmlns:a16="http://schemas.microsoft.com/office/drawing/2014/main" id="{7EF9ACCD-EA3D-4DCB-B31C-B0851DA9CAAE}"/>
              </a:ext>
            </a:extLst>
          </p:cNvPr>
          <p:cNvSpPr>
            <a:spLocks noChangeArrowheads="1"/>
          </p:cNvSpPr>
          <p:nvPr/>
        </p:nvSpPr>
        <p:spPr bwMode="auto">
          <a:xfrm>
            <a:off x="6130044" y="2122842"/>
            <a:ext cx="1293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cutting </a:t>
            </a:r>
            <a:endParaRPr lang="en-GB" altLang="en-US" b="1" dirty="0"/>
          </a:p>
        </p:txBody>
      </p:sp>
      <p:cxnSp>
        <p:nvCxnSpPr>
          <p:cNvPr id="11" name="Straight Arrow Connector 10">
            <a:extLst>
              <a:ext uri="{FF2B5EF4-FFF2-40B4-BE49-F238E27FC236}">
                <a16:creationId xmlns:a16="http://schemas.microsoft.com/office/drawing/2014/main" id="{81C6C327-B98F-4841-B3E5-D4901B84A6F6}"/>
              </a:ext>
            </a:extLst>
          </p:cNvPr>
          <p:cNvCxnSpPr>
            <a:cxnSpLocks noChangeShapeType="1"/>
            <a:stCxn id="10" idx="2"/>
          </p:cNvCxnSpPr>
          <p:nvPr/>
        </p:nvCxnSpPr>
        <p:spPr bwMode="auto">
          <a:xfrm>
            <a:off x="6777744" y="2584804"/>
            <a:ext cx="808037" cy="1114425"/>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BC3D22BE-A404-40D3-AA22-E8B21854DAF2}"/>
              </a:ext>
            </a:extLst>
          </p:cNvPr>
          <p:cNvSpPr>
            <a:spLocks noChangeArrowheads="1"/>
          </p:cNvSpPr>
          <p:nvPr/>
        </p:nvSpPr>
        <p:spPr bwMode="auto">
          <a:xfrm>
            <a:off x="5179131" y="6047142"/>
            <a:ext cx="2420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rooting powder</a:t>
            </a:r>
            <a:endParaRPr lang="en-GB" altLang="en-US" b="1"/>
          </a:p>
        </p:txBody>
      </p:sp>
      <p:pic>
        <p:nvPicPr>
          <p:cNvPr id="15" name="Picture 14" descr="slide 20.png">
            <a:extLst>
              <a:ext uri="{FF2B5EF4-FFF2-40B4-BE49-F238E27FC236}">
                <a16:creationId xmlns:a16="http://schemas.microsoft.com/office/drawing/2014/main" id="{CF8F1B89-AC4F-4722-9411-A84AEA64D2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4381" y="4512029"/>
            <a:ext cx="1871663"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028A6D5-484F-4BE1-B898-22050145BE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78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p:bldP spid="75786" grpId="0"/>
      <p:bldP spid="75787" grpId="0"/>
      <p:bldP spid="9" grpId="0"/>
      <p:bldP spid="10"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EA2EBEC5-EB80-4E8F-AA2B-32BA2E09E913}"/>
              </a:ext>
            </a:extLst>
          </p:cNvPr>
          <p:cNvSpPr>
            <a:spLocks noGrp="1" noChangeArrowheads="1"/>
          </p:cNvSpPr>
          <p:nvPr>
            <p:ph type="title"/>
          </p:nvPr>
        </p:nvSpPr>
        <p:spPr>
          <a:noFill/>
        </p:spPr>
        <p:txBody>
          <a:bodyPr/>
          <a:lstStyle/>
          <a:p>
            <a:pPr eaLnBrk="1" hangingPunct="1"/>
            <a:r>
              <a:rPr lang="en-GB" altLang="en-US" dirty="0"/>
              <a:t>How are cuttings grown?</a:t>
            </a:r>
          </a:p>
        </p:txBody>
      </p:sp>
      <p:pic>
        <p:nvPicPr>
          <p:cNvPr id="8" name="Picture 7">
            <a:extLst>
              <a:ext uri="{FF2B5EF4-FFF2-40B4-BE49-F238E27FC236}">
                <a16:creationId xmlns:a16="http://schemas.microsoft.com/office/drawing/2014/main" id="{CE5DAB5C-6167-46C9-9E31-5BF209714F4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F250D190-435F-4A81-A902-894861CCEDE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92D573E5-1352-4428-B33F-D3DCAEE59B64}"/>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7327CD36-D05C-4C35-A018-D20760B90F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2" name="Picture 11">
            <a:extLst>
              <a:ext uri="{FF2B5EF4-FFF2-40B4-BE49-F238E27FC236}">
                <a16:creationId xmlns:a16="http://schemas.microsoft.com/office/drawing/2014/main" id="{8744DB06-8495-4A6E-ACC6-37C47A8DE0E0}"/>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87019"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2"/>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666">
            <a:extLst>
              <a:ext uri="{FF2B5EF4-FFF2-40B4-BE49-F238E27FC236}">
                <a16:creationId xmlns:a16="http://schemas.microsoft.com/office/drawing/2014/main" id="{6C71D78F-B2C0-4AF2-BCD6-BE7E469E50B7}"/>
              </a:ext>
            </a:extLst>
          </p:cNvPr>
          <p:cNvSpPr>
            <a:spLocks noGrp="1" noChangeArrowheads="1"/>
          </p:cNvSpPr>
          <p:nvPr>
            <p:ph type="title"/>
          </p:nvPr>
        </p:nvSpPr>
        <p:spPr/>
        <p:txBody>
          <a:bodyPr/>
          <a:lstStyle/>
          <a:p>
            <a:pPr eaLnBrk="1" hangingPunct="1"/>
            <a:r>
              <a:rPr lang="en-GB" altLang="en-US"/>
              <a:t>Using plant hormones in tissue culture</a:t>
            </a:r>
          </a:p>
        </p:txBody>
      </p:sp>
      <p:sp>
        <p:nvSpPr>
          <p:cNvPr id="33795" name="Rectangle 10">
            <a:extLst>
              <a:ext uri="{FF2B5EF4-FFF2-40B4-BE49-F238E27FC236}">
                <a16:creationId xmlns:a16="http://schemas.microsoft.com/office/drawing/2014/main" id="{220B5D34-F61F-4CEA-9FBD-23F21DA9891A}"/>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Tissue culture </a:t>
            </a:r>
            <a:r>
              <a:rPr lang="en-GB" altLang="en-US" dirty="0">
                <a:solidFill>
                  <a:srgbClr val="010066"/>
                </a:solidFill>
              </a:rPr>
              <a:t>is carried out in a lab and is a method used to grow whole plants from a plant tissue sample. </a:t>
            </a:r>
            <a:r>
              <a:rPr lang="en-GB" altLang="en-US" b="1" dirty="0">
                <a:solidFill>
                  <a:srgbClr val="010066"/>
                </a:solidFill>
              </a:rPr>
              <a:t>Auxin</a:t>
            </a:r>
            <a:r>
              <a:rPr lang="en-GB" altLang="en-US" dirty="0">
                <a:solidFill>
                  <a:srgbClr val="010066"/>
                </a:solidFill>
              </a:rPr>
              <a:t> is commonly used to encourage growth in tissue culture. </a:t>
            </a:r>
          </a:p>
        </p:txBody>
      </p:sp>
      <p:sp>
        <p:nvSpPr>
          <p:cNvPr id="9" name="Rectangle 8">
            <a:extLst>
              <a:ext uri="{FF2B5EF4-FFF2-40B4-BE49-F238E27FC236}">
                <a16:creationId xmlns:a16="http://schemas.microsoft.com/office/drawing/2014/main" id="{BA567908-7566-465C-9BD1-B6EC80AF29F3}"/>
              </a:ext>
            </a:extLst>
          </p:cNvPr>
          <p:cNvSpPr>
            <a:spLocks noChangeArrowheads="1"/>
          </p:cNvSpPr>
          <p:nvPr/>
        </p:nvSpPr>
        <p:spPr bwMode="auto">
          <a:xfrm>
            <a:off x="342900" y="217412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tissue sample usually consists of a cluster of cells, with no roots of shoots. </a:t>
            </a:r>
            <a:endParaRPr lang="en-GB" altLang="en-US"/>
          </a:p>
        </p:txBody>
      </p:sp>
      <p:sp>
        <p:nvSpPr>
          <p:cNvPr id="16" name="Rectangle 15">
            <a:extLst>
              <a:ext uri="{FF2B5EF4-FFF2-40B4-BE49-F238E27FC236}">
                <a16:creationId xmlns:a16="http://schemas.microsoft.com/office/drawing/2014/main" id="{F5571130-5ECF-47EF-A34D-E9E6AF7169DA}"/>
              </a:ext>
            </a:extLst>
          </p:cNvPr>
          <p:cNvSpPr>
            <a:spLocks noChangeArrowheads="1"/>
          </p:cNvSpPr>
          <p:nvPr/>
        </p:nvSpPr>
        <p:spPr bwMode="auto">
          <a:xfrm>
            <a:off x="342900" y="5322888"/>
            <a:ext cx="5321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plantlet can then be planted </a:t>
            </a:r>
            <a:br>
              <a:rPr lang="en-GB" altLang="en-US" dirty="0">
                <a:solidFill>
                  <a:srgbClr val="010066"/>
                </a:solidFill>
              </a:rPr>
            </a:br>
            <a:r>
              <a:rPr lang="en-GB" altLang="en-US" dirty="0">
                <a:solidFill>
                  <a:srgbClr val="010066"/>
                </a:solidFill>
              </a:rPr>
              <a:t>in soil to continue to develop.</a:t>
            </a:r>
            <a:endParaRPr lang="en-GB" altLang="en-US" dirty="0"/>
          </a:p>
        </p:txBody>
      </p:sp>
      <p:sp>
        <p:nvSpPr>
          <p:cNvPr id="17" name="Rectangle 16">
            <a:extLst>
              <a:ext uri="{FF2B5EF4-FFF2-40B4-BE49-F238E27FC236}">
                <a16:creationId xmlns:a16="http://schemas.microsoft.com/office/drawing/2014/main" id="{C312C4E6-741C-4E05-9FC7-A1116418C614}"/>
              </a:ext>
            </a:extLst>
          </p:cNvPr>
          <p:cNvSpPr>
            <a:spLocks noChangeArrowheads="1"/>
          </p:cNvSpPr>
          <p:nvPr/>
        </p:nvSpPr>
        <p:spPr bwMode="auto">
          <a:xfrm>
            <a:off x="342900" y="3194143"/>
            <a:ext cx="440972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Auxin is added to the growth medium to induce the cell cluster to develop a shoot and root. This allows the cluster to form a plantlet. </a:t>
            </a:r>
            <a:endParaRPr lang="en-GB" altLang="en-US" dirty="0"/>
          </a:p>
        </p:txBody>
      </p:sp>
      <p:pic>
        <p:nvPicPr>
          <p:cNvPr id="19" name="Picture 18" descr="KYTan_110428121_WEB.jpg">
            <a:extLst>
              <a:ext uri="{FF2B5EF4-FFF2-40B4-BE49-F238E27FC236}">
                <a16:creationId xmlns:a16="http://schemas.microsoft.com/office/drawing/2014/main" id="{C5315193-BC25-47BA-A827-0B0B3AE5A393}"/>
              </a:ext>
            </a:extLst>
          </p:cNvPr>
          <p:cNvPicPr>
            <a:picLocks noChangeAspect="1"/>
          </p:cNvPicPr>
          <p:nvPr/>
        </p:nvPicPr>
        <p:blipFill>
          <a:blip r:embed="rId4">
            <a:extLst>
              <a:ext uri="{28A0092B-C50C-407E-A947-70E740481C1C}">
                <a14:useLocalDpi xmlns:a14="http://schemas.microsoft.com/office/drawing/2010/main" val="0"/>
              </a:ext>
            </a:extLst>
          </a:blip>
          <a:srcRect l="33759" r="9610" b="17682"/>
          <a:stretch>
            <a:fillRect/>
          </a:stretch>
        </p:blipFill>
        <p:spPr bwMode="auto">
          <a:xfrm>
            <a:off x="5239455" y="3014663"/>
            <a:ext cx="3236913"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0D8EEA8-3176-42FB-8A07-184BAA6923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B0F99E00-8381-4D7F-A8A4-EA59509EB02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a:extLst>
              <a:ext uri="{FF2B5EF4-FFF2-40B4-BE49-F238E27FC236}">
                <a16:creationId xmlns:a16="http://schemas.microsoft.com/office/drawing/2014/main" id="{D3E94214-DEF1-4C0C-BC21-7422274F4B78}"/>
              </a:ext>
            </a:extLst>
          </p:cNvPr>
          <p:cNvSpPr>
            <a:spLocks noGrp="1" noChangeArrowheads="1"/>
          </p:cNvSpPr>
          <p:nvPr>
            <p:ph type="title"/>
          </p:nvPr>
        </p:nvSpPr>
        <p:spPr/>
        <p:txBody>
          <a:bodyPr/>
          <a:lstStyle/>
          <a:p>
            <a:pPr eaLnBrk="1" hangingPunct="1"/>
            <a:r>
              <a:rPr lang="en-GB" altLang="en-US"/>
              <a:t>Using plant hormones to kill weeds</a:t>
            </a:r>
          </a:p>
        </p:txBody>
      </p:sp>
      <p:sp>
        <p:nvSpPr>
          <p:cNvPr id="34819" name="Text Box 10">
            <a:extLst>
              <a:ext uri="{FF2B5EF4-FFF2-40B4-BE49-F238E27FC236}">
                <a16:creationId xmlns:a16="http://schemas.microsoft.com/office/drawing/2014/main" id="{E6ED3149-73BD-4658-862E-A26858C1D9AD}"/>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Herbicides </a:t>
            </a:r>
            <a:r>
              <a:rPr lang="en-GB" altLang="en-US" dirty="0">
                <a:solidFill>
                  <a:srgbClr val="010066"/>
                </a:solidFill>
              </a:rPr>
              <a:t>can be used to kill weeds. They are selective, which means they only affect certain types of plants. </a:t>
            </a:r>
            <a:br>
              <a:rPr lang="en-GB" altLang="en-US" dirty="0">
                <a:solidFill>
                  <a:srgbClr val="010066"/>
                </a:solidFill>
              </a:rPr>
            </a:br>
            <a:r>
              <a:rPr lang="en-GB" altLang="en-US" dirty="0">
                <a:solidFill>
                  <a:srgbClr val="010066"/>
                </a:solidFill>
              </a:rPr>
              <a:t>Some herbicides contain the plant hormone, </a:t>
            </a:r>
            <a:r>
              <a:rPr lang="en-GB" altLang="en-US" b="1" dirty="0">
                <a:solidFill>
                  <a:srgbClr val="010066"/>
                </a:solidFill>
              </a:rPr>
              <a:t>auxin</a:t>
            </a:r>
            <a:r>
              <a:rPr lang="en-GB" altLang="en-US" dirty="0">
                <a:solidFill>
                  <a:srgbClr val="010066"/>
                </a:solidFill>
              </a:rPr>
              <a:t>.  </a:t>
            </a:r>
          </a:p>
        </p:txBody>
      </p:sp>
      <p:sp>
        <p:nvSpPr>
          <p:cNvPr id="11" name="Rectangle 10">
            <a:extLst>
              <a:ext uri="{FF2B5EF4-FFF2-40B4-BE49-F238E27FC236}">
                <a16:creationId xmlns:a16="http://schemas.microsoft.com/office/drawing/2014/main" id="{8DBE9903-109F-435B-8F09-BA8EF08C8D44}"/>
              </a:ext>
            </a:extLst>
          </p:cNvPr>
          <p:cNvSpPr>
            <a:spLocks noChangeArrowheads="1"/>
          </p:cNvSpPr>
          <p:nvPr/>
        </p:nvSpPr>
        <p:spPr bwMode="auto">
          <a:xfrm>
            <a:off x="342900" y="2051050"/>
            <a:ext cx="4751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Most weeds have </a:t>
            </a:r>
            <a:r>
              <a:rPr lang="en-GB" altLang="en-US" b="1">
                <a:solidFill>
                  <a:srgbClr val="010066"/>
                </a:solidFill>
              </a:rPr>
              <a:t>broad leaves</a:t>
            </a:r>
            <a:r>
              <a:rPr lang="en-GB" altLang="en-US">
                <a:solidFill>
                  <a:srgbClr val="010066"/>
                </a:solidFill>
              </a:rPr>
              <a:t>. Cereals crops, such as wheat, have narrow leaves. </a:t>
            </a:r>
            <a:endParaRPr lang="en-GB" altLang="en-US"/>
          </a:p>
        </p:txBody>
      </p:sp>
      <p:sp>
        <p:nvSpPr>
          <p:cNvPr id="12" name="Rectangle 11">
            <a:extLst>
              <a:ext uri="{FF2B5EF4-FFF2-40B4-BE49-F238E27FC236}">
                <a16:creationId xmlns:a16="http://schemas.microsoft.com/office/drawing/2014/main" id="{24A561AD-3960-46F6-9756-7412AC4E2C6C}"/>
              </a:ext>
            </a:extLst>
          </p:cNvPr>
          <p:cNvSpPr>
            <a:spLocks noChangeArrowheads="1"/>
          </p:cNvSpPr>
          <p:nvPr/>
        </p:nvSpPr>
        <p:spPr bwMode="auto">
          <a:xfrm>
            <a:off x="342900" y="3316288"/>
            <a:ext cx="47990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Auxin in the herbicide causes the </a:t>
            </a:r>
            <a:br>
              <a:rPr lang="en-GB" altLang="en-US" dirty="0"/>
            </a:br>
            <a:r>
              <a:rPr lang="en-GB" altLang="en-US" dirty="0"/>
              <a:t>weeds to grow too quickly. They </a:t>
            </a:r>
            <a:br>
              <a:rPr lang="en-GB" altLang="en-US" dirty="0"/>
            </a:br>
            <a:r>
              <a:rPr lang="en-GB" altLang="en-US" dirty="0"/>
              <a:t>are unable to sustain the high </a:t>
            </a:r>
            <a:br>
              <a:rPr lang="en-GB" altLang="en-US" dirty="0"/>
            </a:br>
            <a:r>
              <a:rPr lang="en-GB" altLang="en-US" dirty="0"/>
              <a:t>growth rate, causing them to die. </a:t>
            </a:r>
          </a:p>
        </p:txBody>
      </p:sp>
      <p:sp>
        <p:nvSpPr>
          <p:cNvPr id="13" name="Rectangle 12">
            <a:extLst>
              <a:ext uri="{FF2B5EF4-FFF2-40B4-BE49-F238E27FC236}">
                <a16:creationId xmlns:a16="http://schemas.microsoft.com/office/drawing/2014/main" id="{40052553-0F11-4D26-BFC8-E8CDCC234522}"/>
              </a:ext>
            </a:extLst>
          </p:cNvPr>
          <p:cNvSpPr>
            <a:spLocks noChangeArrowheads="1"/>
          </p:cNvSpPr>
          <p:nvPr/>
        </p:nvSpPr>
        <p:spPr bwMode="auto">
          <a:xfrm>
            <a:off x="342900" y="4953000"/>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weeds absorb more herbicide than the crop plant due </a:t>
            </a:r>
            <a:br>
              <a:rPr lang="en-GB" altLang="en-US" dirty="0"/>
            </a:br>
            <a:r>
              <a:rPr lang="en-GB" altLang="en-US" dirty="0"/>
              <a:t>to their broader leaves. This means the crop plants are unaffected by the auxin in the herbicide and remain healthy.</a:t>
            </a:r>
          </a:p>
        </p:txBody>
      </p:sp>
      <p:pic>
        <p:nvPicPr>
          <p:cNvPr id="34824" name="Picture 13" descr="sauletas_204260020_web.jpg">
            <a:extLst>
              <a:ext uri="{FF2B5EF4-FFF2-40B4-BE49-F238E27FC236}">
                <a16:creationId xmlns:a16="http://schemas.microsoft.com/office/drawing/2014/main" id="{741780C2-9968-4579-A0B9-ED0819666A19}"/>
              </a:ext>
            </a:extLst>
          </p:cNvPr>
          <p:cNvPicPr>
            <a:picLocks noChangeAspect="1"/>
          </p:cNvPicPr>
          <p:nvPr/>
        </p:nvPicPr>
        <p:blipFill>
          <a:blip r:embed="rId4">
            <a:extLst>
              <a:ext uri="{28A0092B-C50C-407E-A947-70E740481C1C}">
                <a14:useLocalDpi xmlns:a14="http://schemas.microsoft.com/office/drawing/2010/main" val="0"/>
              </a:ext>
            </a:extLst>
          </a:blip>
          <a:srcRect l="8011" r="8910"/>
          <a:stretch>
            <a:fillRect/>
          </a:stretch>
        </p:blipFill>
        <p:spPr bwMode="auto">
          <a:xfrm>
            <a:off x="5254803" y="2114550"/>
            <a:ext cx="33909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EB7E679-497F-4689-B4AB-CB3D2D65EE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E745ED42-01F7-48FE-846C-04EA8D17738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67C8645-781F-4271-B5D1-7C187F38CD5E}"/>
              </a:ext>
            </a:extLst>
          </p:cNvPr>
          <p:cNvSpPr>
            <a:spLocks noGrp="1" noChangeArrowheads="1"/>
          </p:cNvSpPr>
          <p:nvPr>
            <p:ph type="title"/>
          </p:nvPr>
        </p:nvSpPr>
        <p:spPr/>
        <p:txBody>
          <a:bodyPr/>
          <a:lstStyle/>
          <a:p>
            <a:pPr eaLnBrk="1" hangingPunct="1"/>
            <a:r>
              <a:rPr lang="en-GB" altLang="en-US"/>
              <a:t>Using plant hormones to ripen fruit</a:t>
            </a:r>
          </a:p>
        </p:txBody>
      </p:sp>
      <p:sp>
        <p:nvSpPr>
          <p:cNvPr id="83976" name="Rectangle 8">
            <a:extLst>
              <a:ext uri="{FF2B5EF4-FFF2-40B4-BE49-F238E27FC236}">
                <a16:creationId xmlns:a16="http://schemas.microsoft.com/office/drawing/2014/main" id="{DAD9407C-9A45-4341-A2A5-70037DD4AF38}"/>
              </a:ext>
            </a:extLst>
          </p:cNvPr>
          <p:cNvSpPr>
            <a:spLocks noChangeArrowheads="1"/>
          </p:cNvSpPr>
          <p:nvPr/>
        </p:nvSpPr>
        <p:spPr bwMode="auto">
          <a:xfrm>
            <a:off x="342901" y="3440113"/>
            <a:ext cx="4838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When the fruit reaches its destination, it can be sprayed with the plant hormone </a:t>
            </a:r>
            <a:r>
              <a:rPr lang="en-GB" altLang="en-US" b="1" dirty="0">
                <a:solidFill>
                  <a:srgbClr val="010066"/>
                </a:solidFill>
              </a:rPr>
              <a:t>ethene</a:t>
            </a:r>
            <a:r>
              <a:rPr lang="en-GB" altLang="en-US" dirty="0">
                <a:solidFill>
                  <a:srgbClr val="010066"/>
                </a:solidFill>
              </a:rPr>
              <a:t>, which encourages fruit to ripen. </a:t>
            </a:r>
          </a:p>
        </p:txBody>
      </p:sp>
      <p:sp>
        <p:nvSpPr>
          <p:cNvPr id="35844" name="Text Box 12">
            <a:extLst>
              <a:ext uri="{FF2B5EF4-FFF2-40B4-BE49-F238E27FC236}">
                <a16:creationId xmlns:a16="http://schemas.microsoft.com/office/drawing/2014/main" id="{1EBA2E8D-2152-4CA7-A6E3-0DF5C4AFE964}"/>
              </a:ext>
            </a:extLst>
          </p:cNvPr>
          <p:cNvSpPr txBox="1">
            <a:spLocks noChangeArrowheads="1"/>
          </p:cNvSpPr>
          <p:nvPr/>
        </p:nvSpPr>
        <p:spPr bwMode="auto">
          <a:xfrm>
            <a:off x="342899" y="784225"/>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Fruit is commonly picked before it is fully ripe. This is because it </a:t>
            </a:r>
            <a:r>
              <a:rPr lang="en-GB" altLang="en-US" dirty="0">
                <a:solidFill>
                  <a:srgbClr val="010066"/>
                </a:solidFill>
              </a:rPr>
              <a:t>often has to travel thousands of miles from where it is picked to where it will be sold.</a:t>
            </a:r>
            <a:r>
              <a:rPr lang="en-GB" altLang="en-US" dirty="0"/>
              <a:t> </a:t>
            </a:r>
          </a:p>
        </p:txBody>
      </p:sp>
      <p:sp>
        <p:nvSpPr>
          <p:cNvPr id="83982" name="Rectangle 14">
            <a:extLst>
              <a:ext uri="{FF2B5EF4-FFF2-40B4-BE49-F238E27FC236}">
                <a16:creationId xmlns:a16="http://schemas.microsoft.com/office/drawing/2014/main" id="{107021E1-6820-45A3-8D2E-F0E88A31EC91}"/>
              </a:ext>
            </a:extLst>
          </p:cNvPr>
          <p:cNvSpPr>
            <a:spLocks noChangeArrowheads="1"/>
          </p:cNvSpPr>
          <p:nvPr/>
        </p:nvSpPr>
        <p:spPr bwMode="auto">
          <a:xfrm>
            <a:off x="342900" y="229711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Early picking is advantageous as unripe fruit is harder and so less likely to bruise than ripe fruit when transported.</a:t>
            </a:r>
          </a:p>
        </p:txBody>
      </p:sp>
      <p:sp>
        <p:nvSpPr>
          <p:cNvPr id="10" name="Rectangle 9">
            <a:extLst>
              <a:ext uri="{FF2B5EF4-FFF2-40B4-BE49-F238E27FC236}">
                <a16:creationId xmlns:a16="http://schemas.microsoft.com/office/drawing/2014/main" id="{097E187E-2C0A-4FD2-BAC7-BAAB34A46D5F}"/>
              </a:ext>
            </a:extLst>
          </p:cNvPr>
          <p:cNvSpPr>
            <a:spLocks noChangeArrowheads="1"/>
          </p:cNvSpPr>
          <p:nvPr/>
        </p:nvSpPr>
        <p:spPr bwMode="auto">
          <a:xfrm>
            <a:off x="342900" y="5322888"/>
            <a:ext cx="5249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method is used commercially to </a:t>
            </a:r>
            <a:br>
              <a:rPr lang="en-GB" altLang="en-US" dirty="0"/>
            </a:br>
            <a:r>
              <a:rPr lang="en-GB" altLang="en-US" dirty="0"/>
              <a:t>ripen tomatoes, bananas and pears.</a:t>
            </a:r>
          </a:p>
        </p:txBody>
      </p:sp>
      <p:pic>
        <p:nvPicPr>
          <p:cNvPr id="35849" name="Picture 10" descr="slide 24.jpg">
            <a:extLst>
              <a:ext uri="{FF2B5EF4-FFF2-40B4-BE49-F238E27FC236}">
                <a16:creationId xmlns:a16="http://schemas.microsoft.com/office/drawing/2014/main" id="{0B5DA246-3908-48D0-9A98-E071381F57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5025" y="3225800"/>
            <a:ext cx="2487613"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8780EC3-906A-4E2F-9B5F-A38AA5F6DE8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5682E427-7903-4BBD-A810-F1CADE2AFF3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p:bldP spid="83982"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D467FEC-C817-4E6F-8F96-D7741FA14966}"/>
              </a:ext>
            </a:extLst>
          </p:cNvPr>
          <p:cNvSpPr>
            <a:spLocks noGrp="1"/>
          </p:cNvSpPr>
          <p:nvPr>
            <p:ph type="title"/>
          </p:nvPr>
        </p:nvSpPr>
        <p:spPr/>
        <p:txBody>
          <a:bodyPr/>
          <a:lstStyle/>
          <a:p>
            <a:r>
              <a:rPr lang="en-US" altLang="en-US"/>
              <a:t>Plant hormones to control dormancy</a:t>
            </a:r>
          </a:p>
        </p:txBody>
      </p:sp>
      <p:sp>
        <p:nvSpPr>
          <p:cNvPr id="36867" name="Text Box 4">
            <a:extLst>
              <a:ext uri="{FF2B5EF4-FFF2-40B4-BE49-F238E27FC236}">
                <a16:creationId xmlns:a16="http://schemas.microsoft.com/office/drawing/2014/main" id="{C8C67E97-1AEA-4137-B81D-7E1C4E135BD4}"/>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t>Seeds can lie </a:t>
            </a:r>
            <a:r>
              <a:rPr lang="en-US" altLang="en-US" b="1" dirty="0">
                <a:solidFill>
                  <a:srgbClr val="10BC45"/>
                </a:solidFill>
              </a:rPr>
              <a:t>dormant</a:t>
            </a:r>
            <a:r>
              <a:rPr lang="en-US" altLang="en-US" dirty="0">
                <a:solidFill>
                  <a:srgbClr val="10BC45"/>
                </a:solidFill>
              </a:rPr>
              <a:t> </a:t>
            </a:r>
            <a:r>
              <a:rPr lang="en-US" altLang="en-US" dirty="0"/>
              <a:t>for many years. Dormant seeds </a:t>
            </a:r>
            <a:br>
              <a:rPr lang="en-US" altLang="en-US" dirty="0"/>
            </a:br>
            <a:r>
              <a:rPr lang="en-US" altLang="en-US" dirty="0"/>
              <a:t>will not germinate, even in warm and moist conditions.</a:t>
            </a:r>
            <a:endParaRPr lang="en-GB" altLang="en-US" dirty="0"/>
          </a:p>
        </p:txBody>
      </p:sp>
      <p:sp>
        <p:nvSpPr>
          <p:cNvPr id="273415" name="Text Box 777">
            <a:extLst>
              <a:ext uri="{FF2B5EF4-FFF2-40B4-BE49-F238E27FC236}">
                <a16:creationId xmlns:a16="http://schemas.microsoft.com/office/drawing/2014/main" id="{08F0B74D-FB06-40B6-B562-CE8F36C57874}"/>
              </a:ext>
            </a:extLst>
          </p:cNvPr>
          <p:cNvSpPr txBox="1">
            <a:spLocks noChangeArrowheads="1"/>
          </p:cNvSpPr>
          <p:nvPr/>
        </p:nvSpPr>
        <p:spPr bwMode="auto">
          <a:xfrm>
            <a:off x="342901" y="4583113"/>
            <a:ext cx="46806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US" altLang="en-US" dirty="0"/>
              <a:t>Gibberellins can also be used </a:t>
            </a:r>
            <a:br>
              <a:rPr lang="en-US" altLang="en-US" dirty="0"/>
            </a:br>
            <a:r>
              <a:rPr lang="en-US" altLang="en-US" dirty="0"/>
              <a:t>to extend the growing season </a:t>
            </a:r>
            <a:br>
              <a:rPr lang="en-US" altLang="en-US" dirty="0"/>
            </a:br>
            <a:r>
              <a:rPr lang="en-US" altLang="en-US" dirty="0"/>
              <a:t>by making plants start to grow </a:t>
            </a:r>
            <a:br>
              <a:rPr lang="en-US" altLang="en-US" dirty="0"/>
            </a:br>
            <a:r>
              <a:rPr lang="en-US" altLang="en-US" dirty="0"/>
              <a:t>earlier than they would naturally. </a:t>
            </a:r>
            <a:endParaRPr lang="en-GB" altLang="en-US" dirty="0"/>
          </a:p>
        </p:txBody>
      </p:sp>
      <p:sp>
        <p:nvSpPr>
          <p:cNvPr id="9" name="Text Box 7">
            <a:extLst>
              <a:ext uri="{FF2B5EF4-FFF2-40B4-BE49-F238E27FC236}">
                <a16:creationId xmlns:a16="http://schemas.microsoft.com/office/drawing/2014/main" id="{2551C194-2976-4F43-8575-B529F651EBD4}"/>
              </a:ext>
            </a:extLst>
          </p:cNvPr>
          <p:cNvSpPr txBox="1">
            <a:spLocks noChangeArrowheads="1"/>
          </p:cNvSpPr>
          <p:nvPr/>
        </p:nvSpPr>
        <p:spPr bwMode="auto">
          <a:xfrm>
            <a:off x="342900" y="192722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US" altLang="en-US" b="1" dirty="0">
                <a:solidFill>
                  <a:srgbClr val="010066"/>
                </a:solidFill>
              </a:rPr>
              <a:t>Gibberellins</a:t>
            </a:r>
            <a:r>
              <a:rPr lang="en-US" altLang="en-US" b="1" dirty="0">
                <a:solidFill>
                  <a:srgbClr val="10BC45"/>
                </a:solidFill>
              </a:rPr>
              <a:t> </a:t>
            </a:r>
            <a:r>
              <a:rPr lang="en-US" altLang="en-US" dirty="0"/>
              <a:t>can be used to end seed dormancy by </a:t>
            </a:r>
            <a:br>
              <a:rPr lang="en-US" altLang="en-US" dirty="0"/>
            </a:br>
            <a:r>
              <a:rPr lang="en-US" altLang="en-US" dirty="0"/>
              <a:t>promoting germination. </a:t>
            </a:r>
            <a:endParaRPr lang="en-GB" altLang="en-US" dirty="0"/>
          </a:p>
        </p:txBody>
      </p:sp>
      <p:sp>
        <p:nvSpPr>
          <p:cNvPr id="12" name="Rectangle 11">
            <a:extLst>
              <a:ext uri="{FF2B5EF4-FFF2-40B4-BE49-F238E27FC236}">
                <a16:creationId xmlns:a16="http://schemas.microsoft.com/office/drawing/2014/main" id="{B44F74D4-2E67-4208-B068-C44D003B572F}"/>
              </a:ext>
            </a:extLst>
          </p:cNvPr>
          <p:cNvSpPr>
            <a:spLocks noChangeArrowheads="1"/>
          </p:cNvSpPr>
          <p:nvPr/>
        </p:nvSpPr>
        <p:spPr bwMode="auto">
          <a:xfrm>
            <a:off x="342900" y="3070225"/>
            <a:ext cx="48752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This enables farmers to control</a:t>
            </a:r>
            <a:br>
              <a:rPr lang="en-US" altLang="en-US" dirty="0"/>
            </a:br>
            <a:r>
              <a:rPr lang="en-US" altLang="en-US" dirty="0"/>
              <a:t>when crops begin to grow, so that </a:t>
            </a:r>
            <a:br>
              <a:rPr lang="en-US" altLang="en-US" dirty="0"/>
            </a:br>
            <a:r>
              <a:rPr lang="en-US" altLang="en-US" dirty="0"/>
              <a:t>plants all grow at the same time.</a:t>
            </a:r>
            <a:endParaRPr lang="en-GB" altLang="en-US" dirty="0"/>
          </a:p>
        </p:txBody>
      </p:sp>
      <p:pic>
        <p:nvPicPr>
          <p:cNvPr id="14" name="Picture 13" descr="Viacheslav-Rubel_374223850_.jpg">
            <a:extLst>
              <a:ext uri="{FF2B5EF4-FFF2-40B4-BE49-F238E27FC236}">
                <a16:creationId xmlns:a16="http://schemas.microsoft.com/office/drawing/2014/main" id="{85A9377E-40F4-4028-BBB8-CD374ADD4595}"/>
              </a:ext>
            </a:extLst>
          </p:cNvPr>
          <p:cNvPicPr>
            <a:picLocks noChangeAspect="1"/>
          </p:cNvPicPr>
          <p:nvPr/>
        </p:nvPicPr>
        <p:blipFill>
          <a:blip r:embed="rId4">
            <a:extLst>
              <a:ext uri="{28A0092B-C50C-407E-A947-70E740481C1C}">
                <a14:useLocalDpi xmlns:a14="http://schemas.microsoft.com/office/drawing/2010/main" val="0"/>
              </a:ext>
            </a:extLst>
          </a:blip>
          <a:srcRect l="18918" r="11876"/>
          <a:stretch>
            <a:fillRect/>
          </a:stretch>
        </p:blipFill>
        <p:spPr bwMode="auto">
          <a:xfrm>
            <a:off x="5218113" y="2984500"/>
            <a:ext cx="33147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9F3BFBD-F36A-478F-83ED-49D6095F430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B6A4643D-734E-4DD1-BA7A-238895A7963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341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5" grpId="0"/>
      <p:bldP spid="9"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1" descr="slide 26.jpg">
            <a:extLst>
              <a:ext uri="{FF2B5EF4-FFF2-40B4-BE49-F238E27FC236}">
                <a16:creationId xmlns:a16="http://schemas.microsoft.com/office/drawing/2014/main" id="{8082D034-0D32-4A2D-82AC-2A4E34B1D0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1668" y="3540831"/>
            <a:ext cx="3335337"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a:extLst>
              <a:ext uri="{FF2B5EF4-FFF2-40B4-BE49-F238E27FC236}">
                <a16:creationId xmlns:a16="http://schemas.microsoft.com/office/drawing/2014/main" id="{9918719F-06F3-410A-8D4B-563CB7FD910A}"/>
              </a:ext>
            </a:extLst>
          </p:cNvPr>
          <p:cNvSpPr>
            <a:spLocks noGrp="1"/>
          </p:cNvSpPr>
          <p:nvPr>
            <p:ph type="title"/>
          </p:nvPr>
        </p:nvSpPr>
        <p:spPr/>
        <p:txBody>
          <a:bodyPr/>
          <a:lstStyle/>
          <a:p>
            <a:r>
              <a:rPr lang="en-US" altLang="en-US"/>
              <a:t>Using plant hormones for seedless fruit</a:t>
            </a:r>
          </a:p>
        </p:txBody>
      </p:sp>
      <p:sp>
        <p:nvSpPr>
          <p:cNvPr id="37892" name="Text Box 4">
            <a:extLst>
              <a:ext uri="{FF2B5EF4-FFF2-40B4-BE49-F238E27FC236}">
                <a16:creationId xmlns:a16="http://schemas.microsoft.com/office/drawing/2014/main" id="{750AB978-FB9D-43DF-A88C-1BA7EE0C4C8D}"/>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US" altLang="en-US"/>
              <a:t>Plants usually reproduce via the seeds found inside fruit.  However, many people prefer to eat fruit without seeds.</a:t>
            </a:r>
            <a:endParaRPr lang="en-GB" altLang="en-US"/>
          </a:p>
        </p:txBody>
      </p:sp>
      <p:sp>
        <p:nvSpPr>
          <p:cNvPr id="10" name="Rectangle 9">
            <a:extLst>
              <a:ext uri="{FF2B5EF4-FFF2-40B4-BE49-F238E27FC236}">
                <a16:creationId xmlns:a16="http://schemas.microsoft.com/office/drawing/2014/main" id="{BC2AB056-ABAC-48F1-BC48-127AA953AB65}"/>
              </a:ext>
            </a:extLst>
          </p:cNvPr>
          <p:cNvSpPr>
            <a:spLocks noChangeArrowheads="1"/>
          </p:cNvSpPr>
          <p:nvPr/>
        </p:nvSpPr>
        <p:spPr bwMode="auto">
          <a:xfrm>
            <a:off x="342900" y="1804988"/>
            <a:ext cx="8534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Most plants only grow fruits if they have been pollinated and have developing seeds. Plant hormones can be used to stimulate fruit growth without the need for pollination. This </a:t>
            </a:r>
            <a:br>
              <a:rPr lang="en-US" altLang="en-US"/>
            </a:br>
            <a:r>
              <a:rPr lang="en-US" altLang="en-US"/>
              <a:t>is known as </a:t>
            </a:r>
            <a:r>
              <a:rPr lang="en-US" altLang="en-US" b="1">
                <a:solidFill>
                  <a:srgbClr val="10BC45"/>
                </a:solidFill>
              </a:rPr>
              <a:t>parthenocarpic fruit development</a:t>
            </a:r>
            <a:r>
              <a:rPr lang="en-US" altLang="en-US"/>
              <a:t>.  </a:t>
            </a:r>
            <a:endParaRPr lang="en-GB" altLang="en-US"/>
          </a:p>
        </p:txBody>
      </p:sp>
      <p:sp>
        <p:nvSpPr>
          <p:cNvPr id="11" name="Rectangle 10">
            <a:extLst>
              <a:ext uri="{FF2B5EF4-FFF2-40B4-BE49-F238E27FC236}">
                <a16:creationId xmlns:a16="http://schemas.microsoft.com/office/drawing/2014/main" id="{40F9414C-4D85-4F80-A6A1-718CE631F424}"/>
              </a:ext>
            </a:extLst>
          </p:cNvPr>
          <p:cNvSpPr>
            <a:spLocks noChangeArrowheads="1"/>
          </p:cNvSpPr>
          <p:nvPr/>
        </p:nvSpPr>
        <p:spPr bwMode="auto">
          <a:xfrm>
            <a:off x="342900" y="3563938"/>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t>Gibberellins</a:t>
            </a:r>
            <a:r>
              <a:rPr lang="en-US" altLang="en-US" dirty="0"/>
              <a:t> can be sprayed on flowers to stimulate fruit growth, even though there are no seeds.</a:t>
            </a:r>
            <a:endParaRPr lang="en-GB" altLang="en-US" dirty="0"/>
          </a:p>
        </p:txBody>
      </p:sp>
      <p:sp>
        <p:nvSpPr>
          <p:cNvPr id="13" name="Rectangle 12">
            <a:extLst>
              <a:ext uri="{FF2B5EF4-FFF2-40B4-BE49-F238E27FC236}">
                <a16:creationId xmlns:a16="http://schemas.microsoft.com/office/drawing/2014/main" id="{8B042627-9DF5-45CB-92F0-FE86E7C46A28}"/>
              </a:ext>
            </a:extLst>
          </p:cNvPr>
          <p:cNvSpPr>
            <a:spLocks noChangeArrowheads="1"/>
          </p:cNvSpPr>
          <p:nvPr/>
        </p:nvSpPr>
        <p:spPr bwMode="auto">
          <a:xfrm>
            <a:off x="342901" y="4953000"/>
            <a:ext cx="4351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This method is commonly used commercially to produce seedless grapes and oranges. </a:t>
            </a:r>
            <a:endParaRPr lang="en-GB" altLang="en-US" dirty="0"/>
          </a:p>
        </p:txBody>
      </p:sp>
      <p:pic>
        <p:nvPicPr>
          <p:cNvPr id="12" name="Picture 11">
            <a:extLst>
              <a:ext uri="{FF2B5EF4-FFF2-40B4-BE49-F238E27FC236}">
                <a16:creationId xmlns:a16="http://schemas.microsoft.com/office/drawing/2014/main" id="{7593194B-0615-41AF-8035-DC7F5B5FCBB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F64D0970-B24E-41AC-BD2C-D8F7C687D33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 27.jpg">
            <a:extLst>
              <a:ext uri="{FF2B5EF4-FFF2-40B4-BE49-F238E27FC236}">
                <a16:creationId xmlns:a16="http://schemas.microsoft.com/office/drawing/2014/main" id="{D950721D-5230-4080-88AF-2235354670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9662" y="2279932"/>
            <a:ext cx="3478036" cy="4275603"/>
          </a:xfrm>
          <a:prstGeom prst="roundRect">
            <a:avLst>
              <a:gd name="adj" fmla="val 244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858D4E2C-1A4E-44E7-8DEF-B91BEF82FCAA}"/>
              </a:ext>
            </a:extLst>
          </p:cNvPr>
          <p:cNvSpPr>
            <a:spLocks noGrp="1"/>
          </p:cNvSpPr>
          <p:nvPr>
            <p:ph type="title"/>
          </p:nvPr>
        </p:nvSpPr>
        <p:spPr/>
        <p:txBody>
          <a:bodyPr/>
          <a:lstStyle/>
          <a:p>
            <a:r>
              <a:rPr lang="en-US" altLang="en-US"/>
              <a:t>Other uses of gibberellins</a:t>
            </a:r>
          </a:p>
        </p:txBody>
      </p:sp>
      <p:sp>
        <p:nvSpPr>
          <p:cNvPr id="38916" name="Text Box 477777">
            <a:extLst>
              <a:ext uri="{FF2B5EF4-FFF2-40B4-BE49-F238E27FC236}">
                <a16:creationId xmlns:a16="http://schemas.microsoft.com/office/drawing/2014/main" id="{2D9A5702-2946-4A42-AE25-73F5FC58D6B1}"/>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US" altLang="en-US" dirty="0"/>
              <a:t>Gibberellins can be applied to plants to increase </a:t>
            </a:r>
            <a:r>
              <a:rPr lang="en-US" altLang="en-US" b="1" dirty="0"/>
              <a:t>fruit size</a:t>
            </a:r>
            <a:r>
              <a:rPr lang="en-US" altLang="en-US" dirty="0"/>
              <a:t>. </a:t>
            </a:r>
            <a:endParaRPr lang="en-GB" altLang="en-US" dirty="0"/>
          </a:p>
        </p:txBody>
      </p:sp>
      <p:sp>
        <p:nvSpPr>
          <p:cNvPr id="15" name="Text Box 45555">
            <a:extLst>
              <a:ext uri="{FF2B5EF4-FFF2-40B4-BE49-F238E27FC236}">
                <a16:creationId xmlns:a16="http://schemas.microsoft.com/office/drawing/2014/main" id="{31C624C0-BBA3-4426-992A-609C0A5B6C41}"/>
              </a:ext>
            </a:extLst>
          </p:cNvPr>
          <p:cNvSpPr txBox="1">
            <a:spLocks noChangeArrowheads="1"/>
          </p:cNvSpPr>
          <p:nvPr/>
        </p:nvSpPr>
        <p:spPr bwMode="auto">
          <a:xfrm>
            <a:off x="342900" y="136525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US" altLang="en-US" dirty="0"/>
              <a:t>Grape vines are often treated with gibberellins. Not only </a:t>
            </a:r>
            <a:br>
              <a:rPr lang="en-US" altLang="en-US" dirty="0"/>
            </a:br>
            <a:r>
              <a:rPr lang="en-US" altLang="en-US" dirty="0"/>
              <a:t>do they induce the growth of seedless fruit, they also lead </a:t>
            </a:r>
            <a:br>
              <a:rPr lang="en-US" altLang="en-US" dirty="0"/>
            </a:br>
            <a:r>
              <a:rPr lang="en-US" altLang="en-US" dirty="0"/>
              <a:t>to the production of larger grapes. </a:t>
            </a:r>
            <a:endParaRPr lang="en-GB" altLang="en-US" dirty="0"/>
          </a:p>
        </p:txBody>
      </p:sp>
      <p:sp>
        <p:nvSpPr>
          <p:cNvPr id="18" name="Text Box 4444">
            <a:extLst>
              <a:ext uri="{FF2B5EF4-FFF2-40B4-BE49-F238E27FC236}">
                <a16:creationId xmlns:a16="http://schemas.microsoft.com/office/drawing/2014/main" id="{A68D7A4A-F3BE-425C-AD30-A8A884DC81CD}"/>
              </a:ext>
            </a:extLst>
          </p:cNvPr>
          <p:cNvSpPr txBox="1">
            <a:spLocks noChangeArrowheads="1"/>
          </p:cNvSpPr>
          <p:nvPr/>
        </p:nvSpPr>
        <p:spPr bwMode="auto">
          <a:xfrm>
            <a:off x="342901" y="2684463"/>
            <a:ext cx="4951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US" altLang="en-US" dirty="0"/>
              <a:t>Gibberellins can also be used </a:t>
            </a:r>
            <a:br>
              <a:rPr lang="en-US" altLang="en-US" dirty="0"/>
            </a:br>
            <a:r>
              <a:rPr lang="en-US" altLang="en-US" dirty="0"/>
              <a:t>commercially to </a:t>
            </a:r>
            <a:r>
              <a:rPr lang="en-US" altLang="en-US" b="1" dirty="0"/>
              <a:t>induce flowering</a:t>
            </a:r>
            <a:r>
              <a:rPr lang="en-US" altLang="en-US" dirty="0"/>
              <a:t>.</a:t>
            </a:r>
            <a:endParaRPr lang="en-GB" altLang="en-US" dirty="0"/>
          </a:p>
        </p:txBody>
      </p:sp>
      <p:sp>
        <p:nvSpPr>
          <p:cNvPr id="20" name="Text Box 43">
            <a:extLst>
              <a:ext uri="{FF2B5EF4-FFF2-40B4-BE49-F238E27FC236}">
                <a16:creationId xmlns:a16="http://schemas.microsoft.com/office/drawing/2014/main" id="{04F4156C-D053-4465-A864-9B6E525B468F}"/>
              </a:ext>
            </a:extLst>
          </p:cNvPr>
          <p:cNvSpPr txBox="1">
            <a:spLocks noChangeArrowheads="1"/>
          </p:cNvSpPr>
          <p:nvPr/>
        </p:nvSpPr>
        <p:spPr bwMode="auto">
          <a:xfrm>
            <a:off x="342901" y="3633788"/>
            <a:ext cx="39920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US" altLang="en-US" dirty="0"/>
              <a:t>Naturally, plants use seasonal cues such as day length to control flowering. </a:t>
            </a:r>
            <a:endParaRPr lang="en-GB" altLang="en-US" dirty="0"/>
          </a:p>
        </p:txBody>
      </p:sp>
      <p:sp>
        <p:nvSpPr>
          <p:cNvPr id="21" name="Rectangle 20">
            <a:extLst>
              <a:ext uri="{FF2B5EF4-FFF2-40B4-BE49-F238E27FC236}">
                <a16:creationId xmlns:a16="http://schemas.microsoft.com/office/drawing/2014/main" id="{C684BF13-6DA4-42FF-AF80-80C99715D9EA}"/>
              </a:ext>
            </a:extLst>
          </p:cNvPr>
          <p:cNvSpPr>
            <a:spLocks noChangeArrowheads="1"/>
          </p:cNvSpPr>
          <p:nvPr/>
        </p:nvSpPr>
        <p:spPr bwMode="auto">
          <a:xfrm>
            <a:off x="342900" y="4953000"/>
            <a:ext cx="43081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Gibberellins can be applied to enable growers to manipulate when plants will bloom.</a:t>
            </a:r>
            <a:endParaRPr lang="en-GB" altLang="en-US" dirty="0"/>
          </a:p>
        </p:txBody>
      </p:sp>
      <p:pic>
        <p:nvPicPr>
          <p:cNvPr id="11" name="Picture 10">
            <a:extLst>
              <a:ext uri="{FF2B5EF4-FFF2-40B4-BE49-F238E27FC236}">
                <a16:creationId xmlns:a16="http://schemas.microsoft.com/office/drawing/2014/main" id="{86386A90-27FE-44B3-B6BC-1DA82E53834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a:extLst>
              <a:ext uri="{FF2B5EF4-FFF2-40B4-BE49-F238E27FC236}">
                <a16:creationId xmlns:a16="http://schemas.microsoft.com/office/drawing/2014/main" id="{BCC2F9F4-5078-4BC0-B9CE-7BACC8C4A02B}"/>
              </a:ext>
            </a:extLst>
          </p:cNvPr>
          <p:cNvSpPr>
            <a:spLocks noGrp="1" noChangeArrowheads="1"/>
          </p:cNvSpPr>
          <p:nvPr>
            <p:ph type="title"/>
          </p:nvPr>
        </p:nvSpPr>
        <p:spPr/>
        <p:txBody>
          <a:bodyPr/>
          <a:lstStyle/>
          <a:p>
            <a:r>
              <a:rPr lang="en-GB" altLang="en-US" dirty="0"/>
              <a:t>Missing words: using plant hormones</a:t>
            </a:r>
          </a:p>
        </p:txBody>
      </p:sp>
      <p:pic>
        <p:nvPicPr>
          <p:cNvPr id="6" name="Picture 6" descr="flash_icon">
            <a:extLst>
              <a:ext uri="{FF2B5EF4-FFF2-40B4-BE49-F238E27FC236}">
                <a16:creationId xmlns:a16="http://schemas.microsoft.com/office/drawing/2014/main" id="{93E04E1A-1B9C-4CFE-9BFF-4B1AEEDD3B3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5" name="Picture 4">
            <a:extLst>
              <a:ext uri="{FF2B5EF4-FFF2-40B4-BE49-F238E27FC236}">
                <a16:creationId xmlns:a16="http://schemas.microsoft.com/office/drawing/2014/main" id="{6D8C34CA-2E9F-4A81-894C-EFB8F9289B5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9764"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9FAAADC-BD80-4355-BF34-B3B6D1339331}"/>
              </a:ext>
            </a:extLst>
          </p:cNvPr>
          <p:cNvSpPr>
            <a:spLocks noGrp="1" noChangeArrowheads="1"/>
          </p:cNvSpPr>
          <p:nvPr>
            <p:ph type="title"/>
          </p:nvPr>
        </p:nvSpPr>
        <p:spPr/>
        <p:txBody>
          <a:bodyPr/>
          <a:lstStyle/>
          <a:p>
            <a:pPr eaLnBrk="1" hangingPunct="1"/>
            <a:r>
              <a:rPr lang="en-GB" altLang="en-US"/>
              <a:t>Plant growth</a:t>
            </a:r>
          </a:p>
        </p:txBody>
      </p:sp>
      <p:sp>
        <p:nvSpPr>
          <p:cNvPr id="20483" name="Rectangle 5">
            <a:extLst>
              <a:ext uri="{FF2B5EF4-FFF2-40B4-BE49-F238E27FC236}">
                <a16:creationId xmlns:a16="http://schemas.microsoft.com/office/drawing/2014/main" id="{01195E59-0FF6-4BFE-9B2E-6A408521FFE5}"/>
              </a:ext>
            </a:extLst>
          </p:cNvPr>
          <p:cNvSpPr>
            <a:spLocks noChangeArrowheads="1"/>
          </p:cNvSpPr>
          <p:nvPr/>
        </p:nvSpPr>
        <p:spPr bwMode="auto">
          <a:xfrm>
            <a:off x="342900" y="784225"/>
            <a:ext cx="8575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Plants cannot move, but they can </a:t>
            </a:r>
            <a:r>
              <a:rPr lang="en-GB" altLang="en-US" dirty="0"/>
              <a:t>control their </a:t>
            </a:r>
            <a:r>
              <a:rPr lang="en-GB" altLang="en-US" b="1" dirty="0"/>
              <a:t>development</a:t>
            </a:r>
            <a:r>
              <a:rPr lang="en-GB" altLang="en-US" dirty="0"/>
              <a:t> and </a:t>
            </a:r>
            <a:r>
              <a:rPr lang="en-GB" altLang="en-US" b="1" dirty="0"/>
              <a:t>direction of growth</a:t>
            </a:r>
            <a:r>
              <a:rPr lang="en-GB" altLang="en-US" dirty="0"/>
              <a:t>. </a:t>
            </a:r>
            <a:r>
              <a:rPr lang="en-GB" altLang="en-US" dirty="0">
                <a:solidFill>
                  <a:srgbClr val="010066"/>
                </a:solidFill>
              </a:rPr>
              <a:t>This is achieved through the action of </a:t>
            </a:r>
            <a:r>
              <a:rPr lang="en-GB" altLang="en-US" b="1" dirty="0">
                <a:solidFill>
                  <a:srgbClr val="10BC45"/>
                </a:solidFill>
              </a:rPr>
              <a:t>plant hormones</a:t>
            </a:r>
            <a:r>
              <a:rPr lang="en-GB" altLang="en-US" dirty="0">
                <a:solidFill>
                  <a:srgbClr val="010066"/>
                </a:solidFill>
              </a:rPr>
              <a:t>. </a:t>
            </a:r>
          </a:p>
        </p:txBody>
      </p:sp>
      <p:sp>
        <p:nvSpPr>
          <p:cNvPr id="95241" name="Text Box 9">
            <a:extLst>
              <a:ext uri="{FF2B5EF4-FFF2-40B4-BE49-F238E27FC236}">
                <a16:creationId xmlns:a16="http://schemas.microsoft.com/office/drawing/2014/main" id="{B2EE08AC-BD5E-4083-AC67-266E884A3DE8}"/>
              </a:ext>
            </a:extLst>
          </p:cNvPr>
          <p:cNvSpPr txBox="1">
            <a:spLocks noChangeArrowheads="1"/>
          </p:cNvSpPr>
          <p:nvPr/>
        </p:nvSpPr>
        <p:spPr bwMode="auto">
          <a:xfrm>
            <a:off x="342900" y="39624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If a plant could not alter its growth,</a:t>
            </a:r>
            <a:br>
              <a:rPr lang="en-GB" altLang="en-US" dirty="0"/>
            </a:br>
            <a:r>
              <a:rPr lang="en-GB" altLang="en-US" dirty="0"/>
              <a:t>it might not be able to get enough </a:t>
            </a:r>
            <a:br>
              <a:rPr lang="en-GB" altLang="en-US" dirty="0"/>
            </a:br>
            <a:r>
              <a:rPr lang="en-GB" altLang="en-US" dirty="0"/>
              <a:t>water or sunlight from its environment. </a:t>
            </a:r>
          </a:p>
        </p:txBody>
      </p:sp>
      <p:sp>
        <p:nvSpPr>
          <p:cNvPr id="9" name="Rectangle 8">
            <a:extLst>
              <a:ext uri="{FF2B5EF4-FFF2-40B4-BE49-F238E27FC236}">
                <a16:creationId xmlns:a16="http://schemas.microsoft.com/office/drawing/2014/main" id="{37B7B250-65E2-4AE2-9B65-E521B21ACB33}"/>
              </a:ext>
            </a:extLst>
          </p:cNvPr>
          <p:cNvSpPr>
            <a:spLocks noChangeArrowheads="1"/>
          </p:cNvSpPr>
          <p:nvPr/>
        </p:nvSpPr>
        <p:spPr bwMode="auto">
          <a:xfrm>
            <a:off x="342900" y="2189163"/>
            <a:ext cx="5410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hormones enable a plant to coordinate and control changes in growth and development in response to changes in the environment. </a:t>
            </a:r>
            <a:endParaRPr lang="en-GB" altLang="en-US" dirty="0"/>
          </a:p>
        </p:txBody>
      </p:sp>
      <p:sp>
        <p:nvSpPr>
          <p:cNvPr id="20487" name="Rectangle 2">
            <a:extLst>
              <a:ext uri="{FF2B5EF4-FFF2-40B4-BE49-F238E27FC236}">
                <a16:creationId xmlns:a16="http://schemas.microsoft.com/office/drawing/2014/main" id="{948EDF7C-06BA-4D94-8AB1-7318C124B17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31073" name="Rectangle 1">
            <a:extLst>
              <a:ext uri="{FF2B5EF4-FFF2-40B4-BE49-F238E27FC236}">
                <a16:creationId xmlns:a16="http://schemas.microsoft.com/office/drawing/2014/main" id="{7AD3F262-B8EF-4782-929E-39E2BF9C656C}"/>
              </a:ext>
            </a:extLst>
          </p:cNvPr>
          <p:cNvSpPr>
            <a:spLocks noChangeArrowheads="1"/>
          </p:cNvSpPr>
          <p:nvPr/>
        </p:nvSpPr>
        <p:spPr bwMode="auto">
          <a:xfrm>
            <a:off x="342900" y="5322182"/>
            <a:ext cx="8029575"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Can you name any environmental factors that a plant might respond to, to ensure it grows properly? </a:t>
            </a:r>
          </a:p>
        </p:txBody>
      </p:sp>
      <p:pic>
        <p:nvPicPr>
          <p:cNvPr id="20490" name="Picture 9" descr="focal-point_73588300_web.jpg">
            <a:extLst>
              <a:ext uri="{FF2B5EF4-FFF2-40B4-BE49-F238E27FC236}">
                <a16:creationId xmlns:a16="http://schemas.microsoft.com/office/drawing/2014/main" id="{0A451EC6-6DE4-48C3-86E2-B4FCF8093BEF}"/>
              </a:ext>
            </a:extLst>
          </p:cNvPr>
          <p:cNvPicPr>
            <a:picLocks noChangeAspect="1"/>
          </p:cNvPicPr>
          <p:nvPr/>
        </p:nvPicPr>
        <p:blipFill>
          <a:blip r:embed="rId4">
            <a:extLst>
              <a:ext uri="{28A0092B-C50C-407E-A947-70E740481C1C}">
                <a14:useLocalDpi xmlns:a14="http://schemas.microsoft.com/office/drawing/2010/main" val="0"/>
              </a:ext>
            </a:extLst>
          </a:blip>
          <a:srcRect l="45224" r="1611"/>
          <a:stretch>
            <a:fillRect/>
          </a:stretch>
        </p:blipFill>
        <p:spPr bwMode="auto">
          <a:xfrm>
            <a:off x="5908676" y="1930399"/>
            <a:ext cx="2582863"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976CF64-5440-4543-8642-95584FC1F61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B3B1C364-9A43-49CB-BDA2-14CA80A9113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93E27E13-03EB-423E-ACB3-098760BA3BB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p:bldP spid="9" grpId="0"/>
      <p:bldP spid="1310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561F64D0-9802-4ED0-AAC2-B79DA7B49EA7}"/>
              </a:ext>
            </a:extLst>
          </p:cNvPr>
          <p:cNvSpPr>
            <a:spLocks noChangeArrowheads="1"/>
          </p:cNvSpPr>
          <p:nvPr/>
        </p:nvSpPr>
        <p:spPr bwMode="auto">
          <a:xfrm>
            <a:off x="314325" y="784225"/>
            <a:ext cx="8591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a:t>
            </a:r>
            <a:r>
              <a:rPr lang="en-GB" altLang="en-US" b="1">
                <a:solidFill>
                  <a:srgbClr val="10BC45"/>
                </a:solidFill>
              </a:rPr>
              <a:t>tropism</a:t>
            </a:r>
            <a:r>
              <a:rPr lang="en-GB" altLang="en-US">
                <a:solidFill>
                  <a:srgbClr val="010066"/>
                </a:solidFill>
              </a:rPr>
              <a:t> is a growth movement in response to a particular type of </a:t>
            </a:r>
            <a:r>
              <a:rPr lang="en-GB" altLang="en-US" b="1">
                <a:solidFill>
                  <a:srgbClr val="10BC45"/>
                </a:solidFill>
              </a:rPr>
              <a:t>stimulus</a:t>
            </a:r>
            <a:r>
              <a:rPr lang="en-GB" altLang="en-US">
                <a:solidFill>
                  <a:srgbClr val="010066"/>
                </a:solidFill>
              </a:rPr>
              <a:t>. </a:t>
            </a:r>
            <a:endParaRPr lang="en-GB" altLang="en-US" sz="1200" i="1">
              <a:solidFill>
                <a:srgbClr val="010066"/>
              </a:solidFill>
            </a:endParaRPr>
          </a:p>
        </p:txBody>
      </p:sp>
      <p:sp>
        <p:nvSpPr>
          <p:cNvPr id="26627" name="Rectangle 3">
            <a:extLst>
              <a:ext uri="{FF2B5EF4-FFF2-40B4-BE49-F238E27FC236}">
                <a16:creationId xmlns:a16="http://schemas.microsoft.com/office/drawing/2014/main" id="{9A70BE8F-169C-4DA8-B782-CFDDF7145071}"/>
              </a:ext>
            </a:extLst>
          </p:cNvPr>
          <p:cNvSpPr>
            <a:spLocks noChangeArrowheads="1"/>
          </p:cNvSpPr>
          <p:nvPr/>
        </p:nvSpPr>
        <p:spPr bwMode="auto">
          <a:xfrm>
            <a:off x="342900" y="2713038"/>
            <a:ext cx="85391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Plants can grow toward or away </a:t>
            </a:r>
            <a:br>
              <a:rPr lang="en-GB" altLang="en-US" dirty="0">
                <a:solidFill>
                  <a:srgbClr val="010066"/>
                </a:solidFill>
              </a:rPr>
            </a:br>
            <a:r>
              <a:rPr lang="en-GB" altLang="en-US" dirty="0">
                <a:solidFill>
                  <a:srgbClr val="010066"/>
                </a:solidFill>
              </a:rPr>
              <a:t>from stimuli. A growth response </a:t>
            </a:r>
            <a:br>
              <a:rPr lang="en-GB" altLang="en-US" dirty="0">
                <a:solidFill>
                  <a:srgbClr val="010066"/>
                </a:solidFill>
              </a:rPr>
            </a:br>
            <a:r>
              <a:rPr lang="en-GB" altLang="en-US" b="1" dirty="0">
                <a:solidFill>
                  <a:srgbClr val="010066"/>
                </a:solidFill>
              </a:rPr>
              <a:t>toward </a:t>
            </a:r>
            <a:r>
              <a:rPr lang="en-GB" altLang="en-US" dirty="0">
                <a:solidFill>
                  <a:srgbClr val="010066"/>
                </a:solidFill>
              </a:rPr>
              <a:t>a stimulus is called a </a:t>
            </a:r>
            <a:br>
              <a:rPr lang="en-GB" altLang="en-US" dirty="0">
                <a:solidFill>
                  <a:srgbClr val="010066"/>
                </a:solidFill>
              </a:rPr>
            </a:br>
            <a:r>
              <a:rPr lang="en-GB" altLang="en-US" b="1" dirty="0">
                <a:solidFill>
                  <a:srgbClr val="10BC45"/>
                </a:solidFill>
              </a:rPr>
              <a:t>positive tropism</a:t>
            </a:r>
            <a:r>
              <a:rPr lang="en-GB" altLang="en-US" dirty="0">
                <a:solidFill>
                  <a:srgbClr val="010066"/>
                </a:solidFill>
              </a:rPr>
              <a:t>.  </a:t>
            </a:r>
            <a:endParaRPr lang="en-GB" altLang="en-US" sz="1200" dirty="0">
              <a:solidFill>
                <a:srgbClr val="010066"/>
              </a:solidFill>
            </a:endParaRPr>
          </a:p>
        </p:txBody>
      </p:sp>
      <p:sp>
        <p:nvSpPr>
          <p:cNvPr id="27668" name="Text Box 20">
            <a:extLst>
              <a:ext uri="{FF2B5EF4-FFF2-40B4-BE49-F238E27FC236}">
                <a16:creationId xmlns:a16="http://schemas.microsoft.com/office/drawing/2014/main" id="{8AF6F7F3-0A70-4E4D-B954-FCC65E483BDD}"/>
              </a:ext>
            </a:extLst>
          </p:cNvPr>
          <p:cNvSpPr txBox="1">
            <a:spLocks noChangeArrowheads="1"/>
          </p:cNvSpPr>
          <p:nvPr/>
        </p:nvSpPr>
        <p:spPr bwMode="auto">
          <a:xfrm>
            <a:off x="342901" y="5322888"/>
            <a:ext cx="468065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growth response </a:t>
            </a:r>
            <a:r>
              <a:rPr lang="en-GB" altLang="en-US" b="1" dirty="0"/>
              <a:t>away </a:t>
            </a:r>
            <a:r>
              <a:rPr lang="en-GB" altLang="en-US" dirty="0"/>
              <a:t>from a </a:t>
            </a:r>
            <a:br>
              <a:rPr lang="en-GB" altLang="en-US" dirty="0"/>
            </a:br>
            <a:r>
              <a:rPr lang="en-GB" altLang="en-US" dirty="0"/>
              <a:t>stimulus is a </a:t>
            </a:r>
            <a:r>
              <a:rPr lang="en-GB" altLang="en-US" b="1" dirty="0">
                <a:solidFill>
                  <a:srgbClr val="10BC45"/>
                </a:solidFill>
              </a:rPr>
              <a:t>negative tropism</a:t>
            </a:r>
            <a:r>
              <a:rPr lang="en-GB" altLang="en-US" dirty="0">
                <a:solidFill>
                  <a:schemeClr val="tx1"/>
                </a:solidFill>
              </a:rPr>
              <a:t>.</a:t>
            </a:r>
          </a:p>
        </p:txBody>
      </p:sp>
      <p:sp>
        <p:nvSpPr>
          <p:cNvPr id="21509" name="Rectangle 21">
            <a:extLst>
              <a:ext uri="{FF2B5EF4-FFF2-40B4-BE49-F238E27FC236}">
                <a16:creationId xmlns:a16="http://schemas.microsoft.com/office/drawing/2014/main" id="{91488A5F-6E7A-4A96-971A-037D7967D293}"/>
              </a:ext>
            </a:extLst>
          </p:cNvPr>
          <p:cNvSpPr>
            <a:spLocks noGrp="1" noChangeArrowheads="1"/>
          </p:cNvSpPr>
          <p:nvPr>
            <p:ph type="title"/>
          </p:nvPr>
        </p:nvSpPr>
        <p:spPr/>
        <p:txBody>
          <a:bodyPr/>
          <a:lstStyle/>
          <a:p>
            <a:pPr eaLnBrk="1" hangingPunct="1"/>
            <a:r>
              <a:rPr lang="en-GB" altLang="en-US"/>
              <a:t>What is a tropism?</a:t>
            </a:r>
          </a:p>
        </p:txBody>
      </p:sp>
      <p:sp>
        <p:nvSpPr>
          <p:cNvPr id="12" name="Rectangle 1">
            <a:extLst>
              <a:ext uri="{FF2B5EF4-FFF2-40B4-BE49-F238E27FC236}">
                <a16:creationId xmlns:a16="http://schemas.microsoft.com/office/drawing/2014/main" id="{971DE2CC-DCAE-49E4-A2BC-15E6E04CB717}"/>
              </a:ext>
            </a:extLst>
          </p:cNvPr>
          <p:cNvSpPr>
            <a:spLocks noChangeArrowheads="1"/>
          </p:cNvSpPr>
          <p:nvPr/>
        </p:nvSpPr>
        <p:spPr bwMode="auto">
          <a:xfrm>
            <a:off x="342900" y="4393847"/>
            <a:ext cx="4335463"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What is growth </a:t>
            </a:r>
            <a:r>
              <a:rPr lang="en-GB" altLang="en-US" b="1">
                <a:solidFill>
                  <a:srgbClr val="010066"/>
                </a:solidFill>
              </a:rPr>
              <a:t>away</a:t>
            </a:r>
            <a:r>
              <a:rPr lang="en-GB" altLang="en-US">
                <a:solidFill>
                  <a:srgbClr val="010066"/>
                </a:solidFill>
              </a:rPr>
              <a:t> from a </a:t>
            </a:r>
            <a:br>
              <a:rPr lang="en-GB" altLang="en-US">
                <a:solidFill>
                  <a:srgbClr val="010066"/>
                </a:solidFill>
              </a:rPr>
            </a:br>
            <a:r>
              <a:rPr lang="en-GB" altLang="en-US">
                <a:solidFill>
                  <a:srgbClr val="010066"/>
                </a:solidFill>
              </a:rPr>
              <a:t>stimulus called?</a:t>
            </a:r>
          </a:p>
        </p:txBody>
      </p:sp>
      <p:sp>
        <p:nvSpPr>
          <p:cNvPr id="13" name="Rectangle 12">
            <a:extLst>
              <a:ext uri="{FF2B5EF4-FFF2-40B4-BE49-F238E27FC236}">
                <a16:creationId xmlns:a16="http://schemas.microsoft.com/office/drawing/2014/main" id="{22ABC973-8040-4766-B637-5C588E9EB212}"/>
              </a:ext>
            </a:extLst>
          </p:cNvPr>
          <p:cNvSpPr>
            <a:spLocks noChangeArrowheads="1"/>
          </p:cNvSpPr>
          <p:nvPr/>
        </p:nvSpPr>
        <p:spPr bwMode="auto">
          <a:xfrm>
            <a:off x="342900" y="1747838"/>
            <a:ext cx="8515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stimulus is any condition that causes a response. For a plant this might be sunlight, water or gravity. </a:t>
            </a:r>
            <a:endParaRPr lang="en-GB" altLang="en-US"/>
          </a:p>
        </p:txBody>
      </p:sp>
      <p:pic>
        <p:nvPicPr>
          <p:cNvPr id="21514" name="Picture 13" descr="infocus_389753197.jpg">
            <a:extLst>
              <a:ext uri="{FF2B5EF4-FFF2-40B4-BE49-F238E27FC236}">
                <a16:creationId xmlns:a16="http://schemas.microsoft.com/office/drawing/2014/main" id="{7FE2DF77-3E3C-4E73-AD7F-FD187D1C76BA}"/>
              </a:ext>
            </a:extLst>
          </p:cNvPr>
          <p:cNvPicPr>
            <a:picLocks noChangeAspect="1"/>
          </p:cNvPicPr>
          <p:nvPr/>
        </p:nvPicPr>
        <p:blipFill>
          <a:blip r:embed="rId4">
            <a:extLst>
              <a:ext uri="{28A0092B-C50C-407E-A947-70E740481C1C}">
                <a14:useLocalDpi xmlns:a14="http://schemas.microsoft.com/office/drawing/2010/main" val="0"/>
              </a:ext>
            </a:extLst>
          </a:blip>
          <a:srcRect t="11720"/>
          <a:stretch>
            <a:fillRect/>
          </a:stretch>
        </p:blipFill>
        <p:spPr bwMode="auto">
          <a:xfrm>
            <a:off x="5701947" y="2777597"/>
            <a:ext cx="2600325"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BA45F7C-0645-4668-AB48-BA331B50A94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D649810C-D42D-4324-8807-34463BE2CD2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6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7668"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55">
            <a:extLst>
              <a:ext uri="{FF2B5EF4-FFF2-40B4-BE49-F238E27FC236}">
                <a16:creationId xmlns:a16="http://schemas.microsoft.com/office/drawing/2014/main" id="{9B213333-9578-4FF4-90E8-96C5FEDEBC42}"/>
              </a:ext>
            </a:extLst>
          </p:cNvPr>
          <p:cNvSpPr>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Two of the most important environmental conditions that </a:t>
            </a:r>
            <a:br>
              <a:rPr lang="en-GB" altLang="en-US" dirty="0">
                <a:solidFill>
                  <a:srgbClr val="010066"/>
                </a:solidFill>
              </a:rPr>
            </a:br>
            <a:r>
              <a:rPr lang="en-GB" altLang="en-US" dirty="0">
                <a:solidFill>
                  <a:srgbClr val="010066"/>
                </a:solidFill>
              </a:rPr>
              <a:t>plants can make growth responses to are </a:t>
            </a:r>
            <a:r>
              <a:rPr lang="en-GB" altLang="en-US" b="1" dirty="0">
                <a:solidFill>
                  <a:srgbClr val="010066"/>
                </a:solidFill>
              </a:rPr>
              <a:t>light</a:t>
            </a:r>
            <a:r>
              <a:rPr lang="en-GB" altLang="en-US" dirty="0">
                <a:solidFill>
                  <a:srgbClr val="010066"/>
                </a:solidFill>
              </a:rPr>
              <a:t> and </a:t>
            </a:r>
            <a:r>
              <a:rPr lang="en-GB" altLang="en-US" b="1" dirty="0">
                <a:solidFill>
                  <a:srgbClr val="010066"/>
                </a:solidFill>
              </a:rPr>
              <a:t>gravity</a:t>
            </a:r>
            <a:r>
              <a:rPr lang="en-GB" altLang="en-US" dirty="0">
                <a:solidFill>
                  <a:srgbClr val="010066"/>
                </a:solidFill>
              </a:rPr>
              <a:t>.</a:t>
            </a:r>
            <a:endParaRPr lang="en-GB" altLang="en-US" sz="1200" dirty="0">
              <a:solidFill>
                <a:srgbClr val="010066"/>
              </a:solidFill>
            </a:endParaRPr>
          </a:p>
        </p:txBody>
      </p:sp>
      <p:sp>
        <p:nvSpPr>
          <p:cNvPr id="22531" name="Rectangle 21">
            <a:extLst>
              <a:ext uri="{FF2B5EF4-FFF2-40B4-BE49-F238E27FC236}">
                <a16:creationId xmlns:a16="http://schemas.microsoft.com/office/drawing/2014/main" id="{B321C774-C388-4457-9642-F4D98D521DDB}"/>
              </a:ext>
            </a:extLst>
          </p:cNvPr>
          <p:cNvSpPr>
            <a:spLocks noGrp="1" noChangeArrowheads="1"/>
          </p:cNvSpPr>
          <p:nvPr>
            <p:ph type="title"/>
          </p:nvPr>
        </p:nvSpPr>
        <p:spPr/>
        <p:txBody>
          <a:bodyPr/>
          <a:lstStyle/>
          <a:p>
            <a:pPr eaLnBrk="1" hangingPunct="1"/>
            <a:r>
              <a:rPr lang="en-GB" altLang="en-US"/>
              <a:t>What are the different types of tropisms?</a:t>
            </a:r>
          </a:p>
        </p:txBody>
      </p:sp>
      <p:sp>
        <p:nvSpPr>
          <p:cNvPr id="27656" name="Text Box 16">
            <a:extLst>
              <a:ext uri="{FF2B5EF4-FFF2-40B4-BE49-F238E27FC236}">
                <a16:creationId xmlns:a16="http://schemas.microsoft.com/office/drawing/2014/main" id="{94C7474D-F6B8-4682-A8EF-B5E500C921A9}"/>
              </a:ext>
            </a:extLst>
          </p:cNvPr>
          <p:cNvSpPr txBox="1">
            <a:spLocks noChangeArrowheads="1"/>
          </p:cNvSpPr>
          <p:nvPr/>
        </p:nvSpPr>
        <p:spPr bwMode="auto">
          <a:xfrm>
            <a:off x="1982888" y="2511073"/>
            <a:ext cx="832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buFont typeface="Wingdings" panose="05000000000000000000" pitchFamily="2" charset="2"/>
              <a:buNone/>
            </a:pPr>
            <a:r>
              <a:rPr lang="en-GB" altLang="en-US" b="1" dirty="0">
                <a:solidFill>
                  <a:srgbClr val="F98B13"/>
                </a:solidFill>
              </a:rPr>
              <a:t>light</a:t>
            </a:r>
          </a:p>
        </p:txBody>
      </p:sp>
      <p:sp>
        <p:nvSpPr>
          <p:cNvPr id="152595" name="Text Box 19">
            <a:extLst>
              <a:ext uri="{FF2B5EF4-FFF2-40B4-BE49-F238E27FC236}">
                <a16:creationId xmlns:a16="http://schemas.microsoft.com/office/drawing/2014/main" id="{BEA9E40A-F000-4506-B466-B59002E82F5A}"/>
              </a:ext>
            </a:extLst>
          </p:cNvPr>
          <p:cNvSpPr txBox="1">
            <a:spLocks noChangeArrowheads="1"/>
          </p:cNvSpPr>
          <p:nvPr/>
        </p:nvSpPr>
        <p:spPr bwMode="auto">
          <a:xfrm>
            <a:off x="1316038" y="4385911"/>
            <a:ext cx="2165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F98B13"/>
                </a:solidFill>
              </a:rPr>
              <a:t>phototropism</a:t>
            </a:r>
          </a:p>
        </p:txBody>
      </p:sp>
      <p:pic>
        <p:nvPicPr>
          <p:cNvPr id="27663" name="Picture 28" descr="BA9_sun_icon_noshade2">
            <a:extLst>
              <a:ext uri="{FF2B5EF4-FFF2-40B4-BE49-F238E27FC236}">
                <a16:creationId xmlns:a16="http://schemas.microsoft.com/office/drawing/2014/main" id="{6EC59AEA-5952-4A41-8365-0C78A402B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777" y="2963511"/>
            <a:ext cx="146050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
            <a:extLst>
              <a:ext uri="{FF2B5EF4-FFF2-40B4-BE49-F238E27FC236}">
                <a16:creationId xmlns:a16="http://schemas.microsoft.com/office/drawing/2014/main" id="{8E6C13C1-F8E2-4547-BAEC-5E6D0BE6F3B7}"/>
              </a:ext>
            </a:extLst>
          </p:cNvPr>
          <p:cNvSpPr>
            <a:spLocks noChangeArrowheads="1"/>
          </p:cNvSpPr>
          <p:nvPr/>
        </p:nvSpPr>
        <p:spPr bwMode="auto">
          <a:xfrm>
            <a:off x="342900" y="4915959"/>
            <a:ext cx="6913563"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Which parts of a plant respond to these stimuli?</a:t>
            </a:r>
            <a:endParaRPr lang="en-GB" altLang="en-US" sz="1200" b="1" i="1">
              <a:solidFill>
                <a:srgbClr val="010066"/>
              </a:solidFill>
            </a:endParaRPr>
          </a:p>
        </p:txBody>
      </p:sp>
      <p:sp>
        <p:nvSpPr>
          <p:cNvPr id="19" name="Rectangle 13">
            <a:extLst>
              <a:ext uri="{FF2B5EF4-FFF2-40B4-BE49-F238E27FC236}">
                <a16:creationId xmlns:a16="http://schemas.microsoft.com/office/drawing/2014/main" id="{619F7E31-0D57-406D-8A10-8086E2EC27C0}"/>
              </a:ext>
            </a:extLst>
          </p:cNvPr>
          <p:cNvSpPr>
            <a:spLocks noChangeArrowheads="1"/>
          </p:cNvSpPr>
          <p:nvPr/>
        </p:nvSpPr>
        <p:spPr bwMode="auto">
          <a:xfrm>
            <a:off x="342900" y="1672872"/>
            <a:ext cx="7804150"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Can you name the tropisms that describe the growth responses to these stimuli?</a:t>
            </a:r>
            <a:endParaRPr lang="en-GB" altLang="en-US" sz="1200" b="1" i="1" dirty="0">
              <a:solidFill>
                <a:srgbClr val="010066"/>
              </a:solidFill>
            </a:endParaRPr>
          </a:p>
        </p:txBody>
      </p:sp>
      <p:sp>
        <p:nvSpPr>
          <p:cNvPr id="27655" name="Text Box 15">
            <a:extLst>
              <a:ext uri="{FF2B5EF4-FFF2-40B4-BE49-F238E27FC236}">
                <a16:creationId xmlns:a16="http://schemas.microsoft.com/office/drawing/2014/main" id="{EE301F1F-9BF9-453C-88DF-9C663AF734F5}"/>
              </a:ext>
            </a:extLst>
          </p:cNvPr>
          <p:cNvSpPr txBox="1">
            <a:spLocks noChangeArrowheads="1"/>
          </p:cNvSpPr>
          <p:nvPr/>
        </p:nvSpPr>
        <p:spPr bwMode="auto">
          <a:xfrm>
            <a:off x="5642138" y="2511073"/>
            <a:ext cx="1194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tabLst>
                <a:tab pos="263525" algn="l"/>
              </a:tabLst>
              <a:defRPr sz="2400">
                <a:solidFill>
                  <a:srgbClr val="000066"/>
                </a:solidFill>
                <a:latin typeface="Arial" panose="020B0604020202020204" pitchFamily="34" charset="0"/>
              </a:defRPr>
            </a:lvl1pPr>
            <a:lvl2pPr marL="742950" indent="-285750">
              <a:tabLst>
                <a:tab pos="263525" algn="l"/>
              </a:tabLst>
              <a:defRPr sz="2400">
                <a:solidFill>
                  <a:srgbClr val="000066"/>
                </a:solidFill>
                <a:latin typeface="Arial" panose="020B0604020202020204" pitchFamily="34" charset="0"/>
              </a:defRPr>
            </a:lvl2pPr>
            <a:lvl3pPr marL="1143000" indent="-228600">
              <a:tabLst>
                <a:tab pos="263525" algn="l"/>
              </a:tabLst>
              <a:defRPr sz="2400">
                <a:solidFill>
                  <a:srgbClr val="000066"/>
                </a:solidFill>
                <a:latin typeface="Arial" panose="020B0604020202020204" pitchFamily="34" charset="0"/>
              </a:defRPr>
            </a:lvl3pPr>
            <a:lvl4pPr marL="1600200" indent="-228600">
              <a:tabLst>
                <a:tab pos="263525" algn="l"/>
              </a:tabLst>
              <a:defRPr sz="2400">
                <a:solidFill>
                  <a:srgbClr val="000066"/>
                </a:solidFill>
                <a:latin typeface="Arial" panose="020B0604020202020204" pitchFamily="34" charset="0"/>
              </a:defRPr>
            </a:lvl4pPr>
            <a:lvl5pPr marL="2057400" indent="-228600">
              <a:tabLst>
                <a:tab pos="2635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635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635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635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63525" algn="l"/>
              </a:tabLst>
              <a:defRPr sz="2400">
                <a:solidFill>
                  <a:srgbClr val="000066"/>
                </a:solidFill>
                <a:latin typeface="Arial" panose="020B0604020202020204" pitchFamily="34" charset="0"/>
              </a:defRPr>
            </a:lvl9pPr>
          </a:lstStyle>
          <a:p>
            <a:pPr algn="ctr">
              <a:buFont typeface="Wingdings" panose="05000000000000000000" pitchFamily="2" charset="2"/>
              <a:buNone/>
            </a:pPr>
            <a:r>
              <a:rPr lang="en-GB" altLang="en-US" b="1" dirty="0">
                <a:solidFill>
                  <a:srgbClr val="010066"/>
                </a:solidFill>
              </a:rPr>
              <a:t>gravity</a:t>
            </a:r>
          </a:p>
        </p:txBody>
      </p:sp>
      <p:sp>
        <p:nvSpPr>
          <p:cNvPr id="152594" name="Text Box 18">
            <a:extLst>
              <a:ext uri="{FF2B5EF4-FFF2-40B4-BE49-F238E27FC236}">
                <a16:creationId xmlns:a16="http://schemas.microsoft.com/office/drawing/2014/main" id="{E6CAA0E4-5218-4743-9131-35B3763D52BE}"/>
              </a:ext>
            </a:extLst>
          </p:cNvPr>
          <p:cNvSpPr txBox="1">
            <a:spLocks noChangeArrowheads="1"/>
          </p:cNvSpPr>
          <p:nvPr/>
        </p:nvSpPr>
        <p:spPr bwMode="auto">
          <a:xfrm>
            <a:off x="5214938" y="4382736"/>
            <a:ext cx="2048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gravitropism</a:t>
            </a:r>
          </a:p>
        </p:txBody>
      </p:sp>
      <p:sp>
        <p:nvSpPr>
          <p:cNvPr id="14" name="Rectangle 2">
            <a:extLst>
              <a:ext uri="{FF2B5EF4-FFF2-40B4-BE49-F238E27FC236}">
                <a16:creationId xmlns:a16="http://schemas.microsoft.com/office/drawing/2014/main" id="{0EF77E7F-54C4-4A76-A242-4A96FF99878B}"/>
              </a:ext>
            </a:extLst>
          </p:cNvPr>
          <p:cNvSpPr>
            <a:spLocks noChangeArrowheads="1"/>
          </p:cNvSpPr>
          <p:nvPr/>
        </p:nvSpPr>
        <p:spPr bwMode="auto">
          <a:xfrm>
            <a:off x="342900" y="5413200"/>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Shoots </a:t>
            </a:r>
            <a:r>
              <a:rPr lang="en-GB" altLang="en-US" dirty="0">
                <a:solidFill>
                  <a:srgbClr val="010066"/>
                </a:solidFill>
              </a:rPr>
              <a:t>grow in response to light. Both </a:t>
            </a:r>
            <a:r>
              <a:rPr lang="en-GB" altLang="en-US" b="1" dirty="0">
                <a:solidFill>
                  <a:srgbClr val="010066"/>
                </a:solidFill>
              </a:rPr>
              <a:t>shoots and roots</a:t>
            </a:r>
            <a:endParaRPr lang="en-GB" altLang="en-US" dirty="0">
              <a:solidFill>
                <a:srgbClr val="010066"/>
              </a:solidFill>
            </a:endParaRPr>
          </a:p>
          <a:p>
            <a:r>
              <a:rPr lang="en-GB" altLang="en-US" dirty="0">
                <a:solidFill>
                  <a:srgbClr val="010066"/>
                </a:solidFill>
              </a:rPr>
              <a:t>need to be able to grow in response to gravity.</a:t>
            </a:r>
            <a:endParaRPr lang="en-GB" altLang="en-US" sz="1200" dirty="0">
              <a:solidFill>
                <a:srgbClr val="010066"/>
              </a:solidFill>
            </a:endParaRPr>
          </a:p>
        </p:txBody>
      </p:sp>
      <p:pic>
        <p:nvPicPr>
          <p:cNvPr id="15" name="Picture 14" descr="slide 5.png">
            <a:extLst>
              <a:ext uri="{FF2B5EF4-FFF2-40B4-BE49-F238E27FC236}">
                <a16:creationId xmlns:a16="http://schemas.microsoft.com/office/drawing/2014/main" id="{F855CB3C-B2D6-4312-A55D-70119F2477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2067" y="3004786"/>
            <a:ext cx="7747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93BC0CD-7A49-49AD-A07B-014327E8D7C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B63E9FD1-5BC1-4DB6-BDD7-1543CA1B8117}"/>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9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152595" grpId="0"/>
      <p:bldP spid="17" grpId="0" animBg="1"/>
      <p:bldP spid="19" grpId="0" animBg="1"/>
      <p:bldP spid="27655" grpId="0"/>
      <p:bldP spid="152594"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A18F84B-E9F6-4FA5-B693-F722CA4480D9}"/>
              </a:ext>
            </a:extLst>
          </p:cNvPr>
          <p:cNvSpPr>
            <a:spLocks noGrp="1" noChangeArrowheads="1"/>
          </p:cNvSpPr>
          <p:nvPr>
            <p:ph type="title"/>
          </p:nvPr>
        </p:nvSpPr>
        <p:spPr/>
        <p:txBody>
          <a:bodyPr/>
          <a:lstStyle/>
          <a:p>
            <a:pPr eaLnBrk="1" hangingPunct="1"/>
            <a:r>
              <a:rPr lang="en-GB" altLang="en-US"/>
              <a:t>How does light affect growth? </a:t>
            </a:r>
          </a:p>
        </p:txBody>
      </p:sp>
      <p:sp>
        <p:nvSpPr>
          <p:cNvPr id="33798" name="Text Box 6">
            <a:extLst>
              <a:ext uri="{FF2B5EF4-FFF2-40B4-BE49-F238E27FC236}">
                <a16:creationId xmlns:a16="http://schemas.microsoft.com/office/drawing/2014/main" id="{EB9C5409-17BC-402A-ACDD-6B71AE0D3688}"/>
              </a:ext>
            </a:extLst>
          </p:cNvPr>
          <p:cNvSpPr txBox="1">
            <a:spLocks noChangeArrowheads="1"/>
          </p:cNvSpPr>
          <p:nvPr/>
        </p:nvSpPr>
        <p:spPr bwMode="auto">
          <a:xfrm>
            <a:off x="342900" y="1826235"/>
            <a:ext cx="4392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shoots of plants grow </a:t>
            </a:r>
            <a:r>
              <a:rPr lang="en-GB" altLang="en-US" b="1" dirty="0"/>
              <a:t>toward</a:t>
            </a:r>
            <a:r>
              <a:rPr lang="en-GB" altLang="en-US" dirty="0"/>
              <a:t> </a:t>
            </a:r>
            <a:r>
              <a:rPr lang="en-GB" altLang="en-US" b="1" dirty="0"/>
              <a:t>sunlight</a:t>
            </a:r>
            <a:r>
              <a:rPr lang="en-GB" altLang="en-US" dirty="0"/>
              <a:t>.</a:t>
            </a:r>
          </a:p>
        </p:txBody>
      </p:sp>
      <p:sp>
        <p:nvSpPr>
          <p:cNvPr id="23556" name="Text Box 9">
            <a:extLst>
              <a:ext uri="{FF2B5EF4-FFF2-40B4-BE49-F238E27FC236}">
                <a16:creationId xmlns:a16="http://schemas.microsoft.com/office/drawing/2014/main" id="{2F9BEE6E-7396-4900-BFE1-BF435BD010D7}"/>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This plant was placed on a windowsill and received light from one direction only.</a:t>
            </a:r>
          </a:p>
        </p:txBody>
      </p:sp>
      <p:pic>
        <p:nvPicPr>
          <p:cNvPr id="23557" name="Picture 14" descr="BA10_bent_3">
            <a:extLst>
              <a:ext uri="{FF2B5EF4-FFF2-40B4-BE49-F238E27FC236}">
                <a16:creationId xmlns:a16="http://schemas.microsoft.com/office/drawing/2014/main" id="{80C1FAF3-424B-4D7E-A6A6-DD5CC2337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85"/>
          <a:stretch>
            <a:fillRect/>
          </a:stretch>
        </p:blipFill>
        <p:spPr bwMode="auto">
          <a:xfrm>
            <a:off x="4676775" y="1663700"/>
            <a:ext cx="3578225"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Rectangle 174">
            <a:extLst>
              <a:ext uri="{FF2B5EF4-FFF2-40B4-BE49-F238E27FC236}">
                <a16:creationId xmlns:a16="http://schemas.microsoft.com/office/drawing/2014/main" id="{A232B031-CAD9-4CC2-8749-4F9EF03A6F31}"/>
              </a:ext>
            </a:extLst>
          </p:cNvPr>
          <p:cNvSpPr>
            <a:spLocks noChangeArrowheads="1"/>
          </p:cNvSpPr>
          <p:nvPr/>
        </p:nvSpPr>
        <p:spPr bwMode="auto">
          <a:xfrm>
            <a:off x="342900" y="3910989"/>
            <a:ext cx="4976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growth response to light </a:t>
            </a:r>
            <a:br>
              <a:rPr lang="en-GB" altLang="en-US"/>
            </a:br>
            <a:r>
              <a:rPr lang="en-GB" altLang="en-US"/>
              <a:t>is called </a:t>
            </a:r>
            <a:r>
              <a:rPr lang="en-GB" altLang="en-US" b="1">
                <a:solidFill>
                  <a:srgbClr val="10BC45"/>
                </a:solidFill>
              </a:rPr>
              <a:t>phototropism</a:t>
            </a:r>
            <a:r>
              <a:rPr lang="en-GB" altLang="en-US"/>
              <a:t>.</a:t>
            </a:r>
          </a:p>
        </p:txBody>
      </p:sp>
      <p:sp>
        <p:nvSpPr>
          <p:cNvPr id="10" name="Rectangle 1">
            <a:extLst>
              <a:ext uri="{FF2B5EF4-FFF2-40B4-BE49-F238E27FC236}">
                <a16:creationId xmlns:a16="http://schemas.microsoft.com/office/drawing/2014/main" id="{E8A61A3B-D883-46F7-8D3D-8E75B04674F8}"/>
              </a:ext>
            </a:extLst>
          </p:cNvPr>
          <p:cNvSpPr>
            <a:spLocks noChangeArrowheads="1"/>
          </p:cNvSpPr>
          <p:nvPr/>
        </p:nvSpPr>
        <p:spPr bwMode="auto">
          <a:xfrm>
            <a:off x="342900" y="2868245"/>
            <a:ext cx="3635375"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What is the name of this </a:t>
            </a:r>
            <a:br>
              <a:rPr lang="en-GB" altLang="en-US"/>
            </a:br>
            <a:r>
              <a:rPr lang="en-GB" altLang="en-US"/>
              <a:t>type of plant response? </a:t>
            </a:r>
          </a:p>
        </p:txBody>
      </p:sp>
      <p:sp>
        <p:nvSpPr>
          <p:cNvPr id="11" name="Rectangle 17">
            <a:extLst>
              <a:ext uri="{FF2B5EF4-FFF2-40B4-BE49-F238E27FC236}">
                <a16:creationId xmlns:a16="http://schemas.microsoft.com/office/drawing/2014/main" id="{2F3BE804-B902-4A3D-BD87-4BFA8379E5D3}"/>
              </a:ext>
            </a:extLst>
          </p:cNvPr>
          <p:cNvSpPr>
            <a:spLocks noChangeArrowheads="1"/>
          </p:cNvSpPr>
          <p:nvPr/>
        </p:nvSpPr>
        <p:spPr bwMode="auto">
          <a:xfrm>
            <a:off x="342900" y="4953000"/>
            <a:ext cx="3600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plant grows toward the light, so it is showing </a:t>
            </a:r>
            <a:r>
              <a:rPr lang="en-GB" altLang="en-US" b="1" dirty="0"/>
              <a:t>positive</a:t>
            </a:r>
            <a:r>
              <a:rPr lang="en-GB" altLang="en-US" dirty="0"/>
              <a:t> </a:t>
            </a:r>
            <a:r>
              <a:rPr lang="en-GB" altLang="en-US" b="1" dirty="0"/>
              <a:t>phototropism</a:t>
            </a:r>
            <a:r>
              <a:rPr lang="en-GB" altLang="en-US" dirty="0"/>
              <a:t>.</a:t>
            </a:r>
          </a:p>
        </p:txBody>
      </p:sp>
      <p:pic>
        <p:nvPicPr>
          <p:cNvPr id="12" name="Picture 11">
            <a:extLst>
              <a:ext uri="{FF2B5EF4-FFF2-40B4-BE49-F238E27FC236}">
                <a16:creationId xmlns:a16="http://schemas.microsoft.com/office/drawing/2014/main" id="{D6DF8461-D69F-4E8F-992E-1920E60AB83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a:extLst>
              <a:ext uri="{FF2B5EF4-FFF2-40B4-BE49-F238E27FC236}">
                <a16:creationId xmlns:a16="http://schemas.microsoft.com/office/drawing/2014/main" id="{FE6B1B18-056E-4427-BA27-FF16348728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36164" y="73668"/>
            <a:ext cx="453390" cy="4667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80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2">
            <a:extLst>
              <a:ext uri="{FF2B5EF4-FFF2-40B4-BE49-F238E27FC236}">
                <a16:creationId xmlns:a16="http://schemas.microsoft.com/office/drawing/2014/main" id="{DE91D2D8-4D55-4916-9F62-1F616C5B427E}"/>
              </a:ext>
            </a:extLst>
          </p:cNvPr>
          <p:cNvSpPr>
            <a:spLocks noGrp="1" noChangeArrowheads="1"/>
          </p:cNvSpPr>
          <p:nvPr>
            <p:ph type="title"/>
          </p:nvPr>
        </p:nvSpPr>
        <p:spPr/>
        <p:txBody>
          <a:bodyPr/>
          <a:lstStyle/>
          <a:p>
            <a:pPr eaLnBrk="1" hangingPunct="1"/>
            <a:r>
              <a:rPr lang="en-GB" altLang="en-US" dirty="0"/>
              <a:t>Defining plant growth responses</a:t>
            </a:r>
          </a:p>
        </p:txBody>
      </p:sp>
      <p:pic>
        <p:nvPicPr>
          <p:cNvPr id="7" name="Picture 6">
            <a:extLst>
              <a:ext uri="{FF2B5EF4-FFF2-40B4-BE49-F238E27FC236}">
                <a16:creationId xmlns:a16="http://schemas.microsoft.com/office/drawing/2014/main" id="{931652A8-ECA8-4AE5-AAB7-153806654D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8391C63-6274-4C07-A79E-E1A3E1439F3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32DDE711-088E-40A8-AC8B-2804D583930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5E81C-16F2-439C-A7E0-1015D460E969}"/>
              </a:ext>
            </a:extLst>
          </p:cNvPr>
          <p:cNvSpPr>
            <a:spLocks noGrp="1"/>
          </p:cNvSpPr>
          <p:nvPr>
            <p:ph type="title"/>
          </p:nvPr>
        </p:nvSpPr>
        <p:spPr/>
        <p:txBody>
          <a:bodyPr/>
          <a:lstStyle/>
          <a:p>
            <a:r>
              <a:rPr lang="en-US" dirty="0"/>
              <a:t>Plant hormones</a:t>
            </a:r>
          </a:p>
        </p:txBody>
      </p:sp>
      <p:pic>
        <p:nvPicPr>
          <p:cNvPr id="4" name="Picture 3">
            <a:extLst>
              <a:ext uri="{FF2B5EF4-FFF2-40B4-BE49-F238E27FC236}">
                <a16:creationId xmlns:a16="http://schemas.microsoft.com/office/drawing/2014/main" id="{89CC248E-415D-40E4-9FE8-BBE032BCF59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5" name="Text Box 19">
            <a:extLst>
              <a:ext uri="{FF2B5EF4-FFF2-40B4-BE49-F238E27FC236}">
                <a16:creationId xmlns:a16="http://schemas.microsoft.com/office/drawing/2014/main" id="{FC7908E8-ED4C-4E73-A0C3-D181835F5FFE}"/>
              </a:ext>
            </a:extLst>
          </p:cNvPr>
          <p:cNvSpPr txBox="1">
            <a:spLocks noChangeArrowheads="1"/>
          </p:cNvSpPr>
          <p:nvPr/>
        </p:nvSpPr>
        <p:spPr bwMode="auto">
          <a:xfrm>
            <a:off x="342900" y="784225"/>
            <a:ext cx="86506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Hormones</a:t>
            </a:r>
            <a:r>
              <a:rPr lang="en-GB" altLang="en-US" dirty="0">
                <a:solidFill>
                  <a:srgbClr val="010066"/>
                </a:solidFill>
              </a:rPr>
              <a:t> are </a:t>
            </a:r>
            <a:r>
              <a:rPr lang="en-GB" altLang="en-US" dirty="0" err="1">
                <a:solidFill>
                  <a:srgbClr val="010066"/>
                </a:solidFill>
              </a:rPr>
              <a:t>signaling</a:t>
            </a:r>
            <a:r>
              <a:rPr lang="en-GB" altLang="en-US" dirty="0">
                <a:solidFill>
                  <a:srgbClr val="010066"/>
                </a:solidFill>
              </a:rPr>
              <a:t> molecules produced by multicellular organisms. </a:t>
            </a:r>
            <a:endParaRPr lang="en-US" altLang="en-US" dirty="0">
              <a:solidFill>
                <a:srgbClr val="010066"/>
              </a:solidFill>
            </a:endParaRPr>
          </a:p>
        </p:txBody>
      </p:sp>
      <p:sp>
        <p:nvSpPr>
          <p:cNvPr id="6" name="Text Box 6">
            <a:extLst>
              <a:ext uri="{FF2B5EF4-FFF2-40B4-BE49-F238E27FC236}">
                <a16:creationId xmlns:a16="http://schemas.microsoft.com/office/drawing/2014/main" id="{52D8A6D7-5029-49E3-B8A0-98D483E08F04}"/>
              </a:ext>
            </a:extLst>
          </p:cNvPr>
          <p:cNvSpPr txBox="1">
            <a:spLocks noChangeArrowheads="1"/>
          </p:cNvSpPr>
          <p:nvPr/>
        </p:nvSpPr>
        <p:spPr bwMode="auto">
          <a:xfrm>
            <a:off x="342900" y="4768595"/>
            <a:ext cx="47268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Plant hormones initiate changes in the growth or development of the plant.</a:t>
            </a:r>
            <a:endParaRPr lang="en-GB" altLang="en-US" dirty="0"/>
          </a:p>
        </p:txBody>
      </p:sp>
      <p:sp>
        <p:nvSpPr>
          <p:cNvPr id="7" name="Text Box 6">
            <a:extLst>
              <a:ext uri="{FF2B5EF4-FFF2-40B4-BE49-F238E27FC236}">
                <a16:creationId xmlns:a16="http://schemas.microsoft.com/office/drawing/2014/main" id="{78B5412D-C98C-4D92-A1F0-56D690796288}"/>
              </a:ext>
            </a:extLst>
          </p:cNvPr>
          <p:cNvSpPr txBox="1">
            <a:spLocks noChangeArrowheads="1"/>
          </p:cNvSpPr>
          <p:nvPr/>
        </p:nvSpPr>
        <p:spPr bwMode="auto">
          <a:xfrm>
            <a:off x="342900" y="1866127"/>
            <a:ext cx="47268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Plant hormones are produced </a:t>
            </a:r>
            <a:br>
              <a:rPr lang="en-GB" altLang="en-US" dirty="0">
                <a:solidFill>
                  <a:srgbClr val="010066"/>
                </a:solidFill>
              </a:rPr>
            </a:br>
            <a:r>
              <a:rPr lang="en-GB" altLang="en-US" dirty="0">
                <a:solidFill>
                  <a:srgbClr val="010066"/>
                </a:solidFill>
              </a:rPr>
              <a:t>by plant cells.</a:t>
            </a:r>
            <a:endParaRPr lang="en-GB" altLang="en-US" dirty="0"/>
          </a:p>
        </p:txBody>
      </p:sp>
      <p:sp>
        <p:nvSpPr>
          <p:cNvPr id="9" name="Text Box 6">
            <a:extLst>
              <a:ext uri="{FF2B5EF4-FFF2-40B4-BE49-F238E27FC236}">
                <a16:creationId xmlns:a16="http://schemas.microsoft.com/office/drawing/2014/main" id="{0B6BEA72-3FFE-46B0-8056-AC6016162617}"/>
              </a:ext>
            </a:extLst>
          </p:cNvPr>
          <p:cNvSpPr txBox="1">
            <a:spLocks noChangeArrowheads="1"/>
          </p:cNvSpPr>
          <p:nvPr/>
        </p:nvSpPr>
        <p:spPr bwMode="auto">
          <a:xfrm>
            <a:off x="342900" y="2948029"/>
            <a:ext cx="4854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Unlike animals, plants do not </a:t>
            </a:r>
            <a:br>
              <a:rPr lang="en-GB" altLang="en-US" dirty="0">
                <a:solidFill>
                  <a:srgbClr val="010066"/>
                </a:solidFill>
              </a:rPr>
            </a:br>
            <a:r>
              <a:rPr lang="en-GB" altLang="en-US" dirty="0">
                <a:solidFill>
                  <a:srgbClr val="010066"/>
                </a:solidFill>
              </a:rPr>
              <a:t>produce hormones in specialized </a:t>
            </a:r>
            <a:br>
              <a:rPr lang="en-GB" altLang="en-US" dirty="0">
                <a:solidFill>
                  <a:srgbClr val="010066"/>
                </a:solidFill>
              </a:rPr>
            </a:br>
            <a:r>
              <a:rPr lang="en-GB" altLang="en-US" dirty="0">
                <a:solidFill>
                  <a:srgbClr val="010066"/>
                </a:solidFill>
              </a:rPr>
              <a:t>glands. Instead, each plant cell is </a:t>
            </a:r>
            <a:br>
              <a:rPr lang="en-GB" altLang="en-US" dirty="0">
                <a:solidFill>
                  <a:srgbClr val="010066"/>
                </a:solidFill>
              </a:rPr>
            </a:br>
            <a:r>
              <a:rPr lang="en-GB" altLang="en-US" dirty="0">
                <a:solidFill>
                  <a:srgbClr val="010066"/>
                </a:solidFill>
              </a:rPr>
              <a:t>capable of producing hormones.</a:t>
            </a:r>
            <a:endParaRPr lang="en-GB" altLang="en-US" dirty="0"/>
          </a:p>
        </p:txBody>
      </p:sp>
      <p:pic>
        <p:nvPicPr>
          <p:cNvPr id="11" name="Picture 10">
            <a:extLst>
              <a:ext uri="{FF2B5EF4-FFF2-40B4-BE49-F238E27FC236}">
                <a16:creationId xmlns:a16="http://schemas.microsoft.com/office/drawing/2014/main" id="{930C40A1-5507-48C5-8F8A-90D08C83B2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928355" y="2436022"/>
            <a:ext cx="4182490" cy="2777923"/>
          </a:xfrm>
          <a:prstGeom prst="rect">
            <a:avLst/>
          </a:prstGeom>
        </p:spPr>
      </p:pic>
      <p:pic>
        <p:nvPicPr>
          <p:cNvPr id="12" name="Picture 9" descr="notes_icon">
            <a:extLst>
              <a:ext uri="{FF2B5EF4-FFF2-40B4-BE49-F238E27FC236}">
                <a16:creationId xmlns:a16="http://schemas.microsoft.com/office/drawing/2014/main" id="{BB0184A5-1B47-4945-9CD7-AE5C17DF6D3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029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9195BF1-3B80-435F-9093-6BBB34BFBFE9}"/>
              </a:ext>
            </a:extLst>
          </p:cNvPr>
          <p:cNvSpPr>
            <a:spLocks noGrp="1" noChangeArrowheads="1"/>
          </p:cNvSpPr>
          <p:nvPr>
            <p:ph type="title"/>
          </p:nvPr>
        </p:nvSpPr>
        <p:spPr/>
        <p:txBody>
          <a:bodyPr/>
          <a:lstStyle/>
          <a:p>
            <a:pPr eaLnBrk="1" hangingPunct="1"/>
            <a:r>
              <a:rPr lang="en-GB" altLang="en-US"/>
              <a:t>Auxin and phototropism</a:t>
            </a:r>
          </a:p>
        </p:txBody>
      </p:sp>
      <p:sp>
        <p:nvSpPr>
          <p:cNvPr id="168966" name="Text Box 6">
            <a:extLst>
              <a:ext uri="{FF2B5EF4-FFF2-40B4-BE49-F238E27FC236}">
                <a16:creationId xmlns:a16="http://schemas.microsoft.com/office/drawing/2014/main" id="{2E5C323A-44DF-4872-933D-3A5DCCB3AFAB}"/>
              </a:ext>
            </a:extLst>
          </p:cNvPr>
          <p:cNvSpPr txBox="1">
            <a:spLocks noChangeArrowheads="1"/>
          </p:cNvSpPr>
          <p:nvPr/>
        </p:nvSpPr>
        <p:spPr bwMode="auto">
          <a:xfrm>
            <a:off x="342900" y="1904647"/>
            <a:ext cx="8528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Auxin controls the growth of shoots and roots. It is produced in the tips of the shoots and roots.  </a:t>
            </a:r>
          </a:p>
        </p:txBody>
      </p:sp>
      <p:sp>
        <p:nvSpPr>
          <p:cNvPr id="25604" name="Text Box 19">
            <a:extLst>
              <a:ext uri="{FF2B5EF4-FFF2-40B4-BE49-F238E27FC236}">
                <a16:creationId xmlns:a16="http://schemas.microsoft.com/office/drawing/2014/main" id="{60E11391-CAF2-43CF-9A18-179E738911F5}"/>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Plant growth in response to light conditions is coordinated by a plant hormone called </a:t>
            </a:r>
            <a:r>
              <a:rPr lang="en-GB" altLang="en-US" b="1" dirty="0">
                <a:solidFill>
                  <a:srgbClr val="10BC45"/>
                </a:solidFill>
              </a:rPr>
              <a:t>auxin</a:t>
            </a:r>
            <a:r>
              <a:rPr lang="en-GB" altLang="en-US" dirty="0"/>
              <a:t>. </a:t>
            </a:r>
          </a:p>
        </p:txBody>
      </p:sp>
      <p:sp>
        <p:nvSpPr>
          <p:cNvPr id="168982" name="Text Box 22">
            <a:extLst>
              <a:ext uri="{FF2B5EF4-FFF2-40B4-BE49-F238E27FC236}">
                <a16:creationId xmlns:a16="http://schemas.microsoft.com/office/drawing/2014/main" id="{6F30BD02-950C-478E-B400-FB89D4FE8E83}"/>
              </a:ext>
            </a:extLst>
          </p:cNvPr>
          <p:cNvSpPr txBox="1">
            <a:spLocks noChangeArrowheads="1"/>
          </p:cNvSpPr>
          <p:nvPr/>
        </p:nvSpPr>
        <p:spPr bwMode="auto">
          <a:xfrm>
            <a:off x="342900" y="3026656"/>
            <a:ext cx="42052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Auxin increases growth rate. </a:t>
            </a:r>
            <a:br>
              <a:rPr lang="en-GB" altLang="en-US" dirty="0"/>
            </a:br>
            <a:r>
              <a:rPr lang="en-GB" altLang="en-US" dirty="0"/>
              <a:t>An </a:t>
            </a:r>
            <a:r>
              <a:rPr lang="en-GB" altLang="en-US" b="1" dirty="0"/>
              <a:t>unequal distribution </a:t>
            </a:r>
            <a:br>
              <a:rPr lang="en-GB" altLang="en-US" b="1" dirty="0"/>
            </a:br>
            <a:r>
              <a:rPr lang="en-GB" altLang="en-US" dirty="0"/>
              <a:t>of auxin in a plant stem will </a:t>
            </a:r>
            <a:br>
              <a:rPr lang="en-GB" altLang="en-US" dirty="0"/>
            </a:br>
            <a:r>
              <a:rPr lang="en-GB" altLang="en-US" dirty="0"/>
              <a:t>cause the stem to bend as </a:t>
            </a:r>
            <a:br>
              <a:rPr lang="en-GB" altLang="en-US" dirty="0"/>
            </a:br>
            <a:r>
              <a:rPr lang="en-GB" altLang="en-US" dirty="0"/>
              <a:t>it grows. </a:t>
            </a:r>
          </a:p>
        </p:txBody>
      </p:sp>
      <p:sp>
        <p:nvSpPr>
          <p:cNvPr id="9" name="Rectangle 8">
            <a:extLst>
              <a:ext uri="{FF2B5EF4-FFF2-40B4-BE49-F238E27FC236}">
                <a16:creationId xmlns:a16="http://schemas.microsoft.com/office/drawing/2014/main" id="{BC8C6AED-232D-451A-BA66-4BCC773A4B99}"/>
              </a:ext>
            </a:extLst>
          </p:cNvPr>
          <p:cNvSpPr>
            <a:spLocks noChangeArrowheads="1"/>
          </p:cNvSpPr>
          <p:nvPr/>
        </p:nvSpPr>
        <p:spPr bwMode="auto">
          <a:xfrm>
            <a:off x="342900" y="5255154"/>
            <a:ext cx="370981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enables a plant to </a:t>
            </a:r>
            <a:br>
              <a:rPr lang="en-GB" altLang="en-US" dirty="0"/>
            </a:br>
            <a:r>
              <a:rPr lang="en-GB" altLang="en-US" dirty="0"/>
              <a:t>grow toward light.</a:t>
            </a:r>
          </a:p>
        </p:txBody>
      </p:sp>
      <p:pic>
        <p:nvPicPr>
          <p:cNvPr id="10" name="Picture 9" descr="Anest_31179769_web.jpg">
            <a:extLst>
              <a:ext uri="{FF2B5EF4-FFF2-40B4-BE49-F238E27FC236}">
                <a16:creationId xmlns:a16="http://schemas.microsoft.com/office/drawing/2014/main" id="{5A0F24D2-A6DE-4090-8FFB-51A4998F75FA}"/>
              </a:ext>
            </a:extLst>
          </p:cNvPr>
          <p:cNvPicPr>
            <a:picLocks noChangeAspect="1"/>
          </p:cNvPicPr>
          <p:nvPr/>
        </p:nvPicPr>
        <p:blipFill>
          <a:blip r:embed="rId4">
            <a:extLst>
              <a:ext uri="{28A0092B-C50C-407E-A947-70E740481C1C}">
                <a14:useLocalDpi xmlns:a14="http://schemas.microsoft.com/office/drawing/2010/main" val="0"/>
              </a:ext>
            </a:extLst>
          </a:blip>
          <a:srcRect l="34683" r="5116"/>
          <a:stretch>
            <a:fillRect/>
          </a:stretch>
        </p:blipFill>
        <p:spPr bwMode="auto">
          <a:xfrm>
            <a:off x="4548188" y="2957513"/>
            <a:ext cx="3984625"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4AADD8D-4C06-4549-821D-18C2830859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p:bldP spid="168982"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VDuk4VDS"/>
  <p:tag name="ARTICULATE_DESIGN_ID_5_DEFAULT DESIGN" val="nbQdhL5I"/>
  <p:tag name="ARTICULATE_DESIGN_ID_1_DEFAULT DESIGN" val="BnGME2aY"/>
  <p:tag name="ARTICULATE_DESIGN_ID_7_DEFAULT DESIGN" val="Z01K4rg2"/>
  <p:tag name="ARTICULATE_SLIDE_COUNT" val="27"/>
  <p:tag name="ARTICULATE_DESIGN_ID_3_DEFAULT DESIGN" val="VSMrI8Qc"/>
  <p:tag name="ARTICULATE_DESIGN_ID_6_DEFAULT DESIGN" val="PazKPnuF"/>
  <p:tag name="ARTICULATE_DESIGN_ID_2_DEFAULT DESIGN" val="ImL1Z8yJ"/>
  <p:tag name="ARTICULATE_DESIGN_ID_4_DEFAULT DESIGN" val="2qp92inf"/>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14818</TotalTime>
  <Words>3011</Words>
  <Application>Microsoft Office PowerPoint</Application>
  <PresentationFormat>On-screen Show (4:3)</PresentationFormat>
  <Paragraphs>284</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Wingdings</vt:lpstr>
      <vt:lpstr>Arial</vt:lpstr>
      <vt:lpstr>Wingdings 2</vt:lpstr>
      <vt:lpstr>1_Default Design</vt:lpstr>
      <vt:lpstr>7_Default Design</vt:lpstr>
      <vt:lpstr>Plant  Hormones</vt:lpstr>
      <vt:lpstr>Information</vt:lpstr>
      <vt:lpstr>Plant growth</vt:lpstr>
      <vt:lpstr>What is a tropism?</vt:lpstr>
      <vt:lpstr>What are the different types of tropisms?</vt:lpstr>
      <vt:lpstr>How does light affect growth? </vt:lpstr>
      <vt:lpstr>Defining plant growth responses</vt:lpstr>
      <vt:lpstr>Plant hormones</vt:lpstr>
      <vt:lpstr>Auxin and phototropism</vt:lpstr>
      <vt:lpstr>How does auxin cause phototropism?</vt:lpstr>
      <vt:lpstr>Auxin and the growth response to light</vt:lpstr>
      <vt:lpstr>Practical: light and plant growth</vt:lpstr>
      <vt:lpstr>How does gravity affect plant growth?</vt:lpstr>
      <vt:lpstr>Auxin and gravitropism</vt:lpstr>
      <vt:lpstr>Plant growth in response to gravity</vt:lpstr>
      <vt:lpstr>Plant tropisms: true or false?</vt:lpstr>
      <vt:lpstr>Other plant hormones</vt:lpstr>
      <vt:lpstr>How can plant hormones be used?</vt:lpstr>
      <vt:lpstr>Using plant hormones to grow cuttings</vt:lpstr>
      <vt:lpstr>How are cuttings grown?</vt:lpstr>
      <vt:lpstr>Using plant hormones in tissue culture</vt:lpstr>
      <vt:lpstr>Using plant hormones to kill weeds</vt:lpstr>
      <vt:lpstr>Using plant hormones to ripen fruit</vt:lpstr>
      <vt:lpstr>Plant hormones to control dormancy</vt:lpstr>
      <vt:lpstr>Using plant hormones for seedless fruit</vt:lpstr>
      <vt:lpstr>Other uses of gibberellins</vt:lpstr>
      <vt:lpstr>Missing words: using plant hormones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Hormones</dc:title>
  <dc:subject>Boardworks High School Life Science</dc:subject>
  <dc:creator>Boardworks</dc:creator>
  <cp:lastModifiedBy>Tim Crilly</cp:lastModifiedBy>
  <cp:revision>600</cp:revision>
  <dcterms:created xsi:type="dcterms:W3CDTF">2003-10-06T13:07:42Z</dcterms:created>
  <dcterms:modified xsi:type="dcterms:W3CDTF">2019-01-31T15:26:02Z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B9F9F809-3133-46DB-8118-2C6567583771</vt:lpwstr>
  </property>
  <property fmtid="{D5CDD505-2E9C-101B-9397-08002B2CF9AE}" pid="3" name="ArticulatePath">
    <vt:lpwstr>Plant Hormones</vt:lpwstr>
  </property>
</Properties>
</file>