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2.xml" ContentType="application/vnd.openxmlformats-officedocument.presentationml.notesSlide+xml"/>
  <Override PartName="/ppt/tags/tag41.xml" ContentType="application/vnd.openxmlformats-officedocument.presentationml.tags+xml"/>
  <Override PartName="/ppt/activeX/activeX4.xml" ContentType="application/vnd.ms-office.activeX+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activeX/activeX5.xml" ContentType="application/vnd.ms-office.activeX+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activeX/activeX6.xml" ContentType="application/vnd.ms-office.activeX+xml"/>
  <Override PartName="/ppt/notesSlides/notesSlide21.xml" ContentType="application/vnd.openxmlformats-officedocument.presentationml.notesSlide+xml"/>
  <Override PartName="/ppt/tags/tag50.xml" ContentType="application/vnd.openxmlformats-officedocument.presentationml.tags+xml"/>
  <Override PartName="/ppt/activeX/activeX7.xml" ContentType="application/vnd.ms-office.activeX+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07" r:id="rId1"/>
    <p:sldMasterId id="2147485122" r:id="rId2"/>
  </p:sldMasterIdLst>
  <p:notesMasterIdLst>
    <p:notesMasterId r:id="rId25"/>
  </p:notesMasterIdLst>
  <p:handoutMasterIdLst>
    <p:handoutMasterId r:id="rId26"/>
  </p:handoutMasterIdLst>
  <p:sldIdLst>
    <p:sldId id="430" r:id="rId3"/>
    <p:sldId id="534" r:id="rId4"/>
    <p:sldId id="531" r:id="rId5"/>
    <p:sldId id="770" r:id="rId6"/>
    <p:sldId id="484" r:id="rId7"/>
    <p:sldId id="528" r:id="rId8"/>
    <p:sldId id="527" r:id="rId9"/>
    <p:sldId id="485" r:id="rId10"/>
    <p:sldId id="522" r:id="rId11"/>
    <p:sldId id="524" r:id="rId12"/>
    <p:sldId id="523" r:id="rId13"/>
    <p:sldId id="490" r:id="rId14"/>
    <p:sldId id="487" r:id="rId15"/>
    <p:sldId id="491" r:id="rId16"/>
    <p:sldId id="525" r:id="rId17"/>
    <p:sldId id="511" r:id="rId18"/>
    <p:sldId id="532" r:id="rId19"/>
    <p:sldId id="500" r:id="rId20"/>
    <p:sldId id="529" r:id="rId21"/>
    <p:sldId id="530" r:id="rId22"/>
    <p:sldId id="507" r:id="rId23"/>
    <p:sldId id="498" r:id="rId24"/>
  </p:sldIdLst>
  <p:sldSz cx="9144000" cy="6858000" type="screen4x3"/>
  <p:notesSz cx="6858000" cy="9296400"/>
  <p:embeddedFontLst>
    <p:embeddedFont>
      <p:font typeface="Wingdings 2" panose="05020102010507070707" pitchFamily="18" charset="2"/>
      <p:regular r:id="rId27"/>
    </p:embeddedFont>
  </p:embeddedFontLst>
  <p:custDataLst>
    <p:tags r:id="rId2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E96DE631-8FA4-4611-9DC3-4B3642ACCFD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22E7360-599D-41DE-BEF9-0B84C1DDAB3B}" type="slidenum">
              <a:rPr lang="en-GB" altLang="en-US"/>
              <a:pPr/>
              <a:t>‹#›</a:t>
            </a:fld>
            <a:endParaRPr lang="en-GB" altLang="en-US"/>
          </a:p>
        </p:txBody>
      </p:sp>
      <p:sp>
        <p:nvSpPr>
          <p:cNvPr id="6" name="Rectangle 7">
            <a:extLst>
              <a:ext uri="{FF2B5EF4-FFF2-40B4-BE49-F238E27FC236}">
                <a16:creationId xmlns:a16="http://schemas.microsoft.com/office/drawing/2014/main" id="{0579F0D7-16FC-4EAB-9E2A-628B2EFEA154}"/>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A180660A-49B4-4E9C-A679-7B2CDAD42F5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509452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Rectangle 4">
            <a:extLst>
              <a:ext uri="{FF2B5EF4-FFF2-40B4-BE49-F238E27FC236}">
                <a16:creationId xmlns:a16="http://schemas.microsoft.com/office/drawing/2014/main" id="{74E1F40B-8FF9-453F-9BA2-54B85945AB7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1009198-78A0-45DF-A34E-CBD4AAC498A0}"/>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086F1947-A4C3-42EB-B7F7-F24888D32222}"/>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68E09C6-E71A-40EF-AC35-67C98070DD62}" type="slidenum">
              <a:rPr lang="en-US" altLang="en-US"/>
              <a:pPr/>
              <a:t>‹#›</a:t>
            </a:fld>
            <a:endParaRPr lang="en-US" altLang="en-US"/>
          </a:p>
        </p:txBody>
      </p:sp>
      <p:sp>
        <p:nvSpPr>
          <p:cNvPr id="8" name="Rectangle 7">
            <a:extLst>
              <a:ext uri="{FF2B5EF4-FFF2-40B4-BE49-F238E27FC236}">
                <a16:creationId xmlns:a16="http://schemas.microsoft.com/office/drawing/2014/main" id="{9D0F5694-AB9D-43B8-997A-BA1CEE9D03B7}"/>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83DF1A01-74D2-415D-85C3-B95B51127CE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61873171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8326DA78-34D0-4649-9DEA-A55A812AF3B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5DA266D-E0B0-4726-B760-BD3DB2E65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8B87501-AF26-4AF9-A608-0F27FCEBB9F9}"/>
              </a:ext>
            </a:extLst>
          </p:cNvPr>
          <p:cNvSpPr>
            <a:spLocks noGrp="1"/>
          </p:cNvSpPr>
          <p:nvPr>
            <p:ph type="sldNum" sz="quarter" idx="10"/>
          </p:nvPr>
        </p:nvSpPr>
        <p:spPr/>
        <p:txBody>
          <a:bodyPr/>
          <a:lstStyle/>
          <a:p>
            <a:fld id="{568E09C6-E71A-40EF-AC35-67C98070DD6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8FAA354B-C7BA-4DD5-B299-D1705C27FC90}"/>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874125F5-79AE-4B2D-BC32-21922FAB75F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what they think might happen to the stomata if they are in drought conditions.</a:t>
            </a:r>
          </a:p>
        </p:txBody>
      </p:sp>
      <p:sp>
        <p:nvSpPr>
          <p:cNvPr id="2" name="Slide Number Placeholder 1">
            <a:extLst>
              <a:ext uri="{FF2B5EF4-FFF2-40B4-BE49-F238E27FC236}">
                <a16:creationId xmlns:a16="http://schemas.microsoft.com/office/drawing/2014/main" id="{FC055081-8982-4F09-84ED-707D47B328DF}"/>
              </a:ext>
            </a:extLst>
          </p:cNvPr>
          <p:cNvSpPr>
            <a:spLocks noGrp="1"/>
          </p:cNvSpPr>
          <p:nvPr>
            <p:ph type="sldNum" sz="quarter" idx="10"/>
          </p:nvPr>
        </p:nvSpPr>
        <p:spPr/>
        <p:txBody>
          <a:bodyPr/>
          <a:lstStyle/>
          <a:p>
            <a:fld id="{568E09C6-E71A-40EF-AC35-67C98070DD6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4E7EF828-4F56-4E7B-B712-A426ABC36EA2}"/>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103FF345-0542-4A70-8377-16ADE2858B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gas exchange in plants, please refer to the </a:t>
            </a:r>
            <a:r>
              <a:rPr lang="en-GB" altLang="en-US" i="1" dirty="0">
                <a:latin typeface="Arial" panose="020B0604020202020204" pitchFamily="34" charset="0"/>
              </a:rPr>
              <a:t>Exchange Surfaces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DF58E856-B501-48EA-BF1E-A38DD158EB80}"/>
              </a:ext>
            </a:extLst>
          </p:cNvPr>
          <p:cNvSpPr>
            <a:spLocks noGrp="1"/>
          </p:cNvSpPr>
          <p:nvPr>
            <p:ph type="sldNum" sz="quarter" idx="10"/>
          </p:nvPr>
        </p:nvSpPr>
        <p:spPr/>
        <p:txBody>
          <a:bodyPr/>
          <a:lstStyle/>
          <a:p>
            <a:fld id="{568E09C6-E71A-40EF-AC35-67C98070DD62}"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02BE509F-71B7-4EE5-B55B-74CA84A816E0}"/>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3BF06CC5-180F-45DB-AAAB-5CBED2880B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 </a:t>
            </a:r>
          </a:p>
          <a:p>
            <a:r>
              <a:rPr lang="en-GB" altLang="en-US" dirty="0">
                <a:latin typeface="Arial" panose="020B0604020202020204" pitchFamily="34" charset="0"/>
              </a:rPr>
              <a:t>This animated zoom activity allows students to investigate how leaves are adapted to photosynthesis on a cellular level. Students could be asked to draw a similar </a:t>
            </a:r>
            <a:r>
              <a:rPr lang="en-GB" altLang="en-US" dirty="0" err="1">
                <a:latin typeface="Arial" panose="020B0604020202020204" pitchFamily="34" charset="0"/>
              </a:rPr>
              <a:t>labeled</a:t>
            </a:r>
            <a:r>
              <a:rPr lang="en-GB" altLang="en-US" dirty="0">
                <a:latin typeface="Arial" panose="020B0604020202020204" pitchFamily="34" charset="0"/>
              </a:rPr>
              <a:t> diagram in their books. </a:t>
            </a:r>
          </a:p>
          <a:p>
            <a:endParaRPr lang="en-GB" altLang="en-US" dirty="0">
              <a:latin typeface="Arial" panose="020B0604020202020204" pitchFamily="34" charset="0"/>
            </a:endParaRPr>
          </a:p>
          <a:p>
            <a:r>
              <a:rPr lang="en-GB" altLang="en-US" dirty="0">
                <a:latin typeface="Arial" panose="020B0604020202020204" pitchFamily="34" charset="0"/>
              </a:rPr>
              <a:t>Remind students that chloroplasts are a type of sub-cellular structure found in some plant cells. Chloroplasts are the site of photosynthesis.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3A0AE072-3DF4-431C-B499-881E2495430E}"/>
              </a:ext>
            </a:extLst>
          </p:cNvPr>
          <p:cNvSpPr>
            <a:spLocks noGrp="1"/>
          </p:cNvSpPr>
          <p:nvPr>
            <p:ph type="sldNum" sz="quarter" idx="10"/>
          </p:nvPr>
        </p:nvSpPr>
        <p:spPr/>
        <p:txBody>
          <a:bodyPr/>
          <a:lstStyle/>
          <a:p>
            <a:fld id="{568E09C6-E71A-40EF-AC35-67C98070DD62}"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31388E58-F9EE-495F-931F-656B2E3E52D8}"/>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1ABAA8F7-EDF3-4D06-8158-1E8E49385F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matching activity could be used as an introductory or summary activity on the adaptations of leaves.</a:t>
            </a:r>
          </a:p>
        </p:txBody>
      </p:sp>
      <p:sp>
        <p:nvSpPr>
          <p:cNvPr id="2" name="Slide Number Placeholder 1">
            <a:extLst>
              <a:ext uri="{FF2B5EF4-FFF2-40B4-BE49-F238E27FC236}">
                <a16:creationId xmlns:a16="http://schemas.microsoft.com/office/drawing/2014/main" id="{6D0EDC97-FC4D-42C5-AA84-EBFB60256B49}"/>
              </a:ext>
            </a:extLst>
          </p:cNvPr>
          <p:cNvSpPr>
            <a:spLocks noGrp="1"/>
          </p:cNvSpPr>
          <p:nvPr>
            <p:ph type="sldNum" sz="quarter" idx="10"/>
          </p:nvPr>
        </p:nvSpPr>
        <p:spPr/>
        <p:txBody>
          <a:bodyPr/>
          <a:lstStyle/>
          <a:p>
            <a:fld id="{568E09C6-E71A-40EF-AC35-67C98070DD62}"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20E3A776-FDFD-4530-82E4-AFF24045EF86}"/>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87AD45FF-D319-4BCC-A36E-E8839D6DE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You could ask students to make a sketch of this leaf and correctly label each structure and how it enables the leaf to carry out photosynthesis.</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Construct and revise an explanation based on valid and reliable evidence obtained from a variety of sources (including students’ own investigations, models, theories, simulations, peer review) and the assumption that theories and laws that describe the natural world operate today as they did in the past and will continue to do so in the future.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 credit:</a:t>
            </a:r>
            <a:r>
              <a:rPr lang="en-GB" altLang="en-US" dirty="0">
                <a:latin typeface="Arial" panose="020B0604020202020204" pitchFamily="34" charset="0"/>
              </a:rPr>
              <a:t> © Steve </a:t>
            </a:r>
            <a:r>
              <a:rPr lang="en-GB" altLang="en-US" dirty="0" err="1">
                <a:latin typeface="Arial" panose="020B0604020202020204" pitchFamily="34" charset="0"/>
              </a:rPr>
              <a:t>Gschmeissner</a:t>
            </a:r>
            <a:r>
              <a:rPr lang="en-GB" altLang="en-US" dirty="0">
                <a:latin typeface="Arial" panose="020B0604020202020204" pitchFamily="34" charset="0"/>
              </a:rPr>
              <a:t>, Science Photo Library 2018</a:t>
            </a:r>
          </a:p>
          <a:p>
            <a:pPr>
              <a:lnSpc>
                <a:spcPct val="120000"/>
              </a:lnSpc>
            </a:pPr>
            <a:r>
              <a:rPr lang="en-GB" altLang="en-US" dirty="0" err="1">
                <a:latin typeface="Arial" panose="020B0604020202020204" pitchFamily="34" charset="0"/>
              </a:rPr>
              <a:t>Colored</a:t>
            </a:r>
            <a:r>
              <a:rPr lang="en-GB" altLang="en-US" dirty="0">
                <a:latin typeface="Arial" panose="020B0604020202020204" pitchFamily="34" charset="0"/>
              </a:rPr>
              <a:t> scanning electron micrograph (SEM) of a cross section through the midrib of a leaf from the common box (Buxus sempervirens). The midrib (midvein) is the continuation of a leaf's stem along the </a:t>
            </a:r>
            <a:r>
              <a:rPr lang="en-GB" altLang="en-US" dirty="0" err="1">
                <a:latin typeface="Arial" panose="020B0604020202020204" pitchFamily="34" charset="0"/>
              </a:rPr>
              <a:t>center</a:t>
            </a:r>
            <a:r>
              <a:rPr lang="en-GB" altLang="en-US" dirty="0">
                <a:latin typeface="Arial" panose="020B0604020202020204" pitchFamily="34" charset="0"/>
              </a:rPr>
              <a:t> of the leaf. At lower </a:t>
            </a:r>
            <a:r>
              <a:rPr lang="en-GB" altLang="en-US" dirty="0" err="1">
                <a:latin typeface="Arial" panose="020B0604020202020204" pitchFamily="34" charset="0"/>
              </a:rPr>
              <a:t>center</a:t>
            </a:r>
            <a:r>
              <a:rPr lang="en-GB" altLang="en-US" dirty="0">
                <a:latin typeface="Arial" panose="020B0604020202020204" pitchFamily="34" charset="0"/>
              </a:rPr>
              <a:t> is a vascular bundle, which consists of xylem (brown) and phloem (red within brown) tissues. Xylem transports water and mineral nutrients from the roots throughout the plant and phloem transports carbohydrate and hormones around the plant. The surface (epidermis) of the leaf is covered in a waxy cuticle (top) that helps to prevent water loss.</a:t>
            </a:r>
          </a:p>
        </p:txBody>
      </p:sp>
      <p:sp>
        <p:nvSpPr>
          <p:cNvPr id="2" name="Slide Number Placeholder 1">
            <a:extLst>
              <a:ext uri="{FF2B5EF4-FFF2-40B4-BE49-F238E27FC236}">
                <a16:creationId xmlns:a16="http://schemas.microsoft.com/office/drawing/2014/main" id="{D7BA2C18-F75A-4FD5-9B3C-CE9DB8663EBC}"/>
              </a:ext>
            </a:extLst>
          </p:cNvPr>
          <p:cNvSpPr>
            <a:spLocks noGrp="1"/>
          </p:cNvSpPr>
          <p:nvPr>
            <p:ph type="sldNum" sz="quarter" idx="10"/>
          </p:nvPr>
        </p:nvSpPr>
        <p:spPr/>
        <p:txBody>
          <a:bodyPr/>
          <a:lstStyle/>
          <a:p>
            <a:fld id="{568E09C6-E71A-40EF-AC35-67C98070DD62}"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F3D90924-C940-476E-9A54-6360AF184811}"/>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FD8924E9-3F5A-42BC-B928-4376C2714A1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completing sentences activity could be used as an introductory or summary activity on water loss and gas exchange in plants.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73ED0DC-B526-48F4-8981-0310F12A0BDB}"/>
              </a:ext>
            </a:extLst>
          </p:cNvPr>
          <p:cNvSpPr>
            <a:spLocks noGrp="1"/>
          </p:cNvSpPr>
          <p:nvPr>
            <p:ph type="sldNum" sz="quarter" idx="10"/>
          </p:nvPr>
        </p:nvSpPr>
        <p:spPr/>
        <p:txBody>
          <a:bodyPr/>
          <a:lstStyle/>
          <a:p>
            <a:fld id="{568E09C6-E71A-40EF-AC35-67C98070DD62}"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68709419-4172-4ADB-94D8-88FF29C88C97}"/>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FE955455-08C6-413B-AC83-669AC98832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Mineral ions are found at very low concentrations in the soil. They are taken up against their concentration gradient into the plant.</a:t>
            </a:r>
          </a:p>
          <a:p>
            <a:r>
              <a:rPr lang="en-GB" altLang="en-US" dirty="0">
                <a:latin typeface="Arial" panose="020B0604020202020204" pitchFamily="34" charset="0"/>
              </a:rPr>
              <a:t>If mineral ions were taken up by diffusion, the plant would become mineral deficient.</a:t>
            </a:r>
          </a:p>
          <a:p>
            <a:r>
              <a:rPr lang="en-GB" altLang="en-US" dirty="0">
                <a:latin typeface="Arial" panose="020B0604020202020204" pitchFamily="34" charset="0"/>
              </a:rPr>
              <a:t>Active transport enables the concentration of mineral ions in the plant to be higher than that of the surrounding soil.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osmosis and active transport, please refer to the </a:t>
            </a:r>
            <a:r>
              <a:rPr lang="en-GB" altLang="en-US" i="1" dirty="0">
                <a:latin typeface="Arial" panose="020B0604020202020204" pitchFamily="34" charset="0"/>
              </a:rPr>
              <a:t>Cell Transport </a:t>
            </a:r>
            <a:r>
              <a:rPr lang="en-GB" altLang="en-US" dirty="0">
                <a:latin typeface="Arial" panose="020B0604020202020204" pitchFamily="34" charset="0"/>
              </a:rPr>
              <a:t>presentation. </a:t>
            </a:r>
          </a:p>
        </p:txBody>
      </p:sp>
      <p:sp>
        <p:nvSpPr>
          <p:cNvPr id="2" name="Slide Number Placeholder 1">
            <a:extLst>
              <a:ext uri="{FF2B5EF4-FFF2-40B4-BE49-F238E27FC236}">
                <a16:creationId xmlns:a16="http://schemas.microsoft.com/office/drawing/2014/main" id="{C952BD32-C0C7-4E2D-B9DC-A465DFD48E86}"/>
              </a:ext>
            </a:extLst>
          </p:cNvPr>
          <p:cNvSpPr>
            <a:spLocks noGrp="1"/>
          </p:cNvSpPr>
          <p:nvPr>
            <p:ph type="sldNum" sz="quarter" idx="10"/>
          </p:nvPr>
        </p:nvSpPr>
        <p:spPr/>
        <p:txBody>
          <a:bodyPr/>
          <a:lstStyle/>
          <a:p>
            <a:fld id="{568E09C6-E71A-40EF-AC35-67C98070DD62}"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7EE40596-F1DD-449D-91AC-B842634C2862}"/>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4D7C75D8-33C2-4F45-AEF5-73D8E503DA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to locate the vacuole in the image of a root hair cell above, before revealing its label.</a:t>
            </a:r>
          </a:p>
          <a:p>
            <a:r>
              <a:rPr lang="en-GB" altLang="en-US" dirty="0">
                <a:latin typeface="Arial" panose="020B0604020202020204" pitchFamily="34" charset="0"/>
              </a:rPr>
              <a:t>Remind students that a vacuole is a type of sub-cellular structure found in some plant cells. It has a role in storage and maintaining cell shape. </a:t>
            </a:r>
          </a:p>
        </p:txBody>
      </p:sp>
      <p:sp>
        <p:nvSpPr>
          <p:cNvPr id="2" name="Slide Number Placeholder 1">
            <a:extLst>
              <a:ext uri="{FF2B5EF4-FFF2-40B4-BE49-F238E27FC236}">
                <a16:creationId xmlns:a16="http://schemas.microsoft.com/office/drawing/2014/main" id="{DBC525A2-677C-4123-B3FA-8C327225B4A7}"/>
              </a:ext>
            </a:extLst>
          </p:cNvPr>
          <p:cNvSpPr>
            <a:spLocks noGrp="1"/>
          </p:cNvSpPr>
          <p:nvPr>
            <p:ph type="sldNum" sz="quarter" idx="10"/>
          </p:nvPr>
        </p:nvSpPr>
        <p:spPr/>
        <p:txBody>
          <a:bodyPr/>
          <a:lstStyle/>
          <a:p>
            <a:fld id="{568E09C6-E71A-40EF-AC35-67C98070DD62}"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69696C6E-56B6-4DA6-8190-F5C8268BCF52}"/>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AEFB2F5B-E9D0-455C-819B-29F8BBF6569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Most sugars in plants are transported as sucrose. </a:t>
            </a:r>
          </a:p>
          <a:p>
            <a:r>
              <a:rPr lang="en-GB" altLang="en-US" dirty="0">
                <a:latin typeface="Arial" panose="020B0604020202020204" pitchFamily="34" charset="0"/>
              </a:rPr>
              <a:t>Vascular bundles form a plant’s veins. </a:t>
            </a:r>
          </a:p>
          <a:p>
            <a:endParaRPr lang="en-GB" altLang="en-US" dirty="0">
              <a:latin typeface="Arial" panose="020B0604020202020204" pitchFamily="34" charset="0"/>
            </a:endParaRPr>
          </a:p>
          <a:p>
            <a:r>
              <a:rPr lang="en-GB" altLang="en-US" dirty="0">
                <a:latin typeface="Arial" panose="020B0604020202020204" pitchFamily="34" charset="0"/>
              </a:rPr>
              <a:t>For more information on the role of xylem and phloem in plant transport, please refer to the presentation </a:t>
            </a:r>
            <a:r>
              <a:rPr lang="en-GB" altLang="en-US" i="1" dirty="0">
                <a:latin typeface="Arial" panose="020B0604020202020204" pitchFamily="34" charset="0"/>
              </a:rPr>
              <a:t>Transport in Plants</a:t>
            </a:r>
            <a:r>
              <a:rPr lang="en-GB" altLang="en-US" dirty="0">
                <a:latin typeface="Arial" panose="020B0604020202020204" pitchFamily="34" charset="0"/>
              </a:rPr>
              <a:t>.</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Jubal </a:t>
            </a:r>
            <a:r>
              <a:rPr lang="en-GB" altLang="en-US" dirty="0" err="1">
                <a:latin typeface="Arial" panose="020B0604020202020204" pitchFamily="34" charset="0"/>
              </a:rPr>
              <a:t>Harshaw</a:t>
            </a:r>
            <a:r>
              <a:rPr lang="en-GB" altLang="en-US" dirty="0">
                <a:latin typeface="Arial" panose="020B0604020202020204" pitchFamily="34" charset="0"/>
              </a:rPr>
              <a:t>, Shutterstock.com 2018</a:t>
            </a:r>
          </a:p>
          <a:p>
            <a:r>
              <a:rPr lang="en-GB" altLang="en-US" dirty="0">
                <a:latin typeface="Arial" panose="020B0604020202020204" pitchFamily="34" charset="0"/>
              </a:rPr>
              <a:t>Pumpkin stem cross section showing the central vascular bundles</a:t>
            </a:r>
          </a:p>
        </p:txBody>
      </p:sp>
      <p:sp>
        <p:nvSpPr>
          <p:cNvPr id="2" name="Slide Number Placeholder 1">
            <a:extLst>
              <a:ext uri="{FF2B5EF4-FFF2-40B4-BE49-F238E27FC236}">
                <a16:creationId xmlns:a16="http://schemas.microsoft.com/office/drawing/2014/main" id="{3E257582-808E-4ED2-8C1A-F976FAF9BA0F}"/>
              </a:ext>
            </a:extLst>
          </p:cNvPr>
          <p:cNvSpPr>
            <a:spLocks noGrp="1"/>
          </p:cNvSpPr>
          <p:nvPr>
            <p:ph type="sldNum" sz="quarter" idx="10"/>
          </p:nvPr>
        </p:nvSpPr>
        <p:spPr/>
        <p:txBody>
          <a:bodyPr/>
          <a:lstStyle/>
          <a:p>
            <a:fld id="{568E09C6-E71A-40EF-AC35-67C98070DD62}"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2F7FE91-5947-4AA9-A959-380C34CEEFBB}"/>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5E1243F1-39A2-4DD2-93AA-D657B07EB9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process of lignification kills xylem cells. The waterproof nature of lignin means that once this forms in the cell wall, the xylem cells cannot take up water. This causes the xylem cells to die.</a:t>
            </a:r>
          </a:p>
          <a:p>
            <a:endParaRPr lang="en-GB" altLang="en-US" dirty="0">
              <a:latin typeface="Arial" panose="020B0604020202020204" pitchFamily="34" charset="0"/>
            </a:endParaRPr>
          </a:p>
          <a:p>
            <a:r>
              <a:rPr lang="en-GB" altLang="en-US" dirty="0">
                <a:latin typeface="Arial" panose="020B0604020202020204" pitchFamily="34" charset="0"/>
              </a:rPr>
              <a:t>When the xylem cells die, the cytoplasm shrinks away. This is why xylem cells are hollow.</a:t>
            </a:r>
          </a:p>
          <a:p>
            <a:endParaRPr lang="en-GB" altLang="en-US" dirty="0">
              <a:latin typeface="Arial" panose="020B0604020202020204" pitchFamily="34" charset="0"/>
            </a:endParaRPr>
          </a:p>
          <a:p>
            <a:r>
              <a:rPr lang="en-GB" altLang="en-US" dirty="0">
                <a:latin typeface="Arial" panose="020B0604020202020204" pitchFamily="34" charset="0"/>
              </a:rPr>
              <a:t>Ask students why they think being waterproof helps xylem cell transport water.</a:t>
            </a:r>
          </a:p>
        </p:txBody>
      </p:sp>
      <p:sp>
        <p:nvSpPr>
          <p:cNvPr id="2" name="Slide Number Placeholder 1">
            <a:extLst>
              <a:ext uri="{FF2B5EF4-FFF2-40B4-BE49-F238E27FC236}">
                <a16:creationId xmlns:a16="http://schemas.microsoft.com/office/drawing/2014/main" id="{4095778D-07ED-4682-B33B-EE27A499EFF0}"/>
              </a:ext>
            </a:extLst>
          </p:cNvPr>
          <p:cNvSpPr>
            <a:spLocks noGrp="1"/>
          </p:cNvSpPr>
          <p:nvPr>
            <p:ph type="sldNum" sz="quarter" idx="10"/>
          </p:nvPr>
        </p:nvSpPr>
        <p:spPr/>
        <p:txBody>
          <a:bodyPr/>
          <a:lstStyle/>
          <a:p>
            <a:fld id="{568E09C6-E71A-40EF-AC35-67C98070DD62}"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1DB3A12-1910-4397-92F5-BABCA5716B9F}"/>
              </a:ext>
            </a:extLst>
          </p:cNvPr>
          <p:cNvSpPr>
            <a:spLocks noGrp="1"/>
          </p:cNvSpPr>
          <p:nvPr>
            <p:ph type="sldNum" sz="quarter" idx="10"/>
          </p:nvPr>
        </p:nvSpPr>
        <p:spPr/>
        <p:txBody>
          <a:bodyPr/>
          <a:lstStyle/>
          <a:p>
            <a:fld id="{568E09C6-E71A-40EF-AC35-67C98070DD62}" type="slidenum">
              <a:rPr lang="en-US" altLang="en-US" smtClean="0"/>
              <a:pPr/>
              <a:t>2</a:t>
            </a:fld>
            <a:endParaRPr lang="en-US" altLang="en-US"/>
          </a:p>
        </p:txBody>
      </p:sp>
    </p:spTree>
    <p:extLst>
      <p:ext uri="{BB962C8B-B14F-4D97-AF65-F5344CB8AC3E}">
        <p14:creationId xmlns:p14="http://schemas.microsoft.com/office/powerpoint/2010/main" val="2159057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9169065-9E75-463C-9649-3A1A1A2E1692}"/>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95E5FDF8-35EA-43F8-B1B1-793DDDBD05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71114E0-F47F-4840-9415-CC3C5730CAEB}"/>
              </a:ext>
            </a:extLst>
          </p:cNvPr>
          <p:cNvSpPr>
            <a:spLocks noGrp="1"/>
          </p:cNvSpPr>
          <p:nvPr>
            <p:ph type="sldNum" sz="quarter" idx="10"/>
          </p:nvPr>
        </p:nvSpPr>
        <p:spPr/>
        <p:txBody>
          <a:bodyPr/>
          <a:lstStyle/>
          <a:p>
            <a:fld id="{568E09C6-E71A-40EF-AC35-67C98070DD62}"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9C7E33C4-46F8-4046-B78D-2FD5B1A52274}"/>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798F672A-F917-47BB-80BB-B7DD0A428EF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matching activity could be used as an introductory or summary activity about the terms relating to plant tissues and transport.</a:t>
            </a:r>
          </a:p>
        </p:txBody>
      </p:sp>
      <p:sp>
        <p:nvSpPr>
          <p:cNvPr id="2" name="Slide Number Placeholder 1">
            <a:extLst>
              <a:ext uri="{FF2B5EF4-FFF2-40B4-BE49-F238E27FC236}">
                <a16:creationId xmlns:a16="http://schemas.microsoft.com/office/drawing/2014/main" id="{F12AF8FC-6A35-4F76-A43E-E3CDEBC8EBBA}"/>
              </a:ext>
            </a:extLst>
          </p:cNvPr>
          <p:cNvSpPr>
            <a:spLocks noGrp="1"/>
          </p:cNvSpPr>
          <p:nvPr>
            <p:ph type="sldNum" sz="quarter" idx="10"/>
          </p:nvPr>
        </p:nvSpPr>
        <p:spPr/>
        <p:txBody>
          <a:bodyPr/>
          <a:lstStyle/>
          <a:p>
            <a:fld id="{568E09C6-E71A-40EF-AC35-67C98070DD62}"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CB2A861D-52F3-48C9-8624-523EB4838565}"/>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27E465CB-D3ED-4135-A8EA-B2BF3EDC37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multiple-choice quiz could be used as a summary activity to assess students’ understanding of plant tissues and organs. The questions can be skipped through without answering by pressing the forward arrow.</a:t>
            </a:r>
          </a:p>
        </p:txBody>
      </p:sp>
      <p:sp>
        <p:nvSpPr>
          <p:cNvPr id="2" name="Slide Number Placeholder 1">
            <a:extLst>
              <a:ext uri="{FF2B5EF4-FFF2-40B4-BE49-F238E27FC236}">
                <a16:creationId xmlns:a16="http://schemas.microsoft.com/office/drawing/2014/main" id="{16822CE4-2165-4CCC-B9B6-7D1FD8983079}"/>
              </a:ext>
            </a:extLst>
          </p:cNvPr>
          <p:cNvSpPr>
            <a:spLocks noGrp="1"/>
          </p:cNvSpPr>
          <p:nvPr>
            <p:ph type="sldNum" sz="quarter" idx="10"/>
          </p:nvPr>
        </p:nvSpPr>
        <p:spPr/>
        <p:txBody>
          <a:bodyPr/>
          <a:lstStyle/>
          <a:p>
            <a:fld id="{568E09C6-E71A-40EF-AC35-67C98070DD62}" type="slidenum">
              <a:rPr lang="en-US" altLang="en-US" smtClean="0"/>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B783C3A1-773C-4BAC-B4FE-250CFBD80351}"/>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0D23C8BD-2A7E-4824-9FF7-0063CD88924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the organization of multicellular organisms, please refer to the </a:t>
            </a:r>
            <a:r>
              <a:rPr lang="en-GB" altLang="en-US" i="1" dirty="0">
                <a:latin typeface="Arial" panose="020B0604020202020204" pitchFamily="34" charset="0"/>
              </a:rPr>
              <a:t>Multicellular Organisms </a:t>
            </a:r>
            <a:r>
              <a:rPr lang="en-GB" altLang="en-US" dirty="0">
                <a:latin typeface="Arial" panose="020B0604020202020204" pitchFamily="34" charset="0"/>
              </a:rPr>
              <a:t>presentation.</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Scisetti</a:t>
            </a:r>
            <a:r>
              <a:rPr lang="en-GB" altLang="en-US" dirty="0">
                <a:latin typeface="Arial" panose="020B0604020202020204" pitchFamily="34" charset="0"/>
              </a:rPr>
              <a:t> </a:t>
            </a:r>
            <a:r>
              <a:rPr lang="en-GB" altLang="en-US" dirty="0" err="1">
                <a:latin typeface="Arial" panose="020B0604020202020204" pitchFamily="34" charset="0"/>
              </a:rPr>
              <a:t>Alfio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8FB0CB9-965D-4EC4-A533-F6D3CF0A5F97}"/>
              </a:ext>
            </a:extLst>
          </p:cNvPr>
          <p:cNvSpPr>
            <a:spLocks noGrp="1"/>
          </p:cNvSpPr>
          <p:nvPr>
            <p:ph type="sldNum" sz="quarter" idx="10"/>
          </p:nvPr>
        </p:nvSpPr>
        <p:spPr/>
        <p:txBody>
          <a:bodyPr/>
          <a:lstStyle/>
          <a:p>
            <a:fld id="{568E09C6-E71A-40EF-AC35-67C98070DD62}" type="slidenum">
              <a:rPr lang="en-US" altLang="en-US" smtClean="0"/>
              <a:pPr/>
              <a:t>3</a:t>
            </a:fld>
            <a:endParaRPr lang="en-US" altLang="en-US"/>
          </a:p>
        </p:txBody>
      </p:sp>
    </p:spTree>
    <p:extLst>
      <p:ext uri="{BB962C8B-B14F-4D97-AF65-F5344CB8AC3E}">
        <p14:creationId xmlns:p14="http://schemas.microsoft.com/office/powerpoint/2010/main" val="172962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499AE0C4-D21F-41EF-9D50-C7B69B066B8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8D6BB00-5F64-4D90-949C-2DBCE5F3CC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marL="0" marR="0" lvl="0" indent="0" algn="l" defTabSz="914400" rtl="0" eaLnBrk="1" fontAlgn="base" latinLnBrk="0" hangingPunct="1">
              <a:spcAft>
                <a:spcPct val="0"/>
              </a:spcAft>
              <a:buClrTx/>
              <a:buSzTx/>
              <a:buFontTx/>
              <a:buNone/>
              <a:tabLst/>
              <a:defRPr/>
            </a:pPr>
            <a:r>
              <a:rPr lang="en-GB" altLang="en-US" dirty="0">
                <a:latin typeface="Arial" panose="020B0604020202020204" pitchFamily="34" charset="0"/>
              </a:rPr>
              <a:t>For more information about the organization of multicellular organisms, please refer to the </a:t>
            </a:r>
            <a:r>
              <a:rPr lang="en-GB" altLang="en-US" i="1" dirty="0">
                <a:latin typeface="Arial" panose="020B0604020202020204" pitchFamily="34" charset="0"/>
              </a:rPr>
              <a:t>Multicellular Organisms</a:t>
            </a:r>
            <a:r>
              <a:rPr lang="en-GB" altLang="en-US" dirty="0">
                <a:latin typeface="Arial" panose="020B0604020202020204" pitchFamily="34" charset="0"/>
              </a:rPr>
              <a:t> presentation.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A7DBC98F-92E9-4291-80BE-645A34489B9A}"/>
              </a:ext>
            </a:extLst>
          </p:cNvPr>
          <p:cNvSpPr>
            <a:spLocks noGrp="1"/>
          </p:cNvSpPr>
          <p:nvPr>
            <p:ph type="sldNum" sz="quarter" idx="10"/>
          </p:nvPr>
        </p:nvSpPr>
        <p:spPr/>
        <p:txBody>
          <a:bodyPr/>
          <a:lstStyle/>
          <a:p>
            <a:fld id="{568E09C6-E71A-40EF-AC35-67C98070DD6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264E57F7-0298-43EF-95AB-6B08C6119793}"/>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81A63150-6590-4E29-84EA-A65E8995C6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the organization of organisms, please refer to the </a:t>
            </a:r>
            <a:r>
              <a:rPr lang="en-GB" altLang="en-US" i="1" dirty="0">
                <a:latin typeface="Arial" panose="020B0604020202020204" pitchFamily="34" charset="0"/>
              </a:rPr>
              <a:t>Multicellular Organisms </a:t>
            </a:r>
            <a:r>
              <a:rPr lang="en-GB" altLang="en-US" dirty="0">
                <a:latin typeface="Arial" panose="020B0604020202020204" pitchFamily="34" charset="0"/>
              </a:rPr>
              <a:t>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Olesia</a:t>
            </a:r>
            <a:r>
              <a:rPr lang="en-GB" altLang="en-US" dirty="0">
                <a:latin typeface="Arial" panose="020B0604020202020204" pitchFamily="34" charset="0"/>
              </a:rPr>
              <a:t> </a:t>
            </a:r>
            <a:r>
              <a:rPr lang="en-GB" altLang="en-US" dirty="0" err="1">
                <a:latin typeface="Arial" panose="020B0604020202020204" pitchFamily="34" charset="0"/>
              </a:rPr>
              <a:t>Bilkei</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F838194-928A-48FE-B1FB-1983ED8A4BA2}"/>
              </a:ext>
            </a:extLst>
          </p:cNvPr>
          <p:cNvSpPr>
            <a:spLocks noGrp="1"/>
          </p:cNvSpPr>
          <p:nvPr>
            <p:ph type="sldNum" sz="quarter" idx="10"/>
          </p:nvPr>
        </p:nvSpPr>
        <p:spPr/>
        <p:txBody>
          <a:bodyPr/>
          <a:lstStyle/>
          <a:p>
            <a:fld id="{568E09C6-E71A-40EF-AC35-67C98070DD6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7F6448BC-7A30-4BE4-A1C7-CA63133D3F8C}"/>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254466F4-57E7-4096-BA70-D5C924B162D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Remind students that stem cells are undifferentiated. Stem cells can divide to produce more stem cells, or undergo the process of cell differentiation to form specialized cells.</a:t>
            </a:r>
          </a:p>
          <a:p>
            <a:endParaRPr lang="en-GB" altLang="en-US" dirty="0">
              <a:latin typeface="Arial" panose="020B0604020202020204" pitchFamily="34" charset="0"/>
            </a:endParaRPr>
          </a:p>
          <a:p>
            <a:r>
              <a:rPr lang="en-GB" altLang="en-US" dirty="0">
                <a:latin typeface="Arial" panose="020B0604020202020204" pitchFamily="34" charset="0"/>
              </a:rPr>
              <a:t>For more information on how substances are transported in plants, please refer to the </a:t>
            </a:r>
            <a:r>
              <a:rPr lang="en-GB" altLang="en-US" i="1" dirty="0">
                <a:latin typeface="Arial" panose="020B0604020202020204" pitchFamily="34" charset="0"/>
              </a:rPr>
              <a:t>Transport in Plants </a:t>
            </a:r>
            <a:r>
              <a:rPr lang="en-GB" altLang="en-US" dirty="0">
                <a:latin typeface="Arial" panose="020B0604020202020204" pitchFamily="34" charset="0"/>
              </a:rPr>
              <a:t>presentation.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root tips © </a:t>
            </a:r>
            <a:r>
              <a:rPr lang="en-GB" altLang="en-US" dirty="0" err="1">
                <a:latin typeface="Arial" panose="020B0604020202020204" pitchFamily="34" charset="0"/>
              </a:rPr>
              <a:t>Power_J</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677E597-EF74-4186-BB74-FB1F7D40FF4E}"/>
              </a:ext>
            </a:extLst>
          </p:cNvPr>
          <p:cNvSpPr>
            <a:spLocks noGrp="1"/>
          </p:cNvSpPr>
          <p:nvPr>
            <p:ph type="sldNum" sz="quarter" idx="10"/>
          </p:nvPr>
        </p:nvSpPr>
        <p:spPr/>
        <p:txBody>
          <a:bodyPr/>
          <a:lstStyle/>
          <a:p>
            <a:fld id="{568E09C6-E71A-40EF-AC35-67C98070DD6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9CF73299-25E6-4B7A-8E3A-67C3FBE04B8B}"/>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30D02537-E82F-4C8B-8E73-EFC802A47E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photosynthesis, please refer to the </a:t>
            </a:r>
            <a:r>
              <a:rPr lang="en-GB" altLang="en-US" i="1" dirty="0">
                <a:latin typeface="Arial" panose="020B0604020202020204" pitchFamily="34" charset="0"/>
              </a:rPr>
              <a:t>Photosynthesis</a:t>
            </a:r>
            <a:r>
              <a:rPr lang="en-GB" altLang="en-US" dirty="0">
                <a:latin typeface="Arial" panose="020B0604020202020204" pitchFamily="34" charset="0"/>
              </a:rPr>
              <a:t> 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Triff</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0EEEA31-5D2B-44D4-88C9-E3152454B4F6}"/>
              </a:ext>
            </a:extLst>
          </p:cNvPr>
          <p:cNvSpPr>
            <a:spLocks noGrp="1"/>
          </p:cNvSpPr>
          <p:nvPr>
            <p:ph type="sldNum" sz="quarter" idx="10"/>
          </p:nvPr>
        </p:nvSpPr>
        <p:spPr/>
        <p:txBody>
          <a:bodyPr/>
          <a:lstStyle/>
          <a:p>
            <a:fld id="{568E09C6-E71A-40EF-AC35-67C98070DD6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351C83D3-CDEF-4256-900F-87682629E7D6}"/>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19E19D6D-947F-4D82-827B-8813F7638B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C1103F-1186-46F9-A853-125C4C44CC84}"/>
              </a:ext>
            </a:extLst>
          </p:cNvPr>
          <p:cNvSpPr>
            <a:spLocks noGrp="1"/>
          </p:cNvSpPr>
          <p:nvPr>
            <p:ph type="sldNum" sz="quarter" idx="10"/>
          </p:nvPr>
        </p:nvSpPr>
        <p:spPr/>
        <p:txBody>
          <a:bodyPr/>
          <a:lstStyle/>
          <a:p>
            <a:fld id="{568E09C6-E71A-40EF-AC35-67C98070DD6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F062EE6A-BADD-4212-B4A6-11481EB92EDD}"/>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4F8D0754-577E-4E24-AD2A-220B9F939DF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gases for cellular respiration also enter and leave through the stomata (this should be noted to avoid any confusion that the stomata only function as exit and entry holes for photosynthesis). </a:t>
            </a:r>
          </a:p>
          <a:p>
            <a:endParaRPr lang="en-GB" altLang="en-US" dirty="0">
              <a:latin typeface="Arial" panose="020B0604020202020204" pitchFamily="34" charset="0"/>
            </a:endParaRPr>
          </a:p>
          <a:p>
            <a:r>
              <a:rPr lang="en-GB" altLang="en-US" dirty="0">
                <a:latin typeface="Arial" panose="020B0604020202020204" pitchFamily="34" charset="0"/>
              </a:rPr>
              <a:t>A suggested practical involves observing the stomata and guard cells by applying a strip of nail varnish to the underside of a leaf. Once dry, the nail varnish can be peeled off, and the strip examined under a light microscope. The stomata will have left impressions on the nail varnish, which should be visible under the microscope. This technique can be used to compare the number of stomata found on the top and underside surfaces of a leaf.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diffusion, please refer to the </a:t>
            </a:r>
            <a:r>
              <a:rPr lang="en-GB" altLang="en-US" i="1" dirty="0">
                <a:latin typeface="Arial" panose="020B0604020202020204" pitchFamily="34" charset="0"/>
              </a:rPr>
              <a:t>Cell Transport </a:t>
            </a:r>
            <a:r>
              <a:rPr lang="en-GB" altLang="en-US" dirty="0">
                <a:latin typeface="Arial" panose="020B0604020202020204" pitchFamily="34" charset="0"/>
              </a:rPr>
              <a:t>presentation. </a:t>
            </a:r>
          </a:p>
          <a:p>
            <a:r>
              <a:rPr lang="en-GB" altLang="en-US" dirty="0">
                <a:latin typeface="Arial" panose="020B0604020202020204" pitchFamily="34" charset="0"/>
              </a:rPr>
              <a:t>For more information about gas exchange in plants, please refer to the </a:t>
            </a:r>
            <a:r>
              <a:rPr lang="en-GB" altLang="en-US" i="1" dirty="0">
                <a:latin typeface="Arial" panose="020B0604020202020204" pitchFamily="34" charset="0"/>
              </a:rPr>
              <a:t>Exchange Surfaces </a:t>
            </a:r>
            <a:r>
              <a:rPr lang="en-GB" altLang="en-US" dirty="0">
                <a:latin typeface="Arial" panose="020B0604020202020204" pitchFamily="34" charset="0"/>
              </a:rPr>
              <a:t>presentation.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Pan </a:t>
            </a:r>
            <a:r>
              <a:rPr lang="en-GB" altLang="en-US" dirty="0" err="1">
                <a:latin typeface="Arial" panose="020B0604020202020204" pitchFamily="34" charset="0"/>
              </a:rPr>
              <a:t>Xunbin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9FD0C10-5C6D-4FB9-81C5-0CA54F26F2D8}"/>
              </a:ext>
            </a:extLst>
          </p:cNvPr>
          <p:cNvSpPr>
            <a:spLocks noGrp="1"/>
          </p:cNvSpPr>
          <p:nvPr>
            <p:ph type="sldNum" sz="quarter" idx="10"/>
          </p:nvPr>
        </p:nvSpPr>
        <p:spPr/>
        <p:txBody>
          <a:bodyPr/>
          <a:lstStyle/>
          <a:p>
            <a:fld id="{568E09C6-E71A-40EF-AC35-67C98070DD6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327466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4848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5678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78689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61621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319272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63762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92408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976180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64522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1548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10322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047898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01231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28139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150396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5821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71287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8505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85688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0359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9137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74395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4220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5702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8810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6"/>
    </p:custDataLst>
    <p:extLst>
      <p:ext uri="{BB962C8B-B14F-4D97-AF65-F5344CB8AC3E}">
        <p14:creationId xmlns:p14="http://schemas.microsoft.com/office/powerpoint/2010/main" val="3519303064"/>
      </p:ext>
    </p:extLst>
  </p:cSld>
  <p:clrMap bg1="lt1" tx1="dk1" bg2="lt2" tx2="dk2" accent1="accent1" accent2="accent2" accent3="accent3" accent4="accent4" accent5="accent5" accent6="accent6" hlink="hlink" folHlink="folHlink"/>
  <p:sldLayoutIdLst>
    <p:sldLayoutId id="2147485108"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 id="2147485119" r:id="rId12"/>
    <p:sldLayoutId id="2147485120" r:id="rId13"/>
    <p:sldLayoutId id="214748512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4"/>
    </p:custDataLst>
    <p:extLst>
      <p:ext uri="{BB962C8B-B14F-4D97-AF65-F5344CB8AC3E}">
        <p14:creationId xmlns:p14="http://schemas.microsoft.com/office/powerpoint/2010/main" val="2786330254"/>
      </p:ext>
    </p:extLst>
  </p:cSld>
  <p:clrMap bg1="lt1" tx1="dk1" bg2="lt2" tx2="dk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 id="214748513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3.xml"/><Relationship Id="rId7"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7.wmf"/><Relationship Id="rId5" Type="http://schemas.openxmlformats.org/officeDocument/2006/relationships/notesSlide" Target="../notesSlides/notesSlide12.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4.xml"/><Relationship Id="rId7" Type="http://schemas.openxmlformats.org/officeDocument/2006/relationships/image" Target="../media/image11.png"/><Relationship Id="rId2" Type="http://schemas.openxmlformats.org/officeDocument/2006/relationships/tags" Target="../tags/tag41.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17.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5.xml"/><Relationship Id="rId7"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17.wmf"/><Relationship Id="rId5" Type="http://schemas.openxmlformats.org/officeDocument/2006/relationships/notesSlide" Target="../notesSlides/notesSlide15.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6.xml"/><Relationship Id="rId7" Type="http://schemas.openxmlformats.org/officeDocument/2006/relationships/image" Target="../media/image11.png"/><Relationship Id="rId2" Type="http://schemas.openxmlformats.org/officeDocument/2006/relationships/tags" Target="../tags/tag49.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1.xml"/><Relationship Id="rId10" Type="http://schemas.openxmlformats.org/officeDocument/2006/relationships/image" Target="../media/image28.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2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7.xml"/><Relationship Id="rId7" Type="http://schemas.openxmlformats.org/officeDocument/2006/relationships/image" Target="../media/image8.png"/><Relationship Id="rId2" Type="http://schemas.openxmlformats.org/officeDocument/2006/relationships/tags" Target="../tags/tag50.xml"/><Relationship Id="rId1" Type="http://schemas.openxmlformats.org/officeDocument/2006/relationships/vmlDrawing" Target="../drawings/vmlDrawing7.vml"/><Relationship Id="rId6" Type="http://schemas.openxmlformats.org/officeDocument/2006/relationships/image" Target="../media/image11.png"/><Relationship Id="rId5" Type="http://schemas.openxmlformats.org/officeDocument/2006/relationships/notesSlide" Target="../notesSlides/notesSlide22.xml"/><Relationship Id="rId4" Type="http://schemas.openxmlformats.org/officeDocument/2006/relationships/slideLayout" Target="../slideLayouts/slideLayout20.xml"/><Relationship Id="rId9" Type="http://schemas.openxmlformats.org/officeDocument/2006/relationships/image" Target="../media/image17.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10.wmf"/><Relationship Id="rId4" Type="http://schemas.openxmlformats.org/officeDocument/2006/relationships/notesSlide" Target="../notesSlides/notesSlide4.xml"/><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2.xml"/><Relationship Id="rId7" Type="http://schemas.openxmlformats.org/officeDocument/2006/relationships/image" Target="../media/image11.png"/><Relationship Id="rId2" Type="http://schemas.openxmlformats.org/officeDocument/2006/relationships/tags" Target="../tags/tag36.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6.xml"/><Relationship Id="rId9"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E189D7A3-1028-4BD2-9BF2-3721010B6B08}"/>
              </a:ext>
            </a:extLst>
          </p:cNvPr>
          <p:cNvSpPr>
            <a:spLocks noGrp="1"/>
          </p:cNvSpPr>
          <p:nvPr>
            <p:ph type="title"/>
          </p:nvPr>
        </p:nvSpPr>
        <p:spPr/>
        <p:txBody>
          <a:bodyPr/>
          <a:lstStyle/>
          <a:p>
            <a:r>
              <a:rPr lang="en-GB" altLang="en-US" dirty="0"/>
              <a:t>Plant Tissues </a:t>
            </a:r>
            <a:br>
              <a:rPr lang="en-GB" altLang="en-US" dirty="0"/>
            </a:br>
            <a:r>
              <a:rPr lang="en-GB" altLang="en-US" dirty="0"/>
              <a:t>and Organs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949E6BB8-B1CF-4F08-A1EA-21B38742F45F}"/>
              </a:ext>
            </a:extLst>
          </p:cNvPr>
          <p:cNvSpPr>
            <a:spLocks noChangeArrowheads="1"/>
          </p:cNvSpPr>
          <p:nvPr/>
        </p:nvSpPr>
        <p:spPr bwMode="auto">
          <a:xfrm>
            <a:off x="2643188" y="4362450"/>
            <a:ext cx="4889500" cy="2095500"/>
          </a:xfrm>
          <a:prstGeom prst="rect">
            <a:avLst/>
          </a:prstGeom>
          <a:noFill/>
          <a:ln w="38100">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587" name="Rectangle 3">
            <a:extLst>
              <a:ext uri="{FF2B5EF4-FFF2-40B4-BE49-F238E27FC236}">
                <a16:creationId xmlns:a16="http://schemas.microsoft.com/office/drawing/2014/main" id="{58B61C38-BC83-4F2F-A88C-8628CDA8B410}"/>
              </a:ext>
            </a:extLst>
          </p:cNvPr>
          <p:cNvSpPr>
            <a:spLocks noChangeArrowheads="1"/>
          </p:cNvSpPr>
          <p:nvPr/>
        </p:nvSpPr>
        <p:spPr bwMode="auto">
          <a:xfrm>
            <a:off x="1839913" y="2195513"/>
            <a:ext cx="4584700" cy="1993900"/>
          </a:xfrm>
          <a:prstGeom prst="rect">
            <a:avLst/>
          </a:prstGeom>
          <a:noFill/>
          <a:ln w="38100">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84" name="Rectangle 4">
            <a:extLst>
              <a:ext uri="{FF2B5EF4-FFF2-40B4-BE49-F238E27FC236}">
                <a16:creationId xmlns:a16="http://schemas.microsoft.com/office/drawing/2014/main" id="{43B3A7F4-83B9-4BFF-BE7E-C5401A0CE3EF}"/>
              </a:ext>
            </a:extLst>
          </p:cNvPr>
          <p:cNvSpPr>
            <a:spLocks noGrp="1" noChangeArrowheads="1"/>
          </p:cNvSpPr>
          <p:nvPr>
            <p:ph type="title"/>
          </p:nvPr>
        </p:nvSpPr>
        <p:spPr/>
        <p:txBody>
          <a:bodyPr/>
          <a:lstStyle/>
          <a:p>
            <a:r>
              <a:rPr lang="en-GB" altLang="en-US" dirty="0"/>
              <a:t>How do stomata work? </a:t>
            </a:r>
          </a:p>
        </p:txBody>
      </p:sp>
      <p:sp>
        <p:nvSpPr>
          <p:cNvPr id="20485" name="Text Box 5">
            <a:extLst>
              <a:ext uri="{FF2B5EF4-FFF2-40B4-BE49-F238E27FC236}">
                <a16:creationId xmlns:a16="http://schemas.microsoft.com/office/drawing/2014/main" id="{CD4DC573-864B-4411-B820-7B492DF1B1E6}"/>
              </a:ext>
            </a:extLst>
          </p:cNvPr>
          <p:cNvSpPr txBox="1">
            <a:spLocks noChangeArrowheads="1"/>
          </p:cNvSpPr>
          <p:nvPr/>
        </p:nvSpPr>
        <p:spPr bwMode="auto">
          <a:xfrm>
            <a:off x="342900" y="784225"/>
            <a:ext cx="8658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Stomata</a:t>
            </a:r>
            <a:r>
              <a:rPr lang="en-GB" altLang="en-US" dirty="0"/>
              <a:t> can be opened or closed to allow gases to move in and out of leaves. This is enabled by </a:t>
            </a:r>
            <a:r>
              <a:rPr lang="en-GB" altLang="en-US" b="1" dirty="0">
                <a:solidFill>
                  <a:srgbClr val="10BC45"/>
                </a:solidFill>
              </a:rPr>
              <a:t>guard cells</a:t>
            </a:r>
            <a:r>
              <a:rPr lang="en-GB" altLang="en-US" dirty="0"/>
              <a:t>. Each stoma is surrounded by </a:t>
            </a:r>
            <a:r>
              <a:rPr lang="en-GB" altLang="en-US" b="1" dirty="0"/>
              <a:t>two</a:t>
            </a:r>
            <a:r>
              <a:rPr lang="en-GB" altLang="en-US" dirty="0"/>
              <a:t> </a:t>
            </a:r>
            <a:r>
              <a:rPr lang="en-GB" altLang="en-US" dirty="0">
                <a:solidFill>
                  <a:srgbClr val="010066"/>
                </a:solidFill>
              </a:rPr>
              <a:t>guard cells</a:t>
            </a:r>
            <a:r>
              <a:rPr lang="en-GB" altLang="en-US" dirty="0"/>
              <a:t>.</a:t>
            </a:r>
          </a:p>
        </p:txBody>
      </p:sp>
      <p:sp>
        <p:nvSpPr>
          <p:cNvPr id="195590" name="Text Box 6">
            <a:extLst>
              <a:ext uri="{FF2B5EF4-FFF2-40B4-BE49-F238E27FC236}">
                <a16:creationId xmlns:a16="http://schemas.microsoft.com/office/drawing/2014/main" id="{FA9D73F3-3AA5-4248-8BCE-2CDA681412A3}"/>
              </a:ext>
            </a:extLst>
          </p:cNvPr>
          <p:cNvSpPr txBox="1">
            <a:spLocks noChangeArrowheads="1"/>
          </p:cNvSpPr>
          <p:nvPr/>
        </p:nvSpPr>
        <p:spPr bwMode="auto">
          <a:xfrm>
            <a:off x="2564165" y="2225675"/>
            <a:ext cx="387949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Guard cells can take up water to make them curve outward. This opens the stoma, allowing carbon dioxide into the leaf.</a:t>
            </a:r>
          </a:p>
        </p:txBody>
      </p:sp>
      <p:sp>
        <p:nvSpPr>
          <p:cNvPr id="195591" name="Text Box 7">
            <a:extLst>
              <a:ext uri="{FF2B5EF4-FFF2-40B4-BE49-F238E27FC236}">
                <a16:creationId xmlns:a16="http://schemas.microsoft.com/office/drawing/2014/main" id="{AD70ED46-8B76-4CF7-9260-B022B5859FD0}"/>
              </a:ext>
            </a:extLst>
          </p:cNvPr>
          <p:cNvSpPr txBox="1">
            <a:spLocks noChangeArrowheads="1"/>
          </p:cNvSpPr>
          <p:nvPr/>
        </p:nvSpPr>
        <p:spPr bwMode="auto">
          <a:xfrm>
            <a:off x="2695576" y="4438650"/>
            <a:ext cx="4405136"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Losing water causes the guard cells to come closer together, closing the stoma. This stops the movement of gases, but also prevents water loss. </a:t>
            </a:r>
          </a:p>
        </p:txBody>
      </p:sp>
      <p:pic>
        <p:nvPicPr>
          <p:cNvPr id="195592" name="Picture 8" descr="BA9_gfx_stomata_closed">
            <a:extLst>
              <a:ext uri="{FF2B5EF4-FFF2-40B4-BE49-F238E27FC236}">
                <a16:creationId xmlns:a16="http://schemas.microsoft.com/office/drawing/2014/main" id="{BE76C355-D0CE-41F4-BA2B-CC32D0D37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175" y="3306763"/>
            <a:ext cx="1544638"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3" name="Picture 9" descr="BA9_gfx_stomata_open">
            <a:extLst>
              <a:ext uri="{FF2B5EF4-FFF2-40B4-BE49-F238E27FC236}">
                <a16:creationId xmlns:a16="http://schemas.microsoft.com/office/drawing/2014/main" id="{BF481B01-9724-4F82-8694-350019EB79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979613"/>
            <a:ext cx="2116138"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E3E7C3B-8B82-418F-95DE-D828B93BC67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F77DC389-7A65-4B0F-96E7-5C7B4BA51277}"/>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55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5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5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55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5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559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nimBg="1"/>
      <p:bldP spid="195587" grpId="0" animBg="1"/>
      <p:bldP spid="195590" grpId="0"/>
      <p:bldP spid="1955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1C55CF0-2A11-4AB8-8805-570CB528D901}"/>
              </a:ext>
            </a:extLst>
          </p:cNvPr>
          <p:cNvSpPr>
            <a:spLocks noGrp="1" noChangeArrowheads="1"/>
          </p:cNvSpPr>
          <p:nvPr>
            <p:ph type="title"/>
          </p:nvPr>
        </p:nvSpPr>
        <p:spPr>
          <a:noFill/>
        </p:spPr>
        <p:txBody>
          <a:bodyPr/>
          <a:lstStyle/>
          <a:p>
            <a:r>
              <a:rPr lang="en-GB" altLang="en-US"/>
              <a:t>Adaptations for gas exchange</a:t>
            </a:r>
          </a:p>
        </p:txBody>
      </p:sp>
      <p:sp>
        <p:nvSpPr>
          <p:cNvPr id="21507" name="Text Box 41">
            <a:extLst>
              <a:ext uri="{FF2B5EF4-FFF2-40B4-BE49-F238E27FC236}">
                <a16:creationId xmlns:a16="http://schemas.microsoft.com/office/drawing/2014/main" id="{B9226886-2B2D-4E78-AC61-BECD0921DA1F}"/>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Leaves are adapted to increase the </a:t>
            </a:r>
            <a:r>
              <a:rPr lang="en-GB" altLang="en-US" b="1" dirty="0"/>
              <a:t>rate of diffusion</a:t>
            </a:r>
            <a:r>
              <a:rPr lang="en-GB" altLang="en-US" dirty="0"/>
              <a:t> of gases for photosynthesis, whilst minimizing the </a:t>
            </a:r>
            <a:r>
              <a:rPr lang="en-GB" altLang="en-US" b="1" dirty="0"/>
              <a:t>rate of water loss</a:t>
            </a:r>
            <a:r>
              <a:rPr lang="en-GB" altLang="en-US" dirty="0"/>
              <a:t>:</a:t>
            </a:r>
          </a:p>
        </p:txBody>
      </p:sp>
      <p:pic>
        <p:nvPicPr>
          <p:cNvPr id="21508" name="Picture 13" descr="Exch_Mat_Plants_crosssection_leaf">
            <a:extLst>
              <a:ext uri="{FF2B5EF4-FFF2-40B4-BE49-F238E27FC236}">
                <a16:creationId xmlns:a16="http://schemas.microsoft.com/office/drawing/2014/main" id="{9B84B80B-446A-426F-A48B-A6B426FB4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2725738"/>
            <a:ext cx="5153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4" name="Text Box 14">
            <a:extLst>
              <a:ext uri="{FF2B5EF4-FFF2-40B4-BE49-F238E27FC236}">
                <a16:creationId xmlns:a16="http://schemas.microsoft.com/office/drawing/2014/main" id="{04173494-F694-4F06-8760-8F519EEE002F}"/>
              </a:ext>
            </a:extLst>
          </p:cNvPr>
          <p:cNvSpPr txBox="1">
            <a:spLocks noChangeArrowheads="1"/>
          </p:cNvSpPr>
          <p:nvPr/>
        </p:nvSpPr>
        <p:spPr bwMode="auto">
          <a:xfrm>
            <a:off x="246063" y="1728788"/>
            <a:ext cx="4165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flat leaf shape increasing </a:t>
            </a:r>
            <a:r>
              <a:rPr lang="en-GB" altLang="en-US" b="1"/>
              <a:t>surface area </a:t>
            </a:r>
            <a:r>
              <a:rPr lang="en-GB" altLang="en-US"/>
              <a:t>for diffusion</a:t>
            </a:r>
          </a:p>
        </p:txBody>
      </p:sp>
      <p:sp>
        <p:nvSpPr>
          <p:cNvPr id="194575" name="Text Box 15">
            <a:extLst>
              <a:ext uri="{FF2B5EF4-FFF2-40B4-BE49-F238E27FC236}">
                <a16:creationId xmlns:a16="http://schemas.microsoft.com/office/drawing/2014/main" id="{6FD8EEBE-6204-4C09-9CCC-1B7B1724DD89}"/>
              </a:ext>
            </a:extLst>
          </p:cNvPr>
          <p:cNvSpPr txBox="1">
            <a:spLocks noChangeArrowheads="1"/>
          </p:cNvSpPr>
          <p:nvPr/>
        </p:nvSpPr>
        <p:spPr bwMode="auto">
          <a:xfrm>
            <a:off x="5038725" y="1824038"/>
            <a:ext cx="3695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internal </a:t>
            </a:r>
            <a:r>
              <a:rPr lang="en-GB" altLang="en-US" b="1"/>
              <a:t>air spaces </a:t>
            </a:r>
            <a:r>
              <a:rPr lang="en-GB" altLang="en-US"/>
              <a:t>allow gases to reach cells</a:t>
            </a:r>
          </a:p>
        </p:txBody>
      </p:sp>
      <p:sp>
        <p:nvSpPr>
          <p:cNvPr id="194576" name="Text Box 16">
            <a:extLst>
              <a:ext uri="{FF2B5EF4-FFF2-40B4-BE49-F238E27FC236}">
                <a16:creationId xmlns:a16="http://schemas.microsoft.com/office/drawing/2014/main" id="{CDB115EA-A5CA-4CBA-80F4-E2E1B3A6FC17}"/>
              </a:ext>
            </a:extLst>
          </p:cNvPr>
          <p:cNvSpPr txBox="1">
            <a:spLocks noChangeArrowheads="1"/>
          </p:cNvSpPr>
          <p:nvPr/>
        </p:nvSpPr>
        <p:spPr bwMode="auto">
          <a:xfrm>
            <a:off x="7137400" y="3040063"/>
            <a:ext cx="2006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thin leaves minimize the </a:t>
            </a:r>
            <a:r>
              <a:rPr lang="en-GB" altLang="en-US" b="1" dirty="0"/>
              <a:t>diffusion distance </a:t>
            </a:r>
            <a:r>
              <a:rPr lang="en-GB" altLang="en-US" dirty="0"/>
              <a:t>for gases</a:t>
            </a:r>
          </a:p>
        </p:txBody>
      </p:sp>
      <p:sp>
        <p:nvSpPr>
          <p:cNvPr id="194580" name="Line 20">
            <a:extLst>
              <a:ext uri="{FF2B5EF4-FFF2-40B4-BE49-F238E27FC236}">
                <a16:creationId xmlns:a16="http://schemas.microsoft.com/office/drawing/2014/main" id="{8B36989B-497B-452D-997F-0C14D875094A}"/>
              </a:ext>
            </a:extLst>
          </p:cNvPr>
          <p:cNvSpPr>
            <a:spLocks noChangeShapeType="1"/>
          </p:cNvSpPr>
          <p:nvPr/>
        </p:nvSpPr>
        <p:spPr bwMode="auto">
          <a:xfrm flipV="1">
            <a:off x="1412875" y="2825750"/>
            <a:ext cx="819150" cy="436563"/>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94581" name="Line 21">
            <a:extLst>
              <a:ext uri="{FF2B5EF4-FFF2-40B4-BE49-F238E27FC236}">
                <a16:creationId xmlns:a16="http://schemas.microsoft.com/office/drawing/2014/main" id="{AE6586D0-8EEF-4559-8BB4-B923F80808BD}"/>
              </a:ext>
            </a:extLst>
          </p:cNvPr>
          <p:cNvSpPr>
            <a:spLocks noChangeShapeType="1"/>
          </p:cNvSpPr>
          <p:nvPr/>
        </p:nvSpPr>
        <p:spPr bwMode="auto">
          <a:xfrm flipH="1">
            <a:off x="5226050" y="2614613"/>
            <a:ext cx="928688" cy="1155700"/>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94582" name="Line 22">
            <a:extLst>
              <a:ext uri="{FF2B5EF4-FFF2-40B4-BE49-F238E27FC236}">
                <a16:creationId xmlns:a16="http://schemas.microsoft.com/office/drawing/2014/main" id="{35983B04-7BF0-413E-A926-0BD71093AF5A}"/>
              </a:ext>
            </a:extLst>
          </p:cNvPr>
          <p:cNvSpPr>
            <a:spLocks noChangeShapeType="1"/>
          </p:cNvSpPr>
          <p:nvPr/>
        </p:nvSpPr>
        <p:spPr bwMode="auto">
          <a:xfrm flipV="1">
            <a:off x="2054225" y="4913313"/>
            <a:ext cx="987425" cy="725487"/>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94583" name="Line 23">
            <a:extLst>
              <a:ext uri="{FF2B5EF4-FFF2-40B4-BE49-F238E27FC236}">
                <a16:creationId xmlns:a16="http://schemas.microsoft.com/office/drawing/2014/main" id="{957756C1-655D-4267-993D-65A2941EACFF}"/>
              </a:ext>
            </a:extLst>
          </p:cNvPr>
          <p:cNvSpPr>
            <a:spLocks noChangeShapeType="1"/>
          </p:cNvSpPr>
          <p:nvPr/>
        </p:nvSpPr>
        <p:spPr bwMode="auto">
          <a:xfrm>
            <a:off x="3998913" y="2457450"/>
            <a:ext cx="582612" cy="355600"/>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94584" name="Line 24">
            <a:extLst>
              <a:ext uri="{FF2B5EF4-FFF2-40B4-BE49-F238E27FC236}">
                <a16:creationId xmlns:a16="http://schemas.microsoft.com/office/drawing/2014/main" id="{BAF8A828-2345-49B8-9106-1C844E3443E0}"/>
              </a:ext>
            </a:extLst>
          </p:cNvPr>
          <p:cNvSpPr>
            <a:spLocks noChangeShapeType="1"/>
          </p:cNvSpPr>
          <p:nvPr/>
        </p:nvSpPr>
        <p:spPr bwMode="auto">
          <a:xfrm flipH="1">
            <a:off x="6937375" y="3297238"/>
            <a:ext cx="280988" cy="419100"/>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 name="TextBox 16">
            <a:extLst>
              <a:ext uri="{FF2B5EF4-FFF2-40B4-BE49-F238E27FC236}">
                <a16:creationId xmlns:a16="http://schemas.microsoft.com/office/drawing/2014/main" id="{220957B8-4469-4F40-B9A4-B9337AA8CC6B}"/>
              </a:ext>
            </a:extLst>
          </p:cNvPr>
          <p:cNvSpPr txBox="1">
            <a:spLocks noChangeArrowheads="1"/>
          </p:cNvSpPr>
          <p:nvPr/>
        </p:nvSpPr>
        <p:spPr bwMode="auto">
          <a:xfrm>
            <a:off x="342900" y="3375025"/>
            <a:ext cx="18081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waterproof </a:t>
            </a:r>
            <a:r>
              <a:rPr lang="en-GB" altLang="en-US" b="1">
                <a:solidFill>
                  <a:srgbClr val="10BC45"/>
                </a:solidFill>
              </a:rPr>
              <a:t>waxy </a:t>
            </a:r>
            <a:br>
              <a:rPr lang="en-GB" altLang="en-US" b="1">
                <a:solidFill>
                  <a:srgbClr val="10BC45"/>
                </a:solidFill>
              </a:rPr>
            </a:br>
            <a:r>
              <a:rPr lang="en-GB" altLang="en-US" b="1">
                <a:solidFill>
                  <a:srgbClr val="10BC45"/>
                </a:solidFill>
              </a:rPr>
              <a:t>cuticle</a:t>
            </a:r>
            <a:r>
              <a:rPr lang="en-GB" altLang="en-US" b="1"/>
              <a:t> </a:t>
            </a:r>
            <a:r>
              <a:rPr lang="en-GB" altLang="en-US"/>
              <a:t>to</a:t>
            </a:r>
            <a:r>
              <a:rPr lang="en-GB" altLang="en-US" b="1"/>
              <a:t> </a:t>
            </a:r>
            <a:r>
              <a:rPr lang="en-GB" altLang="en-US"/>
              <a:t>reduce </a:t>
            </a:r>
            <a:br>
              <a:rPr lang="en-GB" altLang="en-US"/>
            </a:br>
            <a:r>
              <a:rPr lang="en-GB" altLang="en-US"/>
              <a:t>water loss </a:t>
            </a:r>
          </a:p>
          <a:p>
            <a:endParaRPr lang="en-GB" altLang="en-US"/>
          </a:p>
        </p:txBody>
      </p:sp>
      <p:sp>
        <p:nvSpPr>
          <p:cNvPr id="19" name="TextBox 18">
            <a:extLst>
              <a:ext uri="{FF2B5EF4-FFF2-40B4-BE49-F238E27FC236}">
                <a16:creationId xmlns:a16="http://schemas.microsoft.com/office/drawing/2014/main" id="{AFBB1F2C-8DA4-4DAC-8C1C-B78A109BE000}"/>
              </a:ext>
            </a:extLst>
          </p:cNvPr>
          <p:cNvSpPr txBox="1">
            <a:spLocks noChangeArrowheads="1"/>
          </p:cNvSpPr>
          <p:nvPr/>
        </p:nvSpPr>
        <p:spPr bwMode="auto">
          <a:xfrm>
            <a:off x="1116013" y="5688013"/>
            <a:ext cx="6737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guard cells </a:t>
            </a:r>
            <a:r>
              <a:rPr lang="en-GB" altLang="en-US"/>
              <a:t>control the opening and closure </a:t>
            </a:r>
            <a:br>
              <a:rPr lang="en-GB" altLang="en-US"/>
            </a:br>
            <a:r>
              <a:rPr lang="en-GB" altLang="en-US"/>
              <a:t>of stomata to regulate water loss through them</a:t>
            </a:r>
          </a:p>
        </p:txBody>
      </p:sp>
      <p:pic>
        <p:nvPicPr>
          <p:cNvPr id="18" name="Picture 17">
            <a:extLst>
              <a:ext uri="{FF2B5EF4-FFF2-40B4-BE49-F238E27FC236}">
                <a16:creationId xmlns:a16="http://schemas.microsoft.com/office/drawing/2014/main" id="{9F65FAAC-E15C-4EEA-A6DD-F84CE3D5711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9253D291-E5B0-411A-85EA-E8A0BC5428C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8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582"/>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4" grpId="0"/>
      <p:bldP spid="194575" grpId="0"/>
      <p:bldP spid="19457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9B131B2-C33E-4DBE-A881-3427B359B5D2}"/>
              </a:ext>
            </a:extLst>
          </p:cNvPr>
          <p:cNvSpPr>
            <a:spLocks noGrp="1" noChangeArrowheads="1"/>
          </p:cNvSpPr>
          <p:nvPr>
            <p:ph type="title"/>
          </p:nvPr>
        </p:nvSpPr>
        <p:spPr/>
        <p:txBody>
          <a:bodyPr/>
          <a:lstStyle/>
          <a:p>
            <a:r>
              <a:rPr lang="en-GB" altLang="en-US" dirty="0"/>
              <a:t>The structure of a leaf</a:t>
            </a:r>
          </a:p>
        </p:txBody>
      </p:sp>
      <p:pic>
        <p:nvPicPr>
          <p:cNvPr id="7" name="Picture 6">
            <a:extLst>
              <a:ext uri="{FF2B5EF4-FFF2-40B4-BE49-F238E27FC236}">
                <a16:creationId xmlns:a16="http://schemas.microsoft.com/office/drawing/2014/main" id="{F605D11A-AE14-4767-A3E3-F1F2B9C6C4A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547384E5-8F76-49BF-9706-E7EFA2449BF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857B7650-A6A2-4F38-AEC1-940CBACA12E3}"/>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CDBACF5-6BC0-41CF-952A-1FE46F46E4B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17C85D2C-5F8C-47F6-99C1-93289A9E99DF}"/>
              </a:ext>
            </a:extLst>
          </p:cNvPr>
          <p:cNvSpPr>
            <a:spLocks noGrp="1" noChangeArrowheads="1"/>
          </p:cNvSpPr>
          <p:nvPr>
            <p:ph type="title"/>
          </p:nvPr>
        </p:nvSpPr>
        <p:spPr/>
        <p:txBody>
          <a:bodyPr/>
          <a:lstStyle/>
          <a:p>
            <a:r>
              <a:rPr lang="en-GB" altLang="en-US" dirty="0"/>
              <a:t>Key terms: structure of a leaf</a:t>
            </a:r>
          </a:p>
        </p:txBody>
      </p:sp>
      <p:pic>
        <p:nvPicPr>
          <p:cNvPr id="7" name="Picture 6">
            <a:extLst>
              <a:ext uri="{FF2B5EF4-FFF2-40B4-BE49-F238E27FC236}">
                <a16:creationId xmlns:a16="http://schemas.microsoft.com/office/drawing/2014/main" id="{41ECEE9B-0A31-4E2E-BA04-7ADF14F6C3A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DF7C00A5-7BAD-4A68-94A3-73CCB38B4A9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1C6EE42-2774-4954-9638-DAA70E0DEC4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CE46617-EA64-4E1A-9116-692B441CBE08}"/>
              </a:ext>
            </a:extLst>
          </p:cNvPr>
          <p:cNvSpPr>
            <a:spLocks noGrp="1" noChangeArrowheads="1"/>
          </p:cNvSpPr>
          <p:nvPr>
            <p:ph type="title"/>
          </p:nvPr>
        </p:nvSpPr>
        <p:spPr/>
        <p:txBody>
          <a:bodyPr/>
          <a:lstStyle/>
          <a:p>
            <a:r>
              <a:rPr lang="en-GB" altLang="en-US"/>
              <a:t>Looking at real leaves</a:t>
            </a:r>
          </a:p>
        </p:txBody>
      </p:sp>
      <p:pic>
        <p:nvPicPr>
          <p:cNvPr id="22533" name="Picture 7" descr="PlatTissuesOrgans_leafstructure.png">
            <a:extLst>
              <a:ext uri="{FF2B5EF4-FFF2-40B4-BE49-F238E27FC236}">
                <a16:creationId xmlns:a16="http://schemas.microsoft.com/office/drawing/2014/main" id="{FEB7356F-9CCE-42B0-8BA3-8424F3D748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5663" y="1958975"/>
            <a:ext cx="5148262"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4">
            <a:extLst>
              <a:ext uri="{FF2B5EF4-FFF2-40B4-BE49-F238E27FC236}">
                <a16:creationId xmlns:a16="http://schemas.microsoft.com/office/drawing/2014/main" id="{65F683AE-5424-4D48-AF30-67ED1E0A3EB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35" name="Rectangle 3">
            <a:extLst>
              <a:ext uri="{FF2B5EF4-FFF2-40B4-BE49-F238E27FC236}">
                <a16:creationId xmlns:a16="http://schemas.microsoft.com/office/drawing/2014/main" id="{8459256A-E619-430E-8337-51BE9EDB542D}"/>
              </a:ext>
            </a:extLst>
          </p:cNvPr>
          <p:cNvSpPr>
            <a:spLocks noChangeArrowheads="1"/>
          </p:cNvSpPr>
          <p:nvPr/>
        </p:nvSpPr>
        <p:spPr bwMode="auto">
          <a:xfrm>
            <a:off x="342900" y="784225"/>
            <a:ext cx="8724900"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ea typeface="Calibri" panose="020F0502020204030204" pitchFamily="34" charset="0"/>
                <a:cs typeface="Arial" panose="020B0604020202020204" pitchFamily="34" charset="0"/>
              </a:rPr>
              <a:t>Which structures do you recognize in this micrograph of a leaf?</a:t>
            </a:r>
          </a:p>
        </p:txBody>
      </p:sp>
      <p:sp>
        <p:nvSpPr>
          <p:cNvPr id="11" name="Line 95">
            <a:extLst>
              <a:ext uri="{FF2B5EF4-FFF2-40B4-BE49-F238E27FC236}">
                <a16:creationId xmlns:a16="http://schemas.microsoft.com/office/drawing/2014/main" id="{E292F1EF-6C2F-4165-ACB0-EB92AA0678FE}"/>
              </a:ext>
            </a:extLst>
          </p:cNvPr>
          <p:cNvSpPr>
            <a:spLocks noChangeShapeType="1"/>
          </p:cNvSpPr>
          <p:nvPr/>
        </p:nvSpPr>
        <p:spPr bwMode="auto">
          <a:xfrm flipV="1">
            <a:off x="1698625" y="4216400"/>
            <a:ext cx="2743200" cy="9969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2" name="Line 94">
            <a:extLst>
              <a:ext uri="{FF2B5EF4-FFF2-40B4-BE49-F238E27FC236}">
                <a16:creationId xmlns:a16="http://schemas.microsoft.com/office/drawing/2014/main" id="{09BFD5DA-34C3-4BA6-B2E9-9912D55C19D2}"/>
              </a:ext>
            </a:extLst>
          </p:cNvPr>
          <p:cNvSpPr>
            <a:spLocks noChangeShapeType="1"/>
          </p:cNvSpPr>
          <p:nvPr/>
        </p:nvSpPr>
        <p:spPr bwMode="auto">
          <a:xfrm>
            <a:off x="1614488" y="2139950"/>
            <a:ext cx="1543050" cy="2746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3" name="Line 93">
            <a:extLst>
              <a:ext uri="{FF2B5EF4-FFF2-40B4-BE49-F238E27FC236}">
                <a16:creationId xmlns:a16="http://schemas.microsoft.com/office/drawing/2014/main" id="{E279D544-D424-40C1-9D36-F5D4F30D06D5}"/>
              </a:ext>
            </a:extLst>
          </p:cNvPr>
          <p:cNvSpPr>
            <a:spLocks noChangeShapeType="1"/>
          </p:cNvSpPr>
          <p:nvPr/>
        </p:nvSpPr>
        <p:spPr bwMode="auto">
          <a:xfrm flipH="1" flipV="1">
            <a:off x="6551613" y="2246313"/>
            <a:ext cx="1055687" cy="7048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 name="Line 92">
            <a:extLst>
              <a:ext uri="{FF2B5EF4-FFF2-40B4-BE49-F238E27FC236}">
                <a16:creationId xmlns:a16="http://schemas.microsoft.com/office/drawing/2014/main" id="{B5BC0A41-0D5B-4774-88DC-562450BF19A7}"/>
              </a:ext>
            </a:extLst>
          </p:cNvPr>
          <p:cNvSpPr>
            <a:spLocks noChangeShapeType="1"/>
          </p:cNvSpPr>
          <p:nvPr/>
        </p:nvSpPr>
        <p:spPr bwMode="auto">
          <a:xfrm flipV="1">
            <a:off x="1878013" y="3108325"/>
            <a:ext cx="1816100" cy="6461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 name="Line 91">
            <a:extLst>
              <a:ext uri="{FF2B5EF4-FFF2-40B4-BE49-F238E27FC236}">
                <a16:creationId xmlns:a16="http://schemas.microsoft.com/office/drawing/2014/main" id="{0273F39D-DEE4-4B40-83E7-68DBFE79302B}"/>
              </a:ext>
            </a:extLst>
          </p:cNvPr>
          <p:cNvSpPr>
            <a:spLocks noChangeShapeType="1"/>
          </p:cNvSpPr>
          <p:nvPr/>
        </p:nvSpPr>
        <p:spPr bwMode="auto">
          <a:xfrm flipH="1" flipV="1">
            <a:off x="5780088" y="3700463"/>
            <a:ext cx="1962150" cy="1127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541" name="Rectangle 15">
            <a:extLst>
              <a:ext uri="{FF2B5EF4-FFF2-40B4-BE49-F238E27FC236}">
                <a16:creationId xmlns:a16="http://schemas.microsoft.com/office/drawing/2014/main" id="{1C371601-C431-4140-9164-C5C36A0129DD}"/>
              </a:ext>
            </a:extLst>
          </p:cNvPr>
          <p:cNvSpPr>
            <a:spLocks noChangeArrowheads="1"/>
          </p:cNvSpPr>
          <p:nvPr/>
        </p:nvSpPr>
        <p:spPr bwMode="auto">
          <a:xfrm>
            <a:off x="314325" y="1863725"/>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cuticle</a:t>
            </a:r>
          </a:p>
        </p:txBody>
      </p:sp>
      <p:sp>
        <p:nvSpPr>
          <p:cNvPr id="22542" name="Rectangle 16">
            <a:extLst>
              <a:ext uri="{FF2B5EF4-FFF2-40B4-BE49-F238E27FC236}">
                <a16:creationId xmlns:a16="http://schemas.microsoft.com/office/drawing/2014/main" id="{1591B296-44A3-46B4-89E1-7B48FE7A33FE}"/>
              </a:ext>
            </a:extLst>
          </p:cNvPr>
          <p:cNvSpPr>
            <a:spLocks noChangeArrowheads="1"/>
          </p:cNvSpPr>
          <p:nvPr/>
        </p:nvSpPr>
        <p:spPr bwMode="auto">
          <a:xfrm>
            <a:off x="276225" y="3514725"/>
            <a:ext cx="1706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palisade</a:t>
            </a:r>
            <a:br>
              <a:rPr lang="en-GB" altLang="en-US" b="1" dirty="0"/>
            </a:br>
            <a:r>
              <a:rPr lang="en-GB" altLang="en-US" b="1" dirty="0"/>
              <a:t>mesophyll</a:t>
            </a:r>
          </a:p>
        </p:txBody>
      </p:sp>
      <p:sp>
        <p:nvSpPr>
          <p:cNvPr id="22543" name="Rectangle 17">
            <a:extLst>
              <a:ext uri="{FF2B5EF4-FFF2-40B4-BE49-F238E27FC236}">
                <a16:creationId xmlns:a16="http://schemas.microsoft.com/office/drawing/2014/main" id="{F43F6E09-9EBB-4A58-AF17-65F9E768DF5D}"/>
              </a:ext>
            </a:extLst>
          </p:cNvPr>
          <p:cNvSpPr>
            <a:spLocks noChangeArrowheads="1"/>
          </p:cNvSpPr>
          <p:nvPr/>
        </p:nvSpPr>
        <p:spPr bwMode="auto">
          <a:xfrm>
            <a:off x="752475" y="508158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vein</a:t>
            </a:r>
          </a:p>
        </p:txBody>
      </p:sp>
      <p:sp>
        <p:nvSpPr>
          <p:cNvPr id="22544" name="Rectangle 18">
            <a:extLst>
              <a:ext uri="{FF2B5EF4-FFF2-40B4-BE49-F238E27FC236}">
                <a16:creationId xmlns:a16="http://schemas.microsoft.com/office/drawing/2014/main" id="{85E43A8D-998C-49C1-8AC9-6E471A810DC2}"/>
              </a:ext>
            </a:extLst>
          </p:cNvPr>
          <p:cNvSpPr>
            <a:spLocks noChangeArrowheads="1"/>
          </p:cNvSpPr>
          <p:nvPr/>
        </p:nvSpPr>
        <p:spPr bwMode="auto">
          <a:xfrm>
            <a:off x="7291388" y="4852988"/>
            <a:ext cx="1706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spongy </a:t>
            </a:r>
            <a:br>
              <a:rPr lang="en-GB" altLang="en-US" b="1"/>
            </a:br>
            <a:r>
              <a:rPr lang="en-GB" altLang="en-US" b="1"/>
              <a:t>mesophyll</a:t>
            </a:r>
          </a:p>
        </p:txBody>
      </p:sp>
      <p:sp>
        <p:nvSpPr>
          <p:cNvPr id="22545" name="Rectangle 19">
            <a:extLst>
              <a:ext uri="{FF2B5EF4-FFF2-40B4-BE49-F238E27FC236}">
                <a16:creationId xmlns:a16="http://schemas.microsoft.com/office/drawing/2014/main" id="{1CB68563-476A-4664-BAE7-B187E7109ABD}"/>
              </a:ext>
            </a:extLst>
          </p:cNvPr>
          <p:cNvSpPr>
            <a:spLocks noChangeArrowheads="1"/>
          </p:cNvSpPr>
          <p:nvPr/>
        </p:nvSpPr>
        <p:spPr bwMode="auto">
          <a:xfrm>
            <a:off x="7346950" y="296545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epidermis</a:t>
            </a:r>
          </a:p>
        </p:txBody>
      </p:sp>
      <p:pic>
        <p:nvPicPr>
          <p:cNvPr id="18" name="Picture 17">
            <a:extLst>
              <a:ext uri="{FF2B5EF4-FFF2-40B4-BE49-F238E27FC236}">
                <a16:creationId xmlns:a16="http://schemas.microsoft.com/office/drawing/2014/main" id="{7EF75B75-EB28-4DBF-BE12-B907D1551E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8F1DB5EF-0AEA-4F40-A043-C08A006E34C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0" name="Picture 19">
            <a:extLst>
              <a:ext uri="{FF2B5EF4-FFF2-40B4-BE49-F238E27FC236}">
                <a16:creationId xmlns:a16="http://schemas.microsoft.com/office/drawing/2014/main" id="{0219BA56-3C8F-466D-A61E-F1068414721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9784"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43" grpId="0"/>
      <p:bldP spid="22544" grpId="0"/>
      <p:bldP spid="225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D013FD47-6D84-4DA2-B634-6B39DFBC7F88}"/>
              </a:ext>
            </a:extLst>
          </p:cNvPr>
          <p:cNvSpPr>
            <a:spLocks noGrp="1" noChangeArrowheads="1"/>
          </p:cNvSpPr>
          <p:nvPr>
            <p:ph type="title"/>
          </p:nvPr>
        </p:nvSpPr>
        <p:spPr/>
        <p:txBody>
          <a:bodyPr/>
          <a:lstStyle/>
          <a:p>
            <a:r>
              <a:rPr lang="en-GB" altLang="en-US" dirty="0"/>
              <a:t>Water and gas exchange in plants</a:t>
            </a:r>
          </a:p>
        </p:txBody>
      </p:sp>
      <p:pic>
        <p:nvPicPr>
          <p:cNvPr id="7" name="Picture 6">
            <a:extLst>
              <a:ext uri="{FF2B5EF4-FFF2-40B4-BE49-F238E27FC236}">
                <a16:creationId xmlns:a16="http://schemas.microsoft.com/office/drawing/2014/main" id="{B5CB730F-B176-4ED8-9E38-545B1C675E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FFFA739-54FD-4D4D-B46C-20873F6F088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E40B1A7-F8B3-4160-B312-EA0253F6C6E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B59861A-150E-4301-985B-4451A4169ED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8861"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5A02FCC-EF0F-41B9-9225-6460AACE9A08}"/>
              </a:ext>
            </a:extLst>
          </p:cNvPr>
          <p:cNvSpPr>
            <a:spLocks noGrp="1" noChangeArrowheads="1"/>
          </p:cNvSpPr>
          <p:nvPr>
            <p:ph type="title"/>
          </p:nvPr>
        </p:nvSpPr>
        <p:spPr/>
        <p:txBody>
          <a:bodyPr/>
          <a:lstStyle/>
          <a:p>
            <a:r>
              <a:rPr lang="en-GB" altLang="en-US"/>
              <a:t>Roots hair cells (1)</a:t>
            </a:r>
          </a:p>
        </p:txBody>
      </p:sp>
      <p:sp>
        <p:nvSpPr>
          <p:cNvPr id="23555" name="Text Box 5">
            <a:extLst>
              <a:ext uri="{FF2B5EF4-FFF2-40B4-BE49-F238E27FC236}">
                <a16:creationId xmlns:a16="http://schemas.microsoft.com/office/drawing/2014/main" id="{23B626A2-089A-4DA9-B3AE-A487D3AD8F9F}"/>
              </a:ext>
            </a:extLst>
          </p:cNvPr>
          <p:cNvSpPr txBox="1">
            <a:spLocks noChangeArrowheads="1"/>
          </p:cNvSpPr>
          <p:nvPr/>
        </p:nvSpPr>
        <p:spPr bwMode="auto">
          <a:xfrm>
            <a:off x="342900" y="784225"/>
            <a:ext cx="8510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Roots are adapted to take up water by </a:t>
            </a:r>
            <a:r>
              <a:rPr lang="en-GB" altLang="en-US" b="1" dirty="0">
                <a:solidFill>
                  <a:srgbClr val="10BC45"/>
                </a:solidFill>
              </a:rPr>
              <a:t>osmosis</a:t>
            </a:r>
            <a:r>
              <a:rPr lang="en-GB" altLang="en-US" dirty="0">
                <a:solidFill>
                  <a:srgbClr val="010066"/>
                </a:solidFill>
              </a:rPr>
              <a:t> and mineral ions by </a:t>
            </a:r>
            <a:r>
              <a:rPr lang="en-GB" altLang="en-US" b="1" dirty="0">
                <a:solidFill>
                  <a:srgbClr val="10BC45"/>
                </a:solidFill>
              </a:rPr>
              <a:t>active transport </a:t>
            </a:r>
            <a:r>
              <a:rPr lang="en-GB" altLang="en-US" dirty="0">
                <a:solidFill>
                  <a:srgbClr val="010066"/>
                </a:solidFill>
              </a:rPr>
              <a:t>from the surrounding soil. </a:t>
            </a:r>
            <a:endParaRPr lang="en-GB" altLang="en-US" dirty="0"/>
          </a:p>
        </p:txBody>
      </p:sp>
      <p:sp>
        <p:nvSpPr>
          <p:cNvPr id="394249" name="Text Box 92">
            <a:extLst>
              <a:ext uri="{FF2B5EF4-FFF2-40B4-BE49-F238E27FC236}">
                <a16:creationId xmlns:a16="http://schemas.microsoft.com/office/drawing/2014/main" id="{E7CDF113-9437-4164-9E17-35B33E50B93B}"/>
              </a:ext>
            </a:extLst>
          </p:cNvPr>
          <p:cNvSpPr txBox="1">
            <a:spLocks noChangeArrowheads="1"/>
          </p:cNvSpPr>
          <p:nvPr/>
        </p:nvSpPr>
        <p:spPr bwMode="auto">
          <a:xfrm>
            <a:off x="342900" y="17859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dirty="0">
                <a:solidFill>
                  <a:srgbClr val="010066"/>
                </a:solidFill>
              </a:rPr>
              <a:t>The surface of a root is covered in specialized cells called</a:t>
            </a:r>
            <a:br>
              <a:rPr lang="en-GB" altLang="en-US" dirty="0">
                <a:solidFill>
                  <a:srgbClr val="010066"/>
                </a:solidFill>
              </a:rPr>
            </a:br>
            <a:r>
              <a:rPr lang="en-GB" altLang="en-US" b="1" dirty="0">
                <a:solidFill>
                  <a:srgbClr val="10BC45"/>
                </a:solidFill>
              </a:rPr>
              <a:t>root hair cells</a:t>
            </a:r>
            <a:r>
              <a:rPr lang="en-GB" altLang="en-US" dirty="0">
                <a:solidFill>
                  <a:srgbClr val="010066"/>
                </a:solidFill>
              </a:rPr>
              <a:t>.</a:t>
            </a:r>
          </a:p>
        </p:txBody>
      </p:sp>
      <p:sp>
        <p:nvSpPr>
          <p:cNvPr id="2" name="Text Box 91">
            <a:extLst>
              <a:ext uri="{FF2B5EF4-FFF2-40B4-BE49-F238E27FC236}">
                <a16:creationId xmlns:a16="http://schemas.microsoft.com/office/drawing/2014/main" id="{ADC1B6CD-E26A-4F95-BD9C-FE7E77DAABCC}"/>
              </a:ext>
            </a:extLst>
          </p:cNvPr>
          <p:cNvSpPr txBox="1">
            <a:spLocks noChangeArrowheads="1"/>
          </p:cNvSpPr>
          <p:nvPr/>
        </p:nvSpPr>
        <p:spPr bwMode="auto">
          <a:xfrm>
            <a:off x="342900" y="2786063"/>
            <a:ext cx="33598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dirty="0">
                <a:solidFill>
                  <a:srgbClr val="010066"/>
                </a:solidFill>
              </a:rPr>
              <a:t>Root hair cells have </a:t>
            </a:r>
            <a:br>
              <a:rPr lang="en-GB" altLang="en-US" dirty="0">
                <a:solidFill>
                  <a:srgbClr val="010066"/>
                </a:solidFill>
              </a:rPr>
            </a:br>
            <a:r>
              <a:rPr lang="en-GB" altLang="en-US" dirty="0">
                <a:solidFill>
                  <a:srgbClr val="010066"/>
                </a:solidFill>
              </a:rPr>
              <a:t>long, thin extensions </a:t>
            </a:r>
            <a:br>
              <a:rPr lang="en-GB" altLang="en-US" dirty="0">
                <a:solidFill>
                  <a:srgbClr val="010066"/>
                </a:solidFill>
              </a:rPr>
            </a:br>
            <a:r>
              <a:rPr lang="en-GB" altLang="en-US" dirty="0">
                <a:solidFill>
                  <a:srgbClr val="010066"/>
                </a:solidFill>
              </a:rPr>
              <a:t>that project outward </a:t>
            </a:r>
            <a:br>
              <a:rPr lang="en-GB" altLang="en-US" dirty="0">
                <a:solidFill>
                  <a:srgbClr val="010066"/>
                </a:solidFill>
              </a:rPr>
            </a:br>
            <a:r>
              <a:rPr lang="en-GB" altLang="en-US" dirty="0">
                <a:solidFill>
                  <a:srgbClr val="010066"/>
                </a:solidFill>
              </a:rPr>
              <a:t>between soil particles. </a:t>
            </a:r>
          </a:p>
        </p:txBody>
      </p:sp>
      <p:sp>
        <p:nvSpPr>
          <p:cNvPr id="16" name="Rectangle 15">
            <a:extLst>
              <a:ext uri="{FF2B5EF4-FFF2-40B4-BE49-F238E27FC236}">
                <a16:creationId xmlns:a16="http://schemas.microsoft.com/office/drawing/2014/main" id="{269EE37B-8F3D-4291-B5BA-C25D3D9F69D6}"/>
              </a:ext>
            </a:extLst>
          </p:cNvPr>
          <p:cNvSpPr>
            <a:spLocks noChangeArrowheads="1"/>
          </p:cNvSpPr>
          <p:nvPr/>
        </p:nvSpPr>
        <p:spPr bwMode="auto">
          <a:xfrm>
            <a:off x="342900" y="4527550"/>
            <a:ext cx="3777544"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extensions increase </a:t>
            </a:r>
            <a:br>
              <a:rPr lang="en-GB" altLang="en-US" dirty="0">
                <a:solidFill>
                  <a:srgbClr val="010066"/>
                </a:solidFill>
              </a:rPr>
            </a:br>
            <a:r>
              <a:rPr lang="en-GB" altLang="en-US" dirty="0">
                <a:solidFill>
                  <a:srgbClr val="010066"/>
                </a:solidFill>
              </a:rPr>
              <a:t>the surface area over </a:t>
            </a:r>
            <a:br>
              <a:rPr lang="en-GB" altLang="en-US" dirty="0">
                <a:solidFill>
                  <a:srgbClr val="010066"/>
                </a:solidFill>
              </a:rPr>
            </a:br>
            <a:r>
              <a:rPr lang="en-GB" altLang="en-US" dirty="0">
                <a:solidFill>
                  <a:srgbClr val="010066"/>
                </a:solidFill>
              </a:rPr>
              <a:t>which substances </a:t>
            </a:r>
            <a:br>
              <a:rPr lang="en-GB" altLang="en-US" dirty="0">
                <a:solidFill>
                  <a:srgbClr val="010066"/>
                </a:solidFill>
              </a:rPr>
            </a:br>
            <a:r>
              <a:rPr lang="en-GB" altLang="en-US" dirty="0">
                <a:solidFill>
                  <a:srgbClr val="010066"/>
                </a:solidFill>
              </a:rPr>
              <a:t>can be absorbed. </a:t>
            </a:r>
            <a:endParaRPr lang="en-GB" altLang="en-US" dirty="0"/>
          </a:p>
        </p:txBody>
      </p:sp>
      <p:pic>
        <p:nvPicPr>
          <p:cNvPr id="18" name="Picture 17" descr="PlantTissuesOrgans_roothaircells.png">
            <a:extLst>
              <a:ext uri="{FF2B5EF4-FFF2-40B4-BE49-F238E27FC236}">
                <a16:creationId xmlns:a16="http://schemas.microsoft.com/office/drawing/2014/main" id="{60F3B1D5-6C34-4966-86AE-CE06C47203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03700" y="2617788"/>
            <a:ext cx="4649788"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C5442E7-4900-4506-860D-E89D4470C1D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D5C19001-44D7-4BCE-8A65-1593E8720A9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9" grpId="0"/>
      <p:bldP spid="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A45AED3-8B61-4840-A0FA-EFA643E6F8FB}"/>
              </a:ext>
            </a:extLst>
          </p:cNvPr>
          <p:cNvSpPr>
            <a:spLocks noGrp="1" noChangeArrowheads="1"/>
          </p:cNvSpPr>
          <p:nvPr>
            <p:ph type="title"/>
          </p:nvPr>
        </p:nvSpPr>
        <p:spPr/>
        <p:txBody>
          <a:bodyPr/>
          <a:lstStyle/>
          <a:p>
            <a:r>
              <a:rPr lang="en-GB" altLang="en-US"/>
              <a:t>Roots hair cells (2)</a:t>
            </a:r>
          </a:p>
        </p:txBody>
      </p:sp>
      <p:sp>
        <p:nvSpPr>
          <p:cNvPr id="24579" name="Text Box 5">
            <a:extLst>
              <a:ext uri="{FF2B5EF4-FFF2-40B4-BE49-F238E27FC236}">
                <a16:creationId xmlns:a16="http://schemas.microsoft.com/office/drawing/2014/main" id="{7750C2E2-B448-4FCE-9017-79F62E65502C}"/>
              </a:ext>
            </a:extLst>
          </p:cNvPr>
          <p:cNvSpPr txBox="1">
            <a:spLocks noChangeArrowheads="1"/>
          </p:cNvSpPr>
          <p:nvPr/>
        </p:nvSpPr>
        <p:spPr bwMode="auto">
          <a:xfrm>
            <a:off x="342900" y="784225"/>
            <a:ext cx="847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Root hair cells contain a large permanent </a:t>
            </a:r>
            <a:r>
              <a:rPr lang="en-GB" altLang="en-US" b="1">
                <a:solidFill>
                  <a:srgbClr val="10BC45"/>
                </a:solidFill>
              </a:rPr>
              <a:t>vacuole</a:t>
            </a:r>
            <a:r>
              <a:rPr lang="en-GB" altLang="en-US">
                <a:solidFill>
                  <a:srgbClr val="010066"/>
                </a:solidFill>
              </a:rPr>
              <a:t>. </a:t>
            </a:r>
            <a:endParaRPr lang="en-GB" altLang="en-US"/>
          </a:p>
        </p:txBody>
      </p:sp>
      <p:sp>
        <p:nvSpPr>
          <p:cNvPr id="394249" name="Text Box 92">
            <a:extLst>
              <a:ext uri="{FF2B5EF4-FFF2-40B4-BE49-F238E27FC236}">
                <a16:creationId xmlns:a16="http://schemas.microsoft.com/office/drawing/2014/main" id="{FCA1AC2E-3FC9-4CCD-80BB-52C539C885B6}"/>
              </a:ext>
            </a:extLst>
          </p:cNvPr>
          <p:cNvSpPr txBox="1">
            <a:spLocks noChangeArrowheads="1"/>
          </p:cNvSpPr>
          <p:nvPr/>
        </p:nvSpPr>
        <p:spPr bwMode="auto">
          <a:xfrm>
            <a:off x="342900" y="1760538"/>
            <a:ext cx="45847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a:solidFill>
                  <a:srgbClr val="010066"/>
                </a:solidFill>
              </a:rPr>
              <a:t>This allows root hair cells to </a:t>
            </a:r>
            <a:br>
              <a:rPr lang="en-GB" altLang="en-US">
                <a:solidFill>
                  <a:srgbClr val="010066"/>
                </a:solidFill>
              </a:rPr>
            </a:br>
            <a:r>
              <a:rPr lang="en-GB" altLang="en-US">
                <a:solidFill>
                  <a:srgbClr val="010066"/>
                </a:solidFill>
              </a:rPr>
              <a:t>store water, meaning more </a:t>
            </a:r>
            <a:br>
              <a:rPr lang="en-GB" altLang="en-US">
                <a:solidFill>
                  <a:srgbClr val="010066"/>
                </a:solidFill>
              </a:rPr>
            </a:br>
            <a:r>
              <a:rPr lang="en-GB" altLang="en-US">
                <a:solidFill>
                  <a:srgbClr val="010066"/>
                </a:solidFill>
              </a:rPr>
              <a:t>water can continue to be </a:t>
            </a:r>
            <a:br>
              <a:rPr lang="en-GB" altLang="en-US">
                <a:solidFill>
                  <a:srgbClr val="010066"/>
                </a:solidFill>
              </a:rPr>
            </a:br>
            <a:r>
              <a:rPr lang="en-GB" altLang="en-US">
                <a:solidFill>
                  <a:srgbClr val="010066"/>
                </a:solidFill>
              </a:rPr>
              <a:t>taken up by </a:t>
            </a:r>
            <a:r>
              <a:rPr lang="en-GB" altLang="en-US" b="1">
                <a:solidFill>
                  <a:srgbClr val="10BC45"/>
                </a:solidFill>
              </a:rPr>
              <a:t>osmosis</a:t>
            </a:r>
            <a:r>
              <a:rPr lang="en-GB" altLang="en-US">
                <a:solidFill>
                  <a:srgbClr val="010066"/>
                </a:solidFill>
              </a:rPr>
              <a:t> from </a:t>
            </a:r>
            <a:br>
              <a:rPr lang="en-GB" altLang="en-US">
                <a:solidFill>
                  <a:srgbClr val="010066"/>
                </a:solidFill>
              </a:rPr>
            </a:br>
            <a:r>
              <a:rPr lang="en-GB" altLang="en-US">
                <a:solidFill>
                  <a:srgbClr val="010066"/>
                </a:solidFill>
              </a:rPr>
              <a:t>the surrounding soil. </a:t>
            </a:r>
          </a:p>
        </p:txBody>
      </p:sp>
      <p:sp>
        <p:nvSpPr>
          <p:cNvPr id="2" name="Text Box 91">
            <a:extLst>
              <a:ext uri="{FF2B5EF4-FFF2-40B4-BE49-F238E27FC236}">
                <a16:creationId xmlns:a16="http://schemas.microsoft.com/office/drawing/2014/main" id="{8D76C670-4077-43CA-AB5E-0377C93B2B7E}"/>
              </a:ext>
            </a:extLst>
          </p:cNvPr>
          <p:cNvSpPr txBox="1">
            <a:spLocks noChangeArrowheads="1"/>
          </p:cNvSpPr>
          <p:nvPr/>
        </p:nvSpPr>
        <p:spPr bwMode="auto">
          <a:xfrm>
            <a:off x="342900" y="4214813"/>
            <a:ext cx="48466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Once mineral ions and </a:t>
            </a:r>
            <a:br>
              <a:rPr lang="en-GB" altLang="en-US">
                <a:solidFill>
                  <a:srgbClr val="010066"/>
                </a:solidFill>
              </a:rPr>
            </a:br>
            <a:r>
              <a:rPr lang="en-GB" altLang="en-US">
                <a:solidFill>
                  <a:srgbClr val="010066"/>
                </a:solidFill>
              </a:rPr>
              <a:t>water have been absorbed, </a:t>
            </a:r>
            <a:br>
              <a:rPr lang="en-GB" altLang="en-US">
                <a:solidFill>
                  <a:srgbClr val="010066"/>
                </a:solidFill>
              </a:rPr>
            </a:br>
            <a:r>
              <a:rPr lang="en-GB" altLang="en-US">
                <a:solidFill>
                  <a:srgbClr val="010066"/>
                </a:solidFill>
              </a:rPr>
              <a:t>they enter the xylem tissue </a:t>
            </a:r>
            <a:br>
              <a:rPr lang="en-GB" altLang="en-US" b="1">
                <a:solidFill>
                  <a:srgbClr val="010066"/>
                </a:solidFill>
              </a:rPr>
            </a:br>
            <a:r>
              <a:rPr lang="en-GB" altLang="en-US">
                <a:solidFill>
                  <a:srgbClr val="010066"/>
                </a:solidFill>
              </a:rPr>
              <a:t>to be transported to the rest </a:t>
            </a:r>
            <a:br>
              <a:rPr lang="en-GB" altLang="en-US">
                <a:solidFill>
                  <a:srgbClr val="010066"/>
                </a:solidFill>
              </a:rPr>
            </a:br>
            <a:r>
              <a:rPr lang="en-GB" altLang="en-US">
                <a:solidFill>
                  <a:srgbClr val="010066"/>
                </a:solidFill>
              </a:rPr>
              <a:t>of the plant. </a:t>
            </a:r>
            <a:endParaRPr lang="en-GB" altLang="en-US"/>
          </a:p>
        </p:txBody>
      </p:sp>
      <p:pic>
        <p:nvPicPr>
          <p:cNvPr id="24583" name="Picture 7" descr="AQASpecialisedCells_root hair cell..png">
            <a:extLst>
              <a:ext uri="{FF2B5EF4-FFF2-40B4-BE49-F238E27FC236}">
                <a16:creationId xmlns:a16="http://schemas.microsoft.com/office/drawing/2014/main" id="{606E44CE-49B5-44E3-8145-BB5148F014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7550" y="2249488"/>
            <a:ext cx="4005263"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E3BF868-8BED-4C6D-8937-CED4D6AD64AD}"/>
              </a:ext>
            </a:extLst>
          </p:cNvPr>
          <p:cNvSpPr>
            <a:spLocks noChangeArrowheads="1"/>
          </p:cNvSpPr>
          <p:nvPr/>
        </p:nvSpPr>
        <p:spPr bwMode="auto">
          <a:xfrm>
            <a:off x="5183188" y="2225675"/>
            <a:ext cx="1330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vacuole</a:t>
            </a:r>
            <a:endParaRPr lang="en-GB" altLang="en-US">
              <a:solidFill>
                <a:srgbClr val="010066"/>
              </a:solidFill>
            </a:endParaRPr>
          </a:p>
        </p:txBody>
      </p:sp>
      <p:sp>
        <p:nvSpPr>
          <p:cNvPr id="24585" name="Rectangle 9">
            <a:extLst>
              <a:ext uri="{FF2B5EF4-FFF2-40B4-BE49-F238E27FC236}">
                <a16:creationId xmlns:a16="http://schemas.microsoft.com/office/drawing/2014/main" id="{D275EC5C-7001-495F-8110-350D0C7BDBB5}"/>
              </a:ext>
            </a:extLst>
          </p:cNvPr>
          <p:cNvSpPr>
            <a:spLocks noChangeArrowheads="1"/>
          </p:cNvSpPr>
          <p:nvPr/>
        </p:nvSpPr>
        <p:spPr bwMode="auto">
          <a:xfrm>
            <a:off x="4921250" y="4967288"/>
            <a:ext cx="2030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root hair cell</a:t>
            </a:r>
            <a:br>
              <a:rPr lang="en-GB" altLang="en-US" b="1">
                <a:solidFill>
                  <a:srgbClr val="010066"/>
                </a:solidFill>
              </a:rPr>
            </a:br>
            <a:r>
              <a:rPr lang="en-GB" altLang="en-US" b="1">
                <a:solidFill>
                  <a:srgbClr val="010066"/>
                </a:solidFill>
              </a:rPr>
              <a:t>extension </a:t>
            </a:r>
            <a:endParaRPr lang="en-GB" altLang="en-US" b="1"/>
          </a:p>
        </p:txBody>
      </p:sp>
      <p:cxnSp>
        <p:nvCxnSpPr>
          <p:cNvPr id="12" name="Straight Arrow Connector 11">
            <a:extLst>
              <a:ext uri="{FF2B5EF4-FFF2-40B4-BE49-F238E27FC236}">
                <a16:creationId xmlns:a16="http://schemas.microsoft.com/office/drawing/2014/main" id="{EBB8E036-838A-4CD0-BECE-63FCDFF385D4}"/>
              </a:ext>
            </a:extLst>
          </p:cNvPr>
          <p:cNvCxnSpPr>
            <a:cxnSpLocks noChangeShapeType="1"/>
            <a:stCxn id="9" idx="2"/>
          </p:cNvCxnSpPr>
          <p:nvPr/>
        </p:nvCxnSpPr>
        <p:spPr bwMode="auto">
          <a:xfrm>
            <a:off x="5848350" y="2686050"/>
            <a:ext cx="1670050" cy="739775"/>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24587" name="Straight Arrow Connector 12">
            <a:extLst>
              <a:ext uri="{FF2B5EF4-FFF2-40B4-BE49-F238E27FC236}">
                <a16:creationId xmlns:a16="http://schemas.microsoft.com/office/drawing/2014/main" id="{8BCE3004-3FBA-434E-9DBB-ECE9EEAE16AE}"/>
              </a:ext>
            </a:extLst>
          </p:cNvPr>
          <p:cNvCxnSpPr>
            <a:cxnSpLocks noChangeShapeType="1"/>
            <a:stCxn id="24585" idx="0"/>
          </p:cNvCxnSpPr>
          <p:nvPr/>
        </p:nvCxnSpPr>
        <p:spPr bwMode="auto">
          <a:xfrm flipH="1" flipV="1">
            <a:off x="5748338" y="4005263"/>
            <a:ext cx="187325" cy="962025"/>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3" name="Picture 12">
            <a:extLst>
              <a:ext uri="{FF2B5EF4-FFF2-40B4-BE49-F238E27FC236}">
                <a16:creationId xmlns:a16="http://schemas.microsoft.com/office/drawing/2014/main" id="{69E90817-51C3-4B02-B4B9-995C2228BC0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A0231F88-C9EC-4C52-B907-8F431BAB72A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424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9" grpId="0"/>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0" name="Rectangle 6">
            <a:extLst>
              <a:ext uri="{FF2B5EF4-FFF2-40B4-BE49-F238E27FC236}">
                <a16:creationId xmlns:a16="http://schemas.microsoft.com/office/drawing/2014/main" id="{A4B345DF-3EC2-4CEB-AB30-C24FF9BAA9A6}"/>
              </a:ext>
            </a:extLst>
          </p:cNvPr>
          <p:cNvSpPr>
            <a:spLocks noChangeArrowheads="1"/>
          </p:cNvSpPr>
          <p:nvPr/>
        </p:nvSpPr>
        <p:spPr bwMode="auto">
          <a:xfrm>
            <a:off x="342900" y="2692400"/>
            <a:ext cx="5295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a:solidFill>
                  <a:srgbClr val="10BC45"/>
                </a:solidFill>
              </a:rPr>
              <a:t>Xylem tissue </a:t>
            </a:r>
            <a:r>
              <a:rPr lang="en-GB" altLang="en-US">
                <a:solidFill>
                  <a:srgbClr val="010066"/>
                </a:solidFill>
              </a:rPr>
              <a:t>transports </a:t>
            </a:r>
            <a:br>
              <a:rPr lang="en-GB" altLang="en-US">
                <a:solidFill>
                  <a:srgbClr val="010066"/>
                </a:solidFill>
              </a:rPr>
            </a:br>
            <a:r>
              <a:rPr lang="en-GB" altLang="en-US">
                <a:solidFill>
                  <a:srgbClr val="010066"/>
                </a:solidFill>
              </a:rPr>
              <a:t>water and mineral ions.</a:t>
            </a:r>
            <a:endParaRPr lang="en-GB" altLang="en-US">
              <a:solidFill>
                <a:srgbClr val="010066"/>
              </a:solidFill>
              <a:cs typeface="Times New Roman" panose="02020603050405020304" pitchFamily="18" charset="0"/>
            </a:endParaRPr>
          </a:p>
        </p:txBody>
      </p:sp>
      <p:sp>
        <p:nvSpPr>
          <p:cNvPr id="25603" name="Rectangle 7">
            <a:extLst>
              <a:ext uri="{FF2B5EF4-FFF2-40B4-BE49-F238E27FC236}">
                <a16:creationId xmlns:a16="http://schemas.microsoft.com/office/drawing/2014/main" id="{74EFF85E-3DAE-4F5D-9AD2-BD260BC1422A}"/>
              </a:ext>
            </a:extLst>
          </p:cNvPr>
          <p:cNvSpPr>
            <a:spLocks noGrp="1" noChangeArrowheads="1"/>
          </p:cNvSpPr>
          <p:nvPr>
            <p:ph type="title"/>
          </p:nvPr>
        </p:nvSpPr>
        <p:spPr/>
        <p:txBody>
          <a:bodyPr/>
          <a:lstStyle/>
          <a:p>
            <a:r>
              <a:rPr lang="en-GB" altLang="en-US"/>
              <a:t>Plant transport</a:t>
            </a:r>
          </a:p>
        </p:txBody>
      </p:sp>
      <p:sp>
        <p:nvSpPr>
          <p:cNvPr id="287760" name="Rectangle 16">
            <a:extLst>
              <a:ext uri="{FF2B5EF4-FFF2-40B4-BE49-F238E27FC236}">
                <a16:creationId xmlns:a16="http://schemas.microsoft.com/office/drawing/2014/main" id="{F094DB5C-1B99-44F1-B6C1-52DEF46D44D8}"/>
              </a:ext>
            </a:extLst>
          </p:cNvPr>
          <p:cNvSpPr>
            <a:spLocks noChangeArrowheads="1"/>
          </p:cNvSpPr>
          <p:nvPr/>
        </p:nvSpPr>
        <p:spPr bwMode="auto">
          <a:xfrm>
            <a:off x="342900" y="3636963"/>
            <a:ext cx="5641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a:solidFill>
                  <a:srgbClr val="10BC45"/>
                </a:solidFill>
              </a:rPr>
              <a:t>Phloem tissue</a:t>
            </a:r>
            <a:r>
              <a:rPr lang="en-GB" altLang="en-US">
                <a:solidFill>
                  <a:srgbClr val="10BC45"/>
                </a:solidFill>
              </a:rPr>
              <a:t> </a:t>
            </a:r>
            <a:r>
              <a:rPr lang="en-GB" altLang="en-US">
                <a:solidFill>
                  <a:srgbClr val="010066"/>
                </a:solidFill>
              </a:rPr>
              <a:t>transports </a:t>
            </a:r>
            <a:br>
              <a:rPr lang="en-GB" altLang="en-US">
                <a:solidFill>
                  <a:srgbClr val="010066"/>
                </a:solidFill>
              </a:rPr>
            </a:br>
            <a:r>
              <a:rPr lang="en-GB" altLang="en-US">
                <a:solidFill>
                  <a:srgbClr val="010066"/>
                </a:solidFill>
              </a:rPr>
              <a:t>dissolved sugars, produced</a:t>
            </a:r>
            <a:br>
              <a:rPr lang="en-GB" altLang="en-US">
                <a:solidFill>
                  <a:srgbClr val="010066"/>
                </a:solidFill>
              </a:rPr>
            </a:br>
            <a:r>
              <a:rPr lang="en-GB" altLang="en-US">
                <a:solidFill>
                  <a:srgbClr val="010066"/>
                </a:solidFill>
              </a:rPr>
              <a:t>by photosynthesis.</a:t>
            </a:r>
            <a:endParaRPr lang="en-GB" altLang="en-US">
              <a:solidFill>
                <a:srgbClr val="010066"/>
              </a:solidFill>
              <a:cs typeface="Times New Roman" panose="02020603050405020304" pitchFamily="18" charset="0"/>
            </a:endParaRPr>
          </a:p>
        </p:txBody>
      </p:sp>
      <p:sp>
        <p:nvSpPr>
          <p:cNvPr id="25606" name="Rectangle 15">
            <a:extLst>
              <a:ext uri="{FF2B5EF4-FFF2-40B4-BE49-F238E27FC236}">
                <a16:creationId xmlns:a16="http://schemas.microsoft.com/office/drawing/2014/main" id="{6EA708AE-F790-45CD-841E-EBA5B5EFDB96}"/>
              </a:ext>
            </a:extLst>
          </p:cNvPr>
          <p:cNvSpPr>
            <a:spLocks noChangeArrowheads="1"/>
          </p:cNvSpPr>
          <p:nvPr/>
        </p:nvSpPr>
        <p:spPr bwMode="auto">
          <a:xfrm>
            <a:off x="342900" y="784225"/>
            <a:ext cx="8586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Water and mineral ions are taken up in the roots, while photosynthesis occurs in the leaves. However, all parts of a</a:t>
            </a:r>
            <a:br>
              <a:rPr lang="en-GB" altLang="en-US" dirty="0"/>
            </a:br>
            <a:r>
              <a:rPr lang="en-GB" altLang="en-US" dirty="0"/>
              <a:t>plant need a supply of water, minerals and food to function.</a:t>
            </a:r>
          </a:p>
        </p:txBody>
      </p:sp>
      <p:sp>
        <p:nvSpPr>
          <p:cNvPr id="24583" name="Rectangle 3">
            <a:extLst>
              <a:ext uri="{FF2B5EF4-FFF2-40B4-BE49-F238E27FC236}">
                <a16:creationId xmlns:a16="http://schemas.microsoft.com/office/drawing/2014/main" id="{80F3E287-673D-40FF-B03F-1F49021A8177}"/>
              </a:ext>
            </a:extLst>
          </p:cNvPr>
          <p:cNvSpPr>
            <a:spLocks noChangeArrowheads="1"/>
          </p:cNvSpPr>
          <p:nvPr/>
        </p:nvSpPr>
        <p:spPr bwMode="auto">
          <a:xfrm>
            <a:off x="342900" y="2100263"/>
            <a:ext cx="8189913" cy="4762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ea typeface="Calibri" panose="020F0502020204030204" pitchFamily="34" charset="0"/>
                <a:cs typeface="Arial" panose="020B0604020202020204" pitchFamily="34" charset="0"/>
              </a:rPr>
              <a:t>Which tissues transport these substances around a plant?</a:t>
            </a:r>
          </a:p>
        </p:txBody>
      </p:sp>
      <p:sp>
        <p:nvSpPr>
          <p:cNvPr id="17" name="Text Box 32">
            <a:extLst>
              <a:ext uri="{FF2B5EF4-FFF2-40B4-BE49-F238E27FC236}">
                <a16:creationId xmlns:a16="http://schemas.microsoft.com/office/drawing/2014/main" id="{8EFAF9AF-EDC2-4330-8186-57B48284E45D}"/>
              </a:ext>
            </a:extLst>
          </p:cNvPr>
          <p:cNvSpPr txBox="1">
            <a:spLocks noChangeArrowheads="1"/>
          </p:cNvSpPr>
          <p:nvPr/>
        </p:nvSpPr>
        <p:spPr bwMode="auto">
          <a:xfrm>
            <a:off x="342900" y="4953000"/>
            <a:ext cx="36131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phloem and xylem are arranged together in </a:t>
            </a:r>
            <a:r>
              <a:rPr lang="en-GB" altLang="en-US" b="1" dirty="0">
                <a:solidFill>
                  <a:srgbClr val="10BC45"/>
                </a:solidFill>
              </a:rPr>
              <a:t>vascular bundles</a:t>
            </a:r>
            <a:r>
              <a:rPr lang="en-GB" altLang="en-US" dirty="0"/>
              <a:t>. </a:t>
            </a:r>
          </a:p>
        </p:txBody>
      </p:sp>
      <p:pic>
        <p:nvPicPr>
          <p:cNvPr id="10" name="Picture 9" descr="Jubal Harshaw_8164033.jpg">
            <a:extLst>
              <a:ext uri="{FF2B5EF4-FFF2-40B4-BE49-F238E27FC236}">
                <a16:creationId xmlns:a16="http://schemas.microsoft.com/office/drawing/2014/main" id="{12FBF993-E0E8-4F87-8DBD-C52516FE6D50}"/>
              </a:ext>
            </a:extLst>
          </p:cNvPr>
          <p:cNvPicPr>
            <a:picLocks noChangeAspect="1"/>
          </p:cNvPicPr>
          <p:nvPr/>
        </p:nvPicPr>
        <p:blipFill>
          <a:blip r:embed="rId4">
            <a:extLst>
              <a:ext uri="{28A0092B-C50C-407E-A947-70E740481C1C}">
                <a14:useLocalDpi xmlns:a14="http://schemas.microsoft.com/office/drawing/2010/main" val="0"/>
              </a:ext>
            </a:extLst>
          </a:blip>
          <a:srcRect l="6462" r="14323"/>
          <a:stretch>
            <a:fillRect/>
          </a:stretch>
        </p:blipFill>
        <p:spPr bwMode="auto">
          <a:xfrm>
            <a:off x="4919663" y="2732088"/>
            <a:ext cx="361315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0D01F79-B53F-46E1-A090-F83CB7AB13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CEBEC687-D329-4895-9213-DE0EDB479FA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7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0" grpId="0"/>
      <p:bldP spid="287760" grpId="0"/>
      <p:bldP spid="24583"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BE374D1-D66C-4713-B0DF-FE0837981DB8}"/>
              </a:ext>
            </a:extLst>
          </p:cNvPr>
          <p:cNvSpPr>
            <a:spLocks noGrp="1"/>
          </p:cNvSpPr>
          <p:nvPr>
            <p:ph type="title"/>
          </p:nvPr>
        </p:nvSpPr>
        <p:spPr/>
        <p:txBody>
          <a:bodyPr/>
          <a:lstStyle/>
          <a:p>
            <a:r>
              <a:rPr lang="en-GB" altLang="en-US"/>
              <a:t>Transport in the xylem</a:t>
            </a:r>
          </a:p>
        </p:txBody>
      </p:sp>
      <p:sp>
        <p:nvSpPr>
          <p:cNvPr id="4" name="Text Box 63">
            <a:extLst>
              <a:ext uri="{FF2B5EF4-FFF2-40B4-BE49-F238E27FC236}">
                <a16:creationId xmlns:a16="http://schemas.microsoft.com/office/drawing/2014/main" id="{6278A53F-27D6-4440-B407-92E7C62C628B}"/>
              </a:ext>
            </a:extLst>
          </p:cNvPr>
          <p:cNvSpPr txBox="1">
            <a:spLocks noChangeArrowheads="1"/>
          </p:cNvSpPr>
          <p:nvPr/>
        </p:nvSpPr>
        <p:spPr bwMode="auto">
          <a:xfrm>
            <a:off x="342900" y="4953000"/>
            <a:ext cx="5599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solidFill>
                  <a:srgbClr val="010066"/>
                </a:solidFill>
              </a:rPr>
              <a:t>The xylem </a:t>
            </a:r>
            <a:r>
              <a:rPr lang="en-GB" altLang="en-US" dirty="0"/>
              <a:t>transports water and minerals in </a:t>
            </a:r>
            <a:r>
              <a:rPr lang="en-GB" altLang="en-US" b="1" dirty="0"/>
              <a:t>one direction </a:t>
            </a:r>
            <a:r>
              <a:rPr lang="en-GB" altLang="en-US" dirty="0"/>
              <a:t>only, from the roots towards the shoots and leaves. </a:t>
            </a:r>
          </a:p>
        </p:txBody>
      </p:sp>
      <p:sp>
        <p:nvSpPr>
          <p:cNvPr id="26628" name="Text Box 62">
            <a:extLst>
              <a:ext uri="{FF2B5EF4-FFF2-40B4-BE49-F238E27FC236}">
                <a16:creationId xmlns:a16="http://schemas.microsoft.com/office/drawing/2014/main" id="{1C741DCD-40A8-46D5-82D2-181D5593B2BD}"/>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solidFill>
                  <a:srgbClr val="010066"/>
                </a:solidFill>
              </a:rPr>
              <a:t>Xylem </a:t>
            </a:r>
            <a:r>
              <a:rPr lang="en-GB" altLang="en-US" dirty="0"/>
              <a:t>tissue is made of </a:t>
            </a:r>
            <a:r>
              <a:rPr lang="en-GB" altLang="en-US" b="1" dirty="0"/>
              <a:t>dead</a:t>
            </a:r>
            <a:r>
              <a:rPr lang="en-GB" altLang="en-US" dirty="0"/>
              <a:t> </a:t>
            </a:r>
            <a:r>
              <a:rPr lang="en-GB" altLang="en-US" dirty="0">
                <a:solidFill>
                  <a:srgbClr val="010066"/>
                </a:solidFill>
              </a:rPr>
              <a:t>xylem cells. These are structurally adapted </a:t>
            </a:r>
            <a:r>
              <a:rPr lang="en-GB" altLang="en-US" dirty="0"/>
              <a:t>to transport water and mineral ions.</a:t>
            </a:r>
          </a:p>
        </p:txBody>
      </p:sp>
      <p:sp>
        <p:nvSpPr>
          <p:cNvPr id="7" name="Text Box 61">
            <a:extLst>
              <a:ext uri="{FF2B5EF4-FFF2-40B4-BE49-F238E27FC236}">
                <a16:creationId xmlns:a16="http://schemas.microsoft.com/office/drawing/2014/main" id="{A7251AF6-1F1C-490D-BE9A-D2ED6FAC7D3F}"/>
              </a:ext>
            </a:extLst>
          </p:cNvPr>
          <p:cNvSpPr txBox="1">
            <a:spLocks noChangeArrowheads="1"/>
          </p:cNvSpPr>
          <p:nvPr/>
        </p:nvSpPr>
        <p:spPr bwMode="auto">
          <a:xfrm>
            <a:off x="342900" y="1920875"/>
            <a:ext cx="49064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solidFill>
                  <a:srgbClr val="010066"/>
                </a:solidFill>
              </a:rPr>
              <a:t>The walls of xylem cells contain </a:t>
            </a:r>
            <a:br>
              <a:rPr lang="en-GB" altLang="en-US" dirty="0">
                <a:solidFill>
                  <a:srgbClr val="010066"/>
                </a:solidFill>
              </a:rPr>
            </a:br>
            <a:r>
              <a:rPr lang="en-GB" altLang="en-US" dirty="0">
                <a:solidFill>
                  <a:srgbClr val="010066"/>
                </a:solidFill>
              </a:rPr>
              <a:t>a substance called </a:t>
            </a:r>
            <a:r>
              <a:rPr lang="en-GB" altLang="en-US" b="1" dirty="0">
                <a:solidFill>
                  <a:srgbClr val="10BC45"/>
                </a:solidFill>
              </a:rPr>
              <a:t>lignin</a:t>
            </a:r>
            <a:r>
              <a:rPr lang="en-GB" altLang="en-US" dirty="0">
                <a:solidFill>
                  <a:srgbClr val="010066"/>
                </a:solidFill>
              </a:rPr>
              <a:t>, which</a:t>
            </a:r>
            <a:br>
              <a:rPr lang="en-GB" altLang="en-US" dirty="0">
                <a:solidFill>
                  <a:srgbClr val="010066"/>
                </a:solidFill>
              </a:rPr>
            </a:br>
            <a:r>
              <a:rPr lang="en-GB" altLang="en-US" dirty="0">
                <a:solidFill>
                  <a:srgbClr val="010066"/>
                </a:solidFill>
              </a:rPr>
              <a:t>makes them waterproof. </a:t>
            </a:r>
          </a:p>
        </p:txBody>
      </p:sp>
      <p:sp>
        <p:nvSpPr>
          <p:cNvPr id="25606" name="Rectangle 7">
            <a:extLst>
              <a:ext uri="{FF2B5EF4-FFF2-40B4-BE49-F238E27FC236}">
                <a16:creationId xmlns:a16="http://schemas.microsoft.com/office/drawing/2014/main" id="{2BCF8321-ABA9-4F91-B6D8-8BE69EED9D94}"/>
              </a:ext>
            </a:extLst>
          </p:cNvPr>
          <p:cNvSpPr>
            <a:spLocks noChangeArrowheads="1"/>
          </p:cNvSpPr>
          <p:nvPr/>
        </p:nvSpPr>
        <p:spPr bwMode="auto">
          <a:xfrm>
            <a:off x="342900" y="3476625"/>
            <a:ext cx="5798256"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Xylem cells join end-to-end to form long, continuous, hollow vessels to transport </a:t>
            </a:r>
            <a:br>
              <a:rPr lang="en-GB" altLang="en-US" dirty="0">
                <a:solidFill>
                  <a:srgbClr val="010066"/>
                </a:solidFill>
              </a:rPr>
            </a:br>
            <a:r>
              <a:rPr lang="en-GB" altLang="en-US" dirty="0">
                <a:solidFill>
                  <a:srgbClr val="010066"/>
                </a:solidFill>
              </a:rPr>
              <a:t>water and mineral ions long distances. </a:t>
            </a:r>
            <a:endParaRPr lang="en-GB" altLang="en-US" dirty="0"/>
          </a:p>
        </p:txBody>
      </p:sp>
      <p:pic>
        <p:nvPicPr>
          <p:cNvPr id="26631" name="Picture 9" descr="xylem_labelled.png">
            <a:extLst>
              <a:ext uri="{FF2B5EF4-FFF2-40B4-BE49-F238E27FC236}">
                <a16:creationId xmlns:a16="http://schemas.microsoft.com/office/drawing/2014/main" id="{6921F2B0-4908-4403-BCCE-58D4F833C5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1655763"/>
            <a:ext cx="3201987"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CD6B324-2D76-49DB-B201-1F025EC14C0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4D6AB461-A0EA-471E-AAB4-EC9A93DC253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56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65C6260-A580-48E3-8AEE-1BE2FDDCE09C}"/>
              </a:ext>
            </a:extLst>
          </p:cNvPr>
          <p:cNvSpPr>
            <a:spLocks noGrp="1"/>
          </p:cNvSpPr>
          <p:nvPr>
            <p:ph type="title"/>
          </p:nvPr>
        </p:nvSpPr>
        <p:spPr/>
        <p:txBody>
          <a:bodyPr/>
          <a:lstStyle/>
          <a:p>
            <a:r>
              <a:rPr lang="en-GB" altLang="en-US"/>
              <a:t>Transport in the phloem</a:t>
            </a:r>
          </a:p>
        </p:txBody>
      </p:sp>
      <p:sp>
        <p:nvSpPr>
          <p:cNvPr id="27651" name="Text Box 63">
            <a:extLst>
              <a:ext uri="{FF2B5EF4-FFF2-40B4-BE49-F238E27FC236}">
                <a16:creationId xmlns:a16="http://schemas.microsoft.com/office/drawing/2014/main" id="{477E7210-879C-45D3-B681-7029F70BD2D8}"/>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Phloem </a:t>
            </a:r>
            <a:r>
              <a:rPr lang="en-GB" altLang="en-US" dirty="0"/>
              <a:t>tissue is made of specialized phloem cells which use energy to transport dissolved sugars </a:t>
            </a:r>
            <a:r>
              <a:rPr lang="en-GB" altLang="en-US" b="1" dirty="0"/>
              <a:t>up and down </a:t>
            </a:r>
            <a:r>
              <a:rPr lang="en-GB" altLang="en-US" dirty="0"/>
              <a:t>the rest of the plant.</a:t>
            </a:r>
          </a:p>
        </p:txBody>
      </p:sp>
      <p:sp>
        <p:nvSpPr>
          <p:cNvPr id="13" name="Rectangle 162">
            <a:extLst>
              <a:ext uri="{FF2B5EF4-FFF2-40B4-BE49-F238E27FC236}">
                <a16:creationId xmlns:a16="http://schemas.microsoft.com/office/drawing/2014/main" id="{96277D57-6F92-4C56-A6EB-22C50356CC37}"/>
              </a:ext>
            </a:extLst>
          </p:cNvPr>
          <p:cNvSpPr>
            <a:spLocks noChangeArrowheads="1"/>
          </p:cNvSpPr>
          <p:nvPr/>
        </p:nvSpPr>
        <p:spPr bwMode="auto">
          <a:xfrm>
            <a:off x="342900" y="2173288"/>
            <a:ext cx="6092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pPr>
            <a:r>
              <a:rPr lang="en-GB" altLang="en-US">
                <a:solidFill>
                  <a:srgbClr val="010066"/>
                </a:solidFill>
              </a:rPr>
              <a:t>Unlike xylem cells, phloem cells </a:t>
            </a:r>
            <a:br>
              <a:rPr lang="en-GB" altLang="en-US">
                <a:solidFill>
                  <a:srgbClr val="010066"/>
                </a:solidFill>
              </a:rPr>
            </a:br>
            <a:r>
              <a:rPr lang="en-GB" altLang="en-US">
                <a:solidFill>
                  <a:srgbClr val="010066"/>
                </a:solidFill>
              </a:rPr>
              <a:t>are </a:t>
            </a:r>
            <a:r>
              <a:rPr lang="en-GB" altLang="en-US" b="1">
                <a:solidFill>
                  <a:srgbClr val="010066"/>
                </a:solidFill>
              </a:rPr>
              <a:t>living</a:t>
            </a:r>
            <a:r>
              <a:rPr lang="en-GB" altLang="en-US">
                <a:solidFill>
                  <a:srgbClr val="010066"/>
                </a:solidFill>
              </a:rPr>
              <a:t>. </a:t>
            </a:r>
            <a:endParaRPr lang="en-GB" altLang="en-US">
              <a:solidFill>
                <a:srgbClr val="010066"/>
              </a:solidFill>
              <a:cs typeface="Times New Roman" panose="02020603050405020304" pitchFamily="18" charset="0"/>
            </a:endParaRPr>
          </a:p>
        </p:txBody>
      </p:sp>
      <p:sp>
        <p:nvSpPr>
          <p:cNvPr id="26630" name="Rectangle 161">
            <a:extLst>
              <a:ext uri="{FF2B5EF4-FFF2-40B4-BE49-F238E27FC236}">
                <a16:creationId xmlns:a16="http://schemas.microsoft.com/office/drawing/2014/main" id="{250325BA-0CB8-409D-A7CD-C72C3353F5F2}"/>
              </a:ext>
            </a:extLst>
          </p:cNvPr>
          <p:cNvSpPr>
            <a:spLocks noChangeArrowheads="1"/>
          </p:cNvSpPr>
          <p:nvPr/>
        </p:nvSpPr>
        <p:spPr bwMode="auto">
          <a:xfrm>
            <a:off x="342901" y="4583113"/>
            <a:ext cx="48838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end walls of phloem cells </a:t>
            </a:r>
            <a:br>
              <a:rPr lang="en-GB" altLang="en-US" dirty="0">
                <a:solidFill>
                  <a:srgbClr val="010066"/>
                </a:solidFill>
              </a:rPr>
            </a:br>
            <a:r>
              <a:rPr lang="en-GB" altLang="en-US" dirty="0">
                <a:solidFill>
                  <a:srgbClr val="010066"/>
                </a:solidFill>
              </a:rPr>
              <a:t>contain lots of holes. This enables sugars to pass continuously from one cell to the next. </a:t>
            </a:r>
            <a:endParaRPr lang="en-GB" altLang="en-US" dirty="0"/>
          </a:p>
        </p:txBody>
      </p:sp>
      <p:sp>
        <p:nvSpPr>
          <p:cNvPr id="8" name="Rectangle 7">
            <a:extLst>
              <a:ext uri="{FF2B5EF4-FFF2-40B4-BE49-F238E27FC236}">
                <a16:creationId xmlns:a16="http://schemas.microsoft.com/office/drawing/2014/main" id="{2A4217BA-A681-4F74-BC91-853761C251ED}"/>
              </a:ext>
            </a:extLst>
          </p:cNvPr>
          <p:cNvSpPr>
            <a:spLocks noChangeArrowheads="1"/>
          </p:cNvSpPr>
          <p:nvPr/>
        </p:nvSpPr>
        <p:spPr bwMode="auto">
          <a:xfrm>
            <a:off x="342900" y="31940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Phloem cells join together to form long vessels to transport sugars long distances. </a:t>
            </a:r>
            <a:endParaRPr lang="en-GB" altLang="en-US"/>
          </a:p>
        </p:txBody>
      </p:sp>
      <p:pic>
        <p:nvPicPr>
          <p:cNvPr id="27656" name="Picture 8" descr="Picture3.jpg">
            <a:extLst>
              <a:ext uri="{FF2B5EF4-FFF2-40B4-BE49-F238E27FC236}">
                <a16:creationId xmlns:a16="http://schemas.microsoft.com/office/drawing/2014/main" id="{BB7F96ED-6CE2-49AB-952C-087C59B8A5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9414" y="2127250"/>
            <a:ext cx="3833054" cy="379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E70827A-7497-4E68-83FC-49F3D18DDA0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63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6EF84B49-F6ED-4F2D-86F2-32EEA364CA80}"/>
              </a:ext>
            </a:extLst>
          </p:cNvPr>
          <p:cNvSpPr>
            <a:spLocks noGrp="1" noChangeArrowheads="1"/>
          </p:cNvSpPr>
          <p:nvPr>
            <p:ph type="title"/>
          </p:nvPr>
        </p:nvSpPr>
        <p:spPr/>
        <p:txBody>
          <a:bodyPr/>
          <a:lstStyle/>
          <a:p>
            <a:r>
              <a:rPr lang="en-GB" altLang="en-US" dirty="0"/>
              <a:t>Key terms</a:t>
            </a:r>
          </a:p>
        </p:txBody>
      </p:sp>
      <p:pic>
        <p:nvPicPr>
          <p:cNvPr id="7" name="Picture 6">
            <a:extLst>
              <a:ext uri="{FF2B5EF4-FFF2-40B4-BE49-F238E27FC236}">
                <a16:creationId xmlns:a16="http://schemas.microsoft.com/office/drawing/2014/main" id="{0686DADD-56BA-4EE0-A233-EBFA34B4ED8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BF6A3A5-CCB0-4075-8FFB-55A2265D5E2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827A3C83-DAA6-4A34-A3E7-17AB448B22FC}"/>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892CEBF-25DA-41C1-A010-BEC102E2122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6D3DEF7D-0281-454E-9783-5B209CAE106D}"/>
              </a:ext>
            </a:extLst>
          </p:cNvPr>
          <p:cNvSpPr>
            <a:spLocks noGrp="1" noChangeArrowheads="1"/>
          </p:cNvSpPr>
          <p:nvPr>
            <p:ph type="title"/>
          </p:nvPr>
        </p:nvSpPr>
        <p:spPr/>
        <p:txBody>
          <a:bodyPr/>
          <a:lstStyle/>
          <a:p>
            <a:r>
              <a:rPr lang="en-GB" altLang="en-US" dirty="0"/>
              <a:t>Multiple-choice quiz</a:t>
            </a:r>
          </a:p>
        </p:txBody>
      </p:sp>
      <p:pic>
        <p:nvPicPr>
          <p:cNvPr id="6" name="Picture 6" descr="flash_icon">
            <a:extLst>
              <a:ext uri="{FF2B5EF4-FFF2-40B4-BE49-F238E27FC236}">
                <a16:creationId xmlns:a16="http://schemas.microsoft.com/office/drawing/2014/main" id="{410B7D00-8EF5-4D0E-851F-16B1EEEF0D0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7" descr="notes_icon">
            <a:extLst>
              <a:ext uri="{FF2B5EF4-FFF2-40B4-BE49-F238E27FC236}">
                <a16:creationId xmlns:a16="http://schemas.microsoft.com/office/drawing/2014/main" id="{3A9F93B2-05A1-4D40-BE8C-0EB2AC7F4320}"/>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1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EB23EFD2-4E64-442F-A11C-BC4E413ED77F}"/>
              </a:ext>
            </a:extLst>
          </p:cNvPr>
          <p:cNvSpPr>
            <a:spLocks noGrp="1" noChangeArrowheads="1"/>
          </p:cNvSpPr>
          <p:nvPr>
            <p:ph type="title" idx="4294967295"/>
          </p:nvPr>
        </p:nvSpPr>
        <p:spPr/>
        <p:txBody>
          <a:bodyPr/>
          <a:lstStyle/>
          <a:p>
            <a:r>
              <a:rPr lang="en-GB" altLang="en-US" dirty="0"/>
              <a:t>Multicellular organisms</a:t>
            </a:r>
          </a:p>
        </p:txBody>
      </p:sp>
      <p:sp>
        <p:nvSpPr>
          <p:cNvPr id="22532" name="Text Box 34">
            <a:extLst>
              <a:ext uri="{FF2B5EF4-FFF2-40B4-BE49-F238E27FC236}">
                <a16:creationId xmlns:a16="http://schemas.microsoft.com/office/drawing/2014/main" id="{6B8FA249-0C95-434A-81ED-20FC5F9A7769}"/>
              </a:ext>
            </a:extLst>
          </p:cNvPr>
          <p:cNvSpPr txBox="1">
            <a:spLocks noChangeArrowheads="1"/>
          </p:cNvSpPr>
          <p:nvPr/>
        </p:nvSpPr>
        <p:spPr bwMode="auto">
          <a:xfrm>
            <a:off x="342900" y="78422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Plants are multicellular organisms.</a:t>
            </a:r>
          </a:p>
        </p:txBody>
      </p:sp>
      <p:sp>
        <p:nvSpPr>
          <p:cNvPr id="9" name="Text Box 33">
            <a:extLst>
              <a:ext uri="{FF2B5EF4-FFF2-40B4-BE49-F238E27FC236}">
                <a16:creationId xmlns:a16="http://schemas.microsoft.com/office/drawing/2014/main" id="{5604B1DE-523B-4651-BF36-516F1F33EF39}"/>
              </a:ext>
            </a:extLst>
          </p:cNvPr>
          <p:cNvSpPr txBox="1">
            <a:spLocks noChangeArrowheads="1"/>
          </p:cNvSpPr>
          <p:nvPr/>
        </p:nvSpPr>
        <p:spPr bwMode="auto">
          <a:xfrm>
            <a:off x="342899" y="1455672"/>
            <a:ext cx="8286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This means that their internal structure has a </a:t>
            </a:r>
            <a:r>
              <a:rPr lang="en-GB" altLang="en-US" b="1" dirty="0">
                <a:solidFill>
                  <a:srgbClr val="10BC45"/>
                </a:solidFill>
                <a:cs typeface="+mn-cs"/>
              </a:rPr>
              <a:t>hierarchy</a:t>
            </a:r>
            <a:r>
              <a:rPr lang="en-GB" altLang="en-US" dirty="0"/>
              <a:t>.</a:t>
            </a:r>
          </a:p>
        </p:txBody>
      </p:sp>
      <p:pic>
        <p:nvPicPr>
          <p:cNvPr id="14" name="Picture 9" descr="notes_icon">
            <a:extLst>
              <a:ext uri="{FF2B5EF4-FFF2-40B4-BE49-F238E27FC236}">
                <a16:creationId xmlns:a16="http://schemas.microsoft.com/office/drawing/2014/main" id="{DF391489-8439-499E-9C25-0BEEA9B6BCBB}"/>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sp>
        <p:nvSpPr>
          <p:cNvPr id="11" name="Text Box 33">
            <a:extLst>
              <a:ext uri="{FF2B5EF4-FFF2-40B4-BE49-F238E27FC236}">
                <a16:creationId xmlns:a16="http://schemas.microsoft.com/office/drawing/2014/main" id="{6E800766-F019-4402-B33C-FF2CEAE58D7D}"/>
              </a:ext>
            </a:extLst>
          </p:cNvPr>
          <p:cNvSpPr txBox="1">
            <a:spLocks noChangeArrowheads="1"/>
          </p:cNvSpPr>
          <p:nvPr/>
        </p:nvSpPr>
        <p:spPr bwMode="auto">
          <a:xfrm>
            <a:off x="342899" y="2126821"/>
            <a:ext cx="42291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Like other multicellular </a:t>
            </a:r>
            <a:br>
              <a:rPr lang="en-GB" altLang="en-US" dirty="0"/>
            </a:br>
            <a:r>
              <a:rPr lang="en-GB" altLang="en-US" dirty="0"/>
              <a:t>organisms such as animals, </a:t>
            </a:r>
            <a:br>
              <a:rPr lang="en-GB" altLang="en-US" dirty="0"/>
            </a:br>
            <a:r>
              <a:rPr lang="en-GB" altLang="en-US" dirty="0"/>
              <a:t>the hierarchy includes:</a:t>
            </a:r>
          </a:p>
        </p:txBody>
      </p:sp>
      <p:pic>
        <p:nvPicPr>
          <p:cNvPr id="12" name="Picture 11">
            <a:extLst>
              <a:ext uri="{FF2B5EF4-FFF2-40B4-BE49-F238E27FC236}">
                <a16:creationId xmlns:a16="http://schemas.microsoft.com/office/drawing/2014/main" id="{F347B97C-967C-4D80-806E-B5540C66D93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Text Box 131">
            <a:extLst>
              <a:ext uri="{FF2B5EF4-FFF2-40B4-BE49-F238E27FC236}">
                <a16:creationId xmlns:a16="http://schemas.microsoft.com/office/drawing/2014/main" id="{2B4C248A-D585-4669-9071-7B814F12FABA}"/>
              </a:ext>
            </a:extLst>
          </p:cNvPr>
          <p:cNvSpPr txBox="1">
            <a:spLocks noChangeArrowheads="1"/>
          </p:cNvSpPr>
          <p:nvPr/>
        </p:nvSpPr>
        <p:spPr bwMode="auto">
          <a:xfrm>
            <a:off x="636414" y="3536634"/>
            <a:ext cx="16439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dirty="0">
                <a:solidFill>
                  <a:srgbClr val="010066"/>
                </a:solidFill>
              </a:rPr>
              <a:t>cells  </a:t>
            </a:r>
            <a:endParaRPr lang="en-US" altLang="en-US" b="1" dirty="0">
              <a:solidFill>
                <a:srgbClr val="010066"/>
              </a:solidFill>
            </a:endParaRPr>
          </a:p>
        </p:txBody>
      </p:sp>
      <p:sp>
        <p:nvSpPr>
          <p:cNvPr id="16" name="Text Box 131">
            <a:extLst>
              <a:ext uri="{FF2B5EF4-FFF2-40B4-BE49-F238E27FC236}">
                <a16:creationId xmlns:a16="http://schemas.microsoft.com/office/drawing/2014/main" id="{77D2B6A9-731F-491F-931A-C521D3448299}"/>
              </a:ext>
            </a:extLst>
          </p:cNvPr>
          <p:cNvSpPr txBox="1">
            <a:spLocks noChangeArrowheads="1"/>
          </p:cNvSpPr>
          <p:nvPr/>
        </p:nvSpPr>
        <p:spPr bwMode="auto">
          <a:xfrm>
            <a:off x="636414" y="4207783"/>
            <a:ext cx="18697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dirty="0">
                <a:solidFill>
                  <a:srgbClr val="010066"/>
                </a:solidFill>
              </a:rPr>
              <a:t>tissues </a:t>
            </a:r>
            <a:endParaRPr lang="en-US" altLang="en-US" b="1" dirty="0">
              <a:solidFill>
                <a:srgbClr val="010066"/>
              </a:solidFill>
            </a:endParaRPr>
          </a:p>
        </p:txBody>
      </p:sp>
      <p:sp>
        <p:nvSpPr>
          <p:cNvPr id="17" name="Text Box 131">
            <a:extLst>
              <a:ext uri="{FF2B5EF4-FFF2-40B4-BE49-F238E27FC236}">
                <a16:creationId xmlns:a16="http://schemas.microsoft.com/office/drawing/2014/main" id="{B9BC6A4A-0167-48F9-88A8-7B62C88F04F6}"/>
              </a:ext>
            </a:extLst>
          </p:cNvPr>
          <p:cNvSpPr txBox="1">
            <a:spLocks noChangeArrowheads="1"/>
          </p:cNvSpPr>
          <p:nvPr/>
        </p:nvSpPr>
        <p:spPr bwMode="auto">
          <a:xfrm>
            <a:off x="636414" y="4878932"/>
            <a:ext cx="176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dirty="0">
                <a:solidFill>
                  <a:srgbClr val="010066"/>
                </a:solidFill>
              </a:rPr>
              <a:t>organs </a:t>
            </a:r>
            <a:endParaRPr lang="en-US" altLang="en-US" b="1" dirty="0">
              <a:solidFill>
                <a:srgbClr val="010066"/>
              </a:solidFill>
            </a:endParaRPr>
          </a:p>
        </p:txBody>
      </p:sp>
      <p:sp>
        <p:nvSpPr>
          <p:cNvPr id="18" name="Text Box 131">
            <a:extLst>
              <a:ext uri="{FF2B5EF4-FFF2-40B4-BE49-F238E27FC236}">
                <a16:creationId xmlns:a16="http://schemas.microsoft.com/office/drawing/2014/main" id="{FABBEC97-24E5-4C5C-B095-B52A5C96FAE0}"/>
              </a:ext>
            </a:extLst>
          </p:cNvPr>
          <p:cNvSpPr txBox="1">
            <a:spLocks noChangeArrowheads="1"/>
          </p:cNvSpPr>
          <p:nvPr/>
        </p:nvSpPr>
        <p:spPr bwMode="auto">
          <a:xfrm>
            <a:off x="636414" y="5550081"/>
            <a:ext cx="3246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dirty="0">
                <a:solidFill>
                  <a:srgbClr val="010066"/>
                </a:solidFill>
              </a:rPr>
              <a:t>organ systems. </a:t>
            </a:r>
            <a:endParaRPr lang="en-US" altLang="en-US" b="1" dirty="0">
              <a:solidFill>
                <a:srgbClr val="010066"/>
              </a:solidFill>
            </a:endParaRPr>
          </a:p>
        </p:txBody>
      </p:sp>
      <p:pic>
        <p:nvPicPr>
          <p:cNvPr id="5" name="Picture 4">
            <a:extLst>
              <a:ext uri="{FF2B5EF4-FFF2-40B4-BE49-F238E27FC236}">
                <a16:creationId xmlns:a16="http://schemas.microsoft.com/office/drawing/2014/main" id="{2FD7E9D4-3014-4BED-B290-0924D56FD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598" y="2054712"/>
            <a:ext cx="3527491" cy="4538233"/>
          </a:xfrm>
          <a:prstGeom prst="rect">
            <a:avLst/>
          </a:prstGeom>
        </p:spPr>
      </p:pic>
    </p:spTree>
    <p:extLst>
      <p:ext uri="{BB962C8B-B14F-4D97-AF65-F5344CB8AC3E}">
        <p14:creationId xmlns:p14="http://schemas.microsoft.com/office/powerpoint/2010/main" val="2765217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AA743A62-EA87-4197-835C-08FB550F01FE}"/>
              </a:ext>
            </a:extLst>
          </p:cNvPr>
          <p:cNvSpPr>
            <a:spLocks noGrp="1" noChangeArrowheads="1"/>
          </p:cNvSpPr>
          <p:nvPr>
            <p:ph type="title"/>
          </p:nvPr>
        </p:nvSpPr>
        <p:spPr/>
        <p:txBody>
          <a:bodyPr/>
          <a:lstStyle/>
          <a:p>
            <a:pPr eaLnBrk="1" hangingPunct="1"/>
            <a:r>
              <a:rPr lang="en-GB" altLang="en-US" dirty="0"/>
              <a:t>Organization in plants</a:t>
            </a:r>
          </a:p>
        </p:txBody>
      </p:sp>
      <p:pic>
        <p:nvPicPr>
          <p:cNvPr id="7" name="Picture 6" descr="flash_icon">
            <a:extLst>
              <a:ext uri="{FF2B5EF4-FFF2-40B4-BE49-F238E27FC236}">
                <a16:creationId xmlns:a16="http://schemas.microsoft.com/office/drawing/2014/main" id="{0A9E0010-F39E-4679-B150-B42573F042FB}"/>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D641F16B-514C-48B3-8255-82B8054A5841}"/>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BB80A4C-BE6F-4E32-ACD0-1D9C3B88521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11" name="Picture 10">
            <a:extLst>
              <a:ext uri="{FF2B5EF4-FFF2-40B4-BE49-F238E27FC236}">
                <a16:creationId xmlns:a16="http://schemas.microsoft.com/office/drawing/2014/main" id="{F24C7911-C6DE-46BC-89EE-C71969D3787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712200" cy="5308600"/>
          </a:xfrm>
          <a:prstGeom prst="rect">
            <a:avLst/>
          </a:prstGeom>
        </p:spPr>
      </p:pic>
    </p:spTree>
    <p:controls>
      <mc:AlternateContent xmlns:mc="http://schemas.openxmlformats.org/markup-compatibility/2006">
        <mc:Choice xmlns:v="urn:schemas-microsoft-com:vml" Requires="v">
          <p:control spid="104468" name="ShockwaveFlash1" r:id="rId2" imgW="8712360" imgH="5308560"/>
        </mc:Choice>
        <mc:Fallback>
          <p:control name="ShockwaveFlash1" r:id="rId2" imgW="8712360" imgH="5308560">
            <p:pic>
              <p:nvPicPr>
                <p:cNvPr id="4" name="ShockwaveFlash1">
                  <a:extLst>
                    <a:ext uri="{FF2B5EF4-FFF2-40B4-BE49-F238E27FC236}">
                      <a16:creationId xmlns:a16="http://schemas.microsoft.com/office/drawing/2014/main" id="{B7264260-38BF-42C9-A7D3-6FB47E91ABCE}"/>
                    </a:ext>
                  </a:extLst>
                </p:cNvPr>
                <p:cNvPicPr>
                  <a:picLocks/>
                </p:cNvPicPr>
                <p:nvPr/>
              </p:nvPicPr>
              <p:blipFill>
                <a:blip r:embed="rId10"/>
                <a:stretch>
                  <a:fillRect/>
                </a:stretch>
              </p:blipFill>
              <p:spPr>
                <a:xfrm>
                  <a:off x="212725" y="800100"/>
                  <a:ext cx="87122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Plant_tissues_and_organs_3.1.png">
            <a:extLst>
              <a:ext uri="{FF2B5EF4-FFF2-40B4-BE49-F238E27FC236}">
                <a16:creationId xmlns:a16="http://schemas.microsoft.com/office/drawing/2014/main" id="{1F2C610C-11B5-4978-932C-07D26327BA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1950" y="1890870"/>
            <a:ext cx="3090863" cy="4619625"/>
          </a:xfrm>
          <a:prstGeom prst="roundRect">
            <a:avLst>
              <a:gd name="adj" fmla="val 2945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2">
            <a:extLst>
              <a:ext uri="{FF2B5EF4-FFF2-40B4-BE49-F238E27FC236}">
                <a16:creationId xmlns:a16="http://schemas.microsoft.com/office/drawing/2014/main" id="{AA95E1BA-C3F4-4CE1-AED7-F07C4C49E5C2}"/>
              </a:ext>
            </a:extLst>
          </p:cNvPr>
          <p:cNvSpPr>
            <a:spLocks noChangeArrowheads="1"/>
          </p:cNvSpPr>
          <p:nvPr/>
        </p:nvSpPr>
        <p:spPr bwMode="auto">
          <a:xfrm>
            <a:off x="342900" y="2312988"/>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t>
            </a:r>
            <a:r>
              <a:rPr lang="en-GB" altLang="en-US" b="1">
                <a:solidFill>
                  <a:srgbClr val="010066"/>
                </a:solidFill>
              </a:rPr>
              <a:t>leaves</a:t>
            </a:r>
            <a:r>
              <a:rPr lang="en-GB" altLang="en-US">
                <a:solidFill>
                  <a:srgbClr val="010066"/>
                </a:solidFill>
              </a:rPr>
              <a:t>, </a:t>
            </a:r>
            <a:r>
              <a:rPr lang="en-GB" altLang="en-US" b="1">
                <a:solidFill>
                  <a:srgbClr val="010066"/>
                </a:solidFill>
              </a:rPr>
              <a:t>roots</a:t>
            </a:r>
            <a:r>
              <a:rPr lang="en-GB" altLang="en-US">
                <a:solidFill>
                  <a:srgbClr val="010066"/>
                </a:solidFill>
              </a:rPr>
              <a:t> and </a:t>
            </a:r>
            <a:r>
              <a:rPr lang="en-GB" altLang="en-US" b="1">
                <a:solidFill>
                  <a:srgbClr val="010066"/>
                </a:solidFill>
              </a:rPr>
              <a:t>stem</a:t>
            </a:r>
            <a:r>
              <a:rPr lang="en-GB" altLang="en-US">
                <a:solidFill>
                  <a:srgbClr val="010066"/>
                </a:solidFill>
              </a:rPr>
              <a:t> </a:t>
            </a:r>
            <a:br>
              <a:rPr lang="en-GB" altLang="en-US">
                <a:solidFill>
                  <a:srgbClr val="010066"/>
                </a:solidFill>
              </a:rPr>
            </a:br>
            <a:r>
              <a:rPr lang="en-GB" altLang="en-US">
                <a:solidFill>
                  <a:srgbClr val="010066"/>
                </a:solidFill>
              </a:rPr>
              <a:t>are all plant organs.</a:t>
            </a:r>
          </a:p>
        </p:txBody>
      </p:sp>
      <p:sp>
        <p:nvSpPr>
          <p:cNvPr id="165894" name="Rectangle 26">
            <a:extLst>
              <a:ext uri="{FF2B5EF4-FFF2-40B4-BE49-F238E27FC236}">
                <a16:creationId xmlns:a16="http://schemas.microsoft.com/office/drawing/2014/main" id="{29B67269-DD0A-4276-8B3D-2A7D93E8F587}"/>
              </a:ext>
            </a:extLst>
          </p:cNvPr>
          <p:cNvSpPr>
            <a:spLocks noChangeArrowheads="1"/>
          </p:cNvSpPr>
          <p:nvPr/>
        </p:nvSpPr>
        <p:spPr bwMode="auto">
          <a:xfrm>
            <a:off x="342900" y="3471863"/>
            <a:ext cx="4572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Together they form a plant </a:t>
            </a:r>
            <a:r>
              <a:rPr lang="en-GB" altLang="en-US" b="1">
                <a:solidFill>
                  <a:srgbClr val="10BC45"/>
                </a:solidFill>
              </a:rPr>
              <a:t>organ system</a:t>
            </a:r>
            <a:r>
              <a:rPr lang="en-GB" altLang="en-US">
                <a:solidFill>
                  <a:srgbClr val="010066"/>
                </a:solidFill>
              </a:rPr>
              <a:t> that transports substances around the plant.</a:t>
            </a:r>
            <a:endParaRPr lang="en-GB" altLang="en-US"/>
          </a:p>
        </p:txBody>
      </p:sp>
      <p:sp>
        <p:nvSpPr>
          <p:cNvPr id="16390" name="Rectangle 9">
            <a:extLst>
              <a:ext uri="{FF2B5EF4-FFF2-40B4-BE49-F238E27FC236}">
                <a16:creationId xmlns:a16="http://schemas.microsoft.com/office/drawing/2014/main" id="{327A2367-E954-4476-BB85-28B95E2620FF}"/>
              </a:ext>
            </a:extLst>
          </p:cNvPr>
          <p:cNvSpPr>
            <a:spLocks noGrp="1" noChangeArrowheads="1"/>
          </p:cNvSpPr>
          <p:nvPr>
            <p:ph type="title"/>
          </p:nvPr>
        </p:nvSpPr>
        <p:spPr/>
        <p:txBody>
          <a:bodyPr/>
          <a:lstStyle/>
          <a:p>
            <a:r>
              <a:rPr lang="en-GB" altLang="en-US"/>
              <a:t>What are plant organs?</a:t>
            </a:r>
          </a:p>
        </p:txBody>
      </p:sp>
      <p:sp>
        <p:nvSpPr>
          <p:cNvPr id="16391" name="Rectangle 2">
            <a:extLst>
              <a:ext uri="{FF2B5EF4-FFF2-40B4-BE49-F238E27FC236}">
                <a16:creationId xmlns:a16="http://schemas.microsoft.com/office/drawing/2014/main" id="{96B499C8-4F94-425B-9ABD-76C45FEA8A4D}"/>
              </a:ext>
            </a:extLst>
          </p:cNvPr>
          <p:cNvSpPr>
            <a:spLocks noChangeArrowheads="1"/>
          </p:cNvSpPr>
          <p:nvPr/>
        </p:nvSpPr>
        <p:spPr bwMode="auto">
          <a:xfrm>
            <a:off x="342900" y="784225"/>
            <a:ext cx="8555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plant</a:t>
            </a:r>
            <a:r>
              <a:rPr lang="en-GB" altLang="en-US" b="1" dirty="0">
                <a:solidFill>
                  <a:srgbClr val="10BC45"/>
                </a:solidFill>
              </a:rPr>
              <a:t> organ </a:t>
            </a:r>
            <a:r>
              <a:rPr lang="en-GB" altLang="en-US" dirty="0">
                <a:solidFill>
                  <a:srgbClr val="010066"/>
                </a:solidFill>
              </a:rPr>
              <a:t>is a </a:t>
            </a:r>
            <a:r>
              <a:rPr lang="en-GB" altLang="en-US" b="1" dirty="0">
                <a:solidFill>
                  <a:srgbClr val="010066"/>
                </a:solidFill>
              </a:rPr>
              <a:t>structural</a:t>
            </a:r>
            <a:r>
              <a:rPr lang="en-GB" altLang="en-US" dirty="0">
                <a:solidFill>
                  <a:srgbClr val="010066"/>
                </a:solidFill>
              </a:rPr>
              <a:t> and </a:t>
            </a:r>
            <a:r>
              <a:rPr lang="en-GB" altLang="en-US" b="1" dirty="0">
                <a:solidFill>
                  <a:srgbClr val="010066"/>
                </a:solidFill>
              </a:rPr>
              <a:t>functional</a:t>
            </a:r>
            <a:r>
              <a:rPr lang="en-GB" altLang="en-US" dirty="0">
                <a:solidFill>
                  <a:srgbClr val="010066"/>
                </a:solidFill>
              </a:rPr>
              <a:t> unit of a plant made of specialized plant</a:t>
            </a:r>
            <a:r>
              <a:rPr lang="en-GB" altLang="en-US" b="1" dirty="0">
                <a:solidFill>
                  <a:srgbClr val="10BC45"/>
                </a:solidFill>
              </a:rPr>
              <a:t> tissues</a:t>
            </a:r>
            <a:r>
              <a:rPr lang="en-GB" altLang="en-US" dirty="0">
                <a:solidFill>
                  <a:srgbClr val="010066"/>
                </a:solidFill>
              </a:rPr>
              <a:t>. These tissues are adapted to carry out specific roles.</a:t>
            </a:r>
          </a:p>
        </p:txBody>
      </p:sp>
      <p:sp>
        <p:nvSpPr>
          <p:cNvPr id="10" name="Rectangle 6">
            <a:extLst>
              <a:ext uri="{FF2B5EF4-FFF2-40B4-BE49-F238E27FC236}">
                <a16:creationId xmlns:a16="http://schemas.microsoft.com/office/drawing/2014/main" id="{1DB76E37-DEA9-43B4-B7A9-40B58E35E4D9}"/>
              </a:ext>
            </a:extLst>
          </p:cNvPr>
          <p:cNvSpPr>
            <a:spLocks noChangeArrowheads="1"/>
          </p:cNvSpPr>
          <p:nvPr/>
        </p:nvSpPr>
        <p:spPr bwMode="auto">
          <a:xfrm>
            <a:off x="342900" y="500221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Each organ is adapted to </a:t>
            </a:r>
            <a:br>
              <a:rPr lang="en-GB" altLang="en-US">
                <a:solidFill>
                  <a:srgbClr val="010066"/>
                </a:solidFill>
              </a:rPr>
            </a:br>
            <a:r>
              <a:rPr lang="en-GB" altLang="en-US">
                <a:solidFill>
                  <a:srgbClr val="010066"/>
                </a:solidFill>
              </a:rPr>
              <a:t>its function in the plant.</a:t>
            </a:r>
            <a:endParaRPr lang="en-GB" altLang="en-US"/>
          </a:p>
        </p:txBody>
      </p:sp>
      <p:pic>
        <p:nvPicPr>
          <p:cNvPr id="11" name="Picture 10">
            <a:extLst>
              <a:ext uri="{FF2B5EF4-FFF2-40B4-BE49-F238E27FC236}">
                <a16:creationId xmlns:a16="http://schemas.microsoft.com/office/drawing/2014/main" id="{449F8064-775B-4032-B44A-D3CECBA58A6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0A9F3464-66C5-4AA2-B4D7-DE469FD13C3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589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0" name="Rectangle 6">
            <a:extLst>
              <a:ext uri="{FF2B5EF4-FFF2-40B4-BE49-F238E27FC236}">
                <a16:creationId xmlns:a16="http://schemas.microsoft.com/office/drawing/2014/main" id="{6254E0ED-21D1-4E0F-8804-A9C16400D8D9}"/>
              </a:ext>
            </a:extLst>
          </p:cNvPr>
          <p:cNvSpPr>
            <a:spLocks noChangeArrowheads="1"/>
          </p:cNvSpPr>
          <p:nvPr/>
        </p:nvSpPr>
        <p:spPr bwMode="auto">
          <a:xfrm>
            <a:off x="557391" y="3336925"/>
            <a:ext cx="305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dirty="0">
                <a:solidFill>
                  <a:srgbClr val="10BC45"/>
                </a:solidFill>
              </a:rPr>
              <a:t>xylem cells</a:t>
            </a:r>
            <a:endParaRPr lang="en-GB" altLang="en-US" dirty="0">
              <a:solidFill>
                <a:srgbClr val="10BC45"/>
              </a:solidFill>
              <a:cs typeface="Times New Roman" panose="02020603050405020304" pitchFamily="18" charset="0"/>
            </a:endParaRPr>
          </a:p>
        </p:txBody>
      </p:sp>
      <p:sp>
        <p:nvSpPr>
          <p:cNvPr id="17411" name="Rectangle 7">
            <a:extLst>
              <a:ext uri="{FF2B5EF4-FFF2-40B4-BE49-F238E27FC236}">
                <a16:creationId xmlns:a16="http://schemas.microsoft.com/office/drawing/2014/main" id="{007A14BE-F436-4BD2-B938-3BB91C2504E0}"/>
              </a:ext>
            </a:extLst>
          </p:cNvPr>
          <p:cNvSpPr>
            <a:spLocks noGrp="1" noChangeArrowheads="1"/>
          </p:cNvSpPr>
          <p:nvPr>
            <p:ph type="title"/>
          </p:nvPr>
        </p:nvSpPr>
        <p:spPr/>
        <p:txBody>
          <a:bodyPr/>
          <a:lstStyle/>
          <a:p>
            <a:r>
              <a:rPr lang="en-GB" altLang="en-US"/>
              <a:t>Plant meristem tissue</a:t>
            </a:r>
          </a:p>
        </p:txBody>
      </p:sp>
      <p:sp>
        <p:nvSpPr>
          <p:cNvPr id="17413" name="Rectangle 8">
            <a:extLst>
              <a:ext uri="{FF2B5EF4-FFF2-40B4-BE49-F238E27FC236}">
                <a16:creationId xmlns:a16="http://schemas.microsoft.com/office/drawing/2014/main" id="{CB88AF3B-335E-40C8-A1B9-C37951B9D0AF}"/>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 plant’s </a:t>
            </a:r>
            <a:r>
              <a:rPr lang="en-GB" altLang="en-US" b="1" dirty="0"/>
              <a:t>root tips </a:t>
            </a:r>
            <a:r>
              <a:rPr lang="en-GB" altLang="en-US" dirty="0"/>
              <a:t>and </a:t>
            </a:r>
            <a:r>
              <a:rPr lang="en-GB" altLang="en-US" b="1" dirty="0"/>
              <a:t>shoot tips </a:t>
            </a:r>
            <a:r>
              <a:rPr lang="en-GB" altLang="en-US" dirty="0"/>
              <a:t>contain</a:t>
            </a:r>
            <a:r>
              <a:rPr lang="en-GB" altLang="en-US" b="1" dirty="0"/>
              <a:t> </a:t>
            </a:r>
            <a:r>
              <a:rPr lang="en-GB" altLang="en-US" dirty="0"/>
              <a:t>a special type of </a:t>
            </a:r>
            <a:br>
              <a:rPr lang="en-GB" altLang="en-US" dirty="0"/>
            </a:br>
            <a:r>
              <a:rPr lang="en-GB" altLang="en-US" dirty="0"/>
              <a:t>tissue called </a:t>
            </a:r>
            <a:r>
              <a:rPr lang="en-GB" altLang="en-US" b="1" dirty="0">
                <a:solidFill>
                  <a:srgbClr val="10BC45"/>
                </a:solidFill>
              </a:rPr>
              <a:t>meristem tissue</a:t>
            </a:r>
            <a:r>
              <a:rPr lang="en-GB" altLang="en-US" dirty="0"/>
              <a:t>. This tissue contains plant </a:t>
            </a:r>
            <a:br>
              <a:rPr lang="en-GB" altLang="en-US" dirty="0"/>
            </a:br>
            <a:r>
              <a:rPr lang="en-GB" altLang="en-US" b="1" dirty="0">
                <a:solidFill>
                  <a:srgbClr val="10BC45"/>
                </a:solidFill>
              </a:rPr>
              <a:t>stem cells</a:t>
            </a:r>
            <a:r>
              <a:rPr lang="en-GB" altLang="en-US" dirty="0"/>
              <a:t>, which are called </a:t>
            </a:r>
            <a:r>
              <a:rPr lang="en-GB" altLang="en-US" b="1" dirty="0">
                <a:solidFill>
                  <a:srgbClr val="10BC45"/>
                </a:solidFill>
              </a:rPr>
              <a:t>meristem cells</a:t>
            </a:r>
            <a:r>
              <a:rPr lang="en-GB" altLang="en-US" dirty="0"/>
              <a:t>.</a:t>
            </a:r>
            <a:r>
              <a:rPr lang="en-GB" altLang="en-US" b="1" dirty="0">
                <a:solidFill>
                  <a:srgbClr val="FF6161"/>
                </a:solidFill>
              </a:rPr>
              <a:t> </a:t>
            </a:r>
            <a:endParaRPr lang="en-GB" altLang="en-US" dirty="0"/>
          </a:p>
        </p:txBody>
      </p:sp>
      <p:sp>
        <p:nvSpPr>
          <p:cNvPr id="287759" name="Rectangle 15">
            <a:extLst>
              <a:ext uri="{FF2B5EF4-FFF2-40B4-BE49-F238E27FC236}">
                <a16:creationId xmlns:a16="http://schemas.microsoft.com/office/drawing/2014/main" id="{3E7254EE-E034-4F55-AF37-D1CC85F6845C}"/>
              </a:ext>
            </a:extLst>
          </p:cNvPr>
          <p:cNvSpPr>
            <a:spLocks noChangeArrowheads="1"/>
          </p:cNvSpPr>
          <p:nvPr/>
        </p:nvSpPr>
        <p:spPr bwMode="auto">
          <a:xfrm>
            <a:off x="342900" y="206057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Meristem cells can undergo </a:t>
            </a:r>
            <a:r>
              <a:rPr lang="en-GB" altLang="en-US" b="1" dirty="0">
                <a:solidFill>
                  <a:srgbClr val="10BC45"/>
                </a:solidFill>
              </a:rPr>
              <a:t>cell differentiation</a:t>
            </a:r>
            <a:r>
              <a:rPr lang="en-GB" altLang="en-US" dirty="0"/>
              <a:t> to form specialized cells. Some of these specialized plant cells are involved in transport, including:</a:t>
            </a:r>
          </a:p>
        </p:txBody>
      </p:sp>
      <p:sp>
        <p:nvSpPr>
          <p:cNvPr id="287760" name="Rectangle 16">
            <a:extLst>
              <a:ext uri="{FF2B5EF4-FFF2-40B4-BE49-F238E27FC236}">
                <a16:creationId xmlns:a16="http://schemas.microsoft.com/office/drawing/2014/main" id="{B59262C1-CF81-4EEB-AA1C-E220B0CDC44A}"/>
              </a:ext>
            </a:extLst>
          </p:cNvPr>
          <p:cNvSpPr>
            <a:spLocks noChangeArrowheads="1"/>
          </p:cNvSpPr>
          <p:nvPr/>
        </p:nvSpPr>
        <p:spPr bwMode="auto">
          <a:xfrm>
            <a:off x="557391" y="3876675"/>
            <a:ext cx="305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dirty="0">
                <a:solidFill>
                  <a:srgbClr val="10BC45"/>
                </a:solidFill>
              </a:rPr>
              <a:t>phloem cells</a:t>
            </a:r>
            <a:endParaRPr lang="en-GB" altLang="en-US" dirty="0">
              <a:solidFill>
                <a:srgbClr val="10BC45"/>
              </a:solidFill>
              <a:cs typeface="Times New Roman" panose="02020603050405020304" pitchFamily="18" charset="0"/>
            </a:endParaRPr>
          </a:p>
        </p:txBody>
      </p:sp>
      <p:sp>
        <p:nvSpPr>
          <p:cNvPr id="11" name="Rectangle 161">
            <a:extLst>
              <a:ext uri="{FF2B5EF4-FFF2-40B4-BE49-F238E27FC236}">
                <a16:creationId xmlns:a16="http://schemas.microsoft.com/office/drawing/2014/main" id="{824E76D9-3E08-4FC4-86B4-7C0B5EF4A121}"/>
              </a:ext>
            </a:extLst>
          </p:cNvPr>
          <p:cNvSpPr>
            <a:spLocks noChangeArrowheads="1"/>
          </p:cNvSpPr>
          <p:nvPr/>
        </p:nvSpPr>
        <p:spPr bwMode="auto">
          <a:xfrm>
            <a:off x="557391" y="4414838"/>
            <a:ext cx="305505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dirty="0">
                <a:solidFill>
                  <a:srgbClr val="10BC45"/>
                </a:solidFill>
              </a:rPr>
              <a:t>root hair cells</a:t>
            </a:r>
            <a:r>
              <a:rPr lang="en-GB" altLang="en-US" dirty="0">
                <a:solidFill>
                  <a:srgbClr val="010066"/>
                </a:solidFill>
              </a:rPr>
              <a:t>.</a:t>
            </a:r>
            <a:endParaRPr lang="en-GB" altLang="en-US" dirty="0">
              <a:solidFill>
                <a:srgbClr val="010066"/>
              </a:solidFill>
              <a:cs typeface="Times New Roman" panose="02020603050405020304" pitchFamily="18" charset="0"/>
            </a:endParaRPr>
          </a:p>
        </p:txBody>
      </p:sp>
      <p:sp>
        <p:nvSpPr>
          <p:cNvPr id="12" name="Rectangle 152">
            <a:extLst>
              <a:ext uri="{FF2B5EF4-FFF2-40B4-BE49-F238E27FC236}">
                <a16:creationId xmlns:a16="http://schemas.microsoft.com/office/drawing/2014/main" id="{705A7D52-921F-452A-8548-3226EC54CD72}"/>
              </a:ext>
            </a:extLst>
          </p:cNvPr>
          <p:cNvSpPr>
            <a:spLocks noChangeArrowheads="1"/>
          </p:cNvSpPr>
          <p:nvPr/>
        </p:nvSpPr>
        <p:spPr bwMode="auto">
          <a:xfrm>
            <a:off x="342900" y="4953000"/>
            <a:ext cx="40132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Meristem cells can also </a:t>
            </a:r>
            <a:br>
              <a:rPr lang="en-GB" altLang="en-US" dirty="0"/>
            </a:br>
            <a:r>
              <a:rPr lang="en-GB" altLang="en-US" dirty="0"/>
              <a:t>differentiate to form the </a:t>
            </a:r>
            <a:br>
              <a:rPr lang="en-GB" altLang="en-US" dirty="0"/>
            </a:br>
            <a:r>
              <a:rPr lang="en-GB" altLang="en-US" dirty="0"/>
              <a:t>specialized cells in leaves.</a:t>
            </a:r>
          </a:p>
        </p:txBody>
      </p:sp>
      <p:pic>
        <p:nvPicPr>
          <p:cNvPr id="17418" name="Picture 9" descr="Power_J_205137757.jpg">
            <a:extLst>
              <a:ext uri="{FF2B5EF4-FFF2-40B4-BE49-F238E27FC236}">
                <a16:creationId xmlns:a16="http://schemas.microsoft.com/office/drawing/2014/main" id="{6C8E6C91-D34B-4F19-9C2F-B3F867AEB3F7}"/>
              </a:ext>
            </a:extLst>
          </p:cNvPr>
          <p:cNvPicPr>
            <a:picLocks noChangeAspect="1"/>
          </p:cNvPicPr>
          <p:nvPr/>
        </p:nvPicPr>
        <p:blipFill>
          <a:blip r:embed="rId4">
            <a:extLst>
              <a:ext uri="{28A0092B-C50C-407E-A947-70E740481C1C}">
                <a14:useLocalDpi xmlns:a14="http://schemas.microsoft.com/office/drawing/2010/main" val="0"/>
              </a:ext>
            </a:extLst>
          </a:blip>
          <a:srcRect l="12334" r="10333" b="4625"/>
          <a:stretch>
            <a:fillRect/>
          </a:stretch>
        </p:blipFill>
        <p:spPr bwMode="auto">
          <a:xfrm>
            <a:off x="4787900" y="3384550"/>
            <a:ext cx="336708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33D2D5A-0BAF-4D8B-A881-6FAE06D27D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78618EB3-F38A-49F0-9EC9-C88879745A4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7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0" grpId="0"/>
      <p:bldP spid="287759" grpId="0"/>
      <p:bldP spid="28776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3" name="Rectangle 5">
            <a:extLst>
              <a:ext uri="{FF2B5EF4-FFF2-40B4-BE49-F238E27FC236}">
                <a16:creationId xmlns:a16="http://schemas.microsoft.com/office/drawing/2014/main" id="{1D5B140A-9FD3-49C6-9BA6-FBF213E563F5}"/>
              </a:ext>
            </a:extLst>
          </p:cNvPr>
          <p:cNvSpPr>
            <a:spLocks noChangeArrowheads="1"/>
          </p:cNvSpPr>
          <p:nvPr/>
        </p:nvSpPr>
        <p:spPr bwMode="auto">
          <a:xfrm>
            <a:off x="342900" y="4214813"/>
            <a:ext cx="42291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Leaves come in a variety of </a:t>
            </a:r>
            <a:br>
              <a:rPr lang="en-GB" altLang="en-US" dirty="0">
                <a:solidFill>
                  <a:srgbClr val="010066"/>
                </a:solidFill>
              </a:rPr>
            </a:br>
            <a:r>
              <a:rPr lang="en-GB" altLang="en-US" dirty="0">
                <a:solidFill>
                  <a:srgbClr val="010066"/>
                </a:solidFill>
              </a:rPr>
              <a:t>shapes and sizes, but they </a:t>
            </a:r>
            <a:br>
              <a:rPr lang="en-GB" altLang="en-US" dirty="0">
                <a:solidFill>
                  <a:srgbClr val="010066"/>
                </a:solidFill>
              </a:rPr>
            </a:br>
            <a:r>
              <a:rPr lang="en-GB" altLang="en-US" dirty="0">
                <a:solidFill>
                  <a:srgbClr val="010066"/>
                </a:solidFill>
              </a:rPr>
              <a:t>share certain features that maximize the efficiency </a:t>
            </a:r>
            <a:br>
              <a:rPr lang="en-GB" altLang="en-US" dirty="0">
                <a:solidFill>
                  <a:srgbClr val="010066"/>
                </a:solidFill>
              </a:rPr>
            </a:br>
            <a:r>
              <a:rPr lang="en-GB" altLang="en-US" dirty="0">
                <a:solidFill>
                  <a:srgbClr val="010066"/>
                </a:solidFill>
              </a:rPr>
              <a:t>of photosynthesis.</a:t>
            </a:r>
          </a:p>
        </p:txBody>
      </p:sp>
      <p:sp>
        <p:nvSpPr>
          <p:cNvPr id="165895" name="Text Box 7">
            <a:extLst>
              <a:ext uri="{FF2B5EF4-FFF2-40B4-BE49-F238E27FC236}">
                <a16:creationId xmlns:a16="http://schemas.microsoft.com/office/drawing/2014/main" id="{9C68478E-4E3D-4A3E-8067-B8FF11B307A1}"/>
              </a:ext>
            </a:extLst>
          </p:cNvPr>
          <p:cNvSpPr txBox="1">
            <a:spLocks noChangeArrowheads="1"/>
          </p:cNvSpPr>
          <p:nvPr/>
        </p:nvSpPr>
        <p:spPr bwMode="auto">
          <a:xfrm>
            <a:off x="342900" y="2314575"/>
            <a:ext cx="4229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Leaves convert light energy </a:t>
            </a:r>
            <a:br>
              <a:rPr lang="en-GB" altLang="en-US" dirty="0"/>
            </a:br>
            <a:r>
              <a:rPr lang="en-GB" altLang="en-US" dirty="0"/>
              <a:t>from the Sun into usable </a:t>
            </a:r>
            <a:br>
              <a:rPr lang="en-GB" altLang="en-US" dirty="0"/>
            </a:br>
            <a:r>
              <a:rPr lang="en-GB" altLang="en-US" dirty="0"/>
              <a:t>chemical energy through the p</a:t>
            </a:r>
            <a:r>
              <a:rPr lang="en-GB" altLang="en-US" dirty="0">
                <a:solidFill>
                  <a:srgbClr val="010066"/>
                </a:solidFill>
              </a:rPr>
              <a:t>hotosynthesis</a:t>
            </a:r>
            <a:r>
              <a:rPr lang="en-GB" altLang="en-US" dirty="0"/>
              <a:t> reaction. </a:t>
            </a:r>
          </a:p>
        </p:txBody>
      </p:sp>
      <p:sp>
        <p:nvSpPr>
          <p:cNvPr id="18437" name="Rectangle 9">
            <a:extLst>
              <a:ext uri="{FF2B5EF4-FFF2-40B4-BE49-F238E27FC236}">
                <a16:creationId xmlns:a16="http://schemas.microsoft.com/office/drawing/2014/main" id="{6BF6DD2B-C2F8-455B-B92F-60DDA96E53C2}"/>
              </a:ext>
            </a:extLst>
          </p:cNvPr>
          <p:cNvSpPr>
            <a:spLocks noGrp="1" noChangeArrowheads="1"/>
          </p:cNvSpPr>
          <p:nvPr>
            <p:ph type="title"/>
          </p:nvPr>
        </p:nvSpPr>
        <p:spPr/>
        <p:txBody>
          <a:bodyPr/>
          <a:lstStyle/>
          <a:p>
            <a:r>
              <a:rPr lang="en-GB" altLang="en-US" dirty="0"/>
              <a:t>Leaves</a:t>
            </a:r>
          </a:p>
        </p:txBody>
      </p:sp>
      <p:pic>
        <p:nvPicPr>
          <p:cNvPr id="18438" name="Picture 12" descr="shutterstock_72347413_2Trif">
            <a:extLst>
              <a:ext uri="{FF2B5EF4-FFF2-40B4-BE49-F238E27FC236}">
                <a16:creationId xmlns:a16="http://schemas.microsoft.com/office/drawing/2014/main" id="{A974A85C-BD7B-430A-A90C-3EFA7C6F4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433" b="15007"/>
          <a:stretch>
            <a:fillRect/>
          </a:stretch>
        </p:blipFill>
        <p:spPr bwMode="auto">
          <a:xfrm>
            <a:off x="4843463" y="2316163"/>
            <a:ext cx="368935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1">
            <a:extLst>
              <a:ext uri="{FF2B5EF4-FFF2-40B4-BE49-F238E27FC236}">
                <a16:creationId xmlns:a16="http://schemas.microsoft.com/office/drawing/2014/main" id="{514327AD-266D-4B3E-8A60-8D7E5CE5117A}"/>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Leaves are a type of plant organ structurally adapted to carry out the process of </a:t>
            </a:r>
            <a:r>
              <a:rPr lang="en-GB" altLang="en-US" b="1">
                <a:solidFill>
                  <a:srgbClr val="10BC45"/>
                </a:solidFill>
              </a:rPr>
              <a:t>photosynthesis</a:t>
            </a:r>
            <a:r>
              <a:rPr lang="en-GB" altLang="en-US"/>
              <a:t>, which produces food for the rest of the plant.</a:t>
            </a:r>
          </a:p>
        </p:txBody>
      </p:sp>
      <p:pic>
        <p:nvPicPr>
          <p:cNvPr id="9" name="Picture 8">
            <a:extLst>
              <a:ext uri="{FF2B5EF4-FFF2-40B4-BE49-F238E27FC236}">
                <a16:creationId xmlns:a16="http://schemas.microsoft.com/office/drawing/2014/main" id="{8F2C1432-C8F8-414B-AA00-AAFA51DE1F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ED984271-E7EF-4D0C-AE0E-257484FD3A5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p:bldP spid="1658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7F3BB63-189E-42F0-9C39-F62D4811C45B}"/>
              </a:ext>
            </a:extLst>
          </p:cNvPr>
          <p:cNvSpPr>
            <a:spLocks noGrp="1" noChangeArrowheads="1"/>
          </p:cNvSpPr>
          <p:nvPr>
            <p:ph type="title"/>
          </p:nvPr>
        </p:nvSpPr>
        <p:spPr/>
        <p:txBody>
          <a:bodyPr/>
          <a:lstStyle/>
          <a:p>
            <a:r>
              <a:rPr lang="en-GB" altLang="en-US" dirty="0"/>
              <a:t>Photosynthesis: inputs and outputs</a:t>
            </a:r>
          </a:p>
        </p:txBody>
      </p:sp>
      <p:pic>
        <p:nvPicPr>
          <p:cNvPr id="6" name="Picture 5">
            <a:extLst>
              <a:ext uri="{FF2B5EF4-FFF2-40B4-BE49-F238E27FC236}">
                <a16:creationId xmlns:a16="http://schemas.microsoft.com/office/drawing/2014/main" id="{0ABC1B13-878C-4E64-BAE9-B4A85ED74FF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3BFAC073-11C9-4064-8B17-5E820A067AA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30F1ED-4A40-41FC-A0AF-513D69D8E731}"/>
              </a:ext>
            </a:extLst>
          </p:cNvPr>
          <p:cNvSpPr>
            <a:spLocks noGrp="1"/>
          </p:cNvSpPr>
          <p:nvPr>
            <p:ph type="title"/>
          </p:nvPr>
        </p:nvSpPr>
        <p:spPr/>
        <p:txBody>
          <a:bodyPr/>
          <a:lstStyle/>
          <a:p>
            <a:r>
              <a:rPr lang="en-GB" altLang="en-US" dirty="0"/>
              <a:t>Gas exchange in leaves </a:t>
            </a:r>
            <a:endParaRPr lang="en-US" dirty="0"/>
          </a:p>
        </p:txBody>
      </p:sp>
      <p:sp>
        <p:nvSpPr>
          <p:cNvPr id="181251" name="Text Box 3">
            <a:extLst>
              <a:ext uri="{FF2B5EF4-FFF2-40B4-BE49-F238E27FC236}">
                <a16:creationId xmlns:a16="http://schemas.microsoft.com/office/drawing/2014/main" id="{5073F2AD-48DB-43DB-9F40-F33977751B48}"/>
              </a:ext>
            </a:extLst>
          </p:cNvPr>
          <p:cNvSpPr txBox="1">
            <a:spLocks noChangeArrowheads="1"/>
          </p:cNvSpPr>
          <p:nvPr/>
        </p:nvSpPr>
        <p:spPr bwMode="auto">
          <a:xfrm>
            <a:off x="342900" y="4583113"/>
            <a:ext cx="4460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Stomata enable carbon dioxide to reach the specialized cells inside leaves that carry out photosynthesis.</a:t>
            </a:r>
          </a:p>
        </p:txBody>
      </p:sp>
      <p:sp>
        <p:nvSpPr>
          <p:cNvPr id="19460" name="Text Box 4">
            <a:extLst>
              <a:ext uri="{FF2B5EF4-FFF2-40B4-BE49-F238E27FC236}">
                <a16:creationId xmlns:a16="http://schemas.microsoft.com/office/drawing/2014/main" id="{DBB5CA58-A6E7-4363-BC64-CCA265A4D425}"/>
              </a:ext>
            </a:extLst>
          </p:cNvPr>
          <p:cNvSpPr txBox="1">
            <a:spLocks noChangeArrowheads="1"/>
          </p:cNvSpPr>
          <p:nvPr/>
        </p:nvSpPr>
        <p:spPr bwMode="auto">
          <a:xfrm>
            <a:off x="342900" y="784225"/>
            <a:ext cx="8528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Photosynthesis uses </a:t>
            </a:r>
            <a:r>
              <a:rPr lang="en-GB" altLang="en-US" b="1" dirty="0"/>
              <a:t>carbon dioxide </a:t>
            </a:r>
            <a:r>
              <a:rPr lang="en-GB" altLang="en-US" dirty="0"/>
              <a:t>and produces </a:t>
            </a:r>
            <a:r>
              <a:rPr lang="en-GB" altLang="en-US" b="1" dirty="0"/>
              <a:t>oxygen</a:t>
            </a:r>
            <a:r>
              <a:rPr lang="en-GB" altLang="en-US" dirty="0"/>
              <a:t>. </a:t>
            </a:r>
          </a:p>
        </p:txBody>
      </p:sp>
      <p:sp>
        <p:nvSpPr>
          <p:cNvPr id="19464" name="Rectangle 9">
            <a:extLst>
              <a:ext uri="{FF2B5EF4-FFF2-40B4-BE49-F238E27FC236}">
                <a16:creationId xmlns:a16="http://schemas.microsoft.com/office/drawing/2014/main" id="{AE6F9EA4-3ABF-4B54-8735-665082436BE9}"/>
              </a:ext>
            </a:extLst>
          </p:cNvPr>
          <p:cNvSpPr>
            <a:spLocks noChangeArrowheads="1"/>
          </p:cNvSpPr>
          <p:nvPr/>
        </p:nvSpPr>
        <p:spPr bwMode="auto">
          <a:xfrm>
            <a:off x="342900" y="3070225"/>
            <a:ext cx="4000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pores are called </a:t>
            </a:r>
            <a:r>
              <a:rPr lang="en-GB" altLang="en-US" b="1" dirty="0">
                <a:solidFill>
                  <a:srgbClr val="10BC45"/>
                </a:solidFill>
              </a:rPr>
              <a:t>stomata</a:t>
            </a:r>
            <a:r>
              <a:rPr lang="en-GB" altLang="en-US" dirty="0">
                <a:solidFill>
                  <a:srgbClr val="010066"/>
                </a:solidFill>
              </a:rPr>
              <a:t>. </a:t>
            </a:r>
            <a:r>
              <a:rPr lang="en-GB" altLang="en-US" dirty="0"/>
              <a:t>The singular of stomata is </a:t>
            </a:r>
            <a:r>
              <a:rPr lang="en-GB" altLang="en-US" b="1" dirty="0">
                <a:solidFill>
                  <a:srgbClr val="10BC45"/>
                </a:solidFill>
              </a:rPr>
              <a:t>stoma</a:t>
            </a:r>
            <a:r>
              <a:rPr lang="en-GB" altLang="en-US" dirty="0"/>
              <a:t>.</a:t>
            </a:r>
          </a:p>
        </p:txBody>
      </p:sp>
      <p:sp>
        <p:nvSpPr>
          <p:cNvPr id="19466" name="Rectangle 11">
            <a:extLst>
              <a:ext uri="{FF2B5EF4-FFF2-40B4-BE49-F238E27FC236}">
                <a16:creationId xmlns:a16="http://schemas.microsoft.com/office/drawing/2014/main" id="{77849511-22E9-4237-BD52-E43DA6F72338}"/>
              </a:ext>
            </a:extLst>
          </p:cNvPr>
          <p:cNvSpPr>
            <a:spLocks noChangeArrowheads="1"/>
          </p:cNvSpPr>
          <p:nvPr/>
        </p:nvSpPr>
        <p:spPr bwMode="auto">
          <a:xfrm>
            <a:off x="7219950" y="2387600"/>
            <a:ext cx="109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stoma</a:t>
            </a:r>
          </a:p>
        </p:txBody>
      </p:sp>
      <p:sp>
        <p:nvSpPr>
          <p:cNvPr id="12" name="Rectangle 111">
            <a:extLst>
              <a:ext uri="{FF2B5EF4-FFF2-40B4-BE49-F238E27FC236}">
                <a16:creationId xmlns:a16="http://schemas.microsoft.com/office/drawing/2014/main" id="{A4B0A89F-5289-4895-9B8B-F531B90EA996}"/>
              </a:ext>
            </a:extLst>
          </p:cNvPr>
          <p:cNvSpPr>
            <a:spLocks noChangeArrowheads="1"/>
          </p:cNvSpPr>
          <p:nvPr/>
        </p:nvSpPr>
        <p:spPr bwMode="auto">
          <a:xfrm>
            <a:off x="342900" y="1558925"/>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gases move in and out of the leaves of plants </a:t>
            </a:r>
            <a:br>
              <a:rPr lang="en-GB" altLang="en-US" dirty="0"/>
            </a:br>
            <a:r>
              <a:rPr lang="en-GB" altLang="en-US" dirty="0"/>
              <a:t>by </a:t>
            </a:r>
            <a:r>
              <a:rPr lang="en-GB" altLang="en-US" b="1" dirty="0">
                <a:solidFill>
                  <a:srgbClr val="10BC45"/>
                </a:solidFill>
              </a:rPr>
              <a:t>diffusion</a:t>
            </a:r>
            <a:r>
              <a:rPr lang="en-GB" altLang="en-US" dirty="0">
                <a:solidFill>
                  <a:srgbClr val="010066"/>
                </a:solidFill>
              </a:rPr>
              <a:t> through small pores found on the underside </a:t>
            </a:r>
            <a:br>
              <a:rPr lang="en-GB" altLang="en-US" dirty="0">
                <a:solidFill>
                  <a:srgbClr val="010066"/>
                </a:solidFill>
              </a:rPr>
            </a:br>
            <a:r>
              <a:rPr lang="en-GB" altLang="en-US" dirty="0">
                <a:solidFill>
                  <a:srgbClr val="010066"/>
                </a:solidFill>
              </a:rPr>
              <a:t>of leaves.</a:t>
            </a:r>
            <a:endParaRPr lang="en-GB" altLang="en-US" dirty="0"/>
          </a:p>
        </p:txBody>
      </p:sp>
      <p:pic>
        <p:nvPicPr>
          <p:cNvPr id="14" name="Picture 13" descr="Pan Xunbin_110683244.jpg">
            <a:extLst>
              <a:ext uri="{FF2B5EF4-FFF2-40B4-BE49-F238E27FC236}">
                <a16:creationId xmlns:a16="http://schemas.microsoft.com/office/drawing/2014/main" id="{5DEA9583-5261-436C-9E45-42C518F1CB58}"/>
              </a:ext>
            </a:extLst>
          </p:cNvPr>
          <p:cNvPicPr>
            <a:picLocks noChangeAspect="1"/>
          </p:cNvPicPr>
          <p:nvPr/>
        </p:nvPicPr>
        <p:blipFill>
          <a:blip r:embed="rId4">
            <a:extLst>
              <a:ext uri="{28A0092B-C50C-407E-A947-70E740481C1C}">
                <a14:useLocalDpi xmlns:a14="http://schemas.microsoft.com/office/drawing/2010/main" val="0"/>
              </a:ext>
            </a:extLst>
          </a:blip>
          <a:srcRect l="23917" r="3690" b="9737"/>
          <a:stretch>
            <a:fillRect/>
          </a:stretch>
        </p:blipFill>
        <p:spPr bwMode="auto">
          <a:xfrm>
            <a:off x="4860925" y="3121025"/>
            <a:ext cx="3671888"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7" name="Line 9">
            <a:extLst>
              <a:ext uri="{FF2B5EF4-FFF2-40B4-BE49-F238E27FC236}">
                <a16:creationId xmlns:a16="http://schemas.microsoft.com/office/drawing/2014/main" id="{050E5EC0-E49A-4EE4-AF36-99E316C28FC6}"/>
              </a:ext>
            </a:extLst>
          </p:cNvPr>
          <p:cNvSpPr>
            <a:spLocks noChangeShapeType="1"/>
          </p:cNvSpPr>
          <p:nvPr/>
        </p:nvSpPr>
        <p:spPr bwMode="auto">
          <a:xfrm flipH="1">
            <a:off x="5992813" y="2857500"/>
            <a:ext cx="987425" cy="16827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15" name="Picture 14">
            <a:extLst>
              <a:ext uri="{FF2B5EF4-FFF2-40B4-BE49-F238E27FC236}">
                <a16:creationId xmlns:a16="http://schemas.microsoft.com/office/drawing/2014/main" id="{3965067E-1C24-422C-83B1-E92CF1B344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5D125D12-A27F-4EBA-8244-9C3C25303E8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12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125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P spid="19464" grpId="0"/>
      <p:bldP spid="19466"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681mtI1S"/>
  <p:tag name="ARTICULATE_DESIGN_ID_3_DEFAULT DESIGN" val="HVdF2kab"/>
  <p:tag name="ARTICULATE_DESIGN_ID_5_DEFAULT DESIGN" val="Za4Qc8X0"/>
  <p:tag name="ARTICULATE_DESIGN_ID_1_DEFAULT DESIGN" val="YDw2bCjc"/>
  <p:tag name="ARTICULATE_DESIGN_ID_4_DEFAULT DESIGN" val="K0eDkMz9"/>
  <p:tag name="ARTICULATE_DESIGN_ID_2_DEFAULT DESIGN" val="MsdzfGmm"/>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14861</TotalTime>
  <Words>1948</Words>
  <Application>Microsoft Office PowerPoint</Application>
  <PresentationFormat>On-screen Show (4:3)</PresentationFormat>
  <Paragraphs>201</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Wingdings</vt:lpstr>
      <vt:lpstr>Arial</vt:lpstr>
      <vt:lpstr>Wingdings 2</vt:lpstr>
      <vt:lpstr>1_Default Design</vt:lpstr>
      <vt:lpstr>4_Default Design</vt:lpstr>
      <vt:lpstr>Plant Tissues  and Organs</vt:lpstr>
      <vt:lpstr>Information</vt:lpstr>
      <vt:lpstr>Multicellular organisms</vt:lpstr>
      <vt:lpstr>Organization in plants</vt:lpstr>
      <vt:lpstr>What are plant organs?</vt:lpstr>
      <vt:lpstr>Plant meristem tissue</vt:lpstr>
      <vt:lpstr>Leaves</vt:lpstr>
      <vt:lpstr>Photosynthesis: inputs and outputs</vt:lpstr>
      <vt:lpstr>Gas exchange in leaves </vt:lpstr>
      <vt:lpstr>How do stomata work? </vt:lpstr>
      <vt:lpstr>Adaptations for gas exchange</vt:lpstr>
      <vt:lpstr>The structure of a leaf</vt:lpstr>
      <vt:lpstr>Key terms: structure of a leaf</vt:lpstr>
      <vt:lpstr>Looking at real leaves</vt:lpstr>
      <vt:lpstr>Water and gas exchange in plants</vt:lpstr>
      <vt:lpstr>Roots hair cells (1)</vt:lpstr>
      <vt:lpstr>Roots hair cells (2)</vt:lpstr>
      <vt:lpstr>Plant transport</vt:lpstr>
      <vt:lpstr>Transport in the xylem</vt:lpstr>
      <vt:lpstr>Transport in the phloem</vt:lpstr>
      <vt:lpstr>Key terms</vt:lpstr>
      <vt:lpstr>Multiple-choice quiz</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Tissues and Organs</dc:title>
  <dc:subject>Boardworks High School Life Science</dc:subject>
  <dc:creator>Boardworks</dc:creator>
  <cp:lastModifiedBy>Tim Crilly</cp:lastModifiedBy>
  <cp:revision>582</cp:revision>
  <dcterms:created xsi:type="dcterms:W3CDTF">2003-10-06T13:07:42Z</dcterms:created>
  <dcterms:modified xsi:type="dcterms:W3CDTF">2019-01-31T15:26:06Z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2FBE5C96-EC86-4352-B0DE-FDEB36CF7BA9</vt:lpwstr>
  </property>
  <property fmtid="{D5CDD505-2E9C-101B-9397-08002B2CF9AE}" pid="3" name="ArticulatePath">
    <vt:lpwstr>Plant Tissues and Organs</vt:lpwstr>
  </property>
</Properties>
</file>