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1.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530" r:id="rId1"/>
    <p:sldMasterId id="2147485545" r:id="rId2"/>
  </p:sldMasterIdLst>
  <p:notesMasterIdLst>
    <p:notesMasterId r:id="rId17"/>
  </p:notesMasterIdLst>
  <p:handoutMasterIdLst>
    <p:handoutMasterId r:id="rId18"/>
  </p:handoutMasterIdLst>
  <p:sldIdLst>
    <p:sldId id="430" r:id="rId3"/>
    <p:sldId id="527" r:id="rId4"/>
    <p:sldId id="538" r:id="rId5"/>
    <p:sldId id="484" r:id="rId6"/>
    <p:sldId id="540" r:id="rId7"/>
    <p:sldId id="543" r:id="rId8"/>
    <p:sldId id="544" r:id="rId9"/>
    <p:sldId id="533" r:id="rId10"/>
    <p:sldId id="534" r:id="rId11"/>
    <p:sldId id="519" r:id="rId12"/>
    <p:sldId id="546" r:id="rId13"/>
    <p:sldId id="514" r:id="rId14"/>
    <p:sldId id="541" r:id="rId15"/>
    <p:sldId id="542" r:id="rId16"/>
  </p:sldIdLst>
  <p:sldSz cx="9144000" cy="6858000" type="screen4x3"/>
  <p:notesSz cx="6858000" cy="9296400"/>
  <p:embeddedFontLst>
    <p:embeddedFont>
      <p:font typeface="Wingdings 2" panose="05020102010507070707" pitchFamily="18" charset="2"/>
      <p:regular r:id="rId19"/>
    </p:embeddedFont>
  </p:embeddedFontLst>
  <p:custDataLst>
    <p:tags r:id="rId20"/>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424">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10BC45"/>
    <a:srgbClr val="96E696"/>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424"/>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C8B2A6D7-6BA3-47B7-8EF0-7C0F1ED3DF9F}"/>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F3FC8F6-00D4-46D6-9A8F-D4051DA3C907}" type="slidenum">
              <a:rPr lang="en-GB" altLang="en-US"/>
              <a:pPr/>
              <a:t>‹#›</a:t>
            </a:fld>
            <a:endParaRPr lang="en-GB" altLang="en-US"/>
          </a:p>
        </p:txBody>
      </p:sp>
      <p:sp>
        <p:nvSpPr>
          <p:cNvPr id="6" name="Rectangle 7">
            <a:extLst>
              <a:ext uri="{FF2B5EF4-FFF2-40B4-BE49-F238E27FC236}">
                <a16:creationId xmlns:a16="http://schemas.microsoft.com/office/drawing/2014/main" id="{3692E69B-B0BB-4CA5-9DC3-D83DE24ACE5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56B5E8AD-9122-4B3B-B717-945EE000DB3B}"/>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91868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1" name="Rectangle 4">
            <a:extLst>
              <a:ext uri="{FF2B5EF4-FFF2-40B4-BE49-F238E27FC236}">
                <a16:creationId xmlns:a16="http://schemas.microsoft.com/office/drawing/2014/main" id="{3D35D90D-F256-4954-9FC4-7DE03684799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472A42F-1292-4EEC-905F-AD39844F8149}"/>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2B887572-2664-40EF-8ABD-460868E01BF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5DFC04C-913B-496D-B68C-76B62705B645}" type="slidenum">
              <a:rPr lang="en-US" altLang="en-US"/>
              <a:pPr/>
              <a:t>‹#›</a:t>
            </a:fld>
            <a:endParaRPr lang="en-US" altLang="en-US"/>
          </a:p>
        </p:txBody>
      </p:sp>
      <p:sp>
        <p:nvSpPr>
          <p:cNvPr id="8" name="Rectangle 7">
            <a:extLst>
              <a:ext uri="{FF2B5EF4-FFF2-40B4-BE49-F238E27FC236}">
                <a16:creationId xmlns:a16="http://schemas.microsoft.com/office/drawing/2014/main" id="{A303528C-382D-40E1-A519-60D6DF99F9A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242427FA-C3E6-4455-90FB-DC5A1375A75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00194174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947447C-C41D-4D2B-A9AE-0B0E419D0A3B}"/>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4A692E4-555D-4C7E-A46E-EA956409F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3EE2C7F-9E19-4F27-90E4-A67A8A1E3942}"/>
              </a:ext>
            </a:extLst>
          </p:cNvPr>
          <p:cNvSpPr>
            <a:spLocks noGrp="1"/>
          </p:cNvSpPr>
          <p:nvPr>
            <p:ph type="sldNum" sz="quarter" idx="10"/>
          </p:nvPr>
        </p:nvSpPr>
        <p:spPr/>
        <p:txBody>
          <a:bodyPr/>
          <a:lstStyle/>
          <a:p>
            <a:fld id="{75DFC04C-913B-496D-B68C-76B62705B64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a:extLst>
              <a:ext uri="{FF2B5EF4-FFF2-40B4-BE49-F238E27FC236}">
                <a16:creationId xmlns:a16="http://schemas.microsoft.com/office/drawing/2014/main" id="{10764F29-FC13-466B-A948-974A127F6524}"/>
              </a:ext>
            </a:extLst>
          </p:cNvPr>
          <p:cNvSpPr>
            <a:spLocks noGrp="1" noRot="1" noChangeAspect="1" noChangeArrowheads="1" noTextEdit="1"/>
          </p:cNvSpPr>
          <p:nvPr>
            <p:ph type="sldImg"/>
          </p:nvPr>
        </p:nvSpPr>
        <p:spPr>
          <a:ln/>
        </p:spPr>
      </p:sp>
      <p:sp>
        <p:nvSpPr>
          <p:cNvPr id="80901" name="Rectangle 3">
            <a:extLst>
              <a:ext uri="{FF2B5EF4-FFF2-40B4-BE49-F238E27FC236}">
                <a16:creationId xmlns:a16="http://schemas.microsoft.com/office/drawing/2014/main" id="{1C9E26AD-3E00-4730-A7D8-1108CF137B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biomass transfers, please refer to the </a:t>
            </a:r>
            <a:r>
              <a:rPr lang="en-GB" altLang="en-US" i="1" dirty="0">
                <a:latin typeface="Arial" panose="020B0604020202020204" pitchFamily="34" charset="0"/>
              </a:rPr>
              <a:t>Biomass Transfers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Photo credit: </a:t>
            </a:r>
            <a:r>
              <a:rPr lang="en-US"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Fabian Faber, Shutterstock.com 2018</a:t>
            </a:r>
          </a:p>
        </p:txBody>
      </p:sp>
      <p:sp>
        <p:nvSpPr>
          <p:cNvPr id="2" name="Slide Number Placeholder 1">
            <a:extLst>
              <a:ext uri="{FF2B5EF4-FFF2-40B4-BE49-F238E27FC236}">
                <a16:creationId xmlns:a16="http://schemas.microsoft.com/office/drawing/2014/main" id="{03C3E1AB-F081-40A0-B4C5-92BF8CEB7F57}"/>
              </a:ext>
            </a:extLst>
          </p:cNvPr>
          <p:cNvSpPr>
            <a:spLocks noGrp="1"/>
          </p:cNvSpPr>
          <p:nvPr>
            <p:ph type="sldNum" sz="quarter" idx="10"/>
          </p:nvPr>
        </p:nvSpPr>
        <p:spPr/>
        <p:txBody>
          <a:bodyPr/>
          <a:lstStyle/>
          <a:p>
            <a:fld id="{75DFC04C-913B-496D-B68C-76B62705B64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a:extLst>
              <a:ext uri="{FF2B5EF4-FFF2-40B4-BE49-F238E27FC236}">
                <a16:creationId xmlns:a16="http://schemas.microsoft.com/office/drawing/2014/main" id="{10764F29-FC13-466B-A948-974A127F6524}"/>
              </a:ext>
            </a:extLst>
          </p:cNvPr>
          <p:cNvSpPr>
            <a:spLocks noGrp="1" noRot="1" noChangeAspect="1" noChangeArrowheads="1" noTextEdit="1"/>
          </p:cNvSpPr>
          <p:nvPr>
            <p:ph type="sldImg"/>
          </p:nvPr>
        </p:nvSpPr>
        <p:spPr>
          <a:ln/>
        </p:spPr>
      </p:sp>
      <p:sp>
        <p:nvSpPr>
          <p:cNvPr id="80901" name="Rectangle 3">
            <a:extLst>
              <a:ext uri="{FF2B5EF4-FFF2-40B4-BE49-F238E27FC236}">
                <a16:creationId xmlns:a16="http://schemas.microsoft.com/office/drawing/2014/main" id="{1C9E26AD-3E00-4730-A7D8-1108CF137B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r>
              <a:rPr lang="en-GB" altLang="en-US" dirty="0">
                <a:latin typeface="Arial" panose="020B0604020202020204" pitchFamily="34" charset="0"/>
              </a:rPr>
              <a:t>Help students to recall that the photosynthesis is a chemical reaction that involves an energy transfer, in which light energy from the Sun is converted into chemical energy stored in the glucose molecule. Encourage students to apply this information to answer the question.</a:t>
            </a:r>
          </a:p>
          <a:p>
            <a:endParaRPr lang="en-GB" altLang="en-US" dirty="0">
              <a:latin typeface="Arial" panose="020B0604020202020204" pitchFamily="34" charset="0"/>
            </a:endParaRPr>
          </a:p>
          <a:p>
            <a:r>
              <a:rPr lang="en-GB" altLang="en-US" dirty="0">
                <a:latin typeface="Arial" panose="020B0604020202020204" pitchFamily="34" charset="0"/>
              </a:rPr>
              <a:t>For more information on cellular respiration, please refer to the </a:t>
            </a:r>
            <a:r>
              <a:rPr lang="en-GB" altLang="en-US" i="1" dirty="0">
                <a:latin typeface="Arial" panose="020B0604020202020204" pitchFamily="34" charset="0"/>
              </a:rPr>
              <a:t>Cellular Respiration </a:t>
            </a:r>
            <a:r>
              <a:rPr lang="en-GB" altLang="en-US" dirty="0">
                <a:latin typeface="Arial" panose="020B0604020202020204" pitchFamily="34" charset="0"/>
              </a:rPr>
              <a:t>presentation.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kern="1200" dirty="0">
              <a:solidFill>
                <a:schemeClr val="tx1"/>
              </a:solidFill>
              <a:effectLst/>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id="{526E3377-B618-4B9B-AA95-0D01EE4B1F52}"/>
              </a:ext>
            </a:extLst>
          </p:cNvPr>
          <p:cNvSpPr>
            <a:spLocks noGrp="1"/>
          </p:cNvSpPr>
          <p:nvPr>
            <p:ph type="sldNum" sz="quarter" idx="10"/>
          </p:nvPr>
        </p:nvSpPr>
        <p:spPr/>
        <p:txBody>
          <a:bodyPr/>
          <a:lstStyle/>
          <a:p>
            <a:fld id="{75DFC04C-913B-496D-B68C-76B62705B645}" type="slidenum">
              <a:rPr lang="en-US" altLang="en-US" smtClean="0"/>
              <a:pPr/>
              <a:t>11</a:t>
            </a:fld>
            <a:endParaRPr lang="en-US" altLang="en-US"/>
          </a:p>
        </p:txBody>
      </p:sp>
    </p:spTree>
    <p:extLst>
      <p:ext uri="{BB962C8B-B14F-4D97-AF65-F5344CB8AC3E}">
        <p14:creationId xmlns:p14="http://schemas.microsoft.com/office/powerpoint/2010/main" val="153481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id="{6757AB15-4471-4E15-B5A9-C8220B6AD1B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3700FF1-D592-4A60-BE32-761B9E388A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activity provides illustrated information about how glucose is used by a plant. It could be used to introduce the topic or as a summary.</a:t>
            </a:r>
          </a:p>
        </p:txBody>
      </p:sp>
      <p:sp>
        <p:nvSpPr>
          <p:cNvPr id="2" name="Slide Number Placeholder 1">
            <a:extLst>
              <a:ext uri="{FF2B5EF4-FFF2-40B4-BE49-F238E27FC236}">
                <a16:creationId xmlns:a16="http://schemas.microsoft.com/office/drawing/2014/main" id="{0953E036-E3EB-4F30-B2ED-9EC622BCBEA7}"/>
              </a:ext>
            </a:extLst>
          </p:cNvPr>
          <p:cNvSpPr>
            <a:spLocks noGrp="1"/>
          </p:cNvSpPr>
          <p:nvPr>
            <p:ph type="sldNum" sz="quarter" idx="10"/>
          </p:nvPr>
        </p:nvSpPr>
        <p:spPr/>
        <p:txBody>
          <a:bodyPr/>
          <a:lstStyle/>
          <a:p>
            <a:fld id="{75DFC04C-913B-496D-B68C-76B62705B645}"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08E953A-A72E-486B-9797-C0E3743759E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A45E303-84C2-4E5A-88AF-89CDF2689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Teacher notes</a:t>
            </a:r>
          </a:p>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For more information on cellular respiration, please refer to the </a:t>
            </a:r>
            <a:r>
              <a:rPr lang="en-GB" altLang="en-US" i="1" dirty="0">
                <a:latin typeface="Arial" panose="020B0604020202020204" pitchFamily="34" charset="0"/>
              </a:rPr>
              <a:t>Cellular Respiration </a:t>
            </a:r>
            <a:r>
              <a:rPr lang="en-GB" altLang="en-US" dirty="0">
                <a:latin typeface="Arial" panose="020B0604020202020204" pitchFamily="34" charset="0"/>
              </a:rPr>
              <a:t>presentation.</a:t>
            </a:r>
          </a:p>
          <a:p>
            <a:pPr marL="0" marR="0" lvl="0" indent="0" algn="l" defTabSz="914400" rtl="0" eaLnBrk="0" fontAlgn="base" latinLnBrk="0" hangingPunct="0">
              <a:lnSpc>
                <a:spcPct val="100000"/>
              </a:lnSpc>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kern="1200" dirty="0">
              <a:solidFill>
                <a:schemeClr val="tx1"/>
              </a:solidFill>
              <a:effectLst/>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id="{AB0CB6A2-7429-4A89-9969-293AF75EA2FE}"/>
              </a:ext>
            </a:extLst>
          </p:cNvPr>
          <p:cNvSpPr>
            <a:spLocks noGrp="1"/>
          </p:cNvSpPr>
          <p:nvPr>
            <p:ph type="sldNum" sz="quarter" idx="10"/>
          </p:nvPr>
        </p:nvSpPr>
        <p:spPr/>
        <p:txBody>
          <a:bodyPr/>
          <a:lstStyle/>
          <a:p>
            <a:fld id="{75DFC04C-913B-496D-B68C-76B62705B645}" type="slidenum">
              <a:rPr lang="en-US" altLang="en-US" smtClean="0"/>
              <a:pPr/>
              <a:t>13</a:t>
            </a:fld>
            <a:endParaRPr lang="en-US" altLang="en-US"/>
          </a:p>
        </p:txBody>
      </p:sp>
    </p:spTree>
    <p:extLst>
      <p:ext uri="{BB962C8B-B14F-4D97-AF65-F5344CB8AC3E}">
        <p14:creationId xmlns:p14="http://schemas.microsoft.com/office/powerpoint/2010/main" val="174073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08E953A-A72E-486B-9797-C0E3743759E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A45E303-84C2-4E5A-88AF-89CDF2689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 significant portion of Earth’s atmospheric oxygen is released by photosynthetic algae, and in particular, marine phytoplankton. Scientists estimate that phytoplankton contributes somewhere between 50 and 80% of Earth’s atmospheric oxygen.</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Fabian Plock, Shutterstock.com 2018</a:t>
            </a:r>
          </a:p>
        </p:txBody>
      </p:sp>
      <p:sp>
        <p:nvSpPr>
          <p:cNvPr id="2" name="Slide Number Placeholder 1">
            <a:extLst>
              <a:ext uri="{FF2B5EF4-FFF2-40B4-BE49-F238E27FC236}">
                <a16:creationId xmlns:a16="http://schemas.microsoft.com/office/drawing/2014/main" id="{B56148F9-F126-43C8-ACEF-BF2E892B11C0}"/>
              </a:ext>
            </a:extLst>
          </p:cNvPr>
          <p:cNvSpPr>
            <a:spLocks noGrp="1"/>
          </p:cNvSpPr>
          <p:nvPr>
            <p:ph type="sldNum" sz="quarter" idx="10"/>
          </p:nvPr>
        </p:nvSpPr>
        <p:spPr/>
        <p:txBody>
          <a:bodyPr/>
          <a:lstStyle/>
          <a:p>
            <a:fld id="{75DFC04C-913B-496D-B68C-76B62705B645}" type="slidenum">
              <a:rPr lang="en-US" altLang="en-US" smtClean="0"/>
              <a:pPr/>
              <a:t>14</a:t>
            </a:fld>
            <a:endParaRPr lang="en-US" altLang="en-US"/>
          </a:p>
        </p:txBody>
      </p:sp>
    </p:spTree>
    <p:extLst>
      <p:ext uri="{BB962C8B-B14F-4D97-AF65-F5344CB8AC3E}">
        <p14:creationId xmlns:p14="http://schemas.microsoft.com/office/powerpoint/2010/main" val="60103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F155DFB-A079-443F-AF19-CEBBF35F8B6D}"/>
              </a:ext>
            </a:extLst>
          </p:cNvPr>
          <p:cNvSpPr>
            <a:spLocks noGrp="1"/>
          </p:cNvSpPr>
          <p:nvPr>
            <p:ph type="sldNum" sz="quarter" idx="10"/>
          </p:nvPr>
        </p:nvSpPr>
        <p:spPr/>
        <p:txBody>
          <a:bodyPr/>
          <a:lstStyle/>
          <a:p>
            <a:fld id="{75DFC04C-913B-496D-B68C-76B62705B645}" type="slidenum">
              <a:rPr lang="en-US" altLang="en-US" smtClean="0"/>
              <a:pPr/>
              <a:t>2</a:t>
            </a:fld>
            <a:endParaRPr lang="en-US" altLang="en-US"/>
          </a:p>
        </p:txBody>
      </p:sp>
    </p:spTree>
    <p:extLst>
      <p:ext uri="{BB962C8B-B14F-4D97-AF65-F5344CB8AC3E}">
        <p14:creationId xmlns:p14="http://schemas.microsoft.com/office/powerpoint/2010/main" val="80358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08E953A-A72E-486B-9797-C0E3743759E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A45E303-84C2-4E5A-88AF-89CDF2689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Help students to identify glucose and oxygen as the products of the reaction. For more information on the process of photosynthesis, please refer to the </a:t>
            </a:r>
            <a:r>
              <a:rPr lang="en-GB" altLang="en-US" i="1" dirty="0">
                <a:latin typeface="Arial" panose="020B0604020202020204" pitchFamily="34" charset="0"/>
              </a:rPr>
              <a:t>Photosynthesis</a:t>
            </a:r>
            <a:r>
              <a:rPr lang="en-GB" altLang="en-US" dirty="0">
                <a:latin typeface="Arial" panose="020B0604020202020204" pitchFamily="34" charset="0"/>
              </a:rPr>
              <a:t> presentation.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8F1EB6E2-3EB2-4B3E-B6DD-A96A881EDEB8}"/>
              </a:ext>
            </a:extLst>
          </p:cNvPr>
          <p:cNvSpPr>
            <a:spLocks noGrp="1"/>
          </p:cNvSpPr>
          <p:nvPr>
            <p:ph type="sldNum" sz="quarter" idx="10"/>
          </p:nvPr>
        </p:nvSpPr>
        <p:spPr/>
        <p:txBody>
          <a:bodyPr/>
          <a:lstStyle/>
          <a:p>
            <a:fld id="{75DFC04C-913B-496D-B68C-76B62705B645}" type="slidenum">
              <a:rPr lang="en-US" altLang="en-US" smtClean="0"/>
              <a:pPr/>
              <a:t>3</a:t>
            </a:fld>
            <a:endParaRPr lang="en-US" altLang="en-US"/>
          </a:p>
        </p:txBody>
      </p:sp>
    </p:spTree>
    <p:extLst>
      <p:ext uri="{BB962C8B-B14F-4D97-AF65-F5344CB8AC3E}">
        <p14:creationId xmlns:p14="http://schemas.microsoft.com/office/powerpoint/2010/main" val="41047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08E953A-A72E-486B-9797-C0E3743759E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A45E303-84C2-4E5A-88AF-89CDF2689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eaLnBrk="1" hangingPunct="1">
              <a:lnSpc>
                <a:spcPct val="110000"/>
              </a:lnSpc>
            </a:pPr>
            <a:r>
              <a:rPr lang="en-GB" altLang="en-US" b="1" dirty="0">
                <a:latin typeface="Arial" panose="020B0604020202020204" pitchFamily="34" charset="0"/>
              </a:rPr>
              <a:t>Teacher notes</a:t>
            </a:r>
          </a:p>
          <a:p>
            <a:pPr eaLnBrk="1" hangingPunct="1">
              <a:lnSpc>
                <a:spcPct val="110000"/>
              </a:lnSpc>
            </a:pPr>
            <a:r>
              <a:rPr lang="en-GB" altLang="en-US" dirty="0">
                <a:latin typeface="Arial" panose="020B0604020202020204" pitchFamily="34" charset="0"/>
              </a:rPr>
              <a:t>Help students to interpret the diagram to identify carbon, hydrogen and oxygen as the elements that make up a glucose molecule. Encourage them to revisit the chemical equation for photosynthesis and notice that the reactants also contain carbon, hydrogen and oxygen. Help them to explain how this is consistent with their knowledge that atoms are conserved in chemical reactions.</a:t>
            </a:r>
          </a:p>
          <a:p>
            <a:pPr eaLnBrk="1" hangingPunct="1">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kern="1200" dirty="0">
              <a:solidFill>
                <a:schemeClr val="tx1"/>
              </a:solidFill>
              <a:effectLst/>
              <a:latin typeface="Arial" panose="020B0604020202020204" pitchFamily="34" charset="0"/>
              <a:ea typeface="+mn-ea"/>
              <a:cs typeface="+mn-cs"/>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Compare, integrate and evaluate sources of information presented in different media or formats (e.g., visually, quantitatively) as well as in words in order to address a scientific question or solve a problem.</a:t>
            </a:r>
            <a:endParaRPr lang="en-GB"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2" name="Slide Number Placeholder 1">
            <a:extLst>
              <a:ext uri="{FF2B5EF4-FFF2-40B4-BE49-F238E27FC236}">
                <a16:creationId xmlns:a16="http://schemas.microsoft.com/office/drawing/2014/main" id="{5782B689-BFA5-47A4-9FDF-E84F419FBE67}"/>
              </a:ext>
            </a:extLst>
          </p:cNvPr>
          <p:cNvSpPr>
            <a:spLocks noGrp="1"/>
          </p:cNvSpPr>
          <p:nvPr>
            <p:ph type="sldNum" sz="quarter" idx="10"/>
          </p:nvPr>
        </p:nvSpPr>
        <p:spPr/>
        <p:txBody>
          <a:bodyPr/>
          <a:lstStyle/>
          <a:p>
            <a:fld id="{75DFC04C-913B-496D-B68C-76B62705B645}"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08E953A-A72E-486B-9797-C0E3743759E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A45E303-84C2-4E5A-88AF-89CDF2689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6E2E93D-B2CE-4E12-BA10-262A391215BF}"/>
              </a:ext>
            </a:extLst>
          </p:cNvPr>
          <p:cNvSpPr>
            <a:spLocks noGrp="1"/>
          </p:cNvSpPr>
          <p:nvPr>
            <p:ph type="sldNum" sz="quarter" idx="10"/>
          </p:nvPr>
        </p:nvSpPr>
        <p:spPr/>
        <p:txBody>
          <a:bodyPr/>
          <a:lstStyle/>
          <a:p>
            <a:fld id="{75DFC04C-913B-496D-B68C-76B62705B645}" type="slidenum">
              <a:rPr lang="en-US" altLang="en-US" smtClean="0"/>
              <a:pPr/>
              <a:t>5</a:t>
            </a:fld>
            <a:endParaRPr lang="en-US" altLang="en-US"/>
          </a:p>
        </p:txBody>
      </p:sp>
    </p:spTree>
    <p:extLst>
      <p:ext uri="{BB962C8B-B14F-4D97-AF65-F5344CB8AC3E}">
        <p14:creationId xmlns:p14="http://schemas.microsoft.com/office/powerpoint/2010/main" val="317686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08E953A-A72E-486B-9797-C0E3743759E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A45E303-84C2-4E5A-88AF-89CDF2689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altLang="en-US" b="1" dirty="0">
                <a:latin typeface="Arial" panose="020B0604020202020204" pitchFamily="34" charset="0"/>
              </a:rPr>
              <a:t>Teacher notes</a:t>
            </a:r>
          </a:p>
          <a:p>
            <a:pPr marL="0" marR="0" lvl="0" indent="0" algn="l" defTabSz="914400" rtl="0" eaLnBrk="1" fontAlgn="base" latinLnBrk="0" hangingPunct="1">
              <a:lnSpc>
                <a:spcPct val="100000"/>
              </a:lnSpc>
              <a:spcAft>
                <a:spcPct val="0"/>
              </a:spcAft>
              <a:buClrTx/>
              <a:buSzTx/>
              <a:buFontTx/>
              <a:buNone/>
              <a:tabLst/>
              <a:defRPr/>
            </a:pPr>
            <a:r>
              <a:rPr lang="en-GB" altLang="en-US" b="0" dirty="0">
                <a:latin typeface="Arial" panose="020B0604020202020204" pitchFamily="34" charset="0"/>
              </a:rPr>
              <a:t>Check that students understand the meaning of “insoluble.” If students have covered osmosis, consider asking why being insoluble is important to the use of starch as a storage material. If starch was soluble, it would affect water concentration inside cells and upset the osmotic balance of the plant.</a:t>
            </a:r>
          </a:p>
          <a:p>
            <a:pPr marL="0" marR="0" lvl="0" indent="0" algn="l" defTabSz="914400" rtl="0" eaLnBrk="1" fontAlgn="base" latinLnBrk="0" hangingPunct="1">
              <a:lnSpc>
                <a:spcPct val="100000"/>
              </a:lnSpc>
              <a:spcAft>
                <a:spcPct val="0"/>
              </a:spcAft>
              <a:buClrTx/>
              <a:buSzTx/>
              <a:buFontTx/>
              <a:buNone/>
              <a:tabLst/>
              <a:defRPr/>
            </a:pPr>
            <a:endParaRPr lang="en-GB" altLang="en-US" b="1" dirty="0">
              <a:latin typeface="Arial" panose="020B0604020202020204" pitchFamily="34" charset="0"/>
            </a:endParaRPr>
          </a:p>
          <a:p>
            <a:pPr marL="0" marR="0" lvl="0" indent="0" algn="l" defTabSz="914400" rtl="0" eaLnBrk="1" fontAlgn="base" latinLnBrk="0" hangingPunct="1">
              <a:lnSpc>
                <a:spcPct val="100000"/>
              </a:lnSpc>
              <a:spcAft>
                <a:spcPct val="0"/>
              </a:spcAft>
              <a:buClrTx/>
              <a:buSzTx/>
              <a:buFontTx/>
              <a:buNone/>
              <a:tabLst/>
              <a:defRPr/>
            </a:pPr>
            <a:r>
              <a:rPr lang="en-GB" altLang="en-US" b="1" dirty="0">
                <a:latin typeface="Arial" panose="020B0604020202020204" pitchFamily="34" charset="0"/>
              </a:rPr>
              <a:t>Photo credit: </a:t>
            </a:r>
            <a:r>
              <a:rPr lang="en-US"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Richard Griffin, Shutterstock.com 2018</a:t>
            </a:r>
          </a:p>
        </p:txBody>
      </p:sp>
      <p:sp>
        <p:nvSpPr>
          <p:cNvPr id="2" name="Slide Number Placeholder 1">
            <a:extLst>
              <a:ext uri="{FF2B5EF4-FFF2-40B4-BE49-F238E27FC236}">
                <a16:creationId xmlns:a16="http://schemas.microsoft.com/office/drawing/2014/main" id="{B0A6DBCA-204E-4633-B2D4-28B31079076C}"/>
              </a:ext>
            </a:extLst>
          </p:cNvPr>
          <p:cNvSpPr>
            <a:spLocks noGrp="1"/>
          </p:cNvSpPr>
          <p:nvPr>
            <p:ph type="sldNum" sz="quarter" idx="10"/>
          </p:nvPr>
        </p:nvSpPr>
        <p:spPr/>
        <p:txBody>
          <a:bodyPr/>
          <a:lstStyle/>
          <a:p>
            <a:fld id="{75DFC04C-913B-496D-B68C-76B62705B645}" type="slidenum">
              <a:rPr lang="en-US" altLang="en-US" smtClean="0"/>
              <a:pPr/>
              <a:t>6</a:t>
            </a:fld>
            <a:endParaRPr lang="en-US" altLang="en-US"/>
          </a:p>
        </p:txBody>
      </p:sp>
    </p:spTree>
    <p:extLst>
      <p:ext uri="{BB962C8B-B14F-4D97-AF65-F5344CB8AC3E}">
        <p14:creationId xmlns:p14="http://schemas.microsoft.com/office/powerpoint/2010/main" val="161635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08E953A-A72E-486B-9797-C0E3743759E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A45E303-84C2-4E5A-88AF-89CDF2689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FACEF7F-2A43-49B4-960D-7CBC09E54027}"/>
              </a:ext>
            </a:extLst>
          </p:cNvPr>
          <p:cNvSpPr>
            <a:spLocks noGrp="1"/>
          </p:cNvSpPr>
          <p:nvPr>
            <p:ph type="sldNum" sz="quarter" idx="10"/>
          </p:nvPr>
        </p:nvSpPr>
        <p:spPr/>
        <p:txBody>
          <a:bodyPr/>
          <a:lstStyle/>
          <a:p>
            <a:fld id="{75DFC04C-913B-496D-B68C-76B62705B645}" type="slidenum">
              <a:rPr lang="en-US" altLang="en-US" smtClean="0"/>
              <a:pPr/>
              <a:t>7</a:t>
            </a:fld>
            <a:endParaRPr lang="en-US" altLang="en-US"/>
          </a:p>
        </p:txBody>
      </p:sp>
    </p:spTree>
    <p:extLst>
      <p:ext uri="{BB962C8B-B14F-4D97-AF65-F5344CB8AC3E}">
        <p14:creationId xmlns:p14="http://schemas.microsoft.com/office/powerpoint/2010/main" val="315058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a:extLst>
              <a:ext uri="{FF2B5EF4-FFF2-40B4-BE49-F238E27FC236}">
                <a16:creationId xmlns:a16="http://schemas.microsoft.com/office/drawing/2014/main" id="{3884E6C8-4052-48A6-89EF-7FA82FED192E}"/>
              </a:ext>
            </a:extLst>
          </p:cNvPr>
          <p:cNvSpPr>
            <a:spLocks noGrp="1" noRot="1" noChangeAspect="1" noChangeArrowheads="1" noTextEdit="1"/>
          </p:cNvSpPr>
          <p:nvPr>
            <p:ph type="sldImg"/>
          </p:nvPr>
        </p:nvSpPr>
        <p:spPr>
          <a:ln/>
        </p:spPr>
      </p:sp>
      <p:sp>
        <p:nvSpPr>
          <p:cNvPr id="82949" name="Rectangle 3">
            <a:extLst>
              <a:ext uri="{FF2B5EF4-FFF2-40B4-BE49-F238E27FC236}">
                <a16:creationId xmlns:a16="http://schemas.microsoft.com/office/drawing/2014/main" id="{DD9D03BB-0A03-44A1-85B1-C065BA7AD0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b="0" dirty="0">
                <a:latin typeface="Arial" panose="020B0604020202020204" pitchFamily="34" charset="0"/>
              </a:rPr>
              <a:t>Plants take in nitrate ions from the soil through their roots.</a:t>
            </a:r>
          </a:p>
          <a:p>
            <a:pPr eaLnBrk="1" hangingPunct="1"/>
            <a:endParaRPr lang="en-GB" altLang="en-US" b="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b="1" dirty="0">
              <a:latin typeface="Arial" panose="020B0604020202020204" pitchFamily="34" charset="0"/>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US"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focal point, Shutterstock.com 2018</a:t>
            </a:r>
          </a:p>
        </p:txBody>
      </p:sp>
      <p:sp>
        <p:nvSpPr>
          <p:cNvPr id="2" name="Slide Number Placeholder 1">
            <a:extLst>
              <a:ext uri="{FF2B5EF4-FFF2-40B4-BE49-F238E27FC236}">
                <a16:creationId xmlns:a16="http://schemas.microsoft.com/office/drawing/2014/main" id="{7DD5F41B-B432-4638-A838-D1E1B74A0291}"/>
              </a:ext>
            </a:extLst>
          </p:cNvPr>
          <p:cNvSpPr>
            <a:spLocks noGrp="1"/>
          </p:cNvSpPr>
          <p:nvPr>
            <p:ph type="sldNum" sz="quarter" idx="10"/>
          </p:nvPr>
        </p:nvSpPr>
        <p:spPr/>
        <p:txBody>
          <a:bodyPr/>
          <a:lstStyle/>
          <a:p>
            <a:fld id="{75DFC04C-913B-496D-B68C-76B62705B645}"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a:extLst>
              <a:ext uri="{FF2B5EF4-FFF2-40B4-BE49-F238E27FC236}">
                <a16:creationId xmlns:a16="http://schemas.microsoft.com/office/drawing/2014/main" id="{B869A340-0B28-4711-9733-233D0A0BEB7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C181D5B4-E382-4298-BED4-CA884CB2B4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US" altLang="en-US" dirty="0">
                <a:latin typeface="Arial" panose="020B0604020202020204" pitchFamily="34" charset="0"/>
                <a:cs typeface="Arial" panose="020B0604020202020204" pitchFamily="34" charset="0"/>
              </a:rPr>
              <a:t>olives © </a:t>
            </a:r>
            <a:r>
              <a:rPr lang="en-GB" altLang="en-US" dirty="0">
                <a:latin typeface="Arial" panose="020B0604020202020204" pitchFamily="34" charset="0"/>
              </a:rPr>
              <a:t>Richard Peterson, cocoa butter and beans </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Olyina</a:t>
            </a:r>
            <a:r>
              <a:rPr lang="en-US" altLang="en-US" dirty="0">
                <a:latin typeface="Arial" panose="020B0604020202020204" pitchFamily="34" charset="0"/>
                <a:cs typeface="Arial" panose="020B0604020202020204" pitchFamily="34" charset="0"/>
              </a:rPr>
              <a:t>, all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6B0D756-95FA-4E12-ADB9-DD76582A50F5}"/>
              </a:ext>
            </a:extLst>
          </p:cNvPr>
          <p:cNvSpPr>
            <a:spLocks noGrp="1"/>
          </p:cNvSpPr>
          <p:nvPr>
            <p:ph type="sldNum" sz="quarter" idx="10"/>
          </p:nvPr>
        </p:nvSpPr>
        <p:spPr/>
        <p:txBody>
          <a:bodyPr/>
          <a:lstStyle/>
          <a:p>
            <a:fld id="{75DFC04C-913B-496D-B68C-76B62705B645}"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09253A1E-AA58-41FB-99D8-27419C582BA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119651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5970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8414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8813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161022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133835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27096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7506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76167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45714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4060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57687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1508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76391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42619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34315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03207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15975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0310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9107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5721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8271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2354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5904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41755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94715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D9756719-300F-493D-9C98-1C87D078DEEF}"/>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6"/>
    </p:custDataLst>
    <p:extLst>
      <p:ext uri="{BB962C8B-B14F-4D97-AF65-F5344CB8AC3E}">
        <p14:creationId xmlns:p14="http://schemas.microsoft.com/office/powerpoint/2010/main" val="3054180540"/>
      </p:ext>
    </p:extLst>
  </p:cSld>
  <p:clrMap bg1="lt1" tx1="dk1" bg2="lt2" tx2="dk2" accent1="accent1" accent2="accent2" accent3="accent3" accent4="accent4" accent5="accent5" accent6="accent6" hlink="hlink" folHlink="folHlink"/>
  <p:sldLayoutIdLst>
    <p:sldLayoutId id="2147485531" r:id="rId1"/>
    <p:sldLayoutId id="2147485532" r:id="rId2"/>
    <p:sldLayoutId id="2147485533" r:id="rId3"/>
    <p:sldLayoutId id="2147485534" r:id="rId4"/>
    <p:sldLayoutId id="2147485535" r:id="rId5"/>
    <p:sldLayoutId id="2147485536" r:id="rId6"/>
    <p:sldLayoutId id="2147485537" r:id="rId7"/>
    <p:sldLayoutId id="2147485538" r:id="rId8"/>
    <p:sldLayoutId id="2147485539" r:id="rId9"/>
    <p:sldLayoutId id="2147485540" r:id="rId10"/>
    <p:sldLayoutId id="2147485541" r:id="rId11"/>
    <p:sldLayoutId id="2147485542" r:id="rId12"/>
    <p:sldLayoutId id="2147485543" r:id="rId13"/>
    <p:sldLayoutId id="214748554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37B47808-4BC3-424E-9C62-E20EC815AF38}"/>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4"/>
    </p:custDataLst>
    <p:extLst>
      <p:ext uri="{BB962C8B-B14F-4D97-AF65-F5344CB8AC3E}">
        <p14:creationId xmlns:p14="http://schemas.microsoft.com/office/powerpoint/2010/main" val="4246165390"/>
      </p:ext>
    </p:extLst>
  </p:cSld>
  <p:clrMap bg1="lt1" tx1="dk1" bg2="lt2" tx2="dk2" accent1="accent1" accent2="accent2" accent3="accent3" accent4="accent4" accent5="accent5" accent6="accent6" hlink="hlink" folHlink="folHlink"/>
  <p:sldLayoutIdLst>
    <p:sldLayoutId id="2147485546" r:id="rId1"/>
    <p:sldLayoutId id="2147485547" r:id="rId2"/>
    <p:sldLayoutId id="2147485548" r:id="rId3"/>
    <p:sldLayoutId id="2147485549" r:id="rId4"/>
    <p:sldLayoutId id="2147485550" r:id="rId5"/>
    <p:sldLayoutId id="2147485551" r:id="rId6"/>
    <p:sldLayoutId id="2147485552" r:id="rId7"/>
    <p:sldLayoutId id="2147485553" r:id="rId8"/>
    <p:sldLayoutId id="2147485554" r:id="rId9"/>
    <p:sldLayoutId id="2147485555" r:id="rId10"/>
    <p:sldLayoutId id="2147485556" r:id="rId11"/>
    <p:sldLayoutId id="214748555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7.jpg"/><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1.xml"/><Relationship Id="rId7" Type="http://schemas.openxmlformats.org/officeDocument/2006/relationships/image" Target="../media/image21.png"/><Relationship Id="rId2" Type="http://schemas.openxmlformats.org/officeDocument/2006/relationships/tags" Target="../tags/tag4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20.wmf"/><Relationship Id="rId4" Type="http://schemas.openxmlformats.org/officeDocument/2006/relationships/slideLayout" Target="../slideLayouts/slideLayout6.xml"/><Relationship Id="rId9"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44.xml"/><Relationship Id="rId5" Type="http://schemas.openxmlformats.org/officeDocument/2006/relationships/image" Target="../media/image24.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8A69CFA5-D68E-4A2D-BB78-06A46346E614}"/>
              </a:ext>
            </a:extLst>
          </p:cNvPr>
          <p:cNvSpPr>
            <a:spLocks noGrp="1"/>
          </p:cNvSpPr>
          <p:nvPr>
            <p:ph type="title"/>
          </p:nvPr>
        </p:nvSpPr>
        <p:spPr>
          <a:xfrm>
            <a:off x="3226676" y="1187864"/>
            <a:ext cx="4985832" cy="3127761"/>
          </a:xfrm>
        </p:spPr>
        <p:txBody>
          <a:bodyPr/>
          <a:lstStyle/>
          <a:p>
            <a:r>
              <a:rPr lang="en-GB" altLang="en-US" sz="4000" dirty="0"/>
              <a:t>Products of Photosynthesis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2FE4BA6-C2AF-43AC-A178-7ACD8CF8B2C6}"/>
              </a:ext>
            </a:extLst>
          </p:cNvPr>
          <p:cNvSpPr>
            <a:spLocks noChangeArrowheads="1"/>
          </p:cNvSpPr>
          <p:nvPr/>
        </p:nvSpPr>
        <p:spPr bwMode="auto">
          <a:xfrm>
            <a:off x="342899" y="784225"/>
            <a:ext cx="8437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Plants use all of the different molecules made from glucose to build their cells, tissues and organs.</a:t>
            </a:r>
          </a:p>
        </p:txBody>
      </p:sp>
      <p:sp>
        <p:nvSpPr>
          <p:cNvPr id="41989" name="Rectangle 11">
            <a:extLst>
              <a:ext uri="{FF2B5EF4-FFF2-40B4-BE49-F238E27FC236}">
                <a16:creationId xmlns:a16="http://schemas.microsoft.com/office/drawing/2014/main" id="{8179BF93-A522-4D57-B3F6-A0A93FD36575}"/>
              </a:ext>
            </a:extLst>
          </p:cNvPr>
          <p:cNvSpPr>
            <a:spLocks noGrp="1" noChangeArrowheads="1"/>
          </p:cNvSpPr>
          <p:nvPr>
            <p:ph type="title"/>
          </p:nvPr>
        </p:nvSpPr>
        <p:spPr/>
        <p:txBody>
          <a:bodyPr/>
          <a:lstStyle/>
          <a:p>
            <a:r>
              <a:rPr lang="en-GB" altLang="en-US" dirty="0"/>
              <a:t>Biomass transfers</a:t>
            </a:r>
          </a:p>
        </p:txBody>
      </p:sp>
      <p:sp>
        <p:nvSpPr>
          <p:cNvPr id="330764" name="Text Box 12">
            <a:extLst>
              <a:ext uri="{FF2B5EF4-FFF2-40B4-BE49-F238E27FC236}">
                <a16:creationId xmlns:a16="http://schemas.microsoft.com/office/drawing/2014/main" id="{6A2D4766-FD56-4405-AA36-1F36B2C70338}"/>
              </a:ext>
            </a:extLst>
          </p:cNvPr>
          <p:cNvSpPr txBox="1">
            <a:spLocks noChangeArrowheads="1"/>
          </p:cNvSpPr>
          <p:nvPr/>
        </p:nvSpPr>
        <p:spPr bwMode="auto">
          <a:xfrm>
            <a:off x="342899" y="1733524"/>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living tissue is known as </a:t>
            </a:r>
            <a:r>
              <a:rPr lang="en-GB" altLang="en-US" b="1" dirty="0">
                <a:solidFill>
                  <a:srgbClr val="10BC45"/>
                </a:solidFill>
              </a:rPr>
              <a:t>biomass</a:t>
            </a:r>
            <a:r>
              <a:rPr lang="en-GB" altLang="en-US" dirty="0"/>
              <a:t>.</a:t>
            </a:r>
          </a:p>
        </p:txBody>
      </p:sp>
      <p:sp>
        <p:nvSpPr>
          <p:cNvPr id="330765" name="Text Box 13">
            <a:extLst>
              <a:ext uri="{FF2B5EF4-FFF2-40B4-BE49-F238E27FC236}">
                <a16:creationId xmlns:a16="http://schemas.microsoft.com/office/drawing/2014/main" id="{7F39EAA8-2F00-4DB3-9A79-F5384B2FA704}"/>
              </a:ext>
            </a:extLst>
          </p:cNvPr>
          <p:cNvSpPr txBox="1">
            <a:spLocks noChangeArrowheads="1"/>
          </p:cNvSpPr>
          <p:nvPr/>
        </p:nvSpPr>
        <p:spPr bwMode="auto">
          <a:xfrm>
            <a:off x="342899" y="4950754"/>
            <a:ext cx="40576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Photosynthetic organisms </a:t>
            </a:r>
            <a:br>
              <a:rPr lang="en-GB" altLang="en-US" dirty="0"/>
            </a:br>
            <a:r>
              <a:rPr lang="en-GB" altLang="en-US" dirty="0"/>
              <a:t>are the main source of biomass for all life on Earth.</a:t>
            </a:r>
            <a:endParaRPr lang="en-GB" altLang="en-US" dirty="0">
              <a:sym typeface="Wingdings 3" panose="05040102010807070707" pitchFamily="18" charset="2"/>
            </a:endParaRPr>
          </a:p>
        </p:txBody>
      </p:sp>
      <p:pic>
        <p:nvPicPr>
          <p:cNvPr id="11" name="Picture 10">
            <a:extLst>
              <a:ext uri="{FF2B5EF4-FFF2-40B4-BE49-F238E27FC236}">
                <a16:creationId xmlns:a16="http://schemas.microsoft.com/office/drawing/2014/main" id="{D66437D3-51FE-48D2-9F57-C7A3529C93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E629DAE5-FEB7-40B9-859A-E04149EEC75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3" name="Text Box 13">
            <a:extLst>
              <a:ext uri="{FF2B5EF4-FFF2-40B4-BE49-F238E27FC236}">
                <a16:creationId xmlns:a16="http://schemas.microsoft.com/office/drawing/2014/main" id="{52223B16-2A93-49EB-9881-8346E1C39559}"/>
              </a:ext>
            </a:extLst>
          </p:cNvPr>
          <p:cNvSpPr txBox="1">
            <a:spLocks noChangeArrowheads="1"/>
          </p:cNvSpPr>
          <p:nvPr/>
        </p:nvSpPr>
        <p:spPr bwMode="auto">
          <a:xfrm>
            <a:off x="342899" y="2313491"/>
            <a:ext cx="85289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When plants are eaten, their biomass is </a:t>
            </a:r>
            <a:r>
              <a:rPr lang="en-GB" altLang="en-US" b="1" dirty="0"/>
              <a:t>transferred</a:t>
            </a:r>
            <a:r>
              <a:rPr lang="en-GB" altLang="en-US" dirty="0"/>
              <a:t> to the next level of the food chain.</a:t>
            </a:r>
            <a:endParaRPr lang="en-GB" altLang="en-US" dirty="0">
              <a:sym typeface="Wingdings 3" panose="05040102010807070707" pitchFamily="18" charset="2"/>
            </a:endParaRPr>
          </a:p>
        </p:txBody>
      </p:sp>
      <p:sp>
        <p:nvSpPr>
          <p:cNvPr id="14" name="Text Box 13">
            <a:extLst>
              <a:ext uri="{FF2B5EF4-FFF2-40B4-BE49-F238E27FC236}">
                <a16:creationId xmlns:a16="http://schemas.microsoft.com/office/drawing/2014/main" id="{7341E405-1B3B-40A2-8CC3-4F90201D1363}"/>
              </a:ext>
            </a:extLst>
          </p:cNvPr>
          <p:cNvSpPr txBox="1">
            <a:spLocks noChangeArrowheads="1"/>
          </p:cNvSpPr>
          <p:nvPr/>
        </p:nvSpPr>
        <p:spPr bwMode="auto">
          <a:xfrm>
            <a:off x="342900" y="3262790"/>
            <a:ext cx="380487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All of the molecules made by the plant are available for the consumer to use in its own body.</a:t>
            </a:r>
            <a:endParaRPr lang="en-GB" altLang="en-US" dirty="0">
              <a:sym typeface="Wingdings 3" panose="05040102010807070707" pitchFamily="18" charset="2"/>
            </a:endParaRPr>
          </a:p>
        </p:txBody>
      </p:sp>
      <p:pic>
        <p:nvPicPr>
          <p:cNvPr id="3" name="Picture 2">
            <a:extLst>
              <a:ext uri="{FF2B5EF4-FFF2-40B4-BE49-F238E27FC236}">
                <a16:creationId xmlns:a16="http://schemas.microsoft.com/office/drawing/2014/main" id="{A23B8D76-8919-42D1-9059-E0EDE9D60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3727" y="3017165"/>
            <a:ext cx="3852182" cy="326665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76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4" grpId="0"/>
      <p:bldP spid="330765"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2FE4BA6-C2AF-43AC-A178-7ACD8CF8B2C6}"/>
              </a:ext>
            </a:extLst>
          </p:cNvPr>
          <p:cNvSpPr>
            <a:spLocks noChangeArrowheads="1"/>
          </p:cNvSpPr>
          <p:nvPr/>
        </p:nvSpPr>
        <p:spPr bwMode="auto">
          <a:xfrm>
            <a:off x="342900" y="784225"/>
            <a:ext cx="8437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glucose produced in photosynthesis has another very important role in </a:t>
            </a:r>
            <a:r>
              <a:rPr lang="en-GB" altLang="en-US" b="1" dirty="0">
                <a:solidFill>
                  <a:srgbClr val="10BC45"/>
                </a:solidFill>
              </a:rPr>
              <a:t>cellular respiration</a:t>
            </a:r>
            <a:r>
              <a:rPr lang="en-GB" altLang="en-US" dirty="0">
                <a:solidFill>
                  <a:srgbClr val="010066"/>
                </a:solidFill>
              </a:rPr>
              <a:t>.</a:t>
            </a:r>
          </a:p>
        </p:txBody>
      </p:sp>
      <p:sp>
        <p:nvSpPr>
          <p:cNvPr id="41989" name="Rectangle 11">
            <a:extLst>
              <a:ext uri="{FF2B5EF4-FFF2-40B4-BE49-F238E27FC236}">
                <a16:creationId xmlns:a16="http://schemas.microsoft.com/office/drawing/2014/main" id="{8179BF93-A522-4D57-B3F6-A0A93FD36575}"/>
              </a:ext>
            </a:extLst>
          </p:cNvPr>
          <p:cNvSpPr>
            <a:spLocks noGrp="1" noChangeArrowheads="1"/>
          </p:cNvSpPr>
          <p:nvPr>
            <p:ph type="title"/>
          </p:nvPr>
        </p:nvSpPr>
        <p:spPr/>
        <p:txBody>
          <a:bodyPr/>
          <a:lstStyle/>
          <a:p>
            <a:r>
              <a:rPr lang="en-GB" altLang="en-US"/>
              <a:t>Cellular respiration</a:t>
            </a:r>
          </a:p>
        </p:txBody>
      </p:sp>
      <p:sp>
        <p:nvSpPr>
          <p:cNvPr id="330764" name="Text Box 12">
            <a:extLst>
              <a:ext uri="{FF2B5EF4-FFF2-40B4-BE49-F238E27FC236}">
                <a16:creationId xmlns:a16="http://schemas.microsoft.com/office/drawing/2014/main" id="{6A2D4766-FD56-4405-AA36-1F36B2C70338}"/>
              </a:ext>
            </a:extLst>
          </p:cNvPr>
          <p:cNvSpPr txBox="1">
            <a:spLocks noChangeArrowheads="1"/>
          </p:cNvSpPr>
          <p:nvPr/>
        </p:nvSpPr>
        <p:spPr bwMode="auto">
          <a:xfrm>
            <a:off x="342900" y="1862049"/>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this reaction, glucose is broken down to release energy. </a:t>
            </a:r>
            <a:br>
              <a:rPr lang="en-GB" altLang="en-US" dirty="0"/>
            </a:br>
            <a:r>
              <a:rPr lang="en-GB" altLang="en-US" dirty="0"/>
              <a:t>This is needed for the chemical processes inside all cells.</a:t>
            </a:r>
          </a:p>
        </p:txBody>
      </p:sp>
      <p:pic>
        <p:nvPicPr>
          <p:cNvPr id="11" name="Picture 10">
            <a:extLst>
              <a:ext uri="{FF2B5EF4-FFF2-40B4-BE49-F238E27FC236}">
                <a16:creationId xmlns:a16="http://schemas.microsoft.com/office/drawing/2014/main" id="{D66437D3-51FE-48D2-9F57-C7A3529C93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E629DAE5-FEB7-40B9-859A-E04149EEC75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24" name="AutoShape 12">
            <a:extLst>
              <a:ext uri="{FF2B5EF4-FFF2-40B4-BE49-F238E27FC236}">
                <a16:creationId xmlns:a16="http://schemas.microsoft.com/office/drawing/2014/main" id="{2D0722B4-007A-4889-BC49-A9348AE1470D}"/>
              </a:ext>
            </a:extLst>
          </p:cNvPr>
          <p:cNvSpPr>
            <a:spLocks noChangeArrowheads="1"/>
          </p:cNvSpPr>
          <p:nvPr/>
        </p:nvSpPr>
        <p:spPr bwMode="auto">
          <a:xfrm>
            <a:off x="454025" y="2993094"/>
            <a:ext cx="8326438" cy="1410380"/>
          </a:xfrm>
          <a:prstGeom prst="roundRect">
            <a:avLst>
              <a:gd name="adj" fmla="val 0"/>
            </a:avLst>
          </a:prstGeom>
          <a:noFill/>
          <a:ln w="38100">
            <a:solidFill>
              <a:srgbClr val="10BC4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pic>
        <p:nvPicPr>
          <p:cNvPr id="25" name="Picture 48" descr="energy boom">
            <a:extLst>
              <a:ext uri="{FF2B5EF4-FFF2-40B4-BE49-F238E27FC236}">
                <a16:creationId xmlns:a16="http://schemas.microsoft.com/office/drawing/2014/main" id="{3EAA9FAE-7711-4C07-B130-2241064E27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3563" y="3112156"/>
            <a:ext cx="17303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4">
            <a:extLst>
              <a:ext uri="{FF2B5EF4-FFF2-40B4-BE49-F238E27FC236}">
                <a16:creationId xmlns:a16="http://schemas.microsoft.com/office/drawing/2014/main" id="{D34D5A3A-7B72-4650-8139-2EBBEECC5989}"/>
              </a:ext>
            </a:extLst>
          </p:cNvPr>
          <p:cNvSpPr txBox="1">
            <a:spLocks noChangeArrowheads="1"/>
          </p:cNvSpPr>
          <p:nvPr/>
        </p:nvSpPr>
        <p:spPr bwMode="auto">
          <a:xfrm>
            <a:off x="2185988" y="3421719"/>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oxygen</a:t>
            </a:r>
          </a:p>
        </p:txBody>
      </p:sp>
      <p:sp>
        <p:nvSpPr>
          <p:cNvPr id="27" name="Text Box 15">
            <a:extLst>
              <a:ext uri="{FF2B5EF4-FFF2-40B4-BE49-F238E27FC236}">
                <a16:creationId xmlns:a16="http://schemas.microsoft.com/office/drawing/2014/main" id="{FAB36CDA-4D61-4E90-AE1F-228B65A65EA8}"/>
              </a:ext>
            </a:extLst>
          </p:cNvPr>
          <p:cNvSpPr txBox="1">
            <a:spLocks noChangeArrowheads="1"/>
          </p:cNvSpPr>
          <p:nvPr/>
        </p:nvSpPr>
        <p:spPr bwMode="auto">
          <a:xfrm>
            <a:off x="4011613" y="3242331"/>
            <a:ext cx="140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carbon</a:t>
            </a:r>
          </a:p>
          <a:p>
            <a:pPr algn="ctr"/>
            <a:r>
              <a:rPr lang="en-GB" altLang="en-US" b="1"/>
              <a:t>dioxide</a:t>
            </a:r>
          </a:p>
        </p:txBody>
      </p:sp>
      <p:sp>
        <p:nvSpPr>
          <p:cNvPr id="28" name="Text Box 16">
            <a:extLst>
              <a:ext uri="{FF2B5EF4-FFF2-40B4-BE49-F238E27FC236}">
                <a16:creationId xmlns:a16="http://schemas.microsoft.com/office/drawing/2014/main" id="{3010EFAD-1237-4449-A1D7-BE46CBF3D547}"/>
              </a:ext>
            </a:extLst>
          </p:cNvPr>
          <p:cNvSpPr txBox="1">
            <a:spLocks noChangeArrowheads="1"/>
          </p:cNvSpPr>
          <p:nvPr/>
        </p:nvSpPr>
        <p:spPr bwMode="auto">
          <a:xfrm>
            <a:off x="454025" y="3432831"/>
            <a:ext cx="153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 glucose</a:t>
            </a:r>
          </a:p>
        </p:txBody>
      </p:sp>
      <p:sp>
        <p:nvSpPr>
          <p:cNvPr id="29" name="Text Box 17">
            <a:extLst>
              <a:ext uri="{FF2B5EF4-FFF2-40B4-BE49-F238E27FC236}">
                <a16:creationId xmlns:a16="http://schemas.microsoft.com/office/drawing/2014/main" id="{D983C9C4-54DC-4236-AD10-BD814CF1877D}"/>
              </a:ext>
            </a:extLst>
          </p:cNvPr>
          <p:cNvSpPr txBox="1">
            <a:spLocks noChangeArrowheads="1"/>
          </p:cNvSpPr>
          <p:nvPr/>
        </p:nvSpPr>
        <p:spPr bwMode="auto">
          <a:xfrm>
            <a:off x="1846263" y="3353456"/>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sp>
        <p:nvSpPr>
          <p:cNvPr id="30" name="Text Box 18">
            <a:extLst>
              <a:ext uri="{FF2B5EF4-FFF2-40B4-BE49-F238E27FC236}">
                <a16:creationId xmlns:a16="http://schemas.microsoft.com/office/drawing/2014/main" id="{7F784F41-4222-4E42-B7B5-EC1805177FAA}"/>
              </a:ext>
            </a:extLst>
          </p:cNvPr>
          <p:cNvSpPr txBox="1">
            <a:spLocks noChangeArrowheads="1"/>
          </p:cNvSpPr>
          <p:nvPr/>
        </p:nvSpPr>
        <p:spPr bwMode="auto">
          <a:xfrm>
            <a:off x="5437188" y="3375681"/>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sp>
        <p:nvSpPr>
          <p:cNvPr id="31" name="Text Box 20">
            <a:extLst>
              <a:ext uri="{FF2B5EF4-FFF2-40B4-BE49-F238E27FC236}">
                <a16:creationId xmlns:a16="http://schemas.microsoft.com/office/drawing/2014/main" id="{06823D40-A5A4-48C0-9FA4-1E2A13A88789}"/>
              </a:ext>
            </a:extLst>
          </p:cNvPr>
          <p:cNvSpPr txBox="1">
            <a:spLocks noChangeArrowheads="1"/>
          </p:cNvSpPr>
          <p:nvPr/>
        </p:nvSpPr>
        <p:spPr bwMode="auto">
          <a:xfrm>
            <a:off x="5870575" y="3421719"/>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water</a:t>
            </a:r>
          </a:p>
        </p:txBody>
      </p:sp>
      <p:sp>
        <p:nvSpPr>
          <p:cNvPr id="32" name="Text Box 22">
            <a:extLst>
              <a:ext uri="{FF2B5EF4-FFF2-40B4-BE49-F238E27FC236}">
                <a16:creationId xmlns:a16="http://schemas.microsoft.com/office/drawing/2014/main" id="{87F8C23F-8422-4844-86F4-82C2A8239011}"/>
              </a:ext>
            </a:extLst>
          </p:cNvPr>
          <p:cNvSpPr txBox="1">
            <a:spLocks noChangeArrowheads="1"/>
          </p:cNvSpPr>
          <p:nvPr/>
        </p:nvSpPr>
        <p:spPr bwMode="auto">
          <a:xfrm>
            <a:off x="6784975" y="3432831"/>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    energy)</a:t>
            </a:r>
          </a:p>
        </p:txBody>
      </p:sp>
      <p:sp>
        <p:nvSpPr>
          <p:cNvPr id="33" name="Text Box 23">
            <a:extLst>
              <a:ext uri="{FF2B5EF4-FFF2-40B4-BE49-F238E27FC236}">
                <a16:creationId xmlns:a16="http://schemas.microsoft.com/office/drawing/2014/main" id="{FCA57778-2677-431D-802A-F161EDB73F04}"/>
              </a:ext>
            </a:extLst>
          </p:cNvPr>
          <p:cNvSpPr txBox="1">
            <a:spLocks noChangeArrowheads="1"/>
          </p:cNvSpPr>
          <p:nvPr/>
        </p:nvSpPr>
        <p:spPr bwMode="auto">
          <a:xfrm>
            <a:off x="6937375" y="3386794"/>
            <a:ext cx="3476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pic>
        <p:nvPicPr>
          <p:cNvPr id="38" name="Picture 37" descr="Cellular_respiration_6.1.png">
            <a:extLst>
              <a:ext uri="{FF2B5EF4-FFF2-40B4-BE49-F238E27FC236}">
                <a16:creationId xmlns:a16="http://schemas.microsoft.com/office/drawing/2014/main" id="{BB468F08-704D-4E6D-A8B3-78B4F9F8522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38513" y="3389969"/>
            <a:ext cx="70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12">
            <a:extLst>
              <a:ext uri="{FF2B5EF4-FFF2-40B4-BE49-F238E27FC236}">
                <a16:creationId xmlns:a16="http://schemas.microsoft.com/office/drawing/2014/main" id="{BE3C8B34-3E15-4320-8FCB-6AE39FC44B71}"/>
              </a:ext>
            </a:extLst>
          </p:cNvPr>
          <p:cNvSpPr txBox="1">
            <a:spLocks noChangeArrowheads="1"/>
          </p:cNvSpPr>
          <p:nvPr/>
        </p:nvSpPr>
        <p:spPr bwMode="auto">
          <a:xfrm>
            <a:off x="342900" y="4777771"/>
            <a:ext cx="8326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energy released in this reaction comes from the </a:t>
            </a:r>
            <a:br>
              <a:rPr lang="en-GB" altLang="en-US" dirty="0"/>
            </a:br>
            <a:r>
              <a:rPr lang="en-GB" altLang="en-US" dirty="0"/>
              <a:t>breakdown of glucose.</a:t>
            </a:r>
          </a:p>
        </p:txBody>
      </p:sp>
      <p:sp>
        <p:nvSpPr>
          <p:cNvPr id="40" name="Rectangle 39">
            <a:extLst>
              <a:ext uri="{FF2B5EF4-FFF2-40B4-BE49-F238E27FC236}">
                <a16:creationId xmlns:a16="http://schemas.microsoft.com/office/drawing/2014/main" id="{F9BF0D75-F9F7-4E4C-AC97-6940070CE45E}"/>
              </a:ext>
            </a:extLst>
          </p:cNvPr>
          <p:cNvSpPr>
            <a:spLocks noChangeArrowheads="1"/>
          </p:cNvSpPr>
          <p:nvPr/>
        </p:nvSpPr>
        <p:spPr bwMode="auto">
          <a:xfrm>
            <a:off x="870120" y="5856091"/>
            <a:ext cx="7403760"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Where did the energy stored in glucose come from?</a:t>
            </a:r>
          </a:p>
        </p:txBody>
      </p:sp>
      <p:pic>
        <p:nvPicPr>
          <p:cNvPr id="41" name="Picture 40">
            <a:extLst>
              <a:ext uri="{FF2B5EF4-FFF2-40B4-BE49-F238E27FC236}">
                <a16:creationId xmlns:a16="http://schemas.microsoft.com/office/drawing/2014/main" id="{B752E63F-4593-406E-BB3E-665F6D1168A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19069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4" grpId="0"/>
      <p:bldP spid="24" grpId="0" animBg="1"/>
      <p:bldP spid="26" grpId="0"/>
      <p:bldP spid="27" grpId="0"/>
      <p:bldP spid="28" grpId="0"/>
      <p:bldP spid="29" grpId="0"/>
      <p:bldP spid="30" grpId="0"/>
      <p:bldP spid="31" grpId="0"/>
      <p:bldP spid="32" grpId="0"/>
      <p:bldP spid="33" grpId="0"/>
      <p:bldP spid="39" grpId="0"/>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81FBA843-8CAB-4D6E-A80B-9C8AA1C18431}"/>
              </a:ext>
            </a:extLst>
          </p:cNvPr>
          <p:cNvSpPr>
            <a:spLocks noGrp="1" noChangeArrowheads="1"/>
          </p:cNvSpPr>
          <p:nvPr>
            <p:ph type="title"/>
          </p:nvPr>
        </p:nvSpPr>
        <p:spPr/>
        <p:txBody>
          <a:bodyPr/>
          <a:lstStyle/>
          <a:p>
            <a:r>
              <a:rPr lang="en-GB" altLang="en-US" dirty="0"/>
              <a:t>Uses of glucose summary</a:t>
            </a:r>
          </a:p>
        </p:txBody>
      </p:sp>
      <p:pic>
        <p:nvPicPr>
          <p:cNvPr id="7" name="Picture 6">
            <a:extLst>
              <a:ext uri="{FF2B5EF4-FFF2-40B4-BE49-F238E27FC236}">
                <a16:creationId xmlns:a16="http://schemas.microsoft.com/office/drawing/2014/main" id="{02504A08-3490-4F43-B43D-FB342365757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6CF4C337-AFB2-405F-BBEF-5C595BC209D1}"/>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915368D1-67E6-4A0B-AE8C-8BB73E3C8709}"/>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342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72C4939-C476-4A91-A0E7-C3B4A57AFA8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9B33F17-A392-4AF3-91E1-35A936F8242D}"/>
              </a:ext>
            </a:extLst>
          </p:cNvPr>
          <p:cNvSpPr>
            <a:spLocks noChangeArrowheads="1"/>
          </p:cNvSpPr>
          <p:nvPr/>
        </p:nvSpPr>
        <p:spPr bwMode="auto">
          <a:xfrm>
            <a:off x="342900" y="784225"/>
            <a:ext cx="8615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Photosynthesis produces oxygen as well as glucose.</a:t>
            </a:r>
          </a:p>
        </p:txBody>
      </p:sp>
      <p:sp>
        <p:nvSpPr>
          <p:cNvPr id="25603" name="Rectangle 3">
            <a:extLst>
              <a:ext uri="{FF2B5EF4-FFF2-40B4-BE49-F238E27FC236}">
                <a16:creationId xmlns:a16="http://schemas.microsoft.com/office/drawing/2014/main" id="{1D2A6E20-724C-4866-8E18-4177A5DA192D}"/>
              </a:ext>
            </a:extLst>
          </p:cNvPr>
          <p:cNvSpPr>
            <a:spLocks noGrp="1" noChangeArrowheads="1"/>
          </p:cNvSpPr>
          <p:nvPr>
            <p:ph type="title"/>
          </p:nvPr>
        </p:nvSpPr>
        <p:spPr/>
        <p:txBody>
          <a:bodyPr/>
          <a:lstStyle/>
          <a:p>
            <a:pPr eaLnBrk="1" hangingPunct="1"/>
            <a:r>
              <a:rPr lang="en-GB" altLang="en-US" dirty="0"/>
              <a:t>Uses of oxygen (1)</a:t>
            </a:r>
          </a:p>
        </p:txBody>
      </p:sp>
      <p:pic>
        <p:nvPicPr>
          <p:cNvPr id="13" name="Picture 12">
            <a:extLst>
              <a:ext uri="{FF2B5EF4-FFF2-40B4-BE49-F238E27FC236}">
                <a16:creationId xmlns:a16="http://schemas.microsoft.com/office/drawing/2014/main" id="{46A0C524-2A08-4FC9-8C0E-789FC90959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5" name="Rectangle 14">
            <a:extLst>
              <a:ext uri="{FF2B5EF4-FFF2-40B4-BE49-F238E27FC236}">
                <a16:creationId xmlns:a16="http://schemas.microsoft.com/office/drawing/2014/main" id="{E05E0D0F-B5AF-45B4-86A9-210309861F0B}"/>
              </a:ext>
            </a:extLst>
          </p:cNvPr>
          <p:cNvSpPr>
            <a:spLocks noChangeArrowheads="1"/>
          </p:cNvSpPr>
          <p:nvPr/>
        </p:nvSpPr>
        <p:spPr bwMode="auto">
          <a:xfrm>
            <a:off x="342899" y="2405429"/>
            <a:ext cx="37662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Plants need oxygen for </a:t>
            </a:r>
            <a:r>
              <a:rPr lang="en-GB" altLang="en-US" b="1" dirty="0">
                <a:solidFill>
                  <a:srgbClr val="010066"/>
                </a:solidFill>
              </a:rPr>
              <a:t>cellular respiration</a:t>
            </a:r>
            <a:r>
              <a:rPr lang="en-GB" altLang="en-US" dirty="0">
                <a:solidFill>
                  <a:srgbClr val="010066"/>
                </a:solidFill>
              </a:rPr>
              <a:t>.</a:t>
            </a:r>
          </a:p>
        </p:txBody>
      </p:sp>
      <p:sp>
        <p:nvSpPr>
          <p:cNvPr id="16" name="Rectangle 15">
            <a:extLst>
              <a:ext uri="{FF2B5EF4-FFF2-40B4-BE49-F238E27FC236}">
                <a16:creationId xmlns:a16="http://schemas.microsoft.com/office/drawing/2014/main" id="{DAE4D17B-1D16-4F2F-A415-84C860B40395}"/>
              </a:ext>
            </a:extLst>
          </p:cNvPr>
          <p:cNvSpPr>
            <a:spLocks noChangeArrowheads="1"/>
          </p:cNvSpPr>
          <p:nvPr/>
        </p:nvSpPr>
        <p:spPr bwMode="auto">
          <a:xfrm>
            <a:off x="342901" y="1594827"/>
            <a:ext cx="6690078"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Can you explain how the oxygen may be used?</a:t>
            </a:r>
          </a:p>
        </p:txBody>
      </p:sp>
      <p:sp>
        <p:nvSpPr>
          <p:cNvPr id="11" name="Rectangle 10">
            <a:extLst>
              <a:ext uri="{FF2B5EF4-FFF2-40B4-BE49-F238E27FC236}">
                <a16:creationId xmlns:a16="http://schemas.microsoft.com/office/drawing/2014/main" id="{5ABC38C4-66D2-47A5-AA4E-7DF213E58BF3}"/>
              </a:ext>
            </a:extLst>
          </p:cNvPr>
          <p:cNvSpPr>
            <a:spLocks noChangeArrowheads="1"/>
          </p:cNvSpPr>
          <p:nvPr/>
        </p:nvSpPr>
        <p:spPr bwMode="auto">
          <a:xfrm>
            <a:off x="342898" y="3585363"/>
            <a:ext cx="50890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of the oxygen produced </a:t>
            </a:r>
            <a:br>
              <a:rPr lang="en-GB" altLang="en-US" dirty="0">
                <a:solidFill>
                  <a:srgbClr val="010066"/>
                </a:solidFill>
              </a:rPr>
            </a:br>
            <a:r>
              <a:rPr lang="en-GB" altLang="en-US" dirty="0">
                <a:solidFill>
                  <a:srgbClr val="010066"/>
                </a:solidFill>
              </a:rPr>
              <a:t>in photosynthesis is used for </a:t>
            </a:r>
            <a:br>
              <a:rPr lang="en-GB" altLang="en-US" dirty="0">
                <a:solidFill>
                  <a:srgbClr val="010066"/>
                </a:solidFill>
              </a:rPr>
            </a:br>
            <a:r>
              <a:rPr lang="en-GB" altLang="en-US" dirty="0">
                <a:solidFill>
                  <a:srgbClr val="010066"/>
                </a:solidFill>
              </a:rPr>
              <a:t>cellular respiration.</a:t>
            </a:r>
          </a:p>
        </p:txBody>
      </p:sp>
      <p:sp>
        <p:nvSpPr>
          <p:cNvPr id="12" name="Rectangle 11">
            <a:extLst>
              <a:ext uri="{FF2B5EF4-FFF2-40B4-BE49-F238E27FC236}">
                <a16:creationId xmlns:a16="http://schemas.microsoft.com/office/drawing/2014/main" id="{19C1913B-6FBE-41CD-A635-5575557C0475}"/>
              </a:ext>
            </a:extLst>
          </p:cNvPr>
          <p:cNvSpPr>
            <a:spLocks noChangeArrowheads="1"/>
          </p:cNvSpPr>
          <p:nvPr/>
        </p:nvSpPr>
        <p:spPr bwMode="auto">
          <a:xfrm>
            <a:off x="342898" y="5134631"/>
            <a:ext cx="50890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remaining oxygen is </a:t>
            </a:r>
            <a:br>
              <a:rPr lang="en-GB" altLang="en-US" dirty="0">
                <a:solidFill>
                  <a:srgbClr val="010066"/>
                </a:solidFill>
              </a:rPr>
            </a:br>
            <a:r>
              <a:rPr lang="en-GB" altLang="en-US" dirty="0">
                <a:solidFill>
                  <a:srgbClr val="010066"/>
                </a:solidFill>
              </a:rPr>
              <a:t>released into the environment.</a:t>
            </a:r>
          </a:p>
        </p:txBody>
      </p:sp>
      <p:pic>
        <p:nvPicPr>
          <p:cNvPr id="17" name="Picture 16">
            <a:extLst>
              <a:ext uri="{FF2B5EF4-FFF2-40B4-BE49-F238E27FC236}">
                <a16:creationId xmlns:a16="http://schemas.microsoft.com/office/drawing/2014/main" id="{9B4C63E0-17CB-4D63-8F3E-918618FD8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731" y="2405431"/>
            <a:ext cx="3177370" cy="4210016"/>
          </a:xfrm>
          <a:prstGeom prst="rect">
            <a:avLst/>
          </a:prstGeom>
        </p:spPr>
      </p:pic>
      <p:pic>
        <p:nvPicPr>
          <p:cNvPr id="14" name="Picture 9" descr="notes_icon">
            <a:extLst>
              <a:ext uri="{FF2B5EF4-FFF2-40B4-BE49-F238E27FC236}">
                <a16:creationId xmlns:a16="http://schemas.microsoft.com/office/drawing/2014/main" id="{4E4FC143-0C74-4BFC-85A4-EAF5726A9FA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7">
            <a:extLst>
              <a:ext uri="{FF2B5EF4-FFF2-40B4-BE49-F238E27FC236}">
                <a16:creationId xmlns:a16="http://schemas.microsoft.com/office/drawing/2014/main" id="{082808FD-E0D1-41B8-BE42-39DBE2FB28D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48821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9B33F17-A392-4AF3-91E1-35A936F8242D}"/>
              </a:ext>
            </a:extLst>
          </p:cNvPr>
          <p:cNvSpPr>
            <a:spLocks noChangeArrowheads="1"/>
          </p:cNvSpPr>
          <p:nvPr/>
        </p:nvSpPr>
        <p:spPr bwMode="auto">
          <a:xfrm>
            <a:off x="342900" y="784225"/>
            <a:ext cx="81722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Many of Earth’s organisms depend on a supply of oxygen </a:t>
            </a:r>
            <a:br>
              <a:rPr lang="en-GB" altLang="en-US" dirty="0">
                <a:solidFill>
                  <a:srgbClr val="010066"/>
                </a:solidFill>
              </a:rPr>
            </a:br>
            <a:r>
              <a:rPr lang="en-GB" altLang="en-US" dirty="0">
                <a:solidFill>
                  <a:srgbClr val="010066"/>
                </a:solidFill>
              </a:rPr>
              <a:t>to carry out cellular respiration.</a:t>
            </a:r>
          </a:p>
        </p:txBody>
      </p:sp>
      <p:sp>
        <p:nvSpPr>
          <p:cNvPr id="25603" name="Rectangle 3">
            <a:extLst>
              <a:ext uri="{FF2B5EF4-FFF2-40B4-BE49-F238E27FC236}">
                <a16:creationId xmlns:a16="http://schemas.microsoft.com/office/drawing/2014/main" id="{1D2A6E20-724C-4866-8E18-4177A5DA192D}"/>
              </a:ext>
            </a:extLst>
          </p:cNvPr>
          <p:cNvSpPr>
            <a:spLocks noGrp="1" noChangeArrowheads="1"/>
          </p:cNvSpPr>
          <p:nvPr>
            <p:ph type="title"/>
          </p:nvPr>
        </p:nvSpPr>
        <p:spPr/>
        <p:txBody>
          <a:bodyPr/>
          <a:lstStyle/>
          <a:p>
            <a:pPr eaLnBrk="1" hangingPunct="1"/>
            <a:r>
              <a:rPr lang="en-GB" altLang="en-US" dirty="0"/>
              <a:t>Uses of oxygen (2)</a:t>
            </a:r>
          </a:p>
        </p:txBody>
      </p:sp>
      <p:pic>
        <p:nvPicPr>
          <p:cNvPr id="20" name="Picture 7" descr="notes_icon">
            <a:extLst>
              <a:ext uri="{FF2B5EF4-FFF2-40B4-BE49-F238E27FC236}">
                <a16:creationId xmlns:a16="http://schemas.microsoft.com/office/drawing/2014/main" id="{B63DF5E4-F5F2-458F-AD8D-CE6EA8874B47}"/>
              </a:ext>
            </a:extLst>
          </p:cNvPr>
          <p:cNvPicPr>
            <a:picLocks noChangeAspect="1" noChangeArrowheads="1"/>
          </p:cNvPicPr>
          <p:nvPr/>
        </p:nvPicPr>
        <p:blipFill>
          <a:blip r:embed="rId4" cstate="print"/>
          <a:srcRect/>
          <a:stretch>
            <a:fillRect/>
          </a:stretch>
        </p:blipFill>
        <p:spPr bwMode="auto">
          <a:xfrm>
            <a:off x="8515124" y="150813"/>
            <a:ext cx="442912" cy="387350"/>
          </a:xfrm>
          <a:prstGeom prst="rect">
            <a:avLst/>
          </a:prstGeom>
          <a:noFill/>
          <a:ln w="9525">
            <a:noFill/>
            <a:miter lim="800000"/>
            <a:headEnd/>
            <a:tailEnd/>
          </a:ln>
        </p:spPr>
      </p:pic>
      <p:sp>
        <p:nvSpPr>
          <p:cNvPr id="11" name="Rectangle 10">
            <a:extLst>
              <a:ext uri="{FF2B5EF4-FFF2-40B4-BE49-F238E27FC236}">
                <a16:creationId xmlns:a16="http://schemas.microsoft.com/office/drawing/2014/main" id="{5ABC38C4-66D2-47A5-AA4E-7DF213E58BF3}"/>
              </a:ext>
            </a:extLst>
          </p:cNvPr>
          <p:cNvSpPr>
            <a:spLocks noChangeArrowheads="1"/>
          </p:cNvSpPr>
          <p:nvPr/>
        </p:nvSpPr>
        <p:spPr bwMode="auto">
          <a:xfrm>
            <a:off x="342896" y="2115949"/>
            <a:ext cx="412750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All of the oxygen in Earth’s atmosphere has been made </a:t>
            </a:r>
            <a:br>
              <a:rPr lang="en-GB" altLang="en-US" dirty="0">
                <a:solidFill>
                  <a:srgbClr val="010066"/>
                </a:solidFill>
              </a:rPr>
            </a:br>
            <a:r>
              <a:rPr lang="en-GB" altLang="en-US" dirty="0">
                <a:solidFill>
                  <a:srgbClr val="010066"/>
                </a:solidFill>
              </a:rPr>
              <a:t>by green plants and algae </a:t>
            </a:r>
            <a:br>
              <a:rPr lang="en-GB" altLang="en-US" dirty="0">
                <a:solidFill>
                  <a:srgbClr val="010066"/>
                </a:solidFill>
              </a:rPr>
            </a:br>
            <a:r>
              <a:rPr lang="en-GB" altLang="en-US" dirty="0">
                <a:solidFill>
                  <a:srgbClr val="010066"/>
                </a:solidFill>
              </a:rPr>
              <a:t>during photosynthesis.</a:t>
            </a:r>
          </a:p>
        </p:txBody>
      </p:sp>
      <p:sp>
        <p:nvSpPr>
          <p:cNvPr id="12" name="Rectangle 11">
            <a:extLst>
              <a:ext uri="{FF2B5EF4-FFF2-40B4-BE49-F238E27FC236}">
                <a16:creationId xmlns:a16="http://schemas.microsoft.com/office/drawing/2014/main" id="{19C1913B-6FBE-41CD-A635-5575557C0475}"/>
              </a:ext>
            </a:extLst>
          </p:cNvPr>
          <p:cNvSpPr>
            <a:spLocks noChangeArrowheads="1"/>
          </p:cNvSpPr>
          <p:nvPr/>
        </p:nvSpPr>
        <p:spPr bwMode="auto">
          <a:xfrm>
            <a:off x="342897" y="3986957"/>
            <a:ext cx="41275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means that the oxygen </a:t>
            </a:r>
            <a:br>
              <a:rPr lang="en-GB" altLang="en-US" dirty="0">
                <a:solidFill>
                  <a:srgbClr val="010066"/>
                </a:solidFill>
              </a:rPr>
            </a:br>
            <a:r>
              <a:rPr lang="en-GB" altLang="en-US" dirty="0">
                <a:solidFill>
                  <a:srgbClr val="010066"/>
                </a:solidFill>
              </a:rPr>
              <a:t>you are currently breathing </a:t>
            </a:r>
            <a:br>
              <a:rPr lang="en-GB" altLang="en-US" dirty="0">
                <a:solidFill>
                  <a:srgbClr val="010066"/>
                </a:solidFill>
              </a:rPr>
            </a:br>
            <a:r>
              <a:rPr lang="en-GB" altLang="en-US" dirty="0">
                <a:solidFill>
                  <a:srgbClr val="010066"/>
                </a:solidFill>
              </a:rPr>
              <a:t>was released into the </a:t>
            </a:r>
            <a:br>
              <a:rPr lang="en-GB" altLang="en-US" dirty="0">
                <a:solidFill>
                  <a:srgbClr val="010066"/>
                </a:solidFill>
              </a:rPr>
            </a:br>
            <a:r>
              <a:rPr lang="en-GB" altLang="en-US" dirty="0">
                <a:solidFill>
                  <a:srgbClr val="010066"/>
                </a:solidFill>
              </a:rPr>
              <a:t>environment by a green </a:t>
            </a:r>
            <a:br>
              <a:rPr lang="en-GB" altLang="en-US" dirty="0">
                <a:solidFill>
                  <a:srgbClr val="010066"/>
                </a:solidFill>
              </a:rPr>
            </a:br>
            <a:r>
              <a:rPr lang="en-GB" altLang="en-US" dirty="0">
                <a:solidFill>
                  <a:srgbClr val="010066"/>
                </a:solidFill>
              </a:rPr>
              <a:t>plant or type of algae.</a:t>
            </a:r>
          </a:p>
        </p:txBody>
      </p:sp>
      <p:pic>
        <p:nvPicPr>
          <p:cNvPr id="10" name="Picture 9">
            <a:extLst>
              <a:ext uri="{FF2B5EF4-FFF2-40B4-BE49-F238E27FC236}">
                <a16:creationId xmlns:a16="http://schemas.microsoft.com/office/drawing/2014/main" id="{72CDE1F7-EED5-4320-8CCA-D9B60263F7D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691271" y="1992477"/>
            <a:ext cx="3851595" cy="4160673"/>
          </a:xfrm>
          <a:prstGeom prst="rect">
            <a:avLst/>
          </a:prstGeom>
        </p:spPr>
      </p:pic>
    </p:spTree>
    <p:custDataLst>
      <p:tags r:id="rId1"/>
    </p:custDataLst>
    <p:extLst>
      <p:ext uri="{BB962C8B-B14F-4D97-AF65-F5344CB8AC3E}">
        <p14:creationId xmlns:p14="http://schemas.microsoft.com/office/powerpoint/2010/main" val="13987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9B33F17-A392-4AF3-91E1-35A936F8242D}"/>
              </a:ext>
            </a:extLst>
          </p:cNvPr>
          <p:cNvSpPr>
            <a:spLocks noChangeArrowheads="1"/>
          </p:cNvSpPr>
          <p:nvPr/>
        </p:nvSpPr>
        <p:spPr bwMode="auto">
          <a:xfrm>
            <a:off x="342900" y="784225"/>
            <a:ext cx="8289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Plants and some types of algae make their own food by </a:t>
            </a:r>
            <a:r>
              <a:rPr lang="en-GB" altLang="en-US" b="1" dirty="0">
                <a:solidFill>
                  <a:srgbClr val="10BC45"/>
                </a:solidFill>
              </a:rPr>
              <a:t>photosynthesis</a:t>
            </a:r>
            <a:r>
              <a:rPr lang="en-GB" altLang="en-US" dirty="0">
                <a:solidFill>
                  <a:srgbClr val="010066"/>
                </a:solidFill>
              </a:rPr>
              <a:t>, which is a chemical reaction.</a:t>
            </a:r>
          </a:p>
        </p:txBody>
      </p:sp>
      <p:sp>
        <p:nvSpPr>
          <p:cNvPr id="25603" name="Rectangle 3">
            <a:extLst>
              <a:ext uri="{FF2B5EF4-FFF2-40B4-BE49-F238E27FC236}">
                <a16:creationId xmlns:a16="http://schemas.microsoft.com/office/drawing/2014/main" id="{1D2A6E20-724C-4866-8E18-4177A5DA192D}"/>
              </a:ext>
            </a:extLst>
          </p:cNvPr>
          <p:cNvSpPr>
            <a:spLocks noGrp="1" noChangeArrowheads="1"/>
          </p:cNvSpPr>
          <p:nvPr>
            <p:ph type="title"/>
          </p:nvPr>
        </p:nvSpPr>
        <p:spPr/>
        <p:txBody>
          <a:bodyPr/>
          <a:lstStyle/>
          <a:p>
            <a:pPr eaLnBrk="1" hangingPunct="1"/>
            <a:r>
              <a:rPr lang="en-GB" altLang="en-US" dirty="0"/>
              <a:t>Photosynthesis summary</a:t>
            </a:r>
          </a:p>
        </p:txBody>
      </p:sp>
      <p:pic>
        <p:nvPicPr>
          <p:cNvPr id="13" name="Picture 12">
            <a:extLst>
              <a:ext uri="{FF2B5EF4-FFF2-40B4-BE49-F238E27FC236}">
                <a16:creationId xmlns:a16="http://schemas.microsoft.com/office/drawing/2014/main" id="{46A0C524-2A08-4FC9-8C0E-789FC90959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Rectangle 12">
            <a:extLst>
              <a:ext uri="{FF2B5EF4-FFF2-40B4-BE49-F238E27FC236}">
                <a16:creationId xmlns:a16="http://schemas.microsoft.com/office/drawing/2014/main" id="{015C28FF-21D3-41A5-9EA1-C88036413265}"/>
              </a:ext>
            </a:extLst>
          </p:cNvPr>
          <p:cNvSpPr>
            <a:spLocks noChangeArrowheads="1"/>
          </p:cNvSpPr>
          <p:nvPr/>
        </p:nvSpPr>
        <p:spPr bwMode="auto">
          <a:xfrm>
            <a:off x="342899" y="2119140"/>
            <a:ext cx="6830787" cy="474662"/>
          </a:xfrm>
          <a:prstGeom prst="rect">
            <a:avLst/>
          </a:prstGeom>
          <a:solidFill>
            <a:srgbClr val="96E696"/>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What is the </a:t>
            </a:r>
            <a:r>
              <a:rPr lang="en-GB" altLang="en-US" b="1" dirty="0"/>
              <a:t>word equation </a:t>
            </a:r>
            <a:r>
              <a:rPr lang="en-GB" altLang="en-US" dirty="0"/>
              <a:t>for photosynthesis? </a:t>
            </a:r>
          </a:p>
        </p:txBody>
      </p:sp>
      <p:sp>
        <p:nvSpPr>
          <p:cNvPr id="15" name="AutoShape 32">
            <a:extLst>
              <a:ext uri="{FF2B5EF4-FFF2-40B4-BE49-F238E27FC236}">
                <a16:creationId xmlns:a16="http://schemas.microsoft.com/office/drawing/2014/main" id="{E68C9B1E-5501-49E3-8F91-1EEF782B58C5}"/>
              </a:ext>
            </a:extLst>
          </p:cNvPr>
          <p:cNvSpPr>
            <a:spLocks noChangeArrowheads="1"/>
          </p:cNvSpPr>
          <p:nvPr/>
        </p:nvSpPr>
        <p:spPr bwMode="auto">
          <a:xfrm>
            <a:off x="673100" y="3278403"/>
            <a:ext cx="7775575" cy="1225550"/>
          </a:xfrm>
          <a:prstGeom prst="roundRect">
            <a:avLst>
              <a:gd name="adj" fmla="val 0"/>
            </a:avLst>
          </a:pr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sp>
        <p:nvSpPr>
          <p:cNvPr id="16" name="Text Box 33">
            <a:extLst>
              <a:ext uri="{FF2B5EF4-FFF2-40B4-BE49-F238E27FC236}">
                <a16:creationId xmlns:a16="http://schemas.microsoft.com/office/drawing/2014/main" id="{D36BB1B6-A40B-4BC2-8C7F-31ADE9662FB3}"/>
              </a:ext>
            </a:extLst>
          </p:cNvPr>
          <p:cNvSpPr txBox="1">
            <a:spLocks noChangeArrowheads="1"/>
          </p:cNvSpPr>
          <p:nvPr/>
        </p:nvSpPr>
        <p:spPr bwMode="auto">
          <a:xfrm>
            <a:off x="3422649" y="3363775"/>
            <a:ext cx="1944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rgbClr val="FF6600"/>
                </a:solidFill>
              </a:rPr>
              <a:t>light energy</a:t>
            </a:r>
          </a:p>
        </p:txBody>
      </p:sp>
      <p:sp>
        <p:nvSpPr>
          <p:cNvPr id="19" name="Text Box 35">
            <a:extLst>
              <a:ext uri="{FF2B5EF4-FFF2-40B4-BE49-F238E27FC236}">
                <a16:creationId xmlns:a16="http://schemas.microsoft.com/office/drawing/2014/main" id="{1F51CFB1-5E96-48D2-BFC5-C0B9E13B9A7A}"/>
              </a:ext>
            </a:extLst>
          </p:cNvPr>
          <p:cNvSpPr txBox="1">
            <a:spLocks noChangeArrowheads="1"/>
          </p:cNvSpPr>
          <p:nvPr/>
        </p:nvSpPr>
        <p:spPr bwMode="auto">
          <a:xfrm>
            <a:off x="752475" y="3553040"/>
            <a:ext cx="13684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80000"/>
              </a:lnSpc>
              <a:spcBef>
                <a:spcPct val="50000"/>
              </a:spcBef>
            </a:pPr>
            <a:r>
              <a:rPr lang="en-GB" altLang="en-US" b="1"/>
              <a:t>carbon dioxide</a:t>
            </a:r>
          </a:p>
        </p:txBody>
      </p:sp>
      <p:sp>
        <p:nvSpPr>
          <p:cNvPr id="20" name="Text Box 36">
            <a:extLst>
              <a:ext uri="{FF2B5EF4-FFF2-40B4-BE49-F238E27FC236}">
                <a16:creationId xmlns:a16="http://schemas.microsoft.com/office/drawing/2014/main" id="{853468C5-4A1A-4207-9C97-FACAE16AF8E4}"/>
              </a:ext>
            </a:extLst>
          </p:cNvPr>
          <p:cNvSpPr txBox="1">
            <a:spLocks noChangeArrowheads="1"/>
          </p:cNvSpPr>
          <p:nvPr/>
        </p:nvSpPr>
        <p:spPr bwMode="auto">
          <a:xfrm>
            <a:off x="2079625" y="361654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21" name="Text Box 38">
            <a:extLst>
              <a:ext uri="{FF2B5EF4-FFF2-40B4-BE49-F238E27FC236}">
                <a16:creationId xmlns:a16="http://schemas.microsoft.com/office/drawing/2014/main" id="{47D2F009-4982-4264-B901-98FD66A9D927}"/>
              </a:ext>
            </a:extLst>
          </p:cNvPr>
          <p:cNvSpPr txBox="1">
            <a:spLocks noChangeArrowheads="1"/>
          </p:cNvSpPr>
          <p:nvPr/>
        </p:nvSpPr>
        <p:spPr bwMode="auto">
          <a:xfrm>
            <a:off x="2620962" y="3662578"/>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water</a:t>
            </a:r>
          </a:p>
        </p:txBody>
      </p:sp>
      <p:sp>
        <p:nvSpPr>
          <p:cNvPr id="22" name="Text Box 39">
            <a:extLst>
              <a:ext uri="{FF2B5EF4-FFF2-40B4-BE49-F238E27FC236}">
                <a16:creationId xmlns:a16="http://schemas.microsoft.com/office/drawing/2014/main" id="{A098D973-4E63-4711-B12D-14B1286FFAA0}"/>
              </a:ext>
            </a:extLst>
          </p:cNvPr>
          <p:cNvSpPr txBox="1">
            <a:spLocks noChangeArrowheads="1"/>
          </p:cNvSpPr>
          <p:nvPr/>
        </p:nvSpPr>
        <p:spPr bwMode="auto">
          <a:xfrm>
            <a:off x="7081837" y="3662578"/>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oxygen</a:t>
            </a:r>
          </a:p>
        </p:txBody>
      </p:sp>
      <p:sp>
        <p:nvSpPr>
          <p:cNvPr id="23" name="Text Box 40">
            <a:extLst>
              <a:ext uri="{FF2B5EF4-FFF2-40B4-BE49-F238E27FC236}">
                <a16:creationId xmlns:a16="http://schemas.microsoft.com/office/drawing/2014/main" id="{0288B6E0-377D-494E-99B8-FD53CB13936F}"/>
              </a:ext>
            </a:extLst>
          </p:cNvPr>
          <p:cNvSpPr txBox="1">
            <a:spLocks noChangeArrowheads="1"/>
          </p:cNvSpPr>
          <p:nvPr/>
        </p:nvSpPr>
        <p:spPr bwMode="auto">
          <a:xfrm>
            <a:off x="6546850" y="361654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24" name="Text Box 41">
            <a:extLst>
              <a:ext uri="{FF2B5EF4-FFF2-40B4-BE49-F238E27FC236}">
                <a16:creationId xmlns:a16="http://schemas.microsoft.com/office/drawing/2014/main" id="{DF5EFD32-2021-4ADF-A5AD-ED9B26B3ADB7}"/>
              </a:ext>
            </a:extLst>
          </p:cNvPr>
          <p:cNvSpPr txBox="1">
            <a:spLocks noChangeArrowheads="1"/>
          </p:cNvSpPr>
          <p:nvPr/>
        </p:nvSpPr>
        <p:spPr bwMode="auto">
          <a:xfrm>
            <a:off x="5065712" y="3662578"/>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glucose</a:t>
            </a:r>
          </a:p>
        </p:txBody>
      </p:sp>
      <p:sp>
        <p:nvSpPr>
          <p:cNvPr id="25" name="Right Arrow 36">
            <a:extLst>
              <a:ext uri="{FF2B5EF4-FFF2-40B4-BE49-F238E27FC236}">
                <a16:creationId xmlns:a16="http://schemas.microsoft.com/office/drawing/2014/main" id="{2E5FB6FB-BC58-4DCC-BBE7-35AFBACC7F6E}"/>
              </a:ext>
            </a:extLst>
          </p:cNvPr>
          <p:cNvSpPr>
            <a:spLocks noChangeArrowheads="1"/>
          </p:cNvSpPr>
          <p:nvPr/>
        </p:nvSpPr>
        <p:spPr bwMode="auto">
          <a:xfrm>
            <a:off x="3865562" y="3807040"/>
            <a:ext cx="1114425" cy="200025"/>
          </a:xfrm>
          <a:prstGeom prst="rightArrow">
            <a:avLst>
              <a:gd name="adj1" fmla="val 50000"/>
              <a:gd name="adj2" fmla="val 49988"/>
            </a:avLst>
          </a:prstGeom>
          <a:solidFill>
            <a:srgbClr val="010066"/>
          </a:solidFill>
          <a:ln w="9525" algn="ctr">
            <a:solidFill>
              <a:srgbClr val="010066"/>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 name="Text Box 134">
            <a:extLst>
              <a:ext uri="{FF2B5EF4-FFF2-40B4-BE49-F238E27FC236}">
                <a16:creationId xmlns:a16="http://schemas.microsoft.com/office/drawing/2014/main" id="{7A2ADBA5-E9E8-4CEC-BB5F-550BEBE665B0}"/>
              </a:ext>
            </a:extLst>
          </p:cNvPr>
          <p:cNvSpPr txBox="1">
            <a:spLocks noChangeArrowheads="1"/>
          </p:cNvSpPr>
          <p:nvPr/>
        </p:nvSpPr>
        <p:spPr bwMode="auto">
          <a:xfrm>
            <a:off x="3459162" y="4038815"/>
            <a:ext cx="187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dirty="0">
                <a:solidFill>
                  <a:srgbClr val="339933"/>
                </a:solidFill>
              </a:rPr>
              <a:t>chlorophyll</a:t>
            </a:r>
          </a:p>
        </p:txBody>
      </p:sp>
      <p:sp>
        <p:nvSpPr>
          <p:cNvPr id="27" name="Rectangle 12">
            <a:extLst>
              <a:ext uri="{FF2B5EF4-FFF2-40B4-BE49-F238E27FC236}">
                <a16:creationId xmlns:a16="http://schemas.microsoft.com/office/drawing/2014/main" id="{9AAE4F35-D227-4C5C-AEC3-53D1EAC5CD25}"/>
              </a:ext>
            </a:extLst>
          </p:cNvPr>
          <p:cNvSpPr>
            <a:spLocks noChangeArrowheads="1"/>
          </p:cNvSpPr>
          <p:nvPr/>
        </p:nvSpPr>
        <p:spPr bwMode="auto">
          <a:xfrm>
            <a:off x="342900" y="5209595"/>
            <a:ext cx="5872844" cy="4746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What are the </a:t>
            </a:r>
            <a:r>
              <a:rPr lang="en-GB" altLang="en-US" b="1" dirty="0"/>
              <a:t>products</a:t>
            </a:r>
            <a:r>
              <a:rPr lang="en-GB" altLang="en-US" dirty="0"/>
              <a:t> of this reaction? </a:t>
            </a:r>
          </a:p>
        </p:txBody>
      </p:sp>
      <p:pic>
        <p:nvPicPr>
          <p:cNvPr id="28" name="Picture 7" descr="notes_icon">
            <a:extLst>
              <a:ext uri="{FF2B5EF4-FFF2-40B4-BE49-F238E27FC236}">
                <a16:creationId xmlns:a16="http://schemas.microsoft.com/office/drawing/2014/main" id="{2F4D4D53-0E93-4AAB-AC10-F632E89AD66E}"/>
              </a:ext>
            </a:extLst>
          </p:cNvPr>
          <p:cNvPicPr>
            <a:picLocks noChangeAspect="1" noChangeArrowheads="1"/>
          </p:cNvPicPr>
          <p:nvPr/>
        </p:nvPicPr>
        <p:blipFill>
          <a:blip r:embed="rId5" cstate="print"/>
          <a:srcRect/>
          <a:stretch>
            <a:fillRect/>
          </a:stretch>
        </p:blipFill>
        <p:spPr bwMode="auto">
          <a:xfrm>
            <a:off x="8515124" y="150813"/>
            <a:ext cx="442912" cy="387350"/>
          </a:xfrm>
          <a:prstGeom prst="rect">
            <a:avLst/>
          </a:prstGeom>
          <a:noFill/>
          <a:ln w="9525">
            <a:noFill/>
            <a:miter lim="800000"/>
            <a:headEnd/>
            <a:tailEnd/>
          </a:ln>
        </p:spPr>
      </p:pic>
      <p:pic>
        <p:nvPicPr>
          <p:cNvPr id="18" name="Picture 17">
            <a:extLst>
              <a:ext uri="{FF2B5EF4-FFF2-40B4-BE49-F238E27FC236}">
                <a16:creationId xmlns:a16="http://schemas.microsoft.com/office/drawing/2014/main" id="{ECF7816A-1033-46BE-9400-8D9FFF95B70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31495"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59034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P spid="19" grpId="0"/>
      <p:bldP spid="20" grpId="0"/>
      <p:bldP spid="21" grpId="0"/>
      <p:bldP spid="22" grpId="0"/>
      <p:bldP spid="23" grpId="0"/>
      <p:bldP spid="24" grpId="0"/>
      <p:bldP spid="25" grpId="0" animBg="1"/>
      <p:bldP spid="26"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9B33F17-A392-4AF3-91E1-35A936F8242D}"/>
              </a:ext>
            </a:extLst>
          </p:cNvPr>
          <p:cNvSpPr>
            <a:spLocks noChangeArrowheads="1"/>
          </p:cNvSpPr>
          <p:nvPr/>
        </p:nvSpPr>
        <p:spPr bwMode="auto">
          <a:xfrm>
            <a:off x="342900" y="784225"/>
            <a:ext cx="86151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products of photosynthesis are </a:t>
            </a:r>
            <a:r>
              <a:rPr lang="en-GB" altLang="en-US" b="1" dirty="0">
                <a:solidFill>
                  <a:srgbClr val="10BC45"/>
                </a:solidFill>
              </a:rPr>
              <a:t>glucose</a:t>
            </a:r>
            <a:r>
              <a:rPr lang="en-GB" altLang="en-US" dirty="0">
                <a:solidFill>
                  <a:srgbClr val="010066"/>
                </a:solidFill>
              </a:rPr>
              <a:t>, which is a type </a:t>
            </a:r>
            <a:br>
              <a:rPr lang="en-GB" altLang="en-US" dirty="0">
                <a:solidFill>
                  <a:srgbClr val="010066"/>
                </a:solidFill>
              </a:rPr>
            </a:br>
            <a:r>
              <a:rPr lang="en-GB" altLang="en-US" dirty="0">
                <a:solidFill>
                  <a:srgbClr val="010066"/>
                </a:solidFill>
              </a:rPr>
              <a:t>of sugar, and oxygen.</a:t>
            </a:r>
          </a:p>
        </p:txBody>
      </p:sp>
      <p:sp>
        <p:nvSpPr>
          <p:cNvPr id="25603" name="Rectangle 3">
            <a:extLst>
              <a:ext uri="{FF2B5EF4-FFF2-40B4-BE49-F238E27FC236}">
                <a16:creationId xmlns:a16="http://schemas.microsoft.com/office/drawing/2014/main" id="{1D2A6E20-724C-4866-8E18-4177A5DA192D}"/>
              </a:ext>
            </a:extLst>
          </p:cNvPr>
          <p:cNvSpPr>
            <a:spLocks noGrp="1" noChangeArrowheads="1"/>
          </p:cNvSpPr>
          <p:nvPr>
            <p:ph type="title"/>
          </p:nvPr>
        </p:nvSpPr>
        <p:spPr/>
        <p:txBody>
          <a:bodyPr/>
          <a:lstStyle/>
          <a:p>
            <a:pPr eaLnBrk="1" hangingPunct="1"/>
            <a:r>
              <a:rPr lang="en-GB" altLang="en-US" dirty="0"/>
              <a:t>Glucose</a:t>
            </a:r>
          </a:p>
        </p:txBody>
      </p:sp>
      <p:pic>
        <p:nvPicPr>
          <p:cNvPr id="13" name="Picture 12">
            <a:extLst>
              <a:ext uri="{FF2B5EF4-FFF2-40B4-BE49-F238E27FC236}">
                <a16:creationId xmlns:a16="http://schemas.microsoft.com/office/drawing/2014/main" id="{46A0C524-2A08-4FC9-8C0E-789FC90959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7" descr="notes_icon">
            <a:extLst>
              <a:ext uri="{FF2B5EF4-FFF2-40B4-BE49-F238E27FC236}">
                <a16:creationId xmlns:a16="http://schemas.microsoft.com/office/drawing/2014/main" id="{B63DF5E4-F5F2-458F-AD8D-CE6EA8874B47}"/>
              </a:ext>
            </a:extLst>
          </p:cNvPr>
          <p:cNvPicPr>
            <a:picLocks noChangeAspect="1" noChangeArrowheads="1"/>
          </p:cNvPicPr>
          <p:nvPr/>
        </p:nvPicPr>
        <p:blipFill>
          <a:blip r:embed="rId5" cstate="print"/>
          <a:srcRect/>
          <a:stretch>
            <a:fillRect/>
          </a:stretch>
        </p:blipFill>
        <p:spPr bwMode="auto">
          <a:xfrm>
            <a:off x="8515124" y="150813"/>
            <a:ext cx="442912" cy="387350"/>
          </a:xfrm>
          <a:prstGeom prst="rect">
            <a:avLst/>
          </a:prstGeom>
          <a:noFill/>
          <a:ln w="9525">
            <a:noFill/>
            <a:miter lim="800000"/>
            <a:headEnd/>
            <a:tailEnd/>
          </a:ln>
        </p:spPr>
      </p:pic>
      <p:sp>
        <p:nvSpPr>
          <p:cNvPr id="10" name="Rectangle 9">
            <a:extLst>
              <a:ext uri="{FF2B5EF4-FFF2-40B4-BE49-F238E27FC236}">
                <a16:creationId xmlns:a16="http://schemas.microsoft.com/office/drawing/2014/main" id="{2E55A025-685A-47D3-9323-22BC8D558EC3}"/>
              </a:ext>
            </a:extLst>
          </p:cNvPr>
          <p:cNvSpPr>
            <a:spLocks noChangeArrowheads="1"/>
          </p:cNvSpPr>
          <p:nvPr/>
        </p:nvSpPr>
        <p:spPr bwMode="auto">
          <a:xfrm>
            <a:off x="342900" y="1860444"/>
            <a:ext cx="47624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Glucose is a compound that forms molecules. </a:t>
            </a:r>
          </a:p>
        </p:txBody>
      </p:sp>
      <p:pic>
        <p:nvPicPr>
          <p:cNvPr id="3" name="Picture 2">
            <a:extLst>
              <a:ext uri="{FF2B5EF4-FFF2-40B4-BE49-F238E27FC236}">
                <a16:creationId xmlns:a16="http://schemas.microsoft.com/office/drawing/2014/main" id="{3AD2DB6B-F731-4911-B0C4-DC73A52333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2378" y="1875286"/>
            <a:ext cx="3652028" cy="3107427"/>
          </a:xfrm>
          <a:prstGeom prst="rect">
            <a:avLst/>
          </a:prstGeom>
        </p:spPr>
      </p:pic>
      <p:sp>
        <p:nvSpPr>
          <p:cNvPr id="15" name="Rectangle 14">
            <a:extLst>
              <a:ext uri="{FF2B5EF4-FFF2-40B4-BE49-F238E27FC236}">
                <a16:creationId xmlns:a16="http://schemas.microsoft.com/office/drawing/2014/main" id="{E05E0D0F-B5AF-45B4-86A9-210309861F0B}"/>
              </a:ext>
            </a:extLst>
          </p:cNvPr>
          <p:cNvSpPr>
            <a:spLocks noChangeArrowheads="1"/>
          </p:cNvSpPr>
          <p:nvPr/>
        </p:nvSpPr>
        <p:spPr bwMode="auto">
          <a:xfrm>
            <a:off x="342899" y="5032656"/>
            <a:ext cx="4762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Carbon</a:t>
            </a:r>
            <a:r>
              <a:rPr lang="en-GB" altLang="en-US" dirty="0">
                <a:solidFill>
                  <a:srgbClr val="010066"/>
                </a:solidFill>
              </a:rPr>
              <a:t>, </a:t>
            </a:r>
            <a:r>
              <a:rPr lang="en-GB" altLang="en-US" b="1" dirty="0">
                <a:solidFill>
                  <a:srgbClr val="010066"/>
                </a:solidFill>
              </a:rPr>
              <a:t>hydrogen</a:t>
            </a:r>
            <a:r>
              <a:rPr lang="en-GB" altLang="en-US" dirty="0">
                <a:solidFill>
                  <a:srgbClr val="010066"/>
                </a:solidFill>
              </a:rPr>
              <a:t> and </a:t>
            </a:r>
            <a:r>
              <a:rPr lang="en-GB" altLang="en-US" b="1" dirty="0">
                <a:solidFill>
                  <a:srgbClr val="010066"/>
                </a:solidFill>
              </a:rPr>
              <a:t>oxygen</a:t>
            </a:r>
            <a:r>
              <a:rPr lang="en-GB" altLang="en-US" dirty="0">
                <a:solidFill>
                  <a:srgbClr val="010066"/>
                </a:solidFill>
              </a:rPr>
              <a:t>.  </a:t>
            </a:r>
          </a:p>
        </p:txBody>
      </p:sp>
      <p:sp>
        <p:nvSpPr>
          <p:cNvPr id="16" name="Rectangle 15">
            <a:extLst>
              <a:ext uri="{FF2B5EF4-FFF2-40B4-BE49-F238E27FC236}">
                <a16:creationId xmlns:a16="http://schemas.microsoft.com/office/drawing/2014/main" id="{DAE4D17B-1D16-4F2F-A415-84C860B40395}"/>
              </a:ext>
            </a:extLst>
          </p:cNvPr>
          <p:cNvSpPr>
            <a:spLocks noChangeArrowheads="1"/>
          </p:cNvSpPr>
          <p:nvPr/>
        </p:nvSpPr>
        <p:spPr bwMode="auto">
          <a:xfrm>
            <a:off x="353221" y="4012882"/>
            <a:ext cx="3761580"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What chemical elements </a:t>
            </a:r>
            <a:br>
              <a:rPr lang="en-GB" altLang="en-US" dirty="0">
                <a:solidFill>
                  <a:srgbClr val="010066"/>
                </a:solidFill>
              </a:rPr>
            </a:br>
            <a:r>
              <a:rPr lang="en-GB" altLang="en-US" dirty="0">
                <a:solidFill>
                  <a:srgbClr val="010066"/>
                </a:solidFill>
              </a:rPr>
              <a:t>does glucose contain?</a:t>
            </a:r>
          </a:p>
        </p:txBody>
      </p:sp>
      <p:sp>
        <p:nvSpPr>
          <p:cNvPr id="21" name="Rectangle 20">
            <a:extLst>
              <a:ext uri="{FF2B5EF4-FFF2-40B4-BE49-F238E27FC236}">
                <a16:creationId xmlns:a16="http://schemas.microsoft.com/office/drawing/2014/main" id="{CB386587-7216-46BD-B7E9-B71922487BBD}"/>
              </a:ext>
            </a:extLst>
          </p:cNvPr>
          <p:cNvSpPr>
            <a:spLocks noChangeArrowheads="1"/>
          </p:cNvSpPr>
          <p:nvPr/>
        </p:nvSpPr>
        <p:spPr bwMode="auto">
          <a:xfrm>
            <a:off x="1763889" y="5694387"/>
            <a:ext cx="5616223"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Does this match what you know about the reactants of photosynthesis?</a:t>
            </a:r>
          </a:p>
        </p:txBody>
      </p:sp>
      <p:sp>
        <p:nvSpPr>
          <p:cNvPr id="22" name="Rectangle 21">
            <a:extLst>
              <a:ext uri="{FF2B5EF4-FFF2-40B4-BE49-F238E27FC236}">
                <a16:creationId xmlns:a16="http://schemas.microsoft.com/office/drawing/2014/main" id="{493E6A4B-2E43-4768-92E5-3489128E2B6F}"/>
              </a:ext>
            </a:extLst>
          </p:cNvPr>
          <p:cNvSpPr>
            <a:spLocks noChangeArrowheads="1"/>
          </p:cNvSpPr>
          <p:nvPr/>
        </p:nvSpPr>
        <p:spPr bwMode="auto">
          <a:xfrm>
            <a:off x="342900" y="2936663"/>
            <a:ext cx="44794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diagram shows one glucose molecule.</a:t>
            </a:r>
          </a:p>
        </p:txBody>
      </p:sp>
      <p:pic>
        <p:nvPicPr>
          <p:cNvPr id="12" name="Picture 11">
            <a:extLst>
              <a:ext uri="{FF2B5EF4-FFF2-40B4-BE49-F238E27FC236}">
                <a16:creationId xmlns:a16="http://schemas.microsoft.com/office/drawing/2014/main" id="{1D03591A-478F-47B1-A4C2-EFCBA3B2CC1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149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animBg="1"/>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9B33F17-A392-4AF3-91E1-35A936F8242D}"/>
              </a:ext>
            </a:extLst>
          </p:cNvPr>
          <p:cNvSpPr>
            <a:spLocks noChangeArrowheads="1"/>
          </p:cNvSpPr>
          <p:nvPr/>
        </p:nvSpPr>
        <p:spPr bwMode="auto">
          <a:xfrm>
            <a:off x="342900" y="784225"/>
            <a:ext cx="86151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Glucose is a useful molecule because it can be used to </a:t>
            </a:r>
            <a:br>
              <a:rPr lang="en-GB" altLang="en-US" dirty="0">
                <a:solidFill>
                  <a:srgbClr val="010066"/>
                </a:solidFill>
              </a:rPr>
            </a:br>
            <a:r>
              <a:rPr lang="en-GB" altLang="en-US" dirty="0">
                <a:solidFill>
                  <a:srgbClr val="010066"/>
                </a:solidFill>
              </a:rPr>
              <a:t>make other substances.</a:t>
            </a:r>
          </a:p>
        </p:txBody>
      </p:sp>
      <p:sp>
        <p:nvSpPr>
          <p:cNvPr id="25603" name="Rectangle 3">
            <a:extLst>
              <a:ext uri="{FF2B5EF4-FFF2-40B4-BE49-F238E27FC236}">
                <a16:creationId xmlns:a16="http://schemas.microsoft.com/office/drawing/2014/main" id="{1D2A6E20-724C-4866-8E18-4177A5DA192D}"/>
              </a:ext>
            </a:extLst>
          </p:cNvPr>
          <p:cNvSpPr>
            <a:spLocks noGrp="1" noChangeArrowheads="1"/>
          </p:cNvSpPr>
          <p:nvPr>
            <p:ph type="title"/>
          </p:nvPr>
        </p:nvSpPr>
        <p:spPr/>
        <p:txBody>
          <a:bodyPr/>
          <a:lstStyle/>
          <a:p>
            <a:pPr eaLnBrk="1" hangingPunct="1"/>
            <a:r>
              <a:rPr lang="en-GB" altLang="en-US" dirty="0"/>
              <a:t>Making carbohydrates</a:t>
            </a:r>
          </a:p>
        </p:txBody>
      </p:sp>
      <p:pic>
        <p:nvPicPr>
          <p:cNvPr id="13" name="Picture 12">
            <a:extLst>
              <a:ext uri="{FF2B5EF4-FFF2-40B4-BE49-F238E27FC236}">
                <a16:creationId xmlns:a16="http://schemas.microsoft.com/office/drawing/2014/main" id="{46A0C524-2A08-4FC9-8C0E-789FC90959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0" name="Rectangle 9">
            <a:extLst>
              <a:ext uri="{FF2B5EF4-FFF2-40B4-BE49-F238E27FC236}">
                <a16:creationId xmlns:a16="http://schemas.microsoft.com/office/drawing/2014/main" id="{2E55A025-685A-47D3-9323-22BC8D558EC3}"/>
              </a:ext>
            </a:extLst>
          </p:cNvPr>
          <p:cNvSpPr>
            <a:spLocks noChangeArrowheads="1"/>
          </p:cNvSpPr>
          <p:nvPr/>
        </p:nvSpPr>
        <p:spPr bwMode="auto">
          <a:xfrm>
            <a:off x="342900" y="1846910"/>
            <a:ext cx="38440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For example, many glucose molecules can be joined together to make longer molecules.</a:t>
            </a:r>
          </a:p>
        </p:txBody>
      </p:sp>
      <p:sp>
        <p:nvSpPr>
          <p:cNvPr id="15" name="Rectangle 14">
            <a:extLst>
              <a:ext uri="{FF2B5EF4-FFF2-40B4-BE49-F238E27FC236}">
                <a16:creationId xmlns:a16="http://schemas.microsoft.com/office/drawing/2014/main" id="{E05E0D0F-B5AF-45B4-86A9-210309861F0B}"/>
              </a:ext>
            </a:extLst>
          </p:cNvPr>
          <p:cNvSpPr>
            <a:spLocks noChangeArrowheads="1"/>
          </p:cNvSpPr>
          <p:nvPr/>
        </p:nvSpPr>
        <p:spPr bwMode="auto">
          <a:xfrm>
            <a:off x="342900" y="3648258"/>
            <a:ext cx="4025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Cellulose</a:t>
            </a:r>
            <a:r>
              <a:rPr lang="en-GB" altLang="en-US" dirty="0">
                <a:solidFill>
                  <a:srgbClr val="010066"/>
                </a:solidFill>
              </a:rPr>
              <a:t> and </a:t>
            </a:r>
            <a:r>
              <a:rPr lang="en-GB" altLang="en-US" b="1" dirty="0">
                <a:solidFill>
                  <a:srgbClr val="10BC45"/>
                </a:solidFill>
              </a:rPr>
              <a:t>starch</a:t>
            </a:r>
            <a:r>
              <a:rPr lang="en-GB" altLang="en-US" dirty="0">
                <a:solidFill>
                  <a:srgbClr val="010066"/>
                </a:solidFill>
              </a:rPr>
              <a:t> are examples of long molecules formed in this way.</a:t>
            </a:r>
          </a:p>
        </p:txBody>
      </p:sp>
      <p:sp>
        <p:nvSpPr>
          <p:cNvPr id="11" name="Rectangle 10">
            <a:extLst>
              <a:ext uri="{FF2B5EF4-FFF2-40B4-BE49-F238E27FC236}">
                <a16:creationId xmlns:a16="http://schemas.microsoft.com/office/drawing/2014/main" id="{414AB9EE-99E8-4603-896C-E6CC14533EC1}"/>
              </a:ext>
            </a:extLst>
          </p:cNvPr>
          <p:cNvSpPr>
            <a:spLocks noChangeArrowheads="1"/>
          </p:cNvSpPr>
          <p:nvPr/>
        </p:nvSpPr>
        <p:spPr bwMode="auto">
          <a:xfrm>
            <a:off x="342900" y="5080274"/>
            <a:ext cx="33937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Both of these are types of </a:t>
            </a:r>
            <a:r>
              <a:rPr lang="en-GB" altLang="en-US" b="1" dirty="0">
                <a:solidFill>
                  <a:srgbClr val="10BC45"/>
                </a:solidFill>
              </a:rPr>
              <a:t>carbohydrate</a:t>
            </a:r>
            <a:r>
              <a:rPr lang="en-GB" altLang="en-US" dirty="0">
                <a:solidFill>
                  <a:srgbClr val="010066"/>
                </a:solidFill>
              </a:rPr>
              <a:t>.</a:t>
            </a:r>
          </a:p>
        </p:txBody>
      </p:sp>
      <p:pic>
        <p:nvPicPr>
          <p:cNvPr id="3" name="Picture 2">
            <a:extLst>
              <a:ext uri="{FF2B5EF4-FFF2-40B4-BE49-F238E27FC236}">
                <a16:creationId xmlns:a16="http://schemas.microsoft.com/office/drawing/2014/main" id="{EA40BCBD-1280-4C43-A73B-82BDF04CDD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903355"/>
            <a:ext cx="4112532" cy="3923578"/>
          </a:xfrm>
          <a:prstGeom prst="rect">
            <a:avLst/>
          </a:prstGeom>
        </p:spPr>
      </p:pic>
    </p:spTree>
    <p:custDataLst>
      <p:tags r:id="rId1"/>
    </p:custDataLst>
    <p:extLst>
      <p:ext uri="{BB962C8B-B14F-4D97-AF65-F5344CB8AC3E}">
        <p14:creationId xmlns:p14="http://schemas.microsoft.com/office/powerpoint/2010/main" val="308328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9B33F17-A392-4AF3-91E1-35A936F8242D}"/>
              </a:ext>
            </a:extLst>
          </p:cNvPr>
          <p:cNvSpPr>
            <a:spLocks noChangeArrowheads="1"/>
          </p:cNvSpPr>
          <p:nvPr/>
        </p:nvSpPr>
        <p:spPr bwMode="auto">
          <a:xfrm>
            <a:off x="342900" y="784225"/>
            <a:ext cx="86151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Cellulose and starch have different properties, and they have different uses inside the plant. </a:t>
            </a:r>
          </a:p>
        </p:txBody>
      </p:sp>
      <p:sp>
        <p:nvSpPr>
          <p:cNvPr id="25603" name="Rectangle 3">
            <a:extLst>
              <a:ext uri="{FF2B5EF4-FFF2-40B4-BE49-F238E27FC236}">
                <a16:creationId xmlns:a16="http://schemas.microsoft.com/office/drawing/2014/main" id="{1D2A6E20-724C-4866-8E18-4177A5DA192D}"/>
              </a:ext>
            </a:extLst>
          </p:cNvPr>
          <p:cNvSpPr>
            <a:spLocks noGrp="1" noChangeArrowheads="1"/>
          </p:cNvSpPr>
          <p:nvPr>
            <p:ph type="title"/>
          </p:nvPr>
        </p:nvSpPr>
        <p:spPr/>
        <p:txBody>
          <a:bodyPr/>
          <a:lstStyle/>
          <a:p>
            <a:pPr eaLnBrk="1" hangingPunct="1"/>
            <a:r>
              <a:rPr lang="en-GB" altLang="en-US" dirty="0"/>
              <a:t>Uses of cellulose and starch</a:t>
            </a:r>
          </a:p>
        </p:txBody>
      </p:sp>
      <p:pic>
        <p:nvPicPr>
          <p:cNvPr id="13" name="Picture 12">
            <a:extLst>
              <a:ext uri="{FF2B5EF4-FFF2-40B4-BE49-F238E27FC236}">
                <a16:creationId xmlns:a16="http://schemas.microsoft.com/office/drawing/2014/main" id="{46A0C524-2A08-4FC9-8C0E-789FC90959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7" descr="notes_icon">
            <a:extLst>
              <a:ext uri="{FF2B5EF4-FFF2-40B4-BE49-F238E27FC236}">
                <a16:creationId xmlns:a16="http://schemas.microsoft.com/office/drawing/2014/main" id="{B63DF5E4-F5F2-458F-AD8D-CE6EA8874B47}"/>
              </a:ext>
            </a:extLst>
          </p:cNvPr>
          <p:cNvPicPr>
            <a:picLocks noChangeAspect="1" noChangeArrowheads="1"/>
          </p:cNvPicPr>
          <p:nvPr/>
        </p:nvPicPr>
        <p:blipFill>
          <a:blip r:embed="rId5" cstate="print"/>
          <a:srcRect/>
          <a:stretch>
            <a:fillRect/>
          </a:stretch>
        </p:blipFill>
        <p:spPr bwMode="auto">
          <a:xfrm>
            <a:off x="8515124" y="150813"/>
            <a:ext cx="442912" cy="387350"/>
          </a:xfrm>
          <a:prstGeom prst="rect">
            <a:avLst/>
          </a:prstGeom>
          <a:noFill/>
          <a:ln w="9525">
            <a:noFill/>
            <a:miter lim="800000"/>
            <a:headEnd/>
            <a:tailEnd/>
          </a:ln>
        </p:spPr>
      </p:pic>
      <p:sp>
        <p:nvSpPr>
          <p:cNvPr id="9" name="Rectangle 8">
            <a:extLst>
              <a:ext uri="{FF2B5EF4-FFF2-40B4-BE49-F238E27FC236}">
                <a16:creationId xmlns:a16="http://schemas.microsoft.com/office/drawing/2014/main" id="{FCB430AE-7D31-47DB-BEE7-B4AF32E4658F}"/>
              </a:ext>
            </a:extLst>
          </p:cNvPr>
          <p:cNvSpPr>
            <a:spLocks noChangeArrowheads="1"/>
          </p:cNvSpPr>
          <p:nvPr/>
        </p:nvSpPr>
        <p:spPr bwMode="auto">
          <a:xfrm>
            <a:off x="342899" y="1903890"/>
            <a:ext cx="5586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Cellulose is a tough, fibrous material.</a:t>
            </a:r>
          </a:p>
        </p:txBody>
      </p:sp>
      <p:sp>
        <p:nvSpPr>
          <p:cNvPr id="12" name="Rectangle 11">
            <a:extLst>
              <a:ext uri="{FF2B5EF4-FFF2-40B4-BE49-F238E27FC236}">
                <a16:creationId xmlns:a16="http://schemas.microsoft.com/office/drawing/2014/main" id="{E817B331-0378-4DC5-9619-86B565B533E6}"/>
              </a:ext>
            </a:extLst>
          </p:cNvPr>
          <p:cNvSpPr>
            <a:spLocks noChangeArrowheads="1"/>
          </p:cNvSpPr>
          <p:nvPr/>
        </p:nvSpPr>
        <p:spPr bwMode="auto">
          <a:xfrm>
            <a:off x="342900" y="2654223"/>
            <a:ext cx="48278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Plants use it in their </a:t>
            </a:r>
            <a:r>
              <a:rPr lang="en-GB" altLang="en-US" b="1" dirty="0">
                <a:solidFill>
                  <a:srgbClr val="10BC45"/>
                </a:solidFill>
              </a:rPr>
              <a:t>cell walls</a:t>
            </a:r>
            <a:r>
              <a:rPr lang="en-GB" altLang="en-US" dirty="0">
                <a:solidFill>
                  <a:srgbClr val="010066"/>
                </a:solidFill>
              </a:rPr>
              <a:t>, where it adds strength.</a:t>
            </a:r>
          </a:p>
        </p:txBody>
      </p:sp>
      <p:sp>
        <p:nvSpPr>
          <p:cNvPr id="14" name="Rectangle 13">
            <a:extLst>
              <a:ext uri="{FF2B5EF4-FFF2-40B4-BE49-F238E27FC236}">
                <a16:creationId xmlns:a16="http://schemas.microsoft.com/office/drawing/2014/main" id="{9D4575B3-955E-45E2-8460-4404A921E644}"/>
              </a:ext>
            </a:extLst>
          </p:cNvPr>
          <p:cNvSpPr>
            <a:spLocks noChangeArrowheads="1"/>
          </p:cNvSpPr>
          <p:nvPr/>
        </p:nvSpPr>
        <p:spPr bwMode="auto">
          <a:xfrm>
            <a:off x="342900" y="3773888"/>
            <a:ext cx="48278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SzPct val="100000"/>
            </a:pPr>
            <a:r>
              <a:rPr lang="en-GB" altLang="en-US" dirty="0">
                <a:solidFill>
                  <a:srgbClr val="010066"/>
                </a:solidFill>
              </a:rPr>
              <a:t>Starch can be broken down again into glucose. It is also insoluble.</a:t>
            </a:r>
          </a:p>
        </p:txBody>
      </p:sp>
      <p:sp>
        <p:nvSpPr>
          <p:cNvPr id="16" name="Rectangle 15">
            <a:extLst>
              <a:ext uri="{FF2B5EF4-FFF2-40B4-BE49-F238E27FC236}">
                <a16:creationId xmlns:a16="http://schemas.microsoft.com/office/drawing/2014/main" id="{21D45761-AE5F-49E3-8941-759CCBBFDDF0}"/>
              </a:ext>
            </a:extLst>
          </p:cNvPr>
          <p:cNvSpPr>
            <a:spLocks noChangeArrowheads="1"/>
          </p:cNvSpPr>
          <p:nvPr/>
        </p:nvSpPr>
        <p:spPr bwMode="auto">
          <a:xfrm>
            <a:off x="342900" y="4893554"/>
            <a:ext cx="48278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SzPct val="100000"/>
            </a:pPr>
            <a:r>
              <a:rPr lang="en-GB" altLang="en-US" dirty="0">
                <a:solidFill>
                  <a:srgbClr val="010066"/>
                </a:solidFill>
              </a:rPr>
              <a:t>Plants use it to store excess glucose. Storage organs such as potatoes contain lots of starch.</a:t>
            </a:r>
          </a:p>
        </p:txBody>
      </p:sp>
      <p:pic>
        <p:nvPicPr>
          <p:cNvPr id="10" name="Picture 9" descr="Richard Griffin_107940356.jpg">
            <a:extLst>
              <a:ext uri="{FF2B5EF4-FFF2-40B4-BE49-F238E27FC236}">
                <a16:creationId xmlns:a16="http://schemas.microsoft.com/office/drawing/2014/main" id="{A540DA5C-6730-495C-AB02-1D672179619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5175" y="1898033"/>
            <a:ext cx="260350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1875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9B33F17-A392-4AF3-91E1-35A936F8242D}"/>
              </a:ext>
            </a:extLst>
          </p:cNvPr>
          <p:cNvSpPr>
            <a:spLocks noChangeArrowheads="1"/>
          </p:cNvSpPr>
          <p:nvPr/>
        </p:nvSpPr>
        <p:spPr bwMode="auto">
          <a:xfrm>
            <a:off x="342900" y="784225"/>
            <a:ext cx="86151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atoms in glucose can be rearranged to make other types of molecule.</a:t>
            </a:r>
          </a:p>
        </p:txBody>
      </p:sp>
      <p:sp>
        <p:nvSpPr>
          <p:cNvPr id="25603" name="Rectangle 3">
            <a:extLst>
              <a:ext uri="{FF2B5EF4-FFF2-40B4-BE49-F238E27FC236}">
                <a16:creationId xmlns:a16="http://schemas.microsoft.com/office/drawing/2014/main" id="{1D2A6E20-724C-4866-8E18-4177A5DA192D}"/>
              </a:ext>
            </a:extLst>
          </p:cNvPr>
          <p:cNvSpPr>
            <a:spLocks noGrp="1" noChangeArrowheads="1"/>
          </p:cNvSpPr>
          <p:nvPr>
            <p:ph type="title"/>
          </p:nvPr>
        </p:nvSpPr>
        <p:spPr/>
        <p:txBody>
          <a:bodyPr/>
          <a:lstStyle/>
          <a:p>
            <a:pPr eaLnBrk="1" hangingPunct="1"/>
            <a:r>
              <a:rPr lang="en-GB" altLang="en-US" dirty="0"/>
              <a:t>Making other types of molecule</a:t>
            </a:r>
          </a:p>
        </p:txBody>
      </p:sp>
      <p:pic>
        <p:nvPicPr>
          <p:cNvPr id="13" name="Picture 12">
            <a:extLst>
              <a:ext uri="{FF2B5EF4-FFF2-40B4-BE49-F238E27FC236}">
                <a16:creationId xmlns:a16="http://schemas.microsoft.com/office/drawing/2014/main" id="{46A0C524-2A08-4FC9-8C0E-789FC90959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9" name="Rectangle 8">
            <a:extLst>
              <a:ext uri="{FF2B5EF4-FFF2-40B4-BE49-F238E27FC236}">
                <a16:creationId xmlns:a16="http://schemas.microsoft.com/office/drawing/2014/main" id="{FCB430AE-7D31-47DB-BEE7-B4AF32E4658F}"/>
              </a:ext>
            </a:extLst>
          </p:cNvPr>
          <p:cNvSpPr>
            <a:spLocks noChangeArrowheads="1"/>
          </p:cNvSpPr>
          <p:nvPr/>
        </p:nvSpPr>
        <p:spPr bwMode="auto">
          <a:xfrm>
            <a:off x="342900" y="1991197"/>
            <a:ext cx="8409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They can also be combined with other chemical elements.</a:t>
            </a:r>
          </a:p>
        </p:txBody>
      </p:sp>
      <p:sp>
        <p:nvSpPr>
          <p:cNvPr id="12" name="Rectangle 11">
            <a:extLst>
              <a:ext uri="{FF2B5EF4-FFF2-40B4-BE49-F238E27FC236}">
                <a16:creationId xmlns:a16="http://schemas.microsoft.com/office/drawing/2014/main" id="{E817B331-0378-4DC5-9619-86B565B533E6}"/>
              </a:ext>
            </a:extLst>
          </p:cNvPr>
          <p:cNvSpPr>
            <a:spLocks noChangeArrowheads="1"/>
          </p:cNvSpPr>
          <p:nvPr/>
        </p:nvSpPr>
        <p:spPr bwMode="auto">
          <a:xfrm>
            <a:off x="342900" y="2828836"/>
            <a:ext cx="39787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Plants use these processes to make:</a:t>
            </a:r>
          </a:p>
        </p:txBody>
      </p:sp>
      <p:sp>
        <p:nvSpPr>
          <p:cNvPr id="17" name="Rectangle 16">
            <a:extLst>
              <a:ext uri="{FF2B5EF4-FFF2-40B4-BE49-F238E27FC236}">
                <a16:creationId xmlns:a16="http://schemas.microsoft.com/office/drawing/2014/main" id="{0F38838B-E63C-4A48-873D-FC38AAA2A710}"/>
              </a:ext>
            </a:extLst>
          </p:cNvPr>
          <p:cNvSpPr>
            <a:spLocks noChangeArrowheads="1"/>
          </p:cNvSpPr>
          <p:nvPr/>
        </p:nvSpPr>
        <p:spPr bwMode="auto">
          <a:xfrm>
            <a:off x="692857" y="4035807"/>
            <a:ext cx="38565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Font typeface="Wingdings" panose="05000000000000000000" pitchFamily="2" charset="2"/>
              <a:buChar char="l"/>
            </a:pPr>
            <a:r>
              <a:rPr lang="en-GB" altLang="en-US" b="1" dirty="0">
                <a:solidFill>
                  <a:srgbClr val="10BC45"/>
                </a:solidFill>
              </a:rPr>
              <a:t>amino acids</a:t>
            </a:r>
            <a:r>
              <a:rPr lang="en-GB" altLang="en-US" dirty="0">
                <a:solidFill>
                  <a:srgbClr val="010066"/>
                </a:solidFill>
              </a:rPr>
              <a:t>, which are used to make </a:t>
            </a:r>
            <a:r>
              <a:rPr lang="en-GB" altLang="en-US" b="1" dirty="0">
                <a:solidFill>
                  <a:srgbClr val="10BC45"/>
                </a:solidFill>
              </a:rPr>
              <a:t>proteins</a:t>
            </a:r>
            <a:endParaRPr lang="en-GB" altLang="en-US" dirty="0">
              <a:solidFill>
                <a:srgbClr val="010066"/>
              </a:solidFill>
            </a:endParaRPr>
          </a:p>
        </p:txBody>
      </p:sp>
      <p:sp>
        <p:nvSpPr>
          <p:cNvPr id="18" name="Rectangle 17">
            <a:extLst>
              <a:ext uri="{FF2B5EF4-FFF2-40B4-BE49-F238E27FC236}">
                <a16:creationId xmlns:a16="http://schemas.microsoft.com/office/drawing/2014/main" id="{F543EFA8-417D-43F0-869A-C3AD7094F198}"/>
              </a:ext>
            </a:extLst>
          </p:cNvPr>
          <p:cNvSpPr>
            <a:spLocks noChangeArrowheads="1"/>
          </p:cNvSpPr>
          <p:nvPr/>
        </p:nvSpPr>
        <p:spPr bwMode="auto">
          <a:xfrm>
            <a:off x="692857" y="5242779"/>
            <a:ext cx="39787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Font typeface="Wingdings" panose="05000000000000000000" pitchFamily="2" charset="2"/>
              <a:buChar char="l"/>
            </a:pPr>
            <a:r>
              <a:rPr lang="en-GB" altLang="en-US" b="1" dirty="0">
                <a:solidFill>
                  <a:srgbClr val="10BC45"/>
                </a:solidFill>
              </a:rPr>
              <a:t>DNA</a:t>
            </a:r>
            <a:r>
              <a:rPr lang="en-GB" altLang="en-US" dirty="0">
                <a:solidFill>
                  <a:srgbClr val="010066"/>
                </a:solidFill>
              </a:rPr>
              <a:t>.</a:t>
            </a:r>
          </a:p>
        </p:txBody>
      </p:sp>
      <p:pic>
        <p:nvPicPr>
          <p:cNvPr id="5" name="Picture 4">
            <a:extLst>
              <a:ext uri="{FF2B5EF4-FFF2-40B4-BE49-F238E27FC236}">
                <a16:creationId xmlns:a16="http://schemas.microsoft.com/office/drawing/2014/main" id="{B5643077-2AA5-4C3C-956D-BD6C258B8F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086" y="3429000"/>
            <a:ext cx="4946589" cy="3134632"/>
          </a:xfrm>
          <a:prstGeom prst="rect">
            <a:avLst/>
          </a:prstGeom>
        </p:spPr>
      </p:pic>
    </p:spTree>
    <p:custDataLst>
      <p:tags r:id="rId1"/>
    </p:custDataLst>
    <p:extLst>
      <p:ext uri="{BB962C8B-B14F-4D97-AF65-F5344CB8AC3E}">
        <p14:creationId xmlns:p14="http://schemas.microsoft.com/office/powerpoint/2010/main" val="95224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4">
            <a:extLst>
              <a:ext uri="{FF2B5EF4-FFF2-40B4-BE49-F238E27FC236}">
                <a16:creationId xmlns:a16="http://schemas.microsoft.com/office/drawing/2014/main" id="{6282BE92-FEBD-49E7-BA33-AA03857DD06C}"/>
              </a:ext>
            </a:extLst>
          </p:cNvPr>
          <p:cNvSpPr>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To make amino acids, plants combine </a:t>
            </a:r>
            <a:r>
              <a:rPr lang="en-GB" altLang="en-US" dirty="0">
                <a:solidFill>
                  <a:srgbClr val="010066"/>
                </a:solidFill>
              </a:rPr>
              <a:t>some parts of the glucose molecule with </a:t>
            </a:r>
            <a:r>
              <a:rPr lang="en-GB" altLang="en-US" b="1" dirty="0">
                <a:solidFill>
                  <a:srgbClr val="10BC45"/>
                </a:solidFill>
              </a:rPr>
              <a:t>nitrate ions </a:t>
            </a:r>
            <a:r>
              <a:rPr lang="en-GB" altLang="en-US" dirty="0"/>
              <a:t>from the soil.</a:t>
            </a:r>
            <a:endParaRPr lang="en-GB" altLang="en-US" dirty="0">
              <a:solidFill>
                <a:srgbClr val="010066"/>
              </a:solidFill>
            </a:endParaRPr>
          </a:p>
        </p:txBody>
      </p:sp>
      <p:sp>
        <p:nvSpPr>
          <p:cNvPr id="44035" name="Rectangle 21">
            <a:extLst>
              <a:ext uri="{FF2B5EF4-FFF2-40B4-BE49-F238E27FC236}">
                <a16:creationId xmlns:a16="http://schemas.microsoft.com/office/drawing/2014/main" id="{BE13FFA8-0F86-4449-93CB-EB58FF61A385}"/>
              </a:ext>
            </a:extLst>
          </p:cNvPr>
          <p:cNvSpPr>
            <a:spLocks noGrp="1" noChangeArrowheads="1"/>
          </p:cNvSpPr>
          <p:nvPr>
            <p:ph type="title"/>
          </p:nvPr>
        </p:nvSpPr>
        <p:spPr/>
        <p:txBody>
          <a:bodyPr/>
          <a:lstStyle/>
          <a:p>
            <a:pPr eaLnBrk="1" hangingPunct="1"/>
            <a:r>
              <a:rPr lang="en-GB" altLang="en-US" dirty="0"/>
              <a:t>Making amino acids</a:t>
            </a:r>
          </a:p>
        </p:txBody>
      </p:sp>
      <p:sp>
        <p:nvSpPr>
          <p:cNvPr id="28" name="Rectangle 22">
            <a:extLst>
              <a:ext uri="{FF2B5EF4-FFF2-40B4-BE49-F238E27FC236}">
                <a16:creationId xmlns:a16="http://schemas.microsoft.com/office/drawing/2014/main" id="{5DC106E4-72C6-4936-BA52-8428B26CC271}"/>
              </a:ext>
            </a:extLst>
          </p:cNvPr>
          <p:cNvSpPr>
            <a:spLocks noChangeArrowheads="1"/>
          </p:cNvSpPr>
          <p:nvPr/>
        </p:nvSpPr>
        <p:spPr bwMode="auto">
          <a:xfrm>
            <a:off x="342900" y="2825619"/>
            <a:ext cx="33485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Many amino acid molecules are joined together to make long protein molecules. </a:t>
            </a:r>
            <a:endParaRPr lang="en-GB" altLang="en-US" dirty="0">
              <a:solidFill>
                <a:srgbClr val="010066"/>
              </a:solidFill>
            </a:endParaRPr>
          </a:p>
        </p:txBody>
      </p:sp>
      <p:pic>
        <p:nvPicPr>
          <p:cNvPr id="30" name="Picture 29" descr="focal point_73588300.jpg">
            <a:extLst>
              <a:ext uri="{FF2B5EF4-FFF2-40B4-BE49-F238E27FC236}">
                <a16:creationId xmlns:a16="http://schemas.microsoft.com/office/drawing/2014/main" id="{2C3D7B1D-A06F-4CA9-9214-328CB3C7F4BA}"/>
              </a:ext>
            </a:extLst>
          </p:cNvPr>
          <p:cNvPicPr>
            <a:picLocks noChangeAspect="1"/>
          </p:cNvPicPr>
          <p:nvPr/>
        </p:nvPicPr>
        <p:blipFill>
          <a:blip r:embed="rId4">
            <a:extLst>
              <a:ext uri="{28A0092B-C50C-407E-A947-70E740481C1C}">
                <a14:useLocalDpi xmlns:a14="http://schemas.microsoft.com/office/drawing/2010/main" val="0"/>
              </a:ext>
            </a:extLst>
          </a:blip>
          <a:srcRect l="3320"/>
          <a:stretch>
            <a:fillRect/>
          </a:stretch>
        </p:blipFill>
        <p:spPr bwMode="auto">
          <a:xfrm>
            <a:off x="4437062" y="3063473"/>
            <a:ext cx="4011613"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F29F6F8-CE9E-4E38-BAD7-8C8C31D34ED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29484C31-FE2D-4B9E-8900-5C658CD4FEC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
        <p:nvSpPr>
          <p:cNvPr id="14" name="Rectangle 13">
            <a:extLst>
              <a:ext uri="{FF2B5EF4-FFF2-40B4-BE49-F238E27FC236}">
                <a16:creationId xmlns:a16="http://schemas.microsoft.com/office/drawing/2014/main" id="{83A5AEAA-5334-4340-BF28-09C94BEAB87C}"/>
              </a:ext>
            </a:extLst>
          </p:cNvPr>
          <p:cNvSpPr>
            <a:spLocks noChangeArrowheads="1"/>
          </p:cNvSpPr>
          <p:nvPr/>
        </p:nvSpPr>
        <p:spPr bwMode="auto">
          <a:xfrm>
            <a:off x="393700" y="1989588"/>
            <a:ext cx="8332612"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Which plant part is used to take in nitrate ions from the soil?</a:t>
            </a:r>
          </a:p>
        </p:txBody>
      </p:sp>
      <p:sp>
        <p:nvSpPr>
          <p:cNvPr id="15" name="Rectangle 22">
            <a:extLst>
              <a:ext uri="{FF2B5EF4-FFF2-40B4-BE49-F238E27FC236}">
                <a16:creationId xmlns:a16="http://schemas.microsoft.com/office/drawing/2014/main" id="{4244D74C-F122-48EC-A842-4D824AF4155A}"/>
              </a:ext>
            </a:extLst>
          </p:cNvPr>
          <p:cNvSpPr>
            <a:spLocks noChangeArrowheads="1"/>
          </p:cNvSpPr>
          <p:nvPr/>
        </p:nvSpPr>
        <p:spPr bwMode="auto">
          <a:xfrm>
            <a:off x="342900" y="4769644"/>
            <a:ext cx="35856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Proteins are needed to </a:t>
            </a:r>
            <a:br>
              <a:rPr lang="en-GB" altLang="en-US" dirty="0"/>
            </a:br>
            <a:r>
              <a:rPr lang="en-GB" altLang="en-US" dirty="0"/>
              <a:t>make new cells, allowing plants to grow. </a:t>
            </a:r>
            <a:endParaRPr lang="en-GB" altLang="en-US" dirty="0">
              <a:solidFill>
                <a:srgbClr val="010066"/>
              </a:solidFill>
            </a:endParaRPr>
          </a:p>
        </p:txBody>
      </p:sp>
      <p:pic>
        <p:nvPicPr>
          <p:cNvPr id="16" name="Picture 15">
            <a:extLst>
              <a:ext uri="{FF2B5EF4-FFF2-40B4-BE49-F238E27FC236}">
                <a16:creationId xmlns:a16="http://schemas.microsoft.com/office/drawing/2014/main" id="{D49F7DBD-C164-4EDD-81A9-8F4A0AF678F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Olyina_267553343.jpg">
            <a:extLst>
              <a:ext uri="{FF2B5EF4-FFF2-40B4-BE49-F238E27FC236}">
                <a16:creationId xmlns:a16="http://schemas.microsoft.com/office/drawing/2014/main" id="{E9D4AEF5-2AC9-4AC6-AAD5-17B468A0E8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7422" y="4351201"/>
            <a:ext cx="3601854" cy="2136724"/>
          </a:xfrm>
          <a:prstGeom prst="roundRect">
            <a:avLst>
              <a:gd name="adj" fmla="val 4995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a:extLst>
              <a:ext uri="{FF2B5EF4-FFF2-40B4-BE49-F238E27FC236}">
                <a16:creationId xmlns:a16="http://schemas.microsoft.com/office/drawing/2014/main" id="{F566693D-1749-4DCD-9FF6-5423E46411BA}"/>
              </a:ext>
            </a:extLst>
          </p:cNvPr>
          <p:cNvSpPr>
            <a:spLocks noGrp="1" noChangeArrowheads="1"/>
          </p:cNvSpPr>
          <p:nvPr>
            <p:ph type="title"/>
          </p:nvPr>
        </p:nvSpPr>
        <p:spPr/>
        <p:txBody>
          <a:bodyPr/>
          <a:lstStyle/>
          <a:p>
            <a:r>
              <a:rPr lang="en-GB" altLang="en-US" dirty="0"/>
              <a:t>Making fats and oils</a:t>
            </a:r>
          </a:p>
        </p:txBody>
      </p:sp>
      <p:sp>
        <p:nvSpPr>
          <p:cNvPr id="46084" name="Text Box 4">
            <a:extLst>
              <a:ext uri="{FF2B5EF4-FFF2-40B4-BE49-F238E27FC236}">
                <a16:creationId xmlns:a16="http://schemas.microsoft.com/office/drawing/2014/main" id="{AB0913B0-FABF-456D-A02E-691D13B4590D}"/>
              </a:ext>
            </a:extLst>
          </p:cNvPr>
          <p:cNvSpPr txBox="1">
            <a:spLocks noChangeArrowheads="1"/>
          </p:cNvSpPr>
          <p:nvPr/>
        </p:nvSpPr>
        <p:spPr bwMode="auto">
          <a:xfrm>
            <a:off x="342900" y="784225"/>
            <a:ext cx="8572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of the glucose produced in photosynthesis is converted into </a:t>
            </a:r>
            <a:r>
              <a:rPr lang="en-GB" altLang="en-US" b="1" dirty="0"/>
              <a:t>fats </a:t>
            </a:r>
            <a:r>
              <a:rPr lang="en-GB" altLang="en-US" dirty="0"/>
              <a:t>and </a:t>
            </a:r>
            <a:r>
              <a:rPr lang="en-GB" altLang="en-US" b="1" dirty="0"/>
              <a:t>oils</a:t>
            </a:r>
            <a:r>
              <a:rPr lang="en-GB" altLang="en-US" dirty="0"/>
              <a:t>. </a:t>
            </a:r>
          </a:p>
        </p:txBody>
      </p:sp>
      <p:sp>
        <p:nvSpPr>
          <p:cNvPr id="389125" name="Text Box 54">
            <a:extLst>
              <a:ext uri="{FF2B5EF4-FFF2-40B4-BE49-F238E27FC236}">
                <a16:creationId xmlns:a16="http://schemas.microsoft.com/office/drawing/2014/main" id="{00409C38-096B-4362-8382-A9A078039715}"/>
              </a:ext>
            </a:extLst>
          </p:cNvPr>
          <p:cNvSpPr txBox="1">
            <a:spLocks noChangeArrowheads="1"/>
          </p:cNvSpPr>
          <p:nvPr/>
        </p:nvSpPr>
        <p:spPr bwMode="auto">
          <a:xfrm>
            <a:off x="342900" y="1973263"/>
            <a:ext cx="762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Plant seeds often contain a high concentration of oils.</a:t>
            </a:r>
          </a:p>
        </p:txBody>
      </p:sp>
      <p:sp>
        <p:nvSpPr>
          <p:cNvPr id="12" name="Text Box 53">
            <a:extLst>
              <a:ext uri="{FF2B5EF4-FFF2-40B4-BE49-F238E27FC236}">
                <a16:creationId xmlns:a16="http://schemas.microsoft.com/office/drawing/2014/main" id="{15545CEB-6ED4-465D-872E-B4D586B11335}"/>
              </a:ext>
            </a:extLst>
          </p:cNvPr>
          <p:cNvSpPr txBox="1">
            <a:spLocks noChangeArrowheads="1"/>
          </p:cNvSpPr>
          <p:nvPr/>
        </p:nvSpPr>
        <p:spPr bwMode="auto">
          <a:xfrm>
            <a:off x="342901" y="2792413"/>
            <a:ext cx="46129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the seed germinates, this oil is used by the new plant as a source of energy for growth. </a:t>
            </a:r>
          </a:p>
        </p:txBody>
      </p:sp>
      <p:sp>
        <p:nvSpPr>
          <p:cNvPr id="13" name="Text Box 52">
            <a:extLst>
              <a:ext uri="{FF2B5EF4-FFF2-40B4-BE49-F238E27FC236}">
                <a16:creationId xmlns:a16="http://schemas.microsoft.com/office/drawing/2014/main" id="{98E7997E-A2C0-4F0F-8863-770F36AFD6B7}"/>
              </a:ext>
            </a:extLst>
          </p:cNvPr>
          <p:cNvSpPr txBox="1">
            <a:spLocks noChangeArrowheads="1"/>
          </p:cNvSpPr>
          <p:nvPr/>
        </p:nvSpPr>
        <p:spPr bwMode="auto">
          <a:xfrm>
            <a:off x="342900" y="4349750"/>
            <a:ext cx="508907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Olive oil is an example of a plant oil. </a:t>
            </a:r>
          </a:p>
        </p:txBody>
      </p:sp>
      <p:sp>
        <p:nvSpPr>
          <p:cNvPr id="14" name="Text Box 51">
            <a:extLst>
              <a:ext uri="{FF2B5EF4-FFF2-40B4-BE49-F238E27FC236}">
                <a16:creationId xmlns:a16="http://schemas.microsoft.com/office/drawing/2014/main" id="{B6A3AD0F-8F7A-4012-8512-5B20B978B3FA}"/>
              </a:ext>
            </a:extLst>
          </p:cNvPr>
          <p:cNvSpPr txBox="1">
            <a:spLocks noChangeArrowheads="1"/>
          </p:cNvSpPr>
          <p:nvPr/>
        </p:nvSpPr>
        <p:spPr bwMode="auto">
          <a:xfrm>
            <a:off x="342902" y="5170488"/>
            <a:ext cx="43984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Cocoa butter is an example of </a:t>
            </a:r>
            <a:br>
              <a:rPr lang="en-GB" altLang="en-US" dirty="0"/>
            </a:br>
            <a:r>
              <a:rPr lang="en-GB" altLang="en-US" dirty="0"/>
              <a:t>a plant fat. </a:t>
            </a:r>
          </a:p>
        </p:txBody>
      </p:sp>
      <p:pic>
        <p:nvPicPr>
          <p:cNvPr id="15" name="Picture 14" descr="Richard Peterson_36981571.jpg">
            <a:extLst>
              <a:ext uri="{FF2B5EF4-FFF2-40B4-BE49-F238E27FC236}">
                <a16:creationId xmlns:a16="http://schemas.microsoft.com/office/drawing/2014/main" id="{C6A9AEE5-BC3F-444A-ABE0-C502003BB8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57422" y="2393533"/>
            <a:ext cx="3601854" cy="2116089"/>
          </a:xfrm>
          <a:prstGeom prst="roundRect">
            <a:avLst>
              <a:gd name="adj" fmla="val 3267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34D0357-F305-43A9-9E38-42F74A38893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idTfaBWY"/>
  <p:tag name="ARTICULATE_DESIGN_ID_6_DEFAULT DESIGN" val="aQPMObFu"/>
  <p:tag name="ARTICULATE_DESIGN_ID_1_DEFAULT DESIGN" val="048fb6qM"/>
  <p:tag name="ARTICULATE_DESIGN_ID_7_DEFAULT DESIGN" val="k8aspPW7"/>
  <p:tag name="ARTICULATE_DESIGN_ID_3_DEFAULT DESIGN" val="yFQLv8pE"/>
  <p:tag name="ARTICULATE_DESIGN_ID_2_DEFAULT DESIGN" val="dni9zsCn"/>
  <p:tag name="ARTICULATE_DESIGN_ID_4_DEFAULT DESIGN" val="acjBDqwA"/>
  <p:tag name="ARTICULATE_DESIGN_ID_5_DEFAULT DESIGN" val="pjPZ6Sl9"/>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15019</TotalTime>
  <Words>1387</Words>
  <Application>Microsoft Office PowerPoint</Application>
  <PresentationFormat>On-screen Show (4:3)</PresentationFormat>
  <Paragraphs>149</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Wingdings</vt:lpstr>
      <vt:lpstr>Arial</vt:lpstr>
      <vt:lpstr>Wingdings 2</vt:lpstr>
      <vt:lpstr>1_Default Design</vt:lpstr>
      <vt:lpstr>7_Default Design</vt:lpstr>
      <vt:lpstr>Products of Photosynthesis</vt:lpstr>
      <vt:lpstr>Information</vt:lpstr>
      <vt:lpstr>Photosynthesis summary</vt:lpstr>
      <vt:lpstr>Glucose</vt:lpstr>
      <vt:lpstr>Making carbohydrates</vt:lpstr>
      <vt:lpstr>Uses of cellulose and starch</vt:lpstr>
      <vt:lpstr>Making other types of molecule</vt:lpstr>
      <vt:lpstr>Making amino acids</vt:lpstr>
      <vt:lpstr>Making fats and oils</vt:lpstr>
      <vt:lpstr>Biomass transfers</vt:lpstr>
      <vt:lpstr>Cellular respiration</vt:lpstr>
      <vt:lpstr>Uses of glucose summary</vt:lpstr>
      <vt:lpstr>Uses of oxygen (1)</vt:lpstr>
      <vt:lpstr>Uses of oxygen (2)</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Products of Photosynthesis</dc:title>
  <dc:subject>Boardworks High School Life Science</dc:subject>
  <dc:creator>Boardworks</dc:creator>
  <cp:lastModifiedBy>Tim Crilly</cp:lastModifiedBy>
  <cp:revision>678</cp:revision>
  <dcterms:created xsi:type="dcterms:W3CDTF">2003-10-06T13:07:42Z</dcterms:created>
  <dcterms:modified xsi:type="dcterms:W3CDTF">2019-01-31T15:26:07Z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F249011A-5281-44EC-855C-0C840851898E</vt:lpwstr>
  </property>
  <property fmtid="{D5CDD505-2E9C-101B-9397-08002B2CF9AE}" pid="3" name="ArticulatePath">
    <vt:lpwstr>Photosynthesis</vt:lpwstr>
  </property>
</Properties>
</file>